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61" r:id="rId2"/>
    <p:sldId id="305" r:id="rId3"/>
    <p:sldId id="306" r:id="rId4"/>
    <p:sldId id="307" r:id="rId5"/>
    <p:sldId id="275" r:id="rId6"/>
    <p:sldId id="263" r:id="rId7"/>
    <p:sldId id="304" r:id="rId8"/>
    <p:sldId id="296" r:id="rId9"/>
    <p:sldId id="298" r:id="rId10"/>
    <p:sldId id="303" r:id="rId11"/>
    <p:sldId id="299" r:id="rId12"/>
    <p:sldId id="264" r:id="rId13"/>
    <p:sldId id="276" r:id="rId14"/>
    <p:sldId id="282" r:id="rId15"/>
    <p:sldId id="274" r:id="rId16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F5494"/>
    <a:srgbClr val="3E6FD2"/>
    <a:srgbClr val="FFD624"/>
    <a:srgbClr val="2D5EC1"/>
    <a:srgbClr val="3166CF"/>
    <a:srgbClr val="BDDEFF"/>
    <a:srgbClr val="99CCFF"/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8" autoAdjust="0"/>
    <p:restoredTop sz="85029" autoAdjust="0"/>
  </p:normalViewPr>
  <p:slideViewPr>
    <p:cSldViewPr>
      <p:cViewPr>
        <p:scale>
          <a:sx n="80" d="100"/>
          <a:sy n="80" d="100"/>
        </p:scale>
        <p:origin x="-235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584B1EF-7911-4895-8112-1C1A53D906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470B675-F1D6-45C9-8BB2-B035ECD7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3C8EC-0173-49BD-9F1B-2CE125734AA5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99238-4EF2-4E46-BAB7-A34DF044520B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1E049D3C-A1CF-458E-B784-AC073D92C0C7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r"/>
              <a:t>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6654AA97-6C5B-41B9-A697-5528FD3064C4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r"/>
              <a:t>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/>
            <a:fld id="{483C156B-EF74-4C69-A49C-E4782610B38F}" type="slidenum">
              <a:rPr lang="en-US" sz="1200" b="0">
                <a:solidFill>
                  <a:schemeClr val="tx1"/>
                </a:solidFill>
                <a:latin typeface="Arial" charset="0"/>
              </a:rPr>
              <a:pPr algn="r"/>
              <a:t>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EEABE-C878-4339-BBF8-8BBC2245088A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F2ABD-0023-4448-A875-AE52C6E3D67C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89BCE-AC19-4CDE-A51F-F54B96F9A2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37288"/>
            <a:ext cx="2895600" cy="4841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95C9254-F19E-4DF5-914A-338C38B7C8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07375" cy="4321175"/>
          </a:xfrm>
        </p:spPr>
        <p:txBody>
          <a:bodyPr/>
          <a:lstStyle/>
          <a:p>
            <a:pPr indent="0" algn="ctr"/>
            <a:r>
              <a:rPr lang="de-DE" sz="2800" smtClean="0">
                <a:latin typeface="Verdana" pitchFamily="34" charset="0"/>
              </a:rPr>
              <a:t>European Territorial Cooperation</a:t>
            </a:r>
            <a:br>
              <a:rPr lang="de-DE" sz="2800" smtClean="0">
                <a:latin typeface="Verdana" pitchFamily="34" charset="0"/>
              </a:rPr>
            </a:br>
            <a:r>
              <a:rPr lang="de-DE" sz="2800" smtClean="0">
                <a:latin typeface="Verdana" pitchFamily="34" charset="0"/>
              </a:rPr>
              <a:t> </a:t>
            </a:r>
            <a:br>
              <a:rPr lang="de-DE" sz="2800" smtClean="0">
                <a:latin typeface="Verdana" pitchFamily="34" charset="0"/>
              </a:rPr>
            </a:br>
            <a:r>
              <a:rPr lang="de-DE" sz="2800" smtClean="0">
                <a:latin typeface="Verdana" pitchFamily="34" charset="0"/>
              </a:rPr>
              <a:t/>
            </a:r>
            <a:br>
              <a:rPr lang="de-DE" sz="2800" smtClean="0">
                <a:latin typeface="Verdana" pitchFamily="34" charset="0"/>
              </a:rPr>
            </a:br>
            <a:r>
              <a:rPr lang="de-DE" sz="2400" smtClean="0">
                <a:latin typeface="Verdana" pitchFamily="34" charset="0"/>
              </a:rPr>
              <a:t>SAWP  meeting</a:t>
            </a:r>
            <a:r>
              <a:rPr lang="de-DE" sz="2400" b="0" smtClean="0">
                <a:latin typeface="Verdana" pitchFamily="34" charset="0"/>
              </a:rPr>
              <a:t>, </a:t>
            </a:r>
            <a:r>
              <a:rPr lang="de-DE" sz="2400" smtClean="0">
                <a:latin typeface="Verdana" pitchFamily="34" charset="0"/>
              </a:rPr>
              <a:t>9 July 2012</a:t>
            </a:r>
            <a:r>
              <a:rPr lang="de-DE" sz="2400" b="0" smtClean="0">
                <a:latin typeface="Verdana" pitchFamily="34" charset="0"/>
              </a:rPr>
              <a:t/>
            </a:r>
            <a:br>
              <a:rPr lang="de-DE" sz="2400" b="0" smtClean="0">
                <a:latin typeface="Verdana" pitchFamily="34" charset="0"/>
              </a:rPr>
            </a:br>
            <a:r>
              <a:rPr lang="de-DE" sz="2400" b="0" smtClean="0">
                <a:solidFill>
                  <a:srgbClr val="FFD624"/>
                </a:solidFill>
                <a:latin typeface="Verdana" pitchFamily="34" charset="0"/>
              </a:rPr>
              <a:t/>
            </a:r>
            <a:br>
              <a:rPr lang="de-DE" sz="2400" b="0" smtClean="0">
                <a:solidFill>
                  <a:srgbClr val="FFD624"/>
                </a:solidFill>
                <a:latin typeface="Verdana" pitchFamily="34" charset="0"/>
              </a:rPr>
            </a:br>
            <a:endParaRPr lang="de-DE" sz="1800" b="0" smtClean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9075DE-9568-462A-99D6-42F3786109D4}" type="slidenum">
              <a:rPr lang="en-GB" smtClean="0">
                <a:solidFill>
                  <a:schemeClr val="bg1"/>
                </a:solidFill>
              </a:rPr>
              <a:pPr/>
              <a:t>1</a:t>
            </a:fld>
            <a:endParaRPr lang="en-GB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50825" y="1268413"/>
            <a:ext cx="8642350" cy="1152525"/>
          </a:xfrm>
        </p:spPr>
        <p:txBody>
          <a:bodyPr/>
          <a:lstStyle/>
          <a:p>
            <a:pPr algn="ctr"/>
            <a:r>
              <a:rPr lang="en-GB" sz="2400" smtClean="0">
                <a:latin typeface="Verdana" pitchFamily="34" charset="0"/>
              </a:rPr>
              <a:t>Resources for European Territorial Cooperation</a:t>
            </a:r>
            <a:br>
              <a:rPr lang="en-GB" sz="2400" smtClean="0">
                <a:latin typeface="Verdana" pitchFamily="34" charset="0"/>
              </a:rPr>
            </a:br>
            <a:r>
              <a:rPr lang="en-GB" sz="2400" smtClean="0">
                <a:latin typeface="Verdana" pitchFamily="34" charset="0"/>
              </a:rPr>
              <a:t>Art. 4 ETC-Regulation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403225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 smtClean="0"/>
              <a:t>Allocation mechanism remains as in 2007-2013 (by MS for </a:t>
            </a:r>
            <a:r>
              <a:rPr lang="en-GB" sz="2000" dirty="0" err="1" smtClean="0"/>
              <a:t>cbc</a:t>
            </a:r>
            <a:r>
              <a:rPr lang="en-GB" sz="2000" dirty="0" smtClean="0"/>
              <a:t> and transnational, by programme for interregional)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fr-BE" sz="2000" dirty="0" smtClean="0"/>
              <a:t>New:</a:t>
            </a:r>
            <a:endParaRPr lang="en-GB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fr-BE" sz="2000" dirty="0" err="1" smtClean="0"/>
              <a:t>Outermost</a:t>
            </a:r>
            <a:r>
              <a:rPr lang="fr-BE" sz="2000" dirty="0" smtClean="0"/>
              <a:t> </a:t>
            </a:r>
            <a:r>
              <a:rPr lang="fr-BE" sz="2000" dirty="0" err="1" smtClean="0"/>
              <a:t>regions</a:t>
            </a:r>
            <a:r>
              <a:rPr lang="fr-BE" sz="2000" dirty="0" smtClean="0"/>
              <a:t>: </a:t>
            </a:r>
            <a:r>
              <a:rPr lang="fr-BE" sz="2000" dirty="0" err="1" smtClean="0"/>
              <a:t>guaranteed</a:t>
            </a:r>
            <a:r>
              <a:rPr lang="fr-BE" sz="2000" dirty="0" smtClean="0"/>
              <a:t> </a:t>
            </a:r>
            <a:r>
              <a:rPr lang="fr-BE" sz="2000" dirty="0" err="1" smtClean="0"/>
              <a:t>increase</a:t>
            </a:r>
            <a:r>
              <a:rPr lang="fr-BE" sz="2000" dirty="0" smtClean="0"/>
              <a:t> of 150 % of ERDF support </a:t>
            </a:r>
            <a:r>
              <a:rPr lang="fr-BE" sz="2000" dirty="0" err="1" smtClean="0"/>
              <a:t>received</a:t>
            </a:r>
            <a:r>
              <a:rPr lang="fr-BE" sz="2000" dirty="0" smtClean="0"/>
              <a:t> </a:t>
            </a:r>
            <a:r>
              <a:rPr lang="fr-BE" sz="2000" dirty="0" err="1" smtClean="0"/>
              <a:t>in</a:t>
            </a:r>
            <a:r>
              <a:rPr lang="fr-BE" sz="2000" dirty="0" smtClean="0"/>
              <a:t> 2007-2013, </a:t>
            </a:r>
            <a:r>
              <a:rPr lang="fr-BE" sz="2000" dirty="0" err="1" smtClean="0"/>
              <a:t>additional</a:t>
            </a:r>
            <a:r>
              <a:rPr lang="fr-BE" sz="2000" dirty="0" smtClean="0"/>
              <a:t> EUR 50 </a:t>
            </a:r>
            <a:r>
              <a:rPr lang="fr-BE" sz="2000" dirty="0" err="1" smtClean="0"/>
              <a:t>mio.set</a:t>
            </a:r>
            <a:r>
              <a:rPr lang="fr-BE" sz="2000" dirty="0" smtClean="0"/>
              <a:t> </a:t>
            </a:r>
            <a:r>
              <a:rPr lang="fr-BE" sz="2000" dirty="0" err="1" smtClean="0"/>
              <a:t>aside</a:t>
            </a:r>
            <a:r>
              <a:rPr lang="fr-BE" sz="2000" dirty="0" smtClean="0"/>
              <a:t> </a:t>
            </a:r>
            <a:r>
              <a:rPr lang="fr-BE" sz="2000" dirty="0" err="1" smtClean="0"/>
              <a:t>from</a:t>
            </a:r>
            <a:r>
              <a:rPr lang="fr-BE" sz="2000" dirty="0" smtClean="0"/>
              <a:t> </a:t>
            </a:r>
            <a:r>
              <a:rPr lang="fr-BE" sz="2000" dirty="0" err="1" smtClean="0"/>
              <a:t>interregional</a:t>
            </a:r>
            <a:r>
              <a:rPr lang="fr-BE" sz="2000" dirty="0" smtClean="0"/>
              <a:t> </a:t>
            </a:r>
            <a:r>
              <a:rPr lang="fr-BE" sz="2000" dirty="0" err="1" smtClean="0"/>
              <a:t>envelope</a:t>
            </a:r>
            <a:endParaRPr lang="fr-BE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 smtClean="0"/>
              <a:t>Amount to be transferred to ENI/IPA to be established </a:t>
            </a:r>
            <a:r>
              <a:rPr lang="en-GB" sz="2000" u="sng" dirty="0" smtClean="0"/>
              <a:t>by COM</a:t>
            </a:r>
            <a:r>
              <a:rPr lang="en-GB" sz="2000" dirty="0" smtClean="0"/>
              <a:t> and MS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000" dirty="0" smtClean="0"/>
              <a:t>If </a:t>
            </a:r>
            <a:r>
              <a:rPr lang="en-GB" sz="2000" dirty="0"/>
              <a:t>no programme submitted, funds to be allocated to </a:t>
            </a:r>
            <a:r>
              <a:rPr lang="en-GB" sz="2000" u="sng" dirty="0"/>
              <a:t>internal</a:t>
            </a:r>
            <a:r>
              <a:rPr lang="en-GB" sz="2000" dirty="0"/>
              <a:t> </a:t>
            </a:r>
            <a:r>
              <a:rPr lang="en-GB" sz="2000" dirty="0" err="1"/>
              <a:t>cbc</a:t>
            </a:r>
            <a:r>
              <a:rPr lang="en-GB" sz="2000" dirty="0"/>
              <a:t> programmes of Member State concerned</a:t>
            </a:r>
          </a:p>
          <a:p>
            <a:pPr>
              <a:defRPr/>
            </a:pPr>
            <a:endParaRPr lang="en-GB" sz="2000" dirty="0"/>
          </a:p>
          <a:p>
            <a:pPr marL="0" indent="0">
              <a:buFont typeface="Arial" pitchFamily="34" charset="0"/>
              <a:buNone/>
              <a:defRPr/>
            </a:pPr>
            <a:endParaRPr lang="en-GB" sz="2000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49A3EF-0728-41A4-B214-EF49D8BC130B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11188" y="1341438"/>
            <a:ext cx="7921625" cy="792162"/>
          </a:xfrm>
        </p:spPr>
        <p:txBody>
          <a:bodyPr/>
          <a:lstStyle/>
          <a:p>
            <a:pPr algn="ctr"/>
            <a:r>
              <a:rPr lang="fr-BE" sz="2400" smtClean="0">
                <a:latin typeface="Verdana" pitchFamily="34" charset="0"/>
              </a:rPr>
              <a:t>Selection of operations </a:t>
            </a:r>
            <a:br>
              <a:rPr lang="fr-BE" sz="2400" smtClean="0">
                <a:latin typeface="Verdana" pitchFamily="34" charset="0"/>
              </a:rPr>
            </a:br>
            <a:r>
              <a:rPr lang="fr-BE" sz="2400" smtClean="0">
                <a:latin typeface="Verdana" pitchFamily="34" charset="0"/>
              </a:rPr>
              <a:t>Art. 11 ETC-regulation</a:t>
            </a:r>
            <a:endParaRPr lang="en-GB" sz="2400" smtClean="0">
              <a:latin typeface="Verdana" pitchFamily="34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79388" y="2133600"/>
            <a:ext cx="8589962" cy="439102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smtClean="0">
                <a:latin typeface="Verdana" pitchFamily="34" charset="0"/>
              </a:rPr>
              <a:t>Monitoring Committee selects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smtClean="0">
                <a:latin typeface="Verdana" pitchFamily="34" charset="0"/>
              </a:rPr>
              <a:t>No changes in requirements for number of beneficiaries in operation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smtClean="0">
                <a:latin typeface="Verdana" pitchFamily="34" charset="0"/>
              </a:rPr>
              <a:t>Beneficiaries to cooperate in development, implementation, staffing and financing of operations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z="2000" smtClean="0">
                <a:latin typeface="Verdana" pitchFamily="34" charset="0"/>
              </a:rPr>
              <a:t>Operation may be implemented in a single country if </a:t>
            </a:r>
            <a:r>
              <a:rPr lang="fr-BE" sz="2000" u="sng" smtClean="0">
                <a:latin typeface="Verdana" pitchFamily="34" charset="0"/>
              </a:rPr>
              <a:t>for the benefit of the programme area </a:t>
            </a:r>
            <a:r>
              <a:rPr lang="fr-BE" sz="2000" smtClean="0">
                <a:latin typeface="Verdana" pitchFamily="34" charset="0"/>
              </a:rPr>
              <a:t>(e.g. joint research center) </a:t>
            </a:r>
            <a:endParaRPr lang="en-GB" sz="2000" smtClean="0">
              <a:latin typeface="Verdana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smtClean="0">
                <a:latin typeface="Verdana" pitchFamily="34" charset="0"/>
              </a:rPr>
              <a:t>Concept of sole beneficiary (if multi-national character)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2000" smtClean="0">
                <a:latin typeface="Verdana" pitchFamily="34" charset="0"/>
              </a:rPr>
              <a:t>MA to provide lead beneficiary with document setting out conditions of support, including products and services to be delivered and time-limit for execution (like "grant offer letter", "subsidy contract" now)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305DA-8B58-400C-BF2F-9F0F9BB45580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Beneficiaries, Art. 12 ETC-Regulation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60575"/>
            <a:ext cx="8229600" cy="3960813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de-DE" sz="2000" i="0" dirty="0" err="1" smtClean="0"/>
              <a:t>Responsibility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lead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partner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remains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as</a:t>
            </a:r>
            <a:r>
              <a:rPr lang="de-DE" sz="2000" i="0" dirty="0" smtClean="0"/>
              <a:t> in 2007-2013</a:t>
            </a: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endParaRPr lang="de-DE" sz="2000" i="0" dirty="0" smtClean="0"/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de-DE" sz="2000" i="0" dirty="0" err="1" smtClean="0"/>
              <a:t>Changes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reflect</a:t>
            </a:r>
            <a:r>
              <a:rPr lang="de-DE" sz="2000" i="0" dirty="0" smtClean="0"/>
              <a:t> </a:t>
            </a:r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de-DE" sz="2000" i="0" dirty="0" err="1" smtClean="0"/>
              <a:t>concept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sole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beneficiary</a:t>
            </a:r>
            <a:r>
              <a:rPr lang="de-DE" sz="2000" i="0" dirty="0" smtClean="0"/>
              <a:t> (</a:t>
            </a:r>
            <a:r>
              <a:rPr lang="de-DE" sz="2000" i="0" dirty="0" err="1" smtClean="0"/>
              <a:t>para</a:t>
            </a:r>
            <a:r>
              <a:rPr lang="de-DE" sz="2000" i="0" dirty="0" smtClean="0"/>
              <a:t>. 1)</a:t>
            </a:r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de-DE" sz="2000" i="0" dirty="0" err="1" smtClean="0"/>
              <a:t>possibility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to</a:t>
            </a:r>
            <a:r>
              <a:rPr lang="de-DE" sz="2000" i="0" dirty="0" smtClean="0"/>
              <a:t> carry out </a:t>
            </a:r>
            <a:r>
              <a:rPr lang="de-DE" sz="2000" i="0" dirty="0" err="1" smtClean="0"/>
              <a:t>management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verifications</a:t>
            </a:r>
            <a:r>
              <a:rPr lang="de-DE" sz="2000" i="0" dirty="0"/>
              <a:t> </a:t>
            </a:r>
            <a:r>
              <a:rPr lang="de-DE" sz="2000" i="0" dirty="0" err="1" smtClean="0"/>
              <a:t>by</a:t>
            </a:r>
            <a:r>
              <a:rPr lang="de-DE" sz="2000" i="0" dirty="0" smtClean="0"/>
              <a:t> Managing </a:t>
            </a:r>
            <a:r>
              <a:rPr lang="de-DE" sz="2000" i="0" dirty="0" err="1" smtClean="0"/>
              <a:t>authority</a:t>
            </a:r>
            <a:r>
              <a:rPr lang="de-DE" sz="2000" i="0" dirty="0" smtClean="0"/>
              <a:t> (2d)</a:t>
            </a:r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de-DE" sz="2000" i="0" dirty="0" err="1" smtClean="0"/>
              <a:t>and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ensure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coherence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with</a:t>
            </a:r>
            <a:r>
              <a:rPr lang="de-DE" sz="2000" i="0" dirty="0" smtClean="0"/>
              <a:t> CPR (para.3)</a:t>
            </a:r>
          </a:p>
          <a:p>
            <a:pPr marL="0" indent="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de-DE" sz="2000" i="0" dirty="0" smtClean="0"/>
              <a:t>Art. 20(2)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current</a:t>
            </a:r>
            <a:r>
              <a:rPr lang="de-DE" sz="2000" i="0" dirty="0" smtClean="0"/>
              <a:t> ERDF </a:t>
            </a:r>
            <a:r>
              <a:rPr lang="de-DE" sz="2000" i="0" dirty="0" err="1" smtClean="0"/>
              <a:t>regulation</a:t>
            </a:r>
            <a:r>
              <a:rPr lang="de-DE" sz="2000" i="0" dirty="0"/>
              <a:t> </a:t>
            </a:r>
            <a:r>
              <a:rPr lang="de-DE" sz="2000" i="0" dirty="0" err="1" smtClean="0"/>
              <a:t>is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taken</a:t>
            </a:r>
            <a:r>
              <a:rPr lang="de-DE" sz="2000" i="0" dirty="0" smtClean="0"/>
              <a:t> out, </a:t>
            </a:r>
            <a:r>
              <a:rPr lang="de-DE" sz="2000" i="0" dirty="0" err="1" smtClean="0"/>
              <a:t>because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covered</a:t>
            </a:r>
            <a:r>
              <a:rPr lang="de-DE" sz="2000" i="0" dirty="0" smtClean="0"/>
              <a:t> in </a:t>
            </a:r>
            <a:r>
              <a:rPr lang="de-DE" sz="2000" i="0" dirty="0"/>
              <a:t>Art. </a:t>
            </a:r>
            <a:r>
              <a:rPr lang="de-DE" sz="2000" i="0" dirty="0" smtClean="0"/>
              <a:t>25 (3) </a:t>
            </a:r>
            <a:r>
              <a:rPr lang="de-DE" sz="2000" i="0" dirty="0"/>
              <a:t>(</a:t>
            </a:r>
            <a:r>
              <a:rPr lang="de-DE" sz="2000" i="0" dirty="0" err="1" smtClean="0"/>
              <a:t>recoveries</a:t>
            </a:r>
            <a:r>
              <a:rPr lang="de-DE" sz="2000" i="0" dirty="0" smtClean="0"/>
              <a:t>) </a:t>
            </a:r>
            <a:r>
              <a:rPr lang="de-DE" sz="2000" i="0" dirty="0" err="1" smtClean="0"/>
              <a:t>and</a:t>
            </a:r>
            <a:r>
              <a:rPr lang="de-DE" sz="2000" i="0" dirty="0" smtClean="0"/>
              <a:t> Art. 19 (2c) (</a:t>
            </a:r>
            <a:r>
              <a:rPr lang="de-DE" sz="2000" i="0" dirty="0" err="1" smtClean="0"/>
              <a:t>eligibility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of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operations</a:t>
            </a:r>
            <a:r>
              <a:rPr lang="de-DE" sz="2000" i="0" dirty="0" smtClean="0"/>
              <a:t> </a:t>
            </a:r>
            <a:r>
              <a:rPr lang="de-DE" sz="2000" i="0" dirty="0" err="1" smtClean="0"/>
              <a:t>depending</a:t>
            </a:r>
            <a:r>
              <a:rPr lang="de-DE" sz="2000" i="0" dirty="0" smtClean="0"/>
              <a:t> on </a:t>
            </a:r>
            <a:r>
              <a:rPr lang="de-DE" sz="2000" i="0" dirty="0" err="1" smtClean="0"/>
              <a:t>location</a:t>
            </a:r>
            <a:r>
              <a:rPr lang="de-DE" sz="2000" i="0" dirty="0" smtClean="0"/>
              <a:t>)</a:t>
            </a:r>
            <a:endParaRPr lang="de-DE" sz="20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F07F79-F8BD-4A6D-87D4-E6EAA4B35556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39850"/>
            <a:ext cx="8229600" cy="936625"/>
          </a:xfrm>
        </p:spPr>
        <p:txBody>
          <a:bodyPr/>
          <a:lstStyle/>
          <a:p>
            <a:pPr algn="ctr"/>
            <a:r>
              <a:rPr lang="en-GB" sz="2400" smtClean="0">
                <a:latin typeface="Verdana" pitchFamily="34" charset="0"/>
              </a:rPr>
              <a:t>Implementation reports and annual review, Art. 13, 14 ETC-regulation</a:t>
            </a:r>
            <a:endParaRPr lang="de-DE" sz="2400" smtClean="0">
              <a:latin typeface="Verdana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636838"/>
            <a:ext cx="8877300" cy="3455987"/>
          </a:xfrm>
        </p:spPr>
        <p:txBody>
          <a:bodyPr/>
          <a:lstStyle/>
          <a:p>
            <a:pPr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err="1" smtClean="0"/>
              <a:t>Need</a:t>
            </a:r>
            <a:r>
              <a:rPr lang="fr-BE" sz="2000" i="0" dirty="0" smtClean="0"/>
              <a:t> to </a:t>
            </a:r>
            <a:r>
              <a:rPr lang="fr-BE" sz="2000" i="0" dirty="0" err="1" smtClean="0"/>
              <a:t>be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aligned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with</a:t>
            </a:r>
            <a:r>
              <a:rPr lang="fr-BE" sz="2000" i="0" dirty="0" smtClean="0"/>
              <a:t> CPR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fr-BE" sz="2000" i="0" dirty="0" smtClean="0"/>
          </a:p>
          <a:p>
            <a:pPr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err="1" smtClean="0"/>
              <a:t>Additional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possibility</a:t>
            </a:r>
            <a:r>
              <a:rPr lang="fr-BE" sz="2000" i="0" dirty="0" smtClean="0"/>
              <a:t> to carry out </a:t>
            </a:r>
            <a:r>
              <a:rPr lang="fr-BE" sz="2000" i="0" dirty="0" err="1" smtClean="0"/>
              <a:t>annual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review</a:t>
            </a:r>
            <a:r>
              <a:rPr lang="fr-BE" sz="2000" i="0" dirty="0" smtClean="0"/>
              <a:t> in </a:t>
            </a:r>
            <a:r>
              <a:rPr lang="fr-BE" sz="2000" i="0" dirty="0" err="1" smtClean="0"/>
              <a:t>writing</a:t>
            </a:r>
            <a:r>
              <a:rPr lang="fr-BE" sz="2000" i="0" dirty="0"/>
              <a:t> </a:t>
            </a:r>
            <a:r>
              <a:rPr lang="fr-BE" sz="2000" i="0" dirty="0" smtClean="0"/>
              <a:t>(</a:t>
            </a:r>
            <a:r>
              <a:rPr lang="fr-BE" sz="2000" i="0" dirty="0" err="1" smtClean="0"/>
              <a:t>reflects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current</a:t>
            </a:r>
            <a:r>
              <a:rPr lang="fr-BE" sz="2000" i="0" smtClean="0"/>
              <a:t> practice), </a:t>
            </a:r>
            <a:r>
              <a:rPr lang="fr-BE" sz="2000" i="0" dirty="0" smtClean="0"/>
              <a:t>but </a:t>
            </a:r>
            <a:r>
              <a:rPr lang="fr-BE" sz="2000" i="0" dirty="0" err="1" smtClean="0"/>
              <a:t>annual</a:t>
            </a:r>
            <a:r>
              <a:rPr lang="fr-BE" sz="2000" i="0" dirty="0" smtClean="0"/>
              <a:t> meeting </a:t>
            </a:r>
            <a:r>
              <a:rPr lang="fr-BE" sz="2000" i="0" dirty="0" err="1" smtClean="0"/>
              <a:t>remains</a:t>
            </a:r>
            <a:r>
              <a:rPr lang="fr-BE" sz="2000" i="0" dirty="0" smtClean="0"/>
              <a:t> possible</a:t>
            </a:r>
          </a:p>
          <a:p>
            <a:pPr marL="0" indent="0">
              <a:buClr>
                <a:srgbClr val="0F5494"/>
              </a:buClr>
              <a:buFontTx/>
              <a:buNone/>
              <a:defRPr/>
            </a:pPr>
            <a:endParaRPr lang="de-DE" sz="2000" i="0" dirty="0" smtClean="0">
              <a:solidFill>
                <a:schemeClr val="hlink"/>
              </a:solidFill>
            </a:endParaRP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95E27B-3982-42AB-AFD5-F2EB04BEFCA6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936625"/>
          </a:xfrm>
        </p:spPr>
        <p:txBody>
          <a:bodyPr/>
          <a:lstStyle/>
          <a:p>
            <a:pPr algn="ctr"/>
            <a:r>
              <a:rPr lang="fr-BE" sz="2400" smtClean="0">
                <a:latin typeface="Verdana" pitchFamily="34" charset="0"/>
              </a:rPr>
              <a:t>Participation of third countries</a:t>
            </a:r>
            <a:br>
              <a:rPr lang="fr-BE" sz="2400" smtClean="0">
                <a:latin typeface="Verdana" pitchFamily="34" charset="0"/>
              </a:rPr>
            </a:br>
            <a:r>
              <a:rPr lang="fr-BE" sz="2400" smtClean="0">
                <a:latin typeface="Verdana" pitchFamily="34" charset="0"/>
              </a:rPr>
              <a:t>Art. 28 ETC-Regulation</a:t>
            </a:r>
            <a:endParaRPr lang="en-GB" sz="2400" smtClean="0">
              <a:latin typeface="Verdana" pitchFamily="34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179388" y="2532063"/>
            <a:ext cx="8589962" cy="3776662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z="2000" smtClean="0">
                <a:latin typeface="Verdana" pitchFamily="34" charset="0"/>
              </a:rPr>
              <a:t>IPA and/or ENI funds can be transferred to transnational/interregional programmes for participation of third countries (as now for South East Europe and MED programmes, but no explicit provision in regulation)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z="2000" smtClean="0">
                <a:latin typeface="Verdana" pitchFamily="34" charset="0"/>
              </a:rPr>
              <a:t>Rules on financial management, programming, monitoring, evaluation and control for financial participation of third countries in transnational and interregional programmes to be established in cooperation programme or financing agreement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z="2000" smtClean="0">
                <a:latin typeface="Verdana" pitchFamily="34" charset="0"/>
              </a:rPr>
              <a:t>Should facilitate use of the funding in accordance with ETC rules, but will depend on final versions of IPA, ENI, FR and MFF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64320D-8AE9-4A46-A48E-7064E9AE8CD6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39850"/>
            <a:ext cx="8229600" cy="936625"/>
          </a:xfrm>
        </p:spPr>
        <p:txBody>
          <a:bodyPr/>
          <a:lstStyle/>
          <a:p>
            <a:pPr algn="ctr"/>
            <a:r>
              <a:rPr lang="de-DE" smtClean="0">
                <a:latin typeface="Verdana" pitchFamily="34" charset="0"/>
              </a:rPr>
              <a:t>ETC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de-DE" sz="2800" b="1" smtClean="0">
              <a:latin typeface="Verdana" pitchFamily="34" charset="0"/>
            </a:endParaRPr>
          </a:p>
          <a:p>
            <a:endParaRPr lang="de-DE" sz="2800" b="1" smtClean="0">
              <a:latin typeface="Verdana" pitchFamily="34" charset="0"/>
            </a:endParaRPr>
          </a:p>
          <a:p>
            <a:pPr algn="ctr"/>
            <a:r>
              <a:rPr lang="de-DE" sz="2800" b="1" smtClean="0">
                <a:latin typeface="Verdana" pitchFamily="34" charset="0"/>
              </a:rPr>
              <a:t>Thank you for your attention!</a:t>
            </a:r>
          </a:p>
        </p:txBody>
      </p:sp>
      <p:sp>
        <p:nvSpPr>
          <p:cNvPr id="337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7A6F3D-F6D9-4A69-8433-EA64C574088D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412875"/>
            <a:ext cx="7772400" cy="996950"/>
          </a:xfrm>
        </p:spPr>
        <p:txBody>
          <a:bodyPr/>
          <a:lstStyle/>
          <a:p>
            <a:pPr algn="ctr" eaLnBrk="1" hangingPunct="1"/>
            <a:r>
              <a:rPr lang="fr-FR" sz="2400" smtClean="0">
                <a:latin typeface="Verdana" pitchFamily="34" charset="0"/>
              </a:rPr>
              <a:t>ETC in regulatory framework</a:t>
            </a:r>
            <a:r>
              <a:rPr lang="fr-FR" b="0" smtClean="0">
                <a:latin typeface="Verdana" pitchFamily="34" charset="0"/>
              </a:rPr>
              <a:t> </a:t>
            </a:r>
            <a:endParaRPr lang="en-GB" b="0" smtClean="0">
              <a:latin typeface="Verdana" pitchFamily="34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49500"/>
            <a:ext cx="8458200" cy="530066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fr-FR" sz="2200" b="1" i="0" smtClean="0">
                <a:latin typeface="Verdana" pitchFamily="34" charset="0"/>
              </a:rPr>
              <a:t>Four relevant regulations:</a:t>
            </a:r>
          </a:p>
          <a:p>
            <a:pPr marL="457200" indent="-457200" eaLnBrk="1" hangingPunct="1">
              <a:buFontTx/>
              <a:buNone/>
            </a:pPr>
            <a:endParaRPr lang="fr-FR" sz="2200" b="1" i="0" smtClean="0">
              <a:latin typeface="Verdana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fr-FR" sz="2200" i="0" smtClean="0">
                <a:latin typeface="Verdana" pitchFamily="34" charset="0"/>
              </a:rPr>
              <a:t>- Common provisions for the ERDF, ESF, CF, EAFRD, EMFF</a:t>
            </a:r>
          </a:p>
          <a:p>
            <a:pPr marL="457200" indent="-457200" eaLnBrk="1" hangingPunct="1">
              <a:buFontTx/>
              <a:buNone/>
            </a:pPr>
            <a:endParaRPr lang="fr-FR" sz="2200" i="0" smtClean="0">
              <a:latin typeface="Verdana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fr-FR" sz="2200" i="0" smtClean="0">
                <a:latin typeface="Verdana" pitchFamily="34" charset="0"/>
              </a:rPr>
              <a:t>- Fund-specific regulations for ERDF and ETC</a:t>
            </a:r>
          </a:p>
          <a:p>
            <a:pPr marL="457200" indent="-457200" eaLnBrk="1" hangingPunct="1"/>
            <a:endParaRPr lang="fr-FR" sz="2200" i="0" smtClean="0">
              <a:latin typeface="Verdana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fr-FR" sz="2200" i="0" smtClean="0">
                <a:latin typeface="Verdana" pitchFamily="34" charset="0"/>
              </a:rPr>
              <a:t>- EGTC regulation</a:t>
            </a:r>
            <a:endParaRPr lang="en-GB" sz="2800" i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836613"/>
            <a:ext cx="7772400" cy="1284287"/>
          </a:xfrm>
        </p:spPr>
        <p:txBody>
          <a:bodyPr/>
          <a:lstStyle/>
          <a:p>
            <a:pPr algn="ctr" eaLnBrk="1" hangingPunct="1"/>
            <a:r>
              <a:rPr lang="fr-FR" sz="2400" smtClean="0">
                <a:latin typeface="Verdana" pitchFamily="34" charset="0"/>
              </a:rPr>
              <a:t>ETC in context of proposals</a:t>
            </a:r>
            <a:endParaRPr lang="en-GB" sz="2400" smtClean="0">
              <a:latin typeface="Verdana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916113"/>
            <a:ext cx="8458200" cy="5229225"/>
          </a:xfrm>
        </p:spPr>
        <p:txBody>
          <a:bodyPr/>
          <a:lstStyle/>
          <a:p>
            <a:pPr eaLnBrk="1" hangingPunct="1"/>
            <a:r>
              <a:rPr lang="fr-FR" sz="2000" i="0" smtClean="0">
                <a:latin typeface="Verdana" pitchFamily="34" charset="0"/>
              </a:rPr>
              <a:t>Overall reform aims apply (Europe 2020 alignment, thematic concentration, performance orientation)</a:t>
            </a:r>
          </a:p>
          <a:p>
            <a:pPr eaLnBrk="1" hangingPunct="1">
              <a:buFontTx/>
              <a:buNone/>
            </a:pPr>
            <a:endParaRPr lang="fr-FR" sz="2000" i="0" smtClean="0">
              <a:latin typeface="Verdana" pitchFamily="34" charset="0"/>
            </a:endParaRPr>
          </a:p>
          <a:p>
            <a:pPr eaLnBrk="1" hangingPunct="1"/>
            <a:r>
              <a:rPr lang="fr-FR" sz="2000" i="0" smtClean="0">
                <a:latin typeface="Verdana" pitchFamily="34" charset="0"/>
              </a:rPr>
              <a:t>Cooperation activities of CSF Funds covered by Common Strategic Framework and Partnership contracts</a:t>
            </a:r>
          </a:p>
          <a:p>
            <a:pPr eaLnBrk="1" hangingPunct="1">
              <a:buFontTx/>
              <a:buNone/>
            </a:pPr>
            <a:endParaRPr lang="fr-FR" sz="2000" i="0" smtClean="0">
              <a:latin typeface="Verdana" pitchFamily="34" charset="0"/>
            </a:endParaRPr>
          </a:p>
          <a:p>
            <a:pPr eaLnBrk="1" hangingPunct="1"/>
            <a:r>
              <a:rPr lang="fr-FR" sz="2000" i="0" smtClean="0">
                <a:latin typeface="Verdana" pitchFamily="34" charset="0"/>
              </a:rPr>
              <a:t>Performance framework applies, but not performance reserve</a:t>
            </a:r>
          </a:p>
          <a:p>
            <a:pPr eaLnBrk="1" hangingPunct="1">
              <a:buFontTx/>
              <a:buNone/>
            </a:pPr>
            <a:r>
              <a:rPr lang="fr-FR" sz="2000" i="0" smtClean="0">
                <a:latin typeface="Verdana" pitchFamily="34" charset="0"/>
              </a:rPr>
              <a:t> </a:t>
            </a:r>
          </a:p>
          <a:p>
            <a:pPr eaLnBrk="1" hangingPunct="1"/>
            <a:r>
              <a:rPr lang="fr-FR" sz="2000" i="0" smtClean="0">
                <a:latin typeface="Verdana" pitchFamily="34" charset="0"/>
              </a:rPr>
              <a:t>Ex-ante conditionalities do not apply </a:t>
            </a:r>
          </a:p>
          <a:p>
            <a:pPr eaLnBrk="1" hangingPunct="1"/>
            <a:endParaRPr lang="fr-FR" sz="2000" i="0" smtClean="0">
              <a:latin typeface="Verdana" pitchFamily="34" charset="0"/>
            </a:endParaRPr>
          </a:p>
          <a:p>
            <a:pPr eaLnBrk="1" hangingPunct="1"/>
            <a:r>
              <a:rPr lang="fr-FR" sz="2000" i="0" smtClean="0">
                <a:latin typeface="Verdana" pitchFamily="34" charset="0"/>
              </a:rPr>
              <a:t>Changes deriving from revisions of Financial Regulation apply (annual accounts, designation mechanism etc.)</a:t>
            </a:r>
            <a:endParaRPr lang="en-GB" i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052513"/>
            <a:ext cx="7772400" cy="1284287"/>
          </a:xfrm>
        </p:spPr>
        <p:txBody>
          <a:bodyPr/>
          <a:lstStyle/>
          <a:p>
            <a:pPr algn="ctr" eaLnBrk="1" hangingPunct="1"/>
            <a:r>
              <a:rPr lang="fr-FR" sz="2400" smtClean="0">
                <a:latin typeface="Verdana" pitchFamily="34" charset="0"/>
              </a:rPr>
              <a:t>Key features of ETC regulation</a:t>
            </a:r>
            <a:endParaRPr lang="en-GB" sz="2400" smtClean="0">
              <a:latin typeface="Verdana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060575"/>
            <a:ext cx="8458200" cy="5229225"/>
          </a:xfrm>
        </p:spPr>
        <p:txBody>
          <a:bodyPr/>
          <a:lstStyle/>
          <a:p>
            <a:pPr eaLnBrk="1" hangingPunct="1"/>
            <a:r>
              <a:rPr lang="fr-FR" sz="2200" i="0" smtClean="0">
                <a:latin typeface="Verdana" pitchFamily="34" charset="0"/>
              </a:rPr>
              <a:t>Continuity (three strands, joint programme management and project selection, lead partner principle etc.)</a:t>
            </a:r>
          </a:p>
          <a:p>
            <a:pPr eaLnBrk="1" hangingPunct="1">
              <a:buFontTx/>
              <a:buNone/>
            </a:pPr>
            <a:endParaRPr lang="fr-FR" sz="2200" i="0" smtClean="0">
              <a:latin typeface="Verdana" pitchFamily="34" charset="0"/>
            </a:endParaRPr>
          </a:p>
          <a:p>
            <a:pPr eaLnBrk="1" hangingPunct="1"/>
            <a:r>
              <a:rPr lang="fr-FR" sz="2200" i="0" smtClean="0">
                <a:latin typeface="Verdana" pitchFamily="34" charset="0"/>
              </a:rPr>
              <a:t>Clarifications (responsibilities of bodies involved in programme implementation, third country involvement, role of EGTCs, Concept of sole beneficiary, use of the Euro)</a:t>
            </a:r>
          </a:p>
          <a:p>
            <a:pPr eaLnBrk="1" hangingPunct="1">
              <a:buFontTx/>
              <a:buNone/>
            </a:pPr>
            <a:endParaRPr lang="fr-FR" sz="2200" i="0" smtClean="0">
              <a:latin typeface="Verdana" pitchFamily="34" charset="0"/>
            </a:endParaRPr>
          </a:p>
          <a:p>
            <a:pPr eaLnBrk="1" hangingPunct="1"/>
            <a:r>
              <a:rPr lang="fr-FR" sz="2200" i="0" smtClean="0">
                <a:latin typeface="Verdana" pitchFamily="34" charset="0"/>
              </a:rPr>
              <a:t>Strengthening of joint approach at programme and project level (eligibility rules, organisation of financial control and audit, project selection criteria)</a:t>
            </a:r>
            <a:endParaRPr lang="en-GB" sz="2800" i="0" smtClean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84313"/>
            <a:ext cx="8229600" cy="720725"/>
          </a:xfrm>
        </p:spPr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Subject matter and scope</a:t>
            </a:r>
            <a:br>
              <a:rPr lang="de-DE" sz="2400" smtClean="0">
                <a:latin typeface="Verdana" pitchFamily="34" charset="0"/>
              </a:rPr>
            </a:br>
            <a:r>
              <a:rPr lang="de-DE" sz="2400" smtClean="0">
                <a:latin typeface="Verdana" pitchFamily="34" charset="0"/>
              </a:rPr>
              <a:t>Art. 1 ETC Regulation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49500"/>
            <a:ext cx="8589963" cy="38877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smtClean="0"/>
              <a:t>Scope of ERDF </a:t>
            </a:r>
            <a:r>
              <a:rPr lang="fr-BE" sz="2000" i="0" dirty="0" err="1" smtClean="0"/>
              <a:t>with</a:t>
            </a:r>
            <a:r>
              <a:rPr lang="fr-BE" sz="2000" i="0" dirty="0" smtClean="0"/>
              <a:t> regard to European territorial </a:t>
            </a:r>
            <a:r>
              <a:rPr lang="fr-BE" sz="2000" i="0" dirty="0" err="1" smtClean="0"/>
              <a:t>cooperation</a:t>
            </a:r>
            <a:r>
              <a:rPr lang="fr-BE" sz="2000" i="0" dirty="0" smtClean="0"/>
              <a:t> goal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smtClean="0"/>
              <a:t>Relationship to </a:t>
            </a:r>
            <a:r>
              <a:rPr lang="fr-BE" sz="2000" i="0" dirty="0" err="1" smtClean="0"/>
              <a:t>other</a:t>
            </a:r>
            <a:r>
              <a:rPr lang="fr-BE" sz="2000" i="0" dirty="0" smtClean="0"/>
              <a:t> parts of </a:t>
            </a:r>
            <a:r>
              <a:rPr lang="fr-BE" sz="2000" i="0" dirty="0" err="1" smtClean="0"/>
              <a:t>regulatory</a:t>
            </a:r>
            <a:r>
              <a:rPr lang="fr-BE" sz="2000" i="0" dirty="0" smtClean="0"/>
              <a:t> package: CPR and </a:t>
            </a:r>
            <a:r>
              <a:rPr lang="fr-BE" sz="2000" i="0" dirty="0" err="1" smtClean="0"/>
              <a:t>chapter</a:t>
            </a:r>
            <a:r>
              <a:rPr lang="fr-BE" sz="2000" i="0" dirty="0" smtClean="0"/>
              <a:t> I of ERDF-</a:t>
            </a:r>
            <a:r>
              <a:rPr lang="fr-BE" sz="2000" i="0" dirty="0" err="1" smtClean="0"/>
              <a:t>regulation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apply</a:t>
            </a:r>
            <a:r>
              <a:rPr lang="fr-BE" sz="2000" i="0" dirty="0" smtClean="0"/>
              <a:t>, </a:t>
            </a:r>
            <a:r>
              <a:rPr lang="fr-BE" sz="2000" i="0" dirty="0" err="1" smtClean="0"/>
              <a:t>except</a:t>
            </a:r>
            <a:r>
              <a:rPr lang="fr-BE" sz="2000" i="0" dirty="0" smtClean="0"/>
              <a:t> as </a:t>
            </a:r>
            <a:r>
              <a:rPr lang="fr-BE" sz="2000" i="0" dirty="0" err="1" smtClean="0"/>
              <a:t>specifically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provided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under</a:t>
            </a:r>
            <a:r>
              <a:rPr lang="fr-BE" sz="2000" i="0" dirty="0" smtClean="0"/>
              <a:t> the ETC-</a:t>
            </a:r>
            <a:r>
              <a:rPr lang="fr-BE" sz="2000" i="0" dirty="0" err="1" smtClean="0"/>
              <a:t>regulation</a:t>
            </a:r>
            <a:r>
              <a:rPr lang="fr-BE" sz="2000" i="0" dirty="0" smtClean="0"/>
              <a:t> or </a:t>
            </a:r>
            <a:r>
              <a:rPr lang="fr-BE" sz="2000" i="0" dirty="0" err="1" smtClean="0"/>
              <a:t>where</a:t>
            </a:r>
            <a:r>
              <a:rPr lang="fr-BE" sz="2000" i="0" dirty="0" smtClean="0"/>
              <a:t> provisions </a:t>
            </a:r>
            <a:r>
              <a:rPr lang="fr-BE" sz="2000" i="0" dirty="0" err="1" smtClean="0"/>
              <a:t>can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only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apply</a:t>
            </a:r>
            <a:r>
              <a:rPr lang="fr-BE" sz="2000" i="0" dirty="0" smtClean="0"/>
              <a:t> to </a:t>
            </a:r>
            <a:r>
              <a:rPr lang="fr-BE" sz="2000" i="0" dirty="0" err="1" smtClean="0"/>
              <a:t>Investment</a:t>
            </a:r>
            <a:r>
              <a:rPr lang="fr-BE" sz="2000" i="0" dirty="0" smtClean="0"/>
              <a:t> for </a:t>
            </a:r>
            <a:r>
              <a:rPr lang="fr-BE" sz="2000" i="0" dirty="0" err="1" smtClean="0"/>
              <a:t>Growth</a:t>
            </a:r>
            <a:r>
              <a:rPr lang="fr-BE" sz="2000" i="0" dirty="0" smtClean="0"/>
              <a:t> and Jobs goal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fr-BE" sz="2000" i="0" dirty="0" err="1" smtClean="0"/>
              <a:t>Applicability</a:t>
            </a:r>
            <a:r>
              <a:rPr lang="fr-BE" sz="2000" i="0" dirty="0" smtClean="0"/>
              <a:t> ETC vs IPA/ENI: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smtClean="0"/>
              <a:t>If ERDF </a:t>
            </a:r>
            <a:r>
              <a:rPr lang="fr-BE" sz="2000" i="0" dirty="0" err="1" smtClean="0"/>
              <a:t>is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transferred</a:t>
            </a:r>
            <a:r>
              <a:rPr lang="fr-BE" sz="2000" i="0" dirty="0" smtClean="0"/>
              <a:t> to IPA/ENI, </a:t>
            </a:r>
            <a:r>
              <a:rPr lang="fr-BE" sz="2000" i="0" dirty="0" err="1" smtClean="0"/>
              <a:t>those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rules</a:t>
            </a:r>
            <a:r>
              <a:rPr lang="fr-BE" sz="2000" i="0" dirty="0" smtClean="0"/>
              <a:t> </a:t>
            </a:r>
            <a:r>
              <a:rPr lang="fr-BE" sz="2000" i="0" dirty="0" err="1" smtClean="0"/>
              <a:t>apply</a:t>
            </a:r>
            <a:endParaRPr lang="fr-BE" sz="2000" i="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sz="2000" i="0" dirty="0" smtClean="0"/>
              <a:t>If ENI/IPA </a:t>
            </a:r>
            <a:r>
              <a:rPr lang="fr-BE" sz="2000" i="0" dirty="0" err="1" smtClean="0"/>
              <a:t>Funds</a:t>
            </a:r>
            <a:r>
              <a:rPr lang="fr-BE" sz="2000" i="0" dirty="0" smtClean="0"/>
              <a:t> are </a:t>
            </a:r>
            <a:r>
              <a:rPr lang="fr-BE" sz="2000" i="0" dirty="0" err="1" smtClean="0"/>
              <a:t>transferred</a:t>
            </a:r>
            <a:r>
              <a:rPr lang="fr-BE" sz="2000" i="0" dirty="0" smtClean="0"/>
              <a:t> to ETC programmes, Art. 28 </a:t>
            </a:r>
            <a:r>
              <a:rPr lang="fr-BE" sz="2000" i="0" dirty="0" err="1" smtClean="0"/>
              <a:t>applies</a:t>
            </a:r>
            <a:endParaRPr lang="fr-BE" sz="2000" i="0" dirty="0" smtClean="0"/>
          </a:p>
          <a:p>
            <a:pPr>
              <a:defRPr/>
            </a:pPr>
            <a:endParaRPr lang="de-DE" sz="2000" dirty="0" smtClean="0"/>
          </a:p>
        </p:txBody>
      </p:sp>
      <p:sp>
        <p:nvSpPr>
          <p:cNvPr id="1741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AD5137-8E52-4B0C-A384-C9A5F6F22959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268413"/>
            <a:ext cx="8424863" cy="1008062"/>
          </a:xfrm>
        </p:spPr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Components of the European territorial cooperation goal, Art. 2 ETC-regulation</a:t>
            </a:r>
            <a:endParaRPr lang="de-DE" sz="2600" smtClean="0">
              <a:latin typeface="Verdan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92375"/>
            <a:ext cx="8229600" cy="4032250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fr-BE" sz="2000" i="0" dirty="0" smtClean="0"/>
              <a:t>Cross-border</a:t>
            </a:r>
            <a:r>
              <a:rPr lang="fr-BE" sz="2000" i="0" dirty="0"/>
              <a:t>, transnational and </a:t>
            </a:r>
            <a:r>
              <a:rPr lang="fr-BE" sz="2000" i="0" dirty="0" err="1"/>
              <a:t>interregional</a:t>
            </a:r>
            <a:r>
              <a:rPr lang="fr-BE" sz="2000" i="0" dirty="0"/>
              <a:t> are </a:t>
            </a:r>
            <a:r>
              <a:rPr lang="fr-BE" sz="2000" i="0" dirty="0" err="1" smtClean="0"/>
              <a:t>kept</a:t>
            </a:r>
            <a:endParaRPr lang="fr-BE" sz="2000" i="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fr-BE" sz="2000" i="0" dirty="0" smtClean="0"/>
              <a:t>New </a:t>
            </a:r>
            <a:r>
              <a:rPr lang="fr-BE" sz="2000" i="0" dirty="0" err="1" smtClean="0"/>
              <a:t>elements</a:t>
            </a:r>
            <a:r>
              <a:rPr lang="fr-BE" sz="2000" i="0" dirty="0" smtClean="0"/>
              <a:t>: </a:t>
            </a:r>
            <a:endParaRPr lang="fr-BE" sz="1600" i="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b="0" dirty="0"/>
              <a:t>Future "</a:t>
            </a:r>
            <a:r>
              <a:rPr lang="fr-BE" b="0" dirty="0" smtClean="0"/>
              <a:t>INTERREG VC": </a:t>
            </a:r>
            <a:r>
              <a:rPr lang="fr-BE" b="0" dirty="0"/>
              <a:t>Link to </a:t>
            </a:r>
            <a:r>
              <a:rPr lang="fr-BE" b="0" dirty="0" err="1"/>
              <a:t>Investment</a:t>
            </a:r>
            <a:r>
              <a:rPr lang="fr-BE" b="0" dirty="0"/>
              <a:t> for </a:t>
            </a:r>
            <a:r>
              <a:rPr lang="fr-BE" b="0" dirty="0" err="1"/>
              <a:t>Growth</a:t>
            </a:r>
            <a:r>
              <a:rPr lang="fr-BE" b="0" dirty="0"/>
              <a:t> and Jobs programmes </a:t>
            </a:r>
            <a:r>
              <a:rPr lang="fr-BE" b="0" dirty="0" err="1"/>
              <a:t>is</a:t>
            </a:r>
            <a:r>
              <a:rPr lang="fr-BE" b="0" dirty="0"/>
              <a:t> made more </a:t>
            </a:r>
            <a:r>
              <a:rPr lang="fr-BE" b="0" dirty="0" smtClean="0"/>
              <a:t>explicit (</a:t>
            </a:r>
            <a:r>
              <a:rPr lang="fr-BE" b="0" dirty="0" err="1" smtClean="0"/>
              <a:t>Regions</a:t>
            </a:r>
            <a:r>
              <a:rPr lang="fr-BE" b="0" dirty="0" smtClean="0"/>
              <a:t> for </a:t>
            </a:r>
            <a:r>
              <a:rPr lang="fr-BE" b="0" dirty="0" err="1" smtClean="0"/>
              <a:t>Economic</a:t>
            </a:r>
            <a:r>
              <a:rPr lang="fr-BE" b="0" dirty="0" smtClean="0"/>
              <a:t> Change), </a:t>
            </a:r>
            <a:r>
              <a:rPr lang="fr-BE" b="0" dirty="0" err="1" smtClean="0"/>
              <a:t>can</a:t>
            </a:r>
            <a:r>
              <a:rPr lang="fr-BE" b="0" dirty="0" smtClean="0"/>
              <a:t> support all </a:t>
            </a:r>
            <a:r>
              <a:rPr lang="fr-BE" b="0" dirty="0" err="1" smtClean="0"/>
              <a:t>thematic</a:t>
            </a:r>
            <a:r>
              <a:rPr lang="fr-BE" b="0" dirty="0" smtClean="0"/>
              <a:t> objectives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b="0" dirty="0" smtClean="0"/>
              <a:t>Future </a:t>
            </a:r>
            <a:r>
              <a:rPr lang="fr-BE" b="0" dirty="0"/>
              <a:t>"</a:t>
            </a:r>
            <a:r>
              <a:rPr lang="fr-BE" b="0" dirty="0" smtClean="0"/>
              <a:t>URBACT": Explicit </a:t>
            </a:r>
            <a:r>
              <a:rPr lang="fr-BE" b="0" dirty="0" err="1" smtClean="0"/>
              <a:t>reference</a:t>
            </a:r>
            <a:r>
              <a:rPr lang="fr-BE" b="0" dirty="0" smtClean="0"/>
              <a:t> to rural </a:t>
            </a:r>
            <a:r>
              <a:rPr lang="fr-BE" b="0" dirty="0" err="1" smtClean="0"/>
              <a:t>development</a:t>
            </a:r>
            <a:r>
              <a:rPr lang="fr-BE" b="0" dirty="0" smtClean="0"/>
              <a:t> (for </a:t>
            </a:r>
            <a:r>
              <a:rPr lang="fr-BE" b="0" dirty="0" err="1" smtClean="0"/>
              <a:t>urban</a:t>
            </a:r>
            <a:r>
              <a:rPr lang="fr-BE" b="0" dirty="0" smtClean="0"/>
              <a:t>-rural linkages); </a:t>
            </a:r>
            <a:r>
              <a:rPr lang="fr-BE" b="0" dirty="0" err="1" smtClean="0"/>
              <a:t>complementary</a:t>
            </a:r>
            <a:r>
              <a:rPr lang="fr-BE" b="0" dirty="0" smtClean="0"/>
              <a:t> to </a:t>
            </a:r>
            <a:r>
              <a:rPr lang="fr-BE" b="0" dirty="0" err="1" smtClean="0"/>
              <a:t>urban</a:t>
            </a:r>
            <a:r>
              <a:rPr lang="fr-BE" b="0" dirty="0" smtClean="0"/>
              <a:t> </a:t>
            </a:r>
            <a:r>
              <a:rPr lang="fr-BE" b="0" dirty="0" err="1" smtClean="0"/>
              <a:t>development</a:t>
            </a:r>
            <a:r>
              <a:rPr lang="fr-BE" b="0" dirty="0" smtClean="0"/>
              <a:t> </a:t>
            </a:r>
            <a:r>
              <a:rPr lang="fr-BE" b="0" dirty="0" err="1" smtClean="0"/>
              <a:t>platform</a:t>
            </a:r>
            <a:endParaRPr lang="fr-BE" b="0" dirty="0" smtClean="0"/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fr-BE" b="0" dirty="0" smtClean="0"/>
              <a:t>Future "INTERACT": </a:t>
            </a:r>
            <a:r>
              <a:rPr lang="fr-BE" b="0" dirty="0" err="1" smtClean="0"/>
              <a:t>Wording</a:t>
            </a:r>
            <a:r>
              <a:rPr lang="fr-BE" b="0" dirty="0" smtClean="0"/>
              <a:t> </a:t>
            </a:r>
            <a:r>
              <a:rPr lang="fr-BE" b="0" dirty="0" err="1" smtClean="0"/>
              <a:t>broadened</a:t>
            </a:r>
            <a:r>
              <a:rPr lang="fr-BE" b="0" dirty="0" smtClean="0"/>
              <a:t> to </a:t>
            </a:r>
            <a:r>
              <a:rPr lang="fr-BE" b="0" dirty="0" err="1" smtClean="0"/>
              <a:t>include</a:t>
            </a:r>
            <a:r>
              <a:rPr lang="fr-BE" b="0" dirty="0" smtClean="0"/>
              <a:t> support for macro-</a:t>
            </a:r>
            <a:r>
              <a:rPr lang="fr-BE" b="0" dirty="0" err="1" smtClean="0"/>
              <a:t>regional</a:t>
            </a:r>
            <a:r>
              <a:rPr lang="fr-BE" b="0" dirty="0" smtClean="0"/>
              <a:t> </a:t>
            </a:r>
            <a:r>
              <a:rPr lang="fr-BE" b="0" dirty="0" err="1" smtClean="0"/>
              <a:t>strategy</a:t>
            </a:r>
            <a:r>
              <a:rPr lang="fr-BE" b="0" dirty="0" smtClean="0"/>
              <a:t> </a:t>
            </a:r>
            <a:r>
              <a:rPr lang="fr-BE" b="0" dirty="0" err="1" smtClean="0"/>
              <a:t>processes</a:t>
            </a:r>
            <a:r>
              <a:rPr lang="fr-BE" b="0" dirty="0" smtClean="0"/>
              <a:t>, explicit </a:t>
            </a:r>
            <a:r>
              <a:rPr lang="fr-BE" b="0" dirty="0" err="1"/>
              <a:t>reference</a:t>
            </a:r>
            <a:r>
              <a:rPr lang="fr-BE" b="0" dirty="0"/>
              <a:t> to </a:t>
            </a:r>
            <a:r>
              <a:rPr lang="fr-BE" b="0" dirty="0" smtClean="0"/>
              <a:t>use of EGTC</a:t>
            </a:r>
          </a:p>
          <a:p>
            <a:pPr marL="0" indent="0" algn="just">
              <a:buClr>
                <a:srgbClr val="0F5494"/>
              </a:buClr>
              <a:buFontTx/>
              <a:buNone/>
              <a:defRPr/>
            </a:pPr>
            <a:endParaRPr lang="de-DE" sz="2000" dirty="0"/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fr-BE" i="0" dirty="0"/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fr-BE" b="1" i="0" dirty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fr-BE" b="1" i="0" dirty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en-GB" b="1" i="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en-GB" sz="1700" dirty="0" smtClean="0">
              <a:solidFill>
                <a:srgbClr val="16489F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GB" sz="2000" dirty="0" smtClean="0"/>
          </a:p>
        </p:txBody>
      </p:sp>
      <p:sp>
        <p:nvSpPr>
          <p:cNvPr id="1945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7B8B50-C3F1-4A58-A616-F221153C9171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1341438"/>
            <a:ext cx="8229600" cy="936625"/>
          </a:xfrm>
        </p:spPr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Geographical coverage,</a:t>
            </a:r>
            <a:br>
              <a:rPr lang="de-DE" sz="2400" smtClean="0">
                <a:latin typeface="Verdana" pitchFamily="34" charset="0"/>
              </a:rPr>
            </a:br>
            <a:r>
              <a:rPr lang="de-DE" sz="2400" smtClean="0">
                <a:latin typeface="Verdana" pitchFamily="34" charset="0"/>
              </a:rPr>
              <a:t>Art. 3 ETC-Regulation </a:t>
            </a:r>
            <a:endParaRPr lang="en-GB" smtClean="0">
              <a:latin typeface="Verdana" pitchFamily="34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2565400"/>
            <a:ext cx="8229600" cy="3633788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mtClean="0">
                <a:latin typeface="Verdana" pitchFamily="34" charset="0"/>
              </a:rPr>
              <a:t>Discussions on design of future programme areas are ongoing between Commission and Member States/regions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fr-BE" smtClean="0">
                <a:latin typeface="Verdana" pitchFamily="34" charset="0"/>
              </a:rPr>
              <a:t>No radical changes expected, rather adjustments for example to reflect geography of macro-regional strategies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C0859C-0722-435D-AB28-8E769855148B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268413"/>
            <a:ext cx="8229600" cy="936625"/>
          </a:xfrm>
        </p:spPr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Geographical coverage - cross-border cooperation, Art. 3 ETC-Regulation </a:t>
            </a:r>
            <a:endParaRPr lang="de-DE" sz="2800" smtClean="0">
              <a:latin typeface="Verdana" pitchFamily="34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41300" y="2349500"/>
            <a:ext cx="8578850" cy="41036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en-GB" sz="2000" b="1" i="0" dirty="0" err="1"/>
              <a:t>Cross-border</a:t>
            </a:r>
            <a:r>
              <a:rPr lang="en-GB" sz="2000" b="1" i="0" dirty="0"/>
              <a:t> </a:t>
            </a:r>
            <a:r>
              <a:rPr lang="en-GB" sz="2000" b="1" i="0" dirty="0" smtClean="0"/>
              <a:t>cooperation</a:t>
            </a:r>
            <a:endParaRPr lang="en-GB" sz="2000" i="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1800" i="0" dirty="0"/>
              <a:t>COM to adopt list of </a:t>
            </a:r>
            <a:r>
              <a:rPr lang="en-GB" sz="1800" i="0" dirty="0" err="1" smtClean="0"/>
              <a:t>cbc</a:t>
            </a:r>
            <a:r>
              <a:rPr lang="en-GB" sz="1800" i="0" dirty="0" smtClean="0"/>
              <a:t> areas </a:t>
            </a:r>
            <a:r>
              <a:rPr lang="en-GB" sz="1800" i="0" dirty="0"/>
              <a:t>to receive </a:t>
            </a:r>
            <a:r>
              <a:rPr lang="en-GB" sz="1800" i="0" dirty="0" smtClean="0"/>
              <a:t>support, broken down by cooperation programme </a:t>
            </a:r>
            <a:r>
              <a:rPr lang="en-GB" sz="1800" i="0" dirty="0"/>
              <a:t>(at NUTS 3 level</a:t>
            </a:r>
            <a:r>
              <a:rPr lang="en-GB" sz="1800" i="0" dirty="0" smtClean="0"/>
              <a:t>) by implementing act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fr-BE" sz="1800" i="0" dirty="0" smtClean="0"/>
              <a:t>List </a:t>
            </a:r>
            <a:r>
              <a:rPr lang="fr-BE" sz="1800" i="0" dirty="0" err="1" smtClean="0"/>
              <a:t>can</a:t>
            </a:r>
            <a:r>
              <a:rPr lang="fr-BE" sz="1800" i="0" dirty="0" smtClean="0"/>
              <a:t> </a:t>
            </a:r>
            <a:r>
              <a:rPr lang="fr-BE" sz="1800" i="0" dirty="0" err="1" smtClean="0"/>
              <a:t>include</a:t>
            </a:r>
            <a:r>
              <a:rPr lang="fr-BE" sz="1800" i="0" dirty="0" smtClean="0"/>
              <a:t> NUTS 3 </a:t>
            </a:r>
            <a:r>
              <a:rPr lang="fr-BE" sz="1800" i="0" dirty="0" err="1" smtClean="0"/>
              <a:t>regions</a:t>
            </a:r>
            <a:r>
              <a:rPr lang="fr-BE" sz="1800" i="0" dirty="0" smtClean="0"/>
              <a:t> on the border and adjacent areas (</a:t>
            </a:r>
            <a:r>
              <a:rPr lang="fr-BE" sz="1800" i="0" dirty="0" err="1" smtClean="0"/>
              <a:t>e.g</a:t>
            </a:r>
            <a:r>
              <a:rPr lang="fr-BE" sz="1800" i="0" dirty="0"/>
              <a:t>.</a:t>
            </a:r>
            <a:r>
              <a:rPr lang="fr-BE" sz="1800" i="0" dirty="0" smtClean="0"/>
              <a:t> if </a:t>
            </a:r>
            <a:r>
              <a:rPr lang="fr-BE" sz="1800" i="0" dirty="0" err="1" smtClean="0"/>
              <a:t>included</a:t>
            </a:r>
            <a:r>
              <a:rPr lang="fr-BE" sz="1800" i="0" dirty="0" smtClean="0"/>
              <a:t> as </a:t>
            </a:r>
            <a:r>
              <a:rPr lang="fr-BE" sz="1800" i="0" dirty="0" err="1" smtClean="0"/>
              <a:t>flexibility</a:t>
            </a:r>
            <a:r>
              <a:rPr lang="fr-BE" sz="1800" i="0" dirty="0" smtClean="0"/>
              <a:t> area </a:t>
            </a:r>
            <a:r>
              <a:rPr lang="fr-BE" sz="1800" i="0" dirty="0" err="1" smtClean="0"/>
              <a:t>in</a:t>
            </a:r>
            <a:r>
              <a:rPr lang="fr-BE" sz="1800" i="0" dirty="0" smtClean="0"/>
              <a:t> 2007-2013), but no obligation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1800" i="0" dirty="0" smtClean="0"/>
              <a:t>List </a:t>
            </a:r>
            <a:r>
              <a:rPr lang="en-GB" sz="1800" i="0" dirty="0"/>
              <a:t>specifies </a:t>
            </a:r>
            <a:r>
              <a:rPr lang="en-GB" sz="1800" i="0" dirty="0" smtClean="0"/>
              <a:t>NUTS level 3 regions taken into account for ERDF allocation on all internal and those external borders covered by IPA/ENI</a:t>
            </a:r>
            <a:endParaRPr lang="en-GB" sz="1800" i="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1800" i="0" dirty="0" smtClean="0"/>
              <a:t>List </a:t>
            </a:r>
            <a:r>
              <a:rPr lang="en-GB" sz="1800" i="0" dirty="0"/>
              <a:t>includes regions in NO, CH etc. and countries neighbouring outermost regions for information </a:t>
            </a:r>
            <a:r>
              <a:rPr lang="en-GB" sz="1800" i="0" dirty="0" smtClean="0"/>
              <a:t>purposes</a:t>
            </a:r>
            <a:endParaRPr lang="en-GB" sz="1800" i="0" dirty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Arial" pitchFamily="34" charset="0"/>
              <a:buChar char="•"/>
              <a:defRPr/>
            </a:pPr>
            <a:r>
              <a:rPr lang="en-GB" sz="1800" i="0" dirty="0"/>
              <a:t>Addition of adjacent NUTS 3 regions may be proposed when submitting </a:t>
            </a:r>
            <a:r>
              <a:rPr lang="en-GB" sz="1800" i="0" dirty="0" smtClean="0"/>
              <a:t>programmes ("safety net")</a:t>
            </a:r>
            <a:endParaRPr lang="en-GB" sz="2000" i="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de-DE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de-DE" b="1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de-DE" sz="2000" b="1" i="0" dirty="0" smtClean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de-DE" sz="2000" b="1" i="0" dirty="0"/>
          </a:p>
          <a:p>
            <a:pPr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de-DE" sz="2000" i="0" dirty="0" smtClean="0"/>
          </a:p>
          <a:p>
            <a:pPr>
              <a:lnSpc>
                <a:spcPct val="80000"/>
              </a:lnSpc>
              <a:defRPr/>
            </a:pPr>
            <a:endParaRPr lang="de-DE" sz="2000" i="0" dirty="0" smtClean="0"/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91674-5D84-477D-BD08-C145FDF429EF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268413"/>
            <a:ext cx="8785225" cy="936625"/>
          </a:xfrm>
        </p:spPr>
        <p:txBody>
          <a:bodyPr/>
          <a:lstStyle/>
          <a:p>
            <a:pPr algn="ctr"/>
            <a:r>
              <a:rPr lang="de-DE" sz="2400" smtClean="0">
                <a:latin typeface="Verdana" pitchFamily="34" charset="0"/>
              </a:rPr>
              <a:t>Geographical coverage – transnational and interregional cooperation</a:t>
            </a:r>
            <a:endParaRPr lang="de-DE" sz="2600" smtClean="0">
              <a:latin typeface="Verdan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349500"/>
            <a:ext cx="8589963" cy="403225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en-GB" sz="1800" b="1" i="0" dirty="0"/>
              <a:t>Transnational cooperation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en-GB" sz="1800" i="0" dirty="0"/>
              <a:t>COM to adopt list of transnational areas to receive support by programme (at NUTS 2 level</a:t>
            </a:r>
            <a:r>
              <a:rPr lang="en-GB" sz="1800" i="0" dirty="0" smtClean="0"/>
              <a:t>), as in 2007-2013</a:t>
            </a:r>
            <a:endParaRPr lang="en-GB" sz="1800" i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en-GB" sz="1800" i="0" dirty="0"/>
              <a:t>Third country regions covered by ENI (incl. Russia) and IPA can also be covered by programme, funding from external instruments to be made available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en-GB" sz="1800" i="0" dirty="0"/>
              <a:t>Third country regions included in list for information </a:t>
            </a:r>
            <a:r>
              <a:rPr lang="en-GB" sz="1800" i="0" dirty="0" smtClean="0"/>
              <a:t>purposes</a:t>
            </a:r>
            <a:endParaRPr lang="en-GB" sz="1800" i="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en-GB" sz="1800" i="0" dirty="0"/>
              <a:t>Addition of adjacent NUTS 2 regions may be proposed when submitting </a:t>
            </a:r>
            <a:r>
              <a:rPr lang="en-GB" sz="1800" i="0" dirty="0" smtClean="0"/>
              <a:t>programmes ("safety net")</a:t>
            </a:r>
            <a:endParaRPr lang="en-GB" sz="1800" i="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Tx/>
              <a:buNone/>
              <a:defRPr/>
            </a:pPr>
            <a:r>
              <a:rPr lang="en-GB" sz="1800" b="1" i="0" dirty="0"/>
              <a:t>Interregional cooperation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F5494"/>
              </a:buClr>
              <a:buFont typeface="Verdana" pitchFamily="34" charset="0"/>
              <a:buChar char="•"/>
              <a:defRPr/>
            </a:pPr>
            <a:r>
              <a:rPr lang="en-GB" sz="1800" i="0" dirty="0" smtClean="0"/>
              <a:t>EU-28, </a:t>
            </a:r>
            <a:r>
              <a:rPr lang="en-GB" sz="1800" i="0" dirty="0"/>
              <a:t>whole or part of territory of third countries may be covered </a:t>
            </a:r>
          </a:p>
          <a:p>
            <a:pPr>
              <a:lnSpc>
                <a:spcPct val="90000"/>
              </a:lnSpc>
              <a:buClr>
                <a:srgbClr val="0F5494"/>
              </a:buClr>
              <a:buFont typeface="Verdana" pitchFamily="34" charset="0"/>
              <a:buChar char="•"/>
              <a:defRPr/>
            </a:pPr>
            <a:endParaRPr lang="en-GB" sz="2000" b="1" i="0" dirty="0"/>
          </a:p>
          <a:p>
            <a:pPr lvl="1">
              <a:lnSpc>
                <a:spcPct val="90000"/>
              </a:lnSpc>
              <a:defRPr/>
            </a:pPr>
            <a:endParaRPr lang="de-DE" b="0" dirty="0" smtClean="0"/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6B5A1-93FC-4C33-9B07-52BC0E4EE3E4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3146</TotalTime>
  <Words>892</Words>
  <Application>Microsoft Office PowerPoint</Application>
  <PresentationFormat>On-screen Show (4:3)</PresentationFormat>
  <Paragraphs>120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Verdana</vt:lpstr>
      <vt:lpstr>Arial</vt:lpstr>
      <vt:lpstr>Wingdings</vt:lpstr>
      <vt:lpstr>Times New Roman</vt:lpstr>
      <vt:lpstr>Default Design</vt:lpstr>
      <vt:lpstr>European Territorial Cooperation    SAWP  meeting, 9 July 2012  </vt:lpstr>
      <vt:lpstr>ETC in regulatory framework </vt:lpstr>
      <vt:lpstr>ETC in context of proposals</vt:lpstr>
      <vt:lpstr>Key features of ETC regulation</vt:lpstr>
      <vt:lpstr>Subject matter and scope Art. 1 ETC Regulation</vt:lpstr>
      <vt:lpstr>Components of the European territorial cooperation goal, Art. 2 ETC-regulation</vt:lpstr>
      <vt:lpstr>Geographical coverage, Art. 3 ETC-Regulation </vt:lpstr>
      <vt:lpstr>Geographical coverage - cross-border cooperation, Art. 3 ETC-Regulation </vt:lpstr>
      <vt:lpstr>Geographical coverage – transnational and interregional cooperation</vt:lpstr>
      <vt:lpstr>Resources for European Territorial Cooperation Art. 4 ETC-Regulation</vt:lpstr>
      <vt:lpstr>Selection of operations  Art. 11 ETC-regulation</vt:lpstr>
      <vt:lpstr>Beneficiaries, Art. 12 ETC-Regulation</vt:lpstr>
      <vt:lpstr>Implementation reports and annual review, Art. 13, 14 ETC-regulation</vt:lpstr>
      <vt:lpstr>Participation of third countries Art. 28 ETC-Regulation</vt:lpstr>
      <vt:lpstr>ETC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installer</cp:lastModifiedBy>
  <cp:revision>219</cp:revision>
  <cp:lastPrinted>2012-07-03T15:07:43Z</cp:lastPrinted>
  <dcterms:created xsi:type="dcterms:W3CDTF">2011-10-28T10:25:18Z</dcterms:created>
  <dcterms:modified xsi:type="dcterms:W3CDTF">2012-07-08T16:59:40Z</dcterms:modified>
</cp:coreProperties>
</file>