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24382413" cy="13716000"/>
  <p:notesSz cx="6858000" cy="9144000"/>
  <p:embeddedFontLst>
    <p:embeddedFont>
      <p:font typeface="Calibri" panose="020F0502020204030204" pitchFamily="34" charset="0"/>
      <p:regular r:id="rId31"/>
      <p:bold r:id="rId32"/>
      <p:italic r:id="rId33"/>
      <p:boldItalic r:id="rId34"/>
    </p:embeddedFont>
    <p:embeddedFont>
      <p:font typeface="Montserrat" panose="020B0604020202020204" charset="-18"/>
      <p:regular r:id="rId35"/>
      <p:bold r:id="rId36"/>
      <p:italic r:id="rId37"/>
      <p:boldItalic r:id="rId38"/>
    </p:embeddedFont>
    <p:embeddedFont>
      <p:font typeface="Trebuchet MS" panose="020B060302020202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52B0D79-37D5-4A77-A812-BA82CEA1D385}">
  <a:tblStyle styleId="{852B0D79-37D5-4A77-A812-BA82CEA1D38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94660"/>
  </p:normalViewPr>
  <p:slideViewPr>
    <p:cSldViewPr snapToGrid="0">
      <p:cViewPr varScale="1">
        <p:scale>
          <a:sx n="55" d="100"/>
          <a:sy n="55" d="100"/>
        </p:scale>
        <p:origin x="582" y="78"/>
      </p:cViewPr>
      <p:guideLst>
        <p:guide orient="horz" pos="4320"/>
        <p:guide pos="767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6078f6285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7" name="Google Shape;137;g46078f6285_0_4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6078f6285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g46078f6285_0_16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6078f6285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9" name="Google Shape;149;g46078f6285_0_17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46078f6285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6" name="Google Shape;156;g46078f6285_0_6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46078f6285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3" name="Google Shape;163;g46078f6285_0_7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46078f6285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0" name="Google Shape;170;g46078f6285_0_18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46078f6285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5" name="Google Shape;175;g46078f6285_0_18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46078f6285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2" name="Google Shape;182;g46078f6285_0_7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46078f6285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9" name="Google Shape;189;g46078f6285_0_7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46078f6285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8" name="Google Shape;198;g46078f6285_0_19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7" name="Google Shape;87;p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46078f6285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03" name="Google Shape;203;g46078f6285_0_19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46078f6285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0" name="Google Shape;210;g46078f6285_0_8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46078f6285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0" name="Google Shape;220;g46078f6285_0_8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46078f6285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7" name="Google Shape;227;g46078f6285_0_21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46078f6285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2" name="Google Shape;232;g46078f6285_0_20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46078f6285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9" name="Google Shape;239;g46078f6285_0_20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46078f6285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6" name="Google Shape;246;g46078f6285_0_9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46078f6285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2" name="Google Shape;252;g46078f6285_0_10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46078f6285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1" name="Google Shape;261;g46078f6285_0_16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6078f62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5" name="Google Shape;95;g46078f6285_0_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46078f628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0" name="Google Shape;100;g46078f6285_0_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46078f628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6" name="Google Shape;106;g46078f6285_0_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46078f628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2" name="Google Shape;112;g46078f6285_0_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46078f6285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7" name="Google Shape;117;g46078f6285_0_16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46078f628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2" name="Google Shape;122;g46078f6285_0_1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46078f628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9" name="Google Shape;129;g46078f6285_0_1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047802" y="2244726"/>
            <a:ext cx="18286810" cy="47752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11999"/>
              <a:buFont typeface="Calibri"/>
              <a:buNone/>
              <a:defRPr sz="119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3047802" y="7204076"/>
            <a:ext cx="18286810" cy="3311524"/>
          </a:xfrm>
          <a:prstGeom prst="rect">
            <a:avLst/>
          </a:prstGeom>
          <a:noFill/>
          <a:ln>
            <a:noFill/>
          </a:ln>
        </p:spPr>
        <p:txBody>
          <a:bodyPr spcFirstLastPara="1" wrap="square" lIns="91425" tIns="45700" rIns="91425" bIns="45700" anchor="t" anchorCtr="0">
            <a:noAutofit/>
          </a:bodyPr>
          <a:lstStyle>
            <a:lvl1pPr lvl="0" algn="ctr">
              <a:lnSpc>
                <a:spcPct val="90000"/>
              </a:lnSpc>
              <a:spcBef>
                <a:spcPts val="2000"/>
              </a:spcBef>
              <a:spcAft>
                <a:spcPts val="0"/>
              </a:spcAft>
              <a:buClr>
                <a:schemeClr val="dk1"/>
              </a:buClr>
              <a:buSzPts val="4800"/>
              <a:buNone/>
              <a:defRPr sz="4800"/>
            </a:lvl1pPr>
            <a:lvl2pPr lvl="1" algn="ctr">
              <a:lnSpc>
                <a:spcPct val="90000"/>
              </a:lnSpc>
              <a:spcBef>
                <a:spcPts val="1000"/>
              </a:spcBef>
              <a:spcAft>
                <a:spcPts val="0"/>
              </a:spcAft>
              <a:buClr>
                <a:schemeClr val="dk1"/>
              </a:buClr>
              <a:buSzPts val="4000"/>
              <a:buNone/>
              <a:defRPr sz="4000"/>
            </a:lvl2pPr>
            <a:lvl3pPr lvl="2" algn="ctr">
              <a:lnSpc>
                <a:spcPct val="90000"/>
              </a:lnSpc>
              <a:spcBef>
                <a:spcPts val="10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a:endParaRPr/>
          </a:p>
        </p:txBody>
      </p:sp>
      <p:sp>
        <p:nvSpPr>
          <p:cNvPr id="14" name="Google Shape;14;p2"/>
          <p:cNvSpPr txBox="1">
            <a:spLocks noGrp="1"/>
          </p:cNvSpPr>
          <p:nvPr>
            <p:ph type="dt" idx="10"/>
          </p:nvPr>
        </p:nvSpPr>
        <p:spPr>
          <a:xfrm>
            <a:off x="1676291" y="12712701"/>
            <a:ext cx="5486043" cy="730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5" name="Google Shape;15;p2"/>
          <p:cNvSpPr txBox="1">
            <a:spLocks noGrp="1"/>
          </p:cNvSpPr>
          <p:nvPr>
            <p:ph type="ftr" idx="11"/>
          </p:nvPr>
        </p:nvSpPr>
        <p:spPr>
          <a:xfrm>
            <a:off x="8076675" y="12712701"/>
            <a:ext cx="8229064" cy="730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6" name="Google Shape;16;p2"/>
          <p:cNvSpPr txBox="1">
            <a:spLocks noGrp="1"/>
          </p:cNvSpPr>
          <p:nvPr>
            <p:ph type="sldNum" idx="12"/>
          </p:nvPr>
        </p:nvSpPr>
        <p:spPr>
          <a:xfrm>
            <a:off x="17220080" y="12712701"/>
            <a:ext cx="5486043" cy="7302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1676291" y="730251"/>
            <a:ext cx="21029830" cy="265112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7839869" y="-2512327"/>
            <a:ext cx="8702676" cy="2102983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1676291" y="12712701"/>
            <a:ext cx="5486043" cy="730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2" name="Google Shape;72;p11"/>
          <p:cNvSpPr txBox="1">
            <a:spLocks noGrp="1"/>
          </p:cNvSpPr>
          <p:nvPr>
            <p:ph type="ftr" idx="11"/>
          </p:nvPr>
        </p:nvSpPr>
        <p:spPr>
          <a:xfrm>
            <a:off x="8076675" y="12712701"/>
            <a:ext cx="8229064" cy="730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3" name="Google Shape;73;p11"/>
          <p:cNvSpPr txBox="1">
            <a:spLocks noGrp="1"/>
          </p:cNvSpPr>
          <p:nvPr>
            <p:ph type="sldNum" idx="12"/>
          </p:nvPr>
        </p:nvSpPr>
        <p:spPr>
          <a:xfrm>
            <a:off x="17220080" y="12712701"/>
            <a:ext cx="5486043" cy="7302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olo verticale e testo"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14265555" y="3913359"/>
            <a:ext cx="11623676" cy="525745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3598250" y="-1191708"/>
            <a:ext cx="11623676" cy="1546759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1676291" y="12712701"/>
            <a:ext cx="5486043" cy="730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8" name="Google Shape;78;p12"/>
          <p:cNvSpPr txBox="1">
            <a:spLocks noGrp="1"/>
          </p:cNvSpPr>
          <p:nvPr>
            <p:ph type="ftr" idx="11"/>
          </p:nvPr>
        </p:nvSpPr>
        <p:spPr>
          <a:xfrm>
            <a:off x="8076675" y="12712701"/>
            <a:ext cx="8229064" cy="730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9" name="Google Shape;79;p12"/>
          <p:cNvSpPr txBox="1">
            <a:spLocks noGrp="1"/>
          </p:cNvSpPr>
          <p:nvPr>
            <p:ph type="sldNum" idx="12"/>
          </p:nvPr>
        </p:nvSpPr>
        <p:spPr>
          <a:xfrm>
            <a:off x="17220080" y="12712701"/>
            <a:ext cx="5486043" cy="7302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1676291" y="730251"/>
            <a:ext cx="21029830" cy="265112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1676291" y="3651250"/>
            <a:ext cx="21029830" cy="870267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1676291" y="12712701"/>
            <a:ext cx="5486043" cy="730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 name="Google Shape;21;p3"/>
          <p:cNvSpPr txBox="1">
            <a:spLocks noGrp="1"/>
          </p:cNvSpPr>
          <p:nvPr>
            <p:ph type="ftr" idx="11"/>
          </p:nvPr>
        </p:nvSpPr>
        <p:spPr>
          <a:xfrm>
            <a:off x="8076675" y="12712701"/>
            <a:ext cx="8229064" cy="730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2" name="Google Shape;22;p3"/>
          <p:cNvSpPr txBox="1">
            <a:spLocks noGrp="1"/>
          </p:cNvSpPr>
          <p:nvPr>
            <p:ph type="sldNum" idx="12"/>
          </p:nvPr>
        </p:nvSpPr>
        <p:spPr>
          <a:xfrm>
            <a:off x="17220080" y="12712701"/>
            <a:ext cx="5486043" cy="7302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1663592" y="3419477"/>
            <a:ext cx="21029830" cy="570547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1999"/>
              <a:buFont typeface="Calibri"/>
              <a:buNone/>
              <a:defRPr sz="119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1663592" y="9178927"/>
            <a:ext cx="21029830" cy="300037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ts val="0"/>
              </a:spcAft>
              <a:buClr>
                <a:srgbClr val="888888"/>
              </a:buClr>
              <a:buSzPts val="4800"/>
              <a:buNone/>
              <a:defRPr sz="4800">
                <a:solidFill>
                  <a:srgbClr val="888888"/>
                </a:solidFill>
              </a:defRPr>
            </a:lvl1pPr>
            <a:lvl2pPr marL="914400" lvl="1" indent="-228600" algn="l">
              <a:lnSpc>
                <a:spcPct val="90000"/>
              </a:lnSpc>
              <a:spcBef>
                <a:spcPts val="1000"/>
              </a:spcBef>
              <a:spcAft>
                <a:spcPts val="0"/>
              </a:spcAft>
              <a:buClr>
                <a:srgbClr val="888888"/>
              </a:buClr>
              <a:buSzPts val="4000"/>
              <a:buNone/>
              <a:defRPr sz="4000">
                <a:solidFill>
                  <a:srgbClr val="888888"/>
                </a:solidFill>
              </a:defRPr>
            </a:lvl2pPr>
            <a:lvl3pPr marL="1371600" lvl="2" indent="-228600" algn="l">
              <a:lnSpc>
                <a:spcPct val="90000"/>
              </a:lnSpc>
              <a:spcBef>
                <a:spcPts val="1000"/>
              </a:spcBef>
              <a:spcAft>
                <a:spcPts val="0"/>
              </a:spcAft>
              <a:buClr>
                <a:srgbClr val="888888"/>
              </a:buClr>
              <a:buSzPts val="3600"/>
              <a:buNone/>
              <a:defRPr sz="3600">
                <a:solidFill>
                  <a:srgbClr val="888888"/>
                </a:solidFill>
              </a:defRPr>
            </a:lvl3pPr>
            <a:lvl4pPr marL="1828800" lvl="3" indent="-228600" algn="l">
              <a:lnSpc>
                <a:spcPct val="90000"/>
              </a:lnSpc>
              <a:spcBef>
                <a:spcPts val="1000"/>
              </a:spcBef>
              <a:spcAft>
                <a:spcPts val="0"/>
              </a:spcAft>
              <a:buClr>
                <a:srgbClr val="888888"/>
              </a:buClr>
              <a:buSzPts val="3200"/>
              <a:buNone/>
              <a:defRPr sz="3200">
                <a:solidFill>
                  <a:srgbClr val="888888"/>
                </a:solidFill>
              </a:defRPr>
            </a:lvl4pPr>
            <a:lvl5pPr marL="2286000" lvl="4" indent="-228600" algn="l">
              <a:lnSpc>
                <a:spcPct val="90000"/>
              </a:lnSpc>
              <a:spcBef>
                <a:spcPts val="1000"/>
              </a:spcBef>
              <a:spcAft>
                <a:spcPts val="0"/>
              </a:spcAft>
              <a:buClr>
                <a:srgbClr val="888888"/>
              </a:buClr>
              <a:buSzPts val="3200"/>
              <a:buNone/>
              <a:defRPr sz="3200">
                <a:solidFill>
                  <a:srgbClr val="888888"/>
                </a:solidFill>
              </a:defRPr>
            </a:lvl5pPr>
            <a:lvl6pPr marL="2743200" lvl="5" indent="-228600" algn="l">
              <a:lnSpc>
                <a:spcPct val="90000"/>
              </a:lnSpc>
              <a:spcBef>
                <a:spcPts val="1000"/>
              </a:spcBef>
              <a:spcAft>
                <a:spcPts val="0"/>
              </a:spcAft>
              <a:buClr>
                <a:srgbClr val="888888"/>
              </a:buClr>
              <a:buSzPts val="3200"/>
              <a:buNone/>
              <a:defRPr sz="3200">
                <a:solidFill>
                  <a:srgbClr val="888888"/>
                </a:solidFill>
              </a:defRPr>
            </a:lvl6pPr>
            <a:lvl7pPr marL="3200400" lvl="6" indent="-228600" algn="l">
              <a:lnSpc>
                <a:spcPct val="90000"/>
              </a:lnSpc>
              <a:spcBef>
                <a:spcPts val="1000"/>
              </a:spcBef>
              <a:spcAft>
                <a:spcPts val="0"/>
              </a:spcAft>
              <a:buClr>
                <a:srgbClr val="888888"/>
              </a:buClr>
              <a:buSzPts val="3200"/>
              <a:buNone/>
              <a:defRPr sz="3200">
                <a:solidFill>
                  <a:srgbClr val="888888"/>
                </a:solidFill>
              </a:defRPr>
            </a:lvl7pPr>
            <a:lvl8pPr marL="3657600" lvl="7" indent="-228600" algn="l">
              <a:lnSpc>
                <a:spcPct val="90000"/>
              </a:lnSpc>
              <a:spcBef>
                <a:spcPts val="1000"/>
              </a:spcBef>
              <a:spcAft>
                <a:spcPts val="0"/>
              </a:spcAft>
              <a:buClr>
                <a:srgbClr val="888888"/>
              </a:buClr>
              <a:buSzPts val="3200"/>
              <a:buNone/>
              <a:defRPr sz="3200">
                <a:solidFill>
                  <a:srgbClr val="888888"/>
                </a:solidFill>
              </a:defRPr>
            </a:lvl8pPr>
            <a:lvl9pPr marL="4114800" lvl="8" indent="-228600" algn="l">
              <a:lnSpc>
                <a:spcPct val="90000"/>
              </a:lnSpc>
              <a:spcBef>
                <a:spcPts val="1000"/>
              </a:spcBef>
              <a:spcAft>
                <a:spcPts val="0"/>
              </a:spcAft>
              <a:buClr>
                <a:srgbClr val="888888"/>
              </a:buClr>
              <a:buSzPts val="3200"/>
              <a:buNone/>
              <a:defRPr sz="3200">
                <a:solidFill>
                  <a:srgbClr val="888888"/>
                </a:solidFill>
              </a:defRPr>
            </a:lvl9pPr>
          </a:lstStyle>
          <a:p>
            <a:endParaRPr/>
          </a:p>
        </p:txBody>
      </p:sp>
      <p:sp>
        <p:nvSpPr>
          <p:cNvPr id="26" name="Google Shape;26;p4"/>
          <p:cNvSpPr txBox="1">
            <a:spLocks noGrp="1"/>
          </p:cNvSpPr>
          <p:nvPr>
            <p:ph type="dt" idx="10"/>
          </p:nvPr>
        </p:nvSpPr>
        <p:spPr>
          <a:xfrm>
            <a:off x="1676291" y="12712701"/>
            <a:ext cx="5486043" cy="730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7" name="Google Shape;27;p4"/>
          <p:cNvSpPr txBox="1">
            <a:spLocks noGrp="1"/>
          </p:cNvSpPr>
          <p:nvPr>
            <p:ph type="ftr" idx="11"/>
          </p:nvPr>
        </p:nvSpPr>
        <p:spPr>
          <a:xfrm>
            <a:off x="8076675" y="12712701"/>
            <a:ext cx="8229064" cy="730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8" name="Google Shape;28;p4"/>
          <p:cNvSpPr txBox="1">
            <a:spLocks noGrp="1"/>
          </p:cNvSpPr>
          <p:nvPr>
            <p:ph type="sldNum" idx="12"/>
          </p:nvPr>
        </p:nvSpPr>
        <p:spPr>
          <a:xfrm>
            <a:off x="17220080" y="12712701"/>
            <a:ext cx="5486043" cy="7302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uto 2"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1676291" y="730251"/>
            <a:ext cx="21029830" cy="265112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1676291" y="3651250"/>
            <a:ext cx="10362526" cy="870267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12343596" y="3651250"/>
            <a:ext cx="10362526" cy="870267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1676291" y="12712701"/>
            <a:ext cx="5486043" cy="730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4" name="Google Shape;34;p5"/>
          <p:cNvSpPr txBox="1">
            <a:spLocks noGrp="1"/>
          </p:cNvSpPr>
          <p:nvPr>
            <p:ph type="ftr" idx="11"/>
          </p:nvPr>
        </p:nvSpPr>
        <p:spPr>
          <a:xfrm>
            <a:off x="8076675" y="12712701"/>
            <a:ext cx="8229064" cy="730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5"/>
          <p:cNvSpPr txBox="1">
            <a:spLocks noGrp="1"/>
          </p:cNvSpPr>
          <p:nvPr>
            <p:ph type="sldNum" idx="12"/>
          </p:nvPr>
        </p:nvSpPr>
        <p:spPr>
          <a:xfrm>
            <a:off x="17220080" y="12712701"/>
            <a:ext cx="5486043" cy="7302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1679467" y="730251"/>
            <a:ext cx="21029830" cy="265112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1679467" y="3362326"/>
            <a:ext cx="10314903" cy="164782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2000"/>
              </a:spcBef>
              <a:spcAft>
                <a:spcPts val="0"/>
              </a:spcAft>
              <a:buClr>
                <a:schemeClr val="dk1"/>
              </a:buClr>
              <a:buSzPts val="4800"/>
              <a:buNone/>
              <a:defRPr sz="4800" b="1"/>
            </a:lvl1pPr>
            <a:lvl2pPr marL="914400" lvl="1" indent="-228600" algn="l">
              <a:lnSpc>
                <a:spcPct val="90000"/>
              </a:lnSpc>
              <a:spcBef>
                <a:spcPts val="1000"/>
              </a:spcBef>
              <a:spcAft>
                <a:spcPts val="0"/>
              </a:spcAft>
              <a:buClr>
                <a:schemeClr val="dk1"/>
              </a:buClr>
              <a:buSzPts val="4000"/>
              <a:buNone/>
              <a:defRPr sz="4000" b="1"/>
            </a:lvl2pPr>
            <a:lvl3pPr marL="1371600" lvl="2" indent="-228600" algn="l">
              <a:lnSpc>
                <a:spcPct val="90000"/>
              </a:lnSpc>
              <a:spcBef>
                <a:spcPts val="1000"/>
              </a:spcBef>
              <a:spcAft>
                <a:spcPts val="0"/>
              </a:spcAft>
              <a:buClr>
                <a:schemeClr val="dk1"/>
              </a:buClr>
              <a:buSzPts val="3600"/>
              <a:buNone/>
              <a:defRPr sz="3600" b="1"/>
            </a:lvl3pPr>
            <a:lvl4pPr marL="1828800" lvl="3" indent="-228600" algn="l">
              <a:lnSpc>
                <a:spcPct val="90000"/>
              </a:lnSpc>
              <a:spcBef>
                <a:spcPts val="1000"/>
              </a:spcBef>
              <a:spcAft>
                <a:spcPts val="0"/>
              </a:spcAft>
              <a:buClr>
                <a:schemeClr val="dk1"/>
              </a:buClr>
              <a:buSzPts val="3200"/>
              <a:buNone/>
              <a:defRPr sz="3200" b="1"/>
            </a:lvl4pPr>
            <a:lvl5pPr marL="2286000" lvl="4" indent="-228600" algn="l">
              <a:lnSpc>
                <a:spcPct val="90000"/>
              </a:lnSpc>
              <a:spcBef>
                <a:spcPts val="1000"/>
              </a:spcBef>
              <a:spcAft>
                <a:spcPts val="0"/>
              </a:spcAft>
              <a:buClr>
                <a:schemeClr val="dk1"/>
              </a:buClr>
              <a:buSzPts val="3200"/>
              <a:buNone/>
              <a:defRPr sz="3200" b="1"/>
            </a:lvl5pPr>
            <a:lvl6pPr marL="2743200" lvl="5" indent="-228600" algn="l">
              <a:lnSpc>
                <a:spcPct val="90000"/>
              </a:lnSpc>
              <a:spcBef>
                <a:spcPts val="1000"/>
              </a:spcBef>
              <a:spcAft>
                <a:spcPts val="0"/>
              </a:spcAft>
              <a:buClr>
                <a:schemeClr val="dk1"/>
              </a:buClr>
              <a:buSzPts val="3200"/>
              <a:buNone/>
              <a:defRPr sz="3200" b="1"/>
            </a:lvl6pPr>
            <a:lvl7pPr marL="3200400" lvl="6" indent="-228600" algn="l">
              <a:lnSpc>
                <a:spcPct val="90000"/>
              </a:lnSpc>
              <a:spcBef>
                <a:spcPts val="1000"/>
              </a:spcBef>
              <a:spcAft>
                <a:spcPts val="0"/>
              </a:spcAft>
              <a:buClr>
                <a:schemeClr val="dk1"/>
              </a:buClr>
              <a:buSzPts val="3200"/>
              <a:buNone/>
              <a:defRPr sz="3200" b="1"/>
            </a:lvl7pPr>
            <a:lvl8pPr marL="3657600" lvl="7" indent="-228600" algn="l">
              <a:lnSpc>
                <a:spcPct val="90000"/>
              </a:lnSpc>
              <a:spcBef>
                <a:spcPts val="1000"/>
              </a:spcBef>
              <a:spcAft>
                <a:spcPts val="0"/>
              </a:spcAft>
              <a:buClr>
                <a:schemeClr val="dk1"/>
              </a:buClr>
              <a:buSzPts val="3200"/>
              <a:buNone/>
              <a:defRPr sz="3200" b="1"/>
            </a:lvl8pPr>
            <a:lvl9pPr marL="4114800" lvl="8" indent="-228600" algn="l">
              <a:lnSpc>
                <a:spcPct val="90000"/>
              </a:lnSpc>
              <a:spcBef>
                <a:spcPts val="1000"/>
              </a:spcBef>
              <a:spcAft>
                <a:spcPts val="0"/>
              </a:spcAft>
              <a:buClr>
                <a:schemeClr val="dk1"/>
              </a:buClr>
              <a:buSzPts val="3200"/>
              <a:buNone/>
              <a:defRPr sz="3200" b="1"/>
            </a:lvl9pPr>
          </a:lstStyle>
          <a:p>
            <a:endParaRPr/>
          </a:p>
        </p:txBody>
      </p:sp>
      <p:sp>
        <p:nvSpPr>
          <p:cNvPr id="39" name="Google Shape;39;p6"/>
          <p:cNvSpPr txBox="1">
            <a:spLocks noGrp="1"/>
          </p:cNvSpPr>
          <p:nvPr>
            <p:ph type="body" idx="2"/>
          </p:nvPr>
        </p:nvSpPr>
        <p:spPr>
          <a:xfrm>
            <a:off x="1679467" y="5010150"/>
            <a:ext cx="10314903" cy="736917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12343597" y="3362326"/>
            <a:ext cx="10365701" cy="164782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2000"/>
              </a:spcBef>
              <a:spcAft>
                <a:spcPts val="0"/>
              </a:spcAft>
              <a:buClr>
                <a:schemeClr val="dk1"/>
              </a:buClr>
              <a:buSzPts val="4800"/>
              <a:buNone/>
              <a:defRPr sz="4800" b="1"/>
            </a:lvl1pPr>
            <a:lvl2pPr marL="914400" lvl="1" indent="-228600" algn="l">
              <a:lnSpc>
                <a:spcPct val="90000"/>
              </a:lnSpc>
              <a:spcBef>
                <a:spcPts val="1000"/>
              </a:spcBef>
              <a:spcAft>
                <a:spcPts val="0"/>
              </a:spcAft>
              <a:buClr>
                <a:schemeClr val="dk1"/>
              </a:buClr>
              <a:buSzPts val="4000"/>
              <a:buNone/>
              <a:defRPr sz="4000" b="1"/>
            </a:lvl2pPr>
            <a:lvl3pPr marL="1371600" lvl="2" indent="-228600" algn="l">
              <a:lnSpc>
                <a:spcPct val="90000"/>
              </a:lnSpc>
              <a:spcBef>
                <a:spcPts val="1000"/>
              </a:spcBef>
              <a:spcAft>
                <a:spcPts val="0"/>
              </a:spcAft>
              <a:buClr>
                <a:schemeClr val="dk1"/>
              </a:buClr>
              <a:buSzPts val="3600"/>
              <a:buNone/>
              <a:defRPr sz="3600" b="1"/>
            </a:lvl3pPr>
            <a:lvl4pPr marL="1828800" lvl="3" indent="-228600" algn="l">
              <a:lnSpc>
                <a:spcPct val="90000"/>
              </a:lnSpc>
              <a:spcBef>
                <a:spcPts val="1000"/>
              </a:spcBef>
              <a:spcAft>
                <a:spcPts val="0"/>
              </a:spcAft>
              <a:buClr>
                <a:schemeClr val="dk1"/>
              </a:buClr>
              <a:buSzPts val="3200"/>
              <a:buNone/>
              <a:defRPr sz="3200" b="1"/>
            </a:lvl4pPr>
            <a:lvl5pPr marL="2286000" lvl="4" indent="-228600" algn="l">
              <a:lnSpc>
                <a:spcPct val="90000"/>
              </a:lnSpc>
              <a:spcBef>
                <a:spcPts val="1000"/>
              </a:spcBef>
              <a:spcAft>
                <a:spcPts val="0"/>
              </a:spcAft>
              <a:buClr>
                <a:schemeClr val="dk1"/>
              </a:buClr>
              <a:buSzPts val="3200"/>
              <a:buNone/>
              <a:defRPr sz="3200" b="1"/>
            </a:lvl5pPr>
            <a:lvl6pPr marL="2743200" lvl="5" indent="-228600" algn="l">
              <a:lnSpc>
                <a:spcPct val="90000"/>
              </a:lnSpc>
              <a:spcBef>
                <a:spcPts val="1000"/>
              </a:spcBef>
              <a:spcAft>
                <a:spcPts val="0"/>
              </a:spcAft>
              <a:buClr>
                <a:schemeClr val="dk1"/>
              </a:buClr>
              <a:buSzPts val="3200"/>
              <a:buNone/>
              <a:defRPr sz="3200" b="1"/>
            </a:lvl6pPr>
            <a:lvl7pPr marL="3200400" lvl="6" indent="-228600" algn="l">
              <a:lnSpc>
                <a:spcPct val="90000"/>
              </a:lnSpc>
              <a:spcBef>
                <a:spcPts val="1000"/>
              </a:spcBef>
              <a:spcAft>
                <a:spcPts val="0"/>
              </a:spcAft>
              <a:buClr>
                <a:schemeClr val="dk1"/>
              </a:buClr>
              <a:buSzPts val="3200"/>
              <a:buNone/>
              <a:defRPr sz="3200" b="1"/>
            </a:lvl7pPr>
            <a:lvl8pPr marL="3657600" lvl="7" indent="-228600" algn="l">
              <a:lnSpc>
                <a:spcPct val="90000"/>
              </a:lnSpc>
              <a:spcBef>
                <a:spcPts val="1000"/>
              </a:spcBef>
              <a:spcAft>
                <a:spcPts val="0"/>
              </a:spcAft>
              <a:buClr>
                <a:schemeClr val="dk1"/>
              </a:buClr>
              <a:buSzPts val="3200"/>
              <a:buNone/>
              <a:defRPr sz="3200" b="1"/>
            </a:lvl8pPr>
            <a:lvl9pPr marL="4114800" lvl="8" indent="-228600" algn="l">
              <a:lnSpc>
                <a:spcPct val="90000"/>
              </a:lnSpc>
              <a:spcBef>
                <a:spcPts val="1000"/>
              </a:spcBef>
              <a:spcAft>
                <a:spcPts val="0"/>
              </a:spcAft>
              <a:buClr>
                <a:schemeClr val="dk1"/>
              </a:buClr>
              <a:buSzPts val="3200"/>
              <a:buNone/>
              <a:defRPr sz="3200" b="1"/>
            </a:lvl9pPr>
          </a:lstStyle>
          <a:p>
            <a:endParaRPr/>
          </a:p>
        </p:txBody>
      </p:sp>
      <p:sp>
        <p:nvSpPr>
          <p:cNvPr id="41" name="Google Shape;41;p6"/>
          <p:cNvSpPr txBox="1">
            <a:spLocks noGrp="1"/>
          </p:cNvSpPr>
          <p:nvPr>
            <p:ph type="body" idx="4"/>
          </p:nvPr>
        </p:nvSpPr>
        <p:spPr>
          <a:xfrm>
            <a:off x="12343597" y="5010150"/>
            <a:ext cx="10365701" cy="736917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1676291" y="12712701"/>
            <a:ext cx="5486043" cy="730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6"/>
          <p:cNvSpPr txBox="1">
            <a:spLocks noGrp="1"/>
          </p:cNvSpPr>
          <p:nvPr>
            <p:ph type="ftr" idx="11"/>
          </p:nvPr>
        </p:nvSpPr>
        <p:spPr>
          <a:xfrm>
            <a:off x="8076675" y="12712701"/>
            <a:ext cx="8229064" cy="730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 name="Google Shape;44;p6"/>
          <p:cNvSpPr txBox="1">
            <a:spLocks noGrp="1"/>
          </p:cNvSpPr>
          <p:nvPr>
            <p:ph type="sldNum" idx="12"/>
          </p:nvPr>
        </p:nvSpPr>
        <p:spPr>
          <a:xfrm>
            <a:off x="17220080" y="12712701"/>
            <a:ext cx="5486043" cy="7302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1676291" y="730251"/>
            <a:ext cx="21029830" cy="265112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1676291" y="12712701"/>
            <a:ext cx="5486043" cy="730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7"/>
          <p:cNvSpPr txBox="1">
            <a:spLocks noGrp="1"/>
          </p:cNvSpPr>
          <p:nvPr>
            <p:ph type="ftr" idx="11"/>
          </p:nvPr>
        </p:nvSpPr>
        <p:spPr>
          <a:xfrm>
            <a:off x="8076675" y="12712701"/>
            <a:ext cx="8229064" cy="730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9" name="Google Shape;49;p7"/>
          <p:cNvSpPr txBox="1">
            <a:spLocks noGrp="1"/>
          </p:cNvSpPr>
          <p:nvPr>
            <p:ph type="sldNum" idx="12"/>
          </p:nvPr>
        </p:nvSpPr>
        <p:spPr>
          <a:xfrm>
            <a:off x="17220080" y="12712701"/>
            <a:ext cx="5486043" cy="7302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o"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1676291" y="12712701"/>
            <a:ext cx="5486043" cy="730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8"/>
          <p:cNvSpPr txBox="1">
            <a:spLocks noGrp="1"/>
          </p:cNvSpPr>
          <p:nvPr>
            <p:ph type="ftr" idx="11"/>
          </p:nvPr>
        </p:nvSpPr>
        <p:spPr>
          <a:xfrm>
            <a:off x="8076675" y="12712701"/>
            <a:ext cx="8229064" cy="730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8"/>
          <p:cNvSpPr txBox="1">
            <a:spLocks noGrp="1"/>
          </p:cNvSpPr>
          <p:nvPr>
            <p:ph type="sldNum" idx="12"/>
          </p:nvPr>
        </p:nvSpPr>
        <p:spPr>
          <a:xfrm>
            <a:off x="17220080" y="12712701"/>
            <a:ext cx="5486043" cy="7302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1679468" y="914400"/>
            <a:ext cx="7863962" cy="3200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400"/>
              <a:buFont typeface="Calibri"/>
              <a:buNone/>
              <a:defRPr sz="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10365701" y="1974851"/>
            <a:ext cx="12343597" cy="9747250"/>
          </a:xfrm>
          <a:prstGeom prst="rect">
            <a:avLst/>
          </a:prstGeom>
          <a:noFill/>
          <a:ln>
            <a:noFill/>
          </a:ln>
        </p:spPr>
        <p:txBody>
          <a:bodyPr spcFirstLastPara="1" wrap="square" lIns="91425" tIns="45700" rIns="91425" bIns="45700" anchor="t" anchorCtr="0">
            <a:noAutofit/>
          </a:bodyPr>
          <a:lstStyle>
            <a:lvl1pPr marL="457200" lvl="0" indent="-635000" algn="l">
              <a:lnSpc>
                <a:spcPct val="90000"/>
              </a:lnSpc>
              <a:spcBef>
                <a:spcPts val="2000"/>
              </a:spcBef>
              <a:spcAft>
                <a:spcPts val="0"/>
              </a:spcAft>
              <a:buClr>
                <a:schemeClr val="dk1"/>
              </a:buClr>
              <a:buSzPts val="6400"/>
              <a:buChar char="•"/>
              <a:defRPr sz="6400"/>
            </a:lvl1pPr>
            <a:lvl2pPr marL="914400" lvl="1" indent="-584200" algn="l">
              <a:lnSpc>
                <a:spcPct val="90000"/>
              </a:lnSpc>
              <a:spcBef>
                <a:spcPts val="1000"/>
              </a:spcBef>
              <a:spcAft>
                <a:spcPts val="0"/>
              </a:spcAft>
              <a:buClr>
                <a:schemeClr val="dk1"/>
              </a:buClr>
              <a:buSzPts val="5600"/>
              <a:buChar char="•"/>
              <a:defRPr sz="5600"/>
            </a:lvl2pPr>
            <a:lvl3pPr marL="1371600" lvl="2" indent="-533400" algn="l">
              <a:lnSpc>
                <a:spcPct val="90000"/>
              </a:lnSpc>
              <a:spcBef>
                <a:spcPts val="1000"/>
              </a:spcBef>
              <a:spcAft>
                <a:spcPts val="0"/>
              </a:spcAft>
              <a:buClr>
                <a:schemeClr val="dk1"/>
              </a:buClr>
              <a:buSzPts val="4800"/>
              <a:buChar char="•"/>
              <a:defRPr sz="4800"/>
            </a:lvl3pPr>
            <a:lvl4pPr marL="1828800" lvl="3" indent="-482600" algn="l">
              <a:lnSpc>
                <a:spcPct val="90000"/>
              </a:lnSpc>
              <a:spcBef>
                <a:spcPts val="1000"/>
              </a:spcBef>
              <a:spcAft>
                <a:spcPts val="0"/>
              </a:spcAft>
              <a:buClr>
                <a:schemeClr val="dk1"/>
              </a:buClr>
              <a:buSzPts val="4000"/>
              <a:buChar char="•"/>
              <a:defRPr sz="4000"/>
            </a:lvl4pPr>
            <a:lvl5pPr marL="2286000" lvl="4" indent="-482600" algn="l">
              <a:lnSpc>
                <a:spcPct val="90000"/>
              </a:lnSpc>
              <a:spcBef>
                <a:spcPts val="1000"/>
              </a:spcBef>
              <a:spcAft>
                <a:spcPts val="0"/>
              </a:spcAft>
              <a:buClr>
                <a:schemeClr val="dk1"/>
              </a:buClr>
              <a:buSzPts val="4000"/>
              <a:buChar char="•"/>
              <a:defRPr sz="4000"/>
            </a:lvl5pPr>
            <a:lvl6pPr marL="2743200" lvl="5" indent="-482600" algn="l">
              <a:lnSpc>
                <a:spcPct val="90000"/>
              </a:lnSpc>
              <a:spcBef>
                <a:spcPts val="1000"/>
              </a:spcBef>
              <a:spcAft>
                <a:spcPts val="0"/>
              </a:spcAft>
              <a:buClr>
                <a:schemeClr val="dk1"/>
              </a:buClr>
              <a:buSzPts val="4000"/>
              <a:buChar char="•"/>
              <a:defRPr sz="4000"/>
            </a:lvl6pPr>
            <a:lvl7pPr marL="3200400" lvl="6" indent="-482600" algn="l">
              <a:lnSpc>
                <a:spcPct val="90000"/>
              </a:lnSpc>
              <a:spcBef>
                <a:spcPts val="1000"/>
              </a:spcBef>
              <a:spcAft>
                <a:spcPts val="0"/>
              </a:spcAft>
              <a:buClr>
                <a:schemeClr val="dk1"/>
              </a:buClr>
              <a:buSzPts val="4000"/>
              <a:buChar char="•"/>
              <a:defRPr sz="4000"/>
            </a:lvl7pPr>
            <a:lvl8pPr marL="3657600" lvl="7" indent="-482600" algn="l">
              <a:lnSpc>
                <a:spcPct val="90000"/>
              </a:lnSpc>
              <a:spcBef>
                <a:spcPts val="1000"/>
              </a:spcBef>
              <a:spcAft>
                <a:spcPts val="0"/>
              </a:spcAft>
              <a:buClr>
                <a:schemeClr val="dk1"/>
              </a:buClr>
              <a:buSzPts val="4000"/>
              <a:buChar char="•"/>
              <a:defRPr sz="4000"/>
            </a:lvl8pPr>
            <a:lvl9pPr marL="4114800" lvl="8" indent="-482600" algn="l">
              <a:lnSpc>
                <a:spcPct val="90000"/>
              </a:lnSpc>
              <a:spcBef>
                <a:spcPts val="1000"/>
              </a:spcBef>
              <a:spcAft>
                <a:spcPts val="0"/>
              </a:spcAft>
              <a:buClr>
                <a:schemeClr val="dk1"/>
              </a:buClr>
              <a:buSzPts val="4000"/>
              <a:buChar char="•"/>
              <a:defRPr sz="4000"/>
            </a:lvl9pPr>
          </a:lstStyle>
          <a:p>
            <a:endParaRPr/>
          </a:p>
        </p:txBody>
      </p:sp>
      <p:sp>
        <p:nvSpPr>
          <p:cNvPr id="57" name="Google Shape;57;p9"/>
          <p:cNvSpPr txBox="1">
            <a:spLocks noGrp="1"/>
          </p:cNvSpPr>
          <p:nvPr>
            <p:ph type="body" idx="2"/>
          </p:nvPr>
        </p:nvSpPr>
        <p:spPr>
          <a:xfrm>
            <a:off x="1679468" y="4114800"/>
            <a:ext cx="7863962" cy="762317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ts val="0"/>
              </a:spcAft>
              <a:buClr>
                <a:schemeClr val="dk1"/>
              </a:buClr>
              <a:buSzPts val="3200"/>
              <a:buNone/>
              <a:defRPr sz="3200"/>
            </a:lvl1pPr>
            <a:lvl2pPr marL="914400" lvl="1" indent="-228600" algn="l">
              <a:lnSpc>
                <a:spcPct val="90000"/>
              </a:lnSpc>
              <a:spcBef>
                <a:spcPts val="1000"/>
              </a:spcBef>
              <a:spcAft>
                <a:spcPts val="0"/>
              </a:spcAft>
              <a:buClr>
                <a:schemeClr val="dk1"/>
              </a:buClr>
              <a:buSzPts val="2800"/>
              <a:buNone/>
              <a:defRPr sz="2800"/>
            </a:lvl2pPr>
            <a:lvl3pPr marL="1371600" lvl="2" indent="-228600" algn="l">
              <a:lnSpc>
                <a:spcPct val="90000"/>
              </a:lnSpc>
              <a:spcBef>
                <a:spcPts val="1000"/>
              </a:spcBef>
              <a:spcAft>
                <a:spcPts val="0"/>
              </a:spcAft>
              <a:buClr>
                <a:schemeClr val="dk1"/>
              </a:buClr>
              <a:buSzPts val="2400"/>
              <a:buNone/>
              <a:defRPr sz="2400"/>
            </a:lvl3pPr>
            <a:lvl4pPr marL="1828800" lvl="3" indent="-228600" algn="l">
              <a:lnSpc>
                <a:spcPct val="90000"/>
              </a:lnSpc>
              <a:spcBef>
                <a:spcPts val="1000"/>
              </a:spcBef>
              <a:spcAft>
                <a:spcPts val="0"/>
              </a:spcAft>
              <a:buClr>
                <a:schemeClr val="dk1"/>
              </a:buClr>
              <a:buSzPts val="2000"/>
              <a:buNone/>
              <a:defRPr sz="2000"/>
            </a:lvl4pPr>
            <a:lvl5pPr marL="2286000" lvl="4" indent="-228600" algn="l">
              <a:lnSpc>
                <a:spcPct val="90000"/>
              </a:lnSpc>
              <a:spcBef>
                <a:spcPts val="1000"/>
              </a:spcBef>
              <a:spcAft>
                <a:spcPts val="0"/>
              </a:spcAft>
              <a:buClr>
                <a:schemeClr val="dk1"/>
              </a:buClr>
              <a:buSzPts val="2000"/>
              <a:buNone/>
              <a:defRPr sz="2000"/>
            </a:lvl5pPr>
            <a:lvl6pPr marL="2743200" lvl="5" indent="-228600" algn="l">
              <a:lnSpc>
                <a:spcPct val="90000"/>
              </a:lnSpc>
              <a:spcBef>
                <a:spcPts val="1000"/>
              </a:spcBef>
              <a:spcAft>
                <a:spcPts val="0"/>
              </a:spcAft>
              <a:buClr>
                <a:schemeClr val="dk1"/>
              </a:buClr>
              <a:buSzPts val="2000"/>
              <a:buNone/>
              <a:defRPr sz="2000"/>
            </a:lvl6pPr>
            <a:lvl7pPr marL="3200400" lvl="6" indent="-228600" algn="l">
              <a:lnSpc>
                <a:spcPct val="90000"/>
              </a:lnSpc>
              <a:spcBef>
                <a:spcPts val="1000"/>
              </a:spcBef>
              <a:spcAft>
                <a:spcPts val="0"/>
              </a:spcAft>
              <a:buClr>
                <a:schemeClr val="dk1"/>
              </a:buClr>
              <a:buSzPts val="2000"/>
              <a:buNone/>
              <a:defRPr sz="2000"/>
            </a:lvl7pPr>
            <a:lvl8pPr marL="3657600" lvl="7" indent="-228600" algn="l">
              <a:lnSpc>
                <a:spcPct val="90000"/>
              </a:lnSpc>
              <a:spcBef>
                <a:spcPts val="1000"/>
              </a:spcBef>
              <a:spcAft>
                <a:spcPts val="0"/>
              </a:spcAft>
              <a:buClr>
                <a:schemeClr val="dk1"/>
              </a:buClr>
              <a:buSzPts val="2000"/>
              <a:buNone/>
              <a:defRPr sz="2000"/>
            </a:lvl8pPr>
            <a:lvl9pPr marL="4114800" lvl="8" indent="-228600" algn="l">
              <a:lnSpc>
                <a:spcPct val="90000"/>
              </a:lnSpc>
              <a:spcBef>
                <a:spcPts val="1000"/>
              </a:spcBef>
              <a:spcAft>
                <a:spcPts val="0"/>
              </a:spcAft>
              <a:buClr>
                <a:schemeClr val="dk1"/>
              </a:buClr>
              <a:buSzPts val="2000"/>
              <a:buNone/>
              <a:defRPr sz="2000"/>
            </a:lvl9pPr>
          </a:lstStyle>
          <a:p>
            <a:endParaRPr/>
          </a:p>
        </p:txBody>
      </p:sp>
      <p:sp>
        <p:nvSpPr>
          <p:cNvPr id="58" name="Google Shape;58;p9"/>
          <p:cNvSpPr txBox="1">
            <a:spLocks noGrp="1"/>
          </p:cNvSpPr>
          <p:nvPr>
            <p:ph type="dt" idx="10"/>
          </p:nvPr>
        </p:nvSpPr>
        <p:spPr>
          <a:xfrm>
            <a:off x="1676291" y="12712701"/>
            <a:ext cx="5486043" cy="730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9" name="Google Shape;59;p9"/>
          <p:cNvSpPr txBox="1">
            <a:spLocks noGrp="1"/>
          </p:cNvSpPr>
          <p:nvPr>
            <p:ph type="ftr" idx="11"/>
          </p:nvPr>
        </p:nvSpPr>
        <p:spPr>
          <a:xfrm>
            <a:off x="8076675" y="12712701"/>
            <a:ext cx="8229064" cy="730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0" name="Google Shape;60;p9"/>
          <p:cNvSpPr txBox="1">
            <a:spLocks noGrp="1"/>
          </p:cNvSpPr>
          <p:nvPr>
            <p:ph type="sldNum" idx="12"/>
          </p:nvPr>
        </p:nvSpPr>
        <p:spPr>
          <a:xfrm>
            <a:off x="17220080" y="12712701"/>
            <a:ext cx="5486043" cy="7302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679468" y="914400"/>
            <a:ext cx="7863962" cy="3200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400"/>
              <a:buFont typeface="Calibri"/>
              <a:buNone/>
              <a:defRPr sz="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0365701" y="1974851"/>
            <a:ext cx="12343597" cy="97472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chemeClr val="dk1"/>
              </a:buClr>
              <a:buSzPts val="6400"/>
              <a:buFont typeface="Arial"/>
              <a:buNone/>
              <a:defRPr sz="6400" b="0" i="0" u="none" strike="noStrike" cap="none">
                <a:solidFill>
                  <a:schemeClr val="dk1"/>
                </a:solidFill>
                <a:latin typeface="Calibri"/>
                <a:ea typeface="Calibri"/>
                <a:cs typeface="Calibri"/>
                <a:sym typeface="Calibri"/>
              </a:defRPr>
            </a:lvl1pPr>
            <a:lvl2pPr marR="0" lvl="1" algn="l" rtl="0">
              <a:lnSpc>
                <a:spcPct val="90000"/>
              </a:lnSpc>
              <a:spcBef>
                <a:spcPts val="1000"/>
              </a:spcBef>
              <a:spcAft>
                <a:spcPts val="0"/>
              </a:spcAft>
              <a:buClr>
                <a:schemeClr val="dk1"/>
              </a:buClr>
              <a:buSzPts val="5600"/>
              <a:buFont typeface="Arial"/>
              <a:buNone/>
              <a:defRPr sz="5600" b="0" i="0" u="none" strike="noStrike" cap="none">
                <a:solidFill>
                  <a:schemeClr val="dk1"/>
                </a:solidFill>
                <a:latin typeface="Calibri"/>
                <a:ea typeface="Calibri"/>
                <a:cs typeface="Calibri"/>
                <a:sym typeface="Calibri"/>
              </a:defRPr>
            </a:lvl2pPr>
            <a:lvl3pPr marR="0" lvl="2" algn="l" rtl="0">
              <a:lnSpc>
                <a:spcPct val="90000"/>
              </a:lnSpc>
              <a:spcBef>
                <a:spcPts val="100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3pPr>
            <a:lvl4pPr marR="0" lvl="3"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Calibri"/>
                <a:ea typeface="Calibri"/>
                <a:cs typeface="Calibri"/>
                <a:sym typeface="Calibri"/>
              </a:defRPr>
            </a:lvl4pPr>
            <a:lvl5pPr marR="0" lvl="4"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Calibri"/>
                <a:ea typeface="Calibri"/>
                <a:cs typeface="Calibri"/>
                <a:sym typeface="Calibri"/>
              </a:defRPr>
            </a:lvl6pPr>
            <a:lvl7pPr marR="0" lvl="6"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Calibri"/>
                <a:ea typeface="Calibri"/>
                <a:cs typeface="Calibri"/>
                <a:sym typeface="Calibri"/>
              </a:defRPr>
            </a:lvl7pPr>
            <a:lvl8pPr marR="0" lvl="7"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Calibri"/>
                <a:ea typeface="Calibri"/>
                <a:cs typeface="Calibri"/>
                <a:sym typeface="Calibri"/>
              </a:defRPr>
            </a:lvl8pPr>
            <a:lvl9pPr marR="0" lvl="8"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Calibri"/>
                <a:ea typeface="Calibri"/>
                <a:cs typeface="Calibri"/>
                <a:sym typeface="Calibri"/>
              </a:defRPr>
            </a:lvl9pPr>
          </a:lstStyle>
          <a:p>
            <a:endParaRPr dirty="0"/>
          </a:p>
        </p:txBody>
      </p:sp>
      <p:sp>
        <p:nvSpPr>
          <p:cNvPr id="64" name="Google Shape;64;p10"/>
          <p:cNvSpPr txBox="1">
            <a:spLocks noGrp="1"/>
          </p:cNvSpPr>
          <p:nvPr>
            <p:ph type="body" idx="1"/>
          </p:nvPr>
        </p:nvSpPr>
        <p:spPr>
          <a:xfrm>
            <a:off x="1679468" y="4114800"/>
            <a:ext cx="7863962" cy="762317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ts val="0"/>
              </a:spcAft>
              <a:buClr>
                <a:schemeClr val="dk1"/>
              </a:buClr>
              <a:buSzPts val="3200"/>
              <a:buNone/>
              <a:defRPr sz="3200"/>
            </a:lvl1pPr>
            <a:lvl2pPr marL="914400" lvl="1" indent="-228600" algn="l">
              <a:lnSpc>
                <a:spcPct val="90000"/>
              </a:lnSpc>
              <a:spcBef>
                <a:spcPts val="1000"/>
              </a:spcBef>
              <a:spcAft>
                <a:spcPts val="0"/>
              </a:spcAft>
              <a:buClr>
                <a:schemeClr val="dk1"/>
              </a:buClr>
              <a:buSzPts val="2800"/>
              <a:buNone/>
              <a:defRPr sz="2800"/>
            </a:lvl2pPr>
            <a:lvl3pPr marL="1371600" lvl="2" indent="-228600" algn="l">
              <a:lnSpc>
                <a:spcPct val="90000"/>
              </a:lnSpc>
              <a:spcBef>
                <a:spcPts val="1000"/>
              </a:spcBef>
              <a:spcAft>
                <a:spcPts val="0"/>
              </a:spcAft>
              <a:buClr>
                <a:schemeClr val="dk1"/>
              </a:buClr>
              <a:buSzPts val="2400"/>
              <a:buNone/>
              <a:defRPr sz="2400"/>
            </a:lvl3pPr>
            <a:lvl4pPr marL="1828800" lvl="3" indent="-228600" algn="l">
              <a:lnSpc>
                <a:spcPct val="90000"/>
              </a:lnSpc>
              <a:spcBef>
                <a:spcPts val="1000"/>
              </a:spcBef>
              <a:spcAft>
                <a:spcPts val="0"/>
              </a:spcAft>
              <a:buClr>
                <a:schemeClr val="dk1"/>
              </a:buClr>
              <a:buSzPts val="2000"/>
              <a:buNone/>
              <a:defRPr sz="2000"/>
            </a:lvl4pPr>
            <a:lvl5pPr marL="2286000" lvl="4" indent="-228600" algn="l">
              <a:lnSpc>
                <a:spcPct val="90000"/>
              </a:lnSpc>
              <a:spcBef>
                <a:spcPts val="1000"/>
              </a:spcBef>
              <a:spcAft>
                <a:spcPts val="0"/>
              </a:spcAft>
              <a:buClr>
                <a:schemeClr val="dk1"/>
              </a:buClr>
              <a:buSzPts val="2000"/>
              <a:buNone/>
              <a:defRPr sz="2000"/>
            </a:lvl5pPr>
            <a:lvl6pPr marL="2743200" lvl="5" indent="-228600" algn="l">
              <a:lnSpc>
                <a:spcPct val="90000"/>
              </a:lnSpc>
              <a:spcBef>
                <a:spcPts val="1000"/>
              </a:spcBef>
              <a:spcAft>
                <a:spcPts val="0"/>
              </a:spcAft>
              <a:buClr>
                <a:schemeClr val="dk1"/>
              </a:buClr>
              <a:buSzPts val="2000"/>
              <a:buNone/>
              <a:defRPr sz="2000"/>
            </a:lvl6pPr>
            <a:lvl7pPr marL="3200400" lvl="6" indent="-228600" algn="l">
              <a:lnSpc>
                <a:spcPct val="90000"/>
              </a:lnSpc>
              <a:spcBef>
                <a:spcPts val="1000"/>
              </a:spcBef>
              <a:spcAft>
                <a:spcPts val="0"/>
              </a:spcAft>
              <a:buClr>
                <a:schemeClr val="dk1"/>
              </a:buClr>
              <a:buSzPts val="2000"/>
              <a:buNone/>
              <a:defRPr sz="2000"/>
            </a:lvl7pPr>
            <a:lvl8pPr marL="3657600" lvl="7" indent="-228600" algn="l">
              <a:lnSpc>
                <a:spcPct val="90000"/>
              </a:lnSpc>
              <a:spcBef>
                <a:spcPts val="1000"/>
              </a:spcBef>
              <a:spcAft>
                <a:spcPts val="0"/>
              </a:spcAft>
              <a:buClr>
                <a:schemeClr val="dk1"/>
              </a:buClr>
              <a:buSzPts val="2000"/>
              <a:buNone/>
              <a:defRPr sz="2000"/>
            </a:lvl8pPr>
            <a:lvl9pPr marL="4114800" lvl="8" indent="-228600" algn="l">
              <a:lnSpc>
                <a:spcPct val="90000"/>
              </a:lnSpc>
              <a:spcBef>
                <a:spcPts val="1000"/>
              </a:spcBef>
              <a:spcAft>
                <a:spcPts val="0"/>
              </a:spcAft>
              <a:buClr>
                <a:schemeClr val="dk1"/>
              </a:buClr>
              <a:buSzPts val="2000"/>
              <a:buNone/>
              <a:defRPr sz="2000"/>
            </a:lvl9pPr>
          </a:lstStyle>
          <a:p>
            <a:endParaRPr/>
          </a:p>
        </p:txBody>
      </p:sp>
      <p:sp>
        <p:nvSpPr>
          <p:cNvPr id="65" name="Google Shape;65;p10"/>
          <p:cNvSpPr txBox="1">
            <a:spLocks noGrp="1"/>
          </p:cNvSpPr>
          <p:nvPr>
            <p:ph type="dt" idx="10"/>
          </p:nvPr>
        </p:nvSpPr>
        <p:spPr>
          <a:xfrm>
            <a:off x="1676291" y="12712701"/>
            <a:ext cx="5486043" cy="730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6" name="Google Shape;66;p10"/>
          <p:cNvSpPr txBox="1">
            <a:spLocks noGrp="1"/>
          </p:cNvSpPr>
          <p:nvPr>
            <p:ph type="ftr" idx="11"/>
          </p:nvPr>
        </p:nvSpPr>
        <p:spPr>
          <a:xfrm>
            <a:off x="8076675" y="12712701"/>
            <a:ext cx="8229064" cy="730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 name="Google Shape;67;p10"/>
          <p:cNvSpPr txBox="1">
            <a:spLocks noGrp="1"/>
          </p:cNvSpPr>
          <p:nvPr>
            <p:ph type="sldNum" idx="12"/>
          </p:nvPr>
        </p:nvSpPr>
        <p:spPr>
          <a:xfrm>
            <a:off x="17220080" y="12712701"/>
            <a:ext cx="5486043" cy="7302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76291" y="730251"/>
            <a:ext cx="21029830" cy="2651126"/>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1676291" y="3651250"/>
            <a:ext cx="21029830" cy="8702676"/>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1676291" y="12712701"/>
            <a:ext cx="5486043" cy="7302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4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428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28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28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28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28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28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28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285" b="0" i="0" u="none" strike="noStrike" cap="none">
                <a:solidFill>
                  <a:schemeClr val="dk1"/>
                </a:solidFill>
                <a:latin typeface="Calibri"/>
                <a:ea typeface="Calibri"/>
                <a:cs typeface="Calibri"/>
                <a:sym typeface="Calibri"/>
              </a:defRPr>
            </a:lvl9pPr>
          </a:lstStyle>
          <a:p>
            <a:endParaRPr dirty="0"/>
          </a:p>
        </p:txBody>
      </p:sp>
      <p:sp>
        <p:nvSpPr>
          <p:cNvPr id="9" name="Google Shape;9;p1"/>
          <p:cNvSpPr txBox="1">
            <a:spLocks noGrp="1"/>
          </p:cNvSpPr>
          <p:nvPr>
            <p:ph type="ftr" idx="11"/>
          </p:nvPr>
        </p:nvSpPr>
        <p:spPr>
          <a:xfrm>
            <a:off x="8076675" y="12712701"/>
            <a:ext cx="8229064" cy="730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4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428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28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28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28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28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28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28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285" b="0" i="0" u="none" strike="noStrike" cap="none">
                <a:solidFill>
                  <a:schemeClr val="dk1"/>
                </a:solidFill>
                <a:latin typeface="Calibri"/>
                <a:ea typeface="Calibri"/>
                <a:cs typeface="Calibri"/>
                <a:sym typeface="Calibri"/>
              </a:defRPr>
            </a:lvl9pPr>
          </a:lstStyle>
          <a:p>
            <a:endParaRPr dirty="0"/>
          </a:p>
        </p:txBody>
      </p:sp>
      <p:sp>
        <p:nvSpPr>
          <p:cNvPr id="10" name="Google Shape;10;p1"/>
          <p:cNvSpPr txBox="1">
            <a:spLocks noGrp="1"/>
          </p:cNvSpPr>
          <p:nvPr>
            <p:ph type="sldNum" idx="12"/>
          </p:nvPr>
        </p:nvSpPr>
        <p:spPr>
          <a:xfrm>
            <a:off x="17220080" y="12712701"/>
            <a:ext cx="5486043" cy="7302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400" b="0" i="0" u="none" strike="noStrike" cap="none">
                <a:solidFill>
                  <a:srgbClr val="888888"/>
                </a:solidFill>
                <a:latin typeface="Calibri"/>
                <a:ea typeface="Calibri"/>
                <a:cs typeface="Calibri"/>
                <a:sym typeface="Calibri"/>
              </a:defRPr>
            </a:lvl1pPr>
            <a:lvl2pPr marL="0" marR="0" lvl="1" indent="0" algn="r" rtl="0">
              <a:spcBef>
                <a:spcPts val="0"/>
              </a:spcBef>
              <a:buNone/>
              <a:defRPr sz="2400" b="0" i="0" u="none" strike="noStrike" cap="none">
                <a:solidFill>
                  <a:srgbClr val="888888"/>
                </a:solidFill>
                <a:latin typeface="Calibri"/>
                <a:ea typeface="Calibri"/>
                <a:cs typeface="Calibri"/>
                <a:sym typeface="Calibri"/>
              </a:defRPr>
            </a:lvl2pPr>
            <a:lvl3pPr marL="0" marR="0" lvl="2" indent="0" algn="r" rtl="0">
              <a:spcBef>
                <a:spcPts val="0"/>
              </a:spcBef>
              <a:buNone/>
              <a:defRPr sz="2400" b="0" i="0" u="none" strike="noStrike" cap="none">
                <a:solidFill>
                  <a:srgbClr val="888888"/>
                </a:solidFill>
                <a:latin typeface="Calibri"/>
                <a:ea typeface="Calibri"/>
                <a:cs typeface="Calibri"/>
                <a:sym typeface="Calibri"/>
              </a:defRPr>
            </a:lvl3pPr>
            <a:lvl4pPr marL="0" marR="0" lvl="3" indent="0" algn="r" rtl="0">
              <a:spcBef>
                <a:spcPts val="0"/>
              </a:spcBef>
              <a:buNone/>
              <a:defRPr sz="2400" b="0" i="0" u="none" strike="noStrike" cap="none">
                <a:solidFill>
                  <a:srgbClr val="888888"/>
                </a:solidFill>
                <a:latin typeface="Calibri"/>
                <a:ea typeface="Calibri"/>
                <a:cs typeface="Calibri"/>
                <a:sym typeface="Calibri"/>
              </a:defRPr>
            </a:lvl4pPr>
            <a:lvl5pPr marL="0" marR="0" lvl="4" indent="0" algn="r" rtl="0">
              <a:spcBef>
                <a:spcPts val="0"/>
              </a:spcBef>
              <a:buNone/>
              <a:defRPr sz="2400" b="0" i="0" u="none" strike="noStrike" cap="none">
                <a:solidFill>
                  <a:srgbClr val="888888"/>
                </a:solidFill>
                <a:latin typeface="Calibri"/>
                <a:ea typeface="Calibri"/>
                <a:cs typeface="Calibri"/>
                <a:sym typeface="Calibri"/>
              </a:defRPr>
            </a:lvl5pPr>
            <a:lvl6pPr marL="0" marR="0" lvl="5" indent="0" algn="r" rtl="0">
              <a:spcBef>
                <a:spcPts val="0"/>
              </a:spcBef>
              <a:buNone/>
              <a:defRPr sz="2400" b="0" i="0" u="none" strike="noStrike" cap="none">
                <a:solidFill>
                  <a:srgbClr val="888888"/>
                </a:solidFill>
                <a:latin typeface="Calibri"/>
                <a:ea typeface="Calibri"/>
                <a:cs typeface="Calibri"/>
                <a:sym typeface="Calibri"/>
              </a:defRPr>
            </a:lvl6pPr>
            <a:lvl7pPr marL="0" marR="0" lvl="6" indent="0" algn="r" rtl="0">
              <a:spcBef>
                <a:spcPts val="0"/>
              </a:spcBef>
              <a:buNone/>
              <a:defRPr sz="2400" b="0" i="0" u="none" strike="noStrike" cap="none">
                <a:solidFill>
                  <a:srgbClr val="888888"/>
                </a:solidFill>
                <a:latin typeface="Calibri"/>
                <a:ea typeface="Calibri"/>
                <a:cs typeface="Calibri"/>
                <a:sym typeface="Calibri"/>
              </a:defRPr>
            </a:lvl7pPr>
            <a:lvl8pPr marL="0" marR="0" lvl="7" indent="0" algn="r" rtl="0">
              <a:spcBef>
                <a:spcPts val="0"/>
              </a:spcBef>
              <a:buNone/>
              <a:defRPr sz="2400" b="0" i="0" u="none" strike="noStrike" cap="none">
                <a:solidFill>
                  <a:srgbClr val="888888"/>
                </a:solidFill>
                <a:latin typeface="Calibri"/>
                <a:ea typeface="Calibri"/>
                <a:cs typeface="Calibri"/>
                <a:sym typeface="Calibri"/>
              </a:defRPr>
            </a:lvl8pPr>
            <a:lvl9pPr marL="0" marR="0" lvl="8" indent="0" algn="r" rtl="0">
              <a:spcBef>
                <a:spcPts val="0"/>
              </a:spcBef>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choolofdata.org/data-expeditions/" TargetMode="External"/><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okfn.org/" TargetMode="External"/><Relationship Id="rId5" Type="http://schemas.openxmlformats.org/officeDocument/2006/relationships/image" Target="../media/image3.png"/><Relationship Id="rId4" Type="http://schemas.openxmlformats.org/officeDocument/2006/relationships/hyperlink" Target="http://schoolofdata.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894080" y="11530375"/>
            <a:ext cx="22758400" cy="1371600"/>
          </a:xfrm>
          <a:prstGeom prst="rect">
            <a:avLst/>
          </a:prstGeom>
          <a:noFill/>
          <a:ln>
            <a:noFill/>
          </a:ln>
          <a:effectLst>
            <a:outerShdw blurRad="63500" dist="17961" dir="2700000" algn="ctr" rotWithShape="0">
              <a:schemeClr val="lt2">
                <a:alpha val="74901"/>
              </a:schemeClr>
            </a:outerShdw>
          </a:effectLst>
        </p:spPr>
        <p:txBody>
          <a:bodyPr spcFirstLastPara="1" wrap="square" lIns="91425" tIns="45700" rIns="91425" bIns="45700" anchor="b" anchorCtr="0">
            <a:noAutofit/>
          </a:bodyPr>
          <a:lstStyle/>
          <a:p>
            <a:pPr lvl="0" algn="l">
              <a:buClr>
                <a:schemeClr val="lt1"/>
              </a:buClr>
              <a:buSzPts val="4000"/>
            </a:pPr>
            <a:r>
              <a:rPr lang="bg-BG" sz="9600" dirty="0">
                <a:solidFill>
                  <a:schemeClr val="bg1"/>
                </a:solidFill>
              </a:rPr>
              <a:t>ИЗВЛИЧАНЕ НА ДАННИ (</a:t>
            </a:r>
            <a:r>
              <a:rPr lang="en-US" sz="9600" dirty="0">
                <a:solidFill>
                  <a:schemeClr val="bg1"/>
                </a:solidFill>
              </a:rPr>
              <a:t>DATA EXPEDITION</a:t>
            </a:r>
            <a:r>
              <a:rPr lang="bg-BG" sz="9600" dirty="0">
                <a:solidFill>
                  <a:schemeClr val="bg1"/>
                </a:solidFill>
              </a:rPr>
              <a:t>)</a:t>
            </a:r>
            <a:endParaRPr sz="8000" b="1" dirty="0">
              <a:solidFill>
                <a:schemeClr val="bg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p:nvPr/>
        </p:nvSpPr>
        <p:spPr>
          <a:xfrm>
            <a:off x="4359450" y="4934475"/>
            <a:ext cx="8409900" cy="553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bg-BG" sz="3600" dirty="0">
                <a:solidFill>
                  <a:srgbClr val="666666"/>
                </a:solidFill>
                <a:latin typeface="Montserrat"/>
                <a:ea typeface="Montserrat"/>
                <a:cs typeface="Montserrat"/>
                <a:sym typeface="Montserrat"/>
              </a:rPr>
              <a:t>Например</a:t>
            </a:r>
            <a:r>
              <a:rPr lang="en-US" sz="3600" dirty="0">
                <a:solidFill>
                  <a:srgbClr val="666666"/>
                </a:solidFill>
                <a:latin typeface="Montserrat"/>
                <a:ea typeface="Montserrat"/>
                <a:cs typeface="Montserrat"/>
                <a:sym typeface="Montserrat"/>
              </a:rPr>
              <a:t>...</a:t>
            </a:r>
            <a:endParaRPr sz="3600" dirty="0">
              <a:solidFill>
                <a:srgbClr val="666666"/>
              </a:solidFill>
              <a:latin typeface="Montserrat"/>
              <a:ea typeface="Montserrat"/>
              <a:cs typeface="Montserrat"/>
              <a:sym typeface="Montserrat"/>
            </a:endParaRPr>
          </a:p>
          <a:p>
            <a:pPr marL="0" lvl="0" indent="0" algn="l" rtl="0">
              <a:spcBef>
                <a:spcPts val="0"/>
              </a:spcBef>
              <a:spcAft>
                <a:spcPts val="0"/>
              </a:spcAft>
              <a:buNone/>
            </a:pPr>
            <a:endParaRPr sz="3600" dirty="0">
              <a:solidFill>
                <a:srgbClr val="666666"/>
              </a:solidFill>
              <a:latin typeface="Montserrat"/>
              <a:ea typeface="Montserrat"/>
              <a:cs typeface="Montserrat"/>
              <a:sym typeface="Montserrat"/>
            </a:endParaRPr>
          </a:p>
          <a:p>
            <a:pPr marL="457200" lvl="0" indent="-457200" algn="l" rtl="0">
              <a:spcBef>
                <a:spcPts val="0"/>
              </a:spcBef>
              <a:spcAft>
                <a:spcPts val="0"/>
              </a:spcAft>
              <a:buClr>
                <a:srgbClr val="666666"/>
              </a:buClr>
              <a:buSzPts val="3600"/>
              <a:buFont typeface="Montserrat"/>
              <a:buChar char="●"/>
            </a:pPr>
            <a:r>
              <a:rPr lang="bg-BG" sz="3600" dirty="0">
                <a:solidFill>
                  <a:srgbClr val="666666"/>
                </a:solidFill>
                <a:latin typeface="Montserrat"/>
                <a:ea typeface="Montserrat"/>
                <a:cs typeface="Montserrat"/>
                <a:sym typeface="Montserrat"/>
              </a:rPr>
              <a:t>голяма инфраструктура</a:t>
            </a:r>
            <a:endParaRPr sz="3600" dirty="0">
              <a:solidFill>
                <a:srgbClr val="666666"/>
              </a:solidFill>
              <a:latin typeface="Montserrat"/>
              <a:ea typeface="Montserrat"/>
              <a:cs typeface="Montserrat"/>
              <a:sym typeface="Montserrat"/>
            </a:endParaRPr>
          </a:p>
          <a:p>
            <a:pPr marL="0" lvl="0" indent="0" algn="l" rtl="0">
              <a:spcBef>
                <a:spcPts val="0"/>
              </a:spcBef>
              <a:spcAft>
                <a:spcPts val="0"/>
              </a:spcAft>
              <a:buNone/>
            </a:pPr>
            <a:endParaRPr sz="3600" dirty="0">
              <a:solidFill>
                <a:srgbClr val="666666"/>
              </a:solidFill>
              <a:latin typeface="Montserrat"/>
              <a:ea typeface="Montserrat"/>
              <a:cs typeface="Montserrat"/>
              <a:sym typeface="Montserrat"/>
            </a:endParaRPr>
          </a:p>
          <a:p>
            <a:pPr marL="457200" lvl="0" indent="-457200" algn="l" rtl="0">
              <a:spcBef>
                <a:spcPts val="0"/>
              </a:spcBef>
              <a:spcAft>
                <a:spcPts val="0"/>
              </a:spcAft>
              <a:buClr>
                <a:srgbClr val="666666"/>
              </a:buClr>
              <a:buSzPts val="3600"/>
              <a:buFont typeface="Montserrat"/>
              <a:buChar char="●"/>
            </a:pPr>
            <a:r>
              <a:rPr lang="bg-BG" sz="3600" dirty="0">
                <a:solidFill>
                  <a:srgbClr val="666666"/>
                </a:solidFill>
                <a:latin typeface="Montserrat"/>
                <a:ea typeface="Montserrat"/>
                <a:cs typeface="Montserrat"/>
                <a:sym typeface="Montserrat"/>
              </a:rPr>
              <a:t>новинарска история/репортаж</a:t>
            </a:r>
            <a:endParaRPr sz="3600" dirty="0">
              <a:solidFill>
                <a:srgbClr val="666666"/>
              </a:solidFill>
              <a:latin typeface="Montserrat"/>
              <a:ea typeface="Montserrat"/>
              <a:cs typeface="Montserrat"/>
              <a:sym typeface="Montserrat"/>
            </a:endParaRPr>
          </a:p>
          <a:p>
            <a:pPr marL="0" lvl="0" indent="0" algn="l" rtl="0">
              <a:spcBef>
                <a:spcPts val="0"/>
              </a:spcBef>
              <a:spcAft>
                <a:spcPts val="0"/>
              </a:spcAft>
              <a:buNone/>
            </a:pPr>
            <a:endParaRPr sz="3600" dirty="0">
              <a:solidFill>
                <a:srgbClr val="666666"/>
              </a:solidFill>
              <a:latin typeface="Montserrat"/>
              <a:ea typeface="Montserrat"/>
              <a:cs typeface="Montserrat"/>
              <a:sym typeface="Montserrat"/>
            </a:endParaRPr>
          </a:p>
          <a:p>
            <a:pPr marL="457200" lvl="0" indent="-457200" algn="l" rtl="0">
              <a:spcBef>
                <a:spcPts val="0"/>
              </a:spcBef>
              <a:spcAft>
                <a:spcPts val="0"/>
              </a:spcAft>
              <a:buClr>
                <a:srgbClr val="666666"/>
              </a:buClr>
              <a:buSzPts val="3600"/>
              <a:buFont typeface="Montserrat"/>
              <a:buChar char="●"/>
            </a:pPr>
            <a:r>
              <a:rPr lang="bg-BG" sz="3600" dirty="0">
                <a:solidFill>
                  <a:srgbClr val="666666"/>
                </a:solidFill>
                <a:latin typeface="Montserrat"/>
                <a:ea typeface="Montserrat"/>
                <a:cs typeface="Montserrat"/>
                <a:sym typeface="Montserrat"/>
              </a:rPr>
              <a:t>социална извънредна ситуация</a:t>
            </a:r>
            <a:endParaRPr sz="3600" dirty="0">
              <a:solidFill>
                <a:srgbClr val="666666"/>
              </a:solidFill>
              <a:latin typeface="Montserrat"/>
              <a:ea typeface="Montserrat"/>
              <a:cs typeface="Montserrat"/>
              <a:sym typeface="Montserrat"/>
            </a:endParaRPr>
          </a:p>
          <a:p>
            <a:pPr marL="0" lvl="0" indent="0" algn="l" rtl="0">
              <a:spcBef>
                <a:spcPts val="0"/>
              </a:spcBef>
              <a:spcAft>
                <a:spcPts val="0"/>
              </a:spcAft>
              <a:buNone/>
            </a:pPr>
            <a:endParaRPr sz="3600" dirty="0">
              <a:solidFill>
                <a:srgbClr val="666666"/>
              </a:solidFill>
              <a:latin typeface="Montserrat"/>
              <a:ea typeface="Montserrat"/>
              <a:cs typeface="Montserrat"/>
              <a:sym typeface="Montserrat"/>
            </a:endParaRPr>
          </a:p>
          <a:p>
            <a:pPr marL="457200" lvl="0" indent="-457200" algn="l" rtl="0">
              <a:spcBef>
                <a:spcPts val="0"/>
              </a:spcBef>
              <a:spcAft>
                <a:spcPts val="0"/>
              </a:spcAft>
              <a:buClr>
                <a:srgbClr val="666666"/>
              </a:buClr>
              <a:buSzPts val="3600"/>
              <a:buFont typeface="Montserrat"/>
              <a:buChar char="●"/>
            </a:pPr>
            <a:r>
              <a:rPr lang="bg-BG" sz="3600" dirty="0">
                <a:solidFill>
                  <a:srgbClr val="666666"/>
                </a:solidFill>
                <a:latin typeface="Montserrat"/>
                <a:ea typeface="Montserrat"/>
                <a:cs typeface="Montserrat"/>
                <a:sym typeface="Montserrat"/>
              </a:rPr>
              <a:t>голяма публична инвестиция</a:t>
            </a:r>
            <a:endParaRPr sz="3600" dirty="0">
              <a:solidFill>
                <a:srgbClr val="666666"/>
              </a:solidFill>
              <a:latin typeface="Montserrat"/>
              <a:ea typeface="Montserrat"/>
              <a:cs typeface="Montserrat"/>
              <a:sym typeface="Montserrat"/>
            </a:endParaRPr>
          </a:p>
          <a:p>
            <a:pPr marL="0" lvl="0" indent="0" algn="l" rtl="0">
              <a:spcBef>
                <a:spcPts val="0"/>
              </a:spcBef>
              <a:spcAft>
                <a:spcPts val="0"/>
              </a:spcAft>
              <a:buNone/>
            </a:pPr>
            <a:endParaRPr sz="1800" dirty="0">
              <a:solidFill>
                <a:srgbClr val="666666"/>
              </a:solidFill>
              <a:latin typeface="Montserrat"/>
              <a:ea typeface="Montserrat"/>
              <a:cs typeface="Montserrat"/>
              <a:sym typeface="Montserrat"/>
            </a:endParaRPr>
          </a:p>
        </p:txBody>
      </p:sp>
      <p:sp>
        <p:nvSpPr>
          <p:cNvPr id="140" name="Google Shape;140;p22"/>
          <p:cNvSpPr txBox="1"/>
          <p:nvPr/>
        </p:nvSpPr>
        <p:spPr>
          <a:xfrm>
            <a:off x="13950675" y="4934474"/>
            <a:ext cx="9201900" cy="724602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bg-BG" sz="3600" b="1" dirty="0">
                <a:solidFill>
                  <a:srgbClr val="666666"/>
                </a:solidFill>
                <a:latin typeface="Montserrat"/>
                <a:ea typeface="Montserrat"/>
                <a:cs typeface="Montserrat"/>
                <a:sym typeface="Montserrat"/>
              </a:rPr>
              <a:t>потърсете онлайн</a:t>
            </a:r>
            <a:r>
              <a:rPr lang="en-US" sz="3600" dirty="0">
                <a:solidFill>
                  <a:srgbClr val="666666"/>
                </a:solidFill>
                <a:latin typeface="Montserrat"/>
                <a:ea typeface="Montserrat"/>
                <a:cs typeface="Montserrat"/>
                <a:sym typeface="Montserrat"/>
              </a:rPr>
              <a:t>: </a:t>
            </a:r>
            <a:r>
              <a:rPr lang="bg-BG" sz="3600" dirty="0">
                <a:solidFill>
                  <a:srgbClr val="666666"/>
                </a:solidFill>
                <a:latin typeface="Montserrat"/>
                <a:ea typeface="Montserrat"/>
                <a:cs typeface="Montserrat"/>
                <a:sym typeface="Montserrat"/>
              </a:rPr>
              <a:t> местни новини</a:t>
            </a:r>
            <a:r>
              <a:rPr lang="en-US" sz="3600" dirty="0">
                <a:solidFill>
                  <a:srgbClr val="666666"/>
                </a:solidFill>
                <a:latin typeface="Montserrat"/>
                <a:ea typeface="Montserrat"/>
                <a:cs typeface="Montserrat"/>
                <a:sym typeface="Montserrat"/>
              </a:rPr>
              <a:t>, </a:t>
            </a:r>
            <a:r>
              <a:rPr lang="bg-BG" sz="3600" dirty="0">
                <a:solidFill>
                  <a:srgbClr val="666666"/>
                </a:solidFill>
                <a:latin typeface="Montserrat"/>
                <a:ea typeface="Montserrat"/>
                <a:cs typeface="Montserrat"/>
                <a:sym typeface="Montserrat"/>
              </a:rPr>
              <a:t>други уеб новини</a:t>
            </a:r>
            <a:r>
              <a:rPr lang="en-US" sz="3600" dirty="0">
                <a:solidFill>
                  <a:srgbClr val="666666"/>
                </a:solidFill>
                <a:latin typeface="Montserrat"/>
                <a:ea typeface="Montserrat"/>
                <a:cs typeface="Montserrat"/>
                <a:sym typeface="Montserrat"/>
              </a:rPr>
              <a:t>, </a:t>
            </a:r>
            <a:r>
              <a:rPr lang="bg-BG" sz="3600" dirty="0">
                <a:solidFill>
                  <a:srgbClr val="666666"/>
                </a:solidFill>
                <a:latin typeface="Montserrat"/>
                <a:ea typeface="Montserrat"/>
                <a:cs typeface="Montserrat"/>
                <a:sym typeface="Montserrat"/>
              </a:rPr>
              <a:t>социални мрежи</a:t>
            </a:r>
            <a:r>
              <a:rPr lang="en-US" sz="3600" dirty="0">
                <a:solidFill>
                  <a:srgbClr val="666666"/>
                </a:solidFill>
                <a:latin typeface="Montserrat"/>
                <a:ea typeface="Montserrat"/>
                <a:cs typeface="Montserrat"/>
                <a:sym typeface="Montserrat"/>
              </a:rPr>
              <a:t>, </a:t>
            </a:r>
            <a:r>
              <a:rPr lang="bg-BG" sz="3600" dirty="0">
                <a:solidFill>
                  <a:srgbClr val="666666"/>
                </a:solidFill>
                <a:latin typeface="Montserrat"/>
                <a:ea typeface="Montserrat"/>
                <a:cs typeface="Montserrat"/>
                <a:sym typeface="Montserrat"/>
              </a:rPr>
              <a:t>сайта на общината</a:t>
            </a:r>
            <a:r>
              <a:rPr lang="en-US" sz="3600" dirty="0">
                <a:solidFill>
                  <a:srgbClr val="666666"/>
                </a:solidFill>
                <a:latin typeface="Montserrat"/>
                <a:ea typeface="Montserrat"/>
                <a:cs typeface="Montserrat"/>
                <a:sym typeface="Montserrat"/>
              </a:rPr>
              <a:t>, </a:t>
            </a:r>
            <a:r>
              <a:rPr lang="bg-BG" sz="3600" dirty="0">
                <a:solidFill>
                  <a:srgbClr val="666666"/>
                </a:solidFill>
                <a:latin typeface="Montserrat"/>
                <a:ea typeface="Montserrat"/>
                <a:cs typeface="Montserrat"/>
                <a:sym typeface="Montserrat"/>
              </a:rPr>
              <a:t>областта</a:t>
            </a:r>
            <a:r>
              <a:rPr lang="en-US" sz="3600" dirty="0">
                <a:solidFill>
                  <a:srgbClr val="666666"/>
                </a:solidFill>
                <a:latin typeface="Montserrat"/>
                <a:ea typeface="Montserrat"/>
                <a:cs typeface="Montserrat"/>
                <a:sym typeface="Montserrat"/>
              </a:rPr>
              <a:t>, </a:t>
            </a:r>
            <a:r>
              <a:rPr lang="bg-BG" sz="3600" dirty="0">
                <a:solidFill>
                  <a:srgbClr val="666666"/>
                </a:solidFill>
                <a:latin typeface="Montserrat"/>
                <a:ea typeface="Montserrat"/>
                <a:cs typeface="Montserrat"/>
                <a:sym typeface="Montserrat"/>
              </a:rPr>
              <a:t>региона</a:t>
            </a:r>
            <a:r>
              <a:rPr lang="en-US" sz="3600" dirty="0">
                <a:solidFill>
                  <a:srgbClr val="666666"/>
                </a:solidFill>
                <a:latin typeface="Montserrat"/>
                <a:ea typeface="Montserrat"/>
                <a:cs typeface="Montserrat"/>
                <a:sym typeface="Montserrat"/>
              </a:rPr>
              <a:t>, </a:t>
            </a:r>
            <a:r>
              <a:rPr lang="bg-BG" sz="3600" dirty="0">
                <a:solidFill>
                  <a:srgbClr val="666666"/>
                </a:solidFill>
                <a:latin typeface="Montserrat"/>
                <a:ea typeface="Montserrat"/>
                <a:cs typeface="Montserrat"/>
                <a:sym typeface="Montserrat"/>
              </a:rPr>
              <a:t>тематични сайтове</a:t>
            </a:r>
            <a:endParaRPr sz="3600" dirty="0">
              <a:solidFill>
                <a:srgbClr val="666666"/>
              </a:solidFill>
              <a:latin typeface="Montserrat"/>
              <a:ea typeface="Montserrat"/>
              <a:cs typeface="Montserrat"/>
              <a:sym typeface="Montserrat"/>
            </a:endParaRPr>
          </a:p>
          <a:p>
            <a:pPr marL="0" lvl="0" indent="0" algn="l" rtl="0">
              <a:spcBef>
                <a:spcPts val="0"/>
              </a:spcBef>
              <a:spcAft>
                <a:spcPts val="0"/>
              </a:spcAft>
              <a:buNone/>
            </a:pPr>
            <a:endParaRPr sz="3600" dirty="0">
              <a:solidFill>
                <a:srgbClr val="666666"/>
              </a:solidFill>
              <a:latin typeface="Montserrat"/>
              <a:ea typeface="Montserrat"/>
              <a:cs typeface="Montserrat"/>
              <a:sym typeface="Montserrat"/>
            </a:endParaRPr>
          </a:p>
          <a:p>
            <a:pPr lvl="0"/>
            <a:r>
              <a:rPr lang="bg-BG" sz="3600" b="1" dirty="0">
                <a:solidFill>
                  <a:srgbClr val="666666"/>
                </a:solidFill>
                <a:latin typeface="Montserrat"/>
                <a:ea typeface="Montserrat"/>
                <a:cs typeface="Montserrat"/>
                <a:sym typeface="Montserrat"/>
              </a:rPr>
              <a:t>дискутирайте</a:t>
            </a:r>
            <a:r>
              <a:rPr lang="en-US" sz="3600" dirty="0">
                <a:solidFill>
                  <a:srgbClr val="666666"/>
                </a:solidFill>
                <a:latin typeface="Montserrat"/>
                <a:ea typeface="Montserrat"/>
                <a:cs typeface="Montserrat"/>
                <a:sym typeface="Montserrat"/>
              </a:rPr>
              <a:t>: </a:t>
            </a:r>
            <a:r>
              <a:rPr lang="ru-RU" sz="3600" dirty="0">
                <a:solidFill>
                  <a:srgbClr val="666666"/>
                </a:solidFill>
                <a:latin typeface="Montserrat"/>
                <a:ea typeface="Montserrat"/>
                <a:cs typeface="Montserrat"/>
                <a:sym typeface="Montserrat"/>
              </a:rPr>
              <a:t>като започнете от личен опит или местни актуални теми. Говорителят организира дискусията</a:t>
            </a:r>
            <a:r>
              <a:rPr lang="en-US" sz="3600" dirty="0">
                <a:solidFill>
                  <a:srgbClr val="666666"/>
                </a:solidFill>
                <a:latin typeface="Montserrat"/>
                <a:ea typeface="Montserrat"/>
                <a:cs typeface="Montserrat"/>
                <a:sym typeface="Montserrat"/>
              </a:rPr>
              <a:t>.</a:t>
            </a:r>
            <a:endParaRPr sz="3600" dirty="0">
              <a:solidFill>
                <a:srgbClr val="666666"/>
              </a:solidFill>
              <a:latin typeface="Montserrat"/>
              <a:ea typeface="Montserrat"/>
              <a:cs typeface="Montserrat"/>
              <a:sym typeface="Montserrat"/>
            </a:endParaRPr>
          </a:p>
          <a:p>
            <a:pPr marL="0" lvl="0" indent="0" algn="l" rtl="0">
              <a:spcBef>
                <a:spcPts val="0"/>
              </a:spcBef>
              <a:spcAft>
                <a:spcPts val="0"/>
              </a:spcAft>
              <a:buNone/>
            </a:pPr>
            <a:endParaRPr sz="3600" dirty="0">
              <a:solidFill>
                <a:srgbClr val="666666"/>
              </a:solidFill>
              <a:latin typeface="Montserrat"/>
              <a:ea typeface="Montserrat"/>
              <a:cs typeface="Montserrat"/>
              <a:sym typeface="Montserrat"/>
            </a:endParaRPr>
          </a:p>
          <a:p>
            <a:pPr marL="0" lvl="0" indent="0" algn="l" rtl="0">
              <a:spcBef>
                <a:spcPts val="0"/>
              </a:spcBef>
              <a:spcAft>
                <a:spcPts val="0"/>
              </a:spcAft>
              <a:buNone/>
            </a:pPr>
            <a:r>
              <a:rPr lang="bg-BG" sz="3600" b="1" dirty="0">
                <a:solidFill>
                  <a:srgbClr val="666666"/>
                </a:solidFill>
                <a:latin typeface="Montserrat"/>
                <a:ea typeface="Montserrat"/>
                <a:cs typeface="Montserrat"/>
                <a:sym typeface="Montserrat"/>
              </a:rPr>
              <a:t>записвайте</a:t>
            </a:r>
            <a:r>
              <a:rPr lang="en-US" sz="3600" dirty="0">
                <a:solidFill>
                  <a:srgbClr val="666666"/>
                </a:solidFill>
                <a:latin typeface="Montserrat"/>
                <a:ea typeface="Montserrat"/>
                <a:cs typeface="Montserrat"/>
                <a:sym typeface="Montserrat"/>
              </a:rPr>
              <a:t>: </a:t>
            </a:r>
            <a:r>
              <a:rPr lang="bg-BG" sz="3600" dirty="0">
                <a:solidFill>
                  <a:srgbClr val="666666"/>
                </a:solidFill>
                <a:latin typeface="Montserrat"/>
                <a:ea typeface="Montserrat"/>
                <a:cs typeface="Montserrat"/>
                <a:sym typeface="Montserrat"/>
              </a:rPr>
              <a:t>водете бележки и ключови думи от проведената дискусия</a:t>
            </a:r>
            <a:endParaRPr sz="3600" dirty="0">
              <a:solidFill>
                <a:srgbClr val="666666"/>
              </a:solidFill>
              <a:latin typeface="Montserrat"/>
              <a:ea typeface="Montserrat"/>
              <a:cs typeface="Montserrat"/>
              <a:sym typeface="Montserrat"/>
            </a:endParaRPr>
          </a:p>
          <a:p>
            <a:pPr marL="0" lvl="0" indent="0" algn="l" rtl="0">
              <a:spcBef>
                <a:spcPts val="0"/>
              </a:spcBef>
              <a:spcAft>
                <a:spcPts val="0"/>
              </a:spcAft>
              <a:buNone/>
            </a:pPr>
            <a:endParaRPr sz="1000" dirty="0">
              <a:solidFill>
                <a:srgbClr val="000000"/>
              </a:solidFill>
              <a:latin typeface="Trebuchet MS"/>
              <a:ea typeface="Trebuchet MS"/>
              <a:cs typeface="Trebuchet MS"/>
              <a:sym typeface="Trebuchet MS"/>
            </a:endParaRPr>
          </a:p>
          <a:p>
            <a:pPr marL="0" lvl="0" indent="0" algn="l" rtl="0">
              <a:spcBef>
                <a:spcPts val="0"/>
              </a:spcBef>
              <a:spcAft>
                <a:spcPts val="0"/>
              </a:spcAft>
              <a:buNone/>
            </a:pPr>
            <a:endParaRPr dirty="0"/>
          </a:p>
        </p:txBody>
      </p:sp>
      <p:sp>
        <p:nvSpPr>
          <p:cNvPr id="141" name="Google Shape;141;p22"/>
          <p:cNvSpPr txBox="1"/>
          <p:nvPr/>
        </p:nvSpPr>
        <p:spPr>
          <a:xfrm>
            <a:off x="4359450" y="2285975"/>
            <a:ext cx="19259400" cy="1503300"/>
          </a:xfrm>
          <a:prstGeom prst="rect">
            <a:avLst/>
          </a:prstGeom>
          <a:noFill/>
          <a:ln>
            <a:noFill/>
          </a:ln>
        </p:spPr>
        <p:txBody>
          <a:bodyPr spcFirstLastPara="1" wrap="square" lIns="91425" tIns="91425" rIns="91425" bIns="91425" anchor="ctr" anchorCtr="0">
            <a:noAutofit/>
          </a:bodyPr>
          <a:lstStyle/>
          <a:p>
            <a:pPr lvl="0" algn="ctr"/>
            <a:r>
              <a:rPr lang="ru-RU" sz="4400" b="1" dirty="0">
                <a:solidFill>
                  <a:srgbClr val="666666"/>
                </a:solidFill>
                <a:latin typeface="Montserrat"/>
                <a:ea typeface="Montserrat"/>
                <a:cs typeface="Montserrat"/>
                <a:sym typeface="Montserrat"/>
              </a:rPr>
              <a:t>Има ли други критични въпроси от особено значение</a:t>
            </a:r>
          </a:p>
          <a:p>
            <a:pPr lvl="0" algn="ctr"/>
            <a:r>
              <a:rPr lang="ru-RU" sz="4400" b="1" dirty="0">
                <a:solidFill>
                  <a:srgbClr val="666666"/>
                </a:solidFill>
                <a:latin typeface="Montserrat"/>
                <a:ea typeface="Montserrat"/>
                <a:cs typeface="Montserrat"/>
                <a:sym typeface="Montserrat"/>
              </a:rPr>
              <a:t>за развитието на ВАШАТА територия</a:t>
            </a:r>
            <a:r>
              <a:rPr lang="en-US" sz="4400" b="1" dirty="0">
                <a:solidFill>
                  <a:srgbClr val="666666"/>
                </a:solidFill>
                <a:latin typeface="Montserrat"/>
                <a:ea typeface="Montserrat"/>
                <a:cs typeface="Montserrat"/>
                <a:sym typeface="Montserrat"/>
              </a:rPr>
              <a:t>?</a:t>
            </a:r>
            <a:br>
              <a:rPr lang="en-US" dirty="0">
                <a:latin typeface="Trebuchet MS"/>
                <a:ea typeface="Trebuchet MS"/>
                <a:cs typeface="Trebuchet MS"/>
                <a:sym typeface="Trebuchet MS"/>
              </a:rPr>
            </a:br>
            <a:r>
              <a:rPr lang="en-US" dirty="0">
                <a:latin typeface="Trebuchet MS"/>
                <a:ea typeface="Trebuchet MS"/>
                <a:cs typeface="Trebuchet MS"/>
                <a:sym typeface="Trebuchet MS"/>
              </a:rPr>
              <a:t> </a:t>
            </a:r>
            <a:endParaRPr sz="2200" b="1" dirty="0">
              <a:solidFill>
                <a:srgbClr val="0000FF"/>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3"/>
          <p:cNvSpPr txBox="1"/>
          <p:nvPr/>
        </p:nvSpPr>
        <p:spPr>
          <a:xfrm>
            <a:off x="6942850" y="5976000"/>
            <a:ext cx="10496700" cy="176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bg-BG" sz="6000" b="1" dirty="0">
                <a:solidFill>
                  <a:srgbClr val="444444"/>
                </a:solidFill>
                <a:latin typeface="Montserrat"/>
                <a:ea typeface="Montserrat"/>
                <a:cs typeface="Montserrat"/>
                <a:sym typeface="Montserrat"/>
              </a:rPr>
              <a:t>ВАШАТА ТЕРИТОРИЯ</a:t>
            </a:r>
            <a:endParaRPr sz="6000" b="1" dirty="0">
              <a:solidFill>
                <a:srgbClr val="444444"/>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4" descr="Untitled design.png"/>
          <p:cNvPicPr preferRelativeResize="0"/>
          <p:nvPr/>
        </p:nvPicPr>
        <p:blipFill>
          <a:blip r:embed="rId3">
            <a:alphaModFix/>
          </a:blip>
          <a:stretch>
            <a:fillRect/>
          </a:stretch>
        </p:blipFill>
        <p:spPr>
          <a:xfrm>
            <a:off x="7210604" y="2157963"/>
            <a:ext cx="3322774" cy="3322826"/>
          </a:xfrm>
          <a:prstGeom prst="rect">
            <a:avLst/>
          </a:prstGeom>
          <a:noFill/>
          <a:ln>
            <a:noFill/>
          </a:ln>
        </p:spPr>
      </p:pic>
      <p:sp>
        <p:nvSpPr>
          <p:cNvPr id="152" name="Google Shape;152;p24"/>
          <p:cNvSpPr txBox="1"/>
          <p:nvPr/>
        </p:nvSpPr>
        <p:spPr>
          <a:xfrm>
            <a:off x="11004075" y="3093538"/>
            <a:ext cx="7128650" cy="145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0" dirty="0">
                <a:solidFill>
                  <a:srgbClr val="666666"/>
                </a:solidFill>
                <a:latin typeface="Montserrat"/>
                <a:ea typeface="Montserrat"/>
                <a:cs typeface="Montserrat"/>
                <a:sym typeface="Montserrat"/>
              </a:rPr>
              <a:t>20 </a:t>
            </a:r>
            <a:r>
              <a:rPr lang="bg-BG" sz="9000" dirty="0">
                <a:solidFill>
                  <a:srgbClr val="666666"/>
                </a:solidFill>
                <a:latin typeface="Montserrat"/>
                <a:ea typeface="Montserrat"/>
                <a:cs typeface="Montserrat"/>
                <a:sym typeface="Montserrat"/>
              </a:rPr>
              <a:t>минути</a:t>
            </a:r>
            <a:endParaRPr sz="9000" dirty="0">
              <a:solidFill>
                <a:srgbClr val="666666"/>
              </a:solidFill>
              <a:latin typeface="Montserrat"/>
              <a:ea typeface="Montserrat"/>
              <a:cs typeface="Montserrat"/>
              <a:sym typeface="Montserrat"/>
            </a:endParaRPr>
          </a:p>
        </p:txBody>
      </p:sp>
      <p:sp>
        <p:nvSpPr>
          <p:cNvPr id="153" name="Google Shape;153;p24"/>
          <p:cNvSpPr txBox="1"/>
          <p:nvPr/>
        </p:nvSpPr>
        <p:spPr>
          <a:xfrm>
            <a:off x="2468875" y="6278875"/>
            <a:ext cx="21012900" cy="3322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6000" b="1" dirty="0">
              <a:solidFill>
                <a:srgbClr val="000000"/>
              </a:solidFill>
              <a:latin typeface="Trebuchet MS"/>
              <a:ea typeface="Trebuchet MS"/>
              <a:cs typeface="Trebuchet MS"/>
              <a:sym typeface="Trebuchet MS"/>
            </a:endParaRPr>
          </a:p>
          <a:p>
            <a:pPr marL="0" lvl="0" indent="0" algn="ctr" rtl="0">
              <a:spcBef>
                <a:spcPts val="0"/>
              </a:spcBef>
              <a:spcAft>
                <a:spcPts val="0"/>
              </a:spcAft>
              <a:buNone/>
            </a:pPr>
            <a:r>
              <a:rPr lang="bg-BG" sz="6000" b="1" dirty="0">
                <a:solidFill>
                  <a:srgbClr val="666666"/>
                </a:solidFill>
                <a:latin typeface="Montserrat"/>
                <a:ea typeface="Montserrat"/>
                <a:cs typeface="Montserrat"/>
                <a:sym typeface="Montserrat"/>
              </a:rPr>
              <a:t>В РАМКИТЕ НА </a:t>
            </a:r>
            <a:r>
              <a:rPr lang="en-US" sz="6000" b="1" dirty="0">
                <a:solidFill>
                  <a:srgbClr val="77BB62"/>
                </a:solidFill>
                <a:latin typeface="Montserrat"/>
                <a:ea typeface="Montserrat"/>
                <a:cs typeface="Montserrat"/>
                <a:sym typeface="Montserrat"/>
              </a:rPr>
              <a:t>20 </a:t>
            </a:r>
            <a:r>
              <a:rPr lang="bg-BG" sz="6000" b="1" dirty="0">
                <a:solidFill>
                  <a:srgbClr val="77BB62"/>
                </a:solidFill>
                <a:latin typeface="Montserrat"/>
                <a:ea typeface="Montserrat"/>
                <a:cs typeface="Montserrat"/>
                <a:sym typeface="Montserrat"/>
              </a:rPr>
              <a:t>МИНУТИ</a:t>
            </a:r>
            <a:r>
              <a:rPr lang="en-US" sz="6000" b="1" dirty="0">
                <a:solidFill>
                  <a:srgbClr val="666666"/>
                </a:solidFill>
                <a:latin typeface="Montserrat"/>
                <a:ea typeface="Montserrat"/>
                <a:cs typeface="Montserrat"/>
                <a:sym typeface="Montserrat"/>
              </a:rPr>
              <a:t> </a:t>
            </a:r>
            <a:r>
              <a:rPr lang="bg-BG" sz="6000" b="1" dirty="0">
                <a:solidFill>
                  <a:srgbClr val="666666"/>
                </a:solidFill>
                <a:latin typeface="Montserrat"/>
                <a:ea typeface="Montserrat"/>
                <a:cs typeface="Montserrat"/>
                <a:sym typeface="Montserrat"/>
              </a:rPr>
              <a:t>ПРОУЧЕТЕ ВАШАТА ТЕРИТОРИЯ ЧРЕЗ </a:t>
            </a:r>
            <a:r>
              <a:rPr lang="en-US" sz="6000" b="1" dirty="0">
                <a:solidFill>
                  <a:srgbClr val="666666"/>
                </a:solidFill>
                <a:latin typeface="Montserrat"/>
                <a:ea typeface="Montserrat"/>
                <a:cs typeface="Montserrat"/>
                <a:sym typeface="Montserrat"/>
              </a:rPr>
              <a:t>XXXXX </a:t>
            </a:r>
            <a:endParaRPr sz="6000" b="1" dirty="0">
              <a:solidFill>
                <a:srgbClr val="666666"/>
              </a:solidFill>
              <a:latin typeface="Montserrat"/>
              <a:ea typeface="Montserrat"/>
              <a:cs typeface="Montserrat"/>
              <a:sym typeface="Montserrat"/>
            </a:endParaRPr>
          </a:p>
          <a:p>
            <a:pPr marL="0" lvl="0" indent="0" algn="ctr" rtl="0">
              <a:spcBef>
                <a:spcPts val="0"/>
              </a:spcBef>
              <a:spcAft>
                <a:spcPts val="0"/>
              </a:spcAft>
              <a:buNone/>
            </a:pPr>
            <a:r>
              <a:rPr lang="bg-BG" sz="6000" b="1" dirty="0">
                <a:solidFill>
                  <a:srgbClr val="666666"/>
                </a:solidFill>
                <a:latin typeface="Montserrat"/>
                <a:ea typeface="Montserrat"/>
                <a:cs typeface="Montserrat"/>
                <a:sym typeface="Montserrat"/>
              </a:rPr>
              <a:t>И ЗАПИШЕТЕ ВАШИТЕ НАБЛЮДЕНИЯ</a:t>
            </a:r>
            <a:endParaRPr sz="6000" b="1" dirty="0">
              <a:solidFill>
                <a:srgbClr val="666666"/>
              </a:solidFill>
              <a:latin typeface="Montserrat"/>
              <a:ea typeface="Montserrat"/>
              <a:cs typeface="Montserrat"/>
              <a:sym typeface="Montserrat"/>
            </a:endParaRPr>
          </a:p>
          <a:p>
            <a:pPr marL="0" lvl="0" indent="0" algn="ctr" rtl="0">
              <a:spcBef>
                <a:spcPts val="0"/>
              </a:spcBef>
              <a:spcAft>
                <a:spcPts val="0"/>
              </a:spcAft>
              <a:buNone/>
            </a:pPr>
            <a:endParaRPr sz="6000" b="1" dirty="0">
              <a:solidFill>
                <a:srgbClr val="666666"/>
              </a:solidFill>
              <a:latin typeface="Montserrat"/>
              <a:ea typeface="Montserrat"/>
              <a:cs typeface="Montserrat"/>
              <a:sym typeface="Montserrat"/>
            </a:endParaRPr>
          </a:p>
          <a:p>
            <a:pPr lvl="0" algn="ctr"/>
            <a:r>
              <a:rPr lang="ru-RU" sz="6000" b="1" dirty="0">
                <a:solidFill>
                  <a:srgbClr val="666666"/>
                </a:solidFill>
                <a:latin typeface="Montserrat"/>
                <a:ea typeface="Montserrat"/>
                <a:cs typeface="Montserrat"/>
                <a:sym typeface="Montserrat"/>
              </a:rPr>
              <a:t>Следвайте насоките на следващите 2 слайда </a:t>
            </a:r>
            <a:endParaRPr lang="ru-RU" sz="6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5"/>
          <p:cNvSpPr txBox="1"/>
          <p:nvPr/>
        </p:nvSpPr>
        <p:spPr>
          <a:xfrm>
            <a:off x="5320050" y="1901150"/>
            <a:ext cx="12597000" cy="70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bg-BG" sz="4800" dirty="0">
                <a:solidFill>
                  <a:srgbClr val="666666"/>
                </a:solidFill>
                <a:latin typeface="Montserrat"/>
                <a:ea typeface="Montserrat"/>
                <a:cs typeface="Montserrat"/>
                <a:sym typeface="Montserrat"/>
              </a:rPr>
              <a:t>КАК ДА ПРОУЧВАТЕ </a:t>
            </a:r>
            <a:r>
              <a:rPr lang="en-US" sz="4800" dirty="0">
                <a:solidFill>
                  <a:srgbClr val="666666"/>
                </a:solidFill>
                <a:latin typeface="Montserrat"/>
                <a:ea typeface="Montserrat"/>
                <a:cs typeface="Montserrat"/>
                <a:sym typeface="Montserrat"/>
              </a:rPr>
              <a:t>XXXXX?</a:t>
            </a:r>
            <a:endParaRPr sz="4800" dirty="0">
              <a:solidFill>
                <a:srgbClr val="666666"/>
              </a:solidFill>
              <a:latin typeface="Montserrat"/>
              <a:ea typeface="Montserrat"/>
              <a:cs typeface="Montserrat"/>
              <a:sym typeface="Montserrat"/>
            </a:endParaRPr>
          </a:p>
        </p:txBody>
      </p:sp>
      <p:pic>
        <p:nvPicPr>
          <p:cNvPr id="159" name="Google Shape;159;p25" descr="Untitled design (2).png"/>
          <p:cNvPicPr preferRelativeResize="0"/>
          <p:nvPr/>
        </p:nvPicPr>
        <p:blipFill>
          <a:blip r:embed="rId3">
            <a:alphaModFix/>
          </a:blip>
          <a:stretch>
            <a:fillRect/>
          </a:stretch>
        </p:blipFill>
        <p:spPr>
          <a:xfrm>
            <a:off x="8700797" y="2675541"/>
            <a:ext cx="5801001" cy="2113113"/>
          </a:xfrm>
          <a:prstGeom prst="rect">
            <a:avLst/>
          </a:prstGeom>
          <a:noFill/>
          <a:ln>
            <a:noFill/>
          </a:ln>
        </p:spPr>
      </p:pic>
      <p:sp>
        <p:nvSpPr>
          <p:cNvPr id="160" name="Google Shape;160;p25"/>
          <p:cNvSpPr txBox="1"/>
          <p:nvPr/>
        </p:nvSpPr>
        <p:spPr>
          <a:xfrm>
            <a:off x="4536831" y="4587588"/>
            <a:ext cx="17286305" cy="776543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dirty="0">
              <a:latin typeface="Montserrat"/>
              <a:ea typeface="Montserrat"/>
              <a:cs typeface="Montserrat"/>
              <a:sym typeface="Montserrat"/>
            </a:endParaRPr>
          </a:p>
          <a:p>
            <a:pPr marL="0" lvl="0" indent="0" algn="l" rtl="0">
              <a:spcBef>
                <a:spcPts val="0"/>
              </a:spcBef>
              <a:spcAft>
                <a:spcPts val="0"/>
              </a:spcAft>
              <a:buNone/>
            </a:pPr>
            <a:endParaRPr b="1" dirty="0">
              <a:solidFill>
                <a:srgbClr val="666666"/>
              </a:solidFill>
              <a:latin typeface="Montserrat"/>
              <a:ea typeface="Montserrat"/>
              <a:cs typeface="Montserrat"/>
              <a:sym typeface="Montserrat"/>
            </a:endParaRPr>
          </a:p>
          <a:p>
            <a:pPr marL="457200" lvl="0" indent="-419100">
              <a:buClr>
                <a:srgbClr val="666666"/>
              </a:buClr>
              <a:buSzPts val="3000"/>
              <a:buFont typeface="Montserrat"/>
              <a:buChar char="●"/>
            </a:pPr>
            <a:r>
              <a:rPr lang="ru-RU" sz="3000" b="1" dirty="0">
                <a:solidFill>
                  <a:srgbClr val="666666"/>
                </a:solidFill>
                <a:latin typeface="Montserrat"/>
                <a:ea typeface="Montserrat"/>
                <a:cs typeface="Montserrat"/>
                <a:sym typeface="Montserrat"/>
              </a:rPr>
              <a:t>ПРОУЧЕТЕ ТЕРИТОРИИТЕ. </a:t>
            </a:r>
            <a:r>
              <a:rPr lang="ru-RU" sz="3000" dirty="0">
                <a:solidFill>
                  <a:srgbClr val="666666"/>
                </a:solidFill>
                <a:latin typeface="Montserrat"/>
                <a:ea typeface="Montserrat"/>
                <a:cs typeface="Montserrat"/>
                <a:sym typeface="Montserrat"/>
              </a:rPr>
              <a:t>Вижте колко пари е получила вашата община и за какви сектори, разберете дали това е помогнало за подобряването </a:t>
            </a:r>
            <a:r>
              <a:rPr lang="bg-BG" sz="3000" dirty="0">
                <a:solidFill>
                  <a:srgbClr val="666666"/>
                </a:solidFill>
                <a:latin typeface="Montserrat"/>
                <a:ea typeface="Montserrat"/>
                <a:cs typeface="Montserrat"/>
                <a:sym typeface="Montserrat"/>
              </a:rPr>
              <a:t>ѝ</a:t>
            </a:r>
            <a:endParaRPr lang="ru-RU" sz="3000" dirty="0">
              <a:solidFill>
                <a:srgbClr val="666666"/>
              </a:solidFill>
              <a:latin typeface="Montserrat"/>
              <a:ea typeface="Montserrat"/>
              <a:cs typeface="Montserrat"/>
              <a:sym typeface="Montserrat"/>
            </a:endParaRPr>
          </a:p>
          <a:p>
            <a:pPr marL="457200" lvl="0" indent="-419100">
              <a:buClr>
                <a:srgbClr val="666666"/>
              </a:buClr>
              <a:buSzPts val="3000"/>
              <a:buFont typeface="Montserrat"/>
              <a:buChar char="●"/>
            </a:pPr>
            <a:r>
              <a:rPr lang="ru-RU" sz="3000" b="1" dirty="0">
                <a:solidFill>
                  <a:srgbClr val="666666"/>
                </a:solidFill>
                <a:latin typeface="Montserrat"/>
                <a:ea typeface="Montserrat"/>
                <a:cs typeface="Montserrat"/>
                <a:sym typeface="Montserrat"/>
              </a:rPr>
              <a:t>ПРОУЧЕТЕ </a:t>
            </a:r>
            <a:r>
              <a:rPr lang="bg-BG" sz="3000" b="1" dirty="0">
                <a:solidFill>
                  <a:srgbClr val="666666"/>
                </a:solidFill>
                <a:latin typeface="Montserrat"/>
                <a:ea typeface="Montserrat"/>
                <a:cs typeface="Montserrat"/>
                <a:sym typeface="Montserrat"/>
              </a:rPr>
              <a:t>ТЕМА</a:t>
            </a:r>
            <a:r>
              <a:rPr lang="ru-RU" sz="3000" b="1" dirty="0">
                <a:solidFill>
                  <a:srgbClr val="666666"/>
                </a:solidFill>
                <a:latin typeface="Montserrat"/>
                <a:ea typeface="Montserrat"/>
                <a:cs typeface="Montserrat"/>
                <a:sym typeface="Montserrat"/>
              </a:rPr>
              <a:t>. </a:t>
            </a:r>
            <a:r>
              <a:rPr lang="ru-RU" sz="3000" dirty="0">
                <a:solidFill>
                  <a:srgbClr val="666666"/>
                </a:solidFill>
                <a:latin typeface="Montserrat"/>
                <a:ea typeface="Montserrat"/>
                <a:cs typeface="Montserrat"/>
                <a:sym typeface="Montserrat"/>
              </a:rPr>
              <a:t>Кои теми са били най-финансирани на вашата територия? Или кои теми ви интересуват? Получили ли са достатъчно финансиране? За кои проекти? Като цяло какво се финансира за тази тема? Как да разберем дали инвестициите са подобрили територията?</a:t>
            </a:r>
          </a:p>
          <a:p>
            <a:pPr marL="457200" lvl="0" indent="-419100">
              <a:buClr>
                <a:srgbClr val="666666"/>
              </a:buClr>
              <a:buSzPts val="3000"/>
              <a:buFont typeface="Montserrat"/>
              <a:buChar char="●"/>
            </a:pPr>
            <a:r>
              <a:rPr lang="bg-BG" sz="3000" b="1" dirty="0">
                <a:solidFill>
                  <a:srgbClr val="666666"/>
                </a:solidFill>
                <a:latin typeface="Montserrat"/>
                <a:ea typeface="Montserrat"/>
                <a:cs typeface="Montserrat"/>
                <a:sym typeface="Montserrat"/>
              </a:rPr>
              <a:t>ПРОУЧЕТЕ ПРОЕКТИТЕ</a:t>
            </a:r>
            <a:r>
              <a:rPr lang="en-US" sz="3000" b="1" dirty="0">
                <a:solidFill>
                  <a:srgbClr val="666666"/>
                </a:solidFill>
                <a:latin typeface="Montserrat"/>
                <a:ea typeface="Montserrat"/>
                <a:cs typeface="Montserrat"/>
                <a:sym typeface="Montserrat"/>
              </a:rPr>
              <a:t>. </a:t>
            </a:r>
            <a:r>
              <a:rPr lang="ru-RU" sz="3000" dirty="0">
                <a:solidFill>
                  <a:srgbClr val="666666"/>
                </a:solidFill>
                <a:latin typeface="Montserrat"/>
                <a:ea typeface="Montserrat"/>
                <a:cs typeface="Montserrat"/>
                <a:sym typeface="Montserrat"/>
              </a:rPr>
              <a:t>Има ли някакви особено големи или важни проекти? Защо са важни? Кои </a:t>
            </a:r>
            <a:r>
              <a:rPr lang="ru-RU" sz="3000" dirty="0">
                <a:solidFill>
                  <a:schemeClr val="tx1">
                    <a:lumMod val="65000"/>
                    <a:lumOff val="35000"/>
                  </a:schemeClr>
                </a:solidFill>
                <a:latin typeface="Montserrat"/>
                <a:ea typeface="Montserrat"/>
                <a:cs typeface="Montserrat"/>
                <a:sym typeface="Montserrat"/>
              </a:rPr>
              <a:t>са участниците </a:t>
            </a:r>
            <a:r>
              <a:rPr lang="ru-RU" sz="3000" dirty="0">
                <a:solidFill>
                  <a:srgbClr val="666666"/>
                </a:solidFill>
                <a:latin typeface="Montserrat"/>
                <a:ea typeface="Montserrat"/>
                <a:cs typeface="Montserrat"/>
                <a:sym typeface="Montserrat"/>
              </a:rPr>
              <a:t>и как протичат плащанията? (... има ли например аномалии?) Каква друга информация можем да намерим за проектите? Какво влияние има проектът за територията от икономическа, социална и културна гледна точка? </a:t>
            </a:r>
            <a:endParaRPr sz="3000" dirty="0">
              <a:solidFill>
                <a:srgbClr val="666666"/>
              </a:solidFill>
              <a:latin typeface="Montserrat"/>
              <a:ea typeface="Montserrat"/>
              <a:cs typeface="Montserrat"/>
              <a:sym typeface="Montserrat"/>
            </a:endParaRPr>
          </a:p>
          <a:p>
            <a:pPr marL="457200" lvl="0" indent="-419100">
              <a:buClr>
                <a:srgbClr val="666666"/>
              </a:buClr>
              <a:buSzPts val="3000"/>
              <a:buFont typeface="Montserrat"/>
              <a:buChar char="●"/>
            </a:pPr>
            <a:r>
              <a:rPr lang="bg-BG" sz="3000" b="1" dirty="0">
                <a:solidFill>
                  <a:srgbClr val="666666"/>
                </a:solidFill>
                <a:latin typeface="Montserrat"/>
                <a:ea typeface="Montserrat"/>
                <a:cs typeface="Montserrat"/>
                <a:sym typeface="Montserrat"/>
              </a:rPr>
              <a:t>ПРОУЧЕТЕ УЧАСТНИЦИТЕ (ИЗПЪЛНИТЕЛИТЕ)</a:t>
            </a:r>
            <a:r>
              <a:rPr lang="en-US" sz="3000" dirty="0">
                <a:solidFill>
                  <a:srgbClr val="666666"/>
                </a:solidFill>
                <a:latin typeface="Montserrat"/>
                <a:ea typeface="Montserrat"/>
                <a:cs typeface="Montserrat"/>
                <a:sym typeface="Montserrat"/>
              </a:rPr>
              <a:t>. </a:t>
            </a:r>
            <a:r>
              <a:rPr lang="ru-RU" sz="3000" dirty="0">
                <a:solidFill>
                  <a:srgbClr val="666666"/>
                </a:solidFill>
                <a:latin typeface="Montserrat"/>
                <a:ea typeface="Montserrat"/>
                <a:cs typeface="Montserrat"/>
                <a:sym typeface="Montserrat"/>
              </a:rPr>
              <a:t>Започнете от участници, които имат определена тежест на територията. Общин</a:t>
            </a:r>
            <a:r>
              <a:rPr lang="bg-BG" sz="3000" dirty="0">
                <a:solidFill>
                  <a:srgbClr val="666666"/>
                </a:solidFill>
                <a:latin typeface="Montserrat"/>
                <a:ea typeface="Montserrat"/>
                <a:cs typeface="Montserrat"/>
                <a:sym typeface="Montserrat"/>
              </a:rPr>
              <a:t>ската</a:t>
            </a:r>
            <a:r>
              <a:rPr lang="ru-RU" sz="3000" dirty="0">
                <a:solidFill>
                  <a:srgbClr val="666666"/>
                </a:solidFill>
                <a:latin typeface="Montserrat"/>
                <a:ea typeface="Montserrat"/>
                <a:cs typeface="Montserrat"/>
                <a:sym typeface="Montserrat"/>
              </a:rPr>
              <a:t>, областната администрация, някои фирми. Кой е управлявал работата по тази инфраструктура? Кой управлява програмите за обучение? Колко и кои инициативи се финансират? Участниците сътрудничат ли си с други? Добре ли са си свършили работата?</a:t>
            </a:r>
            <a:endParaRPr dirty="0">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6"/>
          <p:cNvSpPr txBox="1"/>
          <p:nvPr/>
        </p:nvSpPr>
        <p:spPr>
          <a:xfrm>
            <a:off x="4389700" y="5662650"/>
            <a:ext cx="18456000" cy="4292100"/>
          </a:xfrm>
          <a:prstGeom prst="rect">
            <a:avLst/>
          </a:prstGeom>
          <a:noFill/>
          <a:ln>
            <a:noFill/>
          </a:ln>
        </p:spPr>
        <p:txBody>
          <a:bodyPr spcFirstLastPara="1" wrap="square" lIns="91425" tIns="91425" rIns="91425" bIns="91425" anchor="ctr" anchorCtr="0">
            <a:noAutofit/>
          </a:bodyPr>
          <a:lstStyle/>
          <a:p>
            <a:pPr marL="457200" lvl="0" indent="-444500" algn="l" rtl="0">
              <a:spcBef>
                <a:spcPts val="0"/>
              </a:spcBef>
              <a:spcAft>
                <a:spcPts val="0"/>
              </a:spcAft>
              <a:buClr>
                <a:srgbClr val="666666"/>
              </a:buClr>
              <a:buSzPts val="3400"/>
              <a:buFont typeface="Montserrat"/>
              <a:buChar char="●"/>
            </a:pPr>
            <a:r>
              <a:rPr lang="bg-BG" sz="3400" dirty="0">
                <a:solidFill>
                  <a:srgbClr val="666666"/>
                </a:solidFill>
                <a:latin typeface="Montserrat"/>
                <a:ea typeface="Montserrat"/>
                <a:cs typeface="Montserrat"/>
                <a:sym typeface="Montserrat"/>
              </a:rPr>
              <a:t>Как са разпределени парите </a:t>
            </a:r>
            <a:r>
              <a:rPr lang="bg-BG" sz="3400" b="1" dirty="0">
                <a:solidFill>
                  <a:srgbClr val="666666"/>
                </a:solidFill>
                <a:latin typeface="Montserrat"/>
                <a:ea typeface="Montserrat"/>
                <a:cs typeface="Montserrat"/>
                <a:sym typeface="Montserrat"/>
              </a:rPr>
              <a:t>ПО ТЕМА</a:t>
            </a:r>
            <a:r>
              <a:rPr lang="en-US" sz="3400" dirty="0">
                <a:solidFill>
                  <a:srgbClr val="666666"/>
                </a:solidFill>
                <a:latin typeface="Montserrat"/>
                <a:ea typeface="Montserrat"/>
                <a:cs typeface="Montserrat"/>
                <a:sym typeface="Montserrat"/>
              </a:rPr>
              <a:t>?</a:t>
            </a:r>
            <a:endParaRPr sz="3400" dirty="0">
              <a:solidFill>
                <a:srgbClr val="666666"/>
              </a:solidFill>
              <a:latin typeface="Montserrat"/>
              <a:ea typeface="Montserrat"/>
              <a:cs typeface="Montserrat"/>
              <a:sym typeface="Montserrat"/>
            </a:endParaRPr>
          </a:p>
          <a:p>
            <a:pPr marL="457200" lvl="0" indent="-444500">
              <a:buClr>
                <a:srgbClr val="666666"/>
              </a:buClr>
              <a:buSzPts val="3400"/>
              <a:buFont typeface="Montserrat"/>
              <a:buChar char="●"/>
            </a:pPr>
            <a:r>
              <a:rPr lang="bg-BG" sz="3400" dirty="0">
                <a:solidFill>
                  <a:srgbClr val="666666"/>
                </a:solidFill>
                <a:latin typeface="Montserrat"/>
                <a:ea typeface="Montserrat"/>
                <a:cs typeface="Montserrat"/>
                <a:sym typeface="Montserrat"/>
              </a:rPr>
              <a:t>Как са разпределени парите </a:t>
            </a:r>
            <a:r>
              <a:rPr lang="bg-BG" sz="3400" b="1" dirty="0">
                <a:solidFill>
                  <a:srgbClr val="666666"/>
                </a:solidFill>
                <a:latin typeface="Montserrat"/>
                <a:ea typeface="Montserrat"/>
                <a:cs typeface="Montserrat"/>
                <a:sym typeface="Montserrat"/>
              </a:rPr>
              <a:t>ПО ОБЩИНА</a:t>
            </a:r>
            <a:r>
              <a:rPr lang="en-US" sz="3400" b="1" dirty="0">
                <a:solidFill>
                  <a:srgbClr val="666666"/>
                </a:solidFill>
                <a:latin typeface="Montserrat"/>
                <a:ea typeface="Montserrat"/>
                <a:cs typeface="Montserrat"/>
                <a:sym typeface="Montserrat"/>
              </a:rPr>
              <a:t>/ </a:t>
            </a:r>
            <a:r>
              <a:rPr lang="bg-BG" sz="3400" b="1" dirty="0">
                <a:solidFill>
                  <a:srgbClr val="666666"/>
                </a:solidFill>
                <a:latin typeface="Montserrat"/>
                <a:ea typeface="Montserrat"/>
                <a:cs typeface="Montserrat"/>
                <a:sym typeface="Montserrat"/>
              </a:rPr>
              <a:t>ТЕРИТОРИЯ</a:t>
            </a:r>
            <a:r>
              <a:rPr lang="en-US" sz="3400" dirty="0">
                <a:solidFill>
                  <a:srgbClr val="666666"/>
                </a:solidFill>
                <a:latin typeface="Montserrat"/>
                <a:ea typeface="Montserrat"/>
                <a:cs typeface="Montserrat"/>
                <a:sym typeface="Montserrat"/>
              </a:rPr>
              <a:t>?</a:t>
            </a:r>
            <a:endParaRPr sz="3400" dirty="0">
              <a:solidFill>
                <a:srgbClr val="666666"/>
              </a:solidFill>
              <a:latin typeface="Montserrat"/>
              <a:ea typeface="Montserrat"/>
              <a:cs typeface="Montserrat"/>
              <a:sym typeface="Montserrat"/>
            </a:endParaRPr>
          </a:p>
          <a:p>
            <a:pPr marL="457200" lvl="0" indent="-444500">
              <a:buClr>
                <a:srgbClr val="666666"/>
              </a:buClr>
              <a:buSzPts val="3400"/>
              <a:buFont typeface="Montserrat"/>
              <a:buChar char="●"/>
            </a:pPr>
            <a:r>
              <a:rPr lang="bg-BG" sz="3400" dirty="0">
                <a:solidFill>
                  <a:srgbClr val="666666"/>
                </a:solidFill>
                <a:latin typeface="Montserrat"/>
                <a:ea typeface="Montserrat"/>
                <a:cs typeface="Montserrat"/>
                <a:sym typeface="Montserrat"/>
              </a:rPr>
              <a:t>Има ли </a:t>
            </a:r>
            <a:r>
              <a:rPr lang="bg-BG" sz="3400" b="1" dirty="0">
                <a:solidFill>
                  <a:srgbClr val="666666"/>
                </a:solidFill>
                <a:latin typeface="Montserrat"/>
                <a:ea typeface="Montserrat"/>
                <a:cs typeface="Montserrat"/>
                <a:sym typeface="Montserrat"/>
              </a:rPr>
              <a:t>ЕДИНИЧНИ ПРОЕКТИ </a:t>
            </a:r>
            <a:r>
              <a:rPr lang="bg-BG" sz="3400" dirty="0">
                <a:solidFill>
                  <a:srgbClr val="666666"/>
                </a:solidFill>
                <a:latin typeface="Montserrat"/>
                <a:ea typeface="Montserrat"/>
                <a:cs typeface="Montserrat"/>
                <a:sym typeface="Montserrat"/>
              </a:rPr>
              <a:t>с важни икономически измерения</a:t>
            </a:r>
            <a:r>
              <a:rPr lang="en-US" sz="3400" dirty="0">
                <a:solidFill>
                  <a:srgbClr val="666666"/>
                </a:solidFill>
                <a:latin typeface="Montserrat"/>
                <a:ea typeface="Montserrat"/>
                <a:cs typeface="Montserrat"/>
                <a:sym typeface="Montserrat"/>
              </a:rPr>
              <a:t>?</a:t>
            </a:r>
            <a:endParaRPr sz="3400" dirty="0">
              <a:solidFill>
                <a:srgbClr val="666666"/>
              </a:solidFill>
              <a:latin typeface="Montserrat"/>
              <a:ea typeface="Montserrat"/>
              <a:cs typeface="Montserrat"/>
              <a:sym typeface="Montserrat"/>
            </a:endParaRPr>
          </a:p>
          <a:p>
            <a:pPr marL="457200" lvl="0" indent="-444500" algn="l" rtl="0">
              <a:spcBef>
                <a:spcPts val="0"/>
              </a:spcBef>
              <a:spcAft>
                <a:spcPts val="0"/>
              </a:spcAft>
              <a:buClr>
                <a:srgbClr val="666666"/>
              </a:buClr>
              <a:buSzPts val="3400"/>
              <a:buFont typeface="Montserrat"/>
              <a:buChar char="●"/>
            </a:pPr>
            <a:r>
              <a:rPr lang="bg-BG" sz="3400" dirty="0">
                <a:solidFill>
                  <a:srgbClr val="666666"/>
                </a:solidFill>
                <a:latin typeface="Montserrat"/>
                <a:ea typeface="Montserrat"/>
                <a:cs typeface="Montserrat"/>
                <a:sym typeface="Montserrat"/>
              </a:rPr>
              <a:t>Докъде са стигнали </a:t>
            </a:r>
            <a:r>
              <a:rPr lang="bg-BG" sz="3400" b="1" dirty="0">
                <a:solidFill>
                  <a:srgbClr val="666666"/>
                </a:solidFill>
                <a:latin typeface="Montserrat"/>
                <a:ea typeface="Montserrat"/>
                <a:cs typeface="Montserrat"/>
                <a:sym typeface="Montserrat"/>
              </a:rPr>
              <a:t>ПЛАЩАНИЯТА </a:t>
            </a:r>
            <a:r>
              <a:rPr lang="bg-BG" sz="3400" dirty="0">
                <a:solidFill>
                  <a:srgbClr val="666666"/>
                </a:solidFill>
                <a:latin typeface="Montserrat"/>
                <a:ea typeface="Montserrat"/>
                <a:cs typeface="Montserrat"/>
                <a:sym typeface="Montserrat"/>
              </a:rPr>
              <a:t>по тези проекти</a:t>
            </a:r>
            <a:r>
              <a:rPr lang="en-US" sz="3400" dirty="0">
                <a:solidFill>
                  <a:srgbClr val="666666"/>
                </a:solidFill>
                <a:latin typeface="Montserrat"/>
                <a:ea typeface="Montserrat"/>
                <a:cs typeface="Montserrat"/>
                <a:sym typeface="Montserrat"/>
              </a:rPr>
              <a:t>?</a:t>
            </a:r>
            <a:endParaRPr sz="3400" dirty="0">
              <a:solidFill>
                <a:srgbClr val="666666"/>
              </a:solidFill>
              <a:latin typeface="Montserrat"/>
              <a:ea typeface="Montserrat"/>
              <a:cs typeface="Montserrat"/>
              <a:sym typeface="Montserrat"/>
            </a:endParaRPr>
          </a:p>
          <a:p>
            <a:pPr marL="457200" lvl="0" indent="-444500">
              <a:buClr>
                <a:srgbClr val="666666"/>
              </a:buClr>
              <a:buSzPts val="3400"/>
              <a:buFont typeface="Montserrat"/>
              <a:buChar char="●"/>
            </a:pPr>
            <a:r>
              <a:rPr lang="bg-BG" sz="3400" dirty="0">
                <a:solidFill>
                  <a:srgbClr val="666666"/>
                </a:solidFill>
                <a:latin typeface="Montserrat"/>
                <a:ea typeface="Montserrat"/>
                <a:cs typeface="Montserrat"/>
                <a:sym typeface="Montserrat"/>
              </a:rPr>
              <a:t>Как са разпределени парите за</a:t>
            </a:r>
            <a:r>
              <a:rPr lang="en-US" sz="3400" dirty="0">
                <a:solidFill>
                  <a:srgbClr val="666666"/>
                </a:solidFill>
                <a:latin typeface="Montserrat"/>
                <a:ea typeface="Montserrat"/>
                <a:cs typeface="Montserrat"/>
                <a:sym typeface="Montserrat"/>
              </a:rPr>
              <a:t> </a:t>
            </a:r>
            <a:r>
              <a:rPr lang="bg-BG" sz="3400" b="1" dirty="0">
                <a:solidFill>
                  <a:srgbClr val="666666"/>
                </a:solidFill>
                <a:latin typeface="Montserrat"/>
                <a:ea typeface="Montserrat"/>
                <a:cs typeface="Montserrat"/>
                <a:sym typeface="Montserrat"/>
              </a:rPr>
              <a:t>УЧАСТНИЦИ</a:t>
            </a:r>
            <a:r>
              <a:rPr lang="en-US" sz="3400" b="1" dirty="0">
                <a:solidFill>
                  <a:srgbClr val="666666"/>
                </a:solidFill>
                <a:latin typeface="Montserrat"/>
                <a:ea typeface="Montserrat"/>
                <a:cs typeface="Montserrat"/>
                <a:sym typeface="Montserrat"/>
              </a:rPr>
              <a:t>/</a:t>
            </a:r>
            <a:r>
              <a:rPr lang="bg-BG" sz="3400" b="1" dirty="0">
                <a:solidFill>
                  <a:srgbClr val="666666"/>
                </a:solidFill>
                <a:latin typeface="Montserrat"/>
                <a:ea typeface="Montserrat"/>
                <a:cs typeface="Montserrat"/>
                <a:sym typeface="Montserrat"/>
              </a:rPr>
              <a:t>ИЗПЪЛНИТЕЛИ </a:t>
            </a:r>
            <a:r>
              <a:rPr lang="bg-BG" sz="3400" dirty="0">
                <a:solidFill>
                  <a:srgbClr val="666666"/>
                </a:solidFill>
                <a:latin typeface="Montserrat"/>
                <a:ea typeface="Montserrat"/>
                <a:cs typeface="Montserrat"/>
                <a:sym typeface="Montserrat"/>
              </a:rPr>
              <a:t>в рамките на определени теми</a:t>
            </a:r>
            <a:r>
              <a:rPr lang="en-US" sz="3400" dirty="0">
                <a:solidFill>
                  <a:srgbClr val="666666"/>
                </a:solidFill>
                <a:latin typeface="Montserrat"/>
                <a:ea typeface="Montserrat"/>
                <a:cs typeface="Montserrat"/>
                <a:sym typeface="Montserrat"/>
              </a:rPr>
              <a:t>? </a:t>
            </a:r>
            <a:r>
              <a:rPr lang="bg-BG" sz="3400" dirty="0">
                <a:solidFill>
                  <a:srgbClr val="666666"/>
                </a:solidFill>
                <a:latin typeface="Montserrat"/>
                <a:ea typeface="Montserrat"/>
                <a:cs typeface="Montserrat"/>
                <a:sym typeface="Montserrat"/>
              </a:rPr>
              <a:t>Кой </a:t>
            </a:r>
            <a:r>
              <a:rPr lang="bg-BG" sz="3400" b="1" dirty="0">
                <a:solidFill>
                  <a:srgbClr val="666666"/>
                </a:solidFill>
                <a:latin typeface="Montserrat"/>
                <a:ea typeface="Montserrat"/>
                <a:cs typeface="Montserrat"/>
                <a:sym typeface="Montserrat"/>
              </a:rPr>
              <a:t>получава</a:t>
            </a:r>
            <a:r>
              <a:rPr lang="bg-BG" sz="3400" dirty="0">
                <a:solidFill>
                  <a:srgbClr val="666666"/>
                </a:solidFill>
                <a:latin typeface="Montserrat"/>
                <a:ea typeface="Montserrat"/>
                <a:cs typeface="Montserrat"/>
                <a:sym typeface="Montserrat"/>
              </a:rPr>
              <a:t> парите</a:t>
            </a:r>
            <a:r>
              <a:rPr lang="en-US" sz="3400" dirty="0">
                <a:solidFill>
                  <a:srgbClr val="666666"/>
                </a:solidFill>
                <a:latin typeface="Montserrat"/>
                <a:ea typeface="Montserrat"/>
                <a:cs typeface="Montserrat"/>
                <a:sym typeface="Montserrat"/>
              </a:rPr>
              <a:t>? </a:t>
            </a:r>
            <a:r>
              <a:rPr lang="bg-BG" sz="3400" dirty="0">
                <a:solidFill>
                  <a:srgbClr val="666666"/>
                </a:solidFill>
                <a:latin typeface="Montserrat"/>
                <a:ea typeface="Montserrat"/>
                <a:cs typeface="Montserrat"/>
                <a:sym typeface="Montserrat"/>
              </a:rPr>
              <a:t>Има ли участници, които развиват </a:t>
            </a:r>
            <a:r>
              <a:rPr lang="bg-BG" sz="3400" b="1" dirty="0">
                <a:solidFill>
                  <a:srgbClr val="666666"/>
                </a:solidFill>
                <a:latin typeface="Montserrat"/>
                <a:ea typeface="Montserrat"/>
                <a:cs typeface="Montserrat"/>
                <a:sym typeface="Montserrat"/>
              </a:rPr>
              <a:t>много</a:t>
            </a:r>
            <a:r>
              <a:rPr lang="bg-BG" sz="3400" dirty="0">
                <a:solidFill>
                  <a:srgbClr val="666666"/>
                </a:solidFill>
                <a:latin typeface="Montserrat"/>
                <a:ea typeface="Montserrat"/>
                <a:cs typeface="Montserrat"/>
                <a:sym typeface="Montserrat"/>
              </a:rPr>
              <a:t> проекти</a:t>
            </a:r>
            <a:r>
              <a:rPr lang="en-US" sz="3400" dirty="0">
                <a:solidFill>
                  <a:srgbClr val="666666"/>
                </a:solidFill>
                <a:latin typeface="Montserrat"/>
                <a:ea typeface="Montserrat"/>
                <a:cs typeface="Montserrat"/>
                <a:sym typeface="Montserrat"/>
              </a:rPr>
              <a:t>?</a:t>
            </a:r>
            <a:endParaRPr sz="3400" dirty="0">
              <a:solidFill>
                <a:srgbClr val="666666"/>
              </a:solidFill>
              <a:latin typeface="Montserrat"/>
              <a:ea typeface="Montserrat"/>
              <a:cs typeface="Montserrat"/>
              <a:sym typeface="Montserrat"/>
            </a:endParaRPr>
          </a:p>
        </p:txBody>
      </p:sp>
      <p:pic>
        <p:nvPicPr>
          <p:cNvPr id="166" name="Google Shape;166;p26" descr="Untitled design (1).png"/>
          <p:cNvPicPr preferRelativeResize="0"/>
          <p:nvPr/>
        </p:nvPicPr>
        <p:blipFill>
          <a:blip r:embed="rId3">
            <a:alphaModFix/>
          </a:blip>
          <a:stretch>
            <a:fillRect/>
          </a:stretch>
        </p:blipFill>
        <p:spPr>
          <a:xfrm>
            <a:off x="9222478" y="3372145"/>
            <a:ext cx="5937450" cy="2098475"/>
          </a:xfrm>
          <a:prstGeom prst="rect">
            <a:avLst/>
          </a:prstGeom>
          <a:noFill/>
          <a:ln>
            <a:noFill/>
          </a:ln>
        </p:spPr>
      </p:pic>
      <p:sp>
        <p:nvSpPr>
          <p:cNvPr id="167" name="Google Shape;167;p26"/>
          <p:cNvSpPr txBox="1"/>
          <p:nvPr/>
        </p:nvSpPr>
        <p:spPr>
          <a:xfrm>
            <a:off x="7910950" y="2038300"/>
            <a:ext cx="8560500" cy="70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bg-BG" sz="4800" dirty="0">
                <a:solidFill>
                  <a:srgbClr val="666666"/>
                </a:solidFill>
                <a:latin typeface="Montserrat"/>
                <a:ea typeface="Montserrat"/>
                <a:cs typeface="Montserrat"/>
                <a:sym typeface="Montserrat"/>
              </a:rPr>
              <a:t>ПРОСЛЕДЕТЕ ПАРИТЕ</a:t>
            </a:r>
            <a:r>
              <a:rPr lang="en-US" sz="4800" dirty="0">
                <a:solidFill>
                  <a:srgbClr val="666666"/>
                </a:solidFill>
                <a:latin typeface="Montserrat"/>
                <a:ea typeface="Montserrat"/>
                <a:cs typeface="Montserrat"/>
                <a:sym typeface="Montserrat"/>
              </a:rPr>
              <a:t>!</a:t>
            </a:r>
            <a:endParaRPr sz="4800" dirty="0">
              <a:solidFill>
                <a:srgbClr val="666666"/>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7"/>
          <p:cNvSpPr txBox="1"/>
          <p:nvPr/>
        </p:nvSpPr>
        <p:spPr>
          <a:xfrm>
            <a:off x="5538158" y="5976000"/>
            <a:ext cx="13923033" cy="176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bg-BG" sz="6000" b="1" dirty="0">
                <a:solidFill>
                  <a:srgbClr val="444444"/>
                </a:solidFill>
                <a:latin typeface="Montserrat"/>
                <a:ea typeface="Montserrat"/>
                <a:cs typeface="Montserrat"/>
                <a:sym typeface="Montserrat"/>
              </a:rPr>
              <a:t>ДОПЪЛНИТЕЛНИ ПРОУЧВАНИЯ</a:t>
            </a:r>
            <a:endParaRPr sz="6000" b="1" dirty="0">
              <a:solidFill>
                <a:srgbClr val="444444"/>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28" descr="Untitled design.png"/>
          <p:cNvPicPr preferRelativeResize="0"/>
          <p:nvPr/>
        </p:nvPicPr>
        <p:blipFill>
          <a:blip r:embed="rId3">
            <a:alphaModFix/>
          </a:blip>
          <a:stretch>
            <a:fillRect/>
          </a:stretch>
        </p:blipFill>
        <p:spPr>
          <a:xfrm>
            <a:off x="7210604" y="2157963"/>
            <a:ext cx="3322774" cy="3322826"/>
          </a:xfrm>
          <a:prstGeom prst="rect">
            <a:avLst/>
          </a:prstGeom>
          <a:noFill/>
          <a:ln>
            <a:noFill/>
          </a:ln>
        </p:spPr>
      </p:pic>
      <p:sp>
        <p:nvSpPr>
          <p:cNvPr id="178" name="Google Shape;178;p28"/>
          <p:cNvSpPr txBox="1"/>
          <p:nvPr/>
        </p:nvSpPr>
        <p:spPr>
          <a:xfrm>
            <a:off x="11004075" y="3093538"/>
            <a:ext cx="6167700" cy="145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0" dirty="0">
                <a:solidFill>
                  <a:srgbClr val="666666"/>
                </a:solidFill>
                <a:latin typeface="Montserrat"/>
                <a:ea typeface="Montserrat"/>
                <a:cs typeface="Montserrat"/>
                <a:sym typeface="Montserrat"/>
              </a:rPr>
              <a:t>10 </a:t>
            </a:r>
            <a:r>
              <a:rPr lang="bg-BG" sz="9000" dirty="0">
                <a:solidFill>
                  <a:srgbClr val="666666"/>
                </a:solidFill>
                <a:latin typeface="Montserrat"/>
                <a:ea typeface="Montserrat"/>
                <a:cs typeface="Montserrat"/>
                <a:sym typeface="Montserrat"/>
              </a:rPr>
              <a:t>минути</a:t>
            </a:r>
            <a:endParaRPr sz="9000" dirty="0">
              <a:solidFill>
                <a:srgbClr val="666666"/>
              </a:solidFill>
              <a:latin typeface="Montserrat"/>
              <a:ea typeface="Montserrat"/>
              <a:cs typeface="Montserrat"/>
              <a:sym typeface="Montserrat"/>
            </a:endParaRPr>
          </a:p>
        </p:txBody>
      </p:sp>
      <p:sp>
        <p:nvSpPr>
          <p:cNvPr id="179" name="Google Shape;179;p28"/>
          <p:cNvSpPr txBox="1"/>
          <p:nvPr/>
        </p:nvSpPr>
        <p:spPr>
          <a:xfrm>
            <a:off x="2468875" y="6278875"/>
            <a:ext cx="21012900" cy="3322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6000" b="1" dirty="0">
              <a:solidFill>
                <a:srgbClr val="000000"/>
              </a:solidFill>
              <a:latin typeface="Trebuchet MS"/>
              <a:ea typeface="Trebuchet MS"/>
              <a:cs typeface="Trebuchet MS"/>
              <a:sym typeface="Trebuchet MS"/>
            </a:endParaRPr>
          </a:p>
          <a:p>
            <a:pPr lvl="0" algn="ctr"/>
            <a:r>
              <a:rPr lang="bg-BG" sz="6000" b="1" dirty="0">
                <a:solidFill>
                  <a:srgbClr val="666666"/>
                </a:solidFill>
                <a:latin typeface="Montserrat"/>
                <a:ea typeface="Montserrat"/>
                <a:cs typeface="Montserrat"/>
                <a:sym typeface="Montserrat"/>
              </a:rPr>
              <a:t>В РАМКИТЕ НА </a:t>
            </a:r>
            <a:r>
              <a:rPr lang="en-US" sz="6000" b="1" dirty="0">
                <a:solidFill>
                  <a:srgbClr val="666666"/>
                </a:solidFill>
                <a:latin typeface="Montserrat"/>
                <a:ea typeface="Montserrat"/>
                <a:cs typeface="Montserrat"/>
                <a:sym typeface="Montserrat"/>
              </a:rPr>
              <a:t> </a:t>
            </a:r>
            <a:r>
              <a:rPr lang="en-US" sz="6000" b="1" dirty="0">
                <a:solidFill>
                  <a:srgbClr val="77BB62"/>
                </a:solidFill>
                <a:latin typeface="Montserrat"/>
                <a:ea typeface="Montserrat"/>
                <a:cs typeface="Montserrat"/>
                <a:sym typeface="Montserrat"/>
              </a:rPr>
              <a:t>10 </a:t>
            </a:r>
            <a:r>
              <a:rPr lang="bg-BG" sz="6000" b="1" dirty="0">
                <a:solidFill>
                  <a:srgbClr val="77BB62"/>
                </a:solidFill>
                <a:latin typeface="Montserrat"/>
                <a:ea typeface="Montserrat"/>
                <a:cs typeface="Montserrat"/>
                <a:sym typeface="Montserrat"/>
              </a:rPr>
              <a:t>МИНУТИ</a:t>
            </a:r>
            <a:r>
              <a:rPr lang="en-US" sz="6000" b="1" dirty="0">
                <a:solidFill>
                  <a:srgbClr val="666666"/>
                </a:solidFill>
                <a:latin typeface="Montserrat"/>
                <a:ea typeface="Montserrat"/>
                <a:cs typeface="Montserrat"/>
                <a:sym typeface="Montserrat"/>
              </a:rPr>
              <a:t> </a:t>
            </a:r>
            <a:r>
              <a:rPr lang="ru-RU" sz="6000" b="1" dirty="0">
                <a:solidFill>
                  <a:srgbClr val="666666"/>
                </a:solidFill>
                <a:latin typeface="Montserrat"/>
                <a:ea typeface="Montserrat"/>
                <a:cs typeface="Montserrat"/>
                <a:sym typeface="Montserrat"/>
              </a:rPr>
              <a:t>ИЗГОТВЕТЕ СПИСЪК С ДРУГИ ДАННИ И ПОЛЕЗНА ИНФОРМАЦИЯ ЗА ПОДОБРЯВАНЕ НА ВАШЕТО ПРОУЧВАНЕ</a:t>
            </a:r>
            <a:endParaRPr sz="6000" b="1" dirty="0">
              <a:solidFill>
                <a:srgbClr val="666666"/>
              </a:solidFill>
              <a:latin typeface="Montserrat"/>
              <a:ea typeface="Montserrat"/>
              <a:cs typeface="Montserrat"/>
              <a:sym typeface="Montserrat"/>
            </a:endParaRPr>
          </a:p>
          <a:p>
            <a:pPr marL="0" lvl="0" indent="0" algn="ctr" rtl="0">
              <a:spcBef>
                <a:spcPts val="0"/>
              </a:spcBef>
              <a:spcAft>
                <a:spcPts val="0"/>
              </a:spcAft>
              <a:buNone/>
            </a:pPr>
            <a:endParaRPr sz="6000" b="1" dirty="0">
              <a:solidFill>
                <a:srgbClr val="666666"/>
              </a:solidFill>
              <a:latin typeface="Montserrat"/>
              <a:ea typeface="Montserrat"/>
              <a:cs typeface="Montserrat"/>
              <a:sym typeface="Montserrat"/>
            </a:endParaRPr>
          </a:p>
          <a:p>
            <a:pPr marL="0" lvl="0" indent="0" algn="ctr" rtl="0">
              <a:spcBef>
                <a:spcPts val="0"/>
              </a:spcBef>
              <a:spcAft>
                <a:spcPts val="0"/>
              </a:spcAft>
              <a:buNone/>
            </a:pPr>
            <a:r>
              <a:rPr lang="bg-BG" sz="6000" b="1" dirty="0">
                <a:solidFill>
                  <a:srgbClr val="666666"/>
                </a:solidFill>
                <a:latin typeface="Montserrat"/>
                <a:ea typeface="Montserrat"/>
                <a:cs typeface="Montserrat"/>
                <a:sym typeface="Montserrat"/>
              </a:rPr>
              <a:t>Следвайте насоките на следващите </a:t>
            </a:r>
            <a:r>
              <a:rPr lang="en-US" sz="6000" b="1" dirty="0">
                <a:solidFill>
                  <a:srgbClr val="666666"/>
                </a:solidFill>
                <a:latin typeface="Montserrat"/>
                <a:ea typeface="Montserrat"/>
                <a:cs typeface="Montserrat"/>
                <a:sym typeface="Montserrat"/>
              </a:rPr>
              <a:t>2 </a:t>
            </a:r>
            <a:r>
              <a:rPr lang="bg-BG" sz="6000" b="1" dirty="0">
                <a:solidFill>
                  <a:srgbClr val="666666"/>
                </a:solidFill>
                <a:latin typeface="Montserrat"/>
                <a:ea typeface="Montserrat"/>
                <a:cs typeface="Montserrat"/>
                <a:sym typeface="Montserrat"/>
              </a:rPr>
              <a:t>слайда</a:t>
            </a:r>
            <a:r>
              <a:rPr lang="en-US" sz="6000" b="1" dirty="0">
                <a:solidFill>
                  <a:srgbClr val="666666"/>
                </a:solidFill>
                <a:latin typeface="Montserrat"/>
                <a:ea typeface="Montserrat"/>
                <a:cs typeface="Montserrat"/>
                <a:sym typeface="Montserrat"/>
              </a:rPr>
              <a:t> </a:t>
            </a:r>
            <a:endParaRPr sz="6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9"/>
          <p:cNvSpPr txBox="1"/>
          <p:nvPr/>
        </p:nvSpPr>
        <p:spPr>
          <a:xfrm>
            <a:off x="4278703" y="2295850"/>
            <a:ext cx="17597886" cy="1143300"/>
          </a:xfrm>
          <a:prstGeom prst="rect">
            <a:avLst/>
          </a:prstGeom>
          <a:noFill/>
          <a:ln>
            <a:noFill/>
          </a:ln>
        </p:spPr>
        <p:txBody>
          <a:bodyPr spcFirstLastPara="1" wrap="square" lIns="91425" tIns="91425" rIns="91425" bIns="91425" anchor="ctr" anchorCtr="0">
            <a:noAutofit/>
          </a:bodyPr>
          <a:lstStyle/>
          <a:p>
            <a:pPr lvl="0" algn="ctr"/>
            <a:r>
              <a:rPr lang="ru-RU" sz="4400" dirty="0">
                <a:solidFill>
                  <a:srgbClr val="666666"/>
                </a:solidFill>
                <a:latin typeface="Montserrat"/>
                <a:ea typeface="Montserrat"/>
                <a:cs typeface="Montserrat"/>
                <a:sym typeface="Montserrat"/>
              </a:rPr>
              <a:t>НАМИРАНЕ НА ДАННИ И ИНФОРМАЦИЯ ЗА КОНТЕКСТА</a:t>
            </a:r>
            <a:endParaRPr sz="4400" dirty="0">
              <a:solidFill>
                <a:srgbClr val="666666"/>
              </a:solidFill>
              <a:latin typeface="Montserrat"/>
              <a:ea typeface="Montserrat"/>
              <a:cs typeface="Montserrat"/>
              <a:sym typeface="Montserrat"/>
            </a:endParaRPr>
          </a:p>
        </p:txBody>
      </p:sp>
      <p:pic>
        <p:nvPicPr>
          <p:cNvPr id="185" name="Google Shape;185;p29" descr="Untitled design (3).png"/>
          <p:cNvPicPr preferRelativeResize="0"/>
          <p:nvPr/>
        </p:nvPicPr>
        <p:blipFill>
          <a:blip r:embed="rId3">
            <a:alphaModFix/>
          </a:blip>
          <a:stretch>
            <a:fillRect/>
          </a:stretch>
        </p:blipFill>
        <p:spPr>
          <a:xfrm>
            <a:off x="10961900" y="3699850"/>
            <a:ext cx="3275300" cy="3058400"/>
          </a:xfrm>
          <a:prstGeom prst="rect">
            <a:avLst/>
          </a:prstGeom>
          <a:noFill/>
          <a:ln>
            <a:noFill/>
          </a:ln>
        </p:spPr>
      </p:pic>
      <p:sp>
        <p:nvSpPr>
          <p:cNvPr id="186" name="Google Shape;186;p29"/>
          <p:cNvSpPr txBox="1"/>
          <p:nvPr/>
        </p:nvSpPr>
        <p:spPr>
          <a:xfrm>
            <a:off x="3536830" y="7571224"/>
            <a:ext cx="18225890" cy="4041656"/>
          </a:xfrm>
          <a:prstGeom prst="rect">
            <a:avLst/>
          </a:prstGeom>
          <a:noFill/>
          <a:ln>
            <a:noFill/>
          </a:ln>
        </p:spPr>
        <p:txBody>
          <a:bodyPr spcFirstLastPara="1" wrap="square" lIns="91425" tIns="91425" rIns="91425" bIns="91425" anchor="ctr" anchorCtr="0">
            <a:noAutofit/>
          </a:bodyPr>
          <a:lstStyle/>
          <a:p>
            <a:pPr marL="457200" lvl="0" indent="-444500" algn="l" rtl="0">
              <a:spcBef>
                <a:spcPts val="0"/>
              </a:spcBef>
              <a:spcAft>
                <a:spcPts val="0"/>
              </a:spcAft>
              <a:buClr>
                <a:srgbClr val="666666"/>
              </a:buClr>
              <a:buSzPts val="3400"/>
              <a:buFont typeface="Montserrat"/>
              <a:buChar char="●"/>
            </a:pPr>
            <a:r>
              <a:rPr lang="bg-BG" sz="3400" dirty="0">
                <a:solidFill>
                  <a:srgbClr val="666666"/>
                </a:solidFill>
                <a:latin typeface="Montserrat"/>
                <a:ea typeface="Montserrat"/>
                <a:cs typeface="Montserrat"/>
                <a:sym typeface="Montserrat"/>
              </a:rPr>
              <a:t>ИНСТИТУЦИОНАЛНИ УЕБСАЙТОВЕ НА НАЦИОНАЛНО РАВНИЩЕ</a:t>
            </a:r>
            <a:r>
              <a:rPr lang="en-US" sz="3400" dirty="0">
                <a:solidFill>
                  <a:srgbClr val="666666"/>
                </a:solidFill>
                <a:latin typeface="Montserrat"/>
                <a:ea typeface="Montserrat"/>
                <a:cs typeface="Montserrat"/>
                <a:sym typeface="Montserrat"/>
              </a:rPr>
              <a:t> (</a:t>
            </a:r>
            <a:r>
              <a:rPr lang="bg-BG" sz="3400" dirty="0">
                <a:solidFill>
                  <a:srgbClr val="666666"/>
                </a:solidFill>
                <a:latin typeface="Montserrat"/>
                <a:ea typeface="Montserrat"/>
                <a:cs typeface="Montserrat"/>
                <a:sym typeface="Montserrat"/>
              </a:rPr>
              <a:t>министерства</a:t>
            </a:r>
            <a:r>
              <a:rPr lang="en-US" sz="3400" dirty="0">
                <a:solidFill>
                  <a:srgbClr val="666666"/>
                </a:solidFill>
                <a:latin typeface="Montserrat"/>
                <a:ea typeface="Montserrat"/>
                <a:cs typeface="Montserrat"/>
                <a:sym typeface="Montserrat"/>
              </a:rPr>
              <a:t>, </a:t>
            </a:r>
            <a:r>
              <a:rPr lang="bg-BG" sz="3400" dirty="0">
                <a:solidFill>
                  <a:srgbClr val="666666"/>
                </a:solidFill>
                <a:latin typeface="Montserrat"/>
                <a:ea typeface="Montserrat"/>
                <a:cs typeface="Montserrat"/>
                <a:sym typeface="Montserrat"/>
              </a:rPr>
              <a:t>парламент</a:t>
            </a:r>
            <a:r>
              <a:rPr lang="en-US" sz="3400" dirty="0">
                <a:solidFill>
                  <a:srgbClr val="666666"/>
                </a:solidFill>
                <a:latin typeface="Montserrat"/>
                <a:ea typeface="Montserrat"/>
                <a:cs typeface="Montserrat"/>
                <a:sym typeface="Montserrat"/>
              </a:rPr>
              <a:t>, </a:t>
            </a:r>
            <a:r>
              <a:rPr lang="bg-BG" sz="3400" dirty="0">
                <a:solidFill>
                  <a:srgbClr val="666666"/>
                </a:solidFill>
                <a:latin typeface="Montserrat"/>
                <a:ea typeface="Montserrat"/>
                <a:cs typeface="Montserrat"/>
                <a:sym typeface="Montserrat"/>
              </a:rPr>
              <a:t>Европейски съюз</a:t>
            </a:r>
            <a:r>
              <a:rPr lang="en-US" sz="3400" dirty="0">
                <a:solidFill>
                  <a:srgbClr val="666666"/>
                </a:solidFill>
                <a:latin typeface="Montserrat"/>
                <a:ea typeface="Montserrat"/>
                <a:cs typeface="Montserrat"/>
                <a:sym typeface="Montserrat"/>
              </a:rPr>
              <a:t>)</a:t>
            </a:r>
            <a:endParaRPr sz="3400" dirty="0">
              <a:solidFill>
                <a:srgbClr val="666666"/>
              </a:solidFill>
              <a:latin typeface="Montserrat"/>
              <a:ea typeface="Montserrat"/>
              <a:cs typeface="Montserrat"/>
              <a:sym typeface="Montserrat"/>
            </a:endParaRPr>
          </a:p>
          <a:p>
            <a:pPr marL="457200" lvl="0" indent="-444500" algn="l" rtl="0">
              <a:spcBef>
                <a:spcPts val="0"/>
              </a:spcBef>
              <a:spcAft>
                <a:spcPts val="0"/>
              </a:spcAft>
              <a:buClr>
                <a:srgbClr val="666666"/>
              </a:buClr>
              <a:buSzPts val="3400"/>
              <a:buFont typeface="Montserrat"/>
              <a:buChar char="●"/>
            </a:pPr>
            <a:r>
              <a:rPr lang="bg-BG" sz="3400" dirty="0">
                <a:solidFill>
                  <a:srgbClr val="666666"/>
                </a:solidFill>
                <a:latin typeface="Montserrat"/>
                <a:ea typeface="Montserrat"/>
                <a:cs typeface="Montserrat"/>
                <a:sym typeface="Montserrat"/>
              </a:rPr>
              <a:t>ИНСТИТУЦИОНАЛНИ УЕБСАЙТОВЕ НА МЕСТНО РАВНИЩЕ </a:t>
            </a:r>
            <a:r>
              <a:rPr lang="en-US" sz="3400" dirty="0">
                <a:solidFill>
                  <a:srgbClr val="666666"/>
                </a:solidFill>
                <a:latin typeface="Montserrat"/>
                <a:ea typeface="Montserrat"/>
                <a:cs typeface="Montserrat"/>
                <a:sym typeface="Montserrat"/>
              </a:rPr>
              <a:t>(</a:t>
            </a:r>
            <a:r>
              <a:rPr lang="bg-BG" sz="3400" dirty="0">
                <a:solidFill>
                  <a:srgbClr val="666666"/>
                </a:solidFill>
                <a:latin typeface="Montserrat"/>
                <a:ea typeface="Montserrat"/>
                <a:cs typeface="Montserrat"/>
                <a:sym typeface="Montserrat"/>
              </a:rPr>
              <a:t>община</a:t>
            </a:r>
            <a:r>
              <a:rPr lang="en-US" sz="3400" dirty="0">
                <a:solidFill>
                  <a:srgbClr val="666666"/>
                </a:solidFill>
                <a:latin typeface="Montserrat"/>
                <a:ea typeface="Montserrat"/>
                <a:cs typeface="Montserrat"/>
                <a:sym typeface="Montserrat"/>
              </a:rPr>
              <a:t>, </a:t>
            </a:r>
            <a:r>
              <a:rPr lang="bg-BG" sz="3400" dirty="0">
                <a:solidFill>
                  <a:srgbClr val="666666"/>
                </a:solidFill>
                <a:latin typeface="Montserrat"/>
                <a:ea typeface="Montserrat"/>
                <a:cs typeface="Montserrat"/>
                <a:sym typeface="Montserrat"/>
              </a:rPr>
              <a:t>област</a:t>
            </a:r>
            <a:r>
              <a:rPr lang="en-US" sz="3400" dirty="0">
                <a:solidFill>
                  <a:srgbClr val="666666"/>
                </a:solidFill>
                <a:latin typeface="Montserrat"/>
                <a:ea typeface="Montserrat"/>
                <a:cs typeface="Montserrat"/>
                <a:sym typeface="Montserrat"/>
              </a:rPr>
              <a:t>, </a:t>
            </a:r>
            <a:r>
              <a:rPr lang="bg-BG" sz="3400" dirty="0">
                <a:solidFill>
                  <a:srgbClr val="666666"/>
                </a:solidFill>
                <a:latin typeface="Montserrat"/>
                <a:ea typeface="Montserrat"/>
                <a:cs typeface="Montserrat"/>
                <a:sym typeface="Montserrat"/>
              </a:rPr>
              <a:t>регион</a:t>
            </a:r>
            <a:r>
              <a:rPr lang="en-US" sz="3400" dirty="0">
                <a:solidFill>
                  <a:srgbClr val="666666"/>
                </a:solidFill>
                <a:latin typeface="Montserrat"/>
                <a:ea typeface="Montserrat"/>
                <a:cs typeface="Montserrat"/>
                <a:sym typeface="Montserrat"/>
              </a:rPr>
              <a:t>) </a:t>
            </a:r>
            <a:endParaRPr sz="3400" dirty="0">
              <a:solidFill>
                <a:srgbClr val="666666"/>
              </a:solidFill>
              <a:latin typeface="Montserrat"/>
              <a:ea typeface="Montserrat"/>
              <a:cs typeface="Montserrat"/>
              <a:sym typeface="Montserrat"/>
            </a:endParaRPr>
          </a:p>
          <a:p>
            <a:pPr marL="457200" lvl="0" indent="-444500">
              <a:buClr>
                <a:srgbClr val="666666"/>
              </a:buClr>
              <a:buSzPts val="3400"/>
              <a:buFont typeface="Montserrat"/>
              <a:buChar char="●"/>
            </a:pPr>
            <a:r>
              <a:rPr lang="bg-BG" sz="3400" dirty="0">
                <a:solidFill>
                  <a:srgbClr val="666666"/>
                </a:solidFill>
                <a:latin typeface="Montserrat"/>
                <a:ea typeface="Montserrat"/>
                <a:cs typeface="Montserrat"/>
                <a:sym typeface="Montserrat"/>
              </a:rPr>
              <a:t>УЕБСАЙТОВЕ НА ИЗСЛЕДОВАТЕЛСКИ ИНСТИТУТИ</a:t>
            </a:r>
            <a:r>
              <a:rPr lang="en-US" sz="3400" dirty="0">
                <a:solidFill>
                  <a:srgbClr val="666666"/>
                </a:solidFill>
                <a:latin typeface="Montserrat"/>
                <a:ea typeface="Montserrat"/>
                <a:cs typeface="Montserrat"/>
                <a:sym typeface="Montserrat"/>
              </a:rPr>
              <a:t> (</a:t>
            </a:r>
            <a:r>
              <a:rPr lang="bg-BG" sz="3400" dirty="0">
                <a:solidFill>
                  <a:srgbClr val="666666"/>
                </a:solidFill>
                <a:latin typeface="Montserrat"/>
                <a:ea typeface="Montserrat"/>
                <a:cs typeface="Montserrat"/>
                <a:sym typeface="Montserrat"/>
              </a:rPr>
              <a:t>например</a:t>
            </a:r>
            <a:r>
              <a:rPr lang="en-US" sz="3400" dirty="0">
                <a:solidFill>
                  <a:srgbClr val="666666"/>
                </a:solidFill>
                <a:latin typeface="Montserrat"/>
                <a:ea typeface="Montserrat"/>
                <a:cs typeface="Montserrat"/>
                <a:sym typeface="Montserrat"/>
              </a:rPr>
              <a:t>: </a:t>
            </a:r>
            <a:r>
              <a:rPr lang="bg-BG" sz="3400" dirty="0">
                <a:solidFill>
                  <a:srgbClr val="666666"/>
                </a:solidFill>
                <a:latin typeface="Montserrat"/>
                <a:ea typeface="Montserrat"/>
                <a:cs typeface="Montserrat"/>
                <a:sym typeface="Montserrat"/>
              </a:rPr>
              <a:t>НСИ</a:t>
            </a:r>
            <a:r>
              <a:rPr lang="en-US" sz="3400" dirty="0">
                <a:solidFill>
                  <a:srgbClr val="666666"/>
                </a:solidFill>
                <a:latin typeface="Montserrat"/>
                <a:ea typeface="Montserrat"/>
                <a:cs typeface="Montserrat"/>
                <a:sym typeface="Montserrat"/>
              </a:rPr>
              <a:t>)</a:t>
            </a:r>
            <a:endParaRPr sz="3400" dirty="0">
              <a:solidFill>
                <a:srgbClr val="666666"/>
              </a:solidFill>
              <a:latin typeface="Montserrat"/>
              <a:ea typeface="Montserrat"/>
              <a:cs typeface="Montserrat"/>
              <a:sym typeface="Montserrat"/>
            </a:endParaRPr>
          </a:p>
          <a:p>
            <a:pPr marL="457200" lvl="0" indent="-444500">
              <a:buClr>
                <a:srgbClr val="666666"/>
              </a:buClr>
              <a:buSzPts val="3400"/>
              <a:buFont typeface="Montserrat"/>
              <a:buChar char="●"/>
            </a:pPr>
            <a:r>
              <a:rPr lang="bg-BG" sz="3400" dirty="0">
                <a:solidFill>
                  <a:srgbClr val="666666"/>
                </a:solidFill>
                <a:latin typeface="Montserrat"/>
                <a:ea typeface="Montserrat"/>
                <a:cs typeface="Montserrat"/>
                <a:sym typeface="Montserrat"/>
              </a:rPr>
              <a:t>НАЦИОНАЛНИ ИЛИ МЕСТНИ ТЕМАТИЧНИ ПОРТАЛИ</a:t>
            </a:r>
            <a:endParaRPr sz="3400" dirty="0">
              <a:solidFill>
                <a:srgbClr val="666666"/>
              </a:solidFill>
              <a:latin typeface="Montserrat"/>
              <a:ea typeface="Montserrat"/>
              <a:cs typeface="Montserrat"/>
              <a:sym typeface="Montserrat"/>
            </a:endParaRPr>
          </a:p>
          <a:p>
            <a:pPr marL="457200" lvl="0" indent="-444500" algn="l" rtl="0">
              <a:spcBef>
                <a:spcPts val="0"/>
              </a:spcBef>
              <a:spcAft>
                <a:spcPts val="0"/>
              </a:spcAft>
              <a:buClr>
                <a:srgbClr val="666666"/>
              </a:buClr>
              <a:buSzPts val="3400"/>
              <a:buFont typeface="Montserrat"/>
              <a:buChar char="●"/>
            </a:pPr>
            <a:r>
              <a:rPr lang="bg-BG" sz="3400" dirty="0">
                <a:solidFill>
                  <a:srgbClr val="666666"/>
                </a:solidFill>
                <a:latin typeface="Montserrat"/>
                <a:ea typeface="Montserrat"/>
                <a:cs typeface="Montserrat"/>
                <a:sym typeface="Montserrat"/>
              </a:rPr>
              <a:t>ОНЛАЙН ЖУРНАЛИСТИЧЕСКИ ИЗДАНИЯ</a:t>
            </a:r>
            <a:r>
              <a:rPr lang="en-US" sz="3400" dirty="0">
                <a:solidFill>
                  <a:srgbClr val="666666"/>
                </a:solidFill>
                <a:latin typeface="Montserrat"/>
                <a:ea typeface="Montserrat"/>
                <a:cs typeface="Montserrat"/>
                <a:sym typeface="Montserrat"/>
              </a:rPr>
              <a:t> (</a:t>
            </a:r>
            <a:r>
              <a:rPr lang="bg-BG" sz="3400" dirty="0">
                <a:solidFill>
                  <a:srgbClr val="666666"/>
                </a:solidFill>
                <a:latin typeface="Montserrat"/>
                <a:ea typeface="Montserrat"/>
                <a:cs typeface="Montserrat"/>
                <a:sym typeface="Montserrat"/>
              </a:rPr>
              <a:t>национални</a:t>
            </a:r>
            <a:r>
              <a:rPr lang="en-US" sz="3400" dirty="0">
                <a:solidFill>
                  <a:srgbClr val="666666"/>
                </a:solidFill>
                <a:latin typeface="Montserrat"/>
                <a:ea typeface="Montserrat"/>
                <a:cs typeface="Montserrat"/>
                <a:sym typeface="Montserrat"/>
              </a:rPr>
              <a:t>, </a:t>
            </a:r>
            <a:r>
              <a:rPr lang="bg-BG" sz="3400" dirty="0">
                <a:solidFill>
                  <a:srgbClr val="666666"/>
                </a:solidFill>
                <a:latin typeface="Montserrat"/>
                <a:ea typeface="Montserrat"/>
                <a:cs typeface="Montserrat"/>
                <a:sym typeface="Montserrat"/>
              </a:rPr>
              <a:t>местни</a:t>
            </a:r>
            <a:r>
              <a:rPr lang="en-US" sz="3400" dirty="0">
                <a:solidFill>
                  <a:srgbClr val="666666"/>
                </a:solidFill>
                <a:latin typeface="Montserrat"/>
                <a:ea typeface="Montserrat"/>
                <a:cs typeface="Montserrat"/>
                <a:sym typeface="Montserrat"/>
              </a:rPr>
              <a:t>)</a:t>
            </a:r>
            <a:endParaRPr sz="3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30" descr="Untitled design (4).png"/>
          <p:cNvPicPr preferRelativeResize="0"/>
          <p:nvPr/>
        </p:nvPicPr>
        <p:blipFill>
          <a:blip r:embed="rId3">
            <a:alphaModFix/>
          </a:blip>
          <a:stretch>
            <a:fillRect/>
          </a:stretch>
        </p:blipFill>
        <p:spPr>
          <a:xfrm>
            <a:off x="9164388" y="3906050"/>
            <a:ext cx="1771891" cy="1712025"/>
          </a:xfrm>
          <a:prstGeom prst="rect">
            <a:avLst/>
          </a:prstGeom>
          <a:noFill/>
          <a:ln>
            <a:noFill/>
          </a:ln>
        </p:spPr>
      </p:pic>
      <p:pic>
        <p:nvPicPr>
          <p:cNvPr id="192" name="Google Shape;192;p30" descr="Untitled design (4).png"/>
          <p:cNvPicPr preferRelativeResize="0"/>
          <p:nvPr/>
        </p:nvPicPr>
        <p:blipFill>
          <a:blip r:embed="rId3">
            <a:alphaModFix/>
          </a:blip>
          <a:stretch>
            <a:fillRect/>
          </a:stretch>
        </p:blipFill>
        <p:spPr>
          <a:xfrm>
            <a:off x="11795205" y="3906050"/>
            <a:ext cx="1771891" cy="1712025"/>
          </a:xfrm>
          <a:prstGeom prst="rect">
            <a:avLst/>
          </a:prstGeom>
          <a:noFill/>
          <a:ln>
            <a:noFill/>
          </a:ln>
        </p:spPr>
      </p:pic>
      <p:pic>
        <p:nvPicPr>
          <p:cNvPr id="193" name="Google Shape;193;p30" descr="Untitled design (4).png"/>
          <p:cNvPicPr preferRelativeResize="0"/>
          <p:nvPr/>
        </p:nvPicPr>
        <p:blipFill>
          <a:blip r:embed="rId3">
            <a:alphaModFix/>
          </a:blip>
          <a:stretch>
            <a:fillRect/>
          </a:stretch>
        </p:blipFill>
        <p:spPr>
          <a:xfrm>
            <a:off x="14426022" y="3906050"/>
            <a:ext cx="1771891" cy="1712025"/>
          </a:xfrm>
          <a:prstGeom prst="rect">
            <a:avLst/>
          </a:prstGeom>
          <a:noFill/>
          <a:ln>
            <a:noFill/>
          </a:ln>
        </p:spPr>
      </p:pic>
      <p:sp>
        <p:nvSpPr>
          <p:cNvPr id="194" name="Google Shape;194;p30"/>
          <p:cNvSpPr txBox="1"/>
          <p:nvPr/>
        </p:nvSpPr>
        <p:spPr>
          <a:xfrm>
            <a:off x="2778369" y="6389775"/>
            <a:ext cx="19462881" cy="5859734"/>
          </a:xfrm>
          <a:prstGeom prst="rect">
            <a:avLst/>
          </a:prstGeom>
          <a:noFill/>
          <a:ln>
            <a:noFill/>
          </a:ln>
        </p:spPr>
        <p:txBody>
          <a:bodyPr spcFirstLastPara="1" wrap="square" lIns="91425" tIns="91425" rIns="91425" bIns="91425" anchor="ctr" anchorCtr="0">
            <a:noAutofit/>
          </a:bodyPr>
          <a:lstStyle/>
          <a:p>
            <a:pPr marL="457200" lvl="0" indent="-406400">
              <a:buClr>
                <a:srgbClr val="666666"/>
              </a:buClr>
              <a:buSzPts val="2800"/>
              <a:buFont typeface="Montserrat"/>
              <a:buChar char="●"/>
            </a:pPr>
            <a:r>
              <a:rPr lang="bg-BG" sz="2800" b="1" dirty="0">
                <a:solidFill>
                  <a:srgbClr val="666666"/>
                </a:solidFill>
                <a:latin typeface="Montserrat"/>
                <a:ea typeface="Montserrat"/>
                <a:cs typeface="Montserrat"/>
                <a:sym typeface="Montserrat"/>
              </a:rPr>
              <a:t>Проучване на други вторични данни</a:t>
            </a:r>
            <a:r>
              <a:rPr lang="en-US" sz="2800" b="1" dirty="0">
                <a:solidFill>
                  <a:srgbClr val="666666"/>
                </a:solidFill>
                <a:latin typeface="Montserrat"/>
                <a:ea typeface="Montserrat"/>
                <a:cs typeface="Montserrat"/>
                <a:sym typeface="Montserrat"/>
              </a:rPr>
              <a:t> </a:t>
            </a:r>
            <a:r>
              <a:rPr lang="en-US" sz="2800" dirty="0">
                <a:solidFill>
                  <a:srgbClr val="666666"/>
                </a:solidFill>
                <a:latin typeface="Montserrat"/>
                <a:ea typeface="Montserrat"/>
                <a:cs typeface="Montserrat"/>
                <a:sym typeface="Montserrat"/>
              </a:rPr>
              <a:t>(</a:t>
            </a:r>
            <a:r>
              <a:rPr lang="bg-BG" sz="2800" dirty="0">
                <a:solidFill>
                  <a:srgbClr val="666666"/>
                </a:solidFill>
                <a:latin typeface="Montserrat"/>
                <a:ea typeface="Montserrat"/>
                <a:cs typeface="Montserrat"/>
                <a:sym typeface="Montserrat"/>
              </a:rPr>
              <a:t>официални документи</a:t>
            </a:r>
            <a:r>
              <a:rPr lang="en-US" sz="2800" dirty="0">
                <a:solidFill>
                  <a:srgbClr val="666666"/>
                </a:solidFill>
                <a:latin typeface="Montserrat"/>
                <a:ea typeface="Montserrat"/>
                <a:cs typeface="Montserrat"/>
                <a:sym typeface="Montserrat"/>
              </a:rPr>
              <a:t>, </a:t>
            </a:r>
            <a:r>
              <a:rPr lang="bg-BG" sz="2800" dirty="0">
                <a:solidFill>
                  <a:srgbClr val="666666"/>
                </a:solidFill>
                <a:latin typeface="Montserrat"/>
                <a:ea typeface="Montserrat"/>
                <a:cs typeface="Montserrat"/>
                <a:sym typeface="Montserrat"/>
              </a:rPr>
              <a:t>академични списания</a:t>
            </a:r>
            <a:r>
              <a:rPr lang="en-US" sz="2800" dirty="0">
                <a:solidFill>
                  <a:srgbClr val="666666"/>
                </a:solidFill>
                <a:latin typeface="Montserrat"/>
                <a:ea typeface="Montserrat"/>
                <a:cs typeface="Montserrat"/>
                <a:sym typeface="Montserrat"/>
              </a:rPr>
              <a:t>, </a:t>
            </a:r>
            <a:r>
              <a:rPr lang="bg-BG" sz="2800" dirty="0">
                <a:solidFill>
                  <a:srgbClr val="666666"/>
                </a:solidFill>
                <a:latin typeface="Montserrat"/>
                <a:ea typeface="Montserrat"/>
                <a:cs typeface="Montserrat"/>
                <a:sym typeface="Montserrat"/>
              </a:rPr>
              <a:t>вестници</a:t>
            </a:r>
            <a:r>
              <a:rPr lang="en-US" sz="2800" dirty="0">
                <a:solidFill>
                  <a:srgbClr val="666666"/>
                </a:solidFill>
                <a:latin typeface="Montserrat"/>
                <a:ea typeface="Montserrat"/>
                <a:cs typeface="Montserrat"/>
                <a:sym typeface="Montserrat"/>
              </a:rPr>
              <a:t>, </a:t>
            </a:r>
            <a:r>
              <a:rPr lang="bg-BG" sz="2800" dirty="0">
                <a:solidFill>
                  <a:srgbClr val="666666"/>
                </a:solidFill>
                <a:latin typeface="Montserrat"/>
                <a:ea typeface="Montserrat"/>
                <a:cs typeface="Montserrat"/>
                <a:sym typeface="Montserrat"/>
              </a:rPr>
              <a:t>устави на организациите</a:t>
            </a:r>
            <a:r>
              <a:rPr lang="en-US" sz="2800" dirty="0">
                <a:solidFill>
                  <a:srgbClr val="666666"/>
                </a:solidFill>
                <a:latin typeface="Montserrat"/>
                <a:ea typeface="Montserrat"/>
                <a:cs typeface="Montserrat"/>
                <a:sym typeface="Montserrat"/>
              </a:rPr>
              <a:t>, </a:t>
            </a:r>
            <a:r>
              <a:rPr lang="bg-BG" sz="2800" dirty="0">
                <a:solidFill>
                  <a:srgbClr val="666666"/>
                </a:solidFill>
                <a:latin typeface="Montserrat"/>
                <a:ea typeface="Montserrat"/>
                <a:cs typeface="Montserrat"/>
                <a:sym typeface="Montserrat"/>
              </a:rPr>
              <a:t>официални съобщения</a:t>
            </a:r>
            <a:r>
              <a:rPr lang="en-US" sz="2800" dirty="0">
                <a:solidFill>
                  <a:srgbClr val="666666"/>
                </a:solidFill>
                <a:latin typeface="Montserrat"/>
                <a:ea typeface="Montserrat"/>
                <a:cs typeface="Montserrat"/>
                <a:sym typeface="Montserrat"/>
              </a:rPr>
              <a:t>, </a:t>
            </a:r>
            <a:r>
              <a:rPr lang="bg-BG" sz="2800" dirty="0">
                <a:solidFill>
                  <a:srgbClr val="666666"/>
                </a:solidFill>
                <a:latin typeface="Montserrat"/>
                <a:ea typeface="Montserrat"/>
                <a:cs typeface="Montserrat"/>
                <a:sym typeface="Montserrat"/>
              </a:rPr>
              <a:t>уебсайтове</a:t>
            </a:r>
            <a:r>
              <a:rPr lang="en-US" sz="2800" dirty="0">
                <a:solidFill>
                  <a:srgbClr val="666666"/>
                </a:solidFill>
                <a:latin typeface="Montserrat"/>
                <a:ea typeface="Montserrat"/>
                <a:cs typeface="Montserrat"/>
                <a:sym typeface="Montserrat"/>
              </a:rPr>
              <a:t>..)</a:t>
            </a:r>
            <a:endParaRPr sz="2800" dirty="0">
              <a:solidFill>
                <a:srgbClr val="666666"/>
              </a:solidFill>
              <a:latin typeface="Montserrat"/>
              <a:ea typeface="Montserrat"/>
              <a:cs typeface="Montserrat"/>
              <a:sym typeface="Montserrat"/>
            </a:endParaRPr>
          </a:p>
          <a:p>
            <a:pPr marL="457200" lvl="0" indent="-406400">
              <a:buClr>
                <a:srgbClr val="666666"/>
              </a:buClr>
              <a:buSzPts val="2800"/>
              <a:buFont typeface="Montserrat"/>
              <a:buChar char="●"/>
            </a:pPr>
            <a:r>
              <a:rPr lang="bg-BG" sz="2800" b="1" dirty="0">
                <a:solidFill>
                  <a:srgbClr val="666666"/>
                </a:solidFill>
                <a:latin typeface="Montserrat"/>
                <a:ea typeface="Montserrat"/>
                <a:cs typeface="Montserrat"/>
                <a:sym typeface="Montserrat"/>
              </a:rPr>
              <a:t>Въпросници </a:t>
            </a:r>
            <a:r>
              <a:rPr lang="en-US" sz="2800" dirty="0">
                <a:solidFill>
                  <a:srgbClr val="666666"/>
                </a:solidFill>
                <a:latin typeface="Montserrat"/>
                <a:ea typeface="Montserrat"/>
                <a:cs typeface="Montserrat"/>
                <a:sym typeface="Montserrat"/>
              </a:rPr>
              <a:t>(</a:t>
            </a:r>
            <a:r>
              <a:rPr lang="ru-RU" sz="2800" dirty="0">
                <a:solidFill>
                  <a:srgbClr val="666666"/>
                </a:solidFill>
                <a:latin typeface="Montserrat"/>
                <a:ea typeface="Montserrat"/>
                <a:cs typeface="Montserrat"/>
                <a:sym typeface="Montserrat"/>
              </a:rPr>
              <a:t>въпросници, разпространени до потребителите на услугите</a:t>
            </a:r>
            <a:r>
              <a:rPr lang="en-US" sz="2800" dirty="0">
                <a:solidFill>
                  <a:srgbClr val="666666"/>
                </a:solidFill>
                <a:latin typeface="Montserrat"/>
                <a:ea typeface="Montserrat"/>
                <a:cs typeface="Montserrat"/>
                <a:sym typeface="Montserrat"/>
              </a:rPr>
              <a:t>, </a:t>
            </a:r>
            <a:r>
              <a:rPr lang="bg-BG" sz="2800" dirty="0">
                <a:solidFill>
                  <a:srgbClr val="666666"/>
                </a:solidFill>
                <a:latin typeface="Montserrat"/>
                <a:ea typeface="Montserrat"/>
                <a:cs typeface="Montserrat"/>
                <a:sym typeface="Montserrat"/>
              </a:rPr>
              <a:t>онлайн формуляри</a:t>
            </a:r>
            <a:r>
              <a:rPr lang="en-US" sz="2800" dirty="0">
                <a:solidFill>
                  <a:srgbClr val="666666"/>
                </a:solidFill>
                <a:latin typeface="Montserrat"/>
                <a:ea typeface="Montserrat"/>
                <a:cs typeface="Montserrat"/>
                <a:sym typeface="Montserrat"/>
              </a:rPr>
              <a:t>, </a:t>
            </a:r>
            <a:r>
              <a:rPr lang="bg-BG" sz="2800" dirty="0">
                <a:solidFill>
                  <a:srgbClr val="666666"/>
                </a:solidFill>
                <a:latin typeface="Montserrat"/>
                <a:ea typeface="Montserrat"/>
                <a:cs typeface="Montserrat"/>
                <a:sym typeface="Montserrat"/>
              </a:rPr>
              <a:t>затворени или отворени въпроси</a:t>
            </a:r>
            <a:r>
              <a:rPr lang="en-US" sz="2800" dirty="0">
                <a:solidFill>
                  <a:srgbClr val="666666"/>
                </a:solidFill>
                <a:latin typeface="Montserrat"/>
                <a:ea typeface="Montserrat"/>
                <a:cs typeface="Montserrat"/>
                <a:sym typeface="Montserrat"/>
              </a:rPr>
              <a:t>…)</a:t>
            </a:r>
            <a:endParaRPr sz="2800" dirty="0">
              <a:solidFill>
                <a:srgbClr val="666666"/>
              </a:solidFill>
              <a:latin typeface="Montserrat"/>
              <a:ea typeface="Montserrat"/>
              <a:cs typeface="Montserrat"/>
              <a:sym typeface="Montserrat"/>
            </a:endParaRPr>
          </a:p>
          <a:p>
            <a:pPr marL="457200" lvl="0" indent="-406400" algn="l" rtl="0">
              <a:spcBef>
                <a:spcPts val="0"/>
              </a:spcBef>
              <a:spcAft>
                <a:spcPts val="0"/>
              </a:spcAft>
              <a:buClr>
                <a:srgbClr val="666666"/>
              </a:buClr>
              <a:buSzPts val="2800"/>
              <a:buFont typeface="Montserrat"/>
              <a:buChar char="●"/>
            </a:pPr>
            <a:r>
              <a:rPr lang="bg-BG" sz="2800" b="1" dirty="0">
                <a:solidFill>
                  <a:srgbClr val="666666"/>
                </a:solidFill>
                <a:latin typeface="Montserrat"/>
                <a:ea typeface="Montserrat"/>
                <a:cs typeface="Montserrat"/>
                <a:sym typeface="Montserrat"/>
              </a:rPr>
              <a:t>Интервюта</a:t>
            </a:r>
            <a:r>
              <a:rPr lang="en-US" sz="2800" dirty="0">
                <a:solidFill>
                  <a:srgbClr val="666666"/>
                </a:solidFill>
                <a:latin typeface="Montserrat"/>
                <a:ea typeface="Montserrat"/>
                <a:cs typeface="Montserrat"/>
                <a:sym typeface="Montserrat"/>
              </a:rPr>
              <a:t> (</a:t>
            </a:r>
            <a:r>
              <a:rPr lang="bg-BG" sz="2800" dirty="0">
                <a:solidFill>
                  <a:srgbClr val="666666"/>
                </a:solidFill>
                <a:latin typeface="Montserrat"/>
                <a:ea typeface="Montserrat"/>
                <a:cs typeface="Montserrat"/>
                <a:sym typeface="Montserrat"/>
              </a:rPr>
              <a:t>структурирани</a:t>
            </a:r>
            <a:r>
              <a:rPr lang="en-US" sz="2800" dirty="0">
                <a:solidFill>
                  <a:srgbClr val="666666"/>
                </a:solidFill>
                <a:latin typeface="Montserrat"/>
                <a:ea typeface="Montserrat"/>
                <a:cs typeface="Montserrat"/>
                <a:sym typeface="Montserrat"/>
              </a:rPr>
              <a:t>, </a:t>
            </a:r>
            <a:r>
              <a:rPr lang="bg-BG" sz="2800" dirty="0">
                <a:solidFill>
                  <a:srgbClr val="666666"/>
                </a:solidFill>
                <a:latin typeface="Montserrat"/>
                <a:ea typeface="Montserrat"/>
                <a:cs typeface="Montserrat"/>
                <a:sym typeface="Montserrat"/>
              </a:rPr>
              <a:t>полуструктурирани</a:t>
            </a:r>
            <a:r>
              <a:rPr lang="en-US" sz="2800" dirty="0">
                <a:solidFill>
                  <a:srgbClr val="666666"/>
                </a:solidFill>
                <a:latin typeface="Montserrat"/>
                <a:ea typeface="Montserrat"/>
                <a:cs typeface="Montserrat"/>
                <a:sym typeface="Montserrat"/>
              </a:rPr>
              <a:t>, </a:t>
            </a:r>
            <a:r>
              <a:rPr lang="bg-BG" sz="2800" dirty="0">
                <a:solidFill>
                  <a:srgbClr val="666666"/>
                </a:solidFill>
                <a:latin typeface="Montserrat"/>
                <a:ea typeface="Montserrat"/>
                <a:cs typeface="Montserrat"/>
                <a:sym typeface="Montserrat"/>
              </a:rPr>
              <a:t>неструктурирани</a:t>
            </a:r>
            <a:r>
              <a:rPr lang="en-US" sz="2800" dirty="0">
                <a:solidFill>
                  <a:srgbClr val="666666"/>
                </a:solidFill>
                <a:latin typeface="Montserrat"/>
                <a:ea typeface="Montserrat"/>
                <a:cs typeface="Montserrat"/>
                <a:sym typeface="Montserrat"/>
              </a:rPr>
              <a:t>)</a:t>
            </a:r>
            <a:endParaRPr sz="2800" dirty="0">
              <a:solidFill>
                <a:srgbClr val="666666"/>
              </a:solidFill>
              <a:latin typeface="Montserrat"/>
              <a:ea typeface="Montserrat"/>
              <a:cs typeface="Montserrat"/>
              <a:sym typeface="Montserrat"/>
            </a:endParaRPr>
          </a:p>
          <a:p>
            <a:pPr marL="457200" lvl="0" indent="-406400" algn="l" rtl="0">
              <a:spcBef>
                <a:spcPts val="0"/>
              </a:spcBef>
              <a:spcAft>
                <a:spcPts val="0"/>
              </a:spcAft>
              <a:buClr>
                <a:srgbClr val="666666"/>
              </a:buClr>
              <a:buSzPts val="2800"/>
              <a:buFont typeface="Montserrat"/>
              <a:buChar char="●"/>
            </a:pPr>
            <a:r>
              <a:rPr lang="bg-BG" sz="2800" b="1" dirty="0">
                <a:solidFill>
                  <a:srgbClr val="666666"/>
                </a:solidFill>
                <a:latin typeface="Montserrat"/>
                <a:ea typeface="Montserrat"/>
                <a:cs typeface="Montserrat"/>
                <a:sym typeface="Montserrat"/>
              </a:rPr>
              <a:t>Фокус групата </a:t>
            </a:r>
            <a:r>
              <a:rPr lang="en-US" sz="2800" dirty="0">
                <a:solidFill>
                  <a:srgbClr val="666666"/>
                </a:solidFill>
                <a:latin typeface="Montserrat"/>
                <a:ea typeface="Montserrat"/>
                <a:cs typeface="Montserrat"/>
                <a:sym typeface="Montserrat"/>
              </a:rPr>
              <a:t>(</a:t>
            </a:r>
            <a:r>
              <a:rPr lang="bg-BG" sz="2800" dirty="0">
                <a:solidFill>
                  <a:srgbClr val="666666"/>
                </a:solidFill>
                <a:latin typeface="Montserrat"/>
                <a:ea typeface="Montserrat"/>
                <a:cs typeface="Montserrat"/>
                <a:sym typeface="Montserrat"/>
              </a:rPr>
              <a:t>групови интервюта с въпроси и взаимодействие между участниците</a:t>
            </a:r>
            <a:r>
              <a:rPr lang="en-US" sz="2800" dirty="0">
                <a:solidFill>
                  <a:srgbClr val="666666"/>
                </a:solidFill>
                <a:latin typeface="Montserrat"/>
                <a:ea typeface="Montserrat"/>
                <a:cs typeface="Montserrat"/>
                <a:sym typeface="Montserrat"/>
              </a:rPr>
              <a:t>)</a:t>
            </a:r>
            <a:endParaRPr sz="2800" dirty="0">
              <a:solidFill>
                <a:srgbClr val="666666"/>
              </a:solidFill>
              <a:latin typeface="Montserrat"/>
              <a:ea typeface="Montserrat"/>
              <a:cs typeface="Montserrat"/>
              <a:sym typeface="Montserrat"/>
            </a:endParaRPr>
          </a:p>
          <a:p>
            <a:pPr marL="457200" lvl="0" indent="-406400">
              <a:buClr>
                <a:srgbClr val="666666"/>
              </a:buClr>
              <a:buSzPts val="2800"/>
              <a:buFont typeface="Montserrat"/>
              <a:buChar char="●"/>
            </a:pPr>
            <a:r>
              <a:rPr lang="bg-BG" sz="2800" b="1" dirty="0">
                <a:solidFill>
                  <a:srgbClr val="666666"/>
                </a:solidFill>
                <a:latin typeface="Montserrat"/>
                <a:ea typeface="Montserrat"/>
                <a:cs typeface="Montserrat"/>
                <a:sym typeface="Montserrat"/>
              </a:rPr>
              <a:t>Количествени анализи </a:t>
            </a:r>
            <a:r>
              <a:rPr lang="en-US" sz="2800" dirty="0">
                <a:solidFill>
                  <a:srgbClr val="666666"/>
                </a:solidFill>
                <a:latin typeface="Montserrat"/>
                <a:ea typeface="Montserrat"/>
                <a:cs typeface="Montserrat"/>
                <a:sym typeface="Montserrat"/>
              </a:rPr>
              <a:t>(</a:t>
            </a:r>
            <a:r>
              <a:rPr lang="bg-BG" sz="2800" dirty="0">
                <a:solidFill>
                  <a:srgbClr val="666666"/>
                </a:solidFill>
                <a:latin typeface="Montserrat"/>
                <a:ea typeface="Montserrat"/>
                <a:cs typeface="Montserrat"/>
                <a:sym typeface="Montserrat"/>
              </a:rPr>
              <a:t>анализи на различни променливи</a:t>
            </a:r>
            <a:r>
              <a:rPr lang="en-US" sz="2800" dirty="0">
                <a:solidFill>
                  <a:srgbClr val="666666"/>
                </a:solidFill>
                <a:latin typeface="Montserrat"/>
                <a:ea typeface="Montserrat"/>
                <a:cs typeface="Montserrat"/>
                <a:sym typeface="Montserrat"/>
              </a:rPr>
              <a:t>, </a:t>
            </a:r>
            <a:r>
              <a:rPr lang="bg-BG" sz="2800" dirty="0">
                <a:solidFill>
                  <a:srgbClr val="666666"/>
                </a:solidFill>
                <a:latin typeface="Montserrat"/>
                <a:ea typeface="Montserrat"/>
                <a:cs typeface="Montserrat"/>
                <a:sym typeface="Montserrat"/>
              </a:rPr>
              <a:t>съпоставяне на набори от данни, </a:t>
            </a:r>
            <a:r>
              <a:rPr lang="ru-RU" sz="2800" dirty="0">
                <a:solidFill>
                  <a:srgbClr val="666666"/>
                </a:solidFill>
                <a:latin typeface="Montserrat"/>
                <a:ea typeface="Montserrat"/>
                <a:cs typeface="Montserrat"/>
                <a:sym typeface="Montserrat"/>
              </a:rPr>
              <a:t>за да разберем връзките между явленията</a:t>
            </a:r>
            <a:r>
              <a:rPr lang="en-US" sz="2800" dirty="0">
                <a:solidFill>
                  <a:srgbClr val="666666"/>
                </a:solidFill>
                <a:latin typeface="Montserrat"/>
                <a:ea typeface="Montserrat"/>
                <a:cs typeface="Montserrat"/>
                <a:sym typeface="Montserrat"/>
              </a:rPr>
              <a:t>)</a:t>
            </a:r>
            <a:endParaRPr sz="2800" dirty="0">
              <a:solidFill>
                <a:srgbClr val="666666"/>
              </a:solidFill>
              <a:latin typeface="Montserrat"/>
              <a:ea typeface="Montserrat"/>
              <a:cs typeface="Montserrat"/>
              <a:sym typeface="Montserrat"/>
            </a:endParaRPr>
          </a:p>
          <a:p>
            <a:pPr marL="457200" lvl="0" indent="-406400" algn="l" rtl="0">
              <a:spcBef>
                <a:spcPts val="0"/>
              </a:spcBef>
              <a:spcAft>
                <a:spcPts val="0"/>
              </a:spcAft>
              <a:buClr>
                <a:srgbClr val="666666"/>
              </a:buClr>
              <a:buSzPts val="2800"/>
              <a:buFont typeface="Montserrat"/>
              <a:buChar char="●"/>
            </a:pPr>
            <a:r>
              <a:rPr lang="bg-BG" sz="2800" b="1" dirty="0">
                <a:solidFill>
                  <a:srgbClr val="666666"/>
                </a:solidFill>
                <a:latin typeface="Montserrat"/>
                <a:ea typeface="Montserrat"/>
                <a:cs typeface="Montserrat"/>
                <a:sym typeface="Montserrat"/>
              </a:rPr>
              <a:t>Дневници и</a:t>
            </a:r>
            <a:r>
              <a:rPr lang="en-US" sz="2800" b="1" dirty="0">
                <a:solidFill>
                  <a:srgbClr val="666666"/>
                </a:solidFill>
                <a:latin typeface="Montserrat"/>
                <a:ea typeface="Montserrat"/>
                <a:cs typeface="Montserrat"/>
                <a:sym typeface="Montserrat"/>
              </a:rPr>
              <a:t> </a:t>
            </a:r>
            <a:r>
              <a:rPr lang="bg-BG" sz="2800" b="1" dirty="0">
                <a:solidFill>
                  <a:srgbClr val="666666"/>
                </a:solidFill>
                <a:latin typeface="Montserrat"/>
                <a:ea typeface="Montserrat"/>
                <a:cs typeface="Montserrat"/>
                <a:sym typeface="Montserrat"/>
              </a:rPr>
              <a:t>докладване</a:t>
            </a:r>
            <a:r>
              <a:rPr lang="en-US" sz="2800" dirty="0">
                <a:solidFill>
                  <a:srgbClr val="666666"/>
                </a:solidFill>
                <a:latin typeface="Montserrat"/>
                <a:ea typeface="Montserrat"/>
                <a:cs typeface="Montserrat"/>
                <a:sym typeface="Montserrat"/>
              </a:rPr>
              <a:t> (</a:t>
            </a:r>
            <a:r>
              <a:rPr lang="bg-BG" sz="2800" dirty="0">
                <a:solidFill>
                  <a:srgbClr val="666666"/>
                </a:solidFill>
                <a:latin typeface="Montserrat"/>
                <a:ea typeface="Montserrat"/>
                <a:cs typeface="Montserrat"/>
                <a:sym typeface="Montserrat"/>
              </a:rPr>
              <a:t>измерване на действията</a:t>
            </a:r>
            <a:r>
              <a:rPr lang="en-US" sz="2800" dirty="0">
                <a:solidFill>
                  <a:srgbClr val="666666"/>
                </a:solidFill>
                <a:latin typeface="Montserrat"/>
                <a:ea typeface="Montserrat"/>
                <a:cs typeface="Montserrat"/>
                <a:sym typeface="Montserrat"/>
              </a:rPr>
              <a:t>, </a:t>
            </a:r>
            <a:r>
              <a:rPr lang="bg-BG" sz="2800" dirty="0">
                <a:solidFill>
                  <a:srgbClr val="666666"/>
                </a:solidFill>
                <a:latin typeface="Montserrat"/>
                <a:ea typeface="Montserrat"/>
                <a:cs typeface="Montserrat"/>
                <a:sym typeface="Montserrat"/>
              </a:rPr>
              <a:t>документиране със снимки и видеа</a:t>
            </a:r>
            <a:r>
              <a:rPr lang="en-US" sz="2800" dirty="0">
                <a:solidFill>
                  <a:srgbClr val="666666"/>
                </a:solidFill>
                <a:latin typeface="Montserrat"/>
                <a:ea typeface="Montserrat"/>
                <a:cs typeface="Montserrat"/>
                <a:sym typeface="Montserrat"/>
              </a:rPr>
              <a:t>)</a:t>
            </a:r>
            <a:endParaRPr sz="2800" dirty="0">
              <a:solidFill>
                <a:srgbClr val="666666"/>
              </a:solidFill>
              <a:latin typeface="Montserrat"/>
              <a:ea typeface="Montserrat"/>
              <a:cs typeface="Montserrat"/>
              <a:sym typeface="Montserrat"/>
            </a:endParaRPr>
          </a:p>
          <a:p>
            <a:pPr marL="457200" lvl="0" indent="-406400">
              <a:buClr>
                <a:srgbClr val="666666"/>
              </a:buClr>
              <a:buSzPts val="2800"/>
              <a:buFont typeface="Montserrat"/>
              <a:buChar char="●"/>
            </a:pPr>
            <a:r>
              <a:rPr lang="bg-BG" sz="2800" b="1" dirty="0">
                <a:solidFill>
                  <a:srgbClr val="666666"/>
                </a:solidFill>
                <a:latin typeface="Montserrat"/>
                <a:ea typeface="Montserrat"/>
                <a:cs typeface="Montserrat"/>
                <a:sym typeface="Montserrat"/>
              </a:rPr>
              <a:t>„Надлъжен“ анализ на учебен казус </a:t>
            </a:r>
            <a:r>
              <a:rPr lang="en-US" sz="2800" dirty="0">
                <a:solidFill>
                  <a:srgbClr val="666666"/>
                </a:solidFill>
                <a:latin typeface="Montserrat"/>
                <a:ea typeface="Montserrat"/>
                <a:cs typeface="Montserrat"/>
                <a:sym typeface="Montserrat"/>
              </a:rPr>
              <a:t>(</a:t>
            </a:r>
            <a:r>
              <a:rPr lang="bg-BG" sz="2800" dirty="0">
                <a:solidFill>
                  <a:srgbClr val="666666"/>
                </a:solidFill>
                <a:latin typeface="Montserrat"/>
                <a:ea typeface="Montserrat"/>
                <a:cs typeface="Montserrat"/>
                <a:sym typeface="Montserrat"/>
              </a:rPr>
              <a:t>задълбочен учебен казус</a:t>
            </a:r>
            <a:r>
              <a:rPr lang="en-US" sz="2800" dirty="0">
                <a:solidFill>
                  <a:srgbClr val="666666"/>
                </a:solidFill>
                <a:latin typeface="Montserrat"/>
                <a:ea typeface="Montserrat"/>
                <a:cs typeface="Montserrat"/>
                <a:sym typeface="Montserrat"/>
              </a:rPr>
              <a:t>, </a:t>
            </a:r>
            <a:r>
              <a:rPr lang="bg-BG" sz="2800" dirty="0">
                <a:solidFill>
                  <a:srgbClr val="666666"/>
                </a:solidFill>
                <a:latin typeface="Montserrat"/>
                <a:ea typeface="Montserrat"/>
                <a:cs typeface="Montserrat"/>
                <a:sym typeface="Montserrat"/>
              </a:rPr>
              <a:t>като се прилагат различни техники</a:t>
            </a:r>
            <a:r>
              <a:rPr lang="en-US" sz="2800" dirty="0">
                <a:solidFill>
                  <a:srgbClr val="666666"/>
                </a:solidFill>
                <a:latin typeface="Montserrat"/>
                <a:ea typeface="Montserrat"/>
                <a:cs typeface="Montserrat"/>
                <a:sym typeface="Montserrat"/>
              </a:rPr>
              <a:t>)</a:t>
            </a:r>
            <a:endParaRPr sz="2800" dirty="0">
              <a:solidFill>
                <a:srgbClr val="666666"/>
              </a:solidFill>
              <a:latin typeface="Montserrat"/>
              <a:ea typeface="Montserrat"/>
              <a:cs typeface="Montserrat"/>
              <a:sym typeface="Montserrat"/>
            </a:endParaRPr>
          </a:p>
          <a:p>
            <a:pPr marL="457200" lvl="0" indent="-406400">
              <a:buClr>
                <a:srgbClr val="666666"/>
              </a:buClr>
              <a:buSzPts val="2800"/>
              <a:buFont typeface="Montserrat"/>
              <a:buChar char="●"/>
            </a:pPr>
            <a:r>
              <a:rPr lang="bg-BG" sz="2800" b="1" dirty="0">
                <a:solidFill>
                  <a:srgbClr val="666666"/>
                </a:solidFill>
                <a:latin typeface="Montserrat"/>
                <a:ea typeface="Montserrat"/>
                <a:cs typeface="Montserrat"/>
                <a:sym typeface="Montserrat"/>
              </a:rPr>
              <a:t>Методи за онлайн проучване </a:t>
            </a:r>
            <a:r>
              <a:rPr lang="en-US" sz="2800" dirty="0">
                <a:solidFill>
                  <a:srgbClr val="666666"/>
                </a:solidFill>
                <a:latin typeface="Montserrat"/>
                <a:ea typeface="Montserrat"/>
                <a:cs typeface="Montserrat"/>
                <a:sym typeface="Montserrat"/>
              </a:rPr>
              <a:t>(</a:t>
            </a:r>
            <a:r>
              <a:rPr lang="bg-BG" sz="2800" dirty="0">
                <a:solidFill>
                  <a:srgbClr val="666666"/>
                </a:solidFill>
                <a:latin typeface="Montserrat"/>
                <a:ea typeface="Montserrat"/>
                <a:cs typeface="Montserrat"/>
                <a:sym typeface="Montserrat"/>
              </a:rPr>
              <a:t>мрежови анализ</a:t>
            </a:r>
            <a:r>
              <a:rPr lang="en-US" sz="2800" dirty="0">
                <a:solidFill>
                  <a:srgbClr val="666666"/>
                </a:solidFill>
                <a:latin typeface="Montserrat"/>
                <a:ea typeface="Montserrat"/>
                <a:cs typeface="Montserrat"/>
                <a:sym typeface="Montserrat"/>
              </a:rPr>
              <a:t>, </a:t>
            </a:r>
            <a:r>
              <a:rPr lang="bg-BG" sz="2800" dirty="0">
                <a:solidFill>
                  <a:srgbClr val="666666"/>
                </a:solidFill>
                <a:latin typeface="Montserrat"/>
                <a:ea typeface="Montserrat"/>
                <a:cs typeface="Montserrat"/>
                <a:sym typeface="Montserrat"/>
              </a:rPr>
              <a:t>дигитална етнография</a:t>
            </a:r>
            <a:r>
              <a:rPr lang="en-US" sz="2800" dirty="0">
                <a:solidFill>
                  <a:srgbClr val="666666"/>
                </a:solidFill>
                <a:latin typeface="Montserrat"/>
                <a:ea typeface="Montserrat"/>
                <a:cs typeface="Montserrat"/>
                <a:sym typeface="Montserrat"/>
              </a:rPr>
              <a:t>, </a:t>
            </a:r>
            <a:r>
              <a:rPr lang="bg-BG" sz="2800" dirty="0">
                <a:solidFill>
                  <a:srgbClr val="666666"/>
                </a:solidFill>
                <a:latin typeface="Montserrat"/>
                <a:ea typeface="Montserrat"/>
                <a:cs typeface="Montserrat"/>
                <a:sym typeface="Montserrat"/>
              </a:rPr>
              <a:t>уеб-скрапинг и различни техники за извличане на метрични данни онлайн</a:t>
            </a:r>
            <a:r>
              <a:rPr lang="en-US" sz="2800" dirty="0">
                <a:solidFill>
                  <a:srgbClr val="666666"/>
                </a:solidFill>
                <a:latin typeface="Montserrat"/>
                <a:ea typeface="Montserrat"/>
                <a:cs typeface="Montserrat"/>
                <a:sym typeface="Montserrat"/>
              </a:rPr>
              <a:t>)</a:t>
            </a:r>
            <a:endParaRPr sz="2800" dirty="0">
              <a:solidFill>
                <a:srgbClr val="666666"/>
              </a:solidFill>
              <a:latin typeface="Montserrat"/>
              <a:ea typeface="Montserrat"/>
              <a:cs typeface="Montserrat"/>
              <a:sym typeface="Montserrat"/>
            </a:endParaRPr>
          </a:p>
          <a:p>
            <a:pPr marL="457200" lvl="0" indent="-406400">
              <a:buClr>
                <a:srgbClr val="666666"/>
              </a:buClr>
              <a:buSzPts val="2800"/>
              <a:buFont typeface="Montserrat"/>
              <a:buChar char="●"/>
            </a:pPr>
            <a:r>
              <a:rPr lang="bg-BG" sz="2800" b="1" dirty="0">
                <a:solidFill>
                  <a:srgbClr val="666666"/>
                </a:solidFill>
                <a:latin typeface="Montserrat"/>
                <a:ea typeface="Montserrat"/>
                <a:cs typeface="Montserrat"/>
                <a:sym typeface="Montserrat"/>
              </a:rPr>
              <a:t>Анализ на съдържанието </a:t>
            </a:r>
            <a:r>
              <a:rPr lang="en-US" sz="2800" dirty="0">
                <a:solidFill>
                  <a:srgbClr val="666666"/>
                </a:solidFill>
                <a:latin typeface="Montserrat"/>
                <a:ea typeface="Montserrat"/>
                <a:cs typeface="Montserrat"/>
                <a:sym typeface="Montserrat"/>
              </a:rPr>
              <a:t>(</a:t>
            </a:r>
            <a:r>
              <a:rPr lang="ru-RU" sz="2800" dirty="0">
                <a:solidFill>
                  <a:srgbClr val="666666"/>
                </a:solidFill>
                <a:latin typeface="Montserrat"/>
                <a:ea typeface="Montserrat"/>
                <a:cs typeface="Montserrat"/>
                <a:sym typeface="Montserrat"/>
              </a:rPr>
              <a:t>систематичен анализ на набор от текстове за разбиране на повтарящи се теми</a:t>
            </a:r>
            <a:r>
              <a:rPr lang="en-US" sz="2800" dirty="0">
                <a:solidFill>
                  <a:srgbClr val="666666"/>
                </a:solidFill>
                <a:latin typeface="Montserrat"/>
                <a:ea typeface="Montserrat"/>
                <a:cs typeface="Montserrat"/>
                <a:sym typeface="Montserrat"/>
              </a:rPr>
              <a:t>)</a:t>
            </a:r>
            <a:endParaRPr sz="2800" dirty="0"/>
          </a:p>
        </p:txBody>
      </p:sp>
      <p:sp>
        <p:nvSpPr>
          <p:cNvPr id="195" name="Google Shape;195;p30"/>
          <p:cNvSpPr txBox="1"/>
          <p:nvPr/>
        </p:nvSpPr>
        <p:spPr>
          <a:xfrm>
            <a:off x="4364965" y="2295850"/>
            <a:ext cx="18080967" cy="1143300"/>
          </a:xfrm>
          <a:prstGeom prst="rect">
            <a:avLst/>
          </a:prstGeom>
          <a:noFill/>
          <a:ln>
            <a:noFill/>
          </a:ln>
        </p:spPr>
        <p:txBody>
          <a:bodyPr spcFirstLastPara="1" wrap="square" lIns="91425" tIns="91425" rIns="91425" bIns="91425" anchor="ctr" anchorCtr="0">
            <a:noAutofit/>
          </a:bodyPr>
          <a:lstStyle/>
          <a:p>
            <a:pPr lvl="0" algn="ctr"/>
            <a:r>
              <a:rPr lang="ru-RU" sz="4400" dirty="0">
                <a:solidFill>
                  <a:srgbClr val="666666"/>
                </a:solidFill>
                <a:latin typeface="Montserrat"/>
                <a:ea typeface="Montserrat"/>
                <a:cs typeface="Montserrat"/>
                <a:sym typeface="Montserrat"/>
              </a:rPr>
              <a:t>ИЗБЕРЕТЕ ДОПЪЛНИТЕЛНА ИЗСЛЕДОВАТЕЛСКА ТЕХНИКА</a:t>
            </a:r>
            <a:endParaRPr sz="4400" dirty="0">
              <a:solidFill>
                <a:srgbClr val="666666"/>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1"/>
          <p:cNvSpPr txBox="1"/>
          <p:nvPr/>
        </p:nvSpPr>
        <p:spPr>
          <a:xfrm>
            <a:off x="6828250" y="5577600"/>
            <a:ext cx="10725900" cy="2560800"/>
          </a:xfrm>
          <a:prstGeom prst="rect">
            <a:avLst/>
          </a:prstGeom>
          <a:noFill/>
          <a:ln>
            <a:noFill/>
          </a:ln>
        </p:spPr>
        <p:txBody>
          <a:bodyPr spcFirstLastPara="1" wrap="square" lIns="91425" tIns="91425" rIns="91425" bIns="91425" anchor="ctr" anchorCtr="0">
            <a:noAutofit/>
          </a:bodyPr>
          <a:lstStyle/>
          <a:p>
            <a:pPr lvl="0" algn="ctr"/>
            <a:r>
              <a:rPr lang="ru-RU" sz="6000" b="1" dirty="0">
                <a:solidFill>
                  <a:srgbClr val="444444"/>
                </a:solidFill>
                <a:latin typeface="Montserrat"/>
                <a:ea typeface="Montserrat"/>
                <a:cs typeface="Montserrat"/>
                <a:sym typeface="Montserrat"/>
              </a:rPr>
              <a:t>ВКЛЮЧВАНЕ НА</a:t>
            </a:r>
          </a:p>
          <a:p>
            <a:pPr lvl="0" algn="ctr"/>
            <a:r>
              <a:rPr lang="ru-RU" sz="6000" b="1" dirty="0">
                <a:solidFill>
                  <a:srgbClr val="444444"/>
                </a:solidFill>
                <a:latin typeface="Montserrat"/>
                <a:ea typeface="Montserrat"/>
                <a:cs typeface="Montserrat"/>
                <a:sym typeface="Montserrat"/>
              </a:rPr>
              <a:t>ВАШАТА ОБЩНОСТ</a:t>
            </a:r>
          </a:p>
          <a:p>
            <a:pPr lvl="0" algn="ctr"/>
            <a:r>
              <a:rPr lang="ru-RU" sz="6000" b="1" dirty="0">
                <a:solidFill>
                  <a:srgbClr val="444444"/>
                </a:solidFill>
                <a:latin typeface="Montserrat"/>
                <a:ea typeface="Montserrat"/>
                <a:cs typeface="Montserrat"/>
                <a:sym typeface="Montserrat"/>
              </a:rPr>
              <a:t>В ПРОУЧВАНЕТО</a:t>
            </a:r>
            <a:endParaRPr sz="6000" b="1" dirty="0">
              <a:solidFill>
                <a:srgbClr val="444444"/>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4"/>
          <p:cNvSpPr txBox="1"/>
          <p:nvPr/>
        </p:nvSpPr>
        <p:spPr>
          <a:xfrm>
            <a:off x="1244806" y="2409093"/>
            <a:ext cx="21892800" cy="4986730"/>
          </a:xfrm>
          <a:prstGeom prst="rect">
            <a:avLst/>
          </a:prstGeom>
          <a:noFill/>
          <a:ln>
            <a:noFill/>
          </a:ln>
        </p:spPr>
        <p:txBody>
          <a:bodyPr spcFirstLastPara="1" wrap="square" lIns="91425" tIns="91425" rIns="91425" bIns="91425" anchor="t" anchorCtr="0">
            <a:noAutofit/>
          </a:bodyPr>
          <a:lstStyle/>
          <a:p>
            <a:pPr algn="ctr"/>
            <a:r>
              <a:rPr lang="bg-BG" sz="4800" dirty="0">
                <a:solidFill>
                  <a:srgbClr val="444444"/>
                </a:solidFill>
                <a:highlight>
                  <a:srgbClr val="FFFFFF"/>
                </a:highlight>
                <a:latin typeface="Montserrat"/>
                <a:ea typeface="Montserrat"/>
                <a:cs typeface="Montserrat"/>
                <a:sym typeface="Montserrat"/>
              </a:rPr>
              <a:t>„Извличането на данни или т. нар. „експедиции за данни“ (</a:t>
            </a:r>
            <a:r>
              <a:rPr lang="en-US" sz="4800" dirty="0">
                <a:solidFill>
                  <a:srgbClr val="444444"/>
                </a:solidFill>
                <a:highlight>
                  <a:srgbClr val="FFFFFF"/>
                </a:highlight>
                <a:latin typeface="Montserrat"/>
                <a:ea typeface="Montserrat"/>
                <a:cs typeface="Montserrat"/>
                <a:sym typeface="Montserrat"/>
              </a:rPr>
              <a:t>data expeditions</a:t>
            </a:r>
            <a:r>
              <a:rPr lang="bg-BG" sz="4800" dirty="0">
                <a:solidFill>
                  <a:srgbClr val="444444"/>
                </a:solidFill>
                <a:highlight>
                  <a:srgbClr val="FFFFFF"/>
                </a:highlight>
                <a:latin typeface="Montserrat"/>
                <a:ea typeface="Montserrat"/>
                <a:cs typeface="Montserrat"/>
                <a:sym typeface="Montserrat"/>
              </a:rPr>
              <a:t>)</a:t>
            </a:r>
            <a:r>
              <a:rPr lang="en-US" sz="4800" dirty="0">
                <a:solidFill>
                  <a:srgbClr val="444444"/>
                </a:solidFill>
                <a:highlight>
                  <a:srgbClr val="FFFFFF"/>
                </a:highlight>
                <a:latin typeface="Montserrat"/>
                <a:ea typeface="Montserrat"/>
                <a:cs typeface="Montserrat"/>
                <a:sym typeface="Montserrat"/>
              </a:rPr>
              <a:t> </a:t>
            </a:r>
            <a:r>
              <a:rPr lang="ru-RU" sz="4800" dirty="0">
                <a:solidFill>
                  <a:srgbClr val="444444"/>
                </a:solidFill>
                <a:highlight>
                  <a:srgbClr val="FFFFFF"/>
                </a:highlight>
                <a:latin typeface="Montserrat"/>
                <a:ea typeface="Montserrat"/>
                <a:cs typeface="Montserrat"/>
                <a:sym typeface="Montserrat"/>
              </a:rPr>
              <a:t>представляват </a:t>
            </a:r>
            <a:r>
              <a:rPr lang="bg-BG" sz="4800" dirty="0">
                <a:solidFill>
                  <a:srgbClr val="444444"/>
                </a:solidFill>
                <a:highlight>
                  <a:srgbClr val="FFFFFF"/>
                </a:highlight>
                <a:latin typeface="Montserrat"/>
                <a:ea typeface="Montserrat"/>
                <a:cs typeface="Montserrat"/>
                <a:sym typeface="Montserrat"/>
              </a:rPr>
              <a:t>проучвания</a:t>
            </a:r>
            <a:r>
              <a:rPr lang="ru-RU" sz="4800" dirty="0">
                <a:solidFill>
                  <a:srgbClr val="444444"/>
                </a:solidFill>
                <a:highlight>
                  <a:srgbClr val="FFFFFF"/>
                </a:highlight>
                <a:latin typeface="Montserrat"/>
                <a:ea typeface="Montserrat"/>
                <a:cs typeface="Montserrat"/>
                <a:sym typeface="Montserrat"/>
              </a:rPr>
              <a:t> за картографиране на неизследвана територия, откриване на скрити истории и решаване на неразгадани мистерии в Страната на данните. Ще разгледате даден проблем в екип, ще отговорите на въпрос или ще работите по проект. Ние ви помагаме да започнете и от вас зависи да решите докъде искате да стигнете</a:t>
            </a:r>
            <a:r>
              <a:rPr lang="en-US" sz="4800" dirty="0">
                <a:solidFill>
                  <a:srgbClr val="444444"/>
                </a:solidFill>
                <a:highlight>
                  <a:srgbClr val="FFFFFF"/>
                </a:highlight>
                <a:latin typeface="Montserrat"/>
                <a:ea typeface="Montserrat"/>
                <a:cs typeface="Montserrat"/>
                <a:sym typeface="Montserrat"/>
              </a:rPr>
              <a:t>...</a:t>
            </a:r>
            <a:r>
              <a:rPr lang="bg-BG" sz="4800" dirty="0">
                <a:solidFill>
                  <a:srgbClr val="444444"/>
                </a:solidFill>
                <a:highlight>
                  <a:srgbClr val="FFFFFF"/>
                </a:highlight>
                <a:latin typeface="Montserrat"/>
                <a:ea typeface="Montserrat"/>
                <a:cs typeface="Montserrat"/>
                <a:sym typeface="Montserrat"/>
              </a:rPr>
              <a:t>“</a:t>
            </a:r>
            <a:r>
              <a:rPr lang="en-US" sz="4800" dirty="0">
                <a:solidFill>
                  <a:srgbClr val="444444"/>
                </a:solidFill>
                <a:highlight>
                  <a:srgbClr val="FFFFFF"/>
                </a:highlight>
                <a:latin typeface="Montserrat"/>
                <a:ea typeface="Montserrat"/>
                <a:cs typeface="Montserrat"/>
                <a:sym typeface="Montserrat"/>
              </a:rPr>
              <a:t> </a:t>
            </a:r>
          </a:p>
          <a:p>
            <a:pPr marL="0" lvl="0" indent="0" algn="ctr" rtl="0">
              <a:spcBef>
                <a:spcPts val="0"/>
              </a:spcBef>
              <a:spcAft>
                <a:spcPts val="0"/>
              </a:spcAft>
              <a:buNone/>
            </a:pPr>
            <a:endParaRPr sz="4800" dirty="0">
              <a:solidFill>
                <a:srgbClr val="444444"/>
              </a:solidFill>
              <a:highlight>
                <a:srgbClr val="FFFFFF"/>
              </a:highlight>
              <a:latin typeface="Montserrat"/>
              <a:ea typeface="Montserrat"/>
              <a:cs typeface="Montserrat"/>
              <a:sym typeface="Montserrat"/>
            </a:endParaRPr>
          </a:p>
          <a:p>
            <a:pPr marL="0" lvl="0" indent="0" algn="ctr" rtl="0">
              <a:spcBef>
                <a:spcPts val="0"/>
              </a:spcBef>
              <a:spcAft>
                <a:spcPts val="0"/>
              </a:spcAft>
              <a:buNone/>
            </a:pPr>
            <a:r>
              <a:rPr lang="en-US" sz="4800" u="sng" dirty="0">
                <a:solidFill>
                  <a:schemeClr val="hlink"/>
                </a:solidFill>
                <a:highlight>
                  <a:srgbClr val="FFFFFF"/>
                </a:highlight>
                <a:latin typeface="Montserrat"/>
                <a:ea typeface="Montserrat"/>
                <a:cs typeface="Montserrat"/>
                <a:sym typeface="Montserrat"/>
                <a:hlinkClick r:id="rId3"/>
              </a:rPr>
              <a:t>https://schoolofdata.org/data-expeditions/#sthash.vBQ2NLVn.dpuf</a:t>
            </a:r>
            <a:endParaRPr sz="4800" dirty="0">
              <a:latin typeface="Montserrat"/>
              <a:ea typeface="Montserrat"/>
              <a:cs typeface="Montserrat"/>
              <a:sym typeface="Montserrat"/>
            </a:endParaRPr>
          </a:p>
        </p:txBody>
      </p:sp>
      <p:sp>
        <p:nvSpPr>
          <p:cNvPr id="90" name="Google Shape;90;p14"/>
          <p:cNvSpPr/>
          <p:nvPr/>
        </p:nvSpPr>
        <p:spPr>
          <a:xfrm>
            <a:off x="2271823" y="10210688"/>
            <a:ext cx="4902600" cy="1885800"/>
          </a:xfrm>
          <a:prstGeom prst="rect">
            <a:avLst/>
          </a:prstGeom>
          <a:solidFill>
            <a:srgbClr val="6FA8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91" name="Google Shape;91;p14" descr="logo-white.png">
            <a:hlinkClick r:id="rId4"/>
          </p:cNvPr>
          <p:cNvPicPr preferRelativeResize="0"/>
          <p:nvPr/>
        </p:nvPicPr>
        <p:blipFill>
          <a:blip r:embed="rId5">
            <a:alphaModFix/>
          </a:blip>
          <a:stretch>
            <a:fillRect/>
          </a:stretch>
        </p:blipFill>
        <p:spPr>
          <a:xfrm>
            <a:off x="2271823" y="10425180"/>
            <a:ext cx="4902747" cy="1456815"/>
          </a:xfrm>
          <a:prstGeom prst="rect">
            <a:avLst/>
          </a:prstGeom>
          <a:noFill/>
          <a:ln>
            <a:noFill/>
          </a:ln>
        </p:spPr>
      </p:pic>
      <p:pic>
        <p:nvPicPr>
          <p:cNvPr id="92" name="Google Shape;92;p14" descr="download.jpeg">
            <a:hlinkClick r:id="rId6"/>
          </p:cNvPr>
          <p:cNvPicPr preferRelativeResize="0"/>
          <p:nvPr/>
        </p:nvPicPr>
        <p:blipFill>
          <a:blip r:embed="rId7">
            <a:alphaModFix/>
          </a:blip>
          <a:stretch>
            <a:fillRect/>
          </a:stretch>
        </p:blipFill>
        <p:spPr>
          <a:xfrm>
            <a:off x="17727992" y="9221010"/>
            <a:ext cx="3133550" cy="3232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32" descr="Untitled design.png"/>
          <p:cNvPicPr preferRelativeResize="0"/>
          <p:nvPr/>
        </p:nvPicPr>
        <p:blipFill>
          <a:blip r:embed="rId3">
            <a:alphaModFix/>
          </a:blip>
          <a:stretch>
            <a:fillRect/>
          </a:stretch>
        </p:blipFill>
        <p:spPr>
          <a:xfrm>
            <a:off x="7210604" y="2157963"/>
            <a:ext cx="3322774" cy="3322826"/>
          </a:xfrm>
          <a:prstGeom prst="rect">
            <a:avLst/>
          </a:prstGeom>
          <a:noFill/>
          <a:ln>
            <a:noFill/>
          </a:ln>
        </p:spPr>
      </p:pic>
      <p:sp>
        <p:nvSpPr>
          <p:cNvPr id="206" name="Google Shape;206;p32"/>
          <p:cNvSpPr txBox="1"/>
          <p:nvPr/>
        </p:nvSpPr>
        <p:spPr>
          <a:xfrm>
            <a:off x="11004075" y="3093538"/>
            <a:ext cx="6167700" cy="145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0" dirty="0">
                <a:solidFill>
                  <a:srgbClr val="666666"/>
                </a:solidFill>
                <a:latin typeface="Montserrat"/>
                <a:ea typeface="Montserrat"/>
                <a:cs typeface="Montserrat"/>
                <a:sym typeface="Montserrat"/>
              </a:rPr>
              <a:t>10 </a:t>
            </a:r>
            <a:r>
              <a:rPr lang="bg-BG" sz="9000" dirty="0">
                <a:solidFill>
                  <a:srgbClr val="666666"/>
                </a:solidFill>
                <a:latin typeface="Montserrat"/>
                <a:ea typeface="Montserrat"/>
                <a:cs typeface="Montserrat"/>
                <a:sym typeface="Montserrat"/>
              </a:rPr>
              <a:t>минути</a:t>
            </a:r>
            <a:endParaRPr sz="9000" dirty="0">
              <a:solidFill>
                <a:srgbClr val="666666"/>
              </a:solidFill>
              <a:latin typeface="Montserrat"/>
              <a:ea typeface="Montserrat"/>
              <a:cs typeface="Montserrat"/>
              <a:sym typeface="Montserrat"/>
            </a:endParaRPr>
          </a:p>
        </p:txBody>
      </p:sp>
      <p:sp>
        <p:nvSpPr>
          <p:cNvPr id="207" name="Google Shape;207;p32"/>
          <p:cNvSpPr txBox="1"/>
          <p:nvPr/>
        </p:nvSpPr>
        <p:spPr>
          <a:xfrm>
            <a:off x="2468875" y="6278875"/>
            <a:ext cx="21012900" cy="3322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6000" b="1" dirty="0">
              <a:solidFill>
                <a:srgbClr val="000000"/>
              </a:solidFill>
              <a:latin typeface="Trebuchet MS"/>
              <a:ea typeface="Trebuchet MS"/>
              <a:cs typeface="Trebuchet MS"/>
              <a:sym typeface="Trebuchet MS"/>
            </a:endParaRPr>
          </a:p>
          <a:p>
            <a:pPr marL="0" lvl="0" indent="0" algn="ctr" rtl="0">
              <a:spcBef>
                <a:spcPts val="0"/>
              </a:spcBef>
              <a:spcAft>
                <a:spcPts val="0"/>
              </a:spcAft>
              <a:buNone/>
            </a:pPr>
            <a:r>
              <a:rPr lang="bg-BG" sz="6000" b="1" dirty="0">
                <a:solidFill>
                  <a:srgbClr val="666666"/>
                </a:solidFill>
                <a:latin typeface="Montserrat"/>
                <a:ea typeface="Montserrat"/>
                <a:cs typeface="Montserrat"/>
                <a:sym typeface="Montserrat"/>
              </a:rPr>
              <a:t>В РАМКИТЕ НА </a:t>
            </a:r>
            <a:r>
              <a:rPr lang="en-US" sz="6000" b="1" dirty="0">
                <a:solidFill>
                  <a:srgbClr val="77BB62"/>
                </a:solidFill>
                <a:latin typeface="Montserrat"/>
                <a:ea typeface="Montserrat"/>
                <a:cs typeface="Montserrat"/>
                <a:sym typeface="Montserrat"/>
              </a:rPr>
              <a:t>10 </a:t>
            </a:r>
            <a:r>
              <a:rPr lang="bg-BG" sz="6000" b="1" dirty="0">
                <a:solidFill>
                  <a:srgbClr val="77BB62"/>
                </a:solidFill>
                <a:latin typeface="Montserrat"/>
                <a:ea typeface="Montserrat"/>
                <a:cs typeface="Montserrat"/>
                <a:sym typeface="Montserrat"/>
              </a:rPr>
              <a:t>МИНУТИ </a:t>
            </a:r>
            <a:r>
              <a:rPr lang="bg-BG" sz="6000" b="1" dirty="0">
                <a:solidFill>
                  <a:srgbClr val="666666"/>
                </a:solidFill>
                <a:latin typeface="Montserrat"/>
                <a:ea typeface="Montserrat"/>
                <a:cs typeface="Montserrat"/>
                <a:sym typeface="Montserrat"/>
              </a:rPr>
              <a:t>ИЗБЕРЕТЕ ЦЕЛТА НА ПРОУЧВАНЕТО</a:t>
            </a:r>
            <a:r>
              <a:rPr lang="en-US" sz="6000" b="1" dirty="0">
                <a:solidFill>
                  <a:srgbClr val="666666"/>
                </a:solidFill>
                <a:latin typeface="Montserrat"/>
                <a:ea typeface="Montserrat"/>
                <a:cs typeface="Montserrat"/>
                <a:sym typeface="Montserrat"/>
              </a:rPr>
              <a:t> </a:t>
            </a:r>
            <a:r>
              <a:rPr lang="bg-BG" sz="6000" b="1" dirty="0">
                <a:solidFill>
                  <a:srgbClr val="666666"/>
                </a:solidFill>
                <a:latin typeface="Montserrat"/>
                <a:ea typeface="Montserrat"/>
                <a:cs typeface="Montserrat"/>
                <a:sym typeface="Montserrat"/>
              </a:rPr>
              <a:t>И СИ ПРЕДСТАВЕТЕ </a:t>
            </a:r>
            <a:r>
              <a:rPr lang="bg-BG" sz="6000" b="1" dirty="0">
                <a:solidFill>
                  <a:schemeClr val="tx1">
                    <a:lumMod val="65000"/>
                    <a:lumOff val="35000"/>
                  </a:schemeClr>
                </a:solidFill>
                <a:latin typeface="Montserrat"/>
                <a:ea typeface="Montserrat"/>
                <a:cs typeface="Montserrat"/>
                <a:sym typeface="Montserrat"/>
              </a:rPr>
              <a:t>КАК ДА  ВКЛЮЧИТЕ ОБЩНОСТТА</a:t>
            </a:r>
            <a:endParaRPr sz="6000" b="1" dirty="0">
              <a:solidFill>
                <a:schemeClr val="tx1">
                  <a:lumMod val="65000"/>
                  <a:lumOff val="35000"/>
                </a:schemeClr>
              </a:solidFill>
              <a:latin typeface="Montserrat"/>
              <a:ea typeface="Montserrat"/>
              <a:cs typeface="Montserrat"/>
              <a:sym typeface="Montserrat"/>
            </a:endParaRPr>
          </a:p>
          <a:p>
            <a:pPr marL="0" lvl="0" indent="0" algn="ctr" rtl="0">
              <a:spcBef>
                <a:spcPts val="0"/>
              </a:spcBef>
              <a:spcAft>
                <a:spcPts val="0"/>
              </a:spcAft>
              <a:buNone/>
            </a:pPr>
            <a:endParaRPr sz="6000" b="1" dirty="0">
              <a:solidFill>
                <a:srgbClr val="666666"/>
              </a:solidFill>
              <a:latin typeface="Montserrat"/>
              <a:ea typeface="Montserrat"/>
              <a:cs typeface="Montserrat"/>
              <a:sym typeface="Montserrat"/>
            </a:endParaRPr>
          </a:p>
          <a:p>
            <a:pPr lvl="0" algn="ctr"/>
            <a:r>
              <a:rPr lang="ru-RU" sz="6000" b="1" dirty="0">
                <a:solidFill>
                  <a:srgbClr val="666666"/>
                </a:solidFill>
                <a:latin typeface="Montserrat"/>
                <a:ea typeface="Montserrat"/>
                <a:cs typeface="Montserrat"/>
                <a:sym typeface="Montserrat"/>
              </a:rPr>
              <a:t>Следвайте насоките на следващите 2 слайда </a:t>
            </a:r>
            <a:endParaRPr lang="ru-RU" sz="6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3"/>
          <p:cNvSpPr txBox="1"/>
          <p:nvPr/>
        </p:nvSpPr>
        <p:spPr>
          <a:xfrm>
            <a:off x="4364000" y="3136925"/>
            <a:ext cx="9898500" cy="78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bg-BG" sz="4000" dirty="0">
                <a:solidFill>
                  <a:srgbClr val="434343"/>
                </a:solidFill>
                <a:latin typeface="Montserrat"/>
                <a:ea typeface="Montserrat"/>
                <a:cs typeface="Montserrat"/>
                <a:sym typeface="Montserrat"/>
              </a:rPr>
              <a:t>Каква е целта на вашия проект</a:t>
            </a:r>
            <a:r>
              <a:rPr lang="en-US" sz="4000" dirty="0">
                <a:solidFill>
                  <a:srgbClr val="434343"/>
                </a:solidFill>
                <a:latin typeface="Montserrat"/>
                <a:ea typeface="Montserrat"/>
                <a:cs typeface="Montserrat"/>
                <a:sym typeface="Montserrat"/>
              </a:rPr>
              <a:t>?</a:t>
            </a:r>
            <a:endParaRPr sz="4000" dirty="0">
              <a:solidFill>
                <a:srgbClr val="434343"/>
              </a:solidFill>
              <a:latin typeface="Montserrat"/>
              <a:ea typeface="Montserrat"/>
              <a:cs typeface="Montserrat"/>
              <a:sym typeface="Montserrat"/>
            </a:endParaRPr>
          </a:p>
        </p:txBody>
      </p:sp>
      <p:pic>
        <p:nvPicPr>
          <p:cNvPr id="213" name="Google Shape;213;p33" descr="Senza titolo.png"/>
          <p:cNvPicPr preferRelativeResize="0"/>
          <p:nvPr/>
        </p:nvPicPr>
        <p:blipFill>
          <a:blip r:embed="rId3">
            <a:alphaModFix/>
          </a:blip>
          <a:stretch>
            <a:fillRect/>
          </a:stretch>
        </p:blipFill>
        <p:spPr>
          <a:xfrm>
            <a:off x="7519338" y="4552978"/>
            <a:ext cx="2764824" cy="2335825"/>
          </a:xfrm>
          <a:prstGeom prst="rect">
            <a:avLst/>
          </a:prstGeom>
          <a:noFill/>
          <a:ln>
            <a:noFill/>
          </a:ln>
        </p:spPr>
      </p:pic>
      <p:sp>
        <p:nvSpPr>
          <p:cNvPr id="214" name="Google Shape;214;p33"/>
          <p:cNvSpPr txBox="1"/>
          <p:nvPr/>
        </p:nvSpPr>
        <p:spPr>
          <a:xfrm>
            <a:off x="4088921" y="7518575"/>
            <a:ext cx="10437962" cy="2798400"/>
          </a:xfrm>
          <a:prstGeom prst="rect">
            <a:avLst/>
          </a:prstGeom>
          <a:noFill/>
          <a:ln>
            <a:noFill/>
          </a:ln>
        </p:spPr>
        <p:txBody>
          <a:bodyPr spcFirstLastPara="1" wrap="square" lIns="91425" tIns="91425" rIns="91425" bIns="91425" anchor="ctr" anchorCtr="0">
            <a:noAutofit/>
          </a:bodyPr>
          <a:lstStyle/>
          <a:p>
            <a:pPr marL="457200" lvl="0" indent="-419100" algn="l" rtl="0">
              <a:spcBef>
                <a:spcPts val="0"/>
              </a:spcBef>
              <a:spcAft>
                <a:spcPts val="0"/>
              </a:spcAft>
              <a:buClr>
                <a:srgbClr val="434343"/>
              </a:buClr>
              <a:buSzPts val="3000"/>
              <a:buFont typeface="Montserrat"/>
              <a:buChar char="●"/>
            </a:pPr>
            <a:r>
              <a:rPr lang="bg-BG" sz="3000" dirty="0">
                <a:solidFill>
                  <a:srgbClr val="434343"/>
                </a:solidFill>
                <a:latin typeface="Montserrat"/>
                <a:ea typeface="Montserrat"/>
                <a:cs typeface="Montserrat"/>
                <a:sym typeface="Montserrat"/>
              </a:rPr>
              <a:t>да предизвика емоция</a:t>
            </a:r>
            <a:endParaRPr sz="3000" dirty="0">
              <a:solidFill>
                <a:srgbClr val="434343"/>
              </a:solidFill>
              <a:latin typeface="Montserrat"/>
              <a:ea typeface="Montserrat"/>
              <a:cs typeface="Montserrat"/>
              <a:sym typeface="Montserrat"/>
            </a:endParaRPr>
          </a:p>
          <a:p>
            <a:pPr marL="457200" lvl="0" indent="-419100" algn="l" rtl="0">
              <a:spcBef>
                <a:spcPts val="0"/>
              </a:spcBef>
              <a:spcAft>
                <a:spcPts val="0"/>
              </a:spcAft>
              <a:buClr>
                <a:srgbClr val="434343"/>
              </a:buClr>
              <a:buSzPts val="3000"/>
              <a:buFont typeface="Montserrat"/>
              <a:buChar char="●"/>
            </a:pPr>
            <a:r>
              <a:rPr lang="bg-BG" sz="3000" dirty="0">
                <a:solidFill>
                  <a:srgbClr val="434343"/>
                </a:solidFill>
                <a:latin typeface="Montserrat"/>
                <a:ea typeface="Montserrat"/>
                <a:cs typeface="Montserrat"/>
                <a:sym typeface="Montserrat"/>
              </a:rPr>
              <a:t>да предизвика действие</a:t>
            </a:r>
            <a:endParaRPr sz="3000" dirty="0">
              <a:solidFill>
                <a:srgbClr val="434343"/>
              </a:solidFill>
              <a:latin typeface="Montserrat"/>
              <a:ea typeface="Montserrat"/>
              <a:cs typeface="Montserrat"/>
              <a:sym typeface="Montserrat"/>
            </a:endParaRPr>
          </a:p>
          <a:p>
            <a:pPr marL="457200" lvl="0" indent="-419100">
              <a:buClr>
                <a:srgbClr val="434343"/>
              </a:buClr>
              <a:buSzPts val="3000"/>
              <a:buFont typeface="Montserrat"/>
              <a:buChar char="●"/>
            </a:pPr>
            <a:r>
              <a:rPr lang="ru-RU" sz="3000" dirty="0">
                <a:solidFill>
                  <a:srgbClr val="434343"/>
                </a:solidFill>
                <a:latin typeface="Montserrat"/>
                <a:ea typeface="Montserrat"/>
                <a:cs typeface="Montserrat"/>
                <a:sym typeface="Montserrat"/>
              </a:rPr>
              <a:t>повишаване на осведомеността по дадена тема</a:t>
            </a:r>
          </a:p>
          <a:p>
            <a:pPr marL="457200" lvl="0" indent="-419100">
              <a:buClr>
                <a:srgbClr val="434343"/>
              </a:buClr>
              <a:buSzPts val="3000"/>
              <a:buFont typeface="Montserrat"/>
              <a:buChar char="●"/>
            </a:pPr>
            <a:r>
              <a:rPr lang="ru-RU" sz="3000" dirty="0">
                <a:solidFill>
                  <a:srgbClr val="434343"/>
                </a:solidFill>
                <a:latin typeface="Montserrat"/>
                <a:ea typeface="Montserrat"/>
                <a:cs typeface="Montserrat"/>
                <a:sym typeface="Montserrat"/>
              </a:rPr>
              <a:t>участие в решение на публична организация</a:t>
            </a:r>
            <a:endParaRPr sz="3000" dirty="0"/>
          </a:p>
        </p:txBody>
      </p:sp>
      <p:pic>
        <p:nvPicPr>
          <p:cNvPr id="215" name="Google Shape;215;p33" descr="Untitled design (5).png"/>
          <p:cNvPicPr preferRelativeResize="0"/>
          <p:nvPr/>
        </p:nvPicPr>
        <p:blipFill>
          <a:blip r:embed="rId4">
            <a:alphaModFix/>
          </a:blip>
          <a:stretch>
            <a:fillRect/>
          </a:stretch>
        </p:blipFill>
        <p:spPr>
          <a:xfrm>
            <a:off x="16923489" y="4462626"/>
            <a:ext cx="3749400" cy="2747860"/>
          </a:xfrm>
          <a:prstGeom prst="rect">
            <a:avLst/>
          </a:prstGeom>
          <a:noFill/>
          <a:ln>
            <a:noFill/>
          </a:ln>
        </p:spPr>
      </p:pic>
      <p:sp>
        <p:nvSpPr>
          <p:cNvPr id="216" name="Google Shape;216;p33"/>
          <p:cNvSpPr txBox="1"/>
          <p:nvPr/>
        </p:nvSpPr>
        <p:spPr>
          <a:xfrm>
            <a:off x="15282200" y="7634225"/>
            <a:ext cx="7032000" cy="2567100"/>
          </a:xfrm>
          <a:prstGeom prst="rect">
            <a:avLst/>
          </a:prstGeom>
          <a:noFill/>
          <a:ln>
            <a:noFill/>
          </a:ln>
        </p:spPr>
        <p:txBody>
          <a:bodyPr spcFirstLastPara="1" wrap="square" lIns="91425" tIns="91425" rIns="91425" bIns="91425" anchor="ctr" anchorCtr="0">
            <a:noAutofit/>
          </a:bodyPr>
          <a:lstStyle/>
          <a:p>
            <a:pPr marL="457200" lvl="0" indent="-419100" algn="l" rtl="0">
              <a:spcBef>
                <a:spcPts val="0"/>
              </a:spcBef>
              <a:spcAft>
                <a:spcPts val="0"/>
              </a:spcAft>
              <a:buClr>
                <a:srgbClr val="434343"/>
              </a:buClr>
              <a:buSzPts val="3000"/>
              <a:buFont typeface="Montserrat"/>
              <a:buChar char="●"/>
            </a:pPr>
            <a:r>
              <a:rPr lang="bg-BG" sz="3000" dirty="0">
                <a:solidFill>
                  <a:srgbClr val="434343"/>
                </a:solidFill>
                <a:latin typeface="Montserrat"/>
                <a:ea typeface="Montserrat"/>
                <a:cs typeface="Montserrat"/>
                <a:sym typeface="Montserrat"/>
              </a:rPr>
              <a:t>към цялото население</a:t>
            </a:r>
            <a:endParaRPr sz="3000" dirty="0">
              <a:solidFill>
                <a:srgbClr val="434343"/>
              </a:solidFill>
              <a:latin typeface="Montserrat"/>
              <a:ea typeface="Montserrat"/>
              <a:cs typeface="Montserrat"/>
              <a:sym typeface="Montserrat"/>
            </a:endParaRPr>
          </a:p>
          <a:p>
            <a:pPr marL="457200" lvl="0" indent="-419100" algn="l" rtl="0">
              <a:spcBef>
                <a:spcPts val="0"/>
              </a:spcBef>
              <a:spcAft>
                <a:spcPts val="0"/>
              </a:spcAft>
              <a:buClr>
                <a:srgbClr val="434343"/>
              </a:buClr>
              <a:buSzPts val="3000"/>
              <a:buFont typeface="Montserrat"/>
              <a:buChar char="●"/>
            </a:pPr>
            <a:r>
              <a:rPr lang="bg-BG" sz="3000" dirty="0">
                <a:solidFill>
                  <a:srgbClr val="434343"/>
                </a:solidFill>
                <a:latin typeface="Montserrat"/>
                <a:ea typeface="Montserrat"/>
                <a:cs typeface="Montserrat"/>
                <a:sym typeface="Montserrat"/>
              </a:rPr>
              <a:t>към определена група или специфична тема</a:t>
            </a:r>
            <a:r>
              <a:rPr lang="en-US" sz="3000" dirty="0">
                <a:solidFill>
                  <a:srgbClr val="434343"/>
                </a:solidFill>
                <a:latin typeface="Montserrat"/>
                <a:ea typeface="Montserrat"/>
                <a:cs typeface="Montserrat"/>
                <a:sym typeface="Montserrat"/>
              </a:rPr>
              <a:t> </a:t>
            </a:r>
            <a:endParaRPr sz="3000" dirty="0">
              <a:solidFill>
                <a:srgbClr val="434343"/>
              </a:solidFill>
              <a:latin typeface="Montserrat"/>
              <a:ea typeface="Montserrat"/>
              <a:cs typeface="Montserrat"/>
              <a:sym typeface="Montserrat"/>
            </a:endParaRPr>
          </a:p>
          <a:p>
            <a:pPr marL="457200" lvl="0" indent="-419100" algn="l" rtl="0">
              <a:spcBef>
                <a:spcPts val="0"/>
              </a:spcBef>
              <a:spcAft>
                <a:spcPts val="0"/>
              </a:spcAft>
              <a:buClr>
                <a:srgbClr val="434343"/>
              </a:buClr>
              <a:buSzPts val="3000"/>
              <a:buFont typeface="Montserrat"/>
              <a:buChar char="●"/>
            </a:pPr>
            <a:r>
              <a:rPr lang="bg-BG" sz="3000" dirty="0">
                <a:solidFill>
                  <a:srgbClr val="434343"/>
                </a:solidFill>
                <a:latin typeface="Montserrat"/>
                <a:ea typeface="Montserrat"/>
                <a:cs typeface="Montserrat"/>
                <a:sym typeface="Montserrat"/>
              </a:rPr>
              <a:t>към публичена организация</a:t>
            </a:r>
            <a:endParaRPr sz="3000" dirty="0">
              <a:solidFill>
                <a:srgbClr val="434343"/>
              </a:solidFill>
              <a:latin typeface="Montserrat"/>
              <a:ea typeface="Montserrat"/>
              <a:cs typeface="Montserrat"/>
              <a:sym typeface="Montserrat"/>
            </a:endParaRPr>
          </a:p>
          <a:p>
            <a:pPr marL="457200" lvl="0" indent="-419100" algn="l" rtl="0">
              <a:spcBef>
                <a:spcPts val="0"/>
              </a:spcBef>
              <a:spcAft>
                <a:spcPts val="0"/>
              </a:spcAft>
              <a:buClr>
                <a:srgbClr val="434343"/>
              </a:buClr>
              <a:buSzPts val="3000"/>
              <a:buFont typeface="Montserrat"/>
              <a:buChar char="●"/>
            </a:pPr>
            <a:r>
              <a:rPr lang="bg-BG" sz="3000" dirty="0">
                <a:solidFill>
                  <a:srgbClr val="434343"/>
                </a:solidFill>
                <a:latin typeface="Montserrat"/>
                <a:ea typeface="Montserrat"/>
                <a:cs typeface="Montserrat"/>
                <a:sym typeface="Montserrat"/>
              </a:rPr>
              <a:t>към частна организация</a:t>
            </a:r>
            <a:endParaRPr sz="3000" dirty="0">
              <a:solidFill>
                <a:srgbClr val="434343"/>
              </a:solidFill>
              <a:latin typeface="Montserrat"/>
              <a:ea typeface="Montserrat"/>
              <a:cs typeface="Montserrat"/>
              <a:sym typeface="Montserrat"/>
            </a:endParaRPr>
          </a:p>
          <a:p>
            <a:pPr marL="0" lvl="0" indent="0" algn="l" rtl="0">
              <a:spcBef>
                <a:spcPts val="0"/>
              </a:spcBef>
              <a:spcAft>
                <a:spcPts val="0"/>
              </a:spcAft>
              <a:buNone/>
            </a:pPr>
            <a:endParaRPr sz="1000" dirty="0"/>
          </a:p>
        </p:txBody>
      </p:sp>
      <p:sp>
        <p:nvSpPr>
          <p:cNvPr id="217" name="Google Shape;217;p33"/>
          <p:cNvSpPr txBox="1"/>
          <p:nvPr/>
        </p:nvSpPr>
        <p:spPr>
          <a:xfrm>
            <a:off x="15147985" y="3136925"/>
            <a:ext cx="7004649" cy="78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bg-BG" sz="4000" dirty="0">
                <a:solidFill>
                  <a:srgbClr val="434343"/>
                </a:solidFill>
                <a:latin typeface="Montserrat"/>
                <a:ea typeface="Montserrat"/>
                <a:cs typeface="Montserrat"/>
                <a:sym typeface="Montserrat"/>
              </a:rPr>
              <a:t>Към кого е насочен</a:t>
            </a:r>
            <a:r>
              <a:rPr lang="en-US" sz="4000" dirty="0">
                <a:solidFill>
                  <a:srgbClr val="434343"/>
                </a:solidFill>
                <a:latin typeface="Montserrat"/>
                <a:ea typeface="Montserrat"/>
                <a:cs typeface="Montserrat"/>
                <a:sym typeface="Montserrat"/>
              </a:rPr>
              <a:t>?</a:t>
            </a:r>
            <a:endParaRPr sz="4000" dirty="0">
              <a:solidFill>
                <a:srgbClr val="434343"/>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4"/>
          <p:cNvSpPr txBox="1"/>
          <p:nvPr/>
        </p:nvSpPr>
        <p:spPr>
          <a:xfrm>
            <a:off x="4528000" y="3419599"/>
            <a:ext cx="15326400" cy="1721743"/>
          </a:xfrm>
          <a:prstGeom prst="rect">
            <a:avLst/>
          </a:prstGeom>
          <a:noFill/>
          <a:ln>
            <a:noFill/>
          </a:ln>
        </p:spPr>
        <p:txBody>
          <a:bodyPr spcFirstLastPara="1" wrap="square" lIns="91425" tIns="91425" rIns="91425" bIns="91425" anchor="t" anchorCtr="0">
            <a:noAutofit/>
          </a:bodyPr>
          <a:lstStyle/>
          <a:p>
            <a:pPr lvl="0"/>
            <a:r>
              <a:rPr lang="ru-RU" sz="3400" dirty="0">
                <a:solidFill>
                  <a:srgbClr val="434343"/>
                </a:solidFill>
                <a:latin typeface="Montserrat"/>
                <a:ea typeface="Montserrat"/>
                <a:cs typeface="Montserrat"/>
                <a:sym typeface="Montserrat"/>
              </a:rPr>
              <a:t>Въз основа на избраното в предишния слайд,</a:t>
            </a:r>
          </a:p>
          <a:p>
            <a:pPr lvl="0"/>
            <a:r>
              <a:rPr lang="ru-RU" sz="3400" dirty="0">
                <a:solidFill>
                  <a:srgbClr val="434343"/>
                </a:solidFill>
                <a:latin typeface="Montserrat"/>
                <a:ea typeface="Montserrat"/>
                <a:cs typeface="Montserrat"/>
                <a:sym typeface="Montserrat"/>
              </a:rPr>
              <a:t>изберете най-подходящия формат, за да включите общността във </a:t>
            </a:r>
            <a:r>
              <a:rPr lang="bg-BG" sz="3400" dirty="0">
                <a:solidFill>
                  <a:srgbClr val="434343"/>
                </a:solidFill>
                <a:latin typeface="Montserrat"/>
                <a:ea typeface="Montserrat"/>
                <a:cs typeface="Montserrat"/>
                <a:sym typeface="Montserrat"/>
              </a:rPr>
              <a:t>вашето проучване</a:t>
            </a:r>
            <a:r>
              <a:rPr lang="en-US" sz="3400" dirty="0">
                <a:solidFill>
                  <a:srgbClr val="434343"/>
                </a:solidFill>
                <a:latin typeface="Montserrat"/>
                <a:ea typeface="Montserrat"/>
                <a:cs typeface="Montserrat"/>
                <a:sym typeface="Montserrat"/>
              </a:rPr>
              <a:t>:</a:t>
            </a:r>
            <a:endParaRPr sz="3400" dirty="0">
              <a:solidFill>
                <a:srgbClr val="434343"/>
              </a:solidFill>
              <a:latin typeface="Montserrat"/>
              <a:ea typeface="Montserrat"/>
              <a:cs typeface="Montserrat"/>
              <a:sym typeface="Montserrat"/>
            </a:endParaRPr>
          </a:p>
        </p:txBody>
      </p:sp>
      <p:sp>
        <p:nvSpPr>
          <p:cNvPr id="223" name="Google Shape;223;p34"/>
          <p:cNvSpPr txBox="1"/>
          <p:nvPr/>
        </p:nvSpPr>
        <p:spPr>
          <a:xfrm>
            <a:off x="4534250" y="4598000"/>
            <a:ext cx="7143000" cy="6232200"/>
          </a:xfrm>
          <a:prstGeom prst="rect">
            <a:avLst/>
          </a:prstGeom>
          <a:noFill/>
          <a:ln>
            <a:noFill/>
          </a:ln>
        </p:spPr>
        <p:txBody>
          <a:bodyPr spcFirstLastPara="1" wrap="square" lIns="91425" tIns="91425" rIns="91425" bIns="91425" anchor="ctr" anchorCtr="0">
            <a:noAutofit/>
          </a:bodyPr>
          <a:lstStyle/>
          <a:p>
            <a:pPr marL="457200" lvl="0" indent="-444500" algn="l" rtl="0">
              <a:spcBef>
                <a:spcPts val="0"/>
              </a:spcBef>
              <a:spcAft>
                <a:spcPts val="0"/>
              </a:spcAft>
              <a:buClr>
                <a:srgbClr val="434343"/>
              </a:buClr>
              <a:buSzPts val="3400"/>
              <a:buFont typeface="Montserrat"/>
              <a:buChar char="●"/>
            </a:pPr>
            <a:r>
              <a:rPr lang="bg-BG" sz="3400" dirty="0">
                <a:solidFill>
                  <a:srgbClr val="434343"/>
                </a:solidFill>
                <a:latin typeface="Montserrat"/>
                <a:ea typeface="Montserrat"/>
                <a:cs typeface="Montserrat"/>
                <a:sym typeface="Montserrat"/>
              </a:rPr>
              <a:t>уебсайт</a:t>
            </a:r>
            <a:endParaRPr sz="3400" dirty="0">
              <a:solidFill>
                <a:srgbClr val="434343"/>
              </a:solidFill>
              <a:latin typeface="Montserrat"/>
              <a:ea typeface="Montserrat"/>
              <a:cs typeface="Montserrat"/>
              <a:sym typeface="Montserrat"/>
            </a:endParaRPr>
          </a:p>
          <a:p>
            <a:pPr marL="457200" lvl="0" indent="-444500" algn="l" rtl="0">
              <a:spcBef>
                <a:spcPts val="0"/>
              </a:spcBef>
              <a:spcAft>
                <a:spcPts val="0"/>
              </a:spcAft>
              <a:buClr>
                <a:srgbClr val="434343"/>
              </a:buClr>
              <a:buSzPts val="3400"/>
              <a:buFont typeface="Montserrat"/>
              <a:buChar char="●"/>
            </a:pPr>
            <a:r>
              <a:rPr lang="bg-BG" sz="3400" dirty="0">
                <a:solidFill>
                  <a:srgbClr val="434343"/>
                </a:solidFill>
                <a:latin typeface="Montserrat"/>
                <a:ea typeface="Montserrat"/>
                <a:cs typeface="Montserrat"/>
                <a:sym typeface="Montserrat"/>
              </a:rPr>
              <a:t>видео</a:t>
            </a:r>
            <a:endParaRPr sz="3400" dirty="0">
              <a:solidFill>
                <a:srgbClr val="434343"/>
              </a:solidFill>
              <a:latin typeface="Montserrat"/>
              <a:ea typeface="Montserrat"/>
              <a:cs typeface="Montserrat"/>
              <a:sym typeface="Montserrat"/>
            </a:endParaRPr>
          </a:p>
          <a:p>
            <a:pPr marL="457200" lvl="0" indent="-444500" algn="l" rtl="0">
              <a:spcBef>
                <a:spcPts val="0"/>
              </a:spcBef>
              <a:spcAft>
                <a:spcPts val="0"/>
              </a:spcAft>
              <a:buClr>
                <a:srgbClr val="434343"/>
              </a:buClr>
              <a:buSzPts val="3400"/>
              <a:buFont typeface="Montserrat"/>
              <a:buChar char="●"/>
            </a:pPr>
            <a:r>
              <a:rPr lang="bg-BG" sz="3400" dirty="0">
                <a:solidFill>
                  <a:srgbClr val="434343"/>
                </a:solidFill>
                <a:latin typeface="Montserrat"/>
                <a:ea typeface="Montserrat"/>
                <a:cs typeface="Montserrat"/>
                <a:sym typeface="Montserrat"/>
              </a:rPr>
              <a:t>инфографика</a:t>
            </a:r>
            <a:endParaRPr sz="3400" dirty="0">
              <a:solidFill>
                <a:srgbClr val="434343"/>
              </a:solidFill>
              <a:latin typeface="Montserrat"/>
              <a:ea typeface="Montserrat"/>
              <a:cs typeface="Montserrat"/>
              <a:sym typeface="Montserrat"/>
            </a:endParaRPr>
          </a:p>
          <a:p>
            <a:pPr marL="457200" lvl="0" indent="-444500" algn="l" rtl="0">
              <a:spcBef>
                <a:spcPts val="0"/>
              </a:spcBef>
              <a:spcAft>
                <a:spcPts val="0"/>
              </a:spcAft>
              <a:buClr>
                <a:srgbClr val="434343"/>
              </a:buClr>
              <a:buSzPts val="3400"/>
              <a:buFont typeface="Montserrat"/>
              <a:buChar char="●"/>
            </a:pPr>
            <a:r>
              <a:rPr lang="bg-BG" sz="3400" dirty="0">
                <a:solidFill>
                  <a:srgbClr val="434343"/>
                </a:solidFill>
                <a:latin typeface="Montserrat"/>
                <a:ea typeface="Montserrat"/>
                <a:cs typeface="Montserrat"/>
                <a:sym typeface="Montserrat"/>
              </a:rPr>
              <a:t>комикс</a:t>
            </a:r>
            <a:endParaRPr sz="3400" dirty="0">
              <a:solidFill>
                <a:srgbClr val="434343"/>
              </a:solidFill>
              <a:latin typeface="Montserrat"/>
              <a:ea typeface="Montserrat"/>
              <a:cs typeface="Montserrat"/>
              <a:sym typeface="Montserrat"/>
            </a:endParaRPr>
          </a:p>
          <a:p>
            <a:pPr marL="457200" lvl="0" indent="-444500" algn="l" rtl="0">
              <a:spcBef>
                <a:spcPts val="0"/>
              </a:spcBef>
              <a:spcAft>
                <a:spcPts val="0"/>
              </a:spcAft>
              <a:buClr>
                <a:srgbClr val="434343"/>
              </a:buClr>
              <a:buSzPts val="3400"/>
              <a:buFont typeface="Montserrat"/>
              <a:buChar char="●"/>
            </a:pPr>
            <a:r>
              <a:rPr lang="bg-BG" sz="3400" dirty="0">
                <a:solidFill>
                  <a:srgbClr val="434343"/>
                </a:solidFill>
                <a:latin typeface="Montserrat"/>
                <a:ea typeface="Montserrat"/>
                <a:cs typeface="Montserrat"/>
                <a:sym typeface="Montserrat"/>
              </a:rPr>
              <a:t>график</a:t>
            </a:r>
            <a:endParaRPr sz="3400" dirty="0">
              <a:solidFill>
                <a:srgbClr val="434343"/>
              </a:solidFill>
              <a:latin typeface="Montserrat"/>
              <a:ea typeface="Montserrat"/>
              <a:cs typeface="Montserrat"/>
              <a:sym typeface="Montserrat"/>
            </a:endParaRPr>
          </a:p>
          <a:p>
            <a:pPr marL="457200" lvl="0" indent="-444500" algn="l" rtl="0">
              <a:spcBef>
                <a:spcPts val="0"/>
              </a:spcBef>
              <a:spcAft>
                <a:spcPts val="0"/>
              </a:spcAft>
              <a:buClr>
                <a:srgbClr val="434343"/>
              </a:buClr>
              <a:buSzPts val="3400"/>
              <a:buFont typeface="Montserrat"/>
              <a:buChar char="●"/>
            </a:pPr>
            <a:r>
              <a:rPr lang="bg-BG" sz="3400" dirty="0">
                <a:solidFill>
                  <a:srgbClr val="434343"/>
                </a:solidFill>
                <a:latin typeface="Montserrat"/>
                <a:ea typeface="Montserrat"/>
                <a:cs typeface="Montserrat"/>
                <a:sym typeface="Montserrat"/>
              </a:rPr>
              <a:t>анимация</a:t>
            </a:r>
            <a:endParaRPr sz="3400" dirty="0">
              <a:solidFill>
                <a:srgbClr val="434343"/>
              </a:solidFill>
              <a:latin typeface="Montserrat"/>
              <a:ea typeface="Montserrat"/>
              <a:cs typeface="Montserrat"/>
              <a:sym typeface="Montserrat"/>
            </a:endParaRPr>
          </a:p>
          <a:p>
            <a:pPr marL="457200" lvl="0" indent="-444500" algn="l" rtl="0">
              <a:spcBef>
                <a:spcPts val="0"/>
              </a:spcBef>
              <a:spcAft>
                <a:spcPts val="0"/>
              </a:spcAft>
              <a:buClr>
                <a:srgbClr val="434343"/>
              </a:buClr>
              <a:buSzPts val="3400"/>
              <a:buFont typeface="Montserrat"/>
              <a:buChar char="●"/>
            </a:pPr>
            <a:r>
              <a:rPr lang="bg-BG" sz="3400" dirty="0">
                <a:solidFill>
                  <a:srgbClr val="434343"/>
                </a:solidFill>
                <a:latin typeface="Montserrat"/>
                <a:ea typeface="Montserrat"/>
                <a:cs typeface="Montserrat"/>
                <a:sym typeface="Montserrat"/>
              </a:rPr>
              <a:t>песен</a:t>
            </a:r>
            <a:endParaRPr sz="3400" dirty="0">
              <a:solidFill>
                <a:srgbClr val="434343"/>
              </a:solidFill>
              <a:latin typeface="Montserrat"/>
              <a:ea typeface="Montserrat"/>
              <a:cs typeface="Montserrat"/>
              <a:sym typeface="Montserrat"/>
            </a:endParaRPr>
          </a:p>
          <a:p>
            <a:pPr marL="457200" lvl="0" indent="-444500" algn="l" rtl="0">
              <a:spcBef>
                <a:spcPts val="0"/>
              </a:spcBef>
              <a:spcAft>
                <a:spcPts val="0"/>
              </a:spcAft>
              <a:buSzPts val="3400"/>
              <a:buFont typeface="Montserrat"/>
              <a:buChar char="●"/>
            </a:pPr>
            <a:r>
              <a:rPr lang="bg-BG" sz="3400" dirty="0">
                <a:solidFill>
                  <a:srgbClr val="434343"/>
                </a:solidFill>
                <a:latin typeface="Montserrat"/>
                <a:ea typeface="Montserrat"/>
                <a:cs typeface="Montserrat"/>
                <a:sym typeface="Montserrat"/>
              </a:rPr>
              <a:t>радио предаване</a:t>
            </a:r>
            <a:endParaRPr sz="3400" dirty="0"/>
          </a:p>
        </p:txBody>
      </p:sp>
      <p:sp>
        <p:nvSpPr>
          <p:cNvPr id="224" name="Google Shape;224;p34"/>
          <p:cNvSpPr txBox="1"/>
          <p:nvPr/>
        </p:nvSpPr>
        <p:spPr>
          <a:xfrm>
            <a:off x="10990053" y="5427350"/>
            <a:ext cx="10269797" cy="3659100"/>
          </a:xfrm>
          <a:prstGeom prst="rect">
            <a:avLst/>
          </a:prstGeom>
          <a:noFill/>
          <a:ln>
            <a:noFill/>
          </a:ln>
        </p:spPr>
        <p:txBody>
          <a:bodyPr spcFirstLastPara="1" wrap="square" lIns="91425" tIns="91425" rIns="91425" bIns="91425" anchor="ctr" anchorCtr="0">
            <a:noAutofit/>
          </a:bodyPr>
          <a:lstStyle/>
          <a:p>
            <a:pPr marL="457200" lvl="0" indent="-444500" algn="l" rtl="0">
              <a:spcBef>
                <a:spcPts val="0"/>
              </a:spcBef>
              <a:spcAft>
                <a:spcPts val="0"/>
              </a:spcAft>
              <a:buClr>
                <a:srgbClr val="434343"/>
              </a:buClr>
              <a:buSzPts val="3400"/>
              <a:buFont typeface="Montserrat"/>
              <a:buChar char="●"/>
            </a:pPr>
            <a:r>
              <a:rPr lang="bg-BG" sz="3400" dirty="0">
                <a:solidFill>
                  <a:srgbClr val="434343"/>
                </a:solidFill>
                <a:latin typeface="Montserrat"/>
                <a:ea typeface="Montserrat"/>
                <a:cs typeface="Montserrat"/>
                <a:sym typeface="Montserrat"/>
              </a:rPr>
              <a:t>участие в заседание на Общинския съвет</a:t>
            </a:r>
            <a:endParaRPr sz="3400" dirty="0">
              <a:solidFill>
                <a:srgbClr val="434343"/>
              </a:solidFill>
              <a:latin typeface="Montserrat"/>
              <a:ea typeface="Montserrat"/>
              <a:cs typeface="Montserrat"/>
              <a:sym typeface="Montserrat"/>
            </a:endParaRPr>
          </a:p>
          <a:p>
            <a:pPr marL="457200" lvl="0" indent="-444500" algn="l" rtl="0">
              <a:spcBef>
                <a:spcPts val="0"/>
              </a:spcBef>
              <a:spcAft>
                <a:spcPts val="0"/>
              </a:spcAft>
              <a:buClr>
                <a:srgbClr val="434343"/>
              </a:buClr>
              <a:buSzPts val="3400"/>
              <a:buFont typeface="Montserrat"/>
              <a:buChar char="●"/>
            </a:pPr>
            <a:r>
              <a:rPr lang="bg-BG" sz="3400" dirty="0">
                <a:solidFill>
                  <a:srgbClr val="434343"/>
                </a:solidFill>
                <a:latin typeface="Montserrat"/>
                <a:ea typeface="Montserrat"/>
                <a:cs typeface="Montserrat"/>
                <a:sym typeface="Montserrat"/>
              </a:rPr>
              <a:t>публична конференция</a:t>
            </a:r>
            <a:endParaRPr sz="3400" dirty="0">
              <a:solidFill>
                <a:srgbClr val="434343"/>
              </a:solidFill>
              <a:latin typeface="Montserrat"/>
              <a:ea typeface="Montserrat"/>
              <a:cs typeface="Montserrat"/>
              <a:sym typeface="Montserrat"/>
            </a:endParaRPr>
          </a:p>
          <a:p>
            <a:pPr marL="457200" lvl="0" indent="-444500" algn="l" rtl="0">
              <a:spcBef>
                <a:spcPts val="0"/>
              </a:spcBef>
              <a:spcAft>
                <a:spcPts val="0"/>
              </a:spcAft>
              <a:buClr>
                <a:srgbClr val="434343"/>
              </a:buClr>
              <a:buSzPts val="3400"/>
              <a:buFont typeface="Montserrat"/>
              <a:buChar char="●"/>
            </a:pPr>
            <a:r>
              <a:rPr lang="bg-BG" sz="3400" dirty="0">
                <a:solidFill>
                  <a:srgbClr val="434343"/>
                </a:solidFill>
                <a:latin typeface="Montserrat"/>
                <a:ea typeface="Montserrat"/>
                <a:cs typeface="Montserrat"/>
                <a:sym typeface="Montserrat"/>
              </a:rPr>
              <a:t>специална обява във вестник</a:t>
            </a:r>
            <a:endParaRPr sz="3400" dirty="0">
              <a:solidFill>
                <a:srgbClr val="434343"/>
              </a:solidFill>
              <a:latin typeface="Montserrat"/>
              <a:ea typeface="Montserrat"/>
              <a:cs typeface="Montserrat"/>
              <a:sym typeface="Montserrat"/>
            </a:endParaRPr>
          </a:p>
          <a:p>
            <a:pPr marL="457200" lvl="0" indent="-444500" algn="l" rtl="0">
              <a:spcBef>
                <a:spcPts val="0"/>
              </a:spcBef>
              <a:spcAft>
                <a:spcPts val="0"/>
              </a:spcAft>
              <a:buClr>
                <a:srgbClr val="434343"/>
              </a:buClr>
              <a:buSzPts val="3400"/>
              <a:buFont typeface="Montserrat"/>
              <a:buChar char="●"/>
            </a:pPr>
            <a:r>
              <a:rPr lang="bg-BG" sz="3400" dirty="0">
                <a:solidFill>
                  <a:srgbClr val="434343"/>
                </a:solidFill>
                <a:latin typeface="Montserrat"/>
                <a:ea typeface="Montserrat"/>
                <a:cs typeface="Montserrat"/>
                <a:sym typeface="Montserrat"/>
              </a:rPr>
              <a:t>видеоклип</a:t>
            </a:r>
            <a:endParaRPr sz="3400" dirty="0">
              <a:solidFill>
                <a:srgbClr val="434343"/>
              </a:solidFill>
              <a:latin typeface="Montserrat"/>
              <a:ea typeface="Montserrat"/>
              <a:cs typeface="Montserrat"/>
              <a:sym typeface="Montserrat"/>
            </a:endParaRPr>
          </a:p>
          <a:p>
            <a:pPr marL="457200" lvl="0" indent="-444500" algn="l" rtl="0">
              <a:spcBef>
                <a:spcPts val="0"/>
              </a:spcBef>
              <a:spcAft>
                <a:spcPts val="0"/>
              </a:spcAft>
              <a:buClr>
                <a:srgbClr val="434343"/>
              </a:buClr>
              <a:buSzPts val="3400"/>
              <a:buFont typeface="Montserrat"/>
              <a:buChar char="●"/>
            </a:pPr>
            <a:r>
              <a:rPr lang="bg-BG" sz="3400" dirty="0">
                <a:solidFill>
                  <a:srgbClr val="434343"/>
                </a:solidFill>
                <a:latin typeface="Montserrat"/>
                <a:ea typeface="Montserrat"/>
                <a:cs typeface="Montserrat"/>
                <a:sym typeface="Montserrat"/>
              </a:rPr>
              <a:t>представление</a:t>
            </a:r>
            <a:endParaRPr sz="3400" dirty="0">
              <a:solidFill>
                <a:srgbClr val="434343"/>
              </a:solidFill>
              <a:latin typeface="Montserrat"/>
              <a:ea typeface="Montserrat"/>
              <a:cs typeface="Montserrat"/>
              <a:sym typeface="Montserrat"/>
            </a:endParaRPr>
          </a:p>
          <a:p>
            <a:pPr marL="457200" lvl="0" indent="-444500" algn="l" rtl="0">
              <a:spcBef>
                <a:spcPts val="0"/>
              </a:spcBef>
              <a:spcAft>
                <a:spcPts val="0"/>
              </a:spcAft>
              <a:buClr>
                <a:srgbClr val="434343"/>
              </a:buClr>
              <a:buSzPts val="3400"/>
              <a:buFont typeface="Montserrat"/>
              <a:buChar char="●"/>
            </a:pPr>
            <a:r>
              <a:rPr lang="bg-BG" sz="3400" dirty="0">
                <a:solidFill>
                  <a:srgbClr val="434343"/>
                </a:solidFill>
                <a:latin typeface="Montserrat"/>
                <a:ea typeface="Montserrat"/>
                <a:cs typeface="Montserrat"/>
                <a:sym typeface="Montserrat"/>
              </a:rPr>
              <a:t>изложба в училището ви</a:t>
            </a:r>
            <a:endParaRPr sz="3400" dirty="0">
              <a:solidFill>
                <a:srgbClr val="434343"/>
              </a:solidFill>
            </a:endParaRPr>
          </a:p>
          <a:p>
            <a:pPr marL="0" lvl="0" indent="0" algn="l" rtl="0">
              <a:spcBef>
                <a:spcPts val="0"/>
              </a:spcBef>
              <a:spcAft>
                <a:spcPts val="0"/>
              </a:spcAft>
              <a:buNone/>
            </a:pPr>
            <a:endParaRPr sz="1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5"/>
          <p:cNvSpPr txBox="1"/>
          <p:nvPr/>
        </p:nvSpPr>
        <p:spPr>
          <a:xfrm>
            <a:off x="6828250" y="5577600"/>
            <a:ext cx="10725900" cy="25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bg-BG" sz="6000" b="1" dirty="0">
                <a:solidFill>
                  <a:srgbClr val="444444"/>
                </a:solidFill>
                <a:latin typeface="Montserrat"/>
                <a:ea typeface="Montserrat"/>
                <a:cs typeface="Montserrat"/>
                <a:sym typeface="Montserrat"/>
              </a:rPr>
              <a:t>ЗАКЛЮЧИТЕЛН</a:t>
            </a:r>
            <a:r>
              <a:rPr lang="en-US" sz="6000" b="1" dirty="0">
                <a:solidFill>
                  <a:srgbClr val="444444"/>
                </a:solidFill>
                <a:latin typeface="Montserrat"/>
                <a:ea typeface="Montserrat"/>
                <a:cs typeface="Montserrat"/>
                <a:sym typeface="Montserrat"/>
              </a:rPr>
              <a:t>O</a:t>
            </a:r>
            <a:r>
              <a:rPr lang="bg-BG" sz="6000" b="1" dirty="0">
                <a:solidFill>
                  <a:srgbClr val="444444"/>
                </a:solidFill>
                <a:latin typeface="Montserrat"/>
                <a:ea typeface="Montserrat"/>
                <a:cs typeface="Montserrat"/>
                <a:sym typeface="Montserrat"/>
              </a:rPr>
              <a:t> КРАТКО ПРЕДСТАВЯНЕ</a:t>
            </a:r>
            <a:endParaRPr sz="6000" b="1" dirty="0">
              <a:solidFill>
                <a:srgbClr val="444444"/>
              </a:solidFill>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36" descr="Untitled design.png"/>
          <p:cNvPicPr preferRelativeResize="0"/>
          <p:nvPr/>
        </p:nvPicPr>
        <p:blipFill>
          <a:blip r:embed="rId3">
            <a:alphaModFix/>
          </a:blip>
          <a:stretch>
            <a:fillRect/>
          </a:stretch>
        </p:blipFill>
        <p:spPr>
          <a:xfrm>
            <a:off x="7210604" y="2157963"/>
            <a:ext cx="3322774" cy="3322826"/>
          </a:xfrm>
          <a:prstGeom prst="rect">
            <a:avLst/>
          </a:prstGeom>
          <a:noFill/>
          <a:ln>
            <a:noFill/>
          </a:ln>
        </p:spPr>
      </p:pic>
      <p:sp>
        <p:nvSpPr>
          <p:cNvPr id="235" name="Google Shape;235;p36"/>
          <p:cNvSpPr txBox="1"/>
          <p:nvPr/>
        </p:nvSpPr>
        <p:spPr>
          <a:xfrm>
            <a:off x="11004075" y="3093538"/>
            <a:ext cx="6167700" cy="145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0" dirty="0">
                <a:solidFill>
                  <a:srgbClr val="666666"/>
                </a:solidFill>
                <a:latin typeface="Montserrat"/>
                <a:ea typeface="Montserrat"/>
                <a:cs typeface="Montserrat"/>
                <a:sym typeface="Montserrat"/>
              </a:rPr>
              <a:t>15 </a:t>
            </a:r>
            <a:r>
              <a:rPr lang="bg-BG" sz="9000" dirty="0">
                <a:solidFill>
                  <a:srgbClr val="666666"/>
                </a:solidFill>
                <a:latin typeface="Montserrat"/>
                <a:ea typeface="Montserrat"/>
                <a:cs typeface="Montserrat"/>
                <a:sym typeface="Montserrat"/>
              </a:rPr>
              <a:t>минути</a:t>
            </a:r>
            <a:endParaRPr sz="9000" dirty="0">
              <a:solidFill>
                <a:srgbClr val="666666"/>
              </a:solidFill>
              <a:latin typeface="Montserrat"/>
              <a:ea typeface="Montserrat"/>
              <a:cs typeface="Montserrat"/>
              <a:sym typeface="Montserrat"/>
            </a:endParaRPr>
          </a:p>
        </p:txBody>
      </p:sp>
      <p:sp>
        <p:nvSpPr>
          <p:cNvPr id="236" name="Google Shape;236;p36"/>
          <p:cNvSpPr txBox="1"/>
          <p:nvPr/>
        </p:nvSpPr>
        <p:spPr>
          <a:xfrm>
            <a:off x="1617785" y="6148043"/>
            <a:ext cx="22349946" cy="3322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6000" b="1" dirty="0">
              <a:solidFill>
                <a:srgbClr val="000000"/>
              </a:solidFill>
              <a:latin typeface="Trebuchet MS"/>
              <a:ea typeface="Trebuchet MS"/>
              <a:cs typeface="Trebuchet MS"/>
              <a:sym typeface="Trebuchet MS"/>
            </a:endParaRPr>
          </a:p>
          <a:p>
            <a:pPr lvl="0" algn="ctr"/>
            <a:r>
              <a:rPr lang="bg-BG" sz="6000" b="1" dirty="0">
                <a:solidFill>
                  <a:srgbClr val="666666"/>
                </a:solidFill>
                <a:latin typeface="Montserrat"/>
                <a:ea typeface="Montserrat"/>
                <a:cs typeface="Montserrat"/>
                <a:sym typeface="Montserrat"/>
              </a:rPr>
              <a:t>В РАМКИТЕ НА </a:t>
            </a:r>
            <a:r>
              <a:rPr lang="en-US" sz="6000" b="1" dirty="0">
                <a:solidFill>
                  <a:srgbClr val="77BB62"/>
                </a:solidFill>
                <a:latin typeface="Montserrat"/>
                <a:ea typeface="Montserrat"/>
                <a:cs typeface="Montserrat"/>
                <a:sym typeface="Montserrat"/>
              </a:rPr>
              <a:t>15 </a:t>
            </a:r>
            <a:r>
              <a:rPr lang="bg-BG" sz="6000" b="1" dirty="0">
                <a:solidFill>
                  <a:srgbClr val="77BB62"/>
                </a:solidFill>
                <a:latin typeface="Montserrat"/>
                <a:ea typeface="Montserrat"/>
                <a:cs typeface="Montserrat"/>
                <a:sym typeface="Montserrat"/>
              </a:rPr>
              <a:t>МИНУТИ</a:t>
            </a:r>
            <a:r>
              <a:rPr lang="en-US" sz="6000" b="1" dirty="0">
                <a:solidFill>
                  <a:srgbClr val="666666"/>
                </a:solidFill>
                <a:latin typeface="Montserrat"/>
                <a:ea typeface="Montserrat"/>
                <a:cs typeface="Montserrat"/>
                <a:sym typeface="Montserrat"/>
              </a:rPr>
              <a:t> </a:t>
            </a:r>
            <a:r>
              <a:rPr lang="bg-BG" sz="6000" b="1" dirty="0">
                <a:solidFill>
                  <a:srgbClr val="666666"/>
                </a:solidFill>
                <a:latin typeface="Montserrat"/>
                <a:ea typeface="Montserrat"/>
                <a:cs typeface="Montserrat"/>
                <a:sym typeface="Montserrat"/>
              </a:rPr>
              <a:t>СЪБИРАНЕ НА ВСИЧКИ БЕЛЕЖКИ,</a:t>
            </a:r>
            <a:endParaRPr sz="6000" b="1" dirty="0">
              <a:solidFill>
                <a:srgbClr val="666666"/>
              </a:solidFill>
              <a:latin typeface="Montserrat"/>
              <a:ea typeface="Montserrat"/>
              <a:cs typeface="Montserrat"/>
              <a:sym typeface="Montserrat"/>
            </a:endParaRPr>
          </a:p>
          <a:p>
            <a:pPr marL="0" lvl="0" indent="0" algn="ctr" rtl="0">
              <a:spcBef>
                <a:spcPts val="0"/>
              </a:spcBef>
              <a:spcAft>
                <a:spcPts val="0"/>
              </a:spcAft>
              <a:buNone/>
            </a:pPr>
            <a:r>
              <a:rPr lang="bg-BG" sz="6000" b="1" dirty="0">
                <a:solidFill>
                  <a:srgbClr val="666666"/>
                </a:solidFill>
                <a:latin typeface="Montserrat"/>
                <a:ea typeface="Montserrat"/>
                <a:cs typeface="Montserrat"/>
                <a:sym typeface="Montserrat"/>
              </a:rPr>
              <a:t>НАПРАВЕНИ ВЪРХУ </a:t>
            </a:r>
            <a:r>
              <a:rPr lang="bg-BG" sz="6000" b="1" dirty="0">
                <a:solidFill>
                  <a:srgbClr val="77BB62"/>
                </a:solidFill>
                <a:latin typeface="Montserrat"/>
                <a:ea typeface="Montserrat"/>
                <a:cs typeface="Montserrat"/>
                <a:sym typeface="Montserrat"/>
              </a:rPr>
              <a:t>СХЕМАТА, </a:t>
            </a:r>
            <a:r>
              <a:rPr lang="bg-BG" sz="6000" b="1" dirty="0">
                <a:solidFill>
                  <a:schemeClr val="tx1">
                    <a:lumMod val="65000"/>
                    <a:lumOff val="35000"/>
                  </a:schemeClr>
                </a:solidFill>
                <a:latin typeface="Montserrat"/>
                <a:ea typeface="Montserrat"/>
                <a:cs typeface="Montserrat"/>
                <a:sym typeface="Montserrat"/>
              </a:rPr>
              <a:t>КОЯТО СТЕ ПОЛУЧИЛИ В НАЧАЛОТО</a:t>
            </a:r>
            <a:endParaRPr lang="en-US" sz="6000" b="1" dirty="0">
              <a:solidFill>
                <a:schemeClr val="tx1">
                  <a:lumMod val="65000"/>
                  <a:lumOff val="35000"/>
                </a:schemeClr>
              </a:solidFill>
              <a:latin typeface="Montserrat"/>
              <a:ea typeface="Montserrat"/>
              <a:cs typeface="Montserrat"/>
              <a:sym typeface="Montserrat"/>
            </a:endParaRPr>
          </a:p>
          <a:p>
            <a:pPr marL="0" lvl="0" indent="0" algn="ctr" rtl="0">
              <a:spcBef>
                <a:spcPts val="0"/>
              </a:spcBef>
              <a:spcAft>
                <a:spcPts val="0"/>
              </a:spcAft>
              <a:buNone/>
            </a:pPr>
            <a:endParaRPr sz="6000" b="1" dirty="0">
              <a:solidFill>
                <a:schemeClr val="tx1">
                  <a:lumMod val="65000"/>
                  <a:lumOff val="35000"/>
                </a:schemeClr>
              </a:solidFill>
              <a:latin typeface="Montserrat"/>
              <a:ea typeface="Montserrat"/>
              <a:cs typeface="Montserrat"/>
              <a:sym typeface="Montserrat"/>
            </a:endParaRPr>
          </a:p>
          <a:p>
            <a:pPr lvl="0" algn="ctr"/>
            <a:r>
              <a:rPr lang="ru-RU" sz="6000" b="1" dirty="0">
                <a:solidFill>
                  <a:srgbClr val="666666"/>
                </a:solidFill>
                <a:latin typeface="Montserrat"/>
                <a:ea typeface="Montserrat"/>
                <a:cs typeface="Montserrat"/>
                <a:sym typeface="Montserrat"/>
              </a:rPr>
              <a:t>Следвайте насоките на следващите 2 слайда </a:t>
            </a:r>
            <a:endParaRPr lang="ru-RU" sz="6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37" descr="Untitled design.png"/>
          <p:cNvPicPr preferRelativeResize="0"/>
          <p:nvPr/>
        </p:nvPicPr>
        <p:blipFill>
          <a:blip r:embed="rId3">
            <a:alphaModFix/>
          </a:blip>
          <a:stretch>
            <a:fillRect/>
          </a:stretch>
        </p:blipFill>
        <p:spPr>
          <a:xfrm>
            <a:off x="7210604" y="2157963"/>
            <a:ext cx="3322774" cy="3322826"/>
          </a:xfrm>
          <a:prstGeom prst="rect">
            <a:avLst/>
          </a:prstGeom>
          <a:noFill/>
          <a:ln>
            <a:noFill/>
          </a:ln>
        </p:spPr>
      </p:pic>
      <p:sp>
        <p:nvSpPr>
          <p:cNvPr id="242" name="Google Shape;242;p37"/>
          <p:cNvSpPr txBox="1"/>
          <p:nvPr/>
        </p:nvSpPr>
        <p:spPr>
          <a:xfrm>
            <a:off x="11004075" y="3093538"/>
            <a:ext cx="6167700" cy="145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0" dirty="0">
                <a:solidFill>
                  <a:srgbClr val="666666"/>
                </a:solidFill>
                <a:latin typeface="Montserrat"/>
                <a:ea typeface="Montserrat"/>
                <a:cs typeface="Montserrat"/>
                <a:sym typeface="Montserrat"/>
              </a:rPr>
              <a:t>3 </a:t>
            </a:r>
            <a:r>
              <a:rPr lang="bg-BG" sz="9000" dirty="0">
                <a:solidFill>
                  <a:srgbClr val="666666"/>
                </a:solidFill>
                <a:latin typeface="Montserrat"/>
                <a:ea typeface="Montserrat"/>
                <a:cs typeface="Montserrat"/>
                <a:sym typeface="Montserrat"/>
              </a:rPr>
              <a:t>минути</a:t>
            </a:r>
            <a:endParaRPr sz="9000" dirty="0">
              <a:solidFill>
                <a:srgbClr val="666666"/>
              </a:solidFill>
              <a:latin typeface="Montserrat"/>
              <a:ea typeface="Montserrat"/>
              <a:cs typeface="Montserrat"/>
              <a:sym typeface="Montserrat"/>
            </a:endParaRPr>
          </a:p>
        </p:txBody>
      </p:sp>
      <p:sp>
        <p:nvSpPr>
          <p:cNvPr id="243" name="Google Shape;243;p37"/>
          <p:cNvSpPr txBox="1"/>
          <p:nvPr/>
        </p:nvSpPr>
        <p:spPr>
          <a:xfrm>
            <a:off x="1042425" y="5821675"/>
            <a:ext cx="22960500" cy="4962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bg-BG" sz="6000" b="1" dirty="0">
                <a:solidFill>
                  <a:srgbClr val="666666"/>
                </a:solidFill>
                <a:latin typeface="Montserrat"/>
                <a:ea typeface="Montserrat"/>
                <a:cs typeface="Montserrat"/>
                <a:sym typeface="Montserrat"/>
              </a:rPr>
              <a:t>В РАМКИТЕ НА </a:t>
            </a:r>
            <a:r>
              <a:rPr lang="en-US" sz="6000" b="1" dirty="0">
                <a:solidFill>
                  <a:srgbClr val="77BB62"/>
                </a:solidFill>
                <a:latin typeface="Montserrat"/>
                <a:ea typeface="Montserrat"/>
                <a:cs typeface="Montserrat"/>
                <a:sym typeface="Montserrat"/>
              </a:rPr>
              <a:t>3 </a:t>
            </a:r>
            <a:r>
              <a:rPr lang="bg-BG" sz="6000" b="1" dirty="0">
                <a:solidFill>
                  <a:srgbClr val="77BB62"/>
                </a:solidFill>
                <a:latin typeface="Montserrat"/>
                <a:ea typeface="Montserrat"/>
                <a:cs typeface="Montserrat"/>
                <a:sym typeface="Montserrat"/>
              </a:rPr>
              <a:t>МИНУТИ</a:t>
            </a:r>
            <a:r>
              <a:rPr lang="en-US" sz="6000" b="1" dirty="0">
                <a:solidFill>
                  <a:srgbClr val="666666"/>
                </a:solidFill>
                <a:latin typeface="Montserrat"/>
                <a:ea typeface="Montserrat"/>
                <a:cs typeface="Montserrat"/>
                <a:sym typeface="Montserrat"/>
              </a:rPr>
              <a:t> </a:t>
            </a:r>
            <a:r>
              <a:rPr lang="bg-BG" sz="6000" b="1" dirty="0">
                <a:solidFill>
                  <a:srgbClr val="666666"/>
                </a:solidFill>
                <a:latin typeface="Montserrat"/>
                <a:ea typeface="Montserrat"/>
                <a:cs typeface="Montserrat"/>
                <a:sym typeface="Montserrat"/>
              </a:rPr>
              <a:t>ВСЯКА ГРУПА ПРЕДСТАВЯ ПРОЕКТА НА ПРЕПОДАВАТЕЛЯ И НА ОСТАНАЛАТА ЧАСТ ОТ КЛАСА</a:t>
            </a:r>
            <a:r>
              <a:rPr lang="en-US" sz="6000" b="1" dirty="0">
                <a:solidFill>
                  <a:srgbClr val="666666"/>
                </a:solidFill>
                <a:latin typeface="Montserrat"/>
                <a:ea typeface="Montserrat"/>
                <a:cs typeface="Montserrat"/>
                <a:sym typeface="Montserrat"/>
              </a:rPr>
              <a:t>.</a:t>
            </a:r>
            <a:endParaRPr sz="6000" b="1" dirty="0">
              <a:solidFill>
                <a:srgbClr val="666666"/>
              </a:solidFill>
              <a:latin typeface="Montserrat"/>
              <a:ea typeface="Montserrat"/>
              <a:cs typeface="Montserrat"/>
              <a:sym typeface="Montserrat"/>
            </a:endParaRPr>
          </a:p>
          <a:p>
            <a:pPr marL="0" lvl="0" indent="0" algn="ctr" rtl="0">
              <a:spcBef>
                <a:spcPts val="0"/>
              </a:spcBef>
              <a:spcAft>
                <a:spcPts val="0"/>
              </a:spcAft>
              <a:buNone/>
            </a:pPr>
            <a:endParaRPr sz="6000" b="1" dirty="0">
              <a:solidFill>
                <a:srgbClr val="666666"/>
              </a:solidFill>
              <a:latin typeface="Montserrat"/>
              <a:ea typeface="Montserrat"/>
              <a:cs typeface="Montserrat"/>
              <a:sym typeface="Montserrat"/>
            </a:endParaRPr>
          </a:p>
          <a:p>
            <a:pPr marL="0" lvl="0" indent="0" algn="ctr" rtl="0">
              <a:spcBef>
                <a:spcPts val="0"/>
              </a:spcBef>
              <a:spcAft>
                <a:spcPts val="0"/>
              </a:spcAft>
              <a:buNone/>
            </a:pPr>
            <a:r>
              <a:rPr lang="bg-BG" sz="6000" b="1" dirty="0">
                <a:solidFill>
                  <a:srgbClr val="666666"/>
                </a:solidFill>
                <a:latin typeface="Montserrat"/>
                <a:ea typeface="Montserrat"/>
                <a:cs typeface="Montserrat"/>
                <a:sym typeface="Montserrat"/>
              </a:rPr>
              <a:t>НАЙ-ДОБРИЯТ ПРОЕКТ ЩЕ БЪДЕ ИЗБРАН, ЗА ДА РАБОТИ ЦЕЛИЯТ КЛАС ПО НЕГО </a:t>
            </a:r>
            <a:endParaRPr sz="6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8"/>
          <p:cNvSpPr txBox="1"/>
          <p:nvPr/>
        </p:nvSpPr>
        <p:spPr>
          <a:xfrm>
            <a:off x="4014238" y="3511275"/>
            <a:ext cx="17517294" cy="86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bg-BG" sz="4000" dirty="0">
                <a:solidFill>
                  <a:srgbClr val="666666"/>
                </a:solidFill>
                <a:latin typeface="Montserrat"/>
                <a:ea typeface="Montserrat"/>
                <a:cs typeface="Montserrat"/>
                <a:sym typeface="Montserrat"/>
              </a:rPr>
              <a:t>В съответствие с избрания проект</a:t>
            </a:r>
            <a:r>
              <a:rPr lang="en-US" sz="4000" dirty="0">
                <a:solidFill>
                  <a:srgbClr val="666666"/>
                </a:solidFill>
                <a:latin typeface="Montserrat"/>
                <a:ea typeface="Montserrat"/>
                <a:cs typeface="Montserrat"/>
                <a:sym typeface="Montserrat"/>
              </a:rPr>
              <a:t>, </a:t>
            </a:r>
            <a:r>
              <a:rPr lang="bg-BG" sz="4000" dirty="0">
                <a:solidFill>
                  <a:srgbClr val="666666"/>
                </a:solidFill>
                <a:latin typeface="Montserrat"/>
                <a:ea typeface="Montserrat"/>
                <a:cs typeface="Montserrat"/>
                <a:sym typeface="Montserrat"/>
              </a:rPr>
              <a:t>изберете име на </a:t>
            </a:r>
            <a:r>
              <a:rPr lang="bg-BG" sz="4000" b="1" dirty="0">
                <a:solidFill>
                  <a:srgbClr val="666666"/>
                </a:solidFill>
                <a:latin typeface="Montserrat"/>
                <a:ea typeface="Montserrat"/>
                <a:cs typeface="Montserrat"/>
                <a:sym typeface="Montserrat"/>
              </a:rPr>
              <a:t>ЕКИПА</a:t>
            </a:r>
            <a:r>
              <a:rPr lang="bg-BG" sz="4000" dirty="0">
                <a:solidFill>
                  <a:srgbClr val="666666"/>
                </a:solidFill>
                <a:latin typeface="Montserrat"/>
                <a:ea typeface="Montserrat"/>
                <a:cs typeface="Montserrat"/>
                <a:sym typeface="Montserrat"/>
              </a:rPr>
              <a:t> си</a:t>
            </a:r>
            <a:r>
              <a:rPr lang="en-US" sz="4000" b="1" dirty="0">
                <a:solidFill>
                  <a:srgbClr val="666666"/>
                </a:solidFill>
                <a:latin typeface="Montserrat"/>
                <a:ea typeface="Montserrat"/>
                <a:cs typeface="Montserrat"/>
                <a:sym typeface="Montserrat"/>
              </a:rPr>
              <a:t> </a:t>
            </a:r>
            <a:endParaRPr sz="4000" b="1" dirty="0">
              <a:solidFill>
                <a:srgbClr val="666666"/>
              </a:solidFill>
              <a:latin typeface="Montserrat"/>
              <a:ea typeface="Montserrat"/>
              <a:cs typeface="Montserrat"/>
              <a:sym typeface="Montserrat"/>
            </a:endParaRPr>
          </a:p>
        </p:txBody>
      </p:sp>
      <p:pic>
        <p:nvPicPr>
          <p:cNvPr id="249" name="Google Shape;249;p38" descr="Untitled design (5).png"/>
          <p:cNvPicPr preferRelativeResize="0"/>
          <p:nvPr/>
        </p:nvPicPr>
        <p:blipFill>
          <a:blip r:embed="rId3">
            <a:alphaModFix/>
          </a:blip>
          <a:stretch>
            <a:fillRect/>
          </a:stretch>
        </p:blipFill>
        <p:spPr>
          <a:xfrm>
            <a:off x="8666265" y="5198790"/>
            <a:ext cx="7049850" cy="51666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9"/>
          <p:cNvSpPr txBox="1"/>
          <p:nvPr/>
        </p:nvSpPr>
        <p:spPr>
          <a:xfrm>
            <a:off x="4606507" y="1571775"/>
            <a:ext cx="14613146" cy="1503300"/>
          </a:xfrm>
          <a:prstGeom prst="rect">
            <a:avLst/>
          </a:prstGeom>
          <a:noFill/>
          <a:ln>
            <a:noFill/>
          </a:ln>
        </p:spPr>
        <p:txBody>
          <a:bodyPr spcFirstLastPara="1" wrap="square" lIns="91425" tIns="91425" rIns="91425" bIns="91425" anchor="t" anchorCtr="0">
            <a:noAutofit/>
          </a:bodyPr>
          <a:lstStyle/>
          <a:p>
            <a:pPr lvl="0"/>
            <a:r>
              <a:rPr lang="ru-RU" sz="4000" dirty="0">
                <a:solidFill>
                  <a:srgbClr val="666666"/>
                </a:solidFill>
                <a:latin typeface="Montserrat"/>
                <a:ea typeface="Montserrat"/>
                <a:cs typeface="Montserrat"/>
                <a:sym typeface="Montserrat"/>
              </a:rPr>
              <a:t>Въз основа на избрания проект се разделете по роли</a:t>
            </a:r>
          </a:p>
          <a:p>
            <a:pPr lvl="0"/>
            <a:r>
              <a:rPr lang="en-US" sz="2800" dirty="0">
                <a:solidFill>
                  <a:srgbClr val="666666"/>
                </a:solidFill>
                <a:latin typeface="Montserrat"/>
                <a:ea typeface="Montserrat"/>
                <a:cs typeface="Montserrat"/>
                <a:sym typeface="Montserrat"/>
              </a:rPr>
              <a:t>(</a:t>
            </a:r>
            <a:r>
              <a:rPr lang="ru-RU" sz="2800" dirty="0">
                <a:solidFill>
                  <a:srgbClr val="666666"/>
                </a:solidFill>
                <a:latin typeface="Montserrat"/>
                <a:ea typeface="Montserrat"/>
                <a:cs typeface="Montserrat"/>
                <a:sym typeface="Montserrat"/>
              </a:rPr>
              <a:t>вижте също слайда в раздела за домашната работа на страницата с урока</a:t>
            </a:r>
            <a:r>
              <a:rPr lang="en-US" sz="2800" dirty="0">
                <a:solidFill>
                  <a:srgbClr val="666666"/>
                </a:solidFill>
                <a:latin typeface="Montserrat"/>
                <a:ea typeface="Montserrat"/>
                <a:cs typeface="Montserrat"/>
                <a:sym typeface="Montserrat"/>
              </a:rPr>
              <a:t>)</a:t>
            </a:r>
            <a:endParaRPr sz="2800" dirty="0">
              <a:solidFill>
                <a:srgbClr val="666666"/>
              </a:solidFill>
              <a:latin typeface="Montserrat"/>
              <a:ea typeface="Montserrat"/>
              <a:cs typeface="Montserrat"/>
              <a:sym typeface="Montserrat"/>
            </a:endParaRPr>
          </a:p>
        </p:txBody>
      </p:sp>
      <p:sp>
        <p:nvSpPr>
          <p:cNvPr id="255" name="Google Shape;255;p39"/>
          <p:cNvSpPr txBox="1"/>
          <p:nvPr/>
        </p:nvSpPr>
        <p:spPr>
          <a:xfrm>
            <a:off x="4424250" y="3456075"/>
            <a:ext cx="14364082" cy="167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bg-BG" sz="2400" b="1" dirty="0">
                <a:solidFill>
                  <a:srgbClr val="666666"/>
                </a:solidFill>
                <a:latin typeface="Montserrat"/>
                <a:ea typeface="Montserrat"/>
                <a:cs typeface="Montserrat"/>
                <a:sym typeface="Montserrat"/>
              </a:rPr>
              <a:t>Ръководител на проекта</a:t>
            </a:r>
            <a:endParaRPr sz="2400" b="1" dirty="0">
              <a:solidFill>
                <a:srgbClr val="666666"/>
              </a:solidFill>
              <a:latin typeface="Montserrat"/>
              <a:ea typeface="Montserrat"/>
              <a:cs typeface="Montserrat"/>
              <a:sym typeface="Montserrat"/>
            </a:endParaRPr>
          </a:p>
          <a:p>
            <a:pPr lvl="0" algn="ctr"/>
            <a:r>
              <a:rPr lang="ru-RU" sz="2400" dirty="0">
                <a:solidFill>
                  <a:srgbClr val="666666"/>
                </a:solidFill>
                <a:latin typeface="Montserrat"/>
                <a:ea typeface="Montserrat"/>
                <a:cs typeface="Montserrat"/>
                <a:sym typeface="Montserrat"/>
              </a:rPr>
              <a:t>добър организатор и координатор, управлява добре времето и хората, разпространява информация между работната група, преподавателите и екипа на </a:t>
            </a:r>
            <a:r>
              <a:rPr lang="en-US" sz="2400" dirty="0">
                <a:solidFill>
                  <a:srgbClr val="666666"/>
                </a:solidFill>
                <a:latin typeface="Montserrat"/>
                <a:ea typeface="Montserrat"/>
                <a:cs typeface="Montserrat"/>
                <a:sym typeface="Montserrat"/>
              </a:rPr>
              <a:t>ASOC</a:t>
            </a:r>
            <a:endParaRPr sz="2400" b="1" dirty="0">
              <a:latin typeface="Montserrat"/>
              <a:ea typeface="Montserrat"/>
              <a:cs typeface="Montserrat"/>
              <a:sym typeface="Montserrat"/>
            </a:endParaRPr>
          </a:p>
        </p:txBody>
      </p:sp>
      <p:sp>
        <p:nvSpPr>
          <p:cNvPr id="256" name="Google Shape;256;p39"/>
          <p:cNvSpPr txBox="1"/>
          <p:nvPr/>
        </p:nvSpPr>
        <p:spPr>
          <a:xfrm>
            <a:off x="3160583" y="5676181"/>
            <a:ext cx="9209400" cy="3761360"/>
          </a:xfrm>
          <a:prstGeom prst="rect">
            <a:avLst/>
          </a:prstGeom>
          <a:noFill/>
          <a:ln>
            <a:noFill/>
          </a:ln>
        </p:spPr>
        <p:txBody>
          <a:bodyPr spcFirstLastPara="1" wrap="square" lIns="91425" tIns="91425" rIns="91425" bIns="91425" anchor="ctr" anchorCtr="0">
            <a:noAutofit/>
          </a:bodyPr>
          <a:lstStyle/>
          <a:p>
            <a:pPr lvl="0"/>
            <a:r>
              <a:rPr lang="bg-BG" sz="2400" b="1" dirty="0">
                <a:solidFill>
                  <a:srgbClr val="666666"/>
                </a:solidFill>
                <a:latin typeface="Montserrat"/>
                <a:ea typeface="Montserrat"/>
                <a:cs typeface="Montserrat"/>
                <a:sym typeface="Montserrat"/>
              </a:rPr>
              <a:t>Разказвач</a:t>
            </a:r>
            <a:r>
              <a:rPr lang="en-US" sz="2400" b="1" dirty="0">
                <a:solidFill>
                  <a:srgbClr val="666666"/>
                </a:solidFill>
                <a:latin typeface="Montserrat"/>
                <a:ea typeface="Montserrat"/>
                <a:cs typeface="Montserrat"/>
                <a:sym typeface="Montserrat"/>
              </a:rPr>
              <a:t>: </a:t>
            </a:r>
            <a:r>
              <a:rPr lang="bg-BG" sz="2400" b="1" dirty="0">
                <a:solidFill>
                  <a:srgbClr val="666666"/>
                </a:solidFill>
                <a:latin typeface="Montserrat"/>
                <a:ea typeface="Montserrat"/>
                <a:cs typeface="Montserrat"/>
                <a:sym typeface="Montserrat"/>
              </a:rPr>
              <a:t> </a:t>
            </a:r>
            <a:r>
              <a:rPr lang="bg-BG" sz="2400" dirty="0">
                <a:solidFill>
                  <a:srgbClr val="666666"/>
                </a:solidFill>
                <a:latin typeface="Montserrat"/>
                <a:ea typeface="Montserrat"/>
                <a:cs typeface="Montserrat"/>
                <a:sym typeface="Montserrat"/>
              </a:rPr>
              <a:t>д</a:t>
            </a:r>
            <a:r>
              <a:rPr lang="ru-RU" sz="2400" dirty="0">
                <a:solidFill>
                  <a:srgbClr val="666666"/>
                </a:solidFill>
                <a:latin typeface="Montserrat"/>
                <a:ea typeface="Montserrat"/>
                <a:cs typeface="Montserrat"/>
                <a:sym typeface="Montserrat"/>
              </a:rPr>
              <a:t>обър комуникатор, избира формата</a:t>
            </a:r>
            <a:r>
              <a:rPr lang="en-US" sz="2400" dirty="0">
                <a:solidFill>
                  <a:srgbClr val="666666"/>
                </a:solidFill>
                <a:latin typeface="Montserrat"/>
                <a:ea typeface="Montserrat"/>
                <a:cs typeface="Montserrat"/>
                <a:sym typeface="Montserrat"/>
              </a:rPr>
              <a:t> </a:t>
            </a:r>
            <a:r>
              <a:rPr lang="ru-RU" sz="2400" dirty="0">
                <a:solidFill>
                  <a:srgbClr val="666666"/>
                </a:solidFill>
                <a:latin typeface="Montserrat"/>
                <a:ea typeface="Montserrat"/>
                <a:cs typeface="Montserrat"/>
                <a:sym typeface="Montserrat"/>
              </a:rPr>
              <a:t>на историята и управлява представянето пред обществеността</a:t>
            </a:r>
            <a:endParaRPr sz="2400" dirty="0">
              <a:solidFill>
                <a:srgbClr val="666666"/>
              </a:solidFill>
              <a:latin typeface="Montserrat"/>
              <a:ea typeface="Montserrat"/>
              <a:cs typeface="Montserrat"/>
              <a:sym typeface="Montserrat"/>
            </a:endParaRPr>
          </a:p>
          <a:p>
            <a:pPr marL="0" lvl="0" indent="0" algn="l" rtl="0">
              <a:spcBef>
                <a:spcPts val="0"/>
              </a:spcBef>
              <a:spcAft>
                <a:spcPts val="0"/>
              </a:spcAft>
              <a:buNone/>
            </a:pPr>
            <a:endParaRPr sz="2400" dirty="0">
              <a:solidFill>
                <a:srgbClr val="666666"/>
              </a:solidFill>
              <a:latin typeface="Montserrat"/>
              <a:ea typeface="Montserrat"/>
              <a:cs typeface="Montserrat"/>
              <a:sym typeface="Montserrat"/>
            </a:endParaRPr>
          </a:p>
          <a:p>
            <a:pPr lvl="0"/>
            <a:r>
              <a:rPr lang="bg-BG" sz="2400" b="1" dirty="0">
                <a:solidFill>
                  <a:srgbClr val="666666"/>
                </a:solidFill>
                <a:latin typeface="Montserrat"/>
                <a:ea typeface="Montserrat"/>
                <a:cs typeface="Montserrat"/>
                <a:sym typeface="Montserrat"/>
              </a:rPr>
              <a:t>Блогър</a:t>
            </a:r>
            <a:r>
              <a:rPr lang="en-US" sz="2400" b="1" dirty="0">
                <a:solidFill>
                  <a:srgbClr val="666666"/>
                </a:solidFill>
                <a:latin typeface="Montserrat"/>
                <a:ea typeface="Montserrat"/>
                <a:cs typeface="Montserrat"/>
                <a:sym typeface="Montserrat"/>
              </a:rPr>
              <a:t>: </a:t>
            </a:r>
            <a:r>
              <a:rPr lang="bg-BG" sz="2400" dirty="0">
                <a:solidFill>
                  <a:srgbClr val="666666"/>
                </a:solidFill>
                <a:latin typeface="Montserrat"/>
                <a:ea typeface="Montserrat"/>
                <a:cs typeface="Montserrat"/>
                <a:sym typeface="Montserrat"/>
              </a:rPr>
              <a:t> впечатляващ</a:t>
            </a:r>
            <a:r>
              <a:rPr lang="ru-RU" sz="2400" dirty="0">
                <a:solidFill>
                  <a:srgbClr val="666666"/>
                </a:solidFill>
                <a:latin typeface="Montserrat"/>
                <a:ea typeface="Montserrat"/>
                <a:cs typeface="Montserrat"/>
                <a:sym typeface="Montserrat"/>
              </a:rPr>
              <a:t> писател, той създава впечатляващи статии</a:t>
            </a:r>
            <a:endParaRPr sz="2400" dirty="0">
              <a:solidFill>
                <a:srgbClr val="666666"/>
              </a:solidFill>
              <a:latin typeface="Montserrat"/>
              <a:ea typeface="Montserrat"/>
              <a:cs typeface="Montserrat"/>
              <a:sym typeface="Montserrat"/>
            </a:endParaRPr>
          </a:p>
          <a:p>
            <a:pPr marL="0" lvl="0" indent="0" algn="l" rtl="0">
              <a:spcBef>
                <a:spcPts val="0"/>
              </a:spcBef>
              <a:spcAft>
                <a:spcPts val="0"/>
              </a:spcAft>
              <a:buNone/>
            </a:pPr>
            <a:endParaRPr sz="2400" dirty="0">
              <a:solidFill>
                <a:srgbClr val="666666"/>
              </a:solidFill>
              <a:latin typeface="Montserrat"/>
              <a:ea typeface="Montserrat"/>
              <a:cs typeface="Montserrat"/>
              <a:sym typeface="Montserrat"/>
            </a:endParaRPr>
          </a:p>
          <a:p>
            <a:pPr marL="0" lvl="0" indent="0" algn="l" rtl="0">
              <a:spcBef>
                <a:spcPts val="0"/>
              </a:spcBef>
              <a:spcAft>
                <a:spcPts val="0"/>
              </a:spcAft>
              <a:buNone/>
            </a:pPr>
            <a:r>
              <a:rPr lang="bg-BG" sz="2400" b="1" dirty="0">
                <a:solidFill>
                  <a:srgbClr val="666666"/>
                </a:solidFill>
                <a:latin typeface="Montserrat"/>
                <a:ea typeface="Montserrat"/>
                <a:cs typeface="Montserrat"/>
                <a:sym typeface="Montserrat"/>
              </a:rPr>
              <a:t>Мениджър „Социални мрежи и връзки с обществеността“</a:t>
            </a:r>
            <a:r>
              <a:rPr lang="en-US" sz="2400" dirty="0">
                <a:solidFill>
                  <a:srgbClr val="666666"/>
                </a:solidFill>
                <a:latin typeface="Montserrat"/>
                <a:ea typeface="Montserrat"/>
                <a:cs typeface="Montserrat"/>
                <a:sym typeface="Montserrat"/>
              </a:rPr>
              <a:t>: </a:t>
            </a:r>
            <a:r>
              <a:rPr lang="bg-BG" sz="2400" dirty="0">
                <a:solidFill>
                  <a:srgbClr val="666666"/>
                </a:solidFill>
                <a:latin typeface="Montserrat"/>
                <a:ea typeface="Montserrat"/>
                <a:cs typeface="Montserrat"/>
                <a:sym typeface="Montserrat"/>
              </a:rPr>
              <a:t>социалните мрежи са неговото царство</a:t>
            </a:r>
            <a:r>
              <a:rPr lang="en-US" sz="2400" dirty="0">
                <a:solidFill>
                  <a:srgbClr val="666666"/>
                </a:solidFill>
                <a:latin typeface="Montserrat"/>
                <a:ea typeface="Montserrat"/>
                <a:cs typeface="Montserrat"/>
                <a:sym typeface="Montserrat"/>
              </a:rPr>
              <a:t>, </a:t>
            </a:r>
            <a:r>
              <a:rPr lang="bg-BG" sz="2400" dirty="0">
                <a:solidFill>
                  <a:srgbClr val="666666"/>
                </a:solidFill>
                <a:latin typeface="Montserrat"/>
                <a:ea typeface="Montserrat"/>
                <a:cs typeface="Montserrat"/>
                <a:sym typeface="Montserrat"/>
              </a:rPr>
              <a:t>предизвиква внимание и ангажира</a:t>
            </a:r>
            <a:endParaRPr sz="2400" dirty="0">
              <a:solidFill>
                <a:srgbClr val="666666"/>
              </a:solidFill>
              <a:latin typeface="Trebuchet MS"/>
              <a:ea typeface="Trebuchet MS"/>
              <a:cs typeface="Trebuchet MS"/>
              <a:sym typeface="Trebuchet MS"/>
            </a:endParaRPr>
          </a:p>
        </p:txBody>
      </p:sp>
      <p:sp>
        <p:nvSpPr>
          <p:cNvPr id="257" name="Google Shape;257;p39"/>
          <p:cNvSpPr txBox="1"/>
          <p:nvPr/>
        </p:nvSpPr>
        <p:spPr>
          <a:xfrm>
            <a:off x="13523975" y="5884375"/>
            <a:ext cx="9656100" cy="3059100"/>
          </a:xfrm>
          <a:prstGeom prst="rect">
            <a:avLst/>
          </a:prstGeom>
          <a:noFill/>
          <a:ln>
            <a:noFill/>
          </a:ln>
        </p:spPr>
        <p:txBody>
          <a:bodyPr spcFirstLastPara="1" wrap="square" lIns="91425" tIns="91425" rIns="91425" bIns="91425" anchor="ctr" anchorCtr="0">
            <a:noAutofit/>
          </a:bodyPr>
          <a:lstStyle/>
          <a:p>
            <a:pPr lvl="0"/>
            <a:r>
              <a:rPr lang="bg-BG" sz="2400" b="1" dirty="0">
                <a:solidFill>
                  <a:srgbClr val="666666"/>
                </a:solidFill>
                <a:latin typeface="Montserrat"/>
                <a:ea typeface="Montserrat"/>
                <a:cs typeface="Montserrat"/>
                <a:sym typeface="Montserrat"/>
              </a:rPr>
              <a:t>Анализатор</a:t>
            </a:r>
            <a:r>
              <a:rPr lang="en-US" sz="2400" b="1" dirty="0">
                <a:solidFill>
                  <a:srgbClr val="666666"/>
                </a:solidFill>
                <a:latin typeface="Montserrat"/>
                <a:ea typeface="Montserrat"/>
                <a:cs typeface="Montserrat"/>
                <a:sym typeface="Montserrat"/>
              </a:rPr>
              <a:t>: </a:t>
            </a:r>
            <a:r>
              <a:rPr lang="ru-RU" sz="2400" dirty="0">
                <a:solidFill>
                  <a:srgbClr val="666666"/>
                </a:solidFill>
                <a:latin typeface="Montserrat"/>
                <a:ea typeface="Montserrat"/>
                <a:cs typeface="Montserrat"/>
                <a:sym typeface="Montserrat"/>
              </a:rPr>
              <a:t>забавлява се да работи с данни, тества и поддържа комуникацията</a:t>
            </a:r>
            <a:endParaRPr sz="2400" dirty="0">
              <a:solidFill>
                <a:srgbClr val="666666"/>
              </a:solidFill>
              <a:latin typeface="Montserrat"/>
              <a:ea typeface="Montserrat"/>
              <a:cs typeface="Montserrat"/>
              <a:sym typeface="Montserrat"/>
            </a:endParaRPr>
          </a:p>
          <a:p>
            <a:pPr marL="0" lvl="0" indent="0" algn="l" rtl="0">
              <a:spcBef>
                <a:spcPts val="0"/>
              </a:spcBef>
              <a:spcAft>
                <a:spcPts val="0"/>
              </a:spcAft>
              <a:buNone/>
            </a:pPr>
            <a:r>
              <a:rPr lang="en-US" sz="2400" dirty="0">
                <a:solidFill>
                  <a:srgbClr val="666666"/>
                </a:solidFill>
                <a:latin typeface="Montserrat"/>
                <a:ea typeface="Montserrat"/>
                <a:cs typeface="Montserrat"/>
                <a:sym typeface="Montserrat"/>
              </a:rPr>
              <a:t> </a:t>
            </a:r>
            <a:endParaRPr sz="2400" dirty="0">
              <a:solidFill>
                <a:srgbClr val="666666"/>
              </a:solidFill>
              <a:latin typeface="Montserrat"/>
              <a:ea typeface="Montserrat"/>
              <a:cs typeface="Montserrat"/>
              <a:sym typeface="Montserrat"/>
            </a:endParaRPr>
          </a:p>
          <a:p>
            <a:pPr lvl="0"/>
            <a:r>
              <a:rPr lang="bg-BG" sz="2400" b="1" dirty="0">
                <a:solidFill>
                  <a:srgbClr val="666666"/>
                </a:solidFill>
                <a:latin typeface="Montserrat"/>
                <a:ea typeface="Montserrat"/>
                <a:cs typeface="Montserrat"/>
                <a:sym typeface="Montserrat"/>
              </a:rPr>
              <a:t>Програмист: </a:t>
            </a:r>
            <a:r>
              <a:rPr lang="bg-BG" sz="2400" dirty="0">
                <a:solidFill>
                  <a:srgbClr val="666666"/>
                </a:solidFill>
                <a:latin typeface="Montserrat"/>
                <a:ea typeface="Montserrat"/>
                <a:cs typeface="Montserrat"/>
                <a:sym typeface="Montserrat"/>
              </a:rPr>
              <a:t>търси и намира</a:t>
            </a:r>
            <a:r>
              <a:rPr lang="bg-BG" sz="2400" b="1" dirty="0">
                <a:solidFill>
                  <a:srgbClr val="666666"/>
                </a:solidFill>
                <a:latin typeface="Montserrat"/>
                <a:ea typeface="Montserrat"/>
                <a:cs typeface="Montserrat"/>
                <a:sym typeface="Montserrat"/>
              </a:rPr>
              <a:t> </a:t>
            </a:r>
            <a:r>
              <a:rPr lang="ru-RU" sz="2400" dirty="0">
                <a:solidFill>
                  <a:srgbClr val="666666"/>
                </a:solidFill>
                <a:latin typeface="Montserrat"/>
                <a:ea typeface="Montserrat"/>
                <a:cs typeface="Montserrat"/>
                <a:sym typeface="Montserrat"/>
              </a:rPr>
              <a:t>решения за събиране, сортиране и организиране на данни</a:t>
            </a:r>
            <a:endParaRPr sz="2400" dirty="0">
              <a:solidFill>
                <a:srgbClr val="666666"/>
              </a:solidFill>
              <a:latin typeface="Montserrat"/>
              <a:ea typeface="Montserrat"/>
              <a:cs typeface="Montserrat"/>
              <a:sym typeface="Montserrat"/>
            </a:endParaRPr>
          </a:p>
          <a:p>
            <a:pPr marL="0" lvl="0" indent="0" algn="l" rtl="0">
              <a:spcBef>
                <a:spcPts val="0"/>
              </a:spcBef>
              <a:spcAft>
                <a:spcPts val="0"/>
              </a:spcAft>
              <a:buNone/>
            </a:pPr>
            <a:endParaRPr sz="2400" dirty="0">
              <a:solidFill>
                <a:srgbClr val="666666"/>
              </a:solidFill>
              <a:latin typeface="Montserrat"/>
              <a:ea typeface="Montserrat"/>
              <a:cs typeface="Montserrat"/>
              <a:sym typeface="Montserrat"/>
            </a:endParaRPr>
          </a:p>
          <a:p>
            <a:pPr lvl="0"/>
            <a:r>
              <a:rPr lang="bg-BG" sz="2400" b="1" dirty="0">
                <a:solidFill>
                  <a:srgbClr val="666666"/>
                </a:solidFill>
                <a:latin typeface="Montserrat"/>
                <a:ea typeface="Montserrat"/>
                <a:cs typeface="Montserrat"/>
                <a:sym typeface="Montserrat"/>
              </a:rPr>
              <a:t>Дизайнер</a:t>
            </a:r>
            <a:r>
              <a:rPr lang="en-US" sz="2400" b="1" dirty="0">
                <a:solidFill>
                  <a:srgbClr val="666666"/>
                </a:solidFill>
                <a:latin typeface="Montserrat"/>
                <a:ea typeface="Montserrat"/>
                <a:cs typeface="Montserrat"/>
                <a:sym typeface="Montserrat"/>
              </a:rPr>
              <a:t>: </a:t>
            </a:r>
            <a:r>
              <a:rPr lang="bg-BG" sz="2400" dirty="0">
                <a:solidFill>
                  <a:srgbClr val="666666"/>
                </a:solidFill>
                <a:latin typeface="Montserrat"/>
                <a:ea typeface="Montserrat"/>
                <a:cs typeface="Montserrat"/>
                <a:sym typeface="Montserrat"/>
              </a:rPr>
              <a:t>магьосник в областта на графичния дизайн, видеоматериалите, както и в областта на редакцията на медийни публикации</a:t>
            </a:r>
            <a:endParaRPr sz="2400" dirty="0">
              <a:solidFill>
                <a:srgbClr val="666666"/>
              </a:solidFill>
              <a:latin typeface="Montserrat"/>
              <a:ea typeface="Montserrat"/>
              <a:cs typeface="Montserrat"/>
              <a:sym typeface="Montserrat"/>
            </a:endParaRPr>
          </a:p>
        </p:txBody>
      </p:sp>
      <p:sp>
        <p:nvSpPr>
          <p:cNvPr id="258" name="Google Shape;258;p39"/>
          <p:cNvSpPr txBox="1"/>
          <p:nvPr/>
        </p:nvSpPr>
        <p:spPr>
          <a:xfrm>
            <a:off x="4251950" y="10206250"/>
            <a:ext cx="15005400" cy="97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bg-BG" sz="2400" b="1" dirty="0">
                <a:solidFill>
                  <a:srgbClr val="666666"/>
                </a:solidFill>
                <a:latin typeface="Montserrat"/>
                <a:ea typeface="Montserrat"/>
                <a:cs typeface="Montserrat"/>
                <a:sym typeface="Montserrat"/>
              </a:rPr>
              <a:t>Ръководител на проучването</a:t>
            </a:r>
            <a:endParaRPr sz="2400" b="1" dirty="0">
              <a:solidFill>
                <a:srgbClr val="666666"/>
              </a:solidFill>
              <a:latin typeface="Montserrat"/>
              <a:ea typeface="Montserrat"/>
              <a:cs typeface="Montserrat"/>
              <a:sym typeface="Montserrat"/>
            </a:endParaRPr>
          </a:p>
          <a:p>
            <a:pPr lvl="0" algn="ctr"/>
            <a:r>
              <a:rPr lang="bg-BG" sz="2400" dirty="0">
                <a:solidFill>
                  <a:srgbClr val="666666"/>
                </a:solidFill>
                <a:latin typeface="Montserrat"/>
                <a:ea typeface="Montserrat"/>
                <a:cs typeface="Montserrat"/>
                <a:sym typeface="Montserrat"/>
              </a:rPr>
              <a:t>Роден изследовател</a:t>
            </a:r>
            <a:r>
              <a:rPr lang="en-US" sz="2400" dirty="0">
                <a:solidFill>
                  <a:srgbClr val="666666"/>
                </a:solidFill>
                <a:latin typeface="Montserrat"/>
                <a:ea typeface="Montserrat"/>
                <a:cs typeface="Montserrat"/>
                <a:sym typeface="Montserrat"/>
              </a:rPr>
              <a:t>: </a:t>
            </a:r>
            <a:r>
              <a:rPr lang="ru-RU" sz="2400" dirty="0">
                <a:solidFill>
                  <a:srgbClr val="666666"/>
                </a:solidFill>
                <a:latin typeface="Montserrat"/>
                <a:ea typeface="Montserrat"/>
                <a:cs typeface="Montserrat"/>
                <a:sym typeface="Montserrat"/>
              </a:rPr>
              <a:t>открива важни подробности,</a:t>
            </a:r>
          </a:p>
          <a:p>
            <a:pPr lvl="0" algn="ctr"/>
            <a:r>
              <a:rPr lang="ru-RU" sz="2400" dirty="0">
                <a:solidFill>
                  <a:srgbClr val="666666"/>
                </a:solidFill>
                <a:latin typeface="Montserrat"/>
                <a:ea typeface="Montserrat"/>
                <a:cs typeface="Montserrat"/>
                <a:sym typeface="Montserrat"/>
              </a:rPr>
              <a:t>задава правилните въпроси, намира информация и я проверява</a:t>
            </a:r>
            <a:endParaRPr sz="2400" dirty="0">
              <a:solidFill>
                <a:srgbClr val="666666"/>
              </a:solidFill>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2"/>
        <p:cNvGrpSpPr/>
        <p:nvPr/>
      </p:nvGrpSpPr>
      <p:grpSpPr>
        <a:xfrm>
          <a:off x="0" y="0"/>
          <a:ext cx="0" cy="0"/>
          <a:chOff x="0" y="0"/>
          <a:chExt cx="0" cy="0"/>
        </a:xfrm>
      </p:grpSpPr>
      <p:sp>
        <p:nvSpPr>
          <p:cNvPr id="263" name="Google Shape;263;p40"/>
          <p:cNvSpPr txBox="1">
            <a:spLocks noGrp="1"/>
          </p:cNvSpPr>
          <p:nvPr>
            <p:ph type="ctrTitle"/>
          </p:nvPr>
        </p:nvSpPr>
        <p:spPr>
          <a:xfrm>
            <a:off x="1402080" y="11530375"/>
            <a:ext cx="22530582" cy="1371600"/>
          </a:xfrm>
          <a:prstGeom prst="rect">
            <a:avLst/>
          </a:prstGeom>
          <a:noFill/>
          <a:ln>
            <a:noFill/>
          </a:ln>
          <a:effectLst>
            <a:outerShdw blurRad="63500" dist="17961" dir="2700000" algn="ctr" rotWithShape="0">
              <a:schemeClr val="lt2">
                <a:alpha val="74900"/>
              </a:schemeClr>
            </a:outerShdw>
          </a:effectLst>
        </p:spPr>
        <p:txBody>
          <a:bodyPr spcFirstLastPara="1" wrap="square" lIns="91425" tIns="45700" rIns="91425" bIns="45700" anchor="b" anchorCtr="0">
            <a:noAutofit/>
          </a:bodyPr>
          <a:lstStyle/>
          <a:p>
            <a:pPr lvl="0" algn="l">
              <a:buClr>
                <a:schemeClr val="lt1"/>
              </a:buClr>
              <a:buSzPts val="4000"/>
            </a:pPr>
            <a:r>
              <a:rPr lang="bg-BG" sz="9600" dirty="0">
                <a:solidFill>
                  <a:schemeClr val="bg1"/>
                </a:solidFill>
              </a:rPr>
              <a:t>ИЗВЛИЧАНЕ НА ДАННИ (</a:t>
            </a:r>
            <a:r>
              <a:rPr lang="en-US" sz="9600" dirty="0">
                <a:solidFill>
                  <a:schemeClr val="bg1"/>
                </a:solidFill>
              </a:rPr>
              <a:t>DATA EXPEDITION</a:t>
            </a:r>
            <a:r>
              <a:rPr lang="bg-BG" sz="9600" dirty="0">
                <a:solidFill>
                  <a:schemeClr val="bg1"/>
                </a:solidFill>
              </a:rPr>
              <a:t>) </a:t>
            </a:r>
            <a:endParaRPr sz="9600" b="1" dirty="0">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p:nvPr/>
        </p:nvSpPr>
        <p:spPr>
          <a:xfrm>
            <a:off x="6901132" y="5774400"/>
            <a:ext cx="10938293" cy="216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bg-BG" sz="6000" b="1" dirty="0">
                <a:solidFill>
                  <a:srgbClr val="444444"/>
                </a:solidFill>
                <a:latin typeface="Montserrat"/>
                <a:ea typeface="Montserrat"/>
                <a:cs typeface="Montserrat"/>
                <a:sym typeface="Montserrat"/>
              </a:rPr>
              <a:t>ИЗВЛИЧАНЕ НА ДАННИ</a:t>
            </a:r>
            <a:r>
              <a:rPr lang="en-US" sz="6000" b="1" dirty="0">
                <a:solidFill>
                  <a:srgbClr val="444444"/>
                </a:solidFill>
                <a:latin typeface="Montserrat"/>
                <a:ea typeface="Montserrat"/>
                <a:cs typeface="Montserrat"/>
                <a:sym typeface="Montserrat"/>
              </a:rPr>
              <a:t>:</a:t>
            </a:r>
            <a:endParaRPr sz="6000" b="1" dirty="0">
              <a:solidFill>
                <a:srgbClr val="444444"/>
              </a:solidFill>
              <a:latin typeface="Montserrat"/>
              <a:ea typeface="Montserrat"/>
              <a:cs typeface="Montserrat"/>
              <a:sym typeface="Montserrat"/>
            </a:endParaRPr>
          </a:p>
          <a:p>
            <a:pPr marL="0" lvl="0" indent="0" algn="ctr" rtl="0">
              <a:spcBef>
                <a:spcPts val="0"/>
              </a:spcBef>
              <a:spcAft>
                <a:spcPts val="0"/>
              </a:spcAft>
              <a:buNone/>
            </a:pPr>
            <a:r>
              <a:rPr lang="bg-BG" sz="6000" b="1" dirty="0">
                <a:solidFill>
                  <a:srgbClr val="444444"/>
                </a:solidFill>
                <a:latin typeface="Montserrat"/>
                <a:ea typeface="Montserrat"/>
                <a:cs typeface="Montserrat"/>
                <a:sym typeface="Montserrat"/>
              </a:rPr>
              <a:t>КАКВО ЩЕ ПРАВИМ</a:t>
            </a:r>
            <a:r>
              <a:rPr lang="en-US" sz="6000" b="1" dirty="0">
                <a:solidFill>
                  <a:srgbClr val="444444"/>
                </a:solidFill>
                <a:latin typeface="Montserrat"/>
                <a:ea typeface="Montserrat"/>
                <a:cs typeface="Montserrat"/>
                <a:sym typeface="Montserrat"/>
              </a:rPr>
              <a:t>?</a:t>
            </a:r>
            <a:endParaRPr sz="6000" b="1" dirty="0">
              <a:solidFill>
                <a:srgbClr val="444444"/>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6"/>
          <p:cNvPicPr preferRelativeResize="0"/>
          <p:nvPr/>
        </p:nvPicPr>
        <p:blipFill>
          <a:blip r:embed="rId3">
            <a:alphaModFix/>
          </a:blip>
          <a:stretch>
            <a:fillRect/>
          </a:stretch>
        </p:blipFill>
        <p:spPr>
          <a:xfrm>
            <a:off x="1834875" y="2247613"/>
            <a:ext cx="9220774" cy="9220774"/>
          </a:xfrm>
          <a:prstGeom prst="rect">
            <a:avLst/>
          </a:prstGeom>
          <a:noFill/>
          <a:ln>
            <a:noFill/>
          </a:ln>
        </p:spPr>
      </p:pic>
      <p:sp>
        <p:nvSpPr>
          <p:cNvPr id="103" name="Google Shape;103;p16"/>
          <p:cNvSpPr txBox="1"/>
          <p:nvPr/>
        </p:nvSpPr>
        <p:spPr>
          <a:xfrm>
            <a:off x="10671625" y="4121663"/>
            <a:ext cx="13200900" cy="562618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bg-BG" sz="4400" dirty="0">
                <a:solidFill>
                  <a:srgbClr val="666666"/>
                </a:solidFill>
                <a:latin typeface="Montserrat"/>
                <a:ea typeface="Montserrat"/>
                <a:cs typeface="Montserrat"/>
                <a:sym typeface="Montserrat"/>
              </a:rPr>
              <a:t>Сформиране на групи от </a:t>
            </a:r>
            <a:r>
              <a:rPr lang="en-US" sz="4400" dirty="0">
                <a:solidFill>
                  <a:srgbClr val="666666"/>
                </a:solidFill>
                <a:latin typeface="Montserrat"/>
                <a:ea typeface="Montserrat"/>
                <a:cs typeface="Montserrat"/>
                <a:sym typeface="Montserrat"/>
              </a:rPr>
              <a:t>7-10 </a:t>
            </a:r>
            <a:r>
              <a:rPr lang="bg-BG" sz="4400" dirty="0">
                <a:solidFill>
                  <a:srgbClr val="666666"/>
                </a:solidFill>
                <a:latin typeface="Montserrat"/>
                <a:ea typeface="Montserrat"/>
                <a:cs typeface="Montserrat"/>
                <a:sym typeface="Montserrat"/>
              </a:rPr>
              <a:t>души</a:t>
            </a:r>
            <a:endParaRPr sz="4400" dirty="0">
              <a:solidFill>
                <a:srgbClr val="666666"/>
              </a:solidFill>
              <a:latin typeface="Montserrat"/>
              <a:ea typeface="Montserrat"/>
              <a:cs typeface="Montserrat"/>
              <a:sym typeface="Montserrat"/>
            </a:endParaRPr>
          </a:p>
          <a:p>
            <a:pPr marL="0" lvl="0" indent="0" algn="l" rtl="0">
              <a:spcBef>
                <a:spcPts val="0"/>
              </a:spcBef>
              <a:spcAft>
                <a:spcPts val="0"/>
              </a:spcAft>
              <a:buNone/>
            </a:pPr>
            <a:endParaRPr sz="4400" dirty="0">
              <a:solidFill>
                <a:srgbClr val="666666"/>
              </a:solidFill>
              <a:latin typeface="Montserrat"/>
              <a:ea typeface="Montserrat"/>
              <a:cs typeface="Montserrat"/>
              <a:sym typeface="Montserrat"/>
            </a:endParaRPr>
          </a:p>
          <a:p>
            <a:pPr marL="0" lvl="0" indent="0" algn="l" rtl="0">
              <a:spcBef>
                <a:spcPts val="0"/>
              </a:spcBef>
              <a:spcAft>
                <a:spcPts val="0"/>
              </a:spcAft>
              <a:buNone/>
            </a:pPr>
            <a:r>
              <a:rPr lang="en-US" sz="4400" dirty="0">
                <a:solidFill>
                  <a:srgbClr val="666666"/>
                </a:solidFill>
                <a:latin typeface="Montserrat"/>
                <a:ea typeface="Montserrat"/>
                <a:cs typeface="Montserrat"/>
                <a:sym typeface="Montserrat"/>
              </a:rPr>
              <a:t>2 </a:t>
            </a:r>
            <a:r>
              <a:rPr lang="bg-BG" sz="4400" dirty="0">
                <a:solidFill>
                  <a:srgbClr val="666666"/>
                </a:solidFill>
                <a:latin typeface="Montserrat"/>
                <a:ea typeface="Montserrat"/>
                <a:cs typeface="Montserrat"/>
                <a:sym typeface="Montserrat"/>
              </a:rPr>
              <a:t>компютъра на група</a:t>
            </a:r>
            <a:endParaRPr sz="4400" dirty="0">
              <a:solidFill>
                <a:srgbClr val="666666"/>
              </a:solidFill>
              <a:latin typeface="Montserrat"/>
              <a:ea typeface="Montserrat"/>
              <a:cs typeface="Montserrat"/>
              <a:sym typeface="Montserrat"/>
            </a:endParaRPr>
          </a:p>
          <a:p>
            <a:pPr marL="0" lvl="0" indent="0" algn="l" rtl="0">
              <a:spcBef>
                <a:spcPts val="0"/>
              </a:spcBef>
              <a:spcAft>
                <a:spcPts val="0"/>
              </a:spcAft>
              <a:buNone/>
            </a:pPr>
            <a:endParaRPr sz="4400" dirty="0">
              <a:solidFill>
                <a:srgbClr val="666666"/>
              </a:solidFill>
              <a:latin typeface="Montserrat"/>
              <a:ea typeface="Montserrat"/>
              <a:cs typeface="Montserrat"/>
              <a:sym typeface="Montserrat"/>
            </a:endParaRPr>
          </a:p>
          <a:p>
            <a:pPr marL="0" lvl="0" indent="0" algn="l" rtl="0">
              <a:spcBef>
                <a:spcPts val="0"/>
              </a:spcBef>
              <a:spcAft>
                <a:spcPts val="0"/>
              </a:spcAft>
              <a:buNone/>
            </a:pPr>
            <a:r>
              <a:rPr lang="bg-BG" sz="4400" dirty="0">
                <a:solidFill>
                  <a:srgbClr val="666666"/>
                </a:solidFill>
                <a:latin typeface="Montserrat"/>
                <a:ea typeface="Montserrat"/>
                <a:cs typeface="Montserrat"/>
                <a:sym typeface="Montserrat"/>
              </a:rPr>
              <a:t>Водене на много бележки </a:t>
            </a:r>
            <a:r>
              <a:rPr lang="en-US" sz="4400" dirty="0">
                <a:solidFill>
                  <a:srgbClr val="666666"/>
                </a:solidFill>
                <a:latin typeface="Montserrat"/>
                <a:ea typeface="Montserrat"/>
                <a:cs typeface="Montserrat"/>
                <a:sym typeface="Montserrat"/>
              </a:rPr>
              <a:t>(</a:t>
            </a:r>
            <a:r>
              <a:rPr lang="bg-BG" sz="4400" dirty="0">
                <a:solidFill>
                  <a:srgbClr val="666666"/>
                </a:solidFill>
                <a:latin typeface="Montserrat"/>
                <a:ea typeface="Montserrat"/>
                <a:cs typeface="Montserrat"/>
                <a:sym typeface="Montserrat"/>
              </a:rPr>
              <a:t>също и върху цветни лепящи листчета</a:t>
            </a:r>
            <a:r>
              <a:rPr lang="en-US" sz="4400" dirty="0">
                <a:solidFill>
                  <a:srgbClr val="666666"/>
                </a:solidFill>
                <a:latin typeface="Montserrat"/>
                <a:ea typeface="Montserrat"/>
                <a:cs typeface="Montserrat"/>
                <a:sym typeface="Montserrat"/>
              </a:rPr>
              <a:t>)</a:t>
            </a:r>
            <a:endParaRPr sz="4400" dirty="0">
              <a:solidFill>
                <a:srgbClr val="666666"/>
              </a:solidFill>
              <a:latin typeface="Montserrat"/>
              <a:ea typeface="Montserrat"/>
              <a:cs typeface="Montserrat"/>
              <a:sym typeface="Montserrat"/>
            </a:endParaRPr>
          </a:p>
          <a:p>
            <a:pPr marL="0" lvl="0" indent="0" algn="l" rtl="0">
              <a:spcBef>
                <a:spcPts val="0"/>
              </a:spcBef>
              <a:spcAft>
                <a:spcPts val="0"/>
              </a:spcAft>
              <a:buNone/>
            </a:pPr>
            <a:endParaRPr sz="4400" dirty="0">
              <a:solidFill>
                <a:srgbClr val="666666"/>
              </a:solidFill>
              <a:latin typeface="Montserrat"/>
              <a:ea typeface="Montserrat"/>
              <a:cs typeface="Montserrat"/>
              <a:sym typeface="Montserrat"/>
            </a:endParaRPr>
          </a:p>
          <a:p>
            <a:pPr marL="0" lvl="0" indent="0" algn="l" rtl="0">
              <a:spcBef>
                <a:spcPts val="0"/>
              </a:spcBef>
              <a:spcAft>
                <a:spcPts val="0"/>
              </a:spcAft>
              <a:buNone/>
            </a:pPr>
            <a:r>
              <a:rPr lang="bg-BG" sz="4400" dirty="0">
                <a:solidFill>
                  <a:srgbClr val="666666"/>
                </a:solidFill>
                <a:latin typeface="Montserrat"/>
                <a:ea typeface="Montserrat"/>
                <a:cs typeface="Montserrat"/>
                <a:sym typeface="Montserrat"/>
              </a:rPr>
              <a:t>Определяне на говорител</a:t>
            </a:r>
            <a:endParaRPr sz="4400" dirty="0">
              <a:solidFill>
                <a:srgbClr val="666666"/>
              </a:solidFill>
              <a:latin typeface="Montserrat"/>
              <a:ea typeface="Montserrat"/>
              <a:cs typeface="Montserrat"/>
              <a:sym typeface="Montserrat"/>
            </a:endParaRPr>
          </a:p>
          <a:p>
            <a:pPr marL="0" lvl="0" indent="0" algn="l" rtl="0">
              <a:spcBef>
                <a:spcPts val="0"/>
              </a:spcBef>
              <a:spcAft>
                <a:spcPts val="0"/>
              </a:spcAft>
              <a:buNone/>
            </a:pPr>
            <a:endParaRPr sz="1800" dirty="0">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p:nvPr/>
        </p:nvSpPr>
        <p:spPr>
          <a:xfrm>
            <a:off x="2277374" y="1868400"/>
            <a:ext cx="21462520" cy="76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bg-BG" sz="4000" dirty="0">
                <a:solidFill>
                  <a:srgbClr val="666666"/>
                </a:solidFill>
                <a:latin typeface="Montserrat"/>
                <a:ea typeface="Montserrat"/>
                <a:cs typeface="Montserrat"/>
                <a:sym typeface="Montserrat"/>
              </a:rPr>
              <a:t>В съответствие със следващите слайдове</a:t>
            </a:r>
            <a:r>
              <a:rPr lang="en-US" sz="4000" dirty="0">
                <a:solidFill>
                  <a:srgbClr val="666666"/>
                </a:solidFill>
                <a:latin typeface="Montserrat"/>
                <a:ea typeface="Montserrat"/>
                <a:cs typeface="Montserrat"/>
                <a:sym typeface="Montserrat"/>
              </a:rPr>
              <a:t>, </a:t>
            </a:r>
            <a:r>
              <a:rPr lang="bg-BG" sz="4000" dirty="0">
                <a:solidFill>
                  <a:srgbClr val="666666"/>
                </a:solidFill>
                <a:latin typeface="Montserrat"/>
                <a:ea typeface="Montserrat"/>
                <a:cs typeface="Montserrat"/>
                <a:sym typeface="Montserrat"/>
              </a:rPr>
              <a:t>в рамките на </a:t>
            </a:r>
            <a:r>
              <a:rPr lang="en-US" sz="4000" b="1" dirty="0">
                <a:solidFill>
                  <a:srgbClr val="666666"/>
                </a:solidFill>
                <a:latin typeface="Montserrat"/>
                <a:ea typeface="Montserrat"/>
                <a:cs typeface="Montserrat"/>
                <a:sym typeface="Montserrat"/>
              </a:rPr>
              <a:t>90 </a:t>
            </a:r>
            <a:r>
              <a:rPr lang="bg-BG" sz="4000" b="1" dirty="0">
                <a:solidFill>
                  <a:srgbClr val="666666"/>
                </a:solidFill>
                <a:latin typeface="Montserrat"/>
                <a:ea typeface="Montserrat"/>
                <a:cs typeface="Montserrat"/>
                <a:sym typeface="Montserrat"/>
              </a:rPr>
              <a:t>минути</a:t>
            </a:r>
            <a:r>
              <a:rPr lang="en-US" sz="4000" b="1" dirty="0">
                <a:solidFill>
                  <a:srgbClr val="666666"/>
                </a:solidFill>
                <a:latin typeface="Montserrat"/>
                <a:ea typeface="Montserrat"/>
                <a:cs typeface="Montserrat"/>
                <a:sym typeface="Montserrat"/>
              </a:rPr>
              <a:t> </a:t>
            </a:r>
            <a:r>
              <a:rPr lang="bg-BG" sz="4000" dirty="0">
                <a:solidFill>
                  <a:srgbClr val="666666"/>
                </a:solidFill>
                <a:latin typeface="Montserrat"/>
                <a:ea typeface="Montserrat"/>
                <a:cs typeface="Montserrat"/>
                <a:sym typeface="Montserrat"/>
              </a:rPr>
              <a:t>трябва</a:t>
            </a:r>
            <a:r>
              <a:rPr lang="en-US" sz="4000" dirty="0">
                <a:solidFill>
                  <a:srgbClr val="666666"/>
                </a:solidFill>
                <a:latin typeface="Montserrat"/>
                <a:ea typeface="Montserrat"/>
                <a:cs typeface="Montserrat"/>
                <a:sym typeface="Montserrat"/>
              </a:rPr>
              <a:t>: </a:t>
            </a:r>
            <a:endParaRPr sz="4000" dirty="0"/>
          </a:p>
        </p:txBody>
      </p:sp>
      <p:sp>
        <p:nvSpPr>
          <p:cNvPr id="109" name="Google Shape;109;p17"/>
          <p:cNvSpPr txBox="1"/>
          <p:nvPr/>
        </p:nvSpPr>
        <p:spPr>
          <a:xfrm>
            <a:off x="1700800" y="2829464"/>
            <a:ext cx="22164900" cy="9540814"/>
          </a:xfrm>
          <a:prstGeom prst="rect">
            <a:avLst/>
          </a:prstGeom>
          <a:noFill/>
          <a:ln>
            <a:noFill/>
          </a:ln>
        </p:spPr>
        <p:txBody>
          <a:bodyPr spcFirstLastPara="1" wrap="square" lIns="91425" tIns="91425" rIns="91425" bIns="91425" anchor="ctr" anchorCtr="0">
            <a:noAutofit/>
          </a:bodyPr>
          <a:lstStyle/>
          <a:p>
            <a:pPr marL="457200" lvl="0" indent="-457200">
              <a:lnSpc>
                <a:spcPct val="150000"/>
              </a:lnSpc>
              <a:buClr>
                <a:srgbClr val="666666"/>
              </a:buClr>
              <a:buSzPts val="3600"/>
              <a:buFont typeface="Montserrat"/>
              <a:buAutoNum type="arabicPeriod"/>
            </a:pPr>
            <a:r>
              <a:rPr lang="ru-RU" sz="3600" dirty="0">
                <a:solidFill>
                  <a:srgbClr val="666666"/>
                </a:solidFill>
                <a:latin typeface="Montserrat"/>
                <a:ea typeface="Montserrat"/>
                <a:cs typeface="Montserrat"/>
                <a:sym typeface="Montserrat"/>
              </a:rPr>
              <a:t>Да определите въпроси и проблеми във вашата територия, които да бъдат проучени;</a:t>
            </a:r>
          </a:p>
          <a:p>
            <a:pPr marL="457200" lvl="0" indent="-457200">
              <a:lnSpc>
                <a:spcPct val="150000"/>
              </a:lnSpc>
              <a:buClr>
                <a:srgbClr val="666666"/>
              </a:buClr>
              <a:buSzPts val="3600"/>
              <a:buFont typeface="Montserrat"/>
              <a:buAutoNum type="arabicPeriod"/>
            </a:pPr>
            <a:r>
              <a:rPr lang="bg-BG" sz="3600" dirty="0">
                <a:solidFill>
                  <a:srgbClr val="666666"/>
                </a:solidFill>
                <a:latin typeface="Montserrat"/>
                <a:ea typeface="Montserrat"/>
                <a:cs typeface="Montserrat"/>
                <a:sym typeface="Montserrat"/>
              </a:rPr>
              <a:t>Да намерите проект, свързан с конкретните въпроси и проблеми, на </a:t>
            </a:r>
            <a:r>
              <a:rPr lang="en-US" sz="3600" dirty="0">
                <a:solidFill>
                  <a:srgbClr val="666666"/>
                </a:solidFill>
                <a:latin typeface="Montserrat"/>
                <a:ea typeface="Montserrat"/>
                <a:cs typeface="Montserrat"/>
                <a:sym typeface="Montserrat"/>
              </a:rPr>
              <a:t>XXXXX</a:t>
            </a:r>
            <a:r>
              <a:rPr lang="bg-BG" sz="3600" dirty="0">
                <a:solidFill>
                  <a:srgbClr val="666666"/>
                </a:solidFill>
                <a:latin typeface="Montserrat"/>
                <a:ea typeface="Montserrat"/>
                <a:cs typeface="Montserrat"/>
                <a:sym typeface="Montserrat"/>
              </a:rPr>
              <a:t>;</a:t>
            </a:r>
            <a:endParaRPr sz="3600" dirty="0">
              <a:solidFill>
                <a:srgbClr val="666666"/>
              </a:solidFill>
              <a:latin typeface="Montserrat"/>
              <a:ea typeface="Montserrat"/>
              <a:cs typeface="Montserrat"/>
              <a:sym typeface="Montserrat"/>
            </a:endParaRPr>
          </a:p>
          <a:p>
            <a:pPr marL="457200" lvl="0" indent="-457200" algn="l" rtl="0">
              <a:lnSpc>
                <a:spcPct val="150000"/>
              </a:lnSpc>
              <a:spcBef>
                <a:spcPts val="0"/>
              </a:spcBef>
              <a:spcAft>
                <a:spcPts val="0"/>
              </a:spcAft>
              <a:buClr>
                <a:srgbClr val="666666"/>
              </a:buClr>
              <a:buSzPts val="3600"/>
              <a:buFont typeface="Montserrat"/>
              <a:buAutoNum type="arabicPeriod"/>
            </a:pPr>
            <a:r>
              <a:rPr lang="bg-BG" sz="3600" dirty="0">
                <a:solidFill>
                  <a:srgbClr val="666666"/>
                </a:solidFill>
                <a:latin typeface="Montserrat"/>
                <a:ea typeface="Montserrat"/>
                <a:cs typeface="Montserrat"/>
                <a:sym typeface="Montserrat"/>
              </a:rPr>
              <a:t>Да научите да сърфирате и „четете“</a:t>
            </a:r>
            <a:r>
              <a:rPr lang="en-US" sz="3600" dirty="0">
                <a:solidFill>
                  <a:srgbClr val="666666"/>
                </a:solidFill>
                <a:latin typeface="Montserrat"/>
                <a:ea typeface="Montserrat"/>
                <a:cs typeface="Montserrat"/>
                <a:sym typeface="Montserrat"/>
              </a:rPr>
              <a:t> </a:t>
            </a:r>
            <a:r>
              <a:rPr lang="bg-BG" sz="3600" dirty="0">
                <a:solidFill>
                  <a:srgbClr val="666666"/>
                </a:solidFill>
                <a:latin typeface="Montserrat"/>
                <a:ea typeface="Montserrat"/>
                <a:cs typeface="Montserrat"/>
                <a:sym typeface="Montserrat"/>
              </a:rPr>
              <a:t>какво има на </a:t>
            </a:r>
            <a:r>
              <a:rPr lang="en-US" sz="3600" dirty="0">
                <a:solidFill>
                  <a:srgbClr val="666666"/>
                </a:solidFill>
                <a:latin typeface="Montserrat"/>
                <a:ea typeface="Montserrat"/>
                <a:cs typeface="Montserrat"/>
                <a:sym typeface="Montserrat"/>
              </a:rPr>
              <a:t>XXXXX</a:t>
            </a:r>
            <a:r>
              <a:rPr lang="bg-BG" sz="3600" dirty="0">
                <a:solidFill>
                  <a:srgbClr val="666666"/>
                </a:solidFill>
                <a:latin typeface="Montserrat"/>
                <a:ea typeface="Montserrat"/>
                <a:cs typeface="Montserrat"/>
                <a:sym typeface="Montserrat"/>
              </a:rPr>
              <a:t>;</a:t>
            </a:r>
            <a:endParaRPr sz="3600" dirty="0">
              <a:solidFill>
                <a:srgbClr val="666666"/>
              </a:solidFill>
              <a:latin typeface="Montserrat"/>
              <a:ea typeface="Montserrat"/>
              <a:cs typeface="Montserrat"/>
              <a:sym typeface="Montserrat"/>
            </a:endParaRPr>
          </a:p>
          <a:p>
            <a:pPr marL="457200" lvl="0" indent="-457200">
              <a:lnSpc>
                <a:spcPct val="150000"/>
              </a:lnSpc>
              <a:buClr>
                <a:srgbClr val="666666"/>
              </a:buClr>
              <a:buSzPts val="3600"/>
              <a:buFont typeface="Montserrat"/>
              <a:buAutoNum type="arabicPeriod"/>
            </a:pPr>
            <a:r>
              <a:rPr lang="ru-RU" sz="3600" dirty="0">
                <a:solidFill>
                  <a:srgbClr val="666666"/>
                </a:solidFill>
                <a:latin typeface="Montserrat"/>
                <a:ea typeface="Montserrat"/>
                <a:cs typeface="Montserrat"/>
                <a:sym typeface="Montserrat"/>
              </a:rPr>
              <a:t>Да намерите други източници на данни, полезни за изследване на избраната тема</a:t>
            </a:r>
          </a:p>
          <a:p>
            <a:pPr marL="457200" lvl="0" indent="-457200">
              <a:lnSpc>
                <a:spcPct val="150000"/>
              </a:lnSpc>
              <a:buClr>
                <a:srgbClr val="666666"/>
              </a:buClr>
              <a:buSzPts val="3600"/>
              <a:buFont typeface="Montserrat"/>
              <a:buAutoNum type="arabicPeriod"/>
            </a:pPr>
            <a:r>
              <a:rPr lang="ru-RU" sz="3600" dirty="0">
                <a:solidFill>
                  <a:srgbClr val="666666"/>
                </a:solidFill>
                <a:latin typeface="Montserrat"/>
                <a:ea typeface="Montserrat"/>
                <a:cs typeface="Montserrat"/>
                <a:sym typeface="Montserrat"/>
              </a:rPr>
              <a:t>Да опишете детайлите на проучването, което искате да извършите, като попълните Схемата (</a:t>
            </a:r>
            <a:r>
              <a:rPr lang="en-US" sz="3600" dirty="0">
                <a:solidFill>
                  <a:srgbClr val="666666"/>
                </a:solidFill>
                <a:latin typeface="Montserrat"/>
                <a:ea typeface="Montserrat"/>
                <a:cs typeface="Montserrat"/>
                <a:sym typeface="Montserrat"/>
              </a:rPr>
              <a:t>Canvas</a:t>
            </a:r>
            <a:r>
              <a:rPr lang="ru-RU" sz="3600" dirty="0">
                <a:solidFill>
                  <a:srgbClr val="666666"/>
                </a:solidFill>
                <a:latin typeface="Montserrat"/>
                <a:ea typeface="Montserrat"/>
                <a:cs typeface="Montserrat"/>
                <a:sym typeface="Montserrat"/>
              </a:rPr>
              <a:t>), която ще намерите в следващия слайд;</a:t>
            </a:r>
          </a:p>
          <a:p>
            <a:pPr marL="457200" lvl="0" indent="-457200">
              <a:lnSpc>
                <a:spcPct val="150000"/>
              </a:lnSpc>
              <a:buClr>
                <a:srgbClr val="666666"/>
              </a:buClr>
              <a:buSzPts val="3600"/>
              <a:buFont typeface="Montserrat"/>
              <a:buAutoNum type="arabicPeriod"/>
            </a:pPr>
            <a:r>
              <a:rPr lang="bg-BG" sz="3600" dirty="0">
                <a:solidFill>
                  <a:srgbClr val="666666"/>
                </a:solidFill>
                <a:latin typeface="Montserrat"/>
                <a:ea typeface="Montserrat"/>
                <a:cs typeface="Montserrat"/>
                <a:sym typeface="Montserrat"/>
              </a:rPr>
              <a:t>Да представите проекта пред класа и ДА УБЕДИТЕ ОСТАНАЛИТЕ, ЧЕ ТОЙ Е НАЙ-ДОБРИЯТ, като използвате Схемата (</a:t>
            </a:r>
            <a:r>
              <a:rPr lang="en-US" sz="3600" dirty="0">
                <a:solidFill>
                  <a:srgbClr val="666666"/>
                </a:solidFill>
                <a:latin typeface="Montserrat"/>
                <a:ea typeface="Montserrat"/>
                <a:cs typeface="Montserrat"/>
                <a:sym typeface="Montserrat"/>
              </a:rPr>
              <a:t>Canvas</a:t>
            </a:r>
            <a:r>
              <a:rPr lang="bg-BG" sz="3600" dirty="0">
                <a:solidFill>
                  <a:srgbClr val="666666"/>
                </a:solidFill>
                <a:latin typeface="Montserrat"/>
                <a:ea typeface="Montserrat"/>
                <a:cs typeface="Montserrat"/>
                <a:sym typeface="Montserrat"/>
              </a:rPr>
              <a:t>);</a:t>
            </a:r>
            <a:endParaRPr sz="3600" dirty="0">
              <a:solidFill>
                <a:srgbClr val="666666"/>
              </a:solidFill>
              <a:latin typeface="Montserrat"/>
              <a:ea typeface="Montserrat"/>
              <a:cs typeface="Montserrat"/>
              <a:sym typeface="Montserrat"/>
            </a:endParaRPr>
          </a:p>
          <a:p>
            <a:pPr marL="457200" lvl="0" indent="-457200" algn="l" rtl="0">
              <a:lnSpc>
                <a:spcPct val="150000"/>
              </a:lnSpc>
              <a:spcBef>
                <a:spcPts val="0"/>
              </a:spcBef>
              <a:spcAft>
                <a:spcPts val="0"/>
              </a:spcAft>
              <a:buClr>
                <a:srgbClr val="666666"/>
              </a:buClr>
              <a:buSzPts val="3600"/>
              <a:buFont typeface="Montserrat"/>
              <a:buAutoNum type="arabicPeriod"/>
            </a:pPr>
            <a:r>
              <a:rPr lang="bg-BG" sz="3600" dirty="0">
                <a:solidFill>
                  <a:srgbClr val="666666"/>
                </a:solidFill>
                <a:latin typeface="Montserrat"/>
                <a:ea typeface="Montserrat"/>
                <a:cs typeface="Montserrat"/>
                <a:sym typeface="Montserrat"/>
              </a:rPr>
              <a:t>Да изберете проекта, по който ще работи целият клас;</a:t>
            </a:r>
            <a:endParaRPr sz="3600" dirty="0">
              <a:solidFill>
                <a:srgbClr val="666666"/>
              </a:solidFill>
              <a:latin typeface="Montserrat"/>
              <a:ea typeface="Montserrat"/>
              <a:cs typeface="Montserrat"/>
              <a:sym typeface="Montserrat"/>
            </a:endParaRPr>
          </a:p>
          <a:p>
            <a:pPr marL="457200" lvl="0" indent="-457200" algn="l" rtl="0">
              <a:lnSpc>
                <a:spcPct val="150000"/>
              </a:lnSpc>
              <a:spcBef>
                <a:spcPts val="0"/>
              </a:spcBef>
              <a:spcAft>
                <a:spcPts val="0"/>
              </a:spcAft>
              <a:buClr>
                <a:srgbClr val="666666"/>
              </a:buClr>
              <a:buSzPts val="3600"/>
              <a:buFont typeface="Montserrat"/>
              <a:buAutoNum type="arabicPeriod"/>
            </a:pPr>
            <a:r>
              <a:rPr lang="bg-BG" sz="3600" dirty="0">
                <a:solidFill>
                  <a:srgbClr val="666666"/>
                </a:solidFill>
                <a:latin typeface="Montserrat"/>
                <a:ea typeface="Montserrat"/>
                <a:cs typeface="Montserrat"/>
                <a:sym typeface="Montserrat"/>
              </a:rPr>
              <a:t>Да сформирате окончателно работната група и да се разделите по роли за организиране на работата за следващите седмици.</a:t>
            </a:r>
            <a:endParaRPr sz="3600" dirty="0">
              <a:solidFill>
                <a:srgbClr val="666666"/>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graphicFrame>
        <p:nvGraphicFramePr>
          <p:cNvPr id="114" name="Google Shape;114;p18"/>
          <p:cNvGraphicFramePr/>
          <p:nvPr>
            <p:extLst>
              <p:ext uri="{D42A27DB-BD31-4B8C-83A1-F6EECF244321}">
                <p14:modId xmlns:p14="http://schemas.microsoft.com/office/powerpoint/2010/main" val="3540591295"/>
              </p:ext>
            </p:extLst>
          </p:nvPr>
        </p:nvGraphicFramePr>
        <p:xfrm>
          <a:off x="4398138" y="1563667"/>
          <a:ext cx="18143325" cy="10742275"/>
        </p:xfrm>
        <a:graphic>
          <a:graphicData uri="http://schemas.openxmlformats.org/drawingml/2006/table">
            <a:tbl>
              <a:tblPr>
                <a:noFill/>
                <a:tableStyleId>{852B0D79-37D5-4A77-A812-BA82CEA1D385}</a:tableStyleId>
              </a:tblPr>
              <a:tblGrid>
                <a:gridCol w="3266675">
                  <a:extLst>
                    <a:ext uri="{9D8B030D-6E8A-4147-A177-3AD203B41FA5}">
                      <a16:colId xmlns:a16="http://schemas.microsoft.com/office/drawing/2014/main" val="20000"/>
                    </a:ext>
                  </a:extLst>
                </a:gridCol>
                <a:gridCol w="3665150">
                  <a:extLst>
                    <a:ext uri="{9D8B030D-6E8A-4147-A177-3AD203B41FA5}">
                      <a16:colId xmlns:a16="http://schemas.microsoft.com/office/drawing/2014/main" val="20001"/>
                    </a:ext>
                  </a:extLst>
                </a:gridCol>
                <a:gridCol w="3513275">
                  <a:extLst>
                    <a:ext uri="{9D8B030D-6E8A-4147-A177-3AD203B41FA5}">
                      <a16:colId xmlns:a16="http://schemas.microsoft.com/office/drawing/2014/main" val="20002"/>
                    </a:ext>
                  </a:extLst>
                </a:gridCol>
                <a:gridCol w="3962900">
                  <a:extLst>
                    <a:ext uri="{9D8B030D-6E8A-4147-A177-3AD203B41FA5}">
                      <a16:colId xmlns:a16="http://schemas.microsoft.com/office/drawing/2014/main" val="20003"/>
                    </a:ext>
                  </a:extLst>
                </a:gridCol>
                <a:gridCol w="3735325">
                  <a:extLst>
                    <a:ext uri="{9D8B030D-6E8A-4147-A177-3AD203B41FA5}">
                      <a16:colId xmlns:a16="http://schemas.microsoft.com/office/drawing/2014/main" val="20004"/>
                    </a:ext>
                  </a:extLst>
                </a:gridCol>
              </a:tblGrid>
              <a:tr h="7271500">
                <a:tc>
                  <a:txBody>
                    <a:bodyPr/>
                    <a:lstStyle/>
                    <a:p>
                      <a:pPr marL="0" lvl="0" indent="0" algn="l" rtl="0">
                        <a:spcBef>
                          <a:spcPts val="0"/>
                        </a:spcBef>
                        <a:spcAft>
                          <a:spcPts val="0"/>
                        </a:spcAft>
                        <a:buNone/>
                      </a:pPr>
                      <a:r>
                        <a:rPr lang="ru-RU" sz="2000" b="1" dirty="0">
                          <a:latin typeface="Montserrat"/>
                          <a:ea typeface="Montserrat"/>
                          <a:cs typeface="Montserrat"/>
                          <a:sym typeface="Montserrat"/>
                        </a:rPr>
                        <a:t>Кратко описание на ваш</a:t>
                      </a:r>
                      <a:r>
                        <a:rPr lang="bg-BG" sz="2000" b="1" dirty="0">
                          <a:latin typeface="Montserrat"/>
                          <a:ea typeface="Montserrat"/>
                          <a:cs typeface="Montserrat"/>
                          <a:sym typeface="Montserrat"/>
                        </a:rPr>
                        <a:t>е</a:t>
                      </a:r>
                      <a:r>
                        <a:rPr lang="ru-RU" sz="2000" b="1" dirty="0">
                          <a:latin typeface="Montserrat"/>
                          <a:ea typeface="Montserrat"/>
                          <a:cs typeface="Montserrat"/>
                          <a:sym typeface="Montserrat"/>
                        </a:rPr>
                        <a:t>т</a:t>
                      </a:r>
                      <a:r>
                        <a:rPr lang="ru-RU" sz="2000" b="1" dirty="0">
                          <a:latin typeface="Montserrat" charset="0"/>
                          <a:ea typeface="Montserrat"/>
                          <a:cs typeface="Montserrat"/>
                          <a:sym typeface="Montserrat"/>
                        </a:rPr>
                        <a:t>о </a:t>
                      </a:r>
                      <a:r>
                        <a:rPr lang="ru-RU" sz="2000" b="1" dirty="0">
                          <a:solidFill>
                            <a:schemeClr val="tx1"/>
                          </a:solidFill>
                          <a:latin typeface="Montserrat"/>
                          <a:ea typeface="Montserrat"/>
                          <a:cs typeface="Montserrat"/>
                          <a:sym typeface="Montserrat"/>
                        </a:rPr>
                        <a:t>проучване за граждански</a:t>
                      </a:r>
                      <a:r>
                        <a:rPr lang="ru-RU" sz="2000" b="1" baseline="0" dirty="0">
                          <a:solidFill>
                            <a:schemeClr val="tx1"/>
                          </a:solidFill>
                          <a:latin typeface="Montserrat"/>
                          <a:ea typeface="Montserrat"/>
                          <a:cs typeface="Montserrat"/>
                          <a:sym typeface="Montserrat"/>
                        </a:rPr>
                        <a:t> </a:t>
                      </a:r>
                      <a:r>
                        <a:rPr lang="ru-RU" sz="2000" b="1" baseline="0" dirty="0">
                          <a:latin typeface="Montserrat"/>
                          <a:ea typeface="Montserrat"/>
                          <a:cs typeface="Montserrat"/>
                          <a:sym typeface="Montserrat"/>
                        </a:rPr>
                        <a:t>мониторинг</a:t>
                      </a:r>
                      <a:r>
                        <a:rPr lang="ru-RU" sz="2000" b="1" dirty="0">
                          <a:latin typeface="Montserrat" charset="0"/>
                          <a:ea typeface="Montserrat"/>
                          <a:cs typeface="Montserrat"/>
                          <a:sym typeface="Montserrat"/>
                        </a:rPr>
                        <a:t> </a:t>
                      </a:r>
                      <a:r>
                        <a:rPr lang="en" sz="2000" b="0" dirty="0">
                          <a:latin typeface="Montserrat" charset="0"/>
                          <a:ea typeface="Montserrat"/>
                          <a:cs typeface="Montserrat"/>
                          <a:sym typeface="Montserrat"/>
                        </a:rPr>
                        <a:t>(</a:t>
                      </a:r>
                      <a:r>
                        <a:rPr lang="ru-RU" sz="2000" b="0" dirty="0">
                          <a:latin typeface="Montserrat"/>
                          <a:ea typeface="Montserrat"/>
                          <a:cs typeface="Montserrat"/>
                          <a:sym typeface="Montserrat"/>
                        </a:rPr>
                        <a:t>обобщете проучването в 140 символа и изберете 5 ключови думи, които да го опишат</a:t>
                      </a:r>
                      <a:r>
                        <a:rPr lang="en" sz="2000" b="0" dirty="0">
                          <a:latin typeface="Montserrat" charset="0"/>
                          <a:ea typeface="Montserrat"/>
                          <a:cs typeface="Montserrat"/>
                          <a:sym typeface="Montserrat"/>
                        </a:rPr>
                        <a:t>)</a:t>
                      </a:r>
                      <a:endParaRPr sz="2000" i="1" dirty="0">
                        <a:latin typeface="Montserrat"/>
                        <a:ea typeface="Montserrat"/>
                        <a:cs typeface="Montserrat"/>
                        <a:sym typeface="Montserrat"/>
                      </a:endParaRPr>
                    </a:p>
                  </a:txBody>
                  <a:tcPr marL="91425" marR="91425" marT="121900" marB="121900"/>
                </a:tc>
                <a:tc>
                  <a:txBody>
                    <a:bodyPr/>
                    <a:lstStyle/>
                    <a:p>
                      <a:pPr lvl="0" rtl="0">
                        <a:spcBef>
                          <a:spcPts val="0"/>
                        </a:spcBef>
                        <a:buNone/>
                      </a:pPr>
                      <a:r>
                        <a:rPr lang="bg-BG" sz="2000" b="1" noProof="0" dirty="0">
                          <a:solidFill>
                            <a:schemeClr val="dk1"/>
                          </a:solidFill>
                          <a:latin typeface="Montserrat"/>
                          <a:ea typeface="Montserrat"/>
                          <a:cs typeface="Montserrat"/>
                          <a:sym typeface="Montserrat"/>
                        </a:rPr>
                        <a:t>Данни за контекста: </a:t>
                      </a:r>
                      <a:r>
                        <a:rPr lang="bg-BG" sz="2000" b="0" noProof="0" dirty="0">
                          <a:solidFill>
                            <a:schemeClr val="dk1"/>
                          </a:solidFill>
                          <a:latin typeface="Montserrat"/>
                          <a:ea typeface="Montserrat"/>
                          <a:cs typeface="Montserrat"/>
                          <a:sym typeface="Montserrat"/>
                        </a:rPr>
                        <a:t>какви данни открихте по  референтната тема? (вижте слайд „</a:t>
                      </a:r>
                      <a:r>
                        <a:rPr lang="bg-BG" sz="2000" b="0" noProof="0" dirty="0">
                          <a:solidFill>
                            <a:schemeClr val="tx1"/>
                          </a:solidFill>
                          <a:latin typeface="Montserrat"/>
                          <a:ea typeface="Montserrat"/>
                          <a:cs typeface="Montserrat"/>
                          <a:sym typeface="Montserrat"/>
                        </a:rPr>
                        <a:t>Намиране на данни и информация </a:t>
                      </a:r>
                      <a:r>
                        <a:rPr lang="bg-BG" sz="2000" b="0" noProof="0" dirty="0">
                          <a:solidFill>
                            <a:schemeClr val="dk1"/>
                          </a:solidFill>
                          <a:latin typeface="Montserrat"/>
                          <a:ea typeface="Montserrat"/>
                          <a:cs typeface="Montserrat"/>
                          <a:sym typeface="Montserrat"/>
                        </a:rPr>
                        <a:t>за контекста“)</a:t>
                      </a:r>
                      <a:endParaRPr lang="bg-BG" sz="2000" b="0" noProof="0" dirty="0">
                        <a:solidFill>
                          <a:schemeClr val="dk1"/>
                        </a:solidFill>
                        <a:latin typeface="Montserrat" charset="0"/>
                        <a:ea typeface="Montserrat"/>
                        <a:cs typeface="Montserrat"/>
                        <a:sym typeface="Montserrat"/>
                      </a:endParaRPr>
                    </a:p>
                  </a:txBody>
                  <a:tcPr marL="91425" marR="91425" marT="121900" marB="121900"/>
                </a:tc>
                <a:tc>
                  <a:txBody>
                    <a:bodyPr/>
                    <a:lstStyle/>
                    <a:p>
                      <a:pPr lvl="0" algn="ctr" rtl="0">
                        <a:spcBef>
                          <a:spcPts val="0"/>
                        </a:spcBef>
                        <a:buNone/>
                      </a:pPr>
                      <a:r>
                        <a:rPr lang="ru-RU" sz="2000" b="1" dirty="0">
                          <a:solidFill>
                            <a:schemeClr val="dk1"/>
                          </a:solidFill>
                          <a:latin typeface="Montserrat" charset="0"/>
                          <a:ea typeface="Montserrat"/>
                          <a:cs typeface="Montserrat"/>
                          <a:sym typeface="Montserrat"/>
                        </a:rPr>
                        <a:t>Избран проект и тема</a:t>
                      </a:r>
                    </a:p>
                    <a:p>
                      <a:pPr lvl="0" algn="ctr" rtl="0">
                        <a:spcBef>
                          <a:spcPts val="0"/>
                        </a:spcBef>
                        <a:buNone/>
                      </a:pPr>
                      <a:r>
                        <a:rPr lang="ru-RU" sz="2000" b="0" i="0" u="none" strike="noStrike" cap="none" dirty="0">
                          <a:solidFill>
                            <a:schemeClr val="dk1"/>
                          </a:solidFill>
                          <a:latin typeface="Montserrat" charset="0"/>
                          <a:ea typeface="Montserrat"/>
                          <a:cs typeface="Montserrat"/>
                          <a:sym typeface="Montserrat"/>
                        </a:rPr>
                        <a:t>(име, кратко описание, тема)</a:t>
                      </a:r>
                      <a:endParaRPr lang="en" sz="2000" b="0" i="0" u="none" strike="noStrike" cap="none" dirty="0">
                        <a:solidFill>
                          <a:schemeClr val="dk1"/>
                        </a:solidFill>
                        <a:latin typeface="Montserrat" charset="0"/>
                        <a:ea typeface="Montserrat"/>
                        <a:cs typeface="Montserrat"/>
                        <a:sym typeface="Montserrat"/>
                      </a:endParaRPr>
                    </a:p>
                    <a:p>
                      <a:pPr marL="0" lvl="0" indent="0" algn="ctr" rtl="0">
                        <a:spcBef>
                          <a:spcPts val="0"/>
                        </a:spcBef>
                        <a:spcAft>
                          <a:spcPts val="0"/>
                        </a:spcAft>
                        <a:buNone/>
                      </a:pPr>
                      <a:r>
                        <a:rPr lang="en-US" sz="2000" dirty="0">
                          <a:solidFill>
                            <a:srgbClr val="000000"/>
                          </a:solidFill>
                          <a:latin typeface="Montserrat"/>
                          <a:ea typeface="Montserrat"/>
                          <a:cs typeface="Montserrat"/>
                          <a:sym typeface="Montserrat"/>
                        </a:rPr>
                        <a:t> </a:t>
                      </a:r>
                      <a:endParaRPr sz="2000" dirty="0">
                        <a:solidFill>
                          <a:srgbClr val="000000"/>
                        </a:solidFill>
                        <a:latin typeface="Montserrat"/>
                        <a:ea typeface="Montserrat"/>
                        <a:cs typeface="Montserrat"/>
                        <a:sym typeface="Montserrat"/>
                      </a:endParaRPr>
                    </a:p>
                  </a:txBody>
                  <a:tcPr marL="91425" marR="91425" marT="121900" marB="121900"/>
                </a:tc>
                <a:tc>
                  <a:txBody>
                    <a:bodyPr/>
                    <a:lstStyle/>
                    <a:p>
                      <a:pPr lvl="0" rtl="0">
                        <a:spcBef>
                          <a:spcPts val="0"/>
                        </a:spcBef>
                        <a:buNone/>
                      </a:pPr>
                      <a:r>
                        <a:rPr lang="ru-RU" sz="2000" b="1" dirty="0">
                          <a:solidFill>
                            <a:schemeClr val="dk1"/>
                          </a:solidFill>
                          <a:latin typeface="Montserrat"/>
                          <a:ea typeface="Montserrat"/>
                          <a:cs typeface="Montserrat"/>
                          <a:sym typeface="Montserrat"/>
                        </a:rPr>
                        <a:t>Експерти по темата,</a:t>
                      </a:r>
                      <a:r>
                        <a:rPr lang="ru-RU" sz="2000" b="0" dirty="0">
                          <a:solidFill>
                            <a:schemeClr val="dk1"/>
                          </a:solidFill>
                          <a:latin typeface="Montserrat"/>
                          <a:ea typeface="Montserrat"/>
                          <a:cs typeface="Montserrat"/>
                          <a:sym typeface="Montserrat"/>
                        </a:rPr>
                        <a:t> които да бъдат включени на територията (асоциации, публична администрация, други експерти, журналисти и т.н.)</a:t>
                      </a:r>
                      <a:endParaRPr lang="en" sz="2000" b="0" dirty="0">
                        <a:solidFill>
                          <a:schemeClr val="dk1"/>
                        </a:solidFill>
                        <a:latin typeface="Montserrat" charset="0"/>
                        <a:ea typeface="Montserrat"/>
                        <a:cs typeface="Montserrat"/>
                        <a:sym typeface="Montserrat"/>
                      </a:endParaRPr>
                    </a:p>
                  </a:txBody>
                  <a:tcPr marL="91425" marR="91425" marT="121900" marB="121900"/>
                </a:tc>
                <a:tc>
                  <a:txBody>
                    <a:bodyPr/>
                    <a:lstStyle/>
                    <a:p>
                      <a:pPr lvl="0" rtl="0">
                        <a:spcBef>
                          <a:spcPts val="0"/>
                        </a:spcBef>
                        <a:buNone/>
                      </a:pPr>
                      <a:r>
                        <a:rPr lang="ru-RU" sz="2000" b="1" dirty="0">
                          <a:latin typeface="Montserrat" charset="0"/>
                          <a:ea typeface="Montserrat"/>
                          <a:cs typeface="Montserrat"/>
                          <a:sym typeface="Montserrat"/>
                        </a:rPr>
                        <a:t>Комуникационен формат и стратегия за включване </a:t>
                      </a:r>
                      <a:r>
                        <a:rPr lang="ru-RU" sz="2000" b="0" dirty="0">
                          <a:latin typeface="Montserrat" charset="0"/>
                          <a:ea typeface="Montserrat"/>
                          <a:cs typeface="Montserrat"/>
                          <a:sym typeface="Montserrat"/>
                        </a:rPr>
                        <a:t>(Какъв формат избирате, за да </a:t>
                      </a:r>
                      <a:r>
                        <a:rPr lang="ru-RU" sz="2000" b="0" dirty="0">
                          <a:solidFill>
                            <a:schemeClr val="tx1"/>
                          </a:solidFill>
                          <a:latin typeface="Montserrat" charset="0"/>
                          <a:ea typeface="Montserrat"/>
                          <a:cs typeface="Montserrat"/>
                          <a:sym typeface="Montserrat"/>
                        </a:rPr>
                        <a:t>представите вашето проучване и какви стратегии въвеждате, за да включите местната общност? Вижте слайд „Избор на правилния </a:t>
                      </a:r>
                      <a:r>
                        <a:rPr lang="ru-RU" sz="2000" b="0" dirty="0">
                          <a:latin typeface="Montserrat" charset="0"/>
                          <a:ea typeface="Montserrat"/>
                          <a:cs typeface="Montserrat"/>
                          <a:sym typeface="Montserrat"/>
                        </a:rPr>
                        <a:t>формат“)</a:t>
                      </a:r>
                      <a:endParaRPr lang="en" sz="2000" b="0" dirty="0">
                        <a:latin typeface="Montserrat" charset="0"/>
                        <a:ea typeface="Montserrat"/>
                        <a:cs typeface="Montserrat"/>
                        <a:sym typeface="Montserrat"/>
                      </a:endParaRPr>
                    </a:p>
                  </a:txBody>
                  <a:tcPr marL="91425" marR="91425" marT="121900" marB="121900"/>
                </a:tc>
                <a:extLst>
                  <a:ext uri="{0D108BD9-81ED-4DB2-BD59-A6C34878D82A}">
                    <a16:rowId xmlns:a16="http://schemas.microsoft.com/office/drawing/2014/main" val="10000"/>
                  </a:ext>
                </a:extLst>
              </a:tr>
              <a:tr h="3470775">
                <a:tc gridSpan="2">
                  <a:txBody>
                    <a:bodyPr/>
                    <a:lstStyle/>
                    <a:p>
                      <a:pPr lvl="0" rtl="0">
                        <a:spcBef>
                          <a:spcPts val="0"/>
                        </a:spcBef>
                        <a:buClr>
                          <a:schemeClr val="dk1"/>
                        </a:buClr>
                        <a:buSzPct val="110000"/>
                        <a:buFont typeface="Arial"/>
                        <a:buNone/>
                      </a:pPr>
                      <a:r>
                        <a:rPr lang="ru-RU" sz="2000" b="1" dirty="0">
                          <a:solidFill>
                            <a:schemeClr val="tx1"/>
                          </a:solidFill>
                          <a:latin typeface="Montserrat"/>
                          <a:ea typeface="Montserrat"/>
                          <a:cs typeface="Montserrat"/>
                          <a:sym typeface="Montserrat"/>
                        </a:rPr>
                        <a:t>Допълнителни проучвания: </a:t>
                      </a:r>
                      <a:r>
                        <a:rPr lang="ru-RU" sz="2000" b="0" dirty="0">
                          <a:solidFill>
                            <a:schemeClr val="tx1"/>
                          </a:solidFill>
                          <a:latin typeface="Montserrat"/>
                          <a:ea typeface="Montserrat"/>
                          <a:cs typeface="Montserrat"/>
                          <a:sym typeface="Montserrat"/>
                        </a:rPr>
                        <a:t>изберете </a:t>
                      </a:r>
                      <a:r>
                        <a:rPr lang="ru-RU" sz="2000" b="1" dirty="0">
                          <a:solidFill>
                            <a:schemeClr val="tx1"/>
                          </a:solidFill>
                          <a:latin typeface="Montserrat"/>
                          <a:ea typeface="Montserrat"/>
                          <a:cs typeface="Montserrat"/>
                          <a:sym typeface="Montserrat"/>
                        </a:rPr>
                        <a:t>3</a:t>
                      </a:r>
                      <a:r>
                        <a:rPr lang="ru-RU" sz="2000" b="0" dirty="0">
                          <a:solidFill>
                            <a:schemeClr val="tx1"/>
                          </a:solidFill>
                          <a:latin typeface="Montserrat"/>
                          <a:ea typeface="Montserrat"/>
                          <a:cs typeface="Montserrat"/>
                          <a:sym typeface="Montserrat"/>
                        </a:rPr>
                        <a:t> от допълнителните изследователски методи (вижте слайд </a:t>
                      </a:r>
                      <a:r>
                        <a:rPr lang="ru-RU" sz="2000" b="1" dirty="0">
                          <a:solidFill>
                            <a:schemeClr val="tx1"/>
                          </a:solidFill>
                          <a:latin typeface="Montserrat"/>
                          <a:ea typeface="Montserrat"/>
                          <a:cs typeface="Montserrat"/>
                          <a:sym typeface="Montserrat"/>
                        </a:rPr>
                        <a:t>„Избор на изследователска </a:t>
                      </a:r>
                      <a:r>
                        <a:rPr lang="ru-RU" sz="2000" b="1" dirty="0">
                          <a:latin typeface="Montserrat"/>
                          <a:ea typeface="Montserrat"/>
                          <a:cs typeface="Montserrat"/>
                          <a:sym typeface="Montserrat"/>
                        </a:rPr>
                        <a:t>техника“</a:t>
                      </a:r>
                      <a:r>
                        <a:rPr lang="ru-RU" sz="2000" b="0" dirty="0">
                          <a:latin typeface="Montserrat"/>
                          <a:ea typeface="Montserrat"/>
                          <a:cs typeface="Montserrat"/>
                          <a:sym typeface="Montserrat"/>
                        </a:rPr>
                        <a:t>)</a:t>
                      </a:r>
                    </a:p>
                    <a:p>
                      <a:pPr lvl="0" rtl="0">
                        <a:spcBef>
                          <a:spcPts val="0"/>
                        </a:spcBef>
                        <a:buNone/>
                      </a:pPr>
                      <a:endParaRPr lang="ru-RU" sz="2000" i="1" dirty="0">
                        <a:latin typeface="Montserrat"/>
                        <a:ea typeface="Montserrat"/>
                        <a:cs typeface="Montserrat"/>
                        <a:sym typeface="Montserrat"/>
                      </a:endParaRPr>
                    </a:p>
                  </a:txBody>
                  <a:tcPr marL="91425" marR="91425" marT="121900" marB="121900"/>
                </a:tc>
                <a:tc hMerge="1">
                  <a:txBody>
                    <a:bodyPr/>
                    <a:lstStyle/>
                    <a:p>
                      <a:endParaRPr lang="it-IT"/>
                    </a:p>
                  </a:txBody>
                  <a:tcPr/>
                </a:tc>
                <a:tc gridSpan="3">
                  <a:txBody>
                    <a:bodyPr/>
                    <a:lstStyle/>
                    <a:p>
                      <a:pPr lvl="0" rtl="0">
                        <a:spcBef>
                          <a:spcPts val="0"/>
                        </a:spcBef>
                        <a:buNone/>
                      </a:pPr>
                      <a:r>
                        <a:rPr lang="ru-RU" sz="2000" b="1" dirty="0">
                          <a:solidFill>
                            <a:schemeClr val="dk1"/>
                          </a:solidFill>
                          <a:latin typeface="Montserrat"/>
                          <a:ea typeface="Montserrat"/>
                          <a:cs typeface="Montserrat"/>
                          <a:sym typeface="Montserrat"/>
                        </a:rPr>
                        <a:t>Стойност за общността</a:t>
                      </a:r>
                      <a:r>
                        <a:rPr lang="ru-RU" sz="2000" b="0" dirty="0">
                          <a:solidFill>
                            <a:schemeClr val="dk1"/>
                          </a:solidFill>
                          <a:latin typeface="Montserrat"/>
                          <a:ea typeface="Montserrat"/>
                          <a:cs typeface="Montserrat"/>
                          <a:sym typeface="Montserrat"/>
                        </a:rPr>
                        <a:t>: По какъв начин вашето проучване може да окаже въздействие върху вашата територия? Какви ефекти и по-нататъшни проучвания може да предизвика вашето проучване? За кои категории хора може то да представлява интерес?</a:t>
                      </a:r>
                    </a:p>
                    <a:p>
                      <a:pPr lvl="0" rtl="0">
                        <a:spcBef>
                          <a:spcPts val="0"/>
                        </a:spcBef>
                        <a:buNone/>
                      </a:pPr>
                      <a:endParaRPr lang="ru-RU" sz="3600" b="1" dirty="0">
                        <a:solidFill>
                          <a:schemeClr val="dk1"/>
                        </a:solidFill>
                        <a:latin typeface="Montserrat"/>
                        <a:ea typeface="Montserrat"/>
                        <a:cs typeface="Montserrat"/>
                        <a:sym typeface="Montserrat"/>
                      </a:endParaRPr>
                    </a:p>
                    <a:p>
                      <a:pPr lvl="0" rtl="0">
                        <a:spcBef>
                          <a:spcPts val="0"/>
                        </a:spcBef>
                        <a:buNone/>
                      </a:pPr>
                      <a:endParaRPr lang="ru-RU" sz="2000" dirty="0">
                        <a:latin typeface="Montserrat"/>
                        <a:ea typeface="Montserrat"/>
                        <a:cs typeface="Montserrat"/>
                        <a:sym typeface="Montserrat"/>
                      </a:endParaRPr>
                    </a:p>
                    <a:p>
                      <a:pPr lvl="0" rtl="0">
                        <a:spcBef>
                          <a:spcPts val="0"/>
                        </a:spcBef>
                        <a:buNone/>
                      </a:pPr>
                      <a:endParaRPr lang="ru-RU" sz="4800" dirty="0">
                        <a:solidFill>
                          <a:schemeClr val="dk1"/>
                        </a:solidFill>
                        <a:latin typeface="Montserrat"/>
                        <a:ea typeface="Montserrat"/>
                        <a:cs typeface="Montserrat"/>
                        <a:sym typeface="Montserrat"/>
                      </a:endParaRPr>
                    </a:p>
                  </a:txBody>
                  <a:tcPr marL="91425" marR="91425" marT="121900" marB="121900"/>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9"/>
          <p:cNvSpPr txBox="1"/>
          <p:nvPr/>
        </p:nvSpPr>
        <p:spPr>
          <a:xfrm>
            <a:off x="6942850" y="5976000"/>
            <a:ext cx="10496700" cy="176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bg-BG" sz="6000" b="1" dirty="0">
                <a:solidFill>
                  <a:srgbClr val="444444"/>
                </a:solidFill>
                <a:latin typeface="Montserrat"/>
                <a:ea typeface="Montserrat"/>
                <a:cs typeface="Montserrat"/>
                <a:sym typeface="Montserrat"/>
              </a:rPr>
              <a:t>ВАШАТА ТЕРИТОРИЯ</a:t>
            </a:r>
            <a:endParaRPr sz="6000" b="1" dirty="0">
              <a:solidFill>
                <a:srgbClr val="444444"/>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0" descr="Untitled design.png"/>
          <p:cNvPicPr preferRelativeResize="0"/>
          <p:nvPr/>
        </p:nvPicPr>
        <p:blipFill>
          <a:blip r:embed="rId3">
            <a:alphaModFix/>
          </a:blip>
          <a:stretch>
            <a:fillRect/>
          </a:stretch>
        </p:blipFill>
        <p:spPr>
          <a:xfrm>
            <a:off x="7210604" y="2157963"/>
            <a:ext cx="3322774" cy="3322826"/>
          </a:xfrm>
          <a:prstGeom prst="rect">
            <a:avLst/>
          </a:prstGeom>
          <a:noFill/>
          <a:ln>
            <a:noFill/>
          </a:ln>
        </p:spPr>
      </p:pic>
      <p:sp>
        <p:nvSpPr>
          <p:cNvPr id="125" name="Google Shape;125;p20"/>
          <p:cNvSpPr txBox="1"/>
          <p:nvPr/>
        </p:nvSpPr>
        <p:spPr>
          <a:xfrm>
            <a:off x="11004075" y="3093538"/>
            <a:ext cx="6167700" cy="145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0" dirty="0">
                <a:solidFill>
                  <a:srgbClr val="666666"/>
                </a:solidFill>
                <a:latin typeface="Montserrat"/>
                <a:ea typeface="Montserrat"/>
                <a:cs typeface="Montserrat"/>
                <a:sym typeface="Montserrat"/>
              </a:rPr>
              <a:t>10 </a:t>
            </a:r>
            <a:r>
              <a:rPr lang="bg-BG" sz="9000" dirty="0">
                <a:solidFill>
                  <a:srgbClr val="666666"/>
                </a:solidFill>
                <a:latin typeface="Montserrat"/>
                <a:ea typeface="Montserrat"/>
                <a:cs typeface="Montserrat"/>
                <a:sym typeface="Montserrat"/>
              </a:rPr>
              <a:t>минути</a:t>
            </a:r>
            <a:endParaRPr sz="9000" dirty="0">
              <a:solidFill>
                <a:srgbClr val="666666"/>
              </a:solidFill>
              <a:latin typeface="Montserrat"/>
              <a:ea typeface="Montserrat"/>
              <a:cs typeface="Montserrat"/>
              <a:sym typeface="Montserrat"/>
            </a:endParaRPr>
          </a:p>
        </p:txBody>
      </p:sp>
      <p:sp>
        <p:nvSpPr>
          <p:cNvPr id="126" name="Google Shape;126;p20"/>
          <p:cNvSpPr txBox="1"/>
          <p:nvPr/>
        </p:nvSpPr>
        <p:spPr>
          <a:xfrm>
            <a:off x="3179800" y="6278875"/>
            <a:ext cx="18491400" cy="392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6000" b="1" dirty="0">
              <a:solidFill>
                <a:srgbClr val="000000"/>
              </a:solidFill>
              <a:latin typeface="Trebuchet MS"/>
              <a:ea typeface="Trebuchet MS"/>
              <a:cs typeface="Trebuchet MS"/>
              <a:sym typeface="Trebuchet MS"/>
            </a:endParaRPr>
          </a:p>
          <a:p>
            <a:pPr marL="0" lvl="0" indent="0" algn="ctr" rtl="0">
              <a:spcBef>
                <a:spcPts val="0"/>
              </a:spcBef>
              <a:spcAft>
                <a:spcPts val="0"/>
              </a:spcAft>
              <a:buNone/>
            </a:pPr>
            <a:r>
              <a:rPr lang="bg-BG" sz="6000" b="1" dirty="0">
                <a:solidFill>
                  <a:srgbClr val="666666"/>
                </a:solidFill>
                <a:latin typeface="Montserrat"/>
                <a:ea typeface="Montserrat"/>
                <a:cs typeface="Montserrat"/>
                <a:sym typeface="Montserrat"/>
              </a:rPr>
              <a:t>В РАМКИТЕ НА</a:t>
            </a:r>
            <a:r>
              <a:rPr lang="en-US" sz="6000" b="1" dirty="0">
                <a:solidFill>
                  <a:srgbClr val="666666"/>
                </a:solidFill>
                <a:latin typeface="Montserrat"/>
                <a:ea typeface="Montserrat"/>
                <a:cs typeface="Montserrat"/>
                <a:sym typeface="Montserrat"/>
              </a:rPr>
              <a:t> </a:t>
            </a:r>
            <a:r>
              <a:rPr lang="en-US" sz="6000" b="1" dirty="0">
                <a:solidFill>
                  <a:srgbClr val="77BB62"/>
                </a:solidFill>
                <a:latin typeface="Montserrat"/>
                <a:ea typeface="Montserrat"/>
                <a:cs typeface="Montserrat"/>
                <a:sym typeface="Montserrat"/>
              </a:rPr>
              <a:t>10 </a:t>
            </a:r>
            <a:r>
              <a:rPr lang="bg-BG" sz="6000" b="1" dirty="0">
                <a:solidFill>
                  <a:srgbClr val="77BB62"/>
                </a:solidFill>
                <a:latin typeface="Montserrat"/>
                <a:ea typeface="Montserrat"/>
                <a:cs typeface="Montserrat"/>
                <a:sym typeface="Montserrat"/>
              </a:rPr>
              <a:t>МИНУТИ</a:t>
            </a:r>
            <a:r>
              <a:rPr lang="en-US" sz="6000" b="1" dirty="0">
                <a:solidFill>
                  <a:srgbClr val="666666"/>
                </a:solidFill>
                <a:latin typeface="Montserrat"/>
                <a:ea typeface="Montserrat"/>
                <a:cs typeface="Montserrat"/>
                <a:sym typeface="Montserrat"/>
              </a:rPr>
              <a:t> </a:t>
            </a:r>
            <a:r>
              <a:rPr lang="bg-BG" sz="6000" b="1" dirty="0">
                <a:solidFill>
                  <a:srgbClr val="666666"/>
                </a:solidFill>
                <a:latin typeface="Montserrat"/>
                <a:ea typeface="Montserrat"/>
                <a:cs typeface="Montserrat"/>
                <a:sym typeface="Montserrat"/>
              </a:rPr>
              <a:t>ОПРЕДЕЛЕТЕ ПОДХОДЯЩИ ТЕМИ ЗА ПРОУЧВАНЕ НА ВАШАТА ТЕРИТОРИЯ И НАПИШЕТЕ </a:t>
            </a:r>
            <a:r>
              <a:rPr lang="en-US" sz="6000" b="1" dirty="0">
                <a:solidFill>
                  <a:srgbClr val="666666"/>
                </a:solidFill>
                <a:latin typeface="Montserrat"/>
                <a:ea typeface="Montserrat"/>
                <a:cs typeface="Montserrat"/>
                <a:sym typeface="Montserrat"/>
              </a:rPr>
              <a:t>5 </a:t>
            </a:r>
            <a:r>
              <a:rPr lang="bg-BG" sz="6000" b="1" dirty="0">
                <a:solidFill>
                  <a:srgbClr val="666666"/>
                </a:solidFill>
                <a:latin typeface="Montserrat"/>
                <a:ea typeface="Montserrat"/>
                <a:cs typeface="Montserrat"/>
                <a:sym typeface="Montserrat"/>
              </a:rPr>
              <a:t>КЛЮЧОВИ ДУМИ</a:t>
            </a:r>
            <a:r>
              <a:rPr lang="en-US" sz="6000" b="1" dirty="0">
                <a:solidFill>
                  <a:srgbClr val="666666"/>
                </a:solidFill>
                <a:latin typeface="Montserrat"/>
                <a:ea typeface="Montserrat"/>
                <a:cs typeface="Montserrat"/>
                <a:sym typeface="Montserrat"/>
              </a:rPr>
              <a:t>. </a:t>
            </a:r>
            <a:endParaRPr sz="6000" b="1" dirty="0">
              <a:solidFill>
                <a:srgbClr val="666666"/>
              </a:solidFill>
              <a:latin typeface="Montserrat"/>
              <a:ea typeface="Montserrat"/>
              <a:cs typeface="Montserrat"/>
              <a:sym typeface="Montserrat"/>
            </a:endParaRPr>
          </a:p>
          <a:p>
            <a:pPr marL="0" lvl="0" indent="0" algn="ctr" rtl="0">
              <a:spcBef>
                <a:spcPts val="0"/>
              </a:spcBef>
              <a:spcAft>
                <a:spcPts val="0"/>
              </a:spcAft>
              <a:buNone/>
            </a:pPr>
            <a:endParaRPr sz="6000" b="1" dirty="0">
              <a:solidFill>
                <a:srgbClr val="666666"/>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txBox="1"/>
          <p:nvPr/>
        </p:nvSpPr>
        <p:spPr>
          <a:xfrm>
            <a:off x="4359450" y="1792200"/>
            <a:ext cx="19259400" cy="1503300"/>
          </a:xfrm>
          <a:prstGeom prst="rect">
            <a:avLst/>
          </a:prstGeom>
          <a:noFill/>
          <a:ln>
            <a:noFill/>
          </a:ln>
        </p:spPr>
        <p:txBody>
          <a:bodyPr spcFirstLastPara="1" wrap="square" lIns="91425" tIns="91425" rIns="91425" bIns="91425" anchor="ctr" anchorCtr="0">
            <a:noAutofit/>
          </a:bodyPr>
          <a:lstStyle/>
          <a:p>
            <a:pPr lvl="0" algn="ctr"/>
            <a:r>
              <a:rPr lang="ru-RU" sz="4400" b="1" dirty="0">
                <a:solidFill>
                  <a:srgbClr val="666666"/>
                </a:solidFill>
                <a:latin typeface="Montserrat"/>
                <a:ea typeface="Montserrat"/>
                <a:cs typeface="Montserrat"/>
                <a:sym typeface="Montserrat"/>
              </a:rPr>
              <a:t>Има ли критични въпроси от особено значение</a:t>
            </a:r>
          </a:p>
          <a:p>
            <a:pPr lvl="0" algn="ctr"/>
            <a:r>
              <a:rPr lang="ru-RU" sz="4400" b="1" dirty="0">
                <a:solidFill>
                  <a:srgbClr val="666666"/>
                </a:solidFill>
                <a:latin typeface="Montserrat"/>
                <a:ea typeface="Montserrat"/>
                <a:cs typeface="Montserrat"/>
                <a:sym typeface="Montserrat"/>
              </a:rPr>
              <a:t>за развитието на ВАШАТА територия</a:t>
            </a:r>
            <a:r>
              <a:rPr lang="en-US" sz="4400" b="1" dirty="0">
                <a:solidFill>
                  <a:srgbClr val="666666"/>
                </a:solidFill>
                <a:latin typeface="Montserrat"/>
                <a:ea typeface="Montserrat"/>
                <a:cs typeface="Montserrat"/>
                <a:sym typeface="Montserrat"/>
              </a:rPr>
              <a:t>?</a:t>
            </a:r>
            <a:br>
              <a:rPr lang="en-US" dirty="0">
                <a:latin typeface="Trebuchet MS"/>
                <a:ea typeface="Trebuchet MS"/>
                <a:cs typeface="Trebuchet MS"/>
                <a:sym typeface="Trebuchet MS"/>
              </a:rPr>
            </a:br>
            <a:r>
              <a:rPr lang="en-US" dirty="0">
                <a:latin typeface="Trebuchet MS"/>
                <a:ea typeface="Trebuchet MS"/>
                <a:cs typeface="Trebuchet MS"/>
                <a:sym typeface="Trebuchet MS"/>
              </a:rPr>
              <a:t> </a:t>
            </a:r>
            <a:endParaRPr sz="2200" b="1" dirty="0">
              <a:solidFill>
                <a:srgbClr val="0000FF"/>
              </a:solidFill>
              <a:latin typeface="Trebuchet MS"/>
              <a:ea typeface="Trebuchet MS"/>
              <a:cs typeface="Trebuchet MS"/>
              <a:sym typeface="Trebuchet MS"/>
            </a:endParaRPr>
          </a:p>
        </p:txBody>
      </p:sp>
      <p:sp>
        <p:nvSpPr>
          <p:cNvPr id="132" name="Google Shape;132;p21"/>
          <p:cNvSpPr txBox="1"/>
          <p:nvPr/>
        </p:nvSpPr>
        <p:spPr>
          <a:xfrm>
            <a:off x="6555119" y="4075024"/>
            <a:ext cx="12284972" cy="609600"/>
          </a:xfrm>
          <a:prstGeom prst="rect">
            <a:avLst/>
          </a:prstGeom>
          <a:noFill/>
          <a:ln>
            <a:noFill/>
          </a:ln>
        </p:spPr>
        <p:txBody>
          <a:bodyPr spcFirstLastPara="1" wrap="square" lIns="91425" tIns="91425" rIns="91425" bIns="91425" anchor="ctr" anchorCtr="0">
            <a:noAutofit/>
          </a:bodyPr>
          <a:lstStyle/>
          <a:p>
            <a:pPr lvl="0"/>
            <a:r>
              <a:rPr lang="ru-RU" sz="3000" b="1" dirty="0">
                <a:solidFill>
                  <a:srgbClr val="666666"/>
                </a:solidFill>
                <a:latin typeface="Montserrat"/>
                <a:ea typeface="Montserrat"/>
                <a:cs typeface="Montserrat"/>
                <a:sym typeface="Montserrat"/>
              </a:rPr>
              <a:t>Вземете пример от темите на политиката на сближаване</a:t>
            </a:r>
            <a:endParaRPr b="1" dirty="0">
              <a:solidFill>
                <a:srgbClr val="0000FF"/>
              </a:solidFill>
              <a:latin typeface="Trebuchet MS"/>
              <a:ea typeface="Trebuchet MS"/>
              <a:cs typeface="Trebuchet MS"/>
              <a:sym typeface="Trebuchet MS"/>
            </a:endParaRPr>
          </a:p>
        </p:txBody>
      </p:sp>
      <p:sp>
        <p:nvSpPr>
          <p:cNvPr id="133" name="Google Shape;133;p21"/>
          <p:cNvSpPr txBox="1"/>
          <p:nvPr/>
        </p:nvSpPr>
        <p:spPr>
          <a:xfrm>
            <a:off x="7125419" y="4995712"/>
            <a:ext cx="12456544" cy="68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bg-BG" sz="2800" dirty="0">
                <a:solidFill>
                  <a:srgbClr val="000000"/>
                </a:solidFill>
                <a:latin typeface="Montserrat"/>
                <a:ea typeface="Montserrat"/>
                <a:cs typeface="Montserrat"/>
                <a:sym typeface="Montserrat"/>
              </a:rPr>
              <a:t>Програма в областта на цифровите технологии</a:t>
            </a:r>
            <a:endParaRPr sz="2800" dirty="0">
              <a:solidFill>
                <a:srgbClr val="000000"/>
              </a:solidFill>
              <a:latin typeface="Montserrat"/>
              <a:ea typeface="Montserrat"/>
              <a:cs typeface="Montserrat"/>
              <a:sym typeface="Montserrat"/>
            </a:endParaRPr>
          </a:p>
          <a:p>
            <a:pPr marL="0" lvl="0" indent="0" algn="l" rtl="0">
              <a:lnSpc>
                <a:spcPct val="115000"/>
              </a:lnSpc>
              <a:spcBef>
                <a:spcPts val="0"/>
              </a:spcBef>
              <a:spcAft>
                <a:spcPts val="0"/>
              </a:spcAft>
              <a:buNone/>
            </a:pPr>
            <a:r>
              <a:rPr lang="bg-BG" sz="2800" dirty="0">
                <a:latin typeface="Montserrat"/>
                <a:ea typeface="Montserrat"/>
                <a:cs typeface="Montserrat"/>
                <a:sym typeface="Montserrat"/>
              </a:rPr>
              <a:t>Околна среда</a:t>
            </a:r>
            <a:endParaRPr sz="2800" dirty="0">
              <a:solidFill>
                <a:srgbClr val="000000"/>
              </a:solidFill>
              <a:latin typeface="Montserrat"/>
              <a:ea typeface="Montserrat"/>
              <a:cs typeface="Montserrat"/>
              <a:sym typeface="Montserrat"/>
            </a:endParaRPr>
          </a:p>
          <a:p>
            <a:pPr marL="0" lvl="0" indent="0" algn="l" rtl="0">
              <a:lnSpc>
                <a:spcPct val="115000"/>
              </a:lnSpc>
              <a:spcBef>
                <a:spcPts val="0"/>
              </a:spcBef>
              <a:spcAft>
                <a:spcPts val="0"/>
              </a:spcAft>
              <a:buNone/>
            </a:pPr>
            <a:r>
              <a:rPr lang="bg-BG" sz="2800" dirty="0">
                <a:solidFill>
                  <a:srgbClr val="000000"/>
                </a:solidFill>
                <a:latin typeface="Montserrat"/>
                <a:ea typeface="Montserrat"/>
                <a:cs typeface="Montserrat"/>
                <a:sym typeface="Montserrat"/>
              </a:rPr>
              <a:t>Градове и селски райони</a:t>
            </a:r>
            <a:endParaRPr sz="2800" dirty="0">
              <a:solidFill>
                <a:srgbClr val="000000"/>
              </a:solidFill>
              <a:latin typeface="Montserrat"/>
              <a:ea typeface="Montserrat"/>
              <a:cs typeface="Montserrat"/>
              <a:sym typeface="Montserrat"/>
            </a:endParaRPr>
          </a:p>
          <a:p>
            <a:pPr marL="0" lvl="0" indent="0" algn="l" rtl="0">
              <a:lnSpc>
                <a:spcPct val="115000"/>
              </a:lnSpc>
              <a:spcBef>
                <a:spcPts val="0"/>
              </a:spcBef>
              <a:spcAft>
                <a:spcPts val="0"/>
              </a:spcAft>
              <a:buNone/>
            </a:pPr>
            <a:r>
              <a:rPr lang="bg-BG" sz="2800" dirty="0">
                <a:solidFill>
                  <a:srgbClr val="000000"/>
                </a:solidFill>
                <a:latin typeface="Montserrat"/>
                <a:ea typeface="Montserrat"/>
                <a:cs typeface="Montserrat"/>
                <a:sym typeface="Montserrat"/>
              </a:rPr>
              <a:t>Конкурентоспособност на предприятията</a:t>
            </a:r>
            <a:endParaRPr sz="2800" dirty="0">
              <a:solidFill>
                <a:srgbClr val="000000"/>
              </a:solidFill>
              <a:latin typeface="Montserrat"/>
              <a:ea typeface="Montserrat"/>
              <a:cs typeface="Montserrat"/>
              <a:sym typeface="Montserrat"/>
            </a:endParaRPr>
          </a:p>
          <a:p>
            <a:pPr marL="0" lvl="0" indent="0" algn="l" rtl="0">
              <a:lnSpc>
                <a:spcPct val="115000"/>
              </a:lnSpc>
              <a:spcBef>
                <a:spcPts val="0"/>
              </a:spcBef>
              <a:spcAft>
                <a:spcPts val="0"/>
              </a:spcAft>
              <a:buNone/>
            </a:pPr>
            <a:r>
              <a:rPr lang="bg-BG" sz="2800" dirty="0">
                <a:solidFill>
                  <a:srgbClr val="000000"/>
                </a:solidFill>
                <a:latin typeface="Montserrat"/>
                <a:ea typeface="Montserrat"/>
                <a:cs typeface="Montserrat"/>
                <a:sym typeface="Montserrat"/>
              </a:rPr>
              <a:t>Култура и туризъм</a:t>
            </a:r>
            <a:endParaRPr sz="2800" dirty="0">
              <a:solidFill>
                <a:srgbClr val="000000"/>
              </a:solidFill>
              <a:latin typeface="Montserrat"/>
              <a:ea typeface="Montserrat"/>
              <a:cs typeface="Montserrat"/>
              <a:sym typeface="Montserrat"/>
            </a:endParaRPr>
          </a:p>
          <a:p>
            <a:pPr marL="0" lvl="0" indent="0" algn="l" rtl="0">
              <a:lnSpc>
                <a:spcPct val="115000"/>
              </a:lnSpc>
              <a:spcBef>
                <a:spcPts val="0"/>
              </a:spcBef>
              <a:spcAft>
                <a:spcPts val="0"/>
              </a:spcAft>
              <a:buNone/>
            </a:pPr>
            <a:r>
              <a:rPr lang="bg-BG" sz="2800" dirty="0">
                <a:solidFill>
                  <a:srgbClr val="000000"/>
                </a:solidFill>
                <a:latin typeface="Montserrat"/>
                <a:ea typeface="Montserrat"/>
                <a:cs typeface="Montserrat"/>
                <a:sym typeface="Montserrat"/>
              </a:rPr>
              <a:t>Енергетика</a:t>
            </a:r>
            <a:endParaRPr sz="2800" dirty="0">
              <a:solidFill>
                <a:srgbClr val="000000"/>
              </a:solidFill>
              <a:latin typeface="Montserrat"/>
              <a:ea typeface="Montserrat"/>
              <a:cs typeface="Montserrat"/>
              <a:sym typeface="Montserrat"/>
            </a:endParaRPr>
          </a:p>
          <a:p>
            <a:pPr marL="0" lvl="0" indent="0" algn="l" rtl="0">
              <a:lnSpc>
                <a:spcPct val="115000"/>
              </a:lnSpc>
              <a:spcBef>
                <a:spcPts val="0"/>
              </a:spcBef>
              <a:spcAft>
                <a:spcPts val="0"/>
              </a:spcAft>
              <a:buNone/>
            </a:pPr>
            <a:r>
              <a:rPr lang="bg-BG" sz="2800" dirty="0">
                <a:solidFill>
                  <a:srgbClr val="000000"/>
                </a:solidFill>
                <a:latin typeface="Montserrat"/>
                <a:ea typeface="Montserrat"/>
                <a:cs typeface="Montserrat"/>
                <a:sym typeface="Montserrat"/>
              </a:rPr>
              <a:t>Социална интеграция</a:t>
            </a:r>
            <a:endParaRPr sz="2800" dirty="0">
              <a:solidFill>
                <a:srgbClr val="000000"/>
              </a:solidFill>
              <a:latin typeface="Montserrat"/>
              <a:ea typeface="Montserrat"/>
              <a:cs typeface="Montserrat"/>
              <a:sym typeface="Montserrat"/>
            </a:endParaRPr>
          </a:p>
          <a:p>
            <a:pPr marL="0" lvl="0" indent="0" algn="l" rtl="0">
              <a:lnSpc>
                <a:spcPct val="115000"/>
              </a:lnSpc>
              <a:spcBef>
                <a:spcPts val="0"/>
              </a:spcBef>
              <a:spcAft>
                <a:spcPts val="0"/>
              </a:spcAft>
              <a:buNone/>
            </a:pPr>
            <a:r>
              <a:rPr lang="bg-BG" sz="2800" dirty="0">
                <a:solidFill>
                  <a:srgbClr val="000000"/>
                </a:solidFill>
                <a:latin typeface="Montserrat"/>
                <a:ea typeface="Montserrat"/>
                <a:cs typeface="Montserrat"/>
                <a:sym typeface="Montserrat"/>
              </a:rPr>
              <a:t>Деца и възрастни хора</a:t>
            </a:r>
            <a:endParaRPr sz="2800" dirty="0">
              <a:solidFill>
                <a:srgbClr val="000000"/>
              </a:solidFill>
              <a:latin typeface="Montserrat"/>
              <a:ea typeface="Montserrat"/>
              <a:cs typeface="Montserrat"/>
              <a:sym typeface="Montserrat"/>
            </a:endParaRPr>
          </a:p>
          <a:p>
            <a:pPr marL="0" lvl="0" indent="0" algn="l" rtl="0">
              <a:lnSpc>
                <a:spcPct val="115000"/>
              </a:lnSpc>
              <a:spcBef>
                <a:spcPts val="0"/>
              </a:spcBef>
              <a:spcAft>
                <a:spcPts val="0"/>
              </a:spcAft>
              <a:buNone/>
            </a:pPr>
            <a:r>
              <a:rPr lang="bg-BG" sz="2800" dirty="0">
                <a:solidFill>
                  <a:srgbClr val="000000"/>
                </a:solidFill>
                <a:latin typeface="Montserrat"/>
                <a:ea typeface="Montserrat"/>
                <a:cs typeface="Montserrat"/>
                <a:sym typeface="Montserrat"/>
              </a:rPr>
              <a:t>Образование</a:t>
            </a:r>
            <a:endParaRPr sz="2800" dirty="0">
              <a:solidFill>
                <a:srgbClr val="000000"/>
              </a:solidFill>
              <a:latin typeface="Montserrat"/>
              <a:ea typeface="Montserrat"/>
              <a:cs typeface="Montserrat"/>
              <a:sym typeface="Montserrat"/>
            </a:endParaRPr>
          </a:p>
          <a:p>
            <a:pPr marL="0" lvl="0" indent="0" algn="l" rtl="0">
              <a:lnSpc>
                <a:spcPct val="115000"/>
              </a:lnSpc>
              <a:spcBef>
                <a:spcPts val="0"/>
              </a:spcBef>
              <a:spcAft>
                <a:spcPts val="0"/>
              </a:spcAft>
              <a:buNone/>
            </a:pPr>
            <a:r>
              <a:rPr lang="bg-BG" sz="2800" dirty="0">
                <a:solidFill>
                  <a:srgbClr val="000000"/>
                </a:solidFill>
                <a:latin typeface="Montserrat"/>
                <a:ea typeface="Montserrat"/>
                <a:cs typeface="Montserrat"/>
                <a:sym typeface="Montserrat"/>
              </a:rPr>
              <a:t>Заетост</a:t>
            </a:r>
            <a:endParaRPr sz="2800" dirty="0">
              <a:solidFill>
                <a:srgbClr val="000000"/>
              </a:solidFill>
              <a:latin typeface="Montserrat"/>
              <a:ea typeface="Montserrat"/>
              <a:cs typeface="Montserrat"/>
              <a:sym typeface="Montserrat"/>
            </a:endParaRPr>
          </a:p>
          <a:p>
            <a:pPr lvl="0">
              <a:lnSpc>
                <a:spcPct val="115000"/>
              </a:lnSpc>
            </a:pPr>
            <a:r>
              <a:rPr lang="bg-BG" sz="2800" dirty="0">
                <a:latin typeface="Montserrat" charset="0"/>
              </a:rPr>
              <a:t>Подобряване на ефективността на публичната администрация</a:t>
            </a:r>
          </a:p>
          <a:p>
            <a:pPr lvl="0">
              <a:lnSpc>
                <a:spcPct val="115000"/>
              </a:lnSpc>
            </a:pPr>
            <a:r>
              <a:rPr lang="bg-BG" sz="2800" dirty="0">
                <a:solidFill>
                  <a:srgbClr val="000000"/>
                </a:solidFill>
                <a:latin typeface="Montserrat"/>
                <a:ea typeface="Montserrat"/>
                <a:cs typeface="Montserrat"/>
                <a:sym typeface="Montserrat"/>
              </a:rPr>
              <a:t>Научни изследвания и иновации</a:t>
            </a:r>
            <a:endParaRPr sz="2800" dirty="0">
              <a:solidFill>
                <a:srgbClr val="000000"/>
              </a:solidFill>
              <a:latin typeface="Montserrat"/>
              <a:ea typeface="Montserrat"/>
              <a:cs typeface="Montserrat"/>
              <a:sym typeface="Montserrat"/>
            </a:endParaRPr>
          </a:p>
          <a:p>
            <a:pPr marL="0" lvl="0" indent="0" algn="l" rtl="0">
              <a:lnSpc>
                <a:spcPct val="115000"/>
              </a:lnSpc>
              <a:spcBef>
                <a:spcPts val="0"/>
              </a:spcBef>
              <a:spcAft>
                <a:spcPts val="0"/>
              </a:spcAft>
              <a:buNone/>
            </a:pPr>
            <a:r>
              <a:rPr lang="bg-BG" sz="2800" dirty="0">
                <a:solidFill>
                  <a:srgbClr val="000000"/>
                </a:solidFill>
                <a:latin typeface="Montserrat"/>
                <a:ea typeface="Montserrat"/>
                <a:cs typeface="Montserrat"/>
                <a:sym typeface="Montserrat"/>
              </a:rPr>
              <a:t>Транспорт</a:t>
            </a:r>
            <a:endParaRPr sz="2800" dirty="0">
              <a:solidFill>
                <a:srgbClr val="000000"/>
              </a:solidFill>
              <a:latin typeface="Montserrat"/>
              <a:ea typeface="Montserrat"/>
              <a:cs typeface="Montserrat"/>
              <a:sym typeface="Montserrat"/>
            </a:endParaRPr>
          </a:p>
          <a:p>
            <a:pPr marL="0" lvl="0" indent="0" algn="l" rtl="0">
              <a:lnSpc>
                <a:spcPct val="115000"/>
              </a:lnSpc>
              <a:spcBef>
                <a:spcPts val="0"/>
              </a:spcBef>
              <a:spcAft>
                <a:spcPts val="0"/>
              </a:spcAft>
              <a:buNone/>
            </a:pPr>
            <a:endParaRPr dirty="0">
              <a:solidFill>
                <a:srgbClr val="000000"/>
              </a:solidFill>
              <a:latin typeface="Trebuchet MS"/>
              <a:ea typeface="Trebuchet MS"/>
              <a:cs typeface="Trebuchet MS"/>
              <a:sym typeface="Trebuchet MS"/>
            </a:endParaRPr>
          </a:p>
          <a:p>
            <a:pPr marL="0" lvl="0" indent="0" algn="l" rtl="0">
              <a:spcBef>
                <a:spcPts val="0"/>
              </a:spcBef>
              <a:spcAft>
                <a:spcPts val="0"/>
              </a:spcAft>
              <a:buNone/>
            </a:pPr>
            <a:endParaRPr dirty="0"/>
          </a:p>
        </p:txBody>
      </p:sp>
    </p:spTree>
  </p:cSld>
  <p:clrMapOvr>
    <a:masterClrMapping/>
  </p:clrMapOvr>
</p:sld>
</file>

<file path=ppt/theme/theme1.xml><?xml version="1.0" encoding="utf-8"?>
<a:theme xmlns:a="http://schemas.openxmlformats.org/drawingml/2006/main" name="Tema di Office">
  <a:themeElements>
    <a:clrScheme name="Tema di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1489</Words>
  <Application>Microsoft Office PowerPoint</Application>
  <PresentationFormat>Custom</PresentationFormat>
  <Paragraphs>174</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Calibri</vt:lpstr>
      <vt:lpstr>Arial</vt:lpstr>
      <vt:lpstr>Montserrat</vt:lpstr>
      <vt:lpstr>Trebuchet MS</vt:lpstr>
      <vt:lpstr>Tema di Office</vt:lpstr>
      <vt:lpstr>ИЗВЛИЧАНЕ НА ДАННИ (DATA EXPEDITION)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ИЗВЛИЧАНЕ НА ДАННИ (DATA EXPEDITION)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2020-01-08T14:35:00Z</dcterms:modified>
</cp:coreProperties>
</file>