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4"/>
  </p:notesMasterIdLst>
  <p:handoutMasterIdLst>
    <p:handoutMasterId r:id="rId25"/>
  </p:handoutMasterIdLst>
  <p:sldIdLst>
    <p:sldId id="261" r:id="rId3"/>
    <p:sldId id="275" r:id="rId4"/>
    <p:sldId id="263" r:id="rId5"/>
    <p:sldId id="296" r:id="rId6"/>
    <p:sldId id="298" r:id="rId7"/>
    <p:sldId id="299" r:id="rId8"/>
    <p:sldId id="264" r:id="rId9"/>
    <p:sldId id="276" r:id="rId10"/>
    <p:sldId id="282" r:id="rId11"/>
    <p:sldId id="300" r:id="rId12"/>
    <p:sldId id="301" r:id="rId13"/>
    <p:sldId id="302" r:id="rId14"/>
    <p:sldId id="287" r:id="rId15"/>
    <p:sldId id="288" r:id="rId16"/>
    <p:sldId id="289" r:id="rId17"/>
    <p:sldId id="290" r:id="rId18"/>
    <p:sldId id="293" r:id="rId19"/>
    <p:sldId id="291" r:id="rId20"/>
    <p:sldId id="292" r:id="rId21"/>
    <p:sldId id="295" r:id="rId22"/>
    <p:sldId id="274" r:id="rId23"/>
  </p:sldIdLst>
  <p:sldSz cx="9144000" cy="6858000" type="screen4x3"/>
  <p:notesSz cx="6794500" cy="99314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E6FD2"/>
    <a:srgbClr val="FFD624"/>
    <a:srgbClr val="2D5EC1"/>
    <a:srgbClr val="3166CF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34" autoAdjust="0"/>
    <p:restoredTop sz="84982" autoAdjust="0"/>
  </p:normalViewPr>
  <p:slideViewPr>
    <p:cSldViewPr>
      <p:cViewPr>
        <p:scale>
          <a:sx n="90" d="100"/>
          <a:sy n="90" d="100"/>
        </p:scale>
        <p:origin x="-111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D855163-92F6-40FB-92B4-ABEB2F8C79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846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17137"/>
            <a:ext cx="5436235" cy="44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9CBB338-B67E-4423-9B63-D2AD8438EE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B338-B67E-4423-9B63-D2AD8438EE0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3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B338-B67E-4423-9B63-D2AD8438EE0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F5494"/>
              </a:buClr>
              <a:buFont typeface="Verdana" pitchFamily="34" charset="0"/>
              <a:buNone/>
            </a:pPr>
            <a:r>
              <a:rPr lang="en-GB" u="sng" smtClean="0"/>
              <a:t>Partnership Contract</a:t>
            </a:r>
            <a:r>
              <a:rPr lang="en-GB" smtClean="0"/>
              <a:t>: "integrated approach to territorial development supported by the CSF Funds" (Art. 14 b CPR) which covers both </a:t>
            </a:r>
          </a:p>
          <a:p>
            <a:pPr lvl="1"/>
            <a:r>
              <a:rPr lang="en-GB" b="1" smtClean="0"/>
              <a:t>the mechanisms at national and regional level that ensure </a:t>
            </a:r>
            <a:r>
              <a:rPr lang="en-GB" smtClean="0"/>
              <a:t>coordination</a:t>
            </a:r>
            <a:r>
              <a:rPr lang="en-GB" b="1" smtClean="0"/>
              <a:t> </a:t>
            </a:r>
            <a:r>
              <a:rPr lang="en-GB" smtClean="0"/>
              <a:t>between the CSF Funds and other Union and national funding instruments</a:t>
            </a:r>
          </a:p>
          <a:p>
            <a:pPr lvl="1"/>
            <a:r>
              <a:rPr lang="en-GB" b="1" smtClean="0"/>
              <a:t>and</a:t>
            </a:r>
            <a:r>
              <a:rPr lang="de-DE" b="1" smtClean="0"/>
              <a:t> </a:t>
            </a:r>
            <a:r>
              <a:rPr lang="en-GB" b="1" smtClean="0"/>
              <a:t>the arrangements to ensure an </a:t>
            </a:r>
            <a:r>
              <a:rPr lang="en-GB" smtClean="0"/>
              <a:t>integrated approach to the use of the CSF Funds</a:t>
            </a:r>
            <a:r>
              <a:rPr lang="en-GB" b="1" smtClean="0"/>
              <a:t> for the territorial development of urban, rural, coastal and fisheries areas and areas with particular territorial features</a:t>
            </a:r>
            <a:r>
              <a:rPr lang="en-GB" smtClean="0"/>
              <a:t>.</a:t>
            </a:r>
            <a:endParaRPr lang="de-DE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B338-B67E-4423-9B63-D2AD8438EE0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8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B338-B67E-4423-9B63-D2AD8438EE0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2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EE9A7E-1182-44F9-A87A-89CC4ECBA8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5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725E-4ED7-4222-8A9B-0B0166F9C0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9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A37F-C9DC-453F-B7FB-1DC147F2C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2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4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065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24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3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7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53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5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916C-7957-42FE-A82D-4DE38A6B6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40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08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63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DB8B-D7A6-456D-9555-27D4E0B00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9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585D-B3AB-49BD-B4C3-3C078393A3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5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222A-D8F6-48B9-908D-AD4E1481FB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22A4-8F2F-434E-8587-00D50DB78C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6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E779-898F-4A3B-8430-7809A6E1F6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7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932C-5BCD-447A-9255-F4BF26AE9F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6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0B6C-AA53-4BB8-8BD0-A2B109266C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3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AA14AD4-7A5F-479D-BB52-C7F3B9EFCE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algn="l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95288" y="1628775"/>
            <a:ext cx="8207375" cy="4321175"/>
          </a:xfrm>
        </p:spPr>
        <p:txBody>
          <a:bodyPr/>
          <a:lstStyle/>
          <a:p>
            <a:pPr algn="ctr"/>
            <a:r>
              <a:rPr lang="de-DE" sz="2800" dirty="0" smtClean="0"/>
              <a:t>Territorial Development</a:t>
            </a:r>
            <a:br>
              <a:rPr lang="de-DE" sz="2800" dirty="0" smtClean="0"/>
            </a:b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400" dirty="0" smtClean="0"/>
              <a:t>SAWP  Meeting</a:t>
            </a:r>
            <a:r>
              <a:rPr lang="de-DE" sz="2400" b="0" dirty="0" smtClean="0"/>
              <a:t>, </a:t>
            </a:r>
            <a:r>
              <a:rPr lang="de-DE" sz="2400" dirty="0" smtClean="0"/>
              <a:t>3 </a:t>
            </a:r>
            <a:r>
              <a:rPr lang="de-DE" sz="2400" dirty="0" err="1" smtClean="0"/>
              <a:t>July</a:t>
            </a:r>
            <a:r>
              <a:rPr lang="de-DE" sz="2400" dirty="0" smtClean="0"/>
              <a:t> 2012</a:t>
            </a:r>
            <a:r>
              <a:rPr lang="de-DE" sz="2400" b="0" dirty="0" smtClean="0"/>
              <a:t/>
            </a:r>
            <a:br>
              <a:rPr lang="de-DE" sz="2400" b="0" dirty="0" smtClean="0"/>
            </a:br>
            <a:r>
              <a:rPr lang="de-DE" sz="2400" b="0" dirty="0" smtClean="0"/>
              <a:t/>
            </a:r>
            <a:br>
              <a:rPr lang="de-DE" sz="2400" b="0" dirty="0" smtClean="0"/>
            </a:br>
            <a:r>
              <a:rPr lang="de-DE" sz="1800" b="0" dirty="0" smtClean="0"/>
              <a:t>Peter Berkowitz, Head </a:t>
            </a:r>
            <a:r>
              <a:rPr lang="de-DE" sz="1800" b="0" dirty="0" err="1" smtClean="0"/>
              <a:t>of</a:t>
            </a:r>
            <a:r>
              <a:rPr lang="de-DE" sz="1800" b="0" dirty="0" smtClean="0"/>
              <a:t> Unit DG REGIO  C.1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E9A7E-1182-44F9-A87A-89CC4ECBA81C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255"/>
            <a:ext cx="8229600" cy="936625"/>
          </a:xfrm>
        </p:spPr>
        <p:txBody>
          <a:bodyPr/>
          <a:lstStyle/>
          <a:p>
            <a:pPr algn="ctr"/>
            <a:r>
              <a:rPr lang="fr-BE" sz="2600" dirty="0" smtClean="0"/>
              <a:t>CLLD - </a:t>
            </a:r>
            <a:r>
              <a:rPr lang="fr-BE" sz="2600" dirty="0" err="1" smtClean="0"/>
              <a:t>Negotiations</a:t>
            </a:r>
            <a:r>
              <a:rPr lang="fr-BE" sz="2600" dirty="0" smtClean="0"/>
              <a:t> of EAFRD provisions on LEADER</a:t>
            </a:r>
            <a:endParaRPr lang="en-GB" sz="2600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20938"/>
            <a:ext cx="8229600" cy="3633787"/>
          </a:xfrm>
        </p:spPr>
        <p:txBody>
          <a:bodyPr/>
          <a:lstStyle/>
          <a:p>
            <a:pPr marL="0" indent="0">
              <a:buNone/>
            </a:pPr>
            <a:r>
              <a:rPr lang="fr-BE" i="0" dirty="0" smtClean="0"/>
              <a:t>Council WP on Rural </a:t>
            </a:r>
            <a:r>
              <a:rPr lang="fr-BE" i="0" dirty="0" err="1" smtClean="0"/>
              <a:t>Development</a:t>
            </a:r>
            <a:endParaRPr lang="fr-BE" sz="2000" i="0" dirty="0" smtClean="0"/>
          </a:p>
          <a:p>
            <a:pPr algn="just">
              <a:spcBef>
                <a:spcPct val="45000"/>
              </a:spcBef>
              <a:buClr>
                <a:srgbClr val="336699"/>
              </a:buClr>
            </a:pPr>
            <a:r>
              <a:rPr lang="fr-BE" sz="1800" i="0" dirty="0" smtClean="0"/>
              <a:t>Nov. 2011: </a:t>
            </a:r>
            <a:r>
              <a:rPr lang="fr-BE" sz="1800" i="0" dirty="0" err="1" smtClean="0"/>
              <a:t>Presentation</a:t>
            </a:r>
            <a:r>
              <a:rPr lang="fr-BE" sz="1800" i="0" dirty="0" smtClean="0"/>
              <a:t> of the </a:t>
            </a:r>
            <a:r>
              <a:rPr lang="fr-BE" sz="1800" i="0" dirty="0" err="1" smtClean="0"/>
              <a:t>legal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proposal</a:t>
            </a:r>
            <a:r>
              <a:rPr lang="fr-BE" sz="1800" i="0" dirty="0" smtClean="0"/>
              <a:t> (art. 28-31 CPR + art. 42-45 EAFRD)</a:t>
            </a:r>
            <a:r>
              <a:rPr lang="en-GB" sz="1800" i="0" dirty="0" smtClean="0">
                <a:ea typeface="ＭＳ Ｐゴシック" pitchFamily="34" charset="-128"/>
              </a:rPr>
              <a:t> </a:t>
            </a:r>
          </a:p>
          <a:p>
            <a:pPr algn="just">
              <a:spcBef>
                <a:spcPct val="45000"/>
              </a:spcBef>
              <a:buClr>
                <a:srgbClr val="336699"/>
              </a:buClr>
            </a:pPr>
            <a:r>
              <a:rPr lang="en-GB" sz="1800" i="0" dirty="0" smtClean="0">
                <a:ea typeface="ＭＳ Ｐゴシック" pitchFamily="34" charset="-128"/>
              </a:rPr>
              <a:t>Jan 2012: 2</a:t>
            </a:r>
            <a:r>
              <a:rPr lang="en-GB" sz="1800" i="0" baseline="30000" dirty="0" smtClean="0">
                <a:ea typeface="ＭＳ Ｐゴシック" pitchFamily="34" charset="-128"/>
              </a:rPr>
              <a:t>nd</a:t>
            </a:r>
            <a:r>
              <a:rPr lang="en-GB" sz="1800" i="0" dirty="0" smtClean="0">
                <a:ea typeface="ＭＳ Ｐゴシック" pitchFamily="34" charset="-128"/>
              </a:rPr>
              <a:t> presentation focused on “LEADER as part of CLLD”</a:t>
            </a:r>
          </a:p>
          <a:p>
            <a:pPr algn="just">
              <a:spcBef>
                <a:spcPct val="45000"/>
              </a:spcBef>
              <a:buClr>
                <a:srgbClr val="336699"/>
              </a:buClr>
            </a:pPr>
            <a:r>
              <a:rPr lang="fr-BE" sz="1800" i="0" dirty="0" smtClean="0">
                <a:ea typeface="ＭＳ Ｐゴシック" pitchFamily="34" charset="-128"/>
              </a:rPr>
              <a:t>May 2012: Non-</a:t>
            </a:r>
            <a:r>
              <a:rPr lang="fr-BE" sz="1800" i="0" dirty="0" err="1" smtClean="0">
                <a:ea typeface="ＭＳ Ｐゴシック" pitchFamily="34" charset="-128"/>
              </a:rPr>
              <a:t>paper</a:t>
            </a:r>
            <a:r>
              <a:rPr lang="fr-BE" sz="1800" i="0" dirty="0" smtClean="0">
                <a:ea typeface="ＭＳ Ｐゴシック" pitchFamily="34" charset="-128"/>
              </a:rPr>
              <a:t> </a:t>
            </a:r>
            <a:r>
              <a:rPr lang="en-GB" sz="1800" i="0" dirty="0" smtClean="0">
                <a:ea typeface="ＭＳ Ｐゴシック" pitchFamily="34" charset="-128"/>
              </a:rPr>
              <a:t>“</a:t>
            </a:r>
            <a:r>
              <a:rPr lang="fr-BE" sz="1800" i="0" dirty="0" smtClean="0">
                <a:ea typeface="ＭＳ Ｐゴシック" pitchFamily="34" charset="-128"/>
              </a:rPr>
              <a:t>Application of the multi-</a:t>
            </a:r>
            <a:r>
              <a:rPr lang="fr-BE" sz="1800" i="0" dirty="0" err="1" smtClean="0">
                <a:ea typeface="ＭＳ Ｐゴシック" pitchFamily="34" charset="-128"/>
              </a:rPr>
              <a:t>fund</a:t>
            </a:r>
            <a:r>
              <a:rPr lang="fr-BE" sz="1800" i="0" dirty="0" smtClean="0">
                <a:ea typeface="ＭＳ Ｐゴシック" pitchFamily="34" charset="-128"/>
              </a:rPr>
              <a:t> </a:t>
            </a:r>
            <a:r>
              <a:rPr lang="fr-BE" sz="1800" i="0" dirty="0" err="1" smtClean="0">
                <a:ea typeface="ＭＳ Ｐゴシック" pitchFamily="34" charset="-128"/>
              </a:rPr>
              <a:t>approach</a:t>
            </a:r>
            <a:r>
              <a:rPr lang="fr-BE" sz="1800" i="0" dirty="0" smtClean="0">
                <a:ea typeface="ＭＳ Ｐゴシック" pitchFamily="34" charset="-128"/>
              </a:rPr>
              <a:t> to CLLD </a:t>
            </a:r>
            <a:r>
              <a:rPr lang="fr-BE" sz="1800" i="0" dirty="0" err="1" smtClean="0">
                <a:ea typeface="ＭＳ Ｐゴシック" pitchFamily="34" charset="-128"/>
              </a:rPr>
              <a:t>from</a:t>
            </a:r>
            <a:r>
              <a:rPr lang="fr-BE" sz="1800" i="0" dirty="0" smtClean="0">
                <a:ea typeface="ＭＳ Ｐゴシック" pitchFamily="34" charset="-128"/>
              </a:rPr>
              <a:t> the perspective of LEADER </a:t>
            </a:r>
            <a:r>
              <a:rPr lang="en-GB" sz="1800" i="0" dirty="0" smtClean="0">
                <a:ea typeface="ＭＳ Ｐゴシック" pitchFamily="34" charset="-128"/>
              </a:rPr>
              <a:t>”</a:t>
            </a:r>
            <a:r>
              <a:rPr lang="fr-BE" sz="1800" i="0" dirty="0" smtClean="0">
                <a:ea typeface="ＭＳ Ｐゴシック" pitchFamily="34" charset="-128"/>
              </a:rPr>
              <a:t> </a:t>
            </a:r>
          </a:p>
          <a:p>
            <a:pPr>
              <a:spcBef>
                <a:spcPct val="45000"/>
              </a:spcBef>
              <a:buClr>
                <a:srgbClr val="336699"/>
              </a:buClr>
            </a:pPr>
            <a:r>
              <a:rPr lang="fr-BE" sz="1800" i="0" dirty="0" err="1" smtClean="0">
                <a:ea typeface="ＭＳ Ｐゴシック" pitchFamily="34" charset="-128"/>
              </a:rPr>
              <a:t>Presidency</a:t>
            </a:r>
            <a:r>
              <a:rPr lang="fr-BE" sz="1800" i="0" dirty="0" smtClean="0">
                <a:ea typeface="ＭＳ Ｐゴシック" pitchFamily="34" charset="-128"/>
              </a:rPr>
              <a:t> compromise </a:t>
            </a:r>
            <a:r>
              <a:rPr lang="fr-BE" sz="1800" i="0" dirty="0" err="1" smtClean="0">
                <a:ea typeface="ＭＳ Ｐゴシック" pitchFamily="34" charset="-128"/>
              </a:rPr>
              <a:t>text</a:t>
            </a:r>
            <a:r>
              <a:rPr lang="fr-BE" sz="1800" i="0" dirty="0" smtClean="0">
                <a:ea typeface="ＭＳ Ｐゴシック" pitchFamily="34" charset="-128"/>
              </a:rPr>
              <a:t> </a:t>
            </a:r>
            <a:r>
              <a:rPr lang="fr-BE" sz="1800" i="0" dirty="0" err="1" smtClean="0">
                <a:ea typeface="ＭＳ Ｐゴシック" pitchFamily="34" charset="-128"/>
              </a:rPr>
              <a:t>with</a:t>
            </a:r>
            <a:r>
              <a:rPr lang="fr-BE" sz="1800" i="0" dirty="0" smtClean="0">
                <a:ea typeface="ＭＳ Ｐゴシック" pitchFamily="34" charset="-128"/>
              </a:rPr>
              <a:t> </a:t>
            </a:r>
            <a:r>
              <a:rPr lang="fr-BE" sz="1800" i="0" dirty="0" err="1" smtClean="0">
                <a:ea typeface="ＭＳ Ｐゴシック" pitchFamily="34" charset="-128"/>
              </a:rPr>
              <a:t>technical</a:t>
            </a:r>
            <a:r>
              <a:rPr lang="fr-BE" sz="1800" i="0" dirty="0" smtClean="0">
                <a:ea typeface="ＭＳ Ｐゴシック" pitchFamily="34" charset="-128"/>
              </a:rPr>
              <a:t> </a:t>
            </a:r>
            <a:r>
              <a:rPr lang="fr-BE" sz="1800" i="0" dirty="0" err="1" smtClean="0">
                <a:ea typeface="ＭＳ Ｐゴシック" pitchFamily="34" charset="-128"/>
              </a:rPr>
              <a:t>amendments</a:t>
            </a:r>
            <a:r>
              <a:rPr lang="fr-BE" sz="1800" i="0" dirty="0" smtClean="0">
                <a:ea typeface="ＭＳ Ｐゴシック" pitchFamily="34" charset="-128"/>
              </a:rPr>
              <a:t> / </a:t>
            </a:r>
            <a:r>
              <a:rPr lang="fr-BE" sz="1800" i="0" dirty="0" err="1" smtClean="0">
                <a:ea typeface="ＭＳ Ｐゴシック" pitchFamily="34" charset="-128"/>
              </a:rPr>
              <a:t>improvements</a:t>
            </a:r>
            <a:r>
              <a:rPr lang="fr-BE" sz="1800" i="0" dirty="0" smtClean="0">
                <a:ea typeface="ＭＳ Ｐゴシック" pitchFamily="34" charset="-128"/>
              </a:rPr>
              <a:t> of </a:t>
            </a:r>
            <a:r>
              <a:rPr lang="fr-BE" sz="1800" i="0" dirty="0" err="1" smtClean="0">
                <a:ea typeface="ＭＳ Ｐゴシック" pitchFamily="34" charset="-128"/>
              </a:rPr>
              <a:t>wording</a:t>
            </a:r>
            <a:r>
              <a:rPr lang="fr-BE" sz="1800" i="0" dirty="0" smtClean="0">
                <a:ea typeface="ＭＳ Ｐゴシック" pitchFamily="34" charset="-128"/>
              </a:rPr>
              <a:t> to Art. 43, 44 and 45 of EAFRD  </a:t>
            </a:r>
            <a:endParaRPr lang="en-GB" sz="1800" i="0" dirty="0" smtClean="0">
              <a:ea typeface="ＭＳ Ｐゴシック" pitchFamily="34" charset="-128"/>
            </a:endParaRPr>
          </a:p>
          <a:p>
            <a:endParaRPr lang="en-GB" sz="2000" i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0247"/>
            <a:ext cx="8229600" cy="936625"/>
          </a:xfrm>
        </p:spPr>
        <p:txBody>
          <a:bodyPr/>
          <a:lstStyle/>
          <a:p>
            <a:pPr algn="ctr"/>
            <a:r>
              <a:rPr lang="fr-BE" sz="2600" dirty="0" err="1" smtClean="0"/>
              <a:t>Specific</a:t>
            </a:r>
            <a:r>
              <a:rPr lang="fr-BE" sz="2600" dirty="0" smtClean="0"/>
              <a:t> </a:t>
            </a:r>
            <a:r>
              <a:rPr lang="fr-BE" sz="2600" dirty="0" err="1" smtClean="0"/>
              <a:t>Rules</a:t>
            </a:r>
            <a:r>
              <a:rPr lang="fr-BE" sz="2600" dirty="0" smtClean="0"/>
              <a:t> on CLLD in the EAFRD</a:t>
            </a:r>
            <a:endParaRPr lang="en-GB" sz="2600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spcBef>
                <a:spcPct val="45000"/>
              </a:spcBef>
              <a:buClr>
                <a:srgbClr val="336699"/>
              </a:buClr>
            </a:pPr>
            <a:r>
              <a:rPr lang="fr-BE" sz="1800" i="0" dirty="0" err="1"/>
              <a:t>P</a:t>
            </a:r>
            <a:r>
              <a:rPr lang="fr-BE" sz="1800" i="0" dirty="0" err="1" smtClean="0"/>
              <a:t>ossibility</a:t>
            </a:r>
            <a:r>
              <a:rPr lang="fr-BE" sz="1800" i="0" dirty="0" smtClean="0"/>
              <a:t> of </a:t>
            </a:r>
            <a:r>
              <a:rPr lang="fr-BE" sz="1800" i="0" dirty="0" err="1" smtClean="0"/>
              <a:t>additional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tasks</a:t>
            </a:r>
            <a:r>
              <a:rPr lang="fr-BE" sz="1800" i="0" dirty="0" smtClean="0"/>
              <a:t> for </a:t>
            </a:r>
            <a:r>
              <a:rPr lang="fr-BE" sz="1800" i="0" dirty="0" err="1" smtClean="0"/>
              <a:t>LAGs</a:t>
            </a:r>
            <a:r>
              <a:rPr lang="fr-BE" sz="1800" i="0" dirty="0" smtClean="0"/>
              <a:t> to </a:t>
            </a:r>
            <a:r>
              <a:rPr lang="fr-BE" sz="1800" i="0" dirty="0" err="1" smtClean="0"/>
              <a:t>those</a:t>
            </a:r>
            <a:r>
              <a:rPr lang="fr-BE" sz="1800" i="0" dirty="0" smtClean="0"/>
              <a:t> in Art. 30 CPR </a:t>
            </a:r>
            <a:r>
              <a:rPr lang="en-GB" sz="1800" i="0" dirty="0" smtClean="0"/>
              <a:t>[art. 42(1)]</a:t>
            </a:r>
          </a:p>
          <a:p>
            <a:pPr algn="just">
              <a:lnSpc>
                <a:spcPct val="80000"/>
              </a:lnSpc>
              <a:spcBef>
                <a:spcPct val="45000"/>
              </a:spcBef>
              <a:buClr>
                <a:srgbClr val="336699"/>
              </a:buClr>
            </a:pPr>
            <a:r>
              <a:rPr lang="en-GB" sz="1800" i="0" dirty="0"/>
              <a:t>P</a:t>
            </a:r>
            <a:r>
              <a:rPr lang="en-GB" sz="1800" i="0" dirty="0" smtClean="0"/>
              <a:t>ossibility to request advances if allowed by the RDP (max. 50% of the budget for running costs and animation) [art.42(2)]</a:t>
            </a:r>
          </a:p>
          <a:p>
            <a:pPr algn="just">
              <a:lnSpc>
                <a:spcPct val="80000"/>
              </a:lnSpc>
              <a:spcBef>
                <a:spcPct val="45000"/>
              </a:spcBef>
              <a:buClr>
                <a:srgbClr val="336699"/>
              </a:buClr>
            </a:pPr>
            <a:r>
              <a:rPr lang="en-GB" sz="1800" i="0" dirty="0"/>
              <a:t>P</a:t>
            </a:r>
            <a:r>
              <a:rPr lang="en-GB" sz="1800" i="0" dirty="0" smtClean="0"/>
              <a:t>reparatory support: definition provided + possibility for LEADER start-up kit [art. 43(1)]</a:t>
            </a:r>
          </a:p>
          <a:p>
            <a:pPr algn="just">
              <a:lnSpc>
                <a:spcPct val="80000"/>
              </a:lnSpc>
              <a:spcBef>
                <a:spcPct val="45000"/>
              </a:spcBef>
              <a:buClr>
                <a:srgbClr val="336699"/>
              </a:buClr>
            </a:pPr>
            <a:r>
              <a:rPr lang="en-GB" sz="1800" i="0" dirty="0"/>
              <a:t>C</a:t>
            </a:r>
            <a:r>
              <a:rPr lang="en-GB" sz="1800" i="0" dirty="0" smtClean="0"/>
              <a:t>o-operation activities: definitions provided + administration rules for MAs [art. 44]</a:t>
            </a:r>
          </a:p>
          <a:p>
            <a:pPr algn="just">
              <a:lnSpc>
                <a:spcPct val="80000"/>
              </a:lnSpc>
              <a:spcBef>
                <a:spcPct val="45000"/>
              </a:spcBef>
              <a:buClr>
                <a:srgbClr val="336699"/>
              </a:buClr>
            </a:pPr>
            <a:r>
              <a:rPr lang="en-GB" sz="1800" i="0" dirty="0"/>
              <a:t>R</a:t>
            </a:r>
            <a:r>
              <a:rPr lang="en-GB" sz="1800" i="0" dirty="0" smtClean="0"/>
              <a:t>unning costs and animation: definitions provided + empowerment for DA as regards animation [art. 45]</a:t>
            </a:r>
          </a:p>
          <a:p>
            <a:pPr algn="just">
              <a:lnSpc>
                <a:spcPct val="80000"/>
              </a:lnSpc>
              <a:spcBef>
                <a:spcPct val="45000"/>
              </a:spcBef>
              <a:buClr>
                <a:srgbClr val="336699"/>
              </a:buClr>
            </a:pPr>
            <a:r>
              <a:rPr lang="en-GB" sz="1800" i="0" dirty="0"/>
              <a:t>S</a:t>
            </a:r>
            <a:r>
              <a:rPr lang="en-GB" sz="1800" i="0" dirty="0" smtClean="0"/>
              <a:t>upport for LAGs by networking structures at the EU and national level [art. 52(3)(g) and art. 55(3)(b)]</a:t>
            </a:r>
          </a:p>
          <a:p>
            <a:pPr>
              <a:lnSpc>
                <a:spcPct val="80000"/>
              </a:lnSpc>
              <a:spcBef>
                <a:spcPct val="45000"/>
              </a:spcBef>
              <a:buClr>
                <a:srgbClr val="336699"/>
              </a:buClr>
              <a:buFont typeface="Symbol" pitchFamily="18" charset="2"/>
              <a:buChar char=""/>
            </a:pPr>
            <a:endParaRPr lang="en-GB" sz="1800" i="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268239"/>
            <a:ext cx="8229600" cy="936625"/>
          </a:xfrm>
        </p:spPr>
        <p:txBody>
          <a:bodyPr/>
          <a:lstStyle/>
          <a:p>
            <a:pPr algn="ctr"/>
            <a:r>
              <a:rPr lang="en-GB" sz="2400" dirty="0" smtClean="0"/>
              <a:t>CLLD - Fund specific provisions under EMFF</a:t>
            </a:r>
            <a:endParaRPr lang="de-DE" sz="240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132856"/>
            <a:ext cx="8496944" cy="4536504"/>
          </a:xfrm>
        </p:spPr>
        <p:txBody>
          <a:bodyPr/>
          <a:lstStyle/>
          <a:p>
            <a:pPr marL="762000" lvl="1" indent="-304800">
              <a:spcBef>
                <a:spcPts val="1200"/>
              </a:spcBef>
              <a:spcAft>
                <a:spcPts val="600"/>
              </a:spcAft>
              <a:buClr>
                <a:srgbClr val="0F5494"/>
              </a:buClr>
            </a:pPr>
            <a:r>
              <a:rPr lang="fr-BE" sz="1800" dirty="0" err="1" smtClean="0"/>
              <a:t>Criteria</a:t>
            </a:r>
            <a:r>
              <a:rPr lang="fr-BE" sz="1800" dirty="0" smtClean="0"/>
              <a:t> for the </a:t>
            </a:r>
            <a:r>
              <a:rPr lang="fr-BE" sz="1800" dirty="0" err="1" smtClean="0"/>
              <a:t>definition</a:t>
            </a:r>
            <a:r>
              <a:rPr lang="fr-BE" sz="1800" dirty="0" smtClean="0"/>
              <a:t> of </a:t>
            </a:r>
            <a:r>
              <a:rPr lang="fr-BE" sz="1800" dirty="0" err="1" smtClean="0"/>
              <a:t>fisheries</a:t>
            </a:r>
            <a:r>
              <a:rPr lang="fr-BE" sz="1800" dirty="0" smtClean="0"/>
              <a:t> areas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1600" b="0" dirty="0" smtClean="0"/>
              <a:t>-</a:t>
            </a:r>
            <a:r>
              <a:rPr lang="fr-BE" sz="1600" dirty="0" smtClean="0"/>
              <a:t> </a:t>
            </a:r>
            <a:r>
              <a:rPr lang="en-GB" sz="1600" b="0" dirty="0" smtClean="0"/>
              <a:t>“area with sea or lake shore or including ponds or a river estuary with a significant level of employment in fisheries or aquaculture and designated as such by the Member State” (Art. 3.5) </a:t>
            </a:r>
            <a:br>
              <a:rPr lang="en-GB" sz="1600" b="0" dirty="0" smtClean="0"/>
            </a:br>
            <a:r>
              <a:rPr lang="en-GB" sz="1600" b="0" dirty="0" smtClean="0"/>
              <a:t>- </a:t>
            </a:r>
            <a:r>
              <a:rPr lang="fr-BE" sz="1600" b="0" dirty="0" err="1" smtClean="0"/>
              <a:t>generally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smaller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than</a:t>
            </a:r>
            <a:r>
              <a:rPr lang="fr-BE" sz="1600" b="0" dirty="0" smtClean="0"/>
              <a:t> NUTS 3 (Art. 60)</a:t>
            </a:r>
            <a:br>
              <a:rPr lang="fr-BE" sz="1600" b="0" dirty="0" smtClean="0"/>
            </a:br>
            <a:r>
              <a:rPr lang="fr-BE" sz="1600" b="0" dirty="0" smtClean="0"/>
              <a:t>- MS to </a:t>
            </a:r>
            <a:r>
              <a:rPr lang="fr-BE" sz="1600" b="0" dirty="0" err="1" smtClean="0"/>
              <a:t>include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selection</a:t>
            </a:r>
            <a:r>
              <a:rPr lang="fr-BE" sz="1600" b="0" dirty="0" smtClean="0"/>
              <a:t> </a:t>
            </a:r>
            <a:r>
              <a:rPr lang="fr-BE" sz="1600" b="0" dirty="0" err="1" smtClean="0"/>
              <a:t>procedure</a:t>
            </a:r>
            <a:r>
              <a:rPr lang="fr-BE" sz="1600" b="0" dirty="0" smtClean="0"/>
              <a:t> &amp; </a:t>
            </a:r>
            <a:r>
              <a:rPr lang="fr-BE" sz="1600" b="0" dirty="0" err="1" smtClean="0"/>
              <a:t>criteria</a:t>
            </a:r>
            <a:r>
              <a:rPr lang="fr-BE" sz="1600" b="0" dirty="0" smtClean="0"/>
              <a:t> in OP</a:t>
            </a:r>
          </a:p>
          <a:p>
            <a:pPr marL="762000" lvl="1" indent="-304800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fr-BE" sz="1800" dirty="0" err="1" smtClean="0"/>
              <a:t>Features</a:t>
            </a:r>
            <a:r>
              <a:rPr lang="fr-BE" sz="1800" dirty="0" smtClean="0"/>
              <a:t> of LDS (Art. 61)</a:t>
            </a:r>
          </a:p>
          <a:p>
            <a:pPr marL="762000" lvl="1" indent="-304800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fr-BE" sz="1800" dirty="0" err="1" smtClean="0"/>
              <a:t>Tasks</a:t>
            </a:r>
            <a:r>
              <a:rPr lang="fr-BE" sz="1800" dirty="0" smtClean="0"/>
              <a:t> </a:t>
            </a:r>
            <a:r>
              <a:rPr lang="fr-BE" sz="1800" dirty="0" err="1" smtClean="0"/>
              <a:t>assigned</a:t>
            </a:r>
            <a:r>
              <a:rPr lang="fr-BE" sz="1800" dirty="0" smtClean="0"/>
              <a:t> to </a:t>
            </a:r>
            <a:r>
              <a:rPr lang="fr-BE" sz="1800" dirty="0" err="1" smtClean="0"/>
              <a:t>FLAGs</a:t>
            </a:r>
            <a:r>
              <a:rPr lang="fr-BE" sz="1800" dirty="0" smtClean="0"/>
              <a:t> incl. </a:t>
            </a:r>
            <a:r>
              <a:rPr lang="fr-BE" sz="1800" dirty="0" err="1" smtClean="0"/>
              <a:t>requirement</a:t>
            </a:r>
            <a:r>
              <a:rPr lang="fr-BE" sz="1800" dirty="0" smtClean="0"/>
              <a:t> for </a:t>
            </a:r>
            <a:r>
              <a:rPr lang="fr-BE" sz="1800" dirty="0" err="1" smtClean="0"/>
              <a:t>specific</a:t>
            </a:r>
            <a:r>
              <a:rPr lang="fr-BE" sz="1800" dirty="0" smtClean="0"/>
              <a:t> </a:t>
            </a:r>
            <a:r>
              <a:rPr lang="fr-BE" sz="1800" dirty="0" err="1" smtClean="0"/>
              <a:t>selection</a:t>
            </a:r>
            <a:r>
              <a:rPr lang="fr-BE" sz="1800" dirty="0" smtClean="0"/>
              <a:t> body for EMFF </a:t>
            </a:r>
            <a:r>
              <a:rPr lang="fr-BE" sz="1800" dirty="0" err="1" smtClean="0"/>
              <a:t>supported</a:t>
            </a:r>
            <a:r>
              <a:rPr lang="fr-BE" sz="1800" dirty="0" smtClean="0"/>
              <a:t> </a:t>
            </a:r>
            <a:r>
              <a:rPr lang="fr-BE" sz="1800" dirty="0" err="1" smtClean="0"/>
              <a:t>projects</a:t>
            </a:r>
            <a:r>
              <a:rPr lang="fr-BE" sz="1800" dirty="0" smtClean="0"/>
              <a:t> (Art. 62)</a:t>
            </a:r>
          </a:p>
          <a:p>
            <a:pPr marL="762000" lvl="1" indent="-304800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fr-BE" sz="1800" dirty="0" err="1" smtClean="0"/>
              <a:t>Specific</a:t>
            </a:r>
            <a:r>
              <a:rPr lang="fr-BE" sz="1800" dirty="0" smtClean="0"/>
              <a:t> objectives for LDS (Art. 65)</a:t>
            </a:r>
          </a:p>
          <a:p>
            <a:pPr marL="762000" lvl="1" indent="-304800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fr-BE" sz="1800" dirty="0" smtClean="0"/>
              <a:t>More </a:t>
            </a:r>
            <a:r>
              <a:rPr lang="fr-BE" sz="1800" dirty="0" err="1" smtClean="0"/>
              <a:t>detail</a:t>
            </a:r>
            <a:r>
              <a:rPr lang="fr-BE" sz="1800" dirty="0" smtClean="0"/>
              <a:t> on </a:t>
            </a:r>
            <a:r>
              <a:rPr lang="fr-BE" sz="1800" dirty="0" err="1" smtClean="0"/>
              <a:t>eligible</a:t>
            </a:r>
            <a:r>
              <a:rPr lang="fr-BE" sz="1800" dirty="0" smtClean="0"/>
              <a:t> </a:t>
            </a:r>
            <a:r>
              <a:rPr lang="fr-BE" sz="1800" dirty="0" err="1" smtClean="0"/>
              <a:t>costs</a:t>
            </a:r>
            <a:r>
              <a:rPr lang="fr-BE" sz="1800" dirty="0" smtClean="0"/>
              <a:t> (</a:t>
            </a:r>
            <a:r>
              <a:rPr lang="fr-BE" sz="1800" dirty="0" err="1" smtClean="0"/>
              <a:t>preparatory</a:t>
            </a:r>
            <a:r>
              <a:rPr lang="fr-BE" sz="1800" dirty="0" smtClean="0"/>
              <a:t> support (Art. 64), running </a:t>
            </a:r>
            <a:r>
              <a:rPr lang="fr-BE" sz="1800" dirty="0" err="1" smtClean="0"/>
              <a:t>costs</a:t>
            </a:r>
            <a:r>
              <a:rPr lang="fr-BE" sz="1800" dirty="0" smtClean="0"/>
              <a:t> and animation (Art. 67) </a:t>
            </a:r>
          </a:p>
          <a:p>
            <a:pPr marL="762000" lvl="1" indent="-304800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fr-BE" sz="1800" dirty="0" err="1" smtClean="0"/>
              <a:t>Rules</a:t>
            </a:r>
            <a:r>
              <a:rPr lang="fr-BE" sz="1800" dirty="0" smtClean="0"/>
              <a:t> for </a:t>
            </a:r>
            <a:r>
              <a:rPr lang="fr-BE" sz="1800" dirty="0" err="1" smtClean="0"/>
              <a:t>cooperation</a:t>
            </a:r>
            <a:r>
              <a:rPr lang="fr-BE" sz="1800" dirty="0" smtClean="0"/>
              <a:t> </a:t>
            </a:r>
            <a:r>
              <a:rPr lang="fr-BE" sz="1800" dirty="0" err="1" smtClean="0"/>
              <a:t>activities</a:t>
            </a:r>
            <a:r>
              <a:rPr lang="fr-BE" sz="1800" dirty="0" smtClean="0"/>
              <a:t> (Art. 66)</a:t>
            </a:r>
            <a:endParaRPr lang="en-GB" sz="1800" dirty="0" smtClean="0"/>
          </a:p>
          <a:p>
            <a:pPr>
              <a:buClr>
                <a:srgbClr val="0F5494"/>
              </a:buClr>
              <a:buFont typeface="Verdana" pitchFamily="34" charset="0"/>
              <a:buNone/>
            </a:pPr>
            <a:endParaRPr lang="en-GB" sz="2000" dirty="0" smtClean="0">
              <a:solidFill>
                <a:srgbClr val="16489F"/>
              </a:solidFill>
            </a:endParaRPr>
          </a:p>
          <a:p>
            <a:pPr>
              <a:buClr>
                <a:srgbClr val="0F5494"/>
              </a:buClr>
              <a:buFont typeface="Verdana" pitchFamily="34" charset="0"/>
              <a:buChar char="•"/>
            </a:pPr>
            <a:endParaRPr lang="en-GB" sz="2000" dirty="0" smtClean="0">
              <a:solidFill>
                <a:srgbClr val="16489F"/>
              </a:solidFill>
            </a:endParaRPr>
          </a:p>
          <a:p>
            <a:pPr>
              <a:buClr>
                <a:srgbClr val="0F5494"/>
              </a:buClr>
              <a:buFont typeface="Verdana" pitchFamily="34" charset="0"/>
              <a:buChar char="•"/>
            </a:pPr>
            <a:endParaRPr lang="de-DE" sz="2000" dirty="0" smtClean="0">
              <a:solidFill>
                <a:srgbClr val="16489F"/>
              </a:solidFill>
            </a:endParaRPr>
          </a:p>
          <a:p>
            <a:endParaRPr lang="de-DE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3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936625"/>
          </a:xfrm>
        </p:spPr>
        <p:txBody>
          <a:bodyPr/>
          <a:lstStyle/>
          <a:p>
            <a:pPr algn="ctr"/>
            <a:r>
              <a:rPr lang="et-EE" sz="2400" dirty="0" err="1" smtClean="0"/>
              <a:t>Integrated</a:t>
            </a:r>
            <a:r>
              <a:rPr lang="et-EE" sz="2400" dirty="0" smtClean="0"/>
              <a:t> </a:t>
            </a:r>
            <a:r>
              <a:rPr lang="et-EE" sz="2400" dirty="0" err="1" smtClean="0"/>
              <a:t>Territorial</a:t>
            </a:r>
            <a:r>
              <a:rPr lang="et-EE" sz="2400" dirty="0" smtClean="0"/>
              <a:t> </a:t>
            </a:r>
            <a:r>
              <a:rPr lang="et-EE" sz="2400" dirty="0" err="1" smtClean="0"/>
              <a:t>Investment</a:t>
            </a:r>
            <a:r>
              <a:rPr lang="et-EE" sz="2400" dirty="0" smtClean="0"/>
              <a:t> 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et-EE" sz="2400" dirty="0" smtClean="0"/>
              <a:t>(Art 99, CPR)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352928" cy="4248472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700" dirty="0" smtClean="0"/>
              <a:t>ITI is a tool which facilitates integrated investment</a:t>
            </a:r>
            <a:r>
              <a:rPr lang="et-EE" sz="1700" dirty="0" smtClean="0"/>
              <a:t> </a:t>
            </a:r>
            <a:r>
              <a:rPr lang="en-GB" sz="1700" dirty="0" smtClean="0"/>
              <a:t>for the benefit of a particular geographical area </a:t>
            </a:r>
            <a:r>
              <a:rPr lang="et-EE" sz="1700" dirty="0" smtClean="0"/>
              <a:t>-</a:t>
            </a:r>
            <a:r>
              <a:rPr lang="en-GB" sz="1700" dirty="0" smtClean="0"/>
              <a:t> </a:t>
            </a:r>
            <a:r>
              <a:rPr lang="en-GB" sz="1700" dirty="0" smtClean="0"/>
              <a:t>mechanism </a:t>
            </a:r>
            <a:r>
              <a:rPr lang="et-EE" sz="1700" dirty="0" err="1" smtClean="0"/>
              <a:t>for</a:t>
            </a:r>
            <a:r>
              <a:rPr lang="et-EE" sz="1700" dirty="0" smtClean="0"/>
              <a:t> </a:t>
            </a:r>
            <a:r>
              <a:rPr lang="et-EE" sz="1700" dirty="0" err="1" smtClean="0"/>
              <a:t>the</a:t>
            </a:r>
            <a:r>
              <a:rPr lang="et-EE" sz="1700" dirty="0" smtClean="0"/>
              <a:t> </a:t>
            </a:r>
            <a:r>
              <a:rPr lang="et-EE" sz="1700" dirty="0" err="1" smtClean="0"/>
              <a:t>set-up</a:t>
            </a:r>
            <a:r>
              <a:rPr lang="et-EE" sz="1700" dirty="0" smtClean="0"/>
              <a:t> </a:t>
            </a:r>
            <a:r>
              <a:rPr lang="et-EE" sz="1700" dirty="0" err="1" smtClean="0"/>
              <a:t>of</a:t>
            </a:r>
            <a:r>
              <a:rPr lang="et-EE" sz="1700" dirty="0" smtClean="0"/>
              <a:t> </a:t>
            </a:r>
            <a:r>
              <a:rPr lang="fr-BE" sz="1700" dirty="0" smtClean="0"/>
              <a:t>flexible </a:t>
            </a:r>
            <a:r>
              <a:rPr lang="et-EE" sz="1700" dirty="0" smtClean="0"/>
              <a:t>"</a:t>
            </a:r>
            <a:r>
              <a:rPr lang="et-EE" sz="1700" dirty="0" err="1" smtClean="0"/>
              <a:t>sub-programmes</a:t>
            </a:r>
            <a:r>
              <a:rPr lang="et-EE" sz="1700" dirty="0" smtClean="0"/>
              <a:t>"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700" dirty="0" smtClean="0"/>
              <a:t>It is meant to be used where: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1400" b="0" dirty="0" smtClean="0"/>
              <a:t>There is an integrated territorial strategy to underpin investments (at any</a:t>
            </a:r>
            <a:r>
              <a:rPr lang="et-EE" sz="1400" b="0" dirty="0" smtClean="0"/>
              <a:t> </a:t>
            </a:r>
            <a:r>
              <a:rPr lang="et-EE" sz="1400" b="0" dirty="0" err="1" smtClean="0"/>
              <a:t>sub-regional</a:t>
            </a:r>
            <a:r>
              <a:rPr lang="et-EE" sz="1400" b="0" dirty="0" smtClean="0"/>
              <a:t> </a:t>
            </a:r>
            <a:r>
              <a:rPr lang="et-EE" sz="1400" b="0" dirty="0" err="1" smtClean="0"/>
              <a:t>level</a:t>
            </a:r>
            <a:r>
              <a:rPr lang="en-GB" sz="1400" b="0" dirty="0" smtClean="0"/>
              <a:t>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1400" b="0" dirty="0" smtClean="0"/>
              <a:t>The implementation of the territorial strategy requires integrated investment from more than one priority axis </a:t>
            </a:r>
            <a:r>
              <a:rPr lang="et-EE" sz="1400" b="0" dirty="0" smtClean="0"/>
              <a:t>(</a:t>
            </a:r>
            <a:r>
              <a:rPr lang="et-EE" sz="1400" b="0" dirty="0" err="1" smtClean="0"/>
              <a:t>or</a:t>
            </a:r>
            <a:r>
              <a:rPr lang="et-EE" sz="1400" b="0" dirty="0" smtClean="0"/>
              <a:t> </a:t>
            </a:r>
            <a:r>
              <a:rPr lang="et-EE" sz="1400" b="0" dirty="0" err="1" smtClean="0"/>
              <a:t>operational</a:t>
            </a:r>
            <a:r>
              <a:rPr lang="et-EE" sz="1400" b="0" dirty="0" smtClean="0"/>
              <a:t> programme)</a:t>
            </a:r>
            <a:r>
              <a:rPr lang="en-GB" sz="1400" b="0" dirty="0" smtClean="0"/>
              <a:t>in a coordinated manner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700" dirty="0" smtClean="0"/>
              <a:t>There is no</a:t>
            </a:r>
            <a:r>
              <a:rPr lang="et-EE" sz="1700" dirty="0" smtClean="0"/>
              <a:t> </a:t>
            </a:r>
            <a:r>
              <a:rPr lang="et-EE" sz="1700" dirty="0" err="1" smtClean="0"/>
              <a:t>formal</a:t>
            </a:r>
            <a:r>
              <a:rPr lang="en-GB" sz="1700" dirty="0" smtClean="0"/>
              <a:t> involvement of the local community – an ITI </a:t>
            </a:r>
            <a:r>
              <a:rPr lang="et-EE" sz="1700" dirty="0" smtClean="0"/>
              <a:t>and </a:t>
            </a:r>
            <a:r>
              <a:rPr lang="et-EE" sz="1700" dirty="0" err="1" smtClean="0"/>
              <a:t>the</a:t>
            </a:r>
            <a:r>
              <a:rPr lang="et-EE" sz="1700" dirty="0" smtClean="0"/>
              <a:t> </a:t>
            </a:r>
            <a:r>
              <a:rPr lang="et-EE" sz="1700" dirty="0" err="1" smtClean="0"/>
              <a:t>underpinning</a:t>
            </a:r>
            <a:r>
              <a:rPr lang="et-EE" sz="1700" dirty="0" smtClean="0"/>
              <a:t> </a:t>
            </a:r>
            <a:r>
              <a:rPr lang="et-EE" sz="1700" dirty="0" err="1" smtClean="0"/>
              <a:t>strategy</a:t>
            </a:r>
            <a:r>
              <a:rPr lang="et-EE" sz="1700" dirty="0" smtClean="0"/>
              <a:t> </a:t>
            </a:r>
            <a:r>
              <a:rPr lang="en-GB" sz="1700" dirty="0" smtClean="0"/>
              <a:t>can be set up and implemented top-down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700" dirty="0" smtClean="0"/>
              <a:t>There are alternatives to ITI in the "toolkit" provided (e.g. a specific OP, integrated operations</a:t>
            </a:r>
            <a:r>
              <a:rPr lang="et-EE" sz="1700" dirty="0" smtClean="0"/>
              <a:t>, "</a:t>
            </a:r>
            <a:r>
              <a:rPr lang="et-EE" sz="1700" dirty="0" err="1" smtClean="0"/>
              <a:t>multi-investment</a:t>
            </a:r>
            <a:r>
              <a:rPr lang="et-EE" sz="1700" dirty="0" err="1"/>
              <a:t>-</a:t>
            </a:r>
            <a:r>
              <a:rPr lang="et-EE" sz="1700" dirty="0" err="1" smtClean="0"/>
              <a:t>priority</a:t>
            </a:r>
            <a:r>
              <a:rPr lang="et-EE" sz="1700" dirty="0" smtClean="0"/>
              <a:t>" </a:t>
            </a:r>
            <a:r>
              <a:rPr lang="fr-BE" sz="1700" dirty="0" err="1" smtClean="0"/>
              <a:t>priority</a:t>
            </a:r>
            <a:r>
              <a:rPr lang="fr-BE" sz="1700" dirty="0" smtClean="0"/>
              <a:t> </a:t>
            </a:r>
            <a:r>
              <a:rPr lang="et-EE" sz="1700" dirty="0" err="1" smtClean="0"/>
              <a:t>axes</a:t>
            </a:r>
            <a:r>
              <a:rPr lang="et-EE" sz="1700" dirty="0" smtClean="0"/>
              <a:t>) </a:t>
            </a:r>
            <a:endParaRPr lang="en-GB" sz="1700" dirty="0" smtClean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pPr algn="ctr"/>
            <a:r>
              <a:rPr lang="et-EE" sz="2400" dirty="0" err="1"/>
              <a:t>Integrated</a:t>
            </a:r>
            <a:r>
              <a:rPr lang="et-EE" sz="2400" dirty="0"/>
              <a:t> </a:t>
            </a:r>
            <a:r>
              <a:rPr lang="et-EE" sz="2400" dirty="0" err="1"/>
              <a:t>Territorial</a:t>
            </a:r>
            <a:r>
              <a:rPr lang="et-EE" sz="2400" dirty="0"/>
              <a:t> </a:t>
            </a:r>
            <a:r>
              <a:rPr lang="et-EE" sz="2400" dirty="0" err="1" smtClean="0"/>
              <a:t>Investment</a:t>
            </a:r>
            <a:r>
              <a:rPr lang="et-EE" sz="2400" dirty="0" smtClean="0"/>
              <a:t> (2) 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et-EE" sz="2400" dirty="0" smtClean="0"/>
              <a:t>(Art </a:t>
            </a:r>
            <a:r>
              <a:rPr lang="et-EE" sz="2400" dirty="0"/>
              <a:t>99, CPR</a:t>
            </a:r>
            <a:r>
              <a:rPr lang="et-EE" sz="2400" dirty="0" smtClean="0"/>
              <a:t>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633788"/>
          </a:xfrm>
        </p:spPr>
        <p:txBody>
          <a:bodyPr/>
          <a:lstStyle/>
          <a:p>
            <a:pPr algn="just"/>
            <a:r>
              <a:rPr lang="en-GB" sz="2000" dirty="0"/>
              <a:t>E</a:t>
            </a:r>
            <a:r>
              <a:rPr lang="en-GB" sz="2000" dirty="0" smtClean="0"/>
              <a:t>ach managing authority remains responsible for their OP</a:t>
            </a:r>
          </a:p>
          <a:p>
            <a:pPr lvl="1" algn="just">
              <a:buFont typeface="Symbol" pitchFamily="18" charset="2"/>
              <a:buChar char="-"/>
            </a:pPr>
            <a:r>
              <a:rPr lang="en-GB" b="0" dirty="0" smtClean="0"/>
              <a:t>Close coordination between MAs </a:t>
            </a:r>
            <a:r>
              <a:rPr lang="et-EE" b="0" dirty="0" err="1" smtClean="0"/>
              <a:t>is</a:t>
            </a:r>
            <a:r>
              <a:rPr lang="et-EE" b="0" dirty="0" smtClean="0"/>
              <a:t> </a:t>
            </a:r>
            <a:r>
              <a:rPr lang="en-GB" b="0" dirty="0" smtClean="0"/>
              <a:t>necessary</a:t>
            </a:r>
          </a:p>
          <a:p>
            <a:pPr lvl="1" algn="just">
              <a:buFont typeface="Symbol" pitchFamily="18" charset="2"/>
              <a:buChar char="-"/>
            </a:pPr>
            <a:r>
              <a:rPr lang="en-GB" b="0" dirty="0" smtClean="0"/>
              <a:t>Practical arrangements at national/regional level can be found as MA tasks can be delegated</a:t>
            </a:r>
          </a:p>
          <a:p>
            <a:pPr algn="just"/>
            <a:r>
              <a:rPr lang="en-GB" sz="2000" dirty="0" smtClean="0"/>
              <a:t>ITI can be set-up both at the beginning and during the programming period</a:t>
            </a:r>
          </a:p>
          <a:p>
            <a:pPr algn="just"/>
            <a:r>
              <a:rPr lang="en-GB" sz="2000" dirty="0" smtClean="0"/>
              <a:t>ITI implementation tasks can be delegated to any competent legal entity</a:t>
            </a:r>
            <a:r>
              <a:rPr lang="et-EE" sz="2000" dirty="0"/>
              <a:t> </a:t>
            </a:r>
            <a:r>
              <a:rPr lang="en-GB" sz="2000" dirty="0" smtClean="0"/>
              <a:t>and</a:t>
            </a:r>
            <a:r>
              <a:rPr lang="et-EE" sz="2000" dirty="0" smtClean="0"/>
              <a:t>, </a:t>
            </a:r>
            <a:r>
              <a:rPr lang="et-EE" sz="2000" dirty="0" err="1" smtClean="0"/>
              <a:t>in</a:t>
            </a:r>
            <a:r>
              <a:rPr lang="et-EE" sz="2000" dirty="0" smtClean="0"/>
              <a:t>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case</a:t>
            </a:r>
            <a:r>
              <a:rPr lang="et-EE" sz="2000" dirty="0" smtClean="0"/>
              <a:t> </a:t>
            </a:r>
            <a:r>
              <a:rPr lang="et-EE" sz="2000" dirty="0" err="1" smtClean="0"/>
              <a:t>of</a:t>
            </a:r>
            <a:r>
              <a:rPr lang="et-EE" sz="2000" dirty="0" smtClean="0"/>
              <a:t> </a:t>
            </a:r>
            <a:r>
              <a:rPr lang="et-EE" sz="2000" dirty="0" err="1" smtClean="0"/>
              <a:t>Article</a:t>
            </a:r>
            <a:r>
              <a:rPr lang="et-EE" sz="2000" dirty="0" smtClean="0"/>
              <a:t> </a:t>
            </a:r>
            <a:r>
              <a:rPr lang="en-GB" sz="2000" dirty="0" smtClean="0"/>
              <a:t>7</a:t>
            </a:r>
            <a:r>
              <a:rPr lang="et-EE" sz="2000" dirty="0" smtClean="0"/>
              <a:t> ERDF, </a:t>
            </a:r>
            <a:r>
              <a:rPr lang="en-GB" sz="2000" dirty="0" smtClean="0"/>
              <a:t>shall be delegated </a:t>
            </a:r>
            <a:r>
              <a:rPr lang="et-EE" sz="2000" dirty="0" err="1" smtClean="0"/>
              <a:t>to</a:t>
            </a:r>
            <a:r>
              <a:rPr lang="et-EE" sz="2000" dirty="0" smtClean="0"/>
              <a:t>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municipality</a:t>
            </a:r>
            <a:r>
              <a:rPr lang="et-EE" sz="2000" dirty="0" smtClean="0"/>
              <a:t> </a:t>
            </a:r>
            <a:r>
              <a:rPr lang="et-EE" sz="2000" dirty="0" err="1" smtClean="0"/>
              <a:t>or</a:t>
            </a:r>
            <a:r>
              <a:rPr lang="et-EE" sz="2000" dirty="0" smtClean="0"/>
              <a:t> </a:t>
            </a:r>
            <a:r>
              <a:rPr lang="et-EE" sz="2000" dirty="0" err="1" smtClean="0"/>
              <a:t>another</a:t>
            </a:r>
            <a:r>
              <a:rPr lang="et-EE" sz="2000" dirty="0" smtClean="0"/>
              <a:t> </a:t>
            </a:r>
            <a:r>
              <a:rPr lang="et-EE" sz="2000" dirty="0" err="1" smtClean="0"/>
              <a:t>appropriate</a:t>
            </a:r>
            <a:r>
              <a:rPr lang="et-EE" sz="2000" dirty="0" smtClean="0"/>
              <a:t> </a:t>
            </a:r>
            <a:r>
              <a:rPr lang="et-EE" sz="2000" dirty="0" err="1" smtClean="0"/>
              <a:t>territorial</a:t>
            </a:r>
            <a:r>
              <a:rPr lang="et-EE" sz="2000" dirty="0" smtClean="0"/>
              <a:t> </a:t>
            </a:r>
            <a:r>
              <a:rPr lang="et-EE" sz="2000" dirty="0" err="1" smtClean="0"/>
              <a:t>entity</a:t>
            </a:r>
            <a:r>
              <a:rPr lang="et-EE" sz="2000" dirty="0" smtClean="0"/>
              <a:t> </a:t>
            </a:r>
            <a:r>
              <a:rPr lang="et-EE" sz="2000" dirty="0" err="1" smtClean="0"/>
              <a:t>concerned</a:t>
            </a:r>
            <a:r>
              <a:rPr lang="et-EE" sz="2000" dirty="0" smtClean="0"/>
              <a:t> </a:t>
            </a:r>
            <a:endParaRPr lang="et-EE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8750" y="3571875"/>
            <a:ext cx="596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19250" y="1863725"/>
            <a:ext cx="1800225" cy="12557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ct val="40000"/>
              </a:spcAft>
            </a:pPr>
            <a:r>
              <a:rPr lang="en-GB" sz="1400" i="1" u="sng" dirty="0"/>
              <a:t>Smart growth</a:t>
            </a:r>
          </a:p>
          <a:p>
            <a:pPr algn="l" eaLnBrk="1" hangingPunct="1"/>
            <a:r>
              <a:rPr lang="en-GB" sz="1400" i="1" dirty="0"/>
              <a:t>Research &amp;</a:t>
            </a:r>
          </a:p>
          <a:p>
            <a:pPr algn="l" eaLnBrk="1" hangingPunct="1"/>
            <a:r>
              <a:rPr lang="en-GB" sz="1400" i="1" dirty="0"/>
              <a:t>Innovation</a:t>
            </a:r>
          </a:p>
          <a:p>
            <a:pPr algn="l" eaLnBrk="1" hangingPunct="1"/>
            <a:r>
              <a:rPr lang="en-GB" sz="1400" i="1" dirty="0"/>
              <a:t>ICT</a:t>
            </a:r>
          </a:p>
          <a:p>
            <a:pPr algn="l" eaLnBrk="1" hangingPunct="1"/>
            <a:r>
              <a:rPr lang="de-DE" sz="1400" i="1" dirty="0"/>
              <a:t>SME</a:t>
            </a:r>
            <a:endParaRPr lang="en-GB" sz="1400" i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2500" y="1863725"/>
            <a:ext cx="2369559" cy="12557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ct val="40000"/>
              </a:spcAft>
            </a:pPr>
            <a:r>
              <a:rPr lang="en-GB" sz="1400" i="1" u="sng" dirty="0"/>
              <a:t>Sustainable growth</a:t>
            </a:r>
          </a:p>
          <a:p>
            <a:pPr algn="l" eaLnBrk="1" hangingPunct="1"/>
            <a:r>
              <a:rPr lang="en-GB" sz="1400" i="1" dirty="0"/>
              <a:t>Low-carbon economy</a:t>
            </a:r>
          </a:p>
          <a:p>
            <a:pPr algn="l" eaLnBrk="1" hangingPunct="1"/>
            <a:r>
              <a:rPr lang="en-GB" sz="1400" i="1" dirty="0"/>
              <a:t>Resource efficiency</a:t>
            </a:r>
          </a:p>
          <a:p>
            <a:pPr algn="l" eaLnBrk="1" hangingPunct="1"/>
            <a:r>
              <a:rPr lang="en-GB" sz="1400" i="1" dirty="0"/>
              <a:t>Risk prevention</a:t>
            </a:r>
          </a:p>
          <a:p>
            <a:pPr algn="l" eaLnBrk="1" hangingPunct="1"/>
            <a:r>
              <a:rPr lang="en-GB" sz="1400" i="1" dirty="0"/>
              <a:t>Sustainable transport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11863" y="1863725"/>
            <a:ext cx="2305050" cy="12557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ct val="40000"/>
              </a:spcAft>
            </a:pPr>
            <a:r>
              <a:rPr lang="en-GB" sz="1400" i="1" u="sng" dirty="0"/>
              <a:t>Inclusive growth</a:t>
            </a:r>
          </a:p>
          <a:p>
            <a:pPr algn="l" eaLnBrk="1" hangingPunct="1"/>
            <a:r>
              <a:rPr lang="en-GB" sz="1400" i="1" dirty="0"/>
              <a:t>Employment</a:t>
            </a:r>
          </a:p>
          <a:p>
            <a:pPr algn="l" eaLnBrk="1" hangingPunct="1"/>
            <a:r>
              <a:rPr lang="en-GB" sz="1400" i="1" dirty="0"/>
              <a:t>Social inclusion</a:t>
            </a:r>
          </a:p>
          <a:p>
            <a:pPr algn="l" eaLnBrk="1" hangingPunct="1"/>
            <a:r>
              <a:rPr lang="en-GB" sz="1400" i="1" dirty="0"/>
              <a:t>Combating poverty</a:t>
            </a:r>
          </a:p>
          <a:p>
            <a:pPr algn="l" eaLnBrk="1" hangingPunct="1"/>
            <a:r>
              <a:rPr lang="en-GB" sz="1400" i="1" dirty="0"/>
              <a:t>Education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87538" y="1341438"/>
            <a:ext cx="6140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GB" sz="2000"/>
              <a:t>Concentration on Europe 2020 objectives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5888" y="1422400"/>
            <a:ext cx="1474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1800"/>
              <a:t>Thematic </a:t>
            </a:r>
          </a:p>
          <a:p>
            <a:pPr algn="l" eaLnBrk="1" hangingPunct="1"/>
            <a:r>
              <a:rPr lang="en-GB" sz="1800"/>
              <a:t>dimension: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3825" y="4149725"/>
            <a:ext cx="14747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1800"/>
              <a:t>Territorial</a:t>
            </a:r>
          </a:p>
          <a:p>
            <a:pPr algn="l" eaLnBrk="1" hangingPunct="1"/>
            <a:r>
              <a:rPr lang="en-GB" sz="1800"/>
              <a:t>dimension: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87538" y="4932363"/>
            <a:ext cx="5256212" cy="3143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/>
              <a:t>Cities and urban areas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891949" y="5276056"/>
            <a:ext cx="5256212" cy="3143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 dirty="0"/>
              <a:t>City-regions, metropolitan areas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854200" y="4076700"/>
            <a:ext cx="5381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GB" sz="2000" dirty="0"/>
              <a:t>Integrated strategies and measures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87538" y="5650427"/>
            <a:ext cx="5256212" cy="3143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 dirty="0"/>
              <a:t>Rural areas, etc.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79388" y="476250"/>
            <a:ext cx="8640762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2000" dirty="0" smtClean="0"/>
              <a:t>ITI. Entry </a:t>
            </a:r>
            <a:r>
              <a:rPr lang="en-GB" sz="2000" dirty="0"/>
              <a:t>point for programming: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8172400" y="4725144"/>
            <a:ext cx="432048" cy="1633397"/>
          </a:xfrm>
          <a:prstGeom prst="rect">
            <a:avLst/>
          </a:prstGeom>
          <a:noFill/>
          <a:ln w="7632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2000">
                <a:ea typeface="Arial Unicode MS" pitchFamily="34" charset="-128"/>
                <a:cs typeface="Arial Unicode MS" pitchFamily="34" charset="-128"/>
              </a:rPr>
            </a:br>
            <a:r>
              <a:rPr lang="en-GB" sz="2000">
                <a:ea typeface="Arial Unicode MS" pitchFamily="34" charset="-128"/>
                <a:cs typeface="Arial Unicode MS" pitchFamily="34" charset="-128"/>
              </a:rPr>
              <a:t>I</a:t>
            </a:r>
          </a:p>
          <a:p>
            <a:pPr eaLnBrk="1" hangingPunct="1">
              <a:buSzPct val="100000"/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T</a:t>
            </a:r>
          </a:p>
          <a:p>
            <a:pPr eaLnBrk="1" hangingPunct="1">
              <a:buSzPct val="100000"/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I</a:t>
            </a:r>
            <a:br>
              <a:rPr lang="en-GB" sz="2000">
                <a:ea typeface="Arial Unicode MS" pitchFamily="34" charset="-128"/>
                <a:cs typeface="Arial Unicode MS" pitchFamily="34" charset="-128"/>
              </a:rPr>
            </a:br>
            <a:endParaRPr lang="en-GB" sz="20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 flipV="1">
            <a:off x="8459788" y="2854325"/>
            <a:ext cx="434975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890 h 21600"/>
              <a:gd name="T20" fmla="*/ 1816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8" y="0"/>
                </a:moveTo>
                <a:lnTo>
                  <a:pt x="10776" y="7074"/>
                </a:lnTo>
                <a:lnTo>
                  <a:pt x="14207" y="7074"/>
                </a:lnTo>
                <a:lnTo>
                  <a:pt x="14207" y="16890"/>
                </a:lnTo>
                <a:lnTo>
                  <a:pt x="0" y="16890"/>
                </a:lnTo>
                <a:lnTo>
                  <a:pt x="0" y="21600"/>
                </a:lnTo>
                <a:lnTo>
                  <a:pt x="18169" y="21600"/>
                </a:lnTo>
                <a:lnTo>
                  <a:pt x="18169" y="7074"/>
                </a:lnTo>
                <a:lnTo>
                  <a:pt x="21600" y="7074"/>
                </a:lnTo>
                <a:lnTo>
                  <a:pt x="16188" y="0"/>
                </a:lnTo>
                <a:close/>
              </a:path>
            </a:pathLst>
          </a:custGeom>
          <a:solidFill>
            <a:srgbClr val="BBE0E3"/>
          </a:solidFill>
          <a:ln w="936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endParaRPr lang="en-GB"/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7308850" y="5156200"/>
            <a:ext cx="790575" cy="554038"/>
          </a:xfrm>
          <a:prstGeom prst="rightArrow">
            <a:avLst>
              <a:gd name="adj1" fmla="val 50000"/>
              <a:gd name="adj2" fmla="val 45649"/>
            </a:avLst>
          </a:prstGeom>
          <a:solidFill>
            <a:srgbClr val="FFCCFF"/>
          </a:solidFill>
          <a:ln w="939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539038" y="4149725"/>
            <a:ext cx="162095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1600" dirty="0"/>
              <a:t>Governance </a:t>
            </a:r>
          </a:p>
          <a:p>
            <a:pPr algn="l" eaLnBrk="1" hangingPunct="1"/>
            <a:r>
              <a:rPr lang="en-GB" sz="1600" dirty="0"/>
              <a:t>mechanism</a:t>
            </a:r>
            <a:r>
              <a:rPr lang="en-GB" sz="1800" dirty="0"/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BFC62-E3CF-4012-8A8B-ABF1C18EA0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16632"/>
            <a:ext cx="9036496" cy="6575188"/>
            <a:chOff x="0" y="1062038"/>
            <a:chExt cx="9144000" cy="5795962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1062038"/>
              <a:ext cx="1841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endParaRPr lang="sv-SE" sz="1200" b="0">
                <a:solidFill>
                  <a:srgbClr val="0F5494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62038"/>
              <a:ext cx="1841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endParaRPr lang="sv-SE" sz="1200" b="0">
                <a:solidFill>
                  <a:srgbClr val="0F5494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0825" y="1268413"/>
              <a:ext cx="8893175" cy="558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fr-FR" sz="1200" b="0">
                <a:solidFill>
                  <a:srgbClr val="0F5494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67025" y="3417888"/>
              <a:ext cx="3138488" cy="10033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t-EE" sz="15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ITI FOR THE INTEGRATED DEVELOPMENT OF </a:t>
              </a:r>
              <a:endParaRPr lang="en-GB" sz="15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eaLnBrk="0" hangingPunct="0"/>
              <a:r>
                <a:rPr lang="et-EE" sz="15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CITY X</a:t>
              </a:r>
              <a:endParaRPr lang="en-GB" sz="15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eaLnBrk="0" hangingPunct="0"/>
              <a:r>
                <a:rPr lang="et-EE" sz="15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EUR </a:t>
              </a:r>
              <a:r>
                <a:rPr lang="fr-BE" sz="1500" dirty="0" smtClean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310 </a:t>
              </a:r>
              <a:r>
                <a:rPr lang="et-EE" sz="1500" dirty="0" err="1" smtClean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million</a:t>
              </a:r>
              <a:r>
                <a:rPr lang="et-EE" sz="1500" dirty="0" smtClean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</a:t>
              </a:r>
              <a:r>
                <a:rPr lang="et-EE" sz="15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(ERDF+ESF)</a:t>
              </a:r>
              <a:r>
                <a:rPr lang="fr-BE" sz="15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</a:t>
              </a:r>
            </a:p>
            <a:p>
              <a:pPr eaLnBrk="0" hangingPunct="0"/>
              <a:endParaRPr lang="et-EE" sz="15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25450" y="1268413"/>
              <a:ext cx="2614613" cy="15763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t-E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Priority axis 1 (E</a:t>
              </a:r>
              <a:r>
                <a:rPr lang="fr-B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S</a:t>
              </a:r>
              <a:r>
                <a:rPr lang="et-E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F):</a:t>
              </a:r>
              <a:endParaRPr lang="fr-BE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algn="l"/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Promoting employment and supporting labour mobility</a:t>
              </a:r>
            </a:p>
            <a:p>
              <a:pPr algn="l"/>
              <a:endParaRPr lang="en-GB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algn="l" eaLnBrk="0" hangingPunct="0"/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 EUR 50 million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040063" y="1268413"/>
              <a:ext cx="2790825" cy="15763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Priority axis 2</a:t>
              </a:r>
              <a:r>
                <a:rPr lang="et-E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(ERDF)</a:t>
              </a:r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: enhancing the competitiveness of SMEs</a:t>
              </a:r>
              <a:endParaRPr lang="et-EE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algn="l"/>
              <a:endParaRPr lang="en-GB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eaLnBrk="0" hangingPunct="0"/>
              <a:endParaRPr lang="et-EE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eaLnBrk="0" hangingPunct="0"/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EUR 50 million 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830888" y="1268413"/>
              <a:ext cx="2789237" cy="15763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GB" sz="160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Priority axis 3</a:t>
              </a:r>
              <a:r>
                <a:rPr lang="et-EE" sz="160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(ERDF)</a:t>
              </a:r>
              <a:r>
                <a:rPr lang="en-GB" sz="160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: supporting the shift towards a low-carbon economy in all sectors</a:t>
              </a:r>
            </a:p>
            <a:p>
              <a:pPr eaLnBrk="0" hangingPunct="0"/>
              <a:endParaRPr lang="et-EE" sz="160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eaLnBrk="0" hangingPunct="0"/>
              <a:r>
                <a:rPr lang="en-GB" sz="160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EUR 50 million 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5496" y="4851400"/>
              <a:ext cx="2614613" cy="18637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t-EE" sz="15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Priority axis 4 (ERDF): </a:t>
              </a:r>
              <a:r>
                <a:rPr lang="en-GB" sz="15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action to improve the urban environment, including regeneration of brown-</a:t>
              </a:r>
            </a:p>
            <a:p>
              <a:pPr algn="l" eaLnBrk="0" hangingPunct="0"/>
              <a:r>
                <a:rPr lang="en-GB" sz="15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field sites and reduction of air pollution</a:t>
              </a:r>
            </a:p>
            <a:p>
              <a:pPr eaLnBrk="0" hangingPunct="0"/>
              <a:r>
                <a:rPr lang="en-GB" sz="15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EUR 40 million</a:t>
              </a:r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27785" y="4851400"/>
              <a:ext cx="2376264" cy="18637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Priority axis 5</a:t>
              </a:r>
              <a:r>
                <a:rPr lang="et-E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(ESF)</a:t>
              </a:r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:</a:t>
              </a:r>
              <a:r>
                <a:rPr lang="et-E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</a:t>
              </a:r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Investing in education, skills and life-long learning</a:t>
              </a:r>
            </a:p>
            <a:p>
              <a:pPr algn="l"/>
              <a:endParaRPr lang="et-EE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algn="l"/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EUR 50 million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004048" y="4851400"/>
              <a:ext cx="2221457" cy="18637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Priority axis 6</a:t>
              </a:r>
              <a:r>
                <a:rPr lang="et-E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(ERDF)</a:t>
              </a:r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: </a:t>
              </a:r>
              <a:r>
                <a:rPr lang="en-GB" sz="1600" dirty="0" smtClean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Developing </a:t>
              </a:r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education and</a:t>
              </a:r>
              <a:r>
                <a:rPr lang="et-E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</a:t>
              </a:r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training infrastructure</a:t>
              </a:r>
              <a:endParaRPr lang="et-EE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eaLnBrk="0" hangingPunct="0"/>
              <a:endParaRPr lang="et-EE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eaLnBrk="0" hangingPunct="0"/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EUR 20 million</a:t>
              </a:r>
            </a:p>
            <a:p>
              <a:pPr algn="l" eaLnBrk="0" hangingPunct="0"/>
              <a:endParaRPr lang="et-EE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algn="l" eaLnBrk="0" hangingPunct="0"/>
              <a:endParaRPr lang="en-GB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</p:txBody>
        </p: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>
              <a:off x="1733550" y="2844800"/>
              <a:ext cx="2701925" cy="5730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>
              <a:off x="4435475" y="2844800"/>
              <a:ext cx="1588" cy="5730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 flipH="1">
              <a:off x="4435475" y="2844800"/>
              <a:ext cx="2790825" cy="5730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6"/>
            <p:cNvCxnSpPr>
              <a:cxnSpLocks noChangeShapeType="1"/>
            </p:cNvCxnSpPr>
            <p:nvPr/>
          </p:nvCxnSpPr>
          <p:spPr bwMode="auto">
            <a:xfrm flipV="1">
              <a:off x="1733550" y="4421188"/>
              <a:ext cx="2701925" cy="4302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7"/>
            <p:cNvCxnSpPr>
              <a:cxnSpLocks noChangeShapeType="1"/>
            </p:cNvCxnSpPr>
            <p:nvPr/>
          </p:nvCxnSpPr>
          <p:spPr bwMode="auto">
            <a:xfrm flipV="1">
              <a:off x="4435475" y="4421188"/>
              <a:ext cx="1588" cy="4302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8"/>
            <p:cNvCxnSpPr>
              <a:cxnSpLocks noChangeShapeType="1"/>
            </p:cNvCxnSpPr>
            <p:nvPr/>
          </p:nvCxnSpPr>
          <p:spPr bwMode="auto">
            <a:xfrm flipH="1" flipV="1">
              <a:off x="4435476" y="4421188"/>
              <a:ext cx="1848358" cy="4302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7164288" y="4851400"/>
              <a:ext cx="1872209" cy="18637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Priority axis 7</a:t>
              </a:r>
              <a:r>
                <a:rPr lang="et-E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(ESF)</a:t>
              </a:r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:</a:t>
              </a:r>
              <a:r>
                <a:rPr lang="et-E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 </a:t>
              </a:r>
              <a:r>
                <a:rPr lang="fr-BE" sz="1600" dirty="0" smtClean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P</a:t>
              </a:r>
              <a:r>
                <a:rPr lang="et-EE" sz="1600" dirty="0" smtClean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romoting </a:t>
              </a:r>
              <a:r>
                <a:rPr lang="et-EE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social inclusion and combating poverty </a:t>
              </a:r>
              <a:endParaRPr lang="fr-BE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algn="l"/>
              <a:endParaRPr lang="fr-BE" sz="1600" dirty="0">
                <a:solidFill>
                  <a:srgbClr val="16489F"/>
                </a:solidFill>
                <a:latin typeface="Arial" charset="0"/>
                <a:ea typeface="ＭＳ Ｐゴシック"/>
                <a:cs typeface="ＭＳ Ｐゴシック"/>
              </a:endParaRPr>
            </a:p>
            <a:p>
              <a:pPr algn="l"/>
              <a:r>
                <a:rPr lang="en-GB" sz="1600" dirty="0">
                  <a:solidFill>
                    <a:srgbClr val="16489F"/>
                  </a:solidFill>
                  <a:latin typeface="Arial" charset="0"/>
                  <a:ea typeface="ＭＳ Ｐゴシック"/>
                  <a:cs typeface="ＭＳ Ｐゴシック"/>
                </a:rPr>
                <a:t>EUR 50 million</a:t>
              </a:r>
            </a:p>
          </p:txBody>
        </p:sp>
        <p:cxnSp>
          <p:nvCxnSpPr>
            <p:cNvPr id="21" name="Straight Arrow Connector 20"/>
            <p:cNvCxnSpPr>
              <a:stCxn id="20" idx="0"/>
              <a:endCxn id="7" idx="2"/>
            </p:cNvCxnSpPr>
            <p:nvPr/>
          </p:nvCxnSpPr>
          <p:spPr bwMode="auto">
            <a:xfrm flipH="1" flipV="1">
              <a:off x="4436269" y="4421188"/>
              <a:ext cx="3664124" cy="4302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BFC62-E3CF-4012-8A8B-ABF1C18EA0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36625"/>
          </a:xfrm>
        </p:spPr>
        <p:txBody>
          <a:bodyPr/>
          <a:lstStyle/>
          <a:p>
            <a:pPr algn="ctr"/>
            <a:r>
              <a:rPr lang="et-EE" sz="2400" dirty="0" smtClean="0"/>
              <a:t>ITI and CLLD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597360"/>
              </p:ext>
            </p:extLst>
          </p:nvPr>
        </p:nvGraphicFramePr>
        <p:xfrm>
          <a:off x="467544" y="1844824"/>
          <a:ext cx="8280920" cy="4157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0460"/>
                <a:gridCol w="4140460"/>
              </a:tblGrid>
              <a:tr h="34708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ITI</a:t>
                      </a:r>
                      <a:r>
                        <a:rPr lang="et-EE" noProof="0" dirty="0" smtClean="0"/>
                        <a:t> (ESF,</a:t>
                      </a:r>
                      <a:r>
                        <a:rPr lang="et-EE" baseline="0" noProof="0" dirty="0" smtClean="0"/>
                        <a:t> </a:t>
                      </a:r>
                      <a:r>
                        <a:rPr lang="et-EE" baseline="0" noProof="0" dirty="0" smtClean="0">
                          <a:solidFill>
                            <a:schemeClr val="tx1"/>
                          </a:solidFill>
                        </a:rPr>
                        <a:t>ERDF</a:t>
                      </a:r>
                      <a:r>
                        <a:rPr lang="fr-BE" baseline="0" noProof="0" dirty="0" smtClean="0">
                          <a:solidFill>
                            <a:schemeClr val="tx1"/>
                          </a:solidFill>
                        </a:rPr>
                        <a:t>, CF</a:t>
                      </a:r>
                      <a:r>
                        <a:rPr lang="et-EE" baseline="0" noProof="0" dirty="0" smtClean="0"/>
                        <a:t>)</a:t>
                      </a:r>
                      <a:endParaRPr lang="en-GB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CLLD</a:t>
                      </a:r>
                      <a:r>
                        <a:rPr lang="et-EE" noProof="0" dirty="0" smtClean="0"/>
                        <a:t> (CSF </a:t>
                      </a:r>
                      <a:r>
                        <a:rPr lang="et-EE" noProof="0" dirty="0" err="1" smtClean="0"/>
                        <a:t>Funds</a:t>
                      </a:r>
                      <a:r>
                        <a:rPr lang="et-EE" noProof="0" dirty="0" smtClean="0"/>
                        <a:t>)</a:t>
                      </a:r>
                      <a:endParaRPr lang="en-GB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</a:tr>
              <a:tr h="48496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noProof="0" smtClean="0"/>
                        <a:t>Multisectoral, integrated approach to territorial development – investments</a:t>
                      </a:r>
                      <a:r>
                        <a:rPr lang="en-GB" sz="1400" baseline="0" noProof="0" smtClean="0"/>
                        <a:t> based on a territorial strategy</a:t>
                      </a:r>
                      <a:endParaRPr lang="en-GB" sz="1400" noProof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</a:tr>
              <a:tr h="68465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Strategy is elaborated </a:t>
                      </a:r>
                      <a:r>
                        <a:rPr lang="en-GB" sz="1400" baseline="0" noProof="0" dirty="0" smtClean="0"/>
                        <a:t>by the </a:t>
                      </a:r>
                      <a:r>
                        <a:rPr lang="en-GB" sz="1400" baseline="0" noProof="0" dirty="0" err="1" smtClean="0"/>
                        <a:t>regio</a:t>
                      </a:r>
                      <a:r>
                        <a:rPr lang="et-EE" sz="1400" baseline="0" noProof="0" dirty="0" smtClean="0"/>
                        <a:t>n/</a:t>
                      </a:r>
                      <a:r>
                        <a:rPr lang="en-GB" sz="1400" baseline="0" noProof="0" dirty="0" smtClean="0"/>
                        <a:t>municipality (no </a:t>
                      </a:r>
                      <a:r>
                        <a:rPr lang="et-EE" sz="1400" baseline="0" noProof="0" dirty="0" err="1" smtClean="0"/>
                        <a:t>formal</a:t>
                      </a:r>
                      <a:r>
                        <a:rPr lang="et-EE" sz="1400" baseline="0" noProof="0" dirty="0" smtClean="0"/>
                        <a:t> </a:t>
                      </a:r>
                      <a:r>
                        <a:rPr lang="en-GB" sz="1400" baseline="0" noProof="0" dirty="0" smtClean="0"/>
                        <a:t>community involvement)</a:t>
                      </a:r>
                      <a:endParaRPr lang="en-GB" sz="1400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The</a:t>
                      </a:r>
                      <a:r>
                        <a:rPr lang="en-GB" sz="1400" baseline="0" noProof="0" dirty="0" smtClean="0"/>
                        <a:t> territorial s</a:t>
                      </a:r>
                      <a:r>
                        <a:rPr lang="en-GB" sz="1400" noProof="0" dirty="0" smtClean="0"/>
                        <a:t>trategy </a:t>
                      </a:r>
                      <a:r>
                        <a:rPr lang="en-GB" sz="1400" baseline="0" noProof="0" dirty="0" smtClean="0"/>
                        <a:t> is elaborated bottom-up</a:t>
                      </a:r>
                      <a:r>
                        <a:rPr lang="et-EE" sz="1400" baseline="0" noProof="0" dirty="0" smtClean="0"/>
                        <a:t> </a:t>
                      </a:r>
                      <a:r>
                        <a:rPr lang="et-EE" sz="1400" baseline="0" noProof="0" dirty="0" err="1" smtClean="0"/>
                        <a:t>by</a:t>
                      </a:r>
                      <a:r>
                        <a:rPr lang="et-EE" sz="1400" baseline="0" noProof="0" dirty="0" smtClean="0"/>
                        <a:t> </a:t>
                      </a:r>
                      <a:r>
                        <a:rPr lang="et-EE" sz="1400" baseline="0" noProof="0" dirty="0" err="1" smtClean="0"/>
                        <a:t>local</a:t>
                      </a:r>
                      <a:r>
                        <a:rPr lang="et-EE" sz="1400" baseline="0" noProof="0" dirty="0" smtClean="0"/>
                        <a:t> </a:t>
                      </a:r>
                      <a:r>
                        <a:rPr lang="et-EE" sz="1400" baseline="0" noProof="0" dirty="0" err="1" smtClean="0"/>
                        <a:t>communities</a:t>
                      </a:r>
                      <a:r>
                        <a:rPr lang="en-GB" sz="1400" baseline="0" noProof="0" dirty="0" smtClean="0"/>
                        <a:t>: cannot be imposed if there is no local initiative</a:t>
                      </a:r>
                      <a:endParaRPr lang="en-GB" sz="1400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</a:tr>
              <a:tr h="88434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The</a:t>
                      </a:r>
                      <a:r>
                        <a:rPr lang="en-GB" sz="1400" baseline="0" noProof="0" dirty="0" smtClean="0"/>
                        <a:t> strategy can be implemented by the M</a:t>
                      </a:r>
                      <a:r>
                        <a:rPr lang="et-EE" sz="1400" baseline="0" noProof="0" dirty="0" smtClean="0"/>
                        <a:t>A</a:t>
                      </a:r>
                      <a:r>
                        <a:rPr lang="en-GB" sz="1400" baseline="0" noProof="0" dirty="0" smtClean="0"/>
                        <a:t> or another body. </a:t>
                      </a:r>
                      <a:r>
                        <a:rPr lang="en-GB" sz="1400" noProof="0" dirty="0" smtClean="0"/>
                        <a:t>Certain delegation of tasks is obligatory</a:t>
                      </a:r>
                      <a:r>
                        <a:rPr lang="en-GB" sz="1400" baseline="0" noProof="0" dirty="0" smtClean="0"/>
                        <a:t> under Article 7 of ERDF</a:t>
                      </a:r>
                      <a:endParaRPr lang="en-GB" sz="1400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The strategy is implemented by LAGs with strict balance of representation.</a:t>
                      </a:r>
                    </a:p>
                    <a:p>
                      <a:r>
                        <a:rPr lang="en-GB" sz="1400" noProof="0" dirty="0" smtClean="0"/>
                        <a:t>Delegation of certain tasks (in particular project selection)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to LAGs is obligatory</a:t>
                      </a:r>
                      <a:endParaRPr lang="en-GB" sz="1400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</a:tr>
              <a:tr h="608032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Involves combination</a:t>
                      </a:r>
                      <a:r>
                        <a:rPr lang="en-GB" sz="1400" baseline="0" noProof="0" dirty="0" smtClean="0"/>
                        <a:t> of funds from multiple priority axis</a:t>
                      </a:r>
                      <a:r>
                        <a:rPr lang="et-EE" sz="1400" baseline="0" noProof="0" dirty="0" smtClean="0"/>
                        <a:t> (</a:t>
                      </a:r>
                      <a:r>
                        <a:rPr lang="et-EE" sz="1400" baseline="0" noProof="0" dirty="0" err="1" smtClean="0"/>
                        <a:t>or</a:t>
                      </a:r>
                      <a:r>
                        <a:rPr lang="et-EE" sz="1400" baseline="0" noProof="0" dirty="0" smtClean="0"/>
                        <a:t> </a:t>
                      </a:r>
                      <a:r>
                        <a:rPr lang="et-EE" sz="1400" baseline="0" noProof="0" dirty="0" err="1" smtClean="0"/>
                        <a:t>operational</a:t>
                      </a:r>
                      <a:r>
                        <a:rPr lang="et-EE" sz="1400" baseline="0" noProof="0" dirty="0" smtClean="0"/>
                        <a:t> programmes)</a:t>
                      </a:r>
                      <a:endParaRPr lang="en-GB" sz="1400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In the case of ERDF and ESF,</a:t>
                      </a:r>
                      <a:r>
                        <a:rPr lang="et-EE" sz="1400" noProof="0" dirty="0" smtClean="0"/>
                        <a:t> CLLD</a:t>
                      </a:r>
                      <a:r>
                        <a:rPr lang="en-GB" sz="1400" noProof="0" dirty="0" smtClean="0"/>
                        <a:t> is implemented within a single investment priority</a:t>
                      </a:r>
                      <a:endParaRPr lang="en-GB" sz="1400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</a:tr>
              <a:tr h="484961">
                <a:tc>
                  <a:txBody>
                    <a:bodyPr/>
                    <a:lstStyle/>
                    <a:p>
                      <a:r>
                        <a:rPr lang="en-GB" sz="1400" noProof="0" smtClean="0"/>
                        <a:t>All types</a:t>
                      </a:r>
                      <a:r>
                        <a:rPr lang="en-GB" sz="1400" baseline="0" noProof="0" smtClean="0"/>
                        <a:t> of investment</a:t>
                      </a:r>
                      <a:endParaRPr lang="en-GB" sz="1400" noProof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Community-defined</a:t>
                      </a:r>
                      <a:r>
                        <a:rPr lang="en-GB" sz="1400" baseline="0" noProof="0" dirty="0" smtClean="0"/>
                        <a:t> projects, mostly of small scale</a:t>
                      </a:r>
                      <a:endParaRPr lang="en-GB" sz="1400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</a:tr>
              <a:tr h="34708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No specific methodology</a:t>
                      </a:r>
                      <a:endParaRPr lang="en-GB" sz="1400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Methodology set out in regulation</a:t>
                      </a:r>
                      <a:endParaRPr lang="en-GB" sz="1400" noProof="0" dirty="0">
                        <a:solidFill>
                          <a:srgbClr val="0F549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936625"/>
          </a:xfrm>
        </p:spPr>
        <p:txBody>
          <a:bodyPr/>
          <a:lstStyle/>
          <a:p>
            <a:pPr algn="ctr"/>
            <a:r>
              <a:rPr lang="et-EE" sz="2400" dirty="0" err="1" smtClean="0"/>
              <a:t>Urban</a:t>
            </a:r>
            <a:r>
              <a:rPr lang="et-EE" sz="2400" dirty="0" smtClean="0"/>
              <a:t> </a:t>
            </a:r>
            <a:r>
              <a:rPr lang="fr-BE" sz="2400" dirty="0" smtClean="0"/>
              <a:t>D</a:t>
            </a:r>
            <a:r>
              <a:rPr lang="et-EE" sz="2400" dirty="0" err="1" smtClean="0"/>
              <a:t>evelopment</a:t>
            </a:r>
            <a:r>
              <a:rPr lang="et-EE" sz="2400" dirty="0" smtClean="0"/>
              <a:t> (</a:t>
            </a:r>
            <a:r>
              <a:rPr lang="et-EE" sz="2400" dirty="0" err="1" smtClean="0"/>
              <a:t>Article</a:t>
            </a:r>
            <a:r>
              <a:rPr lang="et-EE" sz="2400" dirty="0" smtClean="0"/>
              <a:t> 7, ERDF)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633788"/>
          </a:xfrm>
        </p:spPr>
        <p:txBody>
          <a:bodyPr/>
          <a:lstStyle/>
          <a:p>
            <a:pPr algn="just"/>
            <a:r>
              <a:rPr lang="en-GB" sz="2000" dirty="0" smtClean="0"/>
              <a:t>An integrated approach to urban development is obligatory for all MS</a:t>
            </a:r>
            <a:r>
              <a:rPr lang="et-EE" sz="2000" dirty="0" smtClean="0"/>
              <a:t>:</a:t>
            </a:r>
            <a:r>
              <a:rPr lang="en-GB" sz="2000" dirty="0" smtClean="0"/>
              <a:t> minimum allocation </a:t>
            </a:r>
            <a:r>
              <a:rPr lang="et-EE" sz="2000" dirty="0" smtClean="0"/>
              <a:t>= </a:t>
            </a:r>
            <a:r>
              <a:rPr lang="en-GB" sz="2000" dirty="0" smtClean="0"/>
              <a:t>5% of ERDF at national level  (can include a contribution from several operational programmes)</a:t>
            </a:r>
          </a:p>
          <a:p>
            <a:pPr algn="just"/>
            <a:r>
              <a:rPr lang="en-GB" sz="2000" dirty="0" smtClean="0"/>
              <a:t>Delegation </a:t>
            </a:r>
            <a:r>
              <a:rPr lang="et-EE" sz="2000" dirty="0" smtClean="0"/>
              <a:t>of </a:t>
            </a:r>
            <a:r>
              <a:rPr lang="et-EE" sz="2000" dirty="0" err="1" smtClean="0"/>
              <a:t>management</a:t>
            </a:r>
            <a:r>
              <a:rPr lang="et-EE" sz="2000" dirty="0" smtClean="0"/>
              <a:t> </a:t>
            </a:r>
            <a:r>
              <a:rPr lang="en-GB" sz="2000" dirty="0" smtClean="0"/>
              <a:t>to cities is obligatory, but the extent of delegation may vary  (similarly to CLLD)</a:t>
            </a:r>
          </a:p>
          <a:p>
            <a:pPr lvl="1" algn="just">
              <a:buFont typeface="Symbol" pitchFamily="18" charset="2"/>
              <a:buChar char="-"/>
            </a:pPr>
            <a:r>
              <a:rPr lang="en-GB" sz="1800" b="0" dirty="0" smtClean="0"/>
              <a:t>Minimum:</a:t>
            </a:r>
            <a:r>
              <a:rPr lang="et-EE" sz="1800" b="0" dirty="0" smtClean="0"/>
              <a:t> </a:t>
            </a:r>
            <a:r>
              <a:rPr lang="et-EE" sz="1800" b="0" dirty="0" err="1" smtClean="0"/>
              <a:t>elaboration</a:t>
            </a:r>
            <a:r>
              <a:rPr lang="et-EE" sz="1800" b="0" dirty="0" smtClean="0"/>
              <a:t> </a:t>
            </a:r>
            <a:r>
              <a:rPr lang="et-EE" sz="1800" b="0" dirty="0" err="1" smtClean="0"/>
              <a:t>of</a:t>
            </a:r>
            <a:r>
              <a:rPr lang="et-EE" sz="1800" b="0" dirty="0" smtClean="0"/>
              <a:t> </a:t>
            </a:r>
            <a:r>
              <a:rPr lang="et-EE" sz="1800" b="0" dirty="0" err="1" smtClean="0"/>
              <a:t>selection</a:t>
            </a:r>
            <a:r>
              <a:rPr lang="et-EE" sz="1800" b="0" dirty="0" smtClean="0"/>
              <a:t> </a:t>
            </a:r>
            <a:r>
              <a:rPr lang="et-EE" sz="1800" b="0" dirty="0" err="1" smtClean="0"/>
              <a:t>criteria</a:t>
            </a:r>
            <a:r>
              <a:rPr lang="et-EE" sz="1800" b="0" dirty="0" smtClean="0"/>
              <a:t> and </a:t>
            </a:r>
            <a:r>
              <a:rPr lang="en-GB" sz="1800" b="0" dirty="0" smtClean="0"/>
              <a:t>project selection, possibly complemented by an eligibility check by the MA</a:t>
            </a:r>
          </a:p>
          <a:p>
            <a:pPr lvl="1" algn="just">
              <a:buFont typeface="Symbol" pitchFamily="18" charset="2"/>
              <a:buChar char="-"/>
            </a:pPr>
            <a:r>
              <a:rPr lang="en-GB" sz="1800" b="0" dirty="0" smtClean="0"/>
              <a:t>Maximum: full delegation, city becomes an intermediate body</a:t>
            </a:r>
          </a:p>
          <a:p>
            <a:pPr marL="400050" algn="just"/>
            <a:r>
              <a:rPr lang="en-GB" sz="2000" dirty="0" smtClean="0"/>
              <a:t>The text will need to </a:t>
            </a:r>
            <a:r>
              <a:rPr lang="et-EE" sz="2000" dirty="0" err="1" smtClean="0"/>
              <a:t>reviewed</a:t>
            </a:r>
            <a:r>
              <a:rPr lang="et-EE" sz="2000" dirty="0" smtClean="0"/>
              <a:t> </a:t>
            </a:r>
            <a:r>
              <a:rPr lang="et-EE" sz="2000" dirty="0" err="1" smtClean="0"/>
              <a:t>in</a:t>
            </a:r>
            <a:r>
              <a:rPr lang="et-EE" sz="2000" dirty="0" smtClean="0"/>
              <a:t>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light</a:t>
            </a:r>
            <a:r>
              <a:rPr lang="et-EE" sz="2000" dirty="0" smtClean="0"/>
              <a:t> </a:t>
            </a:r>
            <a:r>
              <a:rPr lang="et-EE" sz="2000" dirty="0" err="1" smtClean="0"/>
              <a:t>of</a:t>
            </a:r>
            <a:r>
              <a:rPr lang="et-EE" sz="2000" dirty="0" smtClean="0"/>
              <a:t> </a:t>
            </a:r>
            <a:r>
              <a:rPr lang="en-GB" sz="2000" dirty="0" smtClean="0"/>
              <a:t>changes made in the programming and thematic concentration blocks</a:t>
            </a:r>
            <a:r>
              <a:rPr lang="et-EE" sz="2000" dirty="0" smtClean="0"/>
              <a:t> (</a:t>
            </a:r>
            <a:r>
              <a:rPr lang="et-EE" sz="2000" dirty="0" err="1" smtClean="0"/>
              <a:t>content</a:t>
            </a:r>
            <a:r>
              <a:rPr lang="et-EE" sz="2000" dirty="0" smtClean="0"/>
              <a:t> </a:t>
            </a:r>
            <a:r>
              <a:rPr lang="et-EE" sz="2000" dirty="0" err="1" smtClean="0"/>
              <a:t>of</a:t>
            </a:r>
            <a:r>
              <a:rPr lang="et-EE" sz="2000" dirty="0" smtClean="0"/>
              <a:t> </a:t>
            </a:r>
            <a:r>
              <a:rPr lang="et-EE" sz="2000" dirty="0" err="1" smtClean="0"/>
              <a:t>the</a:t>
            </a:r>
            <a:r>
              <a:rPr lang="et-EE" sz="2000" dirty="0" smtClean="0"/>
              <a:t> PC, OP, </a:t>
            </a:r>
            <a:r>
              <a:rPr lang="et-EE" sz="2000" dirty="0" err="1" smtClean="0"/>
              <a:t>possibility</a:t>
            </a:r>
            <a:r>
              <a:rPr lang="et-EE" sz="2000" dirty="0" smtClean="0"/>
              <a:t> </a:t>
            </a:r>
            <a:r>
              <a:rPr lang="et-EE" sz="2000" dirty="0" err="1" smtClean="0"/>
              <a:t>for</a:t>
            </a:r>
            <a:r>
              <a:rPr lang="et-EE" sz="2000" dirty="0" smtClean="0"/>
              <a:t> "</a:t>
            </a:r>
            <a:r>
              <a:rPr lang="et-EE" sz="2000" dirty="0" err="1" smtClean="0"/>
              <a:t>multi-investment-priority</a:t>
            </a:r>
            <a:r>
              <a:rPr lang="et-EE" sz="2000" dirty="0" smtClean="0"/>
              <a:t>" </a:t>
            </a:r>
            <a:r>
              <a:rPr lang="et-EE" sz="2000" dirty="0" err="1" smtClean="0"/>
              <a:t>priority</a:t>
            </a:r>
            <a:r>
              <a:rPr lang="et-EE" sz="2000" dirty="0" smtClean="0"/>
              <a:t> </a:t>
            </a:r>
            <a:r>
              <a:rPr lang="et-EE" sz="2000" dirty="0" err="1" smtClean="0"/>
              <a:t>axes</a:t>
            </a:r>
            <a:r>
              <a:rPr lang="et-EE" sz="2000" dirty="0"/>
              <a:t>)</a:t>
            </a:r>
            <a:endParaRPr lang="en-GB" sz="2000" b="0" dirty="0" smtClean="0"/>
          </a:p>
          <a:p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936625"/>
          </a:xfrm>
        </p:spPr>
        <p:txBody>
          <a:bodyPr/>
          <a:lstStyle/>
          <a:p>
            <a:pPr algn="ctr"/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fr-BE" sz="2400" dirty="0" smtClean="0"/>
              <a:t>U</a:t>
            </a:r>
            <a:r>
              <a:rPr lang="et-EE" sz="2400" dirty="0" err="1" smtClean="0"/>
              <a:t>rban</a:t>
            </a:r>
            <a:r>
              <a:rPr lang="et-EE" sz="2400" dirty="0" smtClean="0"/>
              <a:t> </a:t>
            </a:r>
            <a:r>
              <a:rPr lang="fr-BE" sz="2400" dirty="0"/>
              <a:t>D</a:t>
            </a:r>
            <a:r>
              <a:rPr lang="et-EE" sz="2400" dirty="0" err="1" smtClean="0"/>
              <a:t>evelopment</a:t>
            </a:r>
            <a:r>
              <a:rPr lang="et-EE" sz="2400" dirty="0" smtClean="0"/>
              <a:t> </a:t>
            </a:r>
            <a:r>
              <a:rPr lang="fr-BE" sz="2400" dirty="0" smtClean="0"/>
              <a:t>p</a:t>
            </a:r>
            <a:r>
              <a:rPr lang="et-EE" sz="2400" dirty="0" err="1" smtClean="0"/>
              <a:t>latform</a:t>
            </a:r>
            <a:r>
              <a:rPr lang="et-EE" sz="2400" dirty="0" smtClean="0"/>
              <a:t> 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et-EE" sz="2400" dirty="0" smtClean="0"/>
              <a:t>(</a:t>
            </a:r>
            <a:r>
              <a:rPr lang="et-EE" sz="2400" dirty="0" err="1"/>
              <a:t>A</a:t>
            </a:r>
            <a:r>
              <a:rPr lang="et-EE" sz="2400" dirty="0" err="1" smtClean="0"/>
              <a:t>rticle</a:t>
            </a:r>
            <a:r>
              <a:rPr lang="et-EE" sz="2400" dirty="0" smtClean="0"/>
              <a:t> 8, ERDF)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788"/>
          </a:xfrm>
        </p:spPr>
        <p:txBody>
          <a:bodyPr/>
          <a:lstStyle/>
          <a:p>
            <a:pPr>
              <a:spcBef>
                <a:spcPct val="45000"/>
              </a:spcBef>
              <a:buClr>
                <a:srgbClr val="336699"/>
              </a:buClr>
            </a:pPr>
            <a:r>
              <a:rPr lang="en-GB" sz="1800" dirty="0">
                <a:ea typeface="ＭＳ Ｐゴシック" pitchFamily="34" charset="-128"/>
              </a:rPr>
              <a:t>Promoting the practical implementation of the urban dimension in direct dialogue with cities</a:t>
            </a:r>
          </a:p>
          <a:p>
            <a:pPr>
              <a:spcBef>
                <a:spcPct val="45000"/>
              </a:spcBef>
              <a:buClr>
                <a:srgbClr val="336699"/>
              </a:buClr>
            </a:pPr>
            <a:r>
              <a:rPr lang="en-GB" sz="1800" dirty="0">
                <a:ea typeface="ＭＳ Ｐゴシック" pitchFamily="34" charset="-128"/>
              </a:rPr>
              <a:t>No project funding!</a:t>
            </a:r>
          </a:p>
          <a:p>
            <a:pPr>
              <a:spcBef>
                <a:spcPct val="45000"/>
              </a:spcBef>
              <a:buClr>
                <a:srgbClr val="336699"/>
              </a:buClr>
            </a:pPr>
            <a:r>
              <a:rPr lang="en-GB" sz="1800" dirty="0">
                <a:ea typeface="ＭＳ Ｐゴシック" pitchFamily="34" charset="-128"/>
              </a:rPr>
              <a:t>Exchange of experience and capacity building</a:t>
            </a:r>
            <a:br>
              <a:rPr lang="en-GB" sz="1800" dirty="0">
                <a:ea typeface="ＭＳ Ｐゴシック" pitchFamily="34" charset="-128"/>
              </a:rPr>
            </a:br>
            <a:r>
              <a:rPr lang="en-GB" sz="1800" dirty="0">
                <a:ea typeface="ＭＳ Ｐゴシック" pitchFamily="34" charset="-128"/>
              </a:rPr>
              <a:t>(e.g. conferences, working groups for specific issues, best practice, etc.)</a:t>
            </a:r>
          </a:p>
          <a:p>
            <a:pPr>
              <a:spcBef>
                <a:spcPct val="45000"/>
              </a:spcBef>
              <a:buClr>
                <a:srgbClr val="336699"/>
              </a:buClr>
            </a:pPr>
            <a:r>
              <a:rPr lang="en-GB" sz="1800" dirty="0">
                <a:ea typeface="ＭＳ Ｐゴシック" pitchFamily="34" charset="-128"/>
              </a:rPr>
              <a:t>Target group:</a:t>
            </a:r>
          </a:p>
          <a:p>
            <a:pPr lvl="1">
              <a:buClr>
                <a:srgbClr val="336699"/>
              </a:buClr>
              <a:buFont typeface="Symbol" pitchFamily="18" charset="2"/>
              <a:buChar char="-"/>
            </a:pPr>
            <a:r>
              <a:rPr lang="en-GB" sz="1800" b="0" dirty="0">
                <a:ea typeface="ＭＳ Ｐゴシック" pitchFamily="34" charset="-128"/>
              </a:rPr>
              <a:t>Cities </a:t>
            </a:r>
            <a:r>
              <a:rPr lang="et-EE" sz="1800" b="0" dirty="0" err="1" smtClean="0">
                <a:ea typeface="ＭＳ Ｐゴシック" pitchFamily="34" charset="-128"/>
              </a:rPr>
              <a:t>implementing</a:t>
            </a:r>
            <a:r>
              <a:rPr lang="et-EE" sz="1800" b="0" dirty="0" smtClean="0">
                <a:ea typeface="ＭＳ Ｐゴシック" pitchFamily="34" charset="-128"/>
              </a:rPr>
              <a:t> </a:t>
            </a:r>
            <a:r>
              <a:rPr lang="et-EE" sz="1800" b="0" dirty="0" err="1" smtClean="0">
                <a:ea typeface="ＭＳ Ｐゴシック" pitchFamily="34" charset="-128"/>
              </a:rPr>
              <a:t>integrated</a:t>
            </a:r>
            <a:r>
              <a:rPr lang="et-EE" sz="1800" b="0" dirty="0" smtClean="0">
                <a:ea typeface="ＭＳ Ｐゴシック" pitchFamily="34" charset="-128"/>
              </a:rPr>
              <a:t> </a:t>
            </a:r>
            <a:r>
              <a:rPr lang="et-EE" sz="1800" b="0" dirty="0" err="1" smtClean="0">
                <a:ea typeface="ＭＳ Ｐゴシック" pitchFamily="34" charset="-128"/>
              </a:rPr>
              <a:t>urban</a:t>
            </a:r>
            <a:r>
              <a:rPr lang="et-EE" sz="1800" b="0" dirty="0" smtClean="0">
                <a:ea typeface="ＭＳ Ｐゴシック" pitchFamily="34" charset="-128"/>
              </a:rPr>
              <a:t> </a:t>
            </a:r>
            <a:r>
              <a:rPr lang="et-EE" sz="1800" b="0" dirty="0" err="1" smtClean="0">
                <a:ea typeface="ＭＳ Ｐゴシック" pitchFamily="34" charset="-128"/>
              </a:rPr>
              <a:t>development</a:t>
            </a:r>
            <a:r>
              <a:rPr lang="et-EE" sz="1800" b="0" dirty="0" smtClean="0">
                <a:ea typeface="ＭＳ Ｐゴシック" pitchFamily="34" charset="-128"/>
              </a:rPr>
              <a:t> </a:t>
            </a:r>
            <a:r>
              <a:rPr lang="et-EE" sz="1800" b="0" dirty="0" err="1" smtClean="0">
                <a:ea typeface="ＭＳ Ｐゴシック" pitchFamily="34" charset="-128"/>
              </a:rPr>
              <a:t>strategies</a:t>
            </a:r>
            <a:r>
              <a:rPr lang="et-EE" sz="1800" b="0" dirty="0" smtClean="0">
                <a:ea typeface="ＭＳ Ｐゴシック" pitchFamily="34" charset="-128"/>
              </a:rPr>
              <a:t> </a:t>
            </a:r>
            <a:r>
              <a:rPr lang="en-GB" sz="1800" b="0" dirty="0" smtClean="0">
                <a:ea typeface="ＭＳ Ｐゴシック" pitchFamily="34" charset="-128"/>
              </a:rPr>
              <a:t>Cities </a:t>
            </a:r>
            <a:r>
              <a:rPr lang="en-GB" sz="1800" b="0" dirty="0">
                <a:ea typeface="ＭＳ Ｐゴシック" pitchFamily="34" charset="-128"/>
              </a:rPr>
              <a:t>implementing urban innovative actions</a:t>
            </a:r>
          </a:p>
          <a:p>
            <a:pPr>
              <a:spcBef>
                <a:spcPct val="400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800" dirty="0">
                <a:ea typeface="ＭＳ Ｐゴシック" pitchFamily="34" charset="-128"/>
              </a:rPr>
              <a:t>Laboratory for new cohesion policy instruments</a:t>
            </a:r>
          </a:p>
          <a:p>
            <a:pPr>
              <a:spcBef>
                <a:spcPct val="400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n-GB" sz="1800" dirty="0">
                <a:ea typeface="ＭＳ Ｐゴシック" pitchFamily="34" charset="-128"/>
              </a:rPr>
              <a:t>No overlap with URBACT, </a:t>
            </a:r>
            <a:r>
              <a:rPr lang="en-GB" sz="1800" dirty="0" err="1">
                <a:ea typeface="ＭＳ Ｐゴシック" pitchFamily="34" charset="-128"/>
              </a:rPr>
              <a:t>CoR</a:t>
            </a:r>
            <a:r>
              <a:rPr lang="en-GB" sz="1800" dirty="0">
                <a:ea typeface="ＭＳ Ｐゴシック" pitchFamily="34" charset="-128"/>
              </a:rPr>
              <a:t>, </a:t>
            </a:r>
            <a:r>
              <a:rPr lang="en-GB" sz="1800" dirty="0" err="1">
                <a:ea typeface="ＭＳ Ｐゴシック" pitchFamily="34" charset="-128"/>
              </a:rPr>
              <a:t>Eurocities</a:t>
            </a:r>
            <a:r>
              <a:rPr lang="en-GB" sz="1800" dirty="0">
                <a:ea typeface="ＭＳ Ｐゴシック" pitchFamily="34" charset="-128"/>
              </a:rPr>
              <a:t>, etc.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23951"/>
            <a:ext cx="8229600" cy="720874"/>
          </a:xfrm>
        </p:spPr>
        <p:txBody>
          <a:bodyPr/>
          <a:lstStyle/>
          <a:p>
            <a:pPr algn="ctr"/>
            <a:r>
              <a:rPr lang="de-DE" sz="2400" dirty="0" smtClean="0"/>
              <a:t>CLLD</a:t>
            </a:r>
            <a:r>
              <a:rPr lang="de-DE" sz="2600" dirty="0" smtClean="0"/>
              <a:t> – The </a:t>
            </a:r>
            <a:r>
              <a:rPr lang="de-DE" sz="2400" dirty="0" smtClean="0"/>
              <a:t>LEADER </a:t>
            </a:r>
            <a:r>
              <a:rPr lang="de-DE" sz="2400" dirty="0" err="1" smtClean="0"/>
              <a:t>Acquis</a:t>
            </a:r>
            <a:endParaRPr lang="de-DE" sz="24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204864"/>
            <a:ext cx="8589640" cy="417646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et-EE" sz="2000" b="1" i="0" dirty="0" err="1" smtClean="0"/>
              <a:t>Significant</a:t>
            </a:r>
            <a:r>
              <a:rPr lang="et-EE" sz="2000" b="1" i="0" dirty="0" smtClean="0"/>
              <a:t> </a:t>
            </a:r>
            <a:r>
              <a:rPr lang="et-EE" sz="2000" b="1" i="0" dirty="0" err="1" smtClean="0"/>
              <a:t>experience</a:t>
            </a:r>
            <a:r>
              <a:rPr lang="et-EE" sz="2000" b="1" i="0" dirty="0" smtClean="0"/>
              <a:t> </a:t>
            </a:r>
            <a:r>
              <a:rPr lang="et-EE" sz="2000" b="1" i="0" dirty="0" err="1" smtClean="0"/>
              <a:t>to</a:t>
            </a:r>
            <a:r>
              <a:rPr lang="et-EE" sz="2000" b="1" i="0" dirty="0" smtClean="0"/>
              <a:t> </a:t>
            </a:r>
            <a:r>
              <a:rPr lang="et-EE" sz="2000" b="1" i="0" dirty="0" err="1" smtClean="0"/>
              <a:t>build</a:t>
            </a:r>
            <a:r>
              <a:rPr lang="et-EE" sz="2000" b="1" i="0" dirty="0" smtClean="0"/>
              <a:t> on</a:t>
            </a:r>
            <a:r>
              <a:rPr lang="fr-BE" sz="2000" i="0" dirty="0" smtClean="0"/>
              <a:t>: LEADER (EAFRD), Axis 4 (EFF), </a:t>
            </a:r>
            <a:r>
              <a:rPr lang="fr-BE" sz="2000" i="0" dirty="0" err="1" smtClean="0"/>
              <a:t>Urban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Community</a:t>
            </a:r>
            <a:r>
              <a:rPr lang="fr-BE" sz="2000" i="0" dirty="0" smtClean="0"/>
              <a:t> Initiative (ERDF) and EQUAL (ESF) </a:t>
            </a:r>
            <a:endParaRPr lang="fr-BE" sz="2000" i="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fr-BE" sz="2000" b="1" i="0" dirty="0" err="1" smtClean="0"/>
              <a:t>Bottom</a:t>
            </a:r>
            <a:r>
              <a:rPr lang="fr-BE" sz="2000" b="1" i="0" dirty="0" smtClean="0"/>
              <a:t>-up </a:t>
            </a:r>
            <a:r>
              <a:rPr lang="fr-BE" sz="2000" b="1" i="0" dirty="0" err="1" smtClean="0"/>
              <a:t>approach</a:t>
            </a:r>
            <a:r>
              <a:rPr lang="fr-BE" sz="2000" i="0" dirty="0" smtClean="0"/>
              <a:t>: </a:t>
            </a:r>
            <a:r>
              <a:rPr lang="fr-BE" sz="2000" i="0" dirty="0" err="1" smtClean="0"/>
              <a:t>implemented</a:t>
            </a:r>
            <a:r>
              <a:rPr lang="fr-BE" sz="2000" i="0" dirty="0" smtClean="0"/>
              <a:t> by local </a:t>
            </a:r>
            <a:r>
              <a:rPr lang="fr-BE" sz="2000" i="0" dirty="0" err="1" smtClean="0"/>
              <a:t>communities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through</a:t>
            </a:r>
            <a:r>
              <a:rPr lang="fr-BE" sz="2000" i="0" dirty="0" smtClean="0"/>
              <a:t> public-</a:t>
            </a:r>
            <a:r>
              <a:rPr lang="fr-BE" sz="2000" i="0" dirty="0" err="1" smtClean="0"/>
              <a:t>private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partnerships</a:t>
            </a:r>
            <a:endParaRPr lang="fr-BE" sz="2000" i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fr-BE" sz="2000" b="1" i="0" dirty="0" err="1" smtClean="0"/>
              <a:t>Focused</a:t>
            </a:r>
            <a:r>
              <a:rPr lang="fr-BE" sz="2000" b="1" i="0" dirty="0" smtClean="0"/>
              <a:t> on </a:t>
            </a:r>
            <a:r>
              <a:rPr lang="fr-BE" sz="2000" b="1" i="0" dirty="0" err="1" smtClean="0"/>
              <a:t>specific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sub-regional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territories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which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can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be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urban</a:t>
            </a:r>
            <a:r>
              <a:rPr lang="fr-BE" sz="2000" i="0" dirty="0" smtClean="0"/>
              <a:t>, rural, </a:t>
            </a:r>
            <a:r>
              <a:rPr lang="fr-BE" sz="2000" i="0" dirty="0" err="1" smtClean="0"/>
              <a:t>fisheries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dependent</a:t>
            </a:r>
            <a:r>
              <a:rPr lang="fr-BE" sz="2000" i="0" dirty="0" smtClean="0"/>
              <a:t>, cross-border or a mix of </a:t>
            </a:r>
            <a:r>
              <a:rPr lang="fr-BE" sz="2000" i="0" dirty="0" err="1" smtClean="0"/>
              <a:t>several</a:t>
            </a:r>
            <a:endParaRPr lang="fr-BE" sz="2000" i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fr-BE" sz="2000" i="0" dirty="0" err="1" smtClean="0"/>
              <a:t>Carried</a:t>
            </a:r>
            <a:r>
              <a:rPr lang="fr-BE" sz="2000" i="0" dirty="0" smtClean="0"/>
              <a:t> out </a:t>
            </a:r>
            <a:r>
              <a:rPr lang="fr-BE" sz="2000" i="0" dirty="0" err="1" smtClean="0"/>
              <a:t>through</a:t>
            </a:r>
            <a:r>
              <a:rPr lang="fr-BE" sz="2000" i="0" dirty="0" smtClean="0"/>
              <a:t> </a:t>
            </a:r>
            <a:r>
              <a:rPr lang="fr-BE" sz="2000" b="1" i="0" dirty="0" err="1" smtClean="0"/>
              <a:t>integrated</a:t>
            </a:r>
            <a:r>
              <a:rPr lang="fr-BE" sz="2000" b="1" i="0" dirty="0" smtClean="0"/>
              <a:t> and multi-</a:t>
            </a:r>
            <a:r>
              <a:rPr lang="fr-BE" sz="2000" b="1" i="0" dirty="0" err="1" smtClean="0"/>
              <a:t>sectoral</a:t>
            </a:r>
            <a:r>
              <a:rPr lang="fr-BE" sz="2000" b="1" i="0" dirty="0" smtClean="0"/>
              <a:t> local </a:t>
            </a:r>
            <a:r>
              <a:rPr lang="fr-BE" sz="2000" b="1" i="0" dirty="0" err="1" smtClean="0"/>
              <a:t>development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strategies</a:t>
            </a:r>
            <a:r>
              <a:rPr lang="fr-BE" sz="2000" b="1" i="0" dirty="0" smtClean="0"/>
              <a:t>  </a:t>
            </a:r>
            <a:endParaRPr lang="en-GB" sz="2000" b="1" i="0" dirty="0" smtClean="0"/>
          </a:p>
          <a:p>
            <a:pPr>
              <a:buClr>
                <a:srgbClr val="0F5494"/>
              </a:buClr>
              <a:buFont typeface="Verdana" pitchFamily="34" charset="0"/>
              <a:buChar char="•"/>
            </a:pPr>
            <a:endParaRPr lang="de-DE" sz="2000" dirty="0" smtClean="0"/>
          </a:p>
          <a:p>
            <a:endParaRPr lang="de-DE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776"/>
            <a:ext cx="8229600" cy="936625"/>
          </a:xfrm>
        </p:spPr>
        <p:txBody>
          <a:bodyPr/>
          <a:lstStyle/>
          <a:p>
            <a:pPr algn="ctr"/>
            <a:r>
              <a:rPr lang="et-EE" sz="2400" dirty="0" err="1" smtClean="0"/>
              <a:t>Urban</a:t>
            </a:r>
            <a:r>
              <a:rPr lang="et-EE" sz="2400" dirty="0" smtClean="0"/>
              <a:t> </a:t>
            </a:r>
            <a:r>
              <a:rPr lang="et-EE" sz="2400" dirty="0" err="1" smtClean="0"/>
              <a:t>Innovative</a:t>
            </a:r>
            <a:r>
              <a:rPr lang="et-EE" sz="2400" dirty="0" smtClean="0"/>
              <a:t> </a:t>
            </a:r>
            <a:r>
              <a:rPr lang="et-EE" sz="2400" dirty="0" err="1" smtClean="0"/>
              <a:t>Action</a:t>
            </a:r>
            <a:r>
              <a:rPr lang="et-EE" sz="2400" dirty="0" smtClean="0"/>
              <a:t> 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et-EE" sz="2400" dirty="0" smtClean="0"/>
              <a:t>(</a:t>
            </a:r>
            <a:r>
              <a:rPr lang="et-EE" sz="2400" dirty="0" err="1"/>
              <a:t>A</a:t>
            </a:r>
            <a:r>
              <a:rPr lang="et-EE" sz="2400" dirty="0" err="1" smtClean="0"/>
              <a:t>rticle</a:t>
            </a:r>
            <a:r>
              <a:rPr lang="et-EE" sz="2400" dirty="0" smtClean="0"/>
              <a:t> 9, ERDF)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ct val="20000"/>
              </a:spcAft>
            </a:pPr>
            <a:r>
              <a:rPr lang="en-GB" sz="2000" dirty="0">
                <a:ea typeface="ＭＳ Ｐゴシック" pitchFamily="34" charset="-128"/>
              </a:rPr>
              <a:t>Up to 0.2% of the total ERDF allocation (at EU level) </a:t>
            </a:r>
            <a:br>
              <a:rPr lang="en-GB" sz="2000" dirty="0">
                <a:ea typeface="ＭＳ Ｐゴシック" pitchFamily="34" charset="-128"/>
              </a:rPr>
            </a:br>
            <a:r>
              <a:rPr lang="en-GB" sz="2000" dirty="0">
                <a:ea typeface="ＭＳ Ｐゴシック" pitchFamily="34" charset="-128"/>
              </a:rPr>
              <a:t>= ca. 370 Mio. € (2014-2020</a:t>
            </a:r>
            <a:r>
              <a:rPr lang="en-GB" sz="2000" dirty="0" smtClean="0">
                <a:ea typeface="ＭＳ Ｐゴシック" pitchFamily="34" charset="-128"/>
              </a:rPr>
              <a:t>)</a:t>
            </a:r>
            <a:endParaRPr lang="et-EE" sz="2000" dirty="0" smtClean="0">
              <a:ea typeface="ＭＳ Ｐゴシック" pitchFamily="34" charset="-128"/>
            </a:endParaRPr>
          </a:p>
          <a:p>
            <a:pPr algn="just">
              <a:spcAft>
                <a:spcPct val="20000"/>
              </a:spcAft>
            </a:pPr>
            <a:r>
              <a:rPr lang="et-EE" sz="2000" dirty="0" err="1" smtClean="0">
                <a:ea typeface="ＭＳ Ｐゴシック" pitchFamily="34" charset="-128"/>
              </a:rPr>
              <a:t>Direct</a:t>
            </a:r>
            <a:r>
              <a:rPr lang="et-EE" sz="2000" dirty="0" smtClean="0">
                <a:ea typeface="ＭＳ Ｐゴシック" pitchFamily="34" charset="-128"/>
              </a:rPr>
              <a:t> </a:t>
            </a:r>
            <a:r>
              <a:rPr lang="et-EE" sz="2000" dirty="0" err="1" smtClean="0">
                <a:ea typeface="ＭＳ Ｐゴシック" pitchFamily="34" charset="-128"/>
              </a:rPr>
              <a:t>management</a:t>
            </a:r>
            <a:r>
              <a:rPr lang="et-EE" sz="2000" dirty="0" smtClean="0">
                <a:ea typeface="ＭＳ Ｐゴシック" pitchFamily="34" charset="-128"/>
              </a:rPr>
              <a:t> </a:t>
            </a:r>
            <a:r>
              <a:rPr lang="et-EE" sz="2000" dirty="0" err="1" smtClean="0">
                <a:ea typeface="ＭＳ Ｐゴシック" pitchFamily="34" charset="-128"/>
              </a:rPr>
              <a:t>by</a:t>
            </a:r>
            <a:r>
              <a:rPr lang="et-EE" sz="2000" dirty="0" smtClean="0">
                <a:ea typeface="ＭＳ Ｐゴシック" pitchFamily="34" charset="-128"/>
              </a:rPr>
              <a:t> </a:t>
            </a:r>
            <a:r>
              <a:rPr lang="et-EE" sz="2000" dirty="0" err="1" smtClean="0">
                <a:ea typeface="ＭＳ Ｐゴシック" pitchFamily="34" charset="-128"/>
              </a:rPr>
              <a:t>the</a:t>
            </a:r>
            <a:r>
              <a:rPr lang="et-EE" sz="2000" dirty="0" smtClean="0">
                <a:ea typeface="ＭＳ Ｐゴシック" pitchFamily="34" charset="-128"/>
              </a:rPr>
              <a:t> </a:t>
            </a:r>
            <a:r>
              <a:rPr lang="et-EE" sz="2000" dirty="0" err="1" smtClean="0">
                <a:ea typeface="ＭＳ Ｐゴシック" pitchFamily="34" charset="-128"/>
              </a:rPr>
              <a:t>Commission</a:t>
            </a:r>
            <a:endParaRPr lang="en-GB" sz="2000" dirty="0">
              <a:ea typeface="ＭＳ Ｐゴシック" pitchFamily="34" charset="-128"/>
            </a:endParaRPr>
          </a:p>
          <a:p>
            <a:pPr algn="just">
              <a:spcAft>
                <a:spcPct val="20000"/>
              </a:spcAft>
            </a:pPr>
            <a:r>
              <a:rPr lang="en-GB" sz="2000" dirty="0">
                <a:ea typeface="ＭＳ Ｐゴシック" pitchFamily="34" charset="-128"/>
              </a:rPr>
              <a:t>To promote innovative and experimental approaches and solutions in the field of sustainable urban development</a:t>
            </a:r>
          </a:p>
          <a:p>
            <a:pPr algn="just">
              <a:spcAft>
                <a:spcPct val="20000"/>
              </a:spcAft>
            </a:pPr>
            <a:r>
              <a:rPr lang="en-GB" sz="2000" dirty="0">
                <a:ea typeface="ＭＳ Ｐゴシック" pitchFamily="34" charset="-128"/>
              </a:rPr>
              <a:t>Possible for all thematic objectives of cohesion policy</a:t>
            </a:r>
          </a:p>
          <a:p>
            <a:pPr algn="just">
              <a:spcAft>
                <a:spcPct val="20000"/>
              </a:spcAft>
            </a:pPr>
            <a:r>
              <a:rPr lang="en-GB" sz="2000" dirty="0">
                <a:ea typeface="ＭＳ Ｐゴシック" pitchFamily="34" charset="-128"/>
              </a:rPr>
              <a:t>For example: forward-looking and cutting-edge studies, pilot projects and demonstration projects of EU interest (innovative character, transferability)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84263"/>
            <a:ext cx="8229600" cy="936625"/>
          </a:xfrm>
        </p:spPr>
        <p:txBody>
          <a:bodyPr/>
          <a:lstStyle/>
          <a:p>
            <a:pPr algn="ctr"/>
            <a:r>
              <a:rPr lang="de-DE" dirty="0" smtClean="0"/>
              <a:t>Territorial Development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de-DE" sz="2800" b="1" dirty="0" smtClean="0"/>
          </a:p>
          <a:p>
            <a:endParaRPr lang="de-DE" sz="2800" b="1" dirty="0" smtClean="0"/>
          </a:p>
          <a:p>
            <a:pPr marL="0" indent="0" algn="ctr">
              <a:buNone/>
            </a:pPr>
            <a:r>
              <a:rPr lang="de-DE" sz="28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sz="2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sz="2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2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de-DE" sz="2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de-DE" sz="2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412255"/>
            <a:ext cx="8229600" cy="936625"/>
          </a:xfrm>
        </p:spPr>
        <p:txBody>
          <a:bodyPr/>
          <a:lstStyle/>
          <a:p>
            <a:pPr algn="ctr"/>
            <a:r>
              <a:rPr lang="de-DE" sz="2400" dirty="0" smtClean="0"/>
              <a:t>CLLD Approach</a:t>
            </a:r>
            <a:r>
              <a:rPr lang="en-GB" sz="2600" dirty="0" smtClean="0"/>
              <a:t/>
            </a:r>
            <a:br>
              <a:rPr lang="en-GB" sz="2600" dirty="0" smtClean="0"/>
            </a:br>
            <a:endParaRPr lang="de-DE" sz="26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439102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</a:pPr>
            <a:endParaRPr lang="en-GB" b="1" i="0" dirty="0" smtClean="0"/>
          </a:p>
          <a:p>
            <a:pPr algn="just"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</a:pPr>
            <a:r>
              <a:rPr lang="en-GB" sz="2000" i="0" dirty="0" smtClean="0"/>
              <a:t>This local development approach is </a:t>
            </a:r>
            <a:r>
              <a:rPr lang="en-GB" sz="2000" b="1" i="0" dirty="0" smtClean="0"/>
              <a:t>obligatory for EAFRD </a:t>
            </a:r>
            <a:r>
              <a:rPr lang="en-GB" sz="2000" i="0" dirty="0" smtClean="0"/>
              <a:t>and optional for ERDF, ESF and EMFF </a:t>
            </a:r>
          </a:p>
          <a:p>
            <a:pPr marL="0" indent="0">
              <a:lnSpc>
                <a:spcPct val="80000"/>
              </a:lnSpc>
              <a:buClr>
                <a:srgbClr val="0F5494"/>
              </a:buClr>
              <a:buNone/>
            </a:pPr>
            <a:endParaRPr lang="fr-BE" sz="2000" i="0" dirty="0" smtClean="0"/>
          </a:p>
          <a:p>
            <a:pPr algn="just"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</a:pPr>
            <a:r>
              <a:rPr lang="fr-BE" sz="2000" i="0" dirty="0" smtClean="0"/>
              <a:t>There are </a:t>
            </a:r>
            <a:r>
              <a:rPr lang="fr-BE" sz="2000" i="0" dirty="0" err="1" smtClean="0"/>
              <a:t>also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possibilities</a:t>
            </a:r>
            <a:r>
              <a:rPr lang="fr-BE" sz="2000" i="0" dirty="0" smtClean="0"/>
              <a:t> to carry out </a:t>
            </a:r>
            <a:r>
              <a:rPr lang="fr-BE" sz="2000" i="0" dirty="0" err="1" smtClean="0"/>
              <a:t>other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forms</a:t>
            </a:r>
            <a:r>
              <a:rPr lang="fr-BE" sz="2000" i="0" dirty="0" smtClean="0"/>
              <a:t> of local </a:t>
            </a:r>
            <a:r>
              <a:rPr lang="fr-BE" sz="2000" i="0" dirty="0" err="1" smtClean="0"/>
              <a:t>development</a:t>
            </a:r>
            <a:r>
              <a:rPr lang="fr-BE" sz="2000" i="0" dirty="0" smtClean="0"/>
              <a:t>  </a:t>
            </a:r>
            <a:r>
              <a:rPr lang="fr-BE" sz="2000" i="0" dirty="0" err="1" smtClean="0"/>
              <a:t>under</a:t>
            </a:r>
            <a:r>
              <a:rPr lang="fr-BE" sz="2000" i="0" dirty="0" smtClean="0"/>
              <a:t> ERDF, ESF and EAFRD, </a:t>
            </a:r>
            <a:r>
              <a:rPr lang="fr-BE" sz="2000" i="0" dirty="0" err="1" smtClean="0"/>
              <a:t>based</a:t>
            </a:r>
            <a:r>
              <a:rPr lang="fr-BE" sz="2000" i="0" dirty="0" smtClean="0"/>
              <a:t> on </a:t>
            </a:r>
            <a:r>
              <a:rPr lang="fr-BE" sz="2000" i="0" dirty="0" err="1" smtClean="0"/>
              <a:t>experience</a:t>
            </a:r>
            <a:r>
              <a:rPr lang="fr-BE" sz="2000" i="0" dirty="0" smtClean="0"/>
              <a:t> of </a:t>
            </a:r>
            <a:r>
              <a:rPr lang="fr-BE" sz="2000" i="0" dirty="0" err="1" smtClean="0"/>
              <a:t>MSs</a:t>
            </a:r>
            <a:r>
              <a:rPr lang="fr-BE" sz="2000" i="0" dirty="0" smtClean="0"/>
              <a:t>  </a:t>
            </a:r>
            <a:endParaRPr lang="en-GB" sz="2000" i="0" dirty="0" smtClean="0"/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</a:pPr>
            <a:endParaRPr lang="fr-BE" i="0" dirty="0"/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</a:pPr>
            <a:endParaRPr lang="en-GB" b="1" i="0" dirty="0" smtClean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</a:pPr>
            <a:endParaRPr lang="fr-BE" b="1" i="0" dirty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</a:pPr>
            <a:endParaRPr lang="en-GB" b="1" i="0" dirty="0" smtClean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</a:pPr>
            <a:endParaRPr lang="fr-BE" b="1" i="0" dirty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</a:pPr>
            <a:endParaRPr lang="en-GB" b="1" i="0" dirty="0" smtClean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</a:pPr>
            <a:endParaRPr lang="en-GB" sz="1700" b="0" i="1" dirty="0" smtClean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0247"/>
            <a:ext cx="8229600" cy="936625"/>
          </a:xfrm>
        </p:spPr>
        <p:txBody>
          <a:bodyPr/>
          <a:lstStyle/>
          <a:p>
            <a:pPr algn="ctr"/>
            <a:r>
              <a:rPr lang="de-DE" sz="2400" dirty="0" smtClean="0"/>
              <a:t>CLLD - </a:t>
            </a:r>
            <a:r>
              <a:rPr lang="de-DE" sz="2400" dirty="0" err="1" smtClean="0"/>
              <a:t>Local</a:t>
            </a:r>
            <a:r>
              <a:rPr lang="de-DE" sz="2400" dirty="0" smtClean="0"/>
              <a:t> Development </a:t>
            </a:r>
            <a:r>
              <a:rPr lang="de-DE" sz="2400" dirty="0" err="1" smtClean="0"/>
              <a:t>Strategies</a:t>
            </a:r>
            <a:r>
              <a:rPr lang="de-DE" sz="2400" dirty="0" smtClean="0"/>
              <a:t> (LDS)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59508"/>
            <a:ext cx="8229600" cy="363378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F5494"/>
              </a:buClr>
              <a:buFont typeface="Verdana" pitchFamily="34" charset="0"/>
              <a:buChar char="•"/>
            </a:pPr>
            <a:r>
              <a:rPr lang="de-DE" sz="2000" b="1" i="0" dirty="0" err="1"/>
              <a:t>S</a:t>
            </a:r>
            <a:r>
              <a:rPr lang="de-DE" sz="2000" b="1" i="0" dirty="0" err="1" smtClean="0"/>
              <a:t>election</a:t>
            </a:r>
            <a:r>
              <a:rPr lang="de-DE" sz="2000" b="1" i="0" dirty="0" smtClean="0"/>
              <a:t> </a:t>
            </a:r>
            <a:r>
              <a:rPr lang="de-DE" sz="2000" b="1" i="0" dirty="0" err="1"/>
              <a:t>criteria</a:t>
            </a:r>
            <a:r>
              <a:rPr lang="de-DE" sz="2000" b="1" i="0" dirty="0"/>
              <a:t> </a:t>
            </a:r>
            <a:r>
              <a:rPr lang="de-DE" sz="2000" b="1" i="0" dirty="0" err="1"/>
              <a:t>for</a:t>
            </a:r>
            <a:r>
              <a:rPr lang="de-DE" sz="2000" b="1" i="0" dirty="0"/>
              <a:t> LDS </a:t>
            </a:r>
            <a:r>
              <a:rPr lang="de-DE" sz="2000" b="1" i="0" dirty="0" err="1"/>
              <a:t>are</a:t>
            </a:r>
            <a:r>
              <a:rPr lang="de-DE" sz="2000" b="1" i="0" dirty="0"/>
              <a:t> </a:t>
            </a:r>
            <a:r>
              <a:rPr lang="de-DE" sz="2000" b="1" i="0" dirty="0" err="1"/>
              <a:t>defined</a:t>
            </a:r>
            <a:r>
              <a:rPr lang="de-DE" sz="2000" b="1" i="0" dirty="0"/>
              <a:t> </a:t>
            </a:r>
            <a:r>
              <a:rPr lang="de-DE" sz="2000" b="1" i="0" dirty="0" err="1"/>
              <a:t>by</a:t>
            </a:r>
            <a:r>
              <a:rPr lang="de-DE" sz="2000" b="1" i="0" dirty="0"/>
              <a:t> </a:t>
            </a:r>
            <a:r>
              <a:rPr lang="de-DE" sz="2000" b="1" i="0" dirty="0" smtClean="0"/>
              <a:t>MS</a:t>
            </a:r>
            <a:endParaRPr lang="de-DE" sz="2000" b="1" i="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de-DE" sz="2000" i="0" dirty="0" smtClean="0"/>
          </a:p>
          <a:p>
            <a:pPr>
              <a:lnSpc>
                <a:spcPct val="90000"/>
              </a:lnSpc>
              <a:buClr>
                <a:srgbClr val="0F5494"/>
              </a:buClr>
              <a:buFont typeface="Verdana" pitchFamily="34" charset="0"/>
              <a:buChar char="•"/>
            </a:pPr>
            <a:r>
              <a:rPr lang="de-DE" sz="2000" b="1" i="0" dirty="0" err="1"/>
              <a:t>T</a:t>
            </a:r>
            <a:r>
              <a:rPr lang="de-DE" sz="2000" b="1" i="0" dirty="0" err="1" smtClean="0"/>
              <a:t>hree</a:t>
            </a:r>
            <a:r>
              <a:rPr lang="de-DE" sz="2000" b="1" i="0" dirty="0" smtClean="0"/>
              <a:t> </a:t>
            </a:r>
            <a:r>
              <a:rPr lang="de-DE" sz="2000" b="1" i="0" dirty="0" err="1"/>
              <a:t>options</a:t>
            </a:r>
            <a:r>
              <a:rPr lang="de-DE" sz="2000" b="1" i="0" dirty="0"/>
              <a:t> </a:t>
            </a:r>
            <a:r>
              <a:rPr lang="de-DE" sz="2000" b="1" i="0" dirty="0" err="1"/>
              <a:t>for</a:t>
            </a:r>
            <a:r>
              <a:rPr lang="de-DE" sz="2000" b="1" i="0" dirty="0"/>
              <a:t> </a:t>
            </a:r>
            <a:r>
              <a:rPr lang="de-DE" sz="2000" b="1" i="0" dirty="0" err="1"/>
              <a:t>delivery</a:t>
            </a:r>
            <a:r>
              <a:rPr lang="de-DE" sz="2000" b="1" i="0" dirty="0" smtClean="0"/>
              <a:t>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de-DE" i="0" dirty="0" err="1" smtClean="0"/>
              <a:t>joint</a:t>
            </a:r>
            <a:r>
              <a:rPr lang="de-DE" i="0" dirty="0" smtClean="0"/>
              <a:t> </a:t>
            </a:r>
            <a:r>
              <a:rPr lang="de-DE" i="0" dirty="0" err="1" smtClean="0"/>
              <a:t>funding</a:t>
            </a:r>
            <a:r>
              <a:rPr lang="de-DE" i="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de-DE" b="0" dirty="0"/>
              <a:t>	</a:t>
            </a:r>
            <a:r>
              <a:rPr lang="de-DE" b="0" i="0" dirty="0" smtClean="0"/>
              <a:t>1. </a:t>
            </a:r>
            <a:r>
              <a:rPr lang="de-DE" b="0" i="0" dirty="0" err="1" smtClean="0"/>
              <a:t>one</a:t>
            </a:r>
            <a:r>
              <a:rPr lang="de-DE" b="0" i="0" dirty="0" smtClean="0"/>
              <a:t> </a:t>
            </a:r>
            <a:r>
              <a:rPr lang="de-DE" b="0" i="0" dirty="0" err="1" smtClean="0"/>
              <a:t>area</a:t>
            </a:r>
            <a:r>
              <a:rPr lang="de-DE" b="0" i="0" dirty="0" smtClean="0"/>
              <a:t> – </a:t>
            </a:r>
            <a:r>
              <a:rPr lang="de-DE" b="0" i="0" dirty="0" err="1" smtClean="0"/>
              <a:t>one</a:t>
            </a:r>
            <a:r>
              <a:rPr lang="de-DE" b="0" i="0" dirty="0" smtClean="0"/>
              <a:t> </a:t>
            </a:r>
            <a:r>
              <a:rPr lang="de-DE" b="0" i="0" dirty="0" err="1" smtClean="0"/>
              <a:t>strategy</a:t>
            </a:r>
            <a:r>
              <a:rPr lang="de-DE" b="0" i="0" dirty="0" smtClean="0"/>
              <a:t>,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de-DE" b="0" dirty="0"/>
              <a:t>	</a:t>
            </a:r>
            <a:r>
              <a:rPr lang="de-DE" b="0" i="0" dirty="0" smtClean="0"/>
              <a:t>2. </a:t>
            </a:r>
            <a:r>
              <a:rPr lang="de-DE" b="0" i="0" dirty="0" err="1" smtClean="0"/>
              <a:t>integrated</a:t>
            </a:r>
            <a:r>
              <a:rPr lang="de-DE" b="0" i="0" dirty="0" smtClean="0"/>
              <a:t> </a:t>
            </a:r>
            <a:r>
              <a:rPr lang="de-DE" b="0" i="0" dirty="0" err="1" smtClean="0"/>
              <a:t>funding</a:t>
            </a:r>
            <a:r>
              <a:rPr lang="de-DE" b="0" i="0" dirty="0" smtClean="0"/>
              <a:t> </a:t>
            </a:r>
            <a:r>
              <a:rPr lang="de-DE" b="0" i="0" dirty="0" err="1" smtClean="0"/>
              <a:t>for</a:t>
            </a:r>
            <a:r>
              <a:rPr lang="de-DE" b="0" i="0" dirty="0" smtClean="0"/>
              <a:t> </a:t>
            </a:r>
            <a:r>
              <a:rPr lang="de-DE" b="0" i="0" dirty="0" err="1" smtClean="0"/>
              <a:t>functional</a:t>
            </a:r>
            <a:r>
              <a:rPr lang="de-DE" b="0" i="0" dirty="0" smtClean="0"/>
              <a:t> </a:t>
            </a:r>
            <a:r>
              <a:rPr lang="de-DE" b="0" i="0" dirty="0" err="1" smtClean="0"/>
              <a:t>areas</a:t>
            </a:r>
            <a:endParaRPr lang="de-DE" b="0" i="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de-DE" i="0" dirty="0" smtClean="0"/>
              <a:t>mono-</a:t>
            </a:r>
            <a:r>
              <a:rPr lang="de-DE" i="0" dirty="0" err="1" smtClean="0"/>
              <a:t>funding</a:t>
            </a:r>
            <a:endParaRPr lang="de-DE" i="0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de-DE" dirty="0"/>
              <a:t>	</a:t>
            </a:r>
            <a:r>
              <a:rPr lang="de-DE" b="0" dirty="0" smtClean="0"/>
              <a:t>3. </a:t>
            </a:r>
            <a:r>
              <a:rPr lang="de-DE" b="0" i="0" dirty="0" err="1" smtClean="0"/>
              <a:t>one</a:t>
            </a:r>
            <a:r>
              <a:rPr lang="de-DE" b="0" i="0" dirty="0" smtClean="0"/>
              <a:t> </a:t>
            </a:r>
            <a:r>
              <a:rPr lang="de-DE" b="0" i="0" dirty="0" err="1" smtClean="0"/>
              <a:t>area</a:t>
            </a:r>
            <a:r>
              <a:rPr lang="de-DE" b="0" i="0" dirty="0" smtClean="0"/>
              <a:t> – </a:t>
            </a:r>
            <a:r>
              <a:rPr lang="de-DE" b="0" i="0" dirty="0" err="1" smtClean="0"/>
              <a:t>one</a:t>
            </a:r>
            <a:r>
              <a:rPr lang="de-DE" b="0" i="0" dirty="0" smtClean="0"/>
              <a:t> Fund</a:t>
            </a:r>
          </a:p>
          <a:p>
            <a:pPr>
              <a:lnSpc>
                <a:spcPct val="90000"/>
              </a:lnSpc>
              <a:buClr>
                <a:srgbClr val="0F5494"/>
              </a:buClr>
              <a:buFont typeface="Verdana" pitchFamily="34" charset="0"/>
              <a:buChar char="•"/>
            </a:pPr>
            <a:r>
              <a:rPr lang="de-DE" sz="2000" b="1" i="0" dirty="0" err="1"/>
              <a:t>A</a:t>
            </a:r>
            <a:r>
              <a:rPr lang="de-DE" sz="2000" b="1" i="0" dirty="0" err="1" smtClean="0"/>
              <a:t>pproval</a:t>
            </a:r>
            <a:r>
              <a:rPr lang="de-DE" sz="2000" b="1" i="0" dirty="0" smtClean="0"/>
              <a:t> </a:t>
            </a:r>
            <a:r>
              <a:rPr lang="de-DE" sz="2000" b="1" i="0" dirty="0" err="1"/>
              <a:t>of</a:t>
            </a:r>
            <a:r>
              <a:rPr lang="de-DE" sz="2000" b="1" i="0" dirty="0"/>
              <a:t> LDS </a:t>
            </a:r>
            <a:r>
              <a:rPr lang="de-DE" sz="2000" b="1" i="0" dirty="0" err="1"/>
              <a:t>only</a:t>
            </a:r>
            <a:r>
              <a:rPr lang="de-DE" sz="2000" b="1" i="0" dirty="0"/>
              <a:t> after </a:t>
            </a:r>
            <a:r>
              <a:rPr lang="de-DE" sz="2000" b="1" i="0" dirty="0" err="1"/>
              <a:t>the</a:t>
            </a:r>
            <a:r>
              <a:rPr lang="de-DE" sz="2000" b="1" i="0" dirty="0"/>
              <a:t> OP </a:t>
            </a:r>
            <a:r>
              <a:rPr lang="de-DE" sz="2000" b="1" i="0" dirty="0" err="1"/>
              <a:t>submi</a:t>
            </a:r>
            <a:r>
              <a:rPr lang="et-EE" sz="2000" b="1" i="0" dirty="0"/>
              <a:t>s</a:t>
            </a:r>
            <a:r>
              <a:rPr lang="de-DE" sz="2000" b="1" i="0" dirty="0" err="1"/>
              <a:t>sion</a:t>
            </a:r>
            <a:r>
              <a:rPr lang="de-DE" sz="2000" b="1" i="0" dirty="0"/>
              <a:t>; </a:t>
            </a:r>
            <a:r>
              <a:rPr lang="de-DE" sz="2000" b="1" i="0" dirty="0" err="1"/>
              <a:t>several</a:t>
            </a:r>
            <a:r>
              <a:rPr lang="de-DE" sz="2000" b="1" i="0" dirty="0"/>
              <a:t> </a:t>
            </a:r>
            <a:r>
              <a:rPr lang="de-DE" sz="2000" b="1" i="0" dirty="0" err="1"/>
              <a:t>rounds</a:t>
            </a:r>
            <a:r>
              <a:rPr lang="de-DE" sz="2000" b="1" i="0" dirty="0"/>
              <a:t> </a:t>
            </a:r>
            <a:r>
              <a:rPr lang="de-DE" sz="2000" b="1" i="0" dirty="0" err="1"/>
              <a:t>of</a:t>
            </a:r>
            <a:r>
              <a:rPr lang="de-DE" sz="2000" b="1" i="0" dirty="0"/>
              <a:t> </a:t>
            </a:r>
            <a:r>
              <a:rPr lang="de-DE" sz="2000" b="1" i="0" dirty="0" err="1"/>
              <a:t>calls</a:t>
            </a:r>
            <a:r>
              <a:rPr lang="de-DE" sz="2000" b="1" i="0" dirty="0"/>
              <a:t> </a:t>
            </a:r>
            <a:r>
              <a:rPr lang="de-DE" sz="2000" b="1" i="0" dirty="0" err="1"/>
              <a:t>for</a:t>
            </a:r>
            <a:r>
              <a:rPr lang="de-DE" sz="2000" b="1" i="0" dirty="0"/>
              <a:t> </a:t>
            </a:r>
            <a:r>
              <a:rPr lang="de-DE" sz="2000" b="1" i="0" dirty="0" err="1"/>
              <a:t>applications</a:t>
            </a:r>
            <a:r>
              <a:rPr lang="de-DE" sz="2000" b="1" i="0" dirty="0"/>
              <a:t> </a:t>
            </a:r>
            <a:r>
              <a:rPr lang="de-DE" sz="2000" b="1" i="0" dirty="0" err="1"/>
              <a:t>are</a:t>
            </a:r>
            <a:r>
              <a:rPr lang="de-DE" sz="2000" b="1" i="0" dirty="0"/>
              <a:t> </a:t>
            </a:r>
            <a:r>
              <a:rPr lang="de-DE" sz="2000" b="1" i="0" dirty="0" err="1" smtClean="0"/>
              <a:t>possible</a:t>
            </a:r>
            <a:r>
              <a:rPr lang="de-DE" sz="2000" b="1" i="0" dirty="0" smtClean="0"/>
              <a:t> Deadline:  31/12/2015</a:t>
            </a:r>
            <a:endParaRPr lang="de-DE" sz="2000" b="1" i="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i="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b="1" i="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2000" b="1" i="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de-DE" sz="2000" b="1" i="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de-DE" sz="2000" i="0" dirty="0" smtClean="0"/>
          </a:p>
          <a:p>
            <a:pPr>
              <a:lnSpc>
                <a:spcPct val="80000"/>
              </a:lnSpc>
            </a:pPr>
            <a:endParaRPr lang="de-DE" sz="2000" i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de-DE" sz="2400" dirty="0" smtClean="0"/>
              <a:t>CLLD - Lead Fund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060848"/>
            <a:ext cx="8589640" cy="4032448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en-GB" sz="2000" b="1" i="0" dirty="0" smtClean="0"/>
              <a:t>Tool to help the management of jointly funded LDS. </a:t>
            </a:r>
            <a:r>
              <a:rPr lang="en-GB" sz="2000" i="0" dirty="0" smtClean="0"/>
              <a:t>It covers all management costs (running, animation and networking costs)</a:t>
            </a:r>
            <a:endParaRPr lang="fr-BE" sz="2000" i="0" dirty="0"/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en-GB" sz="2000" i="0" dirty="0"/>
              <a:t>The use of Lead Fund is </a:t>
            </a:r>
            <a:r>
              <a:rPr lang="en-GB" sz="2000" b="1" i="0" dirty="0"/>
              <a:t>optional </a:t>
            </a:r>
            <a:r>
              <a:rPr lang="en-GB" sz="2000" i="0" dirty="0"/>
              <a:t>for </a:t>
            </a:r>
            <a:r>
              <a:rPr lang="en-GB" sz="2000" i="0" dirty="0" smtClean="0"/>
              <a:t>jointly-funded </a:t>
            </a:r>
            <a:r>
              <a:rPr lang="en-GB" sz="2000" i="0" dirty="0"/>
              <a:t>strategies</a:t>
            </a:r>
            <a:r>
              <a:rPr lang="en-GB" sz="2000" i="0" dirty="0" smtClean="0"/>
              <a:t>. </a:t>
            </a:r>
            <a:r>
              <a:rPr lang="en-US" sz="2000" i="0" dirty="0" smtClean="0"/>
              <a:t>Each </a:t>
            </a:r>
            <a:r>
              <a:rPr lang="en-US" sz="2000" b="1" i="0" dirty="0" smtClean="0"/>
              <a:t>managing authority </a:t>
            </a:r>
            <a:r>
              <a:rPr lang="en-US" sz="2000" i="0" dirty="0" smtClean="0"/>
              <a:t>remains </a:t>
            </a:r>
            <a:r>
              <a:rPr lang="en-US" sz="2000" i="0" dirty="0"/>
              <a:t>responsible for the </a:t>
            </a:r>
            <a:r>
              <a:rPr lang="en-US" sz="2000" i="0" dirty="0" smtClean="0"/>
              <a:t>operations funded </a:t>
            </a:r>
            <a:r>
              <a:rPr lang="en-US" sz="2000" i="0" dirty="0"/>
              <a:t>with their </a:t>
            </a:r>
            <a:r>
              <a:rPr lang="en-US" sz="2000" i="0" dirty="0" smtClean="0"/>
              <a:t>OP</a:t>
            </a:r>
            <a:endParaRPr lang="en-GB" sz="2000" i="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fr-BE" sz="2000" i="0" dirty="0" smtClean="0"/>
              <a:t>Joint </a:t>
            </a:r>
            <a:r>
              <a:rPr lang="fr-BE" sz="2000" i="0" dirty="0" err="1" smtClean="0"/>
              <a:t>selection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committee</a:t>
            </a:r>
            <a:r>
              <a:rPr lang="fr-BE" sz="2000" i="0" dirty="0"/>
              <a:t> </a:t>
            </a:r>
            <a:r>
              <a:rPr lang="fr-BE" sz="2000" i="0" dirty="0" smtClean="0"/>
              <a:t>set up by the respective </a:t>
            </a:r>
            <a:r>
              <a:rPr lang="fr-BE" sz="2000" i="0" dirty="0" err="1"/>
              <a:t>M</a:t>
            </a:r>
            <a:r>
              <a:rPr lang="fr-BE" sz="2000" i="0" dirty="0" err="1" smtClean="0"/>
              <a:t>anaging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Authorities</a:t>
            </a:r>
            <a:r>
              <a:rPr lang="fr-BE" sz="2000" i="0" dirty="0" smtClean="0"/>
              <a:t> for the LDS, </a:t>
            </a:r>
            <a:r>
              <a:rPr lang="fr-BE" sz="2000" i="0" dirty="0" err="1" smtClean="0"/>
              <a:t>takes</a:t>
            </a:r>
            <a:r>
              <a:rPr lang="fr-BE" sz="2000" i="0" dirty="0" smtClean="0"/>
              <a:t> the </a:t>
            </a:r>
            <a:r>
              <a:rPr lang="fr-BE" sz="2000" b="1" i="0" dirty="0" err="1" smtClean="0"/>
              <a:t>formal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decision</a:t>
            </a:r>
            <a:r>
              <a:rPr lang="fr-BE" sz="2000" b="1" i="0" dirty="0" smtClean="0"/>
              <a:t> on the Lead </a:t>
            </a:r>
            <a:r>
              <a:rPr lang="fr-BE" sz="2000" b="1" i="0" dirty="0" err="1" smtClean="0"/>
              <a:t>Fund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taking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into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account</a:t>
            </a:r>
            <a:r>
              <a:rPr lang="fr-BE" sz="2000" i="0" dirty="0" smtClean="0"/>
              <a:t>: the </a:t>
            </a:r>
            <a:r>
              <a:rPr lang="fr-BE" sz="2000" i="0" dirty="0" err="1" smtClean="0"/>
              <a:t>activities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foreseen</a:t>
            </a:r>
            <a:r>
              <a:rPr lang="fr-BE" sz="2000" i="0" dirty="0" smtClean="0"/>
              <a:t> in the LDS, type of the </a:t>
            </a:r>
            <a:r>
              <a:rPr lang="fr-BE" sz="2000" i="0" dirty="0" err="1" smtClean="0"/>
              <a:t>territory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availability</a:t>
            </a:r>
            <a:r>
              <a:rPr lang="fr-BE" sz="2000" i="0" dirty="0" smtClean="0"/>
              <a:t> of </a:t>
            </a:r>
            <a:r>
              <a:rPr lang="fr-BE" sz="2000" i="0" dirty="0" err="1" smtClean="0"/>
              <a:t>funding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from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different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Funds</a:t>
            </a:r>
            <a:r>
              <a:rPr lang="fr-BE" sz="2000" i="0" dirty="0" smtClean="0"/>
              <a:t> and </a:t>
            </a:r>
            <a:r>
              <a:rPr lang="en-US" sz="2000" i="0" dirty="0"/>
              <a:t>and the willingness of the LAG to use a lead </a:t>
            </a:r>
            <a:r>
              <a:rPr lang="en-US" sz="2000" i="0" dirty="0" smtClean="0"/>
              <a:t>fund  </a:t>
            </a:r>
            <a:endParaRPr lang="en-US" sz="2000" i="0" dirty="0"/>
          </a:p>
          <a:p>
            <a:pPr marL="0" indent="0">
              <a:lnSpc>
                <a:spcPct val="90000"/>
              </a:lnSpc>
              <a:buClr>
                <a:srgbClr val="0F5494"/>
              </a:buClr>
              <a:buNone/>
            </a:pPr>
            <a:r>
              <a:rPr lang="fr-BE" sz="2000" i="0" dirty="0" smtClean="0"/>
              <a:t>  </a:t>
            </a:r>
            <a:endParaRPr lang="en-GB" sz="2000" i="0" dirty="0" smtClean="0"/>
          </a:p>
          <a:p>
            <a:pPr lvl="1">
              <a:lnSpc>
                <a:spcPct val="90000"/>
              </a:lnSpc>
            </a:pPr>
            <a:endParaRPr lang="de-DE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936625"/>
          </a:xfrm>
        </p:spPr>
        <p:txBody>
          <a:bodyPr/>
          <a:lstStyle/>
          <a:p>
            <a:pPr algn="ctr"/>
            <a:r>
              <a:rPr lang="fr-BE" sz="2400" dirty="0" smtClean="0"/>
              <a:t>CLLD - The Content of LDS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589640" cy="3960440"/>
          </a:xfrm>
          <a:ln>
            <a:noFill/>
          </a:ln>
        </p:spPr>
        <p:txBody>
          <a:bodyPr/>
          <a:lstStyle/>
          <a:p>
            <a:pPr algn="just"/>
            <a:r>
              <a:rPr lang="fr-BE" sz="2000" b="1" dirty="0" smtClean="0"/>
              <a:t>Description of the  </a:t>
            </a:r>
            <a:r>
              <a:rPr lang="fr-BE" sz="2000" b="1" dirty="0" err="1" smtClean="0"/>
              <a:t>integrated</a:t>
            </a:r>
            <a:r>
              <a:rPr lang="fr-BE" sz="2000" b="1" dirty="0" smtClean="0"/>
              <a:t> and </a:t>
            </a:r>
            <a:r>
              <a:rPr lang="fr-BE" sz="2000" b="1" dirty="0" err="1" smtClean="0"/>
              <a:t>innovative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character</a:t>
            </a:r>
            <a:r>
              <a:rPr lang="fr-BE" sz="2000" b="1" dirty="0" smtClean="0"/>
              <a:t> of the </a:t>
            </a:r>
            <a:r>
              <a:rPr lang="fr-BE" sz="2000" b="1" dirty="0" err="1" smtClean="0"/>
              <a:t>strategy</a:t>
            </a:r>
            <a:r>
              <a:rPr lang="fr-BE" sz="2000" b="1" dirty="0" smtClean="0"/>
              <a:t> and a </a:t>
            </a:r>
            <a:r>
              <a:rPr lang="fr-BE" sz="2000" b="1" dirty="0" err="1" smtClean="0"/>
              <a:t>hierarchy</a:t>
            </a:r>
            <a:r>
              <a:rPr lang="fr-BE" sz="2000" b="1" dirty="0" smtClean="0"/>
              <a:t> of the objectives:  </a:t>
            </a:r>
            <a:r>
              <a:rPr lang="fr-BE" sz="2000" dirty="0" err="1" smtClean="0"/>
              <a:t>strategy</a:t>
            </a:r>
            <a:r>
              <a:rPr lang="fr-BE" sz="2000" dirty="0" smtClean="0"/>
              <a:t> </a:t>
            </a:r>
            <a:r>
              <a:rPr lang="fr-BE" sz="2000" dirty="0" err="1" smtClean="0"/>
              <a:t>should</a:t>
            </a:r>
            <a:r>
              <a:rPr lang="fr-BE" sz="2000" dirty="0" smtClean="0"/>
              <a:t> </a:t>
            </a:r>
            <a:r>
              <a:rPr lang="fr-BE" sz="2000" dirty="0" err="1" smtClean="0"/>
              <a:t>address</a:t>
            </a:r>
            <a:r>
              <a:rPr lang="fr-BE" sz="2000" dirty="0" smtClean="0"/>
              <a:t> </a:t>
            </a:r>
            <a:r>
              <a:rPr lang="fr-BE" sz="2000" dirty="0" err="1" smtClean="0"/>
              <a:t>development</a:t>
            </a:r>
            <a:r>
              <a:rPr lang="fr-BE" sz="2000" dirty="0" smtClean="0"/>
              <a:t> </a:t>
            </a:r>
            <a:r>
              <a:rPr lang="fr-BE" sz="2000" dirty="0" err="1" smtClean="0"/>
              <a:t>needs</a:t>
            </a:r>
            <a:r>
              <a:rPr lang="fr-BE" sz="2000" dirty="0" smtClean="0"/>
              <a:t> and </a:t>
            </a:r>
            <a:r>
              <a:rPr lang="fr-BE" sz="2000" dirty="0" err="1" smtClean="0"/>
              <a:t>potential</a:t>
            </a:r>
            <a:r>
              <a:rPr lang="fr-BE" sz="2000" dirty="0" smtClean="0"/>
              <a:t> of the area </a:t>
            </a:r>
            <a:r>
              <a:rPr lang="fr-BE" sz="2000" dirty="0" err="1" smtClean="0"/>
              <a:t>covered</a:t>
            </a:r>
            <a:r>
              <a:rPr lang="fr-BE" sz="2000" dirty="0" smtClean="0"/>
              <a:t>, as </a:t>
            </a:r>
            <a:r>
              <a:rPr lang="fr-BE" sz="2000" dirty="0" err="1" smtClean="0"/>
              <a:t>well</a:t>
            </a:r>
            <a:r>
              <a:rPr lang="fr-BE" sz="2000" dirty="0" smtClean="0"/>
              <a:t> as the linkages </a:t>
            </a:r>
            <a:r>
              <a:rPr lang="fr-BE" sz="2000" dirty="0" err="1" smtClean="0"/>
              <a:t>between</a:t>
            </a:r>
            <a:r>
              <a:rPr lang="fr-BE" sz="2000" dirty="0" smtClean="0"/>
              <a:t> the </a:t>
            </a:r>
            <a:r>
              <a:rPr lang="fr-BE" sz="2000" dirty="0" err="1" smtClean="0"/>
              <a:t>sectors</a:t>
            </a:r>
            <a:r>
              <a:rPr lang="fr-BE" sz="2000" dirty="0" smtClean="0"/>
              <a:t>; </a:t>
            </a:r>
            <a:r>
              <a:rPr lang="fr-BE" sz="2000" dirty="0" err="1" smtClean="0"/>
              <a:t>contain</a:t>
            </a:r>
            <a:r>
              <a:rPr lang="fr-BE" sz="2000" dirty="0" smtClean="0"/>
              <a:t>  new </a:t>
            </a:r>
            <a:r>
              <a:rPr lang="fr-BE" sz="2000" dirty="0" err="1" smtClean="0"/>
              <a:t>approaches</a:t>
            </a:r>
            <a:r>
              <a:rPr lang="fr-BE" sz="2000" dirty="0" smtClean="0"/>
              <a:t> to </a:t>
            </a:r>
            <a:r>
              <a:rPr lang="fr-BE" sz="2000" dirty="0" err="1" smtClean="0"/>
              <a:t>tackling</a:t>
            </a:r>
            <a:r>
              <a:rPr lang="fr-BE" sz="2000" dirty="0" smtClean="0"/>
              <a:t> </a:t>
            </a:r>
            <a:r>
              <a:rPr lang="fr-BE" sz="2000" dirty="0" err="1" smtClean="0"/>
              <a:t>problems</a:t>
            </a:r>
            <a:r>
              <a:rPr lang="fr-BE" sz="2000" dirty="0" smtClean="0"/>
              <a:t>, </a:t>
            </a:r>
            <a:r>
              <a:rPr lang="fr-BE" sz="2000" dirty="0" err="1" smtClean="0"/>
              <a:t>clearly</a:t>
            </a:r>
            <a:r>
              <a:rPr lang="fr-BE" sz="2000" dirty="0" smtClean="0"/>
              <a:t> </a:t>
            </a:r>
            <a:r>
              <a:rPr lang="fr-BE" sz="2000" dirty="0" err="1" smtClean="0"/>
              <a:t>indicating</a:t>
            </a:r>
            <a:r>
              <a:rPr lang="fr-BE" sz="2000" dirty="0" smtClean="0"/>
              <a:t> the intervention </a:t>
            </a:r>
            <a:r>
              <a:rPr lang="fr-BE" sz="2000" dirty="0" err="1" smtClean="0"/>
              <a:t>logi</a:t>
            </a:r>
            <a:r>
              <a:rPr lang="fr-BE" sz="2000" dirty="0" err="1"/>
              <a:t>c</a:t>
            </a:r>
            <a:r>
              <a:rPr lang="fr-BE" sz="2000" dirty="0" smtClean="0"/>
              <a:t> </a:t>
            </a:r>
          </a:p>
          <a:p>
            <a:pPr marL="0" indent="0">
              <a:buNone/>
            </a:pPr>
            <a:r>
              <a:rPr lang="fr-BE" sz="2000" dirty="0" smtClean="0"/>
              <a:t> </a:t>
            </a:r>
            <a:endParaRPr lang="fr-BE" sz="2000" dirty="0"/>
          </a:p>
          <a:p>
            <a:pPr algn="just"/>
            <a:r>
              <a:rPr lang="fr-BE" sz="2000" b="1" dirty="0" err="1" smtClean="0"/>
              <a:t>Including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clear</a:t>
            </a:r>
            <a:r>
              <a:rPr lang="fr-BE" sz="2000" b="1" dirty="0" smtClean="0"/>
              <a:t> and </a:t>
            </a:r>
            <a:r>
              <a:rPr lang="fr-BE" sz="2000" b="1" dirty="0" err="1" smtClean="0"/>
              <a:t>measurable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targets</a:t>
            </a:r>
            <a:r>
              <a:rPr lang="fr-BE" sz="2000" b="1" dirty="0" smtClean="0"/>
              <a:t> </a:t>
            </a:r>
            <a:r>
              <a:rPr lang="fr-BE" sz="2000" dirty="0" smtClean="0"/>
              <a:t>for outputs and </a:t>
            </a:r>
            <a:r>
              <a:rPr lang="fr-BE" sz="2000" dirty="0" err="1" smtClean="0"/>
              <a:t>results</a:t>
            </a:r>
            <a:r>
              <a:rPr lang="fr-BE" sz="2000" dirty="0" smtClean="0"/>
              <a:t>:  </a:t>
            </a:r>
            <a:r>
              <a:rPr lang="fr-BE" sz="2000" dirty="0" err="1" smtClean="0"/>
              <a:t>using</a:t>
            </a:r>
            <a:r>
              <a:rPr lang="fr-BE" sz="2000" dirty="0" smtClean="0"/>
              <a:t> </a:t>
            </a:r>
            <a:r>
              <a:rPr lang="fr-BE" sz="2000" dirty="0" err="1" smtClean="0"/>
              <a:t>at</a:t>
            </a:r>
            <a:r>
              <a:rPr lang="fr-BE" sz="2000" dirty="0" smtClean="0"/>
              <a:t> least </a:t>
            </a:r>
            <a:r>
              <a:rPr lang="fr-BE" sz="2000" dirty="0" err="1" smtClean="0"/>
              <a:t>common</a:t>
            </a:r>
            <a:r>
              <a:rPr lang="fr-BE" sz="2000" dirty="0" smtClean="0"/>
              <a:t> </a:t>
            </a:r>
            <a:r>
              <a:rPr lang="fr-BE" sz="2000" dirty="0" err="1" smtClean="0"/>
              <a:t>indicators</a:t>
            </a:r>
            <a:r>
              <a:rPr lang="fr-BE" sz="2000" dirty="0" smtClean="0"/>
              <a:t> </a:t>
            </a:r>
            <a:r>
              <a:rPr lang="fr-BE" sz="2000" dirty="0" err="1" smtClean="0"/>
              <a:t>defined</a:t>
            </a:r>
            <a:r>
              <a:rPr lang="fr-BE" sz="2000" dirty="0" smtClean="0"/>
              <a:t> in the </a:t>
            </a:r>
            <a:r>
              <a:rPr lang="fr-BE" sz="2000" dirty="0" err="1" smtClean="0"/>
              <a:t>Fund</a:t>
            </a:r>
            <a:r>
              <a:rPr lang="fr-BE" sz="2000" dirty="0" smtClean="0"/>
              <a:t> </a:t>
            </a:r>
            <a:r>
              <a:rPr lang="fr-BE" sz="2000" dirty="0" err="1" smtClean="0"/>
              <a:t>specific</a:t>
            </a:r>
            <a:r>
              <a:rPr lang="fr-BE" sz="2000" dirty="0" smtClean="0"/>
              <a:t> </a:t>
            </a:r>
            <a:r>
              <a:rPr lang="fr-BE" sz="2000" dirty="0" err="1" smtClean="0"/>
              <a:t>Regulations</a:t>
            </a:r>
            <a:r>
              <a:rPr lang="fr-BE" sz="2000" dirty="0" smtClean="0"/>
              <a:t>, </a:t>
            </a:r>
            <a:r>
              <a:rPr lang="fr-BE" sz="2000" dirty="0" err="1" smtClean="0"/>
              <a:t>linked</a:t>
            </a:r>
            <a:r>
              <a:rPr lang="fr-BE" sz="2000" dirty="0" smtClean="0"/>
              <a:t> to types of actions </a:t>
            </a:r>
            <a:r>
              <a:rPr lang="fr-BE" sz="2000" dirty="0" err="1" smtClean="0"/>
              <a:t>funded</a:t>
            </a:r>
            <a:r>
              <a:rPr lang="fr-BE" sz="2000" dirty="0" smtClean="0"/>
              <a:t> </a:t>
            </a:r>
            <a:r>
              <a:rPr lang="fr-BE" sz="2000" dirty="0" err="1" smtClean="0"/>
              <a:t>under</a:t>
            </a:r>
            <a:r>
              <a:rPr lang="fr-BE" sz="2000" dirty="0" smtClean="0"/>
              <a:t> the LDS.  </a:t>
            </a:r>
            <a:r>
              <a:rPr lang="fr-BE" sz="2000" dirty="0" err="1" smtClean="0"/>
              <a:t>Possibility</a:t>
            </a:r>
            <a:r>
              <a:rPr lang="fr-BE" sz="2000" dirty="0" smtClean="0"/>
              <a:t> to </a:t>
            </a:r>
            <a:r>
              <a:rPr lang="fr-BE" sz="2000" dirty="0" err="1" smtClean="0"/>
              <a:t>develop</a:t>
            </a:r>
            <a:r>
              <a:rPr lang="fr-BE" sz="2000" dirty="0" smtClean="0"/>
              <a:t> </a:t>
            </a:r>
            <a:r>
              <a:rPr lang="fr-BE" sz="2000" dirty="0" err="1" smtClean="0"/>
              <a:t>shared</a:t>
            </a:r>
            <a:r>
              <a:rPr lang="fr-BE" sz="2000" dirty="0" smtClean="0"/>
              <a:t> </a:t>
            </a:r>
            <a:r>
              <a:rPr lang="fr-BE" sz="2000" dirty="0" err="1" smtClean="0"/>
              <a:t>indicators</a:t>
            </a:r>
            <a:r>
              <a:rPr lang="fr-BE" sz="2000" dirty="0" smtClean="0"/>
              <a:t> for CLLD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0247"/>
            <a:ext cx="8229600" cy="936625"/>
          </a:xfrm>
        </p:spPr>
        <p:txBody>
          <a:bodyPr/>
          <a:lstStyle/>
          <a:p>
            <a:pPr algn="ctr"/>
            <a:r>
              <a:rPr lang="de-DE" sz="2400" dirty="0" smtClean="0"/>
              <a:t>CLLD - </a:t>
            </a:r>
            <a:r>
              <a:rPr lang="de-DE" sz="2400" dirty="0" err="1" smtClean="0"/>
              <a:t>Selection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Local</a:t>
            </a:r>
            <a:r>
              <a:rPr lang="de-DE" sz="2400" dirty="0" smtClean="0"/>
              <a:t> Action Groups </a:t>
            </a:r>
            <a:br>
              <a:rPr lang="de-DE" sz="2400" dirty="0" smtClean="0"/>
            </a:br>
            <a:r>
              <a:rPr lang="de-DE" sz="2400" dirty="0" smtClean="0"/>
              <a:t>(Art. 30)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59508"/>
            <a:ext cx="8229600" cy="3633788"/>
          </a:xfrm>
        </p:spPr>
        <p:txBody>
          <a:bodyPr/>
          <a:lstStyle/>
          <a:p>
            <a:pPr marL="457200" indent="-457200" algn="just">
              <a:lnSpc>
                <a:spcPct val="90000"/>
              </a:lnSpc>
              <a:buClr>
                <a:srgbClr val="0F5494"/>
              </a:buClr>
              <a:buFont typeface="Verdana" pitchFamily="34" charset="0"/>
              <a:buChar char="•"/>
            </a:pPr>
            <a:r>
              <a:rPr lang="de-DE" sz="2000" b="1" i="0" dirty="0" err="1" smtClean="0"/>
              <a:t>Selection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criteria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for</a:t>
            </a:r>
            <a:r>
              <a:rPr lang="de-DE" sz="2000" b="1" i="0" dirty="0" smtClean="0"/>
              <a:t> LAGs </a:t>
            </a:r>
            <a:r>
              <a:rPr lang="de-DE" sz="2000" i="0" dirty="0" err="1" smtClean="0"/>
              <a:t>should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be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defined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at</a:t>
            </a:r>
            <a:r>
              <a:rPr lang="de-DE" sz="2000" i="0" dirty="0" smtClean="0"/>
              <a:t> national </a:t>
            </a:r>
            <a:r>
              <a:rPr lang="de-DE" sz="2000" i="0" dirty="0" err="1" smtClean="0"/>
              <a:t>level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taking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into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account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the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content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of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the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delegated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act</a:t>
            </a:r>
            <a:r>
              <a:rPr lang="de-DE" sz="2000" i="0" dirty="0" smtClean="0"/>
              <a:t>  (Art. 29.6) </a:t>
            </a:r>
            <a:r>
              <a:rPr lang="de-DE" sz="2000" i="0" dirty="0" err="1" smtClean="0"/>
              <a:t>and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e</a:t>
            </a:r>
            <a:r>
              <a:rPr lang="de-DE" sz="2000" i="0" dirty="0" err="1" smtClean="0">
                <a:sym typeface="Wingdings" pitchFamily="2" charset="2"/>
              </a:rPr>
              <a:t>xisting</a:t>
            </a:r>
            <a:r>
              <a:rPr lang="de-DE" sz="2000" i="0" dirty="0" smtClean="0">
                <a:sym typeface="Wingdings" pitchFamily="2" charset="2"/>
              </a:rPr>
              <a:t> </a:t>
            </a:r>
            <a:r>
              <a:rPr lang="de-DE" sz="2000" i="0" dirty="0" err="1" smtClean="0">
                <a:sym typeface="Wingdings" pitchFamily="2" charset="2"/>
              </a:rPr>
              <a:t>local</a:t>
            </a:r>
            <a:r>
              <a:rPr lang="de-DE" sz="2000" i="0" dirty="0" smtClean="0">
                <a:sym typeface="Wingdings" pitchFamily="2" charset="2"/>
              </a:rPr>
              <a:t> </a:t>
            </a:r>
            <a:r>
              <a:rPr lang="de-DE" sz="2000" i="0" dirty="0" err="1" smtClean="0">
                <a:sym typeface="Wingdings" pitchFamily="2" charset="2"/>
              </a:rPr>
              <a:t>development</a:t>
            </a:r>
            <a:r>
              <a:rPr lang="de-DE" sz="2000" i="0" dirty="0" smtClean="0">
                <a:sym typeface="Wingdings" pitchFamily="2" charset="2"/>
              </a:rPr>
              <a:t> </a:t>
            </a:r>
            <a:r>
              <a:rPr lang="de-DE" sz="2000" i="0" dirty="0" err="1" smtClean="0">
                <a:sym typeface="Wingdings" pitchFamily="2" charset="2"/>
              </a:rPr>
              <a:t>structures</a:t>
            </a:r>
            <a:r>
              <a:rPr lang="de-DE" sz="2000" i="0" dirty="0" smtClean="0">
                <a:sym typeface="Wingdings" pitchFamily="2" charset="2"/>
              </a:rPr>
              <a:t> </a:t>
            </a:r>
            <a:r>
              <a:rPr lang="de-DE" sz="2000" i="0" dirty="0" err="1" smtClean="0">
                <a:sym typeface="Wingdings" pitchFamily="2" charset="2"/>
              </a:rPr>
              <a:t>and</a:t>
            </a:r>
            <a:r>
              <a:rPr lang="de-DE" sz="2000" i="0" dirty="0" smtClean="0">
                <a:sym typeface="Wingdings" pitchFamily="2" charset="2"/>
              </a:rPr>
              <a:t> </a:t>
            </a:r>
            <a:r>
              <a:rPr lang="de-DE" sz="2000" i="0" dirty="0" err="1" smtClean="0">
                <a:sym typeface="Wingdings" pitchFamily="2" charset="2"/>
              </a:rPr>
              <a:t>processes</a:t>
            </a:r>
            <a:endParaRPr lang="de-DE" sz="2000" i="0" dirty="0" smtClean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Clr>
                <a:srgbClr val="0F5494"/>
              </a:buClr>
              <a:buFont typeface="Verdana" pitchFamily="34" charset="0"/>
              <a:buChar char="•"/>
            </a:pPr>
            <a:endParaRPr lang="de-DE" sz="2000" i="0" dirty="0" smtClean="0"/>
          </a:p>
          <a:p>
            <a:pPr marL="457200" indent="-457200" algn="just">
              <a:lnSpc>
                <a:spcPct val="90000"/>
              </a:lnSpc>
              <a:buClr>
                <a:srgbClr val="0F5494"/>
              </a:buClr>
              <a:buFont typeface="Verdana" pitchFamily="34" charset="0"/>
              <a:buChar char="•"/>
            </a:pPr>
            <a:r>
              <a:rPr lang="de-DE" sz="2000" b="1" i="0" dirty="0" err="1" smtClean="0"/>
              <a:t>Draft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Delegated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Act</a:t>
            </a:r>
            <a:r>
              <a:rPr lang="de-DE" sz="2000" i="0" dirty="0" smtClean="0"/>
              <a:t>: </a:t>
            </a:r>
            <a:r>
              <a:rPr lang="de-DE" sz="2000" i="0" dirty="0" err="1" smtClean="0"/>
              <a:t>population</a:t>
            </a:r>
            <a:r>
              <a:rPr lang="de-DE" sz="2000" i="0" dirty="0" smtClean="0"/>
              <a:t>: 10.000 – 150.000 </a:t>
            </a:r>
            <a:r>
              <a:rPr lang="de-DE" sz="2000" i="0" dirty="0" err="1" smtClean="0"/>
              <a:t>inhabitants</a:t>
            </a:r>
            <a:r>
              <a:rPr lang="de-DE" sz="2000" i="0" dirty="0" smtClean="0"/>
              <a:t>, (</a:t>
            </a:r>
            <a:r>
              <a:rPr lang="de-DE" sz="2000" i="0" dirty="0" err="1" smtClean="0"/>
              <a:t>exceptions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justified</a:t>
            </a:r>
            <a:r>
              <a:rPr lang="de-DE" sz="2000" i="0" dirty="0" smtClean="0"/>
              <a:t> in </a:t>
            </a:r>
            <a:r>
              <a:rPr lang="de-DE" sz="2000" i="0" dirty="0" err="1" smtClean="0"/>
              <a:t>the</a:t>
            </a:r>
            <a:r>
              <a:rPr lang="de-DE" sz="2000" i="0" dirty="0" smtClean="0"/>
              <a:t> programmes;  </a:t>
            </a:r>
            <a:r>
              <a:rPr lang="de-DE" sz="2000" i="0" dirty="0" err="1" smtClean="0"/>
              <a:t>area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of</a:t>
            </a:r>
            <a:r>
              <a:rPr lang="de-DE" sz="2000" i="0" dirty="0" smtClean="0"/>
              <a:t> limited </a:t>
            </a:r>
            <a:r>
              <a:rPr lang="de-DE" sz="2000" i="0" dirty="0" err="1" smtClean="0"/>
              <a:t>size</a:t>
            </a:r>
            <a:r>
              <a:rPr lang="de-DE" sz="2000" i="0" dirty="0" smtClean="0"/>
              <a:t>: </a:t>
            </a:r>
            <a:r>
              <a:rPr lang="de-DE" sz="2000" i="0" dirty="0" smtClean="0"/>
              <a:t>sub-regional </a:t>
            </a:r>
            <a:r>
              <a:rPr lang="de-DE" sz="2000" i="0" dirty="0" err="1" smtClean="0"/>
              <a:t>for</a:t>
            </a:r>
            <a:r>
              <a:rPr lang="de-DE" sz="2000" i="0" dirty="0" smtClean="0"/>
              <a:t> LAG </a:t>
            </a:r>
            <a:r>
              <a:rPr lang="de-DE" sz="2000" i="0" dirty="0" err="1" smtClean="0"/>
              <a:t>and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smaller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than</a:t>
            </a:r>
            <a:r>
              <a:rPr lang="de-DE" sz="2000" i="0" dirty="0" smtClean="0"/>
              <a:t> NUTS 3 </a:t>
            </a:r>
            <a:r>
              <a:rPr lang="de-DE" sz="2000" i="0" dirty="0" err="1" smtClean="0"/>
              <a:t>for</a:t>
            </a:r>
            <a:r>
              <a:rPr lang="de-DE" sz="2000" i="0" dirty="0" smtClean="0"/>
              <a:t> FLAGs) </a:t>
            </a:r>
            <a:r>
              <a:rPr lang="de-DE" sz="2000" i="0" dirty="0" err="1" smtClean="0"/>
              <a:t>which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is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coherent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from</a:t>
            </a:r>
            <a:r>
              <a:rPr lang="de-DE" sz="2000" i="0" dirty="0" smtClean="0"/>
              <a:t> a </a:t>
            </a:r>
            <a:r>
              <a:rPr lang="de-DE" sz="2000" i="0" dirty="0" err="1" smtClean="0"/>
              <a:t>geographical</a:t>
            </a:r>
            <a:r>
              <a:rPr lang="de-DE" sz="2000" i="0" dirty="0" smtClean="0"/>
              <a:t>, </a:t>
            </a:r>
            <a:r>
              <a:rPr lang="de-DE" sz="2000" i="0" dirty="0" err="1" smtClean="0"/>
              <a:t>economic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and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social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point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of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view</a:t>
            </a:r>
            <a:endParaRPr lang="de-DE" sz="20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268760"/>
            <a:ext cx="8229600" cy="936625"/>
          </a:xfrm>
        </p:spPr>
        <p:txBody>
          <a:bodyPr/>
          <a:lstStyle/>
          <a:p>
            <a:pPr algn="ctr"/>
            <a:r>
              <a:rPr lang="en-GB" sz="2400" dirty="0" smtClean="0"/>
              <a:t>CLLD - Tasks of LAGs </a:t>
            </a:r>
            <a:endParaRPr lang="de-DE" sz="24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276872"/>
            <a:ext cx="8877672" cy="4464496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et-EE" sz="2000" i="0" dirty="0" smtClean="0"/>
              <a:t>CPR </a:t>
            </a:r>
            <a:r>
              <a:rPr lang="et-EE" sz="2000" i="0" dirty="0" err="1" smtClean="0"/>
              <a:t>contains</a:t>
            </a:r>
            <a:r>
              <a:rPr lang="et-EE" sz="2000" i="0" dirty="0" smtClean="0"/>
              <a:t> </a:t>
            </a:r>
            <a:r>
              <a:rPr lang="et-EE" sz="2000" i="0" dirty="0" err="1" smtClean="0"/>
              <a:t>the</a:t>
            </a:r>
            <a:r>
              <a:rPr lang="et-EE" sz="2000" i="0" dirty="0" smtClean="0"/>
              <a:t> </a:t>
            </a:r>
            <a:r>
              <a:rPr lang="et-EE" sz="2000" i="0" dirty="0" err="1" smtClean="0"/>
              <a:t>minimum</a:t>
            </a:r>
            <a:r>
              <a:rPr lang="et-EE" sz="2000" i="0" dirty="0" smtClean="0"/>
              <a:t> </a:t>
            </a:r>
            <a:r>
              <a:rPr lang="et-EE" sz="2000" i="0" dirty="0" err="1" smtClean="0"/>
              <a:t>tasks</a:t>
            </a:r>
            <a:r>
              <a:rPr lang="et-EE" sz="2000" i="0" dirty="0" smtClean="0"/>
              <a:t> </a:t>
            </a:r>
            <a:r>
              <a:rPr lang="et-EE" sz="2000" i="0" dirty="0" err="1" smtClean="0"/>
              <a:t>to</a:t>
            </a:r>
            <a:r>
              <a:rPr lang="et-EE" sz="2000" i="0" dirty="0" smtClean="0"/>
              <a:t> </a:t>
            </a:r>
            <a:r>
              <a:rPr lang="et-EE" sz="2000" i="0" dirty="0" err="1" smtClean="0"/>
              <a:t>be</a:t>
            </a:r>
            <a:r>
              <a:rPr lang="et-EE" sz="2000" i="0" dirty="0" smtClean="0"/>
              <a:t> </a:t>
            </a:r>
            <a:r>
              <a:rPr lang="et-EE" sz="2000" i="0" dirty="0" err="1" smtClean="0"/>
              <a:t>delegated</a:t>
            </a:r>
            <a:r>
              <a:rPr lang="et-EE" sz="2000" i="0" dirty="0" smtClean="0"/>
              <a:t> </a:t>
            </a:r>
            <a:r>
              <a:rPr lang="et-EE" sz="2000" i="0" dirty="0" err="1" smtClean="0"/>
              <a:t>to</a:t>
            </a:r>
            <a:r>
              <a:rPr lang="et-EE" sz="2000" i="0" dirty="0"/>
              <a:t> </a:t>
            </a:r>
            <a:r>
              <a:rPr lang="et-EE" sz="2000" i="0" dirty="0" smtClean="0"/>
              <a:t>LAGs, MS </a:t>
            </a:r>
            <a:r>
              <a:rPr lang="et-EE" sz="2000" i="0" dirty="0" err="1" smtClean="0"/>
              <a:t>can</a:t>
            </a:r>
            <a:r>
              <a:rPr lang="et-EE" sz="2000" i="0" dirty="0" smtClean="0"/>
              <a:t> </a:t>
            </a:r>
            <a:r>
              <a:rPr lang="et-EE" sz="2000" i="0" dirty="0" err="1" smtClean="0"/>
              <a:t>extend</a:t>
            </a:r>
            <a:r>
              <a:rPr lang="et-EE" sz="2000" i="0" dirty="0" smtClean="0"/>
              <a:t> </a:t>
            </a:r>
            <a:r>
              <a:rPr lang="et-EE" sz="2000" i="0" dirty="0" err="1" smtClean="0"/>
              <a:t>this</a:t>
            </a:r>
            <a:r>
              <a:rPr lang="et-EE" sz="2000" i="0" dirty="0" smtClean="0"/>
              <a:t> list</a:t>
            </a:r>
            <a:endParaRPr lang="fr-BE" sz="2000" i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et-EE" sz="2000" i="0" dirty="0" err="1" smtClean="0"/>
              <a:t>Full</a:t>
            </a:r>
            <a:r>
              <a:rPr lang="et-EE" sz="2000" i="0" dirty="0" smtClean="0"/>
              <a:t> </a:t>
            </a:r>
            <a:r>
              <a:rPr lang="et-EE" sz="2000" i="0" dirty="0" err="1"/>
              <a:t>delegation</a:t>
            </a:r>
            <a:r>
              <a:rPr lang="et-EE" sz="2000" i="0" dirty="0"/>
              <a:t> </a:t>
            </a:r>
            <a:r>
              <a:rPr lang="et-EE" sz="2000" i="0" dirty="0" err="1"/>
              <a:t>of</a:t>
            </a:r>
            <a:r>
              <a:rPr lang="et-EE" sz="2000" i="0" dirty="0"/>
              <a:t> </a:t>
            </a:r>
            <a:r>
              <a:rPr lang="et-EE" sz="2000" i="0" dirty="0" err="1"/>
              <a:t>tasks</a:t>
            </a:r>
            <a:r>
              <a:rPr lang="et-EE" sz="2000" i="0" dirty="0"/>
              <a:t> </a:t>
            </a:r>
            <a:r>
              <a:rPr lang="et-EE" sz="2000" i="0" dirty="0" err="1"/>
              <a:t>is</a:t>
            </a:r>
            <a:r>
              <a:rPr lang="et-EE" sz="2000" i="0" dirty="0"/>
              <a:t> </a:t>
            </a:r>
            <a:r>
              <a:rPr lang="et-EE" sz="2000" i="0" dirty="0" err="1"/>
              <a:t>also</a:t>
            </a:r>
            <a:r>
              <a:rPr lang="et-EE" sz="2000" i="0" dirty="0"/>
              <a:t> </a:t>
            </a:r>
            <a:r>
              <a:rPr lang="et-EE" sz="2000" i="0" dirty="0" err="1"/>
              <a:t>possible–</a:t>
            </a:r>
            <a:r>
              <a:rPr lang="et-EE" sz="2000" i="0" dirty="0"/>
              <a:t> </a:t>
            </a:r>
            <a:r>
              <a:rPr lang="de-DE" sz="2000" i="0" dirty="0"/>
              <a:t>LAG</a:t>
            </a:r>
            <a:r>
              <a:rPr lang="et-EE" sz="2000" i="0" dirty="0"/>
              <a:t> </a:t>
            </a:r>
            <a:r>
              <a:rPr lang="et-EE" sz="2000" i="0" dirty="0" err="1"/>
              <a:t>as</a:t>
            </a:r>
            <a:r>
              <a:rPr lang="et-EE" sz="2000" i="0" dirty="0"/>
              <a:t> </a:t>
            </a:r>
            <a:r>
              <a:rPr lang="et-EE" sz="2000" i="0" dirty="0" err="1"/>
              <a:t>an</a:t>
            </a:r>
            <a:r>
              <a:rPr lang="de-DE" sz="2000" i="0" dirty="0"/>
              <a:t> </a:t>
            </a:r>
            <a:r>
              <a:rPr lang="de-DE" sz="2000" i="0" dirty="0" smtClean="0"/>
              <a:t> </a:t>
            </a:r>
            <a:r>
              <a:rPr lang="de-DE" sz="2000" b="1" i="0" dirty="0" smtClean="0"/>
              <a:t>Intermediate Body</a:t>
            </a:r>
            <a:endParaRPr lang="de-DE" sz="2000" i="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et-EE" sz="2000" i="0" dirty="0" err="1" smtClean="0"/>
              <a:t>Important</a:t>
            </a:r>
            <a:r>
              <a:rPr lang="et-EE" sz="2000" i="0" dirty="0" smtClean="0"/>
              <a:t>: </a:t>
            </a:r>
            <a:r>
              <a:rPr lang="de-DE" sz="2000" i="0" dirty="0" smtClean="0"/>
              <a:t>LAG </a:t>
            </a:r>
            <a:r>
              <a:rPr lang="de-DE" sz="2000" i="0" dirty="0" err="1" smtClean="0"/>
              <a:t>should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draw-up</a:t>
            </a:r>
            <a:r>
              <a:rPr lang="de-DE" sz="2000" i="0" dirty="0" smtClean="0"/>
              <a:t> </a:t>
            </a:r>
            <a:r>
              <a:rPr lang="de-DE" sz="2000" b="1" i="0" dirty="0" err="1" smtClean="0"/>
              <a:t>project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selection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criteria</a:t>
            </a:r>
            <a:r>
              <a:rPr lang="de-DE" sz="2000" i="0" dirty="0" smtClean="0"/>
              <a:t>, </a:t>
            </a:r>
            <a:r>
              <a:rPr lang="de-DE" sz="2000" i="0" dirty="0" err="1" smtClean="0"/>
              <a:t>as</a:t>
            </a:r>
            <a:r>
              <a:rPr lang="et-EE" sz="2000" i="0" dirty="0" smtClean="0"/>
              <a:t>s</a:t>
            </a:r>
            <a:r>
              <a:rPr lang="de-DE" sz="2000" i="0" dirty="0" err="1" smtClean="0"/>
              <a:t>ess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and</a:t>
            </a:r>
            <a:r>
              <a:rPr lang="de-DE" sz="2000" i="0" dirty="0" smtClean="0"/>
              <a:t> </a:t>
            </a:r>
            <a:r>
              <a:rPr lang="de-DE" sz="2000" b="1" i="0" dirty="0" err="1" smtClean="0"/>
              <a:t>select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operations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for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financing</a:t>
            </a:r>
            <a:r>
              <a:rPr lang="de-DE" sz="2000" i="0" dirty="0" smtClean="0"/>
              <a:t>, </a:t>
            </a:r>
            <a:r>
              <a:rPr lang="de-DE" sz="2000" i="0" dirty="0" err="1" smtClean="0"/>
              <a:t>the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eligibility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of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which</a:t>
            </a:r>
            <a:r>
              <a:rPr lang="de-DE" sz="2000" i="0" dirty="0" smtClean="0"/>
              <a:t> </a:t>
            </a:r>
            <a:r>
              <a:rPr lang="et-EE" sz="2000" i="0" dirty="0" err="1" smtClean="0"/>
              <a:t>can</a:t>
            </a:r>
            <a:r>
              <a:rPr lang="et-EE" sz="2000" i="0" dirty="0" smtClean="0"/>
              <a:t> </a:t>
            </a:r>
            <a:r>
              <a:rPr lang="de-DE" sz="2000" i="0" dirty="0" err="1" smtClean="0"/>
              <a:t>be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verified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by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the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responsible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body</a:t>
            </a:r>
            <a:r>
              <a:rPr lang="de-DE" sz="2000" i="0" dirty="0" smtClean="0"/>
              <a:t>, </a:t>
            </a:r>
            <a:r>
              <a:rPr lang="de-DE" sz="2000" i="0" dirty="0" err="1" smtClean="0"/>
              <a:t>where</a:t>
            </a:r>
            <a:r>
              <a:rPr lang="de-DE" sz="2000" i="0" dirty="0" smtClean="0"/>
              <a:t> relevant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</a:pPr>
            <a:r>
              <a:rPr lang="de-DE" sz="2000" b="1" i="0" dirty="0" err="1" smtClean="0"/>
              <a:t>Decision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making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level</a:t>
            </a:r>
            <a:r>
              <a:rPr lang="de-DE" sz="2000" i="0" dirty="0" smtClean="0"/>
              <a:t>: </a:t>
            </a:r>
            <a:r>
              <a:rPr lang="de-DE" sz="2000" i="0" dirty="0" err="1" smtClean="0"/>
              <a:t>neither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the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public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sector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nor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any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single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interest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group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shall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represent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more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than</a:t>
            </a:r>
            <a:r>
              <a:rPr lang="de-DE" sz="2000" i="0" dirty="0" smtClean="0"/>
              <a:t> 49% </a:t>
            </a:r>
            <a:r>
              <a:rPr lang="de-DE" sz="2000" i="0" dirty="0" err="1" smtClean="0"/>
              <a:t>of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the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voting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rights</a:t>
            </a:r>
            <a:r>
              <a:rPr lang="de-DE" sz="2000" i="0" dirty="0" smtClean="0"/>
              <a:t>    </a:t>
            </a:r>
          </a:p>
          <a:p>
            <a:pPr>
              <a:buClr>
                <a:srgbClr val="0F5494"/>
              </a:buClr>
              <a:buFont typeface="Verdana" pitchFamily="34" charset="0"/>
              <a:buChar char="•"/>
            </a:pPr>
            <a:endParaRPr lang="de-DE" sz="2000" i="0" dirty="0" smtClean="0">
              <a:solidFill>
                <a:schemeClr val="hlin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255"/>
            <a:ext cx="8517632" cy="936625"/>
          </a:xfrm>
        </p:spPr>
        <p:txBody>
          <a:bodyPr/>
          <a:lstStyle/>
          <a:p>
            <a:pPr algn="ctr"/>
            <a:r>
              <a:rPr lang="fr-BE" sz="2400" dirty="0" smtClean="0"/>
              <a:t>CLLD - European Territorial </a:t>
            </a:r>
            <a:r>
              <a:rPr lang="fr-BE" sz="2400" dirty="0" err="1" smtClean="0"/>
              <a:t>Cooperation</a:t>
            </a:r>
            <a:r>
              <a:rPr lang="fr-BE" sz="2400" dirty="0" smtClean="0"/>
              <a:t> programmes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75532"/>
            <a:ext cx="8229600" cy="36337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BE" sz="2000" dirty="0" smtClean="0"/>
              <a:t>CLLD </a:t>
            </a:r>
            <a:r>
              <a:rPr lang="fr-BE" sz="2000" dirty="0" err="1" smtClean="0"/>
              <a:t>is</a:t>
            </a:r>
            <a:r>
              <a:rPr lang="fr-BE" sz="2000" dirty="0" smtClean="0"/>
              <a:t> an </a:t>
            </a:r>
            <a:r>
              <a:rPr lang="fr-BE" sz="2000" b="1" dirty="0" smtClean="0"/>
              <a:t>option </a:t>
            </a:r>
            <a:r>
              <a:rPr lang="fr-BE" sz="2000" dirty="0" smtClean="0"/>
              <a:t>for </a:t>
            </a:r>
            <a:r>
              <a:rPr lang="et-EE" sz="2000" dirty="0" smtClean="0"/>
              <a:t>ERDF, </a:t>
            </a:r>
            <a:r>
              <a:rPr lang="et-EE" sz="2000" dirty="0" err="1" smtClean="0"/>
              <a:t>incl</a:t>
            </a:r>
            <a:r>
              <a:rPr lang="et-EE" sz="2000" dirty="0" smtClean="0"/>
              <a:t>. ETC programmes</a:t>
            </a:r>
            <a:endParaRPr lang="fr-BE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BE" sz="2000" dirty="0" smtClean="0"/>
              <a:t>LAG has to </a:t>
            </a:r>
            <a:r>
              <a:rPr lang="fr-BE" sz="2000" dirty="0" err="1" smtClean="0"/>
              <a:t>be</a:t>
            </a:r>
            <a:r>
              <a:rPr lang="fr-BE" sz="2000" dirty="0" smtClean="0"/>
              <a:t> </a:t>
            </a:r>
            <a:r>
              <a:rPr lang="fr-BE" sz="2000" dirty="0" err="1" smtClean="0"/>
              <a:t>composed</a:t>
            </a:r>
            <a:r>
              <a:rPr lang="fr-BE" sz="2000" dirty="0" smtClean="0"/>
              <a:t> of </a:t>
            </a:r>
            <a:r>
              <a:rPr lang="fr-BE" sz="2000" dirty="0" err="1" smtClean="0"/>
              <a:t>representatives</a:t>
            </a:r>
            <a:r>
              <a:rPr lang="fr-BE" sz="2000" dirty="0" smtClean="0"/>
              <a:t> of </a:t>
            </a:r>
            <a:r>
              <a:rPr lang="fr-BE" sz="2000" b="1" dirty="0" err="1" smtClean="0"/>
              <a:t>at</a:t>
            </a:r>
            <a:r>
              <a:rPr lang="fr-BE" sz="2000" b="1" dirty="0" smtClean="0"/>
              <a:t> least </a:t>
            </a:r>
            <a:r>
              <a:rPr lang="fr-BE" sz="2000" b="1" dirty="0" err="1" smtClean="0"/>
              <a:t>two</a:t>
            </a:r>
            <a:r>
              <a:rPr lang="fr-BE" sz="2000" b="1" dirty="0" smtClean="0"/>
              <a:t> countries</a:t>
            </a:r>
            <a:endParaRPr lang="fr-BE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BE" sz="2000" dirty="0" smtClean="0"/>
              <a:t>LDS to </a:t>
            </a:r>
            <a:r>
              <a:rPr lang="fr-BE" sz="2000" dirty="0" err="1" smtClean="0"/>
              <a:t>be</a:t>
            </a:r>
            <a:r>
              <a:rPr lang="fr-BE" sz="2000" dirty="0" smtClean="0"/>
              <a:t> </a:t>
            </a:r>
            <a:r>
              <a:rPr lang="fr-BE" sz="2000" dirty="0" err="1" smtClean="0"/>
              <a:t>selected</a:t>
            </a:r>
            <a:r>
              <a:rPr lang="fr-BE" sz="2000" dirty="0" smtClean="0"/>
              <a:t> by the Monitoring </a:t>
            </a:r>
            <a:r>
              <a:rPr lang="fr-BE" sz="2000" dirty="0" err="1" smtClean="0"/>
              <a:t>Committee</a:t>
            </a:r>
            <a:r>
              <a:rPr lang="fr-BE" sz="2000" dirty="0" smtClean="0"/>
              <a:t>. Operations to </a:t>
            </a:r>
            <a:r>
              <a:rPr lang="fr-BE" sz="2000" dirty="0" err="1" smtClean="0"/>
              <a:t>be</a:t>
            </a:r>
            <a:r>
              <a:rPr lang="fr-BE" sz="2000" dirty="0" smtClean="0"/>
              <a:t> </a:t>
            </a:r>
            <a:r>
              <a:rPr lang="fr-BE" sz="2000" dirty="0" err="1" smtClean="0"/>
              <a:t>selected</a:t>
            </a:r>
            <a:r>
              <a:rPr lang="fr-BE" sz="2000" dirty="0" smtClean="0"/>
              <a:t> by LAG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BE" sz="2000" b="1" dirty="0" err="1" smtClean="0"/>
              <a:t>Example</a:t>
            </a:r>
            <a:r>
              <a:rPr lang="fr-BE" sz="2000" dirty="0" smtClean="0"/>
              <a:t>: CLLD in </a:t>
            </a:r>
            <a:r>
              <a:rPr lang="fr-BE" sz="2000" dirty="0" err="1" smtClean="0"/>
              <a:t>twin</a:t>
            </a:r>
            <a:r>
              <a:rPr lang="fr-BE" sz="2000" dirty="0" smtClean="0"/>
              <a:t> </a:t>
            </a:r>
            <a:r>
              <a:rPr lang="fr-BE" sz="2000" dirty="0" err="1" smtClean="0"/>
              <a:t>cities</a:t>
            </a:r>
            <a:r>
              <a:rPr lang="fr-BE" sz="2000" dirty="0" smtClean="0"/>
              <a:t> </a:t>
            </a:r>
            <a:r>
              <a:rPr lang="fr-BE" sz="2000" dirty="0" err="1" smtClean="0"/>
              <a:t>located</a:t>
            </a:r>
            <a:r>
              <a:rPr lang="fr-BE" sz="2000" dirty="0" smtClean="0"/>
              <a:t> </a:t>
            </a:r>
            <a:r>
              <a:rPr lang="fr-BE" sz="2000" dirty="0" err="1" smtClean="0"/>
              <a:t>at</a:t>
            </a:r>
            <a:r>
              <a:rPr lang="fr-BE" sz="2000" dirty="0" smtClean="0"/>
              <a:t> the border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916C-7957-42FE-A82D-4DE38A6B6F5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0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1657</Words>
  <Application>Microsoft Office PowerPoint</Application>
  <PresentationFormat>On-screen Show (4:3)</PresentationFormat>
  <Paragraphs>212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1_Default Design</vt:lpstr>
      <vt:lpstr>Territorial Development    SAWP  Meeting, 3 July 2012  Peter Berkowitz, Head of Unit DG REGIO  C.1</vt:lpstr>
      <vt:lpstr>CLLD – The LEADER Acquis</vt:lpstr>
      <vt:lpstr>CLLD Approach </vt:lpstr>
      <vt:lpstr>CLLD - Local Development Strategies (LDS)</vt:lpstr>
      <vt:lpstr>CLLD - Lead Fund </vt:lpstr>
      <vt:lpstr>CLLD - The Content of LDS</vt:lpstr>
      <vt:lpstr>CLLD - Selection of Local Action Groups  (Art. 30)</vt:lpstr>
      <vt:lpstr>CLLD - Tasks of LAGs </vt:lpstr>
      <vt:lpstr>CLLD - European Territorial Cooperation programmes</vt:lpstr>
      <vt:lpstr>CLLD - Negotiations of EAFRD provisions on LEADER</vt:lpstr>
      <vt:lpstr>Specific Rules on CLLD in the EAFRD</vt:lpstr>
      <vt:lpstr>CLLD - Fund specific provisions under EMFF</vt:lpstr>
      <vt:lpstr>Integrated Territorial Investment  (Art 99, CPR)</vt:lpstr>
      <vt:lpstr>Integrated Territorial Investment (2)  (Art 99, CPR)</vt:lpstr>
      <vt:lpstr>PowerPoint Presentation</vt:lpstr>
      <vt:lpstr>PowerPoint Presentation</vt:lpstr>
      <vt:lpstr>ITI and CLLD </vt:lpstr>
      <vt:lpstr>Urban Development (Article 7, ERDF)</vt:lpstr>
      <vt:lpstr>The Urban Development platform  (Article 8, ERDF)</vt:lpstr>
      <vt:lpstr>Urban Innovative Action  (Article 9, ERDF)</vt:lpstr>
      <vt:lpstr>Territorial Development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BERKOWITZ Peter (REGIO)</cp:lastModifiedBy>
  <cp:revision>199</cp:revision>
  <cp:lastPrinted>2012-06-29T11:34:59Z</cp:lastPrinted>
  <dcterms:created xsi:type="dcterms:W3CDTF">2011-10-28T10:25:18Z</dcterms:created>
  <dcterms:modified xsi:type="dcterms:W3CDTF">2012-07-02T14:44:48Z</dcterms:modified>
</cp:coreProperties>
</file>