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Lst>
  <p:notesMasterIdLst>
    <p:notesMasterId r:id="rId23"/>
  </p:notesMasterIdLst>
  <p:handoutMasterIdLst>
    <p:handoutMasterId r:id="rId24"/>
  </p:handoutMasterIdLst>
  <p:sldIdLst>
    <p:sldId id="261" r:id="rId3"/>
    <p:sldId id="326" r:id="rId4"/>
    <p:sldId id="262" r:id="rId5"/>
    <p:sldId id="270" r:id="rId6"/>
    <p:sldId id="269" r:id="rId7"/>
    <p:sldId id="271" r:id="rId8"/>
    <p:sldId id="272" r:id="rId9"/>
    <p:sldId id="290" r:id="rId10"/>
    <p:sldId id="314" r:id="rId11"/>
    <p:sldId id="311" r:id="rId12"/>
    <p:sldId id="315" r:id="rId13"/>
    <p:sldId id="327" r:id="rId14"/>
    <p:sldId id="328" r:id="rId15"/>
    <p:sldId id="286" r:id="rId16"/>
    <p:sldId id="289" r:id="rId17"/>
    <p:sldId id="319" r:id="rId18"/>
    <p:sldId id="320" r:id="rId19"/>
    <p:sldId id="322" r:id="rId20"/>
    <p:sldId id="324" r:id="rId21"/>
    <p:sldId id="313" r:id="rId2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FEBVRE Mathieu (EMPL)"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27" autoAdjust="0"/>
  </p:normalViewPr>
  <p:slideViewPr>
    <p:cSldViewPr>
      <p:cViewPr varScale="1">
        <p:scale>
          <a:sx n="60" d="100"/>
          <a:sy n="60" d="100"/>
        </p:scale>
        <p:origin x="-5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31568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132785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322890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91841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16419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256801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4258730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424991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334813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4044737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368493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327AFD-CE62-498A-A288-27953D4C792A}" type="slidenum">
              <a:rPr lang="en-GB" smtClean="0"/>
              <a:pPr/>
              <a:t>2</a:t>
            </a:fld>
            <a:endParaRPr lang="en-GB"/>
          </a:p>
        </p:txBody>
      </p:sp>
    </p:spTree>
    <p:extLst>
      <p:ext uri="{BB962C8B-B14F-4D97-AF65-F5344CB8AC3E}">
        <p14:creationId xmlns:p14="http://schemas.microsoft.com/office/powerpoint/2010/main" val="370901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132039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269517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98625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9059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68768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33102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23403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27430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5"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7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1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4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E1ECBC24-489C-4D5C-AD13-820E2A8E5CFC}"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34745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01942F-BD04-46AB-95BA-6B0E6652BE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19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8A5692-4946-4CE0-9C7F-21AF8F1C7CA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487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8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8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8B8A14-B4C3-411B-9E6E-A710007000B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3935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4FA181-E6D2-4619-A040-14DA8B7EACB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075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0ABE01-8E38-47C9-94EE-67267F89A49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6921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5DA636A-B320-47C1-88DB-A1305FF8ECD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7828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43962D-B2BB-48C2-B3BD-AE8F7D5AED4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098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23B8C5-0240-49F7-B7D9-BBE0B57B719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05884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1D8852-395E-41C1-AD50-8B0FBF0A1DB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53186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8"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3"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ED826E-B250-4C0B-823C-446E576246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4263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8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249238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25FBBB-42BC-4FCB-8EF6-ACA9FB9FFBB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8523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8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5834A60B-C786-4EF2-A22B-19AE6CD6FF1D}"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43" y="665957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7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0445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641600"/>
            <a:ext cx="8408601" cy="2088232"/>
          </a:xfrm>
        </p:spPr>
        <p:txBody>
          <a:bodyPr/>
          <a:lstStyle/>
          <a:p>
            <a:pPr algn="ctr"/>
            <a:r>
              <a:rPr lang="en-GB" sz="2800" dirty="0" smtClean="0"/>
              <a:t>Expert group meeting on draft delegated act on the European code of </a:t>
            </a:r>
            <a:r>
              <a:rPr lang="en-GB" sz="2800" dirty="0"/>
              <a:t>c</a:t>
            </a:r>
            <a:r>
              <a:rPr lang="en-GB" sz="2800" dirty="0" smtClean="0"/>
              <a:t>onduct on partnership (ECCP) under cohesion policy</a:t>
            </a:r>
            <a:endParaRPr lang="en-GB" sz="2800" dirty="0"/>
          </a:p>
        </p:txBody>
      </p:sp>
      <p:sp>
        <p:nvSpPr>
          <p:cNvPr id="3" name="Content Placeholder 2"/>
          <p:cNvSpPr>
            <a:spLocks noGrp="1"/>
          </p:cNvSpPr>
          <p:nvPr>
            <p:ph idx="1"/>
          </p:nvPr>
        </p:nvSpPr>
        <p:spPr/>
        <p:txBody>
          <a:bodyPr/>
          <a:lstStyle/>
          <a:p>
            <a:endParaRPr lang="et-EE" dirty="0" smtClean="0"/>
          </a:p>
          <a:p>
            <a:endParaRPr lang="et-EE" dirty="0"/>
          </a:p>
          <a:p>
            <a:endParaRPr lang="et-EE" dirty="0" smtClean="0"/>
          </a:p>
          <a:p>
            <a:r>
              <a:rPr lang="fr-BE" dirty="0" smtClean="0"/>
              <a:t>25</a:t>
            </a:r>
            <a:r>
              <a:rPr lang="et-EE" dirty="0" smtClean="0"/>
              <a:t>.01.201</a:t>
            </a:r>
            <a:r>
              <a:rPr lang="fr-BE" dirty="0" smtClean="0"/>
              <a:t>3</a:t>
            </a:r>
            <a:endParaRPr lang="en-GB" dirty="0"/>
          </a:p>
        </p:txBody>
      </p:sp>
      <p:sp>
        <p:nvSpPr>
          <p:cNvPr id="4" name="Slide Number Placeholder 3"/>
          <p:cNvSpPr>
            <a:spLocks noGrp="1"/>
          </p:cNvSpPr>
          <p:nvPr>
            <p:ph type="sldNum" sz="quarter" idx="12"/>
          </p:nvPr>
        </p:nvSpPr>
        <p:spPr/>
        <p:txBody>
          <a:bodyPr/>
          <a:lstStyle/>
          <a:p>
            <a:pPr>
              <a:defRPr/>
            </a:pPr>
            <a:fld id="{2BB59E6E-B967-488E-B209-8B7FA0D7AF99}"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231"/>
            <a:ext cx="8229600" cy="936625"/>
          </a:xfrm>
        </p:spPr>
        <p:txBody>
          <a:bodyPr/>
          <a:lstStyle/>
          <a:p>
            <a:r>
              <a:rPr lang="en-GB" dirty="0" smtClean="0"/>
              <a:t>Main blocks (1)</a:t>
            </a:r>
            <a:endParaRPr lang="en-GB" dirty="0"/>
          </a:p>
        </p:txBody>
      </p:sp>
      <p:sp>
        <p:nvSpPr>
          <p:cNvPr id="3" name="Content Placeholder 2"/>
          <p:cNvSpPr>
            <a:spLocks noGrp="1"/>
          </p:cNvSpPr>
          <p:nvPr>
            <p:ph idx="1"/>
          </p:nvPr>
        </p:nvSpPr>
        <p:spPr>
          <a:xfrm>
            <a:off x="467544" y="2459508"/>
            <a:ext cx="8229600" cy="3633788"/>
          </a:xfrm>
        </p:spPr>
        <p:txBody>
          <a:bodyPr/>
          <a:lstStyle/>
          <a:p>
            <a:pPr algn="just">
              <a:buFont typeface="+mj-lt"/>
              <a:buAutoNum type="arabicPeriod"/>
            </a:pPr>
            <a:r>
              <a:rPr lang="en-GB" sz="2000" dirty="0" smtClean="0"/>
              <a:t>Introductory elements</a:t>
            </a:r>
          </a:p>
          <a:p>
            <a:pPr algn="just">
              <a:buFont typeface="+mj-lt"/>
              <a:buAutoNum type="arabicPeriod"/>
            </a:pPr>
            <a:endParaRPr lang="en-GB" sz="1000" dirty="0" smtClean="0"/>
          </a:p>
          <a:p>
            <a:pPr lvl="0" algn="just">
              <a:buFont typeface="+mj-lt"/>
              <a:buAutoNum type="arabicPeriod"/>
            </a:pPr>
            <a:r>
              <a:rPr lang="en-GB" sz="2000" dirty="0" smtClean="0"/>
              <a:t>Main principles for the </a:t>
            </a:r>
            <a:r>
              <a:rPr lang="en-GB" sz="2000" b="1" dirty="0" smtClean="0"/>
              <a:t>identification</a:t>
            </a:r>
            <a:r>
              <a:rPr lang="en-GB" sz="2000" dirty="0" smtClean="0"/>
              <a:t> of relevant partners</a:t>
            </a:r>
          </a:p>
          <a:p>
            <a:pPr lvl="0" algn="just">
              <a:buFont typeface="+mj-lt"/>
              <a:buAutoNum type="arabicPeriod"/>
            </a:pPr>
            <a:endParaRPr lang="en-GB" sz="1000" dirty="0" smtClean="0"/>
          </a:p>
          <a:p>
            <a:pPr lvl="0" algn="just">
              <a:buFont typeface="+mj-lt"/>
              <a:buAutoNum type="arabicPeriod"/>
            </a:pPr>
            <a:r>
              <a:rPr lang="en-GB" sz="2000" dirty="0" smtClean="0"/>
              <a:t>Main principles for involvement of different categories of partners in the </a:t>
            </a:r>
            <a:r>
              <a:rPr lang="en-GB" sz="2000" b="1" dirty="0" smtClean="0"/>
              <a:t>preparation of the Partnership Agreement and programmes</a:t>
            </a:r>
            <a:r>
              <a:rPr lang="en-GB" sz="2000" dirty="0" smtClean="0"/>
              <a:t>, the information to be provided on their involvement, as well as at the various stages of implementation</a:t>
            </a:r>
          </a:p>
          <a:p>
            <a:pPr lvl="0" algn="just">
              <a:buFont typeface="+mj-lt"/>
              <a:buAutoNum type="arabicPeriod"/>
            </a:pPr>
            <a:endParaRPr lang="en-GB" sz="1000" dirty="0" smtClean="0"/>
          </a:p>
          <a:p>
            <a:pPr lvl="0" algn="just">
              <a:buFont typeface="+mj-lt"/>
              <a:buAutoNum type="arabicPeriod"/>
            </a:pPr>
            <a:r>
              <a:rPr lang="en-GB" sz="2000" dirty="0" smtClean="0"/>
              <a:t>Main principles for rules of membership and internal procedures of </a:t>
            </a:r>
            <a:r>
              <a:rPr lang="en-GB" sz="2000" b="1" dirty="0" smtClean="0"/>
              <a:t>monitoring committees</a:t>
            </a:r>
          </a:p>
          <a:p>
            <a:pPr lvl="0">
              <a:buFont typeface="+mj-lt"/>
              <a:buAutoNum type="arabicPeriod"/>
            </a:pPr>
            <a:endParaRPr lang="en-GB" sz="1800" dirty="0" smtClean="0"/>
          </a:p>
          <a:p>
            <a:pPr lvl="0"/>
            <a:endParaRPr lang="en-GB" sz="2000" b="1" cap="small"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spTree>
    <p:extLst>
      <p:ext uri="{BB962C8B-B14F-4D97-AF65-F5344CB8AC3E}">
        <p14:creationId xmlns:p14="http://schemas.microsoft.com/office/powerpoint/2010/main" val="3581122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36625"/>
          </a:xfrm>
        </p:spPr>
        <p:txBody>
          <a:bodyPr/>
          <a:lstStyle/>
          <a:p>
            <a:r>
              <a:rPr lang="en-GB" dirty="0" smtClean="0"/>
              <a:t>Main blocks (2)</a:t>
            </a:r>
            <a:endParaRPr lang="en-GB" dirty="0"/>
          </a:p>
        </p:txBody>
      </p:sp>
      <p:sp>
        <p:nvSpPr>
          <p:cNvPr id="3" name="Content Placeholder 2"/>
          <p:cNvSpPr>
            <a:spLocks noGrp="1"/>
          </p:cNvSpPr>
          <p:nvPr>
            <p:ph idx="1"/>
          </p:nvPr>
        </p:nvSpPr>
        <p:spPr>
          <a:xfrm>
            <a:off x="467544" y="2060848"/>
            <a:ext cx="8229600" cy="4536504"/>
          </a:xfrm>
        </p:spPr>
        <p:txBody>
          <a:bodyPr/>
          <a:lstStyle/>
          <a:p>
            <a:pPr algn="just">
              <a:buFont typeface="+mj-lt"/>
              <a:buAutoNum type="arabicPeriod" startAt="5"/>
            </a:pPr>
            <a:r>
              <a:rPr lang="en-GB" sz="2000" dirty="0"/>
              <a:t>Main objectives and best practices for the </a:t>
            </a:r>
            <a:r>
              <a:rPr lang="en-GB" sz="2000" b="1" dirty="0"/>
              <a:t>preparation of calls for proposals, progress reports, monitoring and </a:t>
            </a:r>
            <a:r>
              <a:rPr lang="en-GB" sz="2000" b="1" dirty="0" smtClean="0"/>
              <a:t>evaluation</a:t>
            </a:r>
          </a:p>
          <a:p>
            <a:pPr algn="just">
              <a:buFont typeface="+mj-lt"/>
              <a:buAutoNum type="arabicPeriod" startAt="5"/>
            </a:pPr>
            <a:endParaRPr lang="en-GB" sz="1000" b="1" dirty="0" smtClean="0"/>
          </a:p>
          <a:p>
            <a:pPr algn="just">
              <a:buFont typeface="+mj-lt"/>
              <a:buAutoNum type="arabicPeriod" startAt="5"/>
            </a:pPr>
            <a:r>
              <a:rPr lang="en-GB" sz="2000" dirty="0"/>
              <a:t>Strengthening the </a:t>
            </a:r>
            <a:r>
              <a:rPr lang="en-GB" sz="2000" b="1" dirty="0"/>
              <a:t>institutional capacity </a:t>
            </a:r>
            <a:r>
              <a:rPr lang="en-GB" sz="2000" dirty="0"/>
              <a:t>of relevant </a:t>
            </a:r>
            <a:r>
              <a:rPr lang="en-GB" sz="2000" dirty="0" smtClean="0"/>
              <a:t>partners</a:t>
            </a:r>
          </a:p>
          <a:p>
            <a:pPr algn="just">
              <a:buFont typeface="+mj-lt"/>
              <a:buAutoNum type="arabicPeriod" startAt="5"/>
            </a:pPr>
            <a:endParaRPr lang="en-GB" sz="1000" dirty="0" smtClean="0"/>
          </a:p>
          <a:p>
            <a:pPr algn="just">
              <a:buFont typeface="+mj-lt"/>
              <a:buAutoNum type="arabicPeriod" startAt="5"/>
            </a:pPr>
            <a:r>
              <a:rPr lang="en-GB" sz="2000" dirty="0"/>
              <a:t>Role of the Commission in the </a:t>
            </a:r>
            <a:r>
              <a:rPr lang="en-GB" sz="2000" b="1" dirty="0"/>
              <a:t>dissemination of good </a:t>
            </a:r>
            <a:r>
              <a:rPr lang="en-GB" sz="2000" b="1" dirty="0" smtClean="0"/>
              <a:t>practices</a:t>
            </a:r>
          </a:p>
          <a:p>
            <a:pPr algn="just">
              <a:buFont typeface="+mj-lt"/>
              <a:buAutoNum type="arabicPeriod" startAt="5"/>
            </a:pPr>
            <a:endParaRPr lang="en-GB" sz="1000" b="1" dirty="0" smtClean="0"/>
          </a:p>
          <a:p>
            <a:pPr algn="just">
              <a:buFont typeface="+mj-lt"/>
              <a:buAutoNum type="arabicPeriod" startAt="5"/>
            </a:pPr>
            <a:r>
              <a:rPr lang="en-GB" sz="2000" dirty="0"/>
              <a:t>Member States' </a:t>
            </a:r>
            <a:r>
              <a:rPr lang="en-GB" sz="2000" b="1" dirty="0"/>
              <a:t>assessment</a:t>
            </a:r>
            <a:r>
              <a:rPr lang="en-GB" sz="2000" dirty="0"/>
              <a:t> of the implementation of partnership and its added </a:t>
            </a:r>
            <a:r>
              <a:rPr lang="en-GB" sz="2000" dirty="0" smtClean="0"/>
              <a:t>value</a:t>
            </a:r>
          </a:p>
          <a:p>
            <a:pPr algn="just">
              <a:buFont typeface="+mj-lt"/>
              <a:buAutoNum type="arabicPeriod" startAt="5"/>
            </a:pPr>
            <a:endParaRPr lang="en-GB" sz="1500" dirty="0"/>
          </a:p>
          <a:p>
            <a:pPr marL="0" indent="0" algn="just">
              <a:buNone/>
            </a:pPr>
            <a:r>
              <a:rPr lang="fr-BE" sz="2000" dirty="0" smtClean="0"/>
              <a:t>Annex: </a:t>
            </a:r>
            <a:r>
              <a:rPr lang="en-GB" sz="2000" dirty="0"/>
              <a:t>Article 5 as agreed between Council and the EP on 19 December 2012</a:t>
            </a:r>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Tree>
    <p:extLst>
      <p:ext uri="{BB962C8B-B14F-4D97-AF65-F5344CB8AC3E}">
        <p14:creationId xmlns:p14="http://schemas.microsoft.com/office/powerpoint/2010/main" val="289381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1"/>
            <a:ext cx="8229600" cy="576064"/>
          </a:xfrm>
        </p:spPr>
        <p:txBody>
          <a:bodyPr/>
          <a:lstStyle/>
          <a:p>
            <a:r>
              <a:rPr lang="en-GB" dirty="0" smtClean="0"/>
              <a:t>1. </a:t>
            </a:r>
            <a:r>
              <a:rPr lang="en-GB" dirty="0"/>
              <a:t>Introductory elements</a:t>
            </a:r>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12</a:t>
            </a:fld>
            <a:endParaRPr lang="en-GB"/>
          </a:p>
        </p:txBody>
      </p:sp>
      <p:sp>
        <p:nvSpPr>
          <p:cNvPr id="5" name="Content Placeholder 2"/>
          <p:cNvSpPr txBox="1">
            <a:spLocks noGrp="1"/>
          </p:cNvSpPr>
          <p:nvPr>
            <p:ph idx="1"/>
          </p:nvPr>
        </p:nvSpPr>
        <p:spPr bwMode="auto">
          <a:xfrm>
            <a:off x="467544" y="2060848"/>
            <a:ext cx="8229600" cy="39604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bg1"/>
              </a:buClr>
              <a:buNone/>
              <a:defRPr sz="2000" i="1">
                <a:solidFill>
                  <a:srgbClr val="0F5494"/>
                </a:solidFill>
                <a:latin typeface="+mn-lt"/>
                <a:ea typeface="+mn-ea"/>
                <a:cs typeface="+mn-cs"/>
              </a:defRPr>
            </a:lvl1pPr>
            <a:lvl2pPr marL="457200" indent="0" algn="l" rtl="0" eaLnBrk="0" fontAlgn="base" hangingPunct="0">
              <a:spcBef>
                <a:spcPct val="20000"/>
              </a:spcBef>
              <a:spcAft>
                <a:spcPct val="0"/>
              </a:spcAft>
              <a:buClr>
                <a:srgbClr val="009FBA"/>
              </a:buClr>
              <a:buNone/>
              <a:defRPr sz="1800" b="1">
                <a:solidFill>
                  <a:srgbClr val="0F5494"/>
                </a:solidFill>
                <a:latin typeface="+mn-lt"/>
              </a:defRPr>
            </a:lvl2pPr>
            <a:lvl3pPr marL="914400" indent="0" algn="l" rtl="0" eaLnBrk="0" fontAlgn="base" hangingPunct="0">
              <a:spcBef>
                <a:spcPct val="20000"/>
              </a:spcBef>
              <a:spcAft>
                <a:spcPct val="0"/>
              </a:spcAft>
              <a:buNone/>
              <a:defRPr sz="1600">
                <a:solidFill>
                  <a:srgbClr val="0F5494"/>
                </a:solidFill>
                <a:latin typeface="+mn-lt"/>
              </a:defRPr>
            </a:lvl3pPr>
            <a:lvl4pPr marL="1371600" indent="0" algn="l" rtl="0" eaLnBrk="0" fontAlgn="base" hangingPunct="0">
              <a:spcBef>
                <a:spcPct val="20000"/>
              </a:spcBef>
              <a:spcAft>
                <a:spcPct val="0"/>
              </a:spcAft>
              <a:buNone/>
              <a:defRPr sz="1400">
                <a:solidFill>
                  <a:schemeClr val="tx1"/>
                </a:solidFill>
                <a:latin typeface="Arial" charset="0"/>
              </a:defRPr>
            </a:lvl4pPr>
            <a:lvl5pPr marL="1828800" indent="0" algn="l" rtl="0" eaLnBrk="0" fontAlgn="base" hangingPunct="0">
              <a:spcBef>
                <a:spcPct val="20000"/>
              </a:spcBef>
              <a:spcAft>
                <a:spcPct val="0"/>
              </a:spcAft>
              <a:buNone/>
              <a:defRPr sz="1400">
                <a:solidFill>
                  <a:schemeClr val="tx1"/>
                </a:solidFill>
                <a:latin typeface="Arial" charset="0"/>
              </a:defRPr>
            </a:lvl5pPr>
            <a:lvl6pPr marL="2286000" indent="0" algn="l" rtl="0" fontAlgn="base">
              <a:spcBef>
                <a:spcPct val="20000"/>
              </a:spcBef>
              <a:spcAft>
                <a:spcPct val="0"/>
              </a:spcAft>
              <a:buNone/>
              <a:defRPr sz="1400">
                <a:solidFill>
                  <a:schemeClr val="tx1"/>
                </a:solidFill>
                <a:latin typeface="Arial" charset="0"/>
              </a:defRPr>
            </a:lvl6pPr>
            <a:lvl7pPr marL="2743200" indent="0" algn="l" rtl="0" fontAlgn="base">
              <a:spcBef>
                <a:spcPct val="20000"/>
              </a:spcBef>
              <a:spcAft>
                <a:spcPct val="0"/>
              </a:spcAft>
              <a:buNone/>
              <a:defRPr sz="1400">
                <a:solidFill>
                  <a:schemeClr val="tx1"/>
                </a:solidFill>
                <a:latin typeface="Arial" charset="0"/>
              </a:defRPr>
            </a:lvl7pPr>
            <a:lvl8pPr marL="3200400" indent="0" algn="l" rtl="0" fontAlgn="base">
              <a:spcBef>
                <a:spcPct val="20000"/>
              </a:spcBef>
              <a:spcAft>
                <a:spcPct val="0"/>
              </a:spcAft>
              <a:buNone/>
              <a:defRPr sz="1400">
                <a:solidFill>
                  <a:schemeClr val="tx1"/>
                </a:solidFill>
                <a:latin typeface="Arial" charset="0"/>
              </a:defRPr>
            </a:lvl8pPr>
            <a:lvl9pPr marL="3657600" indent="0" algn="l" rtl="0" fontAlgn="base">
              <a:spcBef>
                <a:spcPct val="20000"/>
              </a:spcBef>
              <a:spcAft>
                <a:spcPct val="0"/>
              </a:spcAft>
              <a:buNone/>
              <a:defRPr sz="1400">
                <a:solidFill>
                  <a:schemeClr val="tx1"/>
                </a:solidFill>
                <a:latin typeface="Arial" charset="0"/>
              </a:defRPr>
            </a:lvl9pPr>
          </a:lstStyle>
          <a:p>
            <a:pPr algn="just"/>
            <a:r>
              <a:rPr lang="en-GB" b="1" i="0" dirty="0" smtClean="0"/>
              <a:t>Horizontal elements:</a:t>
            </a:r>
          </a:p>
          <a:p>
            <a:pPr algn="just"/>
            <a:endParaRPr lang="en-GB" b="0" i="0" dirty="0" smtClean="0"/>
          </a:p>
          <a:p>
            <a:pPr marL="342900" indent="-342900" algn="just">
              <a:buFont typeface="Arial" pitchFamily="34" charset="0"/>
              <a:buChar char="•"/>
            </a:pPr>
            <a:r>
              <a:rPr lang="en-GB" b="0" i="0" dirty="0" smtClean="0"/>
              <a:t>- MS to apply the partnership principle in the ECCP in a transparent manner</a:t>
            </a:r>
          </a:p>
          <a:p>
            <a:pPr marL="342900" indent="-342900" algn="just">
              <a:buFont typeface="Arial" pitchFamily="34" charset="0"/>
              <a:buChar char="•"/>
            </a:pPr>
            <a:endParaRPr lang="en-GB" b="0" i="0" dirty="0" smtClean="0"/>
          </a:p>
          <a:p>
            <a:pPr marL="342900" indent="-342900" algn="just">
              <a:buFont typeface="Arial" pitchFamily="34" charset="0"/>
              <a:buChar char="•"/>
            </a:pPr>
            <a:r>
              <a:rPr lang="en-GB" b="0" i="0" dirty="0" smtClean="0"/>
              <a:t>- Partners to respect obligations laid down by MS and Managing Authorities (MA) related to</a:t>
            </a:r>
          </a:p>
          <a:p>
            <a:pPr marL="800100" lvl="1" indent="-342900" algn="just">
              <a:buFont typeface="Arial" pitchFamily="34" charset="0"/>
              <a:buChar char="•"/>
            </a:pPr>
            <a:r>
              <a:rPr lang="en-GB" sz="2000" b="0" dirty="0" smtClean="0"/>
              <a:t>transparency</a:t>
            </a:r>
          </a:p>
          <a:p>
            <a:pPr marL="800100" lvl="1" indent="-342900" algn="just">
              <a:buFont typeface="Arial" pitchFamily="34" charset="0"/>
              <a:buChar char="•"/>
            </a:pPr>
            <a:r>
              <a:rPr lang="en-GB" sz="2000" b="0" dirty="0" smtClean="0"/>
              <a:t>data protection, confidentiality </a:t>
            </a:r>
          </a:p>
          <a:p>
            <a:pPr marL="800100" lvl="1" indent="-342900" algn="just">
              <a:buFont typeface="Arial" pitchFamily="34" charset="0"/>
              <a:buChar char="•"/>
            </a:pPr>
            <a:r>
              <a:rPr lang="en-GB" sz="2000" b="0" dirty="0" smtClean="0"/>
              <a:t>and conflict of interest</a:t>
            </a:r>
            <a:endParaRPr lang="en-GB" b="0" kern="0" dirty="0"/>
          </a:p>
        </p:txBody>
      </p:sp>
    </p:spTree>
    <p:extLst>
      <p:ext uri="{BB962C8B-B14F-4D97-AF65-F5344CB8AC3E}">
        <p14:creationId xmlns:p14="http://schemas.microsoft.com/office/powerpoint/2010/main" val="307881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40768"/>
            <a:ext cx="8928991" cy="864095"/>
          </a:xfrm>
        </p:spPr>
        <p:txBody>
          <a:bodyPr/>
          <a:lstStyle/>
          <a:p>
            <a:r>
              <a:rPr lang="en-GB" dirty="0"/>
              <a:t>2. </a:t>
            </a:r>
            <a:r>
              <a:rPr lang="en-GB" dirty="0" smtClean="0"/>
              <a:t>identification </a:t>
            </a:r>
            <a:r>
              <a:rPr lang="en-GB" dirty="0"/>
              <a:t>of relevant </a:t>
            </a:r>
            <a:r>
              <a:rPr lang="en-GB" dirty="0" smtClean="0"/>
              <a:t>partners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sp>
        <p:nvSpPr>
          <p:cNvPr id="4" name="Content Placeholder 3"/>
          <p:cNvSpPr>
            <a:spLocks noGrp="1"/>
          </p:cNvSpPr>
          <p:nvPr>
            <p:ph idx="1"/>
          </p:nvPr>
        </p:nvSpPr>
        <p:spPr/>
        <p:txBody>
          <a:bodyPr/>
          <a:lstStyle/>
          <a:p>
            <a:r>
              <a:rPr lang="en-GB" dirty="0"/>
              <a:t>the possibility to create and use platforms or umbrella organisation;</a:t>
            </a:r>
          </a:p>
          <a:p>
            <a:endParaRPr lang="en-GB" dirty="0"/>
          </a:p>
          <a:p>
            <a:r>
              <a:rPr lang="en-GB" dirty="0"/>
              <a:t>a  number of indicative criteria for the nomination by the partners of their representative;</a:t>
            </a:r>
          </a:p>
          <a:p>
            <a:endParaRPr lang="en-GB" dirty="0"/>
          </a:p>
          <a:p>
            <a:r>
              <a:rPr lang="en-GB" dirty="0"/>
              <a:t>specifications concerning the three categories of partners.</a:t>
            </a:r>
          </a:p>
          <a:p>
            <a:endParaRPr lang="en-GB" dirty="0"/>
          </a:p>
        </p:txBody>
      </p:sp>
    </p:spTree>
    <p:extLst>
      <p:ext uri="{BB962C8B-B14F-4D97-AF65-F5344CB8AC3E}">
        <p14:creationId xmlns:p14="http://schemas.microsoft.com/office/powerpoint/2010/main" val="97080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4608512"/>
          </a:xfrm>
        </p:spPr>
        <p:txBody>
          <a:bodyPr/>
          <a:lstStyle/>
          <a:p>
            <a:pPr marL="0" indent="0" algn="just">
              <a:buNone/>
            </a:pPr>
            <a:endParaRPr lang="en-GB" sz="1000" dirty="0" smtClean="0"/>
          </a:p>
          <a:p>
            <a:pPr algn="just"/>
            <a:r>
              <a:rPr lang="en-GB" sz="2000" dirty="0" smtClean="0"/>
              <a:t>a transparent and efficient consultation of partners on the process and timetable of the preparation;</a:t>
            </a:r>
          </a:p>
          <a:p>
            <a:pPr algn="just"/>
            <a:r>
              <a:rPr lang="en-GB" sz="2000" dirty="0" smtClean="0"/>
              <a:t>the respect of the multi-level governance agreements where they exist;</a:t>
            </a:r>
          </a:p>
          <a:p>
            <a:pPr algn="just"/>
            <a:r>
              <a:rPr lang="en-GB" sz="2000" dirty="0" smtClean="0"/>
              <a:t>good practices in terms of timely disclosure and easy access to adequate information, sufficient time given to partners to analyse and comment key preparatory documents or drafts;</a:t>
            </a:r>
          </a:p>
          <a:p>
            <a:pPr algn="just"/>
            <a:r>
              <a:rPr lang="en-GB" sz="2000" dirty="0" smtClean="0"/>
              <a:t>the information to be provided within the PA and the programmes on the involvement of partners;</a:t>
            </a:r>
          </a:p>
          <a:p>
            <a:pPr algn="just"/>
            <a:r>
              <a:rPr lang="en-GB" sz="2000" dirty="0" smtClean="0"/>
              <a:t>the key areas of involvement of partners, knowing that MS should determine the most appropriate procedures and timing to ensure this involvement.</a:t>
            </a:r>
            <a:endParaRPr lang="en-GB" sz="1400" dirty="0" smtClean="0"/>
          </a:p>
          <a:p>
            <a:endParaRPr lang="en-GB" sz="1800" dirty="0" smtClean="0"/>
          </a:p>
          <a:p>
            <a:endParaRPr lang="en-GB" sz="1800" dirty="0" smtClean="0"/>
          </a:p>
          <a:p>
            <a:endParaRPr lang="en-GB" dirty="0"/>
          </a:p>
          <a:p>
            <a:endParaRPr lang="en-GB" sz="1800" dirty="0" smtClean="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14</a:t>
            </a:fld>
            <a:endParaRPr lang="en-GB" dirty="0"/>
          </a:p>
        </p:txBody>
      </p:sp>
      <p:sp>
        <p:nvSpPr>
          <p:cNvPr id="5" name="Title 1"/>
          <p:cNvSpPr>
            <a:spLocks noGrp="1"/>
          </p:cNvSpPr>
          <p:nvPr>
            <p:ph type="title"/>
          </p:nvPr>
        </p:nvSpPr>
        <p:spPr>
          <a:xfrm>
            <a:off x="251520" y="1340768"/>
            <a:ext cx="8568952" cy="792087"/>
          </a:xfrm>
        </p:spPr>
        <p:txBody>
          <a:bodyPr/>
          <a:lstStyle/>
          <a:p>
            <a:r>
              <a:rPr lang="en-GB" sz="2400" dirty="0"/>
              <a:t>3. </a:t>
            </a:r>
            <a:r>
              <a:rPr lang="en-GB" sz="2400" dirty="0" smtClean="0"/>
              <a:t>Involvement </a:t>
            </a:r>
            <a:r>
              <a:rPr lang="en-GB" sz="2400" dirty="0"/>
              <a:t>of </a:t>
            </a:r>
            <a:r>
              <a:rPr lang="en-GB" sz="2400" dirty="0" smtClean="0"/>
              <a:t>partners </a:t>
            </a:r>
            <a:r>
              <a:rPr lang="en-GB" sz="2400" dirty="0"/>
              <a:t>in the preparation of the </a:t>
            </a:r>
            <a:r>
              <a:rPr lang="en-GB" sz="2400" dirty="0" smtClean="0"/>
              <a:t>PA and programmes</a:t>
            </a:r>
            <a:endParaRPr lang="en-GB" sz="2400" dirty="0"/>
          </a:p>
        </p:txBody>
      </p:sp>
    </p:spTree>
    <p:extLst>
      <p:ext uri="{BB962C8B-B14F-4D97-AF65-F5344CB8AC3E}">
        <p14:creationId xmlns:p14="http://schemas.microsoft.com/office/powerpoint/2010/main" val="70863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9" y="1817440"/>
            <a:ext cx="8982347" cy="4563888"/>
          </a:xfrm>
        </p:spPr>
        <p:txBody>
          <a:bodyPr/>
          <a:lstStyle/>
          <a:p>
            <a:pPr marL="0" indent="0" algn="just">
              <a:buNone/>
            </a:pPr>
            <a:r>
              <a:rPr lang="en-GB" sz="2000" dirty="0" smtClean="0"/>
              <a:t>Establishment </a:t>
            </a:r>
            <a:r>
              <a:rPr lang="en-GB" sz="2000" dirty="0"/>
              <a:t>of clear and transparent arrangements concerning </a:t>
            </a:r>
            <a:r>
              <a:rPr lang="en-GB" sz="2000" dirty="0" smtClean="0"/>
              <a:t>membership, taking into account best practices:</a:t>
            </a:r>
            <a:endParaRPr lang="en-GB" sz="2000" dirty="0"/>
          </a:p>
          <a:p>
            <a:pPr marL="0" indent="0" algn="just">
              <a:buNone/>
            </a:pPr>
            <a:r>
              <a:rPr lang="en-GB" sz="2000" b="1" dirty="0" smtClean="0"/>
              <a:t>Concerning membership:</a:t>
            </a:r>
          </a:p>
          <a:p>
            <a:pPr algn="just"/>
            <a:r>
              <a:rPr lang="en-GB" sz="1600" dirty="0" smtClean="0"/>
              <a:t>Ensure continuity in the partnership between the preparation and the implementation of the programmes</a:t>
            </a:r>
          </a:p>
          <a:p>
            <a:pPr algn="just"/>
            <a:r>
              <a:rPr lang="en-GB" sz="1600" dirty="0" smtClean="0"/>
              <a:t>Aim to promote gender equality and equal opportunities</a:t>
            </a:r>
          </a:p>
          <a:p>
            <a:pPr algn="just"/>
            <a:r>
              <a:rPr lang="en-GB" sz="1600" dirty="0" smtClean="0"/>
              <a:t>Make public the list of members of the monitoring committees and other working groups</a:t>
            </a:r>
          </a:p>
          <a:p>
            <a:pPr lvl="0" algn="just"/>
            <a:r>
              <a:rPr lang="en-GB" sz="1600" dirty="0" smtClean="0"/>
              <a:t>Ask the members to sign a statement acknowledging their obligations related to data protection, confidentiality and conflict of interest</a:t>
            </a:r>
          </a:p>
          <a:p>
            <a:pPr lvl="0" algn="just"/>
            <a:endParaRPr lang="en-GB" sz="1000" dirty="0" smtClean="0"/>
          </a:p>
          <a:p>
            <a:pPr marL="0" indent="0" algn="just">
              <a:buNone/>
            </a:pPr>
            <a:r>
              <a:rPr lang="en-GB" sz="2000" b="1" dirty="0" smtClean="0"/>
              <a:t>Concerning the rules of internal procedure such as</a:t>
            </a:r>
            <a:r>
              <a:rPr lang="en-GB" sz="2000" dirty="0" smtClean="0"/>
              <a:t>:</a:t>
            </a:r>
          </a:p>
          <a:p>
            <a:pPr lvl="0" algn="just"/>
            <a:r>
              <a:rPr lang="en-GB" sz="1600" dirty="0" smtClean="0"/>
              <a:t>the members' voting rights</a:t>
            </a:r>
          </a:p>
          <a:p>
            <a:pPr lvl="0" algn="just"/>
            <a:r>
              <a:rPr lang="en-GB" sz="1600" dirty="0" smtClean="0"/>
              <a:t>the time period for invitations to the meetings and transmission of documents</a:t>
            </a:r>
          </a:p>
          <a:p>
            <a:pPr lvl="0" algn="just"/>
            <a:r>
              <a:rPr lang="en-GB" sz="1600" dirty="0" smtClean="0"/>
              <a:t>the arrangements for publication and accessibility of the preparatory documents </a:t>
            </a:r>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15</a:t>
            </a:fld>
            <a:endParaRPr lang="en-GB" dirty="0"/>
          </a:p>
        </p:txBody>
      </p:sp>
      <p:sp>
        <p:nvSpPr>
          <p:cNvPr id="5" name="Text Placeholder 5"/>
          <p:cNvSpPr txBox="1">
            <a:spLocks/>
          </p:cNvSpPr>
          <p:nvPr/>
        </p:nvSpPr>
        <p:spPr bwMode="auto">
          <a:xfrm>
            <a:off x="54149" y="1268760"/>
            <a:ext cx="91085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kern="0" dirty="0" smtClean="0"/>
              <a:t>4. Membership and internal procedures of the MC</a:t>
            </a:r>
            <a:endParaRPr lang="en-GB" kern="0" dirty="0"/>
          </a:p>
        </p:txBody>
      </p:sp>
    </p:spTree>
    <p:extLst>
      <p:ext uri="{BB962C8B-B14F-4D97-AF65-F5344CB8AC3E}">
        <p14:creationId xmlns:p14="http://schemas.microsoft.com/office/powerpoint/2010/main" val="3093762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92896"/>
            <a:ext cx="8640960" cy="4137844"/>
          </a:xfrm>
        </p:spPr>
        <p:txBody>
          <a:bodyPr/>
          <a:lstStyle/>
          <a:p>
            <a:pPr algn="just"/>
            <a:r>
              <a:rPr lang="en-GB" sz="2000" dirty="0" smtClean="0"/>
              <a:t>Where the partners are involved in the selection of operations, need to set up in advance procedures to prevent conflict of interest</a:t>
            </a:r>
          </a:p>
          <a:p>
            <a:pPr algn="just"/>
            <a:endParaRPr lang="en-GB" sz="2000" dirty="0" smtClean="0"/>
          </a:p>
          <a:p>
            <a:pPr algn="just"/>
            <a:r>
              <a:rPr lang="en-GB" sz="2000" dirty="0" smtClean="0"/>
              <a:t>Involvement of partners in the preparation of progress reports in 2017 and 2019</a:t>
            </a:r>
          </a:p>
          <a:p>
            <a:pPr algn="just"/>
            <a:endParaRPr lang="en-GB" sz="2000" dirty="0" smtClean="0"/>
          </a:p>
          <a:p>
            <a:pPr algn="just"/>
            <a:r>
              <a:rPr lang="en-GB" sz="2000" dirty="0" smtClean="0"/>
              <a:t>Role of partners in the monitoring and evaluation through the monitoring committees and their working groups</a:t>
            </a:r>
          </a:p>
          <a:p>
            <a:endParaRPr lang="en-GB" sz="20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16</a:t>
            </a:fld>
            <a:endParaRPr lang="en-GB"/>
          </a:p>
        </p:txBody>
      </p:sp>
      <p:sp>
        <p:nvSpPr>
          <p:cNvPr id="5" name="Title 4"/>
          <p:cNvSpPr>
            <a:spLocks noGrp="1"/>
          </p:cNvSpPr>
          <p:nvPr>
            <p:ph type="title"/>
          </p:nvPr>
        </p:nvSpPr>
        <p:spPr>
          <a:xfrm>
            <a:off x="107504" y="1340768"/>
            <a:ext cx="9036496" cy="936104"/>
          </a:xfrm>
        </p:spPr>
        <p:txBody>
          <a:bodyPr/>
          <a:lstStyle/>
          <a:p>
            <a:r>
              <a:rPr lang="en-GB" sz="2600" dirty="0" smtClean="0"/>
              <a:t>5. Involvement in the calls for proposals, progress reports, monitoring and evaluation</a:t>
            </a:r>
            <a:endParaRPr lang="en-GB" sz="2600" dirty="0"/>
          </a:p>
        </p:txBody>
      </p:sp>
    </p:spTree>
    <p:extLst>
      <p:ext uri="{BB962C8B-B14F-4D97-AF65-F5344CB8AC3E}">
        <p14:creationId xmlns:p14="http://schemas.microsoft.com/office/powerpoint/2010/main" val="252572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1"/>
            <a:ext cx="8640959" cy="1080120"/>
          </a:xfrm>
        </p:spPr>
        <p:txBody>
          <a:bodyPr/>
          <a:lstStyle/>
          <a:p>
            <a:r>
              <a:rPr lang="en-GB" dirty="0"/>
              <a:t>6. Strengthening the institutional capacity </a:t>
            </a:r>
            <a:r>
              <a:rPr lang="en-GB" dirty="0" smtClean="0"/>
              <a:t>of partners</a:t>
            </a:r>
            <a:endParaRPr lang="en-GB" dirty="0"/>
          </a:p>
        </p:txBody>
      </p:sp>
      <p:sp>
        <p:nvSpPr>
          <p:cNvPr id="3" name="Content Placeholder 2"/>
          <p:cNvSpPr>
            <a:spLocks noGrp="1"/>
          </p:cNvSpPr>
          <p:nvPr>
            <p:ph idx="1"/>
          </p:nvPr>
        </p:nvSpPr>
        <p:spPr>
          <a:xfrm>
            <a:off x="457200" y="2708920"/>
            <a:ext cx="8435280" cy="3744416"/>
          </a:xfrm>
        </p:spPr>
        <p:txBody>
          <a:bodyPr/>
          <a:lstStyle/>
          <a:p>
            <a:pPr marL="0" indent="0" algn="just">
              <a:buNone/>
            </a:pPr>
            <a:r>
              <a:rPr lang="en-GB" sz="2000" b="1" u="sng" dirty="0"/>
              <a:t>To </a:t>
            </a:r>
            <a:r>
              <a:rPr lang="en-GB" sz="2000" b="1" u="sng" dirty="0" smtClean="0"/>
              <a:t>lay down</a:t>
            </a:r>
            <a:r>
              <a:rPr lang="en-GB" sz="2000" dirty="0" smtClean="0"/>
              <a:t> indicative </a:t>
            </a:r>
            <a:r>
              <a:rPr lang="en-GB" sz="2000" dirty="0"/>
              <a:t>areas, themes and good practice for the use the ESI Funds to strengthen the institutional capacity of </a:t>
            </a:r>
            <a:r>
              <a:rPr lang="en-GB" sz="2000" dirty="0" smtClean="0"/>
              <a:t>partners. </a:t>
            </a:r>
          </a:p>
          <a:p>
            <a:pPr marL="0" indent="0" algn="just">
              <a:buNone/>
            </a:pPr>
            <a:endParaRPr lang="en-GB" sz="2000" dirty="0" smtClean="0"/>
          </a:p>
          <a:p>
            <a:pPr marL="0" indent="0" algn="just">
              <a:buNone/>
            </a:pPr>
            <a:r>
              <a:rPr lang="en-GB" sz="2000" dirty="0" smtClean="0"/>
              <a:t>Managing </a:t>
            </a:r>
            <a:r>
              <a:rPr lang="en-GB" sz="2000" dirty="0"/>
              <a:t>authorities </a:t>
            </a:r>
            <a:r>
              <a:rPr lang="en-GB" sz="2000" dirty="0" smtClean="0"/>
              <a:t>could allocate </a:t>
            </a:r>
            <a:r>
              <a:rPr lang="en-GB" sz="2000" dirty="0"/>
              <a:t>part of their technical assistance </a:t>
            </a:r>
            <a:r>
              <a:rPr lang="en-GB" sz="2000" dirty="0" smtClean="0"/>
              <a:t>to small </a:t>
            </a:r>
            <a:r>
              <a:rPr lang="en-GB" sz="2000" dirty="0"/>
              <a:t>local authorities, economic and social partners and non-governmental </a:t>
            </a:r>
            <a:r>
              <a:rPr lang="en-GB" sz="2000" dirty="0" smtClean="0"/>
              <a:t>organisations.</a:t>
            </a:r>
          </a:p>
          <a:p>
            <a:pPr marL="0" indent="0" algn="just">
              <a:buNone/>
            </a:pPr>
            <a:endParaRPr lang="en-GB" sz="2000" dirty="0" smtClean="0"/>
          </a:p>
          <a:p>
            <a:pPr marL="0" indent="0" algn="just">
              <a:buNone/>
            </a:pPr>
            <a:r>
              <a:rPr lang="en-GB" sz="2000" dirty="0" smtClean="0"/>
              <a:t>Support could take the form of workshops</a:t>
            </a:r>
            <a:r>
              <a:rPr lang="en-GB" sz="2000" dirty="0"/>
              <a:t>, training sessions, coordination and networking structures, contributions to partners’ costs incurred for the participation in </a:t>
            </a:r>
            <a:r>
              <a:rPr lang="en-GB" sz="2000" dirty="0" smtClean="0"/>
              <a:t>meetings.</a:t>
            </a:r>
            <a:endParaRPr lang="en-GB" sz="20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17</a:t>
            </a:fld>
            <a:endParaRPr lang="en-GB" dirty="0"/>
          </a:p>
        </p:txBody>
      </p:sp>
    </p:spTree>
    <p:extLst>
      <p:ext uri="{BB962C8B-B14F-4D97-AF65-F5344CB8AC3E}">
        <p14:creationId xmlns:p14="http://schemas.microsoft.com/office/powerpoint/2010/main" val="3778600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640960" cy="936103"/>
          </a:xfrm>
        </p:spPr>
        <p:txBody>
          <a:bodyPr/>
          <a:lstStyle/>
          <a:p>
            <a:r>
              <a:rPr lang="en-GB" dirty="0"/>
              <a:t>7. Role of the Commission in the dissemination of good </a:t>
            </a:r>
            <a:r>
              <a:rPr lang="en-GB" dirty="0" smtClean="0"/>
              <a:t>practices</a:t>
            </a:r>
            <a:endParaRPr lang="en-GB" sz="2800" dirty="0"/>
          </a:p>
        </p:txBody>
      </p:sp>
      <p:sp>
        <p:nvSpPr>
          <p:cNvPr id="3" name="Content Placeholder 2"/>
          <p:cNvSpPr>
            <a:spLocks noGrp="1"/>
          </p:cNvSpPr>
          <p:nvPr>
            <p:ph idx="1"/>
          </p:nvPr>
        </p:nvSpPr>
        <p:spPr>
          <a:xfrm>
            <a:off x="457200" y="2924944"/>
            <a:ext cx="8229600" cy="3672408"/>
          </a:xfrm>
        </p:spPr>
        <p:txBody>
          <a:bodyPr/>
          <a:lstStyle/>
          <a:p>
            <a:pPr marL="0" indent="0" algn="just">
              <a:buNone/>
            </a:pPr>
            <a:r>
              <a:rPr lang="en-GB" sz="2000" dirty="0" smtClean="0"/>
              <a:t>- The </a:t>
            </a:r>
            <a:r>
              <a:rPr lang="en-GB" sz="2000" dirty="0"/>
              <a:t>Commission will monitor the partnership principle </a:t>
            </a:r>
            <a:r>
              <a:rPr lang="en-GB" sz="2000" dirty="0" smtClean="0"/>
              <a:t>to support capacity building, exchange  </a:t>
            </a:r>
            <a:r>
              <a:rPr lang="en-GB" sz="2000" dirty="0"/>
              <a:t>experience and </a:t>
            </a:r>
            <a:r>
              <a:rPr lang="en-GB" sz="2000" dirty="0" smtClean="0"/>
              <a:t>for the </a:t>
            </a:r>
            <a:r>
              <a:rPr lang="en-GB" sz="2000" dirty="0"/>
              <a:t>dissemination of good practice</a:t>
            </a:r>
            <a:r>
              <a:rPr lang="en-GB" sz="2000" dirty="0" smtClean="0"/>
              <a:t>.</a:t>
            </a:r>
          </a:p>
          <a:p>
            <a:pPr marL="0" indent="0" algn="just">
              <a:buNone/>
            </a:pPr>
            <a:endParaRPr lang="en-GB" sz="2000" dirty="0"/>
          </a:p>
          <a:p>
            <a:pPr marL="0" indent="0" algn="just">
              <a:buNone/>
            </a:pPr>
            <a:r>
              <a:rPr lang="en-GB" sz="2000" dirty="0" smtClean="0"/>
              <a:t>- </a:t>
            </a:r>
            <a:r>
              <a:rPr lang="en-GB" sz="2000" dirty="0"/>
              <a:t>Community </a:t>
            </a:r>
            <a:r>
              <a:rPr lang="en-GB" sz="2000" dirty="0" smtClean="0"/>
              <a:t>of Practice </a:t>
            </a:r>
            <a:r>
              <a:rPr lang="en-GB" sz="2000" dirty="0"/>
              <a:t>on Partnership will provide a common platform for the ESI Funds. </a:t>
            </a:r>
            <a:r>
              <a:rPr lang="en-GB" sz="2000" dirty="0" smtClean="0"/>
              <a:t>Open to all </a:t>
            </a:r>
            <a:r>
              <a:rPr lang="en-GB" sz="2000" dirty="0"/>
              <a:t>interested </a:t>
            </a:r>
            <a:r>
              <a:rPr lang="en-GB" sz="2000" dirty="0" smtClean="0"/>
              <a:t>MS, Mas and </a:t>
            </a:r>
            <a:r>
              <a:rPr lang="en-GB" sz="2000" dirty="0"/>
              <a:t>organisations representing the </a:t>
            </a:r>
            <a:r>
              <a:rPr lang="en-GB" sz="2000" dirty="0" smtClean="0"/>
              <a:t>partners at </a:t>
            </a:r>
            <a:r>
              <a:rPr lang="en-GB" sz="2000" dirty="0"/>
              <a:t>Union level</a:t>
            </a:r>
            <a:r>
              <a:rPr lang="en-GB" sz="2000" dirty="0" smtClean="0"/>
              <a:t>.</a:t>
            </a:r>
            <a:endParaRPr lang="en-GB" sz="20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18</a:t>
            </a:fld>
            <a:endParaRPr lang="en-GB" dirty="0"/>
          </a:p>
        </p:txBody>
      </p:sp>
    </p:spTree>
    <p:extLst>
      <p:ext uri="{BB962C8B-B14F-4D97-AF65-F5344CB8AC3E}">
        <p14:creationId xmlns:p14="http://schemas.microsoft.com/office/powerpoint/2010/main" val="181353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224135"/>
          </a:xfrm>
        </p:spPr>
        <p:txBody>
          <a:bodyPr/>
          <a:lstStyle/>
          <a:p>
            <a:r>
              <a:rPr lang="en-GB" sz="2800" dirty="0"/>
              <a:t>8. Member States' assessment of the implementation of partnership and its added </a:t>
            </a:r>
            <a:r>
              <a:rPr lang="en-GB" sz="2800" dirty="0" smtClean="0"/>
              <a:t>value</a:t>
            </a:r>
            <a:endParaRPr lang="en-GB" sz="2800" dirty="0"/>
          </a:p>
        </p:txBody>
      </p:sp>
      <p:sp>
        <p:nvSpPr>
          <p:cNvPr id="3" name="Content Placeholder 2"/>
          <p:cNvSpPr>
            <a:spLocks noGrp="1"/>
          </p:cNvSpPr>
          <p:nvPr>
            <p:ph idx="1"/>
          </p:nvPr>
        </p:nvSpPr>
        <p:spPr>
          <a:xfrm>
            <a:off x="457200" y="3107580"/>
            <a:ext cx="8229600" cy="1689572"/>
          </a:xfrm>
        </p:spPr>
        <p:txBody>
          <a:bodyPr/>
          <a:lstStyle/>
          <a:p>
            <a:pPr algn="just"/>
            <a:r>
              <a:rPr lang="en-GB" sz="2000" dirty="0" smtClean="0"/>
              <a:t>Propose that the Managing Authorities carry </a:t>
            </a:r>
            <a:r>
              <a:rPr lang="en-GB" sz="2000" dirty="0"/>
              <a:t>out an evaluation of the performance and the effectiveness of the partnership during the programming </a:t>
            </a:r>
            <a:r>
              <a:rPr lang="en-GB" sz="2000" dirty="0" smtClean="0"/>
              <a:t>period.</a:t>
            </a:r>
            <a:endParaRPr lang="en-GB" sz="20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19</a:t>
            </a:fld>
            <a:endParaRPr lang="en-GB" dirty="0"/>
          </a:p>
        </p:txBody>
      </p:sp>
    </p:spTree>
    <p:extLst>
      <p:ext uri="{BB962C8B-B14F-4D97-AF65-F5344CB8AC3E}">
        <p14:creationId xmlns:p14="http://schemas.microsoft.com/office/powerpoint/2010/main" val="2461923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268760"/>
            <a:ext cx="9036496" cy="504056"/>
          </a:xfrm>
        </p:spPr>
        <p:txBody>
          <a:bodyPr/>
          <a:lstStyle/>
          <a:p>
            <a:r>
              <a:rPr lang="en-GB" sz="2800" dirty="0" smtClean="0"/>
              <a:t>Staff Working Document (SWD)</a:t>
            </a:r>
            <a:endParaRPr lang="en-GB" sz="2800" dirty="0"/>
          </a:p>
        </p:txBody>
      </p:sp>
      <p:sp>
        <p:nvSpPr>
          <p:cNvPr id="67587" name="Rectangle 3"/>
          <p:cNvSpPr>
            <a:spLocks noGrp="1" noChangeArrowheads="1"/>
          </p:cNvSpPr>
          <p:nvPr>
            <p:ph type="body" idx="1"/>
          </p:nvPr>
        </p:nvSpPr>
        <p:spPr>
          <a:xfrm>
            <a:off x="107504" y="1844824"/>
            <a:ext cx="8928992" cy="4752529"/>
          </a:xfrm>
        </p:spPr>
        <p:txBody>
          <a:bodyPr/>
          <a:lstStyle/>
          <a:p>
            <a:pPr algn="just"/>
            <a:r>
              <a:rPr lang="en-GB" sz="1800" i="0" dirty="0" smtClean="0">
                <a:cs typeface="Times New Roman" pitchFamily="18" charset="0"/>
              </a:rPr>
              <a:t>- Transmitted to the Council, the Parliament, the Committee of Regions and the European Economic and Social Committee on 24 April 2012 (</a:t>
            </a:r>
            <a:r>
              <a:rPr lang="en-GB" sz="1800" i="0" dirty="0">
                <a:cs typeface="Times New Roman" pitchFamily="18" charset="0"/>
              </a:rPr>
              <a:t>Translation of the SWD available in 22 languages since June)</a:t>
            </a:r>
          </a:p>
          <a:p>
            <a:pPr algn="just"/>
            <a:endParaRPr lang="en-GB" sz="1800" i="0" dirty="0" smtClean="0">
              <a:cs typeface="Times New Roman" pitchFamily="18" charset="0"/>
            </a:endParaRPr>
          </a:p>
          <a:p>
            <a:pPr algn="just"/>
            <a:r>
              <a:rPr lang="en-GB" sz="1800" i="0" dirty="0" smtClean="0">
                <a:cs typeface="Times New Roman" pitchFamily="18" charset="0"/>
              </a:rPr>
              <a:t>- Double purpose reflected in the title: </a:t>
            </a:r>
          </a:p>
          <a:p>
            <a:pPr lvl="1" algn="just"/>
            <a:r>
              <a:rPr lang="en-GB" sz="1400" b="0" i="0" dirty="0" smtClean="0">
                <a:cs typeface="Times New Roman" pitchFamily="18" charset="0"/>
              </a:rPr>
              <a:t>to help Member States shaping their partnership appropriately during the preparatory work until the regulations are adopted – (good practices included)</a:t>
            </a:r>
          </a:p>
          <a:p>
            <a:pPr lvl="1" algn="just"/>
            <a:r>
              <a:rPr lang="en-GB" sz="1400" b="0" i="0" dirty="0" smtClean="0">
                <a:cs typeface="Times New Roman" pitchFamily="18" charset="0"/>
              </a:rPr>
              <a:t>to outline the main requirements that the future European Code of Conduct could contain and serve as a basis for discussion between the Council and the Parliament</a:t>
            </a:r>
          </a:p>
          <a:p>
            <a:pPr algn="just"/>
            <a:endParaRPr lang="en-GB" sz="1800" i="0" dirty="0" smtClean="0">
              <a:cs typeface="Times New Roman" pitchFamily="18" charset="0"/>
            </a:endParaRPr>
          </a:p>
          <a:p>
            <a:pPr algn="just"/>
            <a:r>
              <a:rPr lang="en-GB" sz="1800" i="0" dirty="0" smtClean="0">
                <a:cs typeface="Times New Roman" pitchFamily="18" charset="0"/>
              </a:rPr>
              <a:t>- 12 contributions received from stakeholders (UEAPME</a:t>
            </a:r>
            <a:r>
              <a:rPr lang="en-GB" sz="1800" i="0" dirty="0">
                <a:cs typeface="Times New Roman" pitchFamily="18" charset="0"/>
              </a:rPr>
              <a:t>, </a:t>
            </a:r>
            <a:r>
              <a:rPr lang="en-GB" sz="1800" i="0" dirty="0" err="1">
                <a:cs typeface="Times New Roman" pitchFamily="18" charset="0"/>
              </a:rPr>
              <a:t>Eurocities</a:t>
            </a:r>
            <a:r>
              <a:rPr lang="en-GB" sz="1800" i="0" dirty="0">
                <a:cs typeface="Times New Roman" pitchFamily="18" charset="0"/>
              </a:rPr>
              <a:t>, CEMR, REVES</a:t>
            </a:r>
            <a:r>
              <a:rPr lang="en-GB" sz="1800" i="0" dirty="0" smtClean="0">
                <a:cs typeface="Times New Roman" pitchFamily="18" charset="0"/>
              </a:rPr>
              <a:t>…)</a:t>
            </a:r>
          </a:p>
          <a:p>
            <a:pPr algn="just"/>
            <a:endParaRPr lang="en-GB" sz="1800" b="0" i="0" dirty="0" smtClean="0">
              <a:cs typeface="Times New Roman" pitchFamily="18" charset="0"/>
            </a:endParaRPr>
          </a:p>
          <a:p>
            <a:pPr algn="just"/>
            <a:r>
              <a:rPr lang="en-GB" sz="1800" b="0" i="0" dirty="0" smtClean="0">
                <a:cs typeface="Times New Roman" pitchFamily="18" charset="0"/>
              </a:rPr>
              <a:t>- </a:t>
            </a:r>
            <a:r>
              <a:rPr lang="en-GB" sz="1800" b="0" i="0" dirty="0" err="1">
                <a:cs typeface="Times New Roman" pitchFamily="18" charset="0"/>
              </a:rPr>
              <a:t>CoR</a:t>
            </a:r>
            <a:r>
              <a:rPr lang="en-GB" sz="1800" b="0" i="0" dirty="0">
                <a:cs typeface="Times New Roman" pitchFamily="18" charset="0"/>
              </a:rPr>
              <a:t> Opinion adopted </a:t>
            </a:r>
            <a:r>
              <a:rPr lang="en-GB" sz="1800" b="0" i="0" dirty="0" smtClean="0">
                <a:cs typeface="Times New Roman" pitchFamily="18" charset="0"/>
              </a:rPr>
              <a:t>on 30</a:t>
            </a:r>
            <a:r>
              <a:rPr lang="en-GB" sz="1800" b="0" i="0" baseline="30000" dirty="0" smtClean="0">
                <a:cs typeface="Times New Roman" pitchFamily="18" charset="0"/>
              </a:rPr>
              <a:t>th</a:t>
            </a:r>
            <a:r>
              <a:rPr lang="en-GB" sz="1800" b="0" i="0" dirty="0" smtClean="0">
                <a:cs typeface="Times New Roman" pitchFamily="18" charset="0"/>
              </a:rPr>
              <a:t> November 2012</a:t>
            </a:r>
          </a:p>
          <a:p>
            <a:pPr algn="just"/>
            <a:endParaRPr lang="en-GB" sz="1800" b="0" i="0" dirty="0" smtClean="0">
              <a:cs typeface="Times New Roman" pitchFamily="18" charset="0"/>
            </a:endParaRPr>
          </a:p>
          <a:p>
            <a:pPr algn="just"/>
            <a:r>
              <a:rPr lang="en-GB" sz="1800" b="0" i="0" dirty="0" smtClean="0">
                <a:cs typeface="Times New Roman" pitchFamily="18" charset="0"/>
              </a:rPr>
              <a:t>- </a:t>
            </a:r>
            <a:r>
              <a:rPr lang="en-GB" sz="1800" b="0" i="0" dirty="0">
                <a:cs typeface="Times New Roman" pitchFamily="18" charset="0"/>
              </a:rPr>
              <a:t>EESC Opinion adopted on </a:t>
            </a:r>
            <a:r>
              <a:rPr lang="en-GB" sz="1800" b="0" i="0" dirty="0" smtClean="0">
                <a:cs typeface="Times New Roman" pitchFamily="18" charset="0"/>
              </a:rPr>
              <a:t>13</a:t>
            </a:r>
            <a:r>
              <a:rPr lang="en-GB" sz="1800" b="0" i="0" baseline="30000" dirty="0" smtClean="0">
                <a:cs typeface="Times New Roman" pitchFamily="18" charset="0"/>
              </a:rPr>
              <a:t>th</a:t>
            </a:r>
            <a:r>
              <a:rPr lang="en-GB" sz="1800" b="0" i="0" dirty="0" smtClean="0">
                <a:cs typeface="Times New Roman" pitchFamily="18" charset="0"/>
              </a:rPr>
              <a:t> December </a:t>
            </a:r>
            <a:r>
              <a:rPr lang="en-GB" sz="1800" b="0" i="0" dirty="0">
                <a:cs typeface="Times New Roman" pitchFamily="18" charset="0"/>
              </a:rPr>
              <a:t>2012</a:t>
            </a:r>
          </a:p>
          <a:p>
            <a:pPr marL="457200" lvl="1" indent="0" algn="just">
              <a:buNone/>
            </a:pPr>
            <a:endParaRPr lang="en-GB" b="0" i="0" dirty="0" smtClean="0"/>
          </a:p>
          <a:p>
            <a:pPr marL="457200" lvl="1" indent="0" algn="just">
              <a:buNone/>
            </a:pPr>
            <a:endParaRPr lang="en-GB" b="0" i="0" dirty="0" smtClean="0"/>
          </a:p>
          <a:p>
            <a:pPr algn="just">
              <a:buFont typeface="Wingdings" pitchFamily="2" charset="2"/>
              <a:buNone/>
            </a:pPr>
            <a:r>
              <a:rPr lang="en-GB" sz="2000" i="0" dirty="0" smtClean="0"/>
              <a:t> </a:t>
            </a:r>
          </a:p>
        </p:txBody>
      </p:sp>
    </p:spTree>
    <p:extLst>
      <p:ext uri="{BB962C8B-B14F-4D97-AF65-F5344CB8AC3E}">
        <p14:creationId xmlns:p14="http://schemas.microsoft.com/office/powerpoint/2010/main" val="255748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Thank</a:t>
            </a:r>
            <a:r>
              <a:rPr lang="et-EE" dirty="0" smtClean="0"/>
              <a:t> </a:t>
            </a:r>
            <a:r>
              <a:rPr lang="et-EE" dirty="0" err="1" smtClean="0"/>
              <a:t>you</a:t>
            </a:r>
            <a:r>
              <a:rPr lang="et-EE" dirty="0" smtClean="0"/>
              <a:t>!</a:t>
            </a:r>
            <a:endParaRPr lang="en-GB" dirty="0"/>
          </a:p>
        </p:txBody>
      </p:sp>
      <p:sp>
        <p:nvSpPr>
          <p:cNvPr id="3" name="Content Placeholder 2"/>
          <p:cNvSpPr>
            <a:spLocks noGrp="1"/>
          </p:cNvSpPr>
          <p:nvPr>
            <p:ph idx="1"/>
          </p:nvPr>
        </p:nvSpPr>
        <p:spPr/>
        <p:txBody>
          <a:bodyPr/>
          <a:lstStyle/>
          <a:p>
            <a:pPr marL="0" indent="0">
              <a:buNone/>
            </a:pPr>
            <a:endParaRPr lang="et-EE" dirty="0"/>
          </a:p>
          <a:p>
            <a:pPr marL="0" indent="0">
              <a:buNone/>
            </a:pPr>
            <a:r>
              <a:rPr lang="et-EE" dirty="0" err="1"/>
              <a:t>W</a:t>
            </a:r>
            <a:r>
              <a:rPr lang="et-EE" dirty="0" err="1" smtClean="0"/>
              <a:t>ritten</a:t>
            </a:r>
            <a:r>
              <a:rPr lang="et-EE" dirty="0" smtClean="0"/>
              <a:t> </a:t>
            </a:r>
            <a:r>
              <a:rPr lang="et-EE" dirty="0" err="1" smtClean="0"/>
              <a:t>comments</a:t>
            </a:r>
            <a:r>
              <a:rPr lang="et-EE" dirty="0" smtClean="0"/>
              <a:t> </a:t>
            </a:r>
            <a:r>
              <a:rPr lang="et-EE" dirty="0" err="1" smtClean="0"/>
              <a:t>can</a:t>
            </a:r>
            <a:r>
              <a:rPr lang="et-EE" dirty="0" smtClean="0"/>
              <a:t> </a:t>
            </a:r>
            <a:r>
              <a:rPr lang="et-EE" dirty="0" err="1" smtClean="0"/>
              <a:t>be</a:t>
            </a:r>
            <a:r>
              <a:rPr lang="et-EE" dirty="0" smtClean="0"/>
              <a:t> sent </a:t>
            </a:r>
            <a:r>
              <a:rPr lang="fr-BE" dirty="0" smtClean="0"/>
              <a:t>by</a:t>
            </a:r>
            <a:r>
              <a:rPr lang="et-EE" dirty="0" smtClean="0"/>
              <a:t> </a:t>
            </a:r>
            <a:r>
              <a:rPr lang="fr-BE" dirty="0" smtClean="0"/>
              <a:t>31</a:t>
            </a:r>
            <a:r>
              <a:rPr lang="et-EE" dirty="0" smtClean="0"/>
              <a:t> </a:t>
            </a:r>
            <a:r>
              <a:rPr lang="et-EE" dirty="0" err="1" smtClean="0"/>
              <a:t>January</a:t>
            </a:r>
            <a:r>
              <a:rPr lang="et-EE" dirty="0" smtClean="0"/>
              <a:t> </a:t>
            </a:r>
            <a:r>
              <a:rPr lang="et-EE" dirty="0" err="1" smtClean="0"/>
              <a:t>to</a:t>
            </a:r>
            <a:r>
              <a:rPr lang="et-EE" dirty="0" smtClean="0"/>
              <a:t>: </a:t>
            </a:r>
          </a:p>
          <a:p>
            <a:pPr marL="0" indent="0" algn="ctr">
              <a:buNone/>
            </a:pPr>
            <a:r>
              <a:rPr lang="en-GB" dirty="0" smtClean="0"/>
              <a:t>REGIO-DGA1.01-WORKSHOPS-AND-SEMINARS@ec.europa.eu</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20</a:t>
            </a:fld>
            <a:endParaRPr lang="en-GB"/>
          </a:p>
        </p:txBody>
      </p:sp>
    </p:spTree>
    <p:extLst>
      <p:ext uri="{BB962C8B-B14F-4D97-AF65-F5344CB8AC3E}">
        <p14:creationId xmlns:p14="http://schemas.microsoft.com/office/powerpoint/2010/main" val="345281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8229600" cy="792609"/>
          </a:xfrm>
        </p:spPr>
        <p:txBody>
          <a:bodyPr/>
          <a:lstStyle/>
          <a:p>
            <a:r>
              <a:rPr lang="en-US" dirty="0" smtClean="0"/>
              <a:t>Preparatory fiche on the ECCP (1)</a:t>
            </a:r>
            <a:endParaRPr lang="en-US" dirty="0"/>
          </a:p>
        </p:txBody>
      </p:sp>
      <p:sp>
        <p:nvSpPr>
          <p:cNvPr id="3" name="Content Placeholder 2"/>
          <p:cNvSpPr>
            <a:spLocks noGrp="1"/>
          </p:cNvSpPr>
          <p:nvPr>
            <p:ph idx="1"/>
          </p:nvPr>
        </p:nvSpPr>
        <p:spPr>
          <a:xfrm>
            <a:off x="395536" y="1916832"/>
            <a:ext cx="8229600" cy="4608512"/>
          </a:xfrm>
        </p:spPr>
        <p:txBody>
          <a:bodyPr/>
          <a:lstStyle/>
          <a:p>
            <a:pPr algn="just"/>
            <a:r>
              <a:rPr lang="en-US" sz="2000" dirty="0"/>
              <a:t>Fiche on the content of the delegated act (DA) circulated ahead of the meeting.</a:t>
            </a:r>
          </a:p>
          <a:p>
            <a:pPr marL="0" indent="0" algn="just">
              <a:buNone/>
            </a:pPr>
            <a:endParaRPr lang="en-US" sz="1000" dirty="0"/>
          </a:p>
          <a:p>
            <a:pPr algn="just"/>
            <a:r>
              <a:rPr lang="en-GB" sz="2000" dirty="0"/>
              <a:t>The fiche does not constitute a draft delegated act.</a:t>
            </a:r>
            <a:r>
              <a:rPr lang="fr-BE" sz="2000" dirty="0"/>
              <a:t> </a:t>
            </a:r>
          </a:p>
          <a:p>
            <a:pPr marL="0" indent="0" algn="just">
              <a:buNone/>
            </a:pPr>
            <a:endParaRPr lang="fr-BE" sz="1000" dirty="0"/>
          </a:p>
          <a:p>
            <a:pPr algn="just"/>
            <a:r>
              <a:rPr lang="en-GB" sz="2000" dirty="0"/>
              <a:t>It is subject to an agreement on all provisions related to delegated and implementing acts of the Strategic Programming Block and is presented without prejudice to the on-going negotiations  - "nothing is agreed until everything is agreed".</a:t>
            </a:r>
          </a:p>
          <a:p>
            <a:pPr marL="0" indent="0" algn="just">
              <a:buNone/>
            </a:pPr>
            <a:endParaRPr lang="fr-BE" sz="1000" dirty="0"/>
          </a:p>
          <a:p>
            <a:pPr algn="just"/>
            <a:r>
              <a:rPr lang="en-GB" sz="2000" dirty="0"/>
              <a:t>Its content may nevertheless be used as </a:t>
            </a:r>
            <a:r>
              <a:rPr lang="en-GB" sz="2000" b="1" dirty="0"/>
              <a:t>guidance</a:t>
            </a:r>
            <a:r>
              <a:rPr lang="en-GB" sz="2000" dirty="0"/>
              <a:t> for the on-going preparation of the Partnership Agreement within the MS.</a:t>
            </a:r>
            <a:endParaRPr lang="en-US" sz="2000" dirty="0"/>
          </a:p>
          <a:p>
            <a:pPr marL="0" indent="0">
              <a:buNone/>
            </a:pPr>
            <a:endParaRPr lang="en-GB" dirty="0" smtClean="0"/>
          </a:p>
          <a:p>
            <a:pPr marL="0" indent="0">
              <a:buNone/>
            </a:pPr>
            <a:endParaRPr lang="et-EE" dirty="0"/>
          </a:p>
          <a:p>
            <a:pPr marL="0" indent="0">
              <a:buNone/>
            </a:pPr>
            <a:endParaRPr lang="et-EE"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a:t>
            </a:fld>
            <a:endParaRPr lang="en-GB" dirty="0"/>
          </a:p>
        </p:txBody>
      </p:sp>
    </p:spTree>
    <p:extLst>
      <p:ext uri="{BB962C8B-B14F-4D97-AF65-F5344CB8AC3E}">
        <p14:creationId xmlns:p14="http://schemas.microsoft.com/office/powerpoint/2010/main" val="3237234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1"/>
            <a:ext cx="8229600" cy="648073"/>
          </a:xfrm>
        </p:spPr>
        <p:txBody>
          <a:bodyPr/>
          <a:lstStyle/>
          <a:p>
            <a:r>
              <a:rPr lang="en-GB" dirty="0"/>
              <a:t>Preparatory fiche on the ECCP </a:t>
            </a:r>
            <a:r>
              <a:rPr lang="en-GB" dirty="0" smtClean="0"/>
              <a:t>(2)</a:t>
            </a:r>
            <a:endParaRPr lang="en-GB" dirty="0"/>
          </a:p>
        </p:txBody>
      </p:sp>
      <p:sp>
        <p:nvSpPr>
          <p:cNvPr id="3" name="Content Placeholder 2"/>
          <p:cNvSpPr>
            <a:spLocks noGrp="1"/>
          </p:cNvSpPr>
          <p:nvPr>
            <p:ph idx="1"/>
          </p:nvPr>
        </p:nvSpPr>
        <p:spPr>
          <a:xfrm>
            <a:off x="179512" y="1955452"/>
            <a:ext cx="8445624" cy="4425876"/>
          </a:xfrm>
        </p:spPr>
        <p:txBody>
          <a:bodyPr/>
          <a:lstStyle/>
          <a:p>
            <a:pPr algn="just"/>
            <a:r>
              <a:rPr lang="en-GB" sz="2000" dirty="0"/>
              <a:t>In line with the agreement between the Council and the European Parliament, and in accordance with the institutional and legal framework as well as the national and regional competences of the Member States (MS), the aim of this fiche is to:</a:t>
            </a:r>
          </a:p>
          <a:p>
            <a:pPr lvl="1" algn="just"/>
            <a:r>
              <a:rPr lang="en-GB" sz="1600" dirty="0"/>
              <a:t>provide a framework for supporting MS in the organisation and implementation of the partnership, </a:t>
            </a:r>
          </a:p>
          <a:p>
            <a:pPr lvl="1" algn="just"/>
            <a:r>
              <a:rPr lang="en-GB" sz="1600" dirty="0"/>
              <a:t>ensure that there is a common understanding between the Commission (COM) and the Member State on the expectations towards the content of the ECCP,</a:t>
            </a:r>
          </a:p>
          <a:p>
            <a:pPr lvl="1" algn="just"/>
            <a:r>
              <a:rPr lang="en-GB" sz="1600" dirty="0"/>
              <a:t>facilitate informal dialogue between the COM and the Member States.</a:t>
            </a:r>
          </a:p>
          <a:p>
            <a:pPr algn="just"/>
            <a:r>
              <a:rPr lang="en-GB" sz="2000" dirty="0"/>
              <a:t>The headings of the fiche translate legal specifications on the content for the delegated act – Article 5 of the Common Provisions Regulation (CPR) – into 8 sections structuring the chapters of the DA.</a:t>
            </a:r>
          </a:p>
          <a:p>
            <a:pPr algn="just"/>
            <a:endParaRPr lang="en-GB" sz="2000" dirty="0" smtClean="0"/>
          </a:p>
          <a:p>
            <a:endParaRPr lang="en-GB" sz="2000" dirty="0" smtClean="0"/>
          </a:p>
          <a:p>
            <a:pPr marL="0" indent="0">
              <a:buNone/>
            </a:pPr>
            <a:endParaRPr lang="et-EE" sz="2000" dirty="0" smtClean="0"/>
          </a:p>
          <a:p>
            <a:pPr marL="0" indent="0">
              <a:buNone/>
            </a:pPr>
            <a:endParaRPr lang="en-GB" dirty="0" smtClean="0"/>
          </a:p>
          <a:p>
            <a:pPr marL="0" indent="0">
              <a:buNone/>
            </a:pPr>
            <a:endParaRPr lang="et-EE" dirty="0"/>
          </a:p>
          <a:p>
            <a:pPr marL="0" indent="0">
              <a:buNone/>
            </a:pPr>
            <a:endParaRPr lang="et-EE"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Tree>
    <p:extLst>
      <p:ext uri="{BB962C8B-B14F-4D97-AF65-F5344CB8AC3E}">
        <p14:creationId xmlns:p14="http://schemas.microsoft.com/office/powerpoint/2010/main" val="56080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3"/>
            <a:ext cx="8229600" cy="648072"/>
          </a:xfrm>
        </p:spPr>
        <p:txBody>
          <a:bodyPr/>
          <a:lstStyle/>
          <a:p>
            <a:r>
              <a:rPr lang="et-EE" dirty="0" smtClean="0"/>
              <a:t>Aim of </a:t>
            </a:r>
            <a:r>
              <a:rPr lang="et-EE" dirty="0" err="1" smtClean="0"/>
              <a:t>the</a:t>
            </a:r>
            <a:r>
              <a:rPr lang="et-EE" dirty="0" smtClean="0"/>
              <a:t> meeting</a:t>
            </a:r>
            <a:endParaRPr lang="en-GB" dirty="0"/>
          </a:p>
        </p:txBody>
      </p:sp>
      <p:sp>
        <p:nvSpPr>
          <p:cNvPr id="3" name="Content Placeholder 2"/>
          <p:cNvSpPr>
            <a:spLocks noGrp="1"/>
          </p:cNvSpPr>
          <p:nvPr>
            <p:ph idx="1"/>
          </p:nvPr>
        </p:nvSpPr>
        <p:spPr>
          <a:xfrm>
            <a:off x="395536" y="1844824"/>
            <a:ext cx="8229600" cy="4752528"/>
          </a:xfrm>
        </p:spPr>
        <p:txBody>
          <a:bodyPr/>
          <a:lstStyle/>
          <a:p>
            <a:pPr algn="just"/>
            <a:r>
              <a:rPr lang="en-GB" sz="2000" dirty="0" smtClean="0"/>
              <a:t>The aim is to </a:t>
            </a:r>
            <a:r>
              <a:rPr lang="en-GB" sz="2000" u="sng" dirty="0" smtClean="0"/>
              <a:t>receive feedback from Member State experts </a:t>
            </a:r>
            <a:r>
              <a:rPr lang="en-GB" sz="2000" dirty="0" smtClean="0"/>
              <a:t>on the fiche to ensure that it is sufficiently clear, concise and takes into account the diversity of programming and institutional arrangements in Member States.</a:t>
            </a:r>
            <a:endParaRPr lang="et-EE" sz="2000" dirty="0" smtClean="0"/>
          </a:p>
          <a:p>
            <a:pPr algn="just"/>
            <a:r>
              <a:rPr lang="en-GB" sz="2000" dirty="0" smtClean="0"/>
              <a:t>The legal framework set out within the CPR has been agreed - this is not subject to discussion.</a:t>
            </a:r>
          </a:p>
          <a:p>
            <a:pPr algn="just"/>
            <a:r>
              <a:rPr lang="en-GB" sz="2000" dirty="0" smtClean="0"/>
              <a:t>Therefore interventions should focus on </a:t>
            </a:r>
          </a:p>
          <a:p>
            <a:pPr lvl="1" algn="just"/>
            <a:r>
              <a:rPr lang="en-GB" b="0" dirty="0"/>
              <a:t>identifying instances where the fiche may need further clarification,</a:t>
            </a:r>
          </a:p>
          <a:p>
            <a:pPr lvl="1" algn="just"/>
            <a:r>
              <a:rPr lang="en-GB" b="0" dirty="0" smtClean="0"/>
              <a:t>or </a:t>
            </a:r>
            <a:r>
              <a:rPr lang="en-GB" b="0" dirty="0"/>
              <a:t>where the necessary good practices or principles are </a:t>
            </a:r>
            <a:r>
              <a:rPr lang="en-GB" b="0" dirty="0" smtClean="0"/>
              <a:t>missing. </a:t>
            </a:r>
          </a:p>
          <a:p>
            <a:pPr algn="just"/>
            <a:r>
              <a:rPr lang="en-GB" sz="2000" dirty="0" smtClean="0"/>
              <a:t>The fiche will be adjusted following the expert meeting and made available. COM is open to another expert meeting, if needed.</a:t>
            </a:r>
            <a:endParaRPr lang="en-GB" sz="2000" b="0" dirty="0" smtClean="0"/>
          </a:p>
          <a:p>
            <a:pPr lvl="1"/>
            <a:endParaRPr lang="et-EE" b="0" dirty="0"/>
          </a:p>
          <a:p>
            <a:pPr marL="457200" lvl="1" indent="0">
              <a:buNone/>
            </a:pP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5</a:t>
            </a:fld>
            <a:endParaRPr lang="en-GB" dirty="0"/>
          </a:p>
        </p:txBody>
      </p:sp>
    </p:spTree>
    <p:extLst>
      <p:ext uri="{BB962C8B-B14F-4D97-AF65-F5344CB8AC3E}">
        <p14:creationId xmlns:p14="http://schemas.microsoft.com/office/powerpoint/2010/main" val="1974357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Discussion</a:t>
            </a:r>
            <a:endParaRPr lang="en-GB" dirty="0"/>
          </a:p>
        </p:txBody>
      </p:sp>
      <p:sp>
        <p:nvSpPr>
          <p:cNvPr id="3" name="Content Placeholder 2"/>
          <p:cNvSpPr>
            <a:spLocks noGrp="1"/>
          </p:cNvSpPr>
          <p:nvPr>
            <p:ph idx="1"/>
          </p:nvPr>
        </p:nvSpPr>
        <p:spPr/>
        <p:txBody>
          <a:bodyPr/>
          <a:lstStyle/>
          <a:p>
            <a:pPr algn="just"/>
            <a:r>
              <a:rPr lang="en-GB" dirty="0" smtClean="0"/>
              <a:t>One </a:t>
            </a:r>
            <a:r>
              <a:rPr lang="en-GB" i="1" dirty="0" smtClean="0"/>
              <a:t>tour de table. </a:t>
            </a:r>
          </a:p>
          <a:p>
            <a:pPr marL="0" indent="0" algn="just">
              <a:buNone/>
            </a:pPr>
            <a:endParaRPr lang="en-GB" i="1" dirty="0" smtClean="0"/>
          </a:p>
          <a:p>
            <a:pPr algn="just"/>
            <a:r>
              <a:rPr lang="en-GB" dirty="0" smtClean="0"/>
              <a:t>Interventions should focus on the main issues – other comments</a:t>
            </a:r>
            <a:r>
              <a:rPr lang="et-EE" dirty="0" smtClean="0"/>
              <a:t> and </a:t>
            </a:r>
            <a:r>
              <a:rPr lang="en-GB" dirty="0" smtClean="0"/>
              <a:t>proposals should be sent in writing </a:t>
            </a:r>
            <a:r>
              <a:rPr lang="fr-BE" dirty="0" smtClean="0"/>
              <a:t>by</a:t>
            </a:r>
            <a:r>
              <a:rPr lang="et-EE" dirty="0" smtClean="0"/>
              <a:t> </a:t>
            </a:r>
            <a:r>
              <a:rPr lang="en-GB" dirty="0" smtClean="0"/>
              <a:t>31 January.</a:t>
            </a:r>
            <a:endParaRPr lang="et-EE" dirty="0" smtClean="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6</a:t>
            </a:fld>
            <a:endParaRPr lang="en-GB"/>
          </a:p>
        </p:txBody>
      </p:sp>
    </p:spTree>
    <p:extLst>
      <p:ext uri="{BB962C8B-B14F-4D97-AF65-F5344CB8AC3E}">
        <p14:creationId xmlns:p14="http://schemas.microsoft.com/office/powerpoint/2010/main" val="4257780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132856"/>
            <a:ext cx="8496944" cy="2088232"/>
          </a:xfrm>
        </p:spPr>
        <p:txBody>
          <a:bodyPr/>
          <a:lstStyle/>
          <a:p>
            <a:pPr algn="ctr"/>
            <a:r>
              <a:rPr lang="en-US" sz="3600" dirty="0" smtClean="0"/>
              <a:t>The fiche on the European code of conduct on partnership</a:t>
            </a:r>
            <a:br>
              <a:rPr lang="en-US" sz="3600" dirty="0" smtClean="0"/>
            </a:br>
            <a:r>
              <a:rPr lang="en-US" sz="3600" dirty="0" smtClean="0"/>
              <a:t>Article 5.3 of the CPR</a:t>
            </a:r>
            <a:endParaRPr lang="en-US" sz="3600" dirty="0"/>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7</a:t>
            </a:fld>
            <a:endParaRPr lang="en-GB" dirty="0"/>
          </a:p>
        </p:txBody>
      </p:sp>
    </p:spTree>
    <p:extLst>
      <p:ext uri="{BB962C8B-B14F-4D97-AF65-F5344CB8AC3E}">
        <p14:creationId xmlns:p14="http://schemas.microsoft.com/office/powerpoint/2010/main" val="17462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8229600" cy="936625"/>
          </a:xfrm>
        </p:spPr>
        <p:txBody>
          <a:bodyPr/>
          <a:lstStyle/>
          <a:p>
            <a:r>
              <a:rPr lang="en-GB" dirty="0" smtClean="0"/>
              <a:t>The role of the ECCP (1)</a:t>
            </a:r>
            <a:endParaRPr lang="en-GB" dirty="0"/>
          </a:p>
        </p:txBody>
      </p:sp>
      <p:sp>
        <p:nvSpPr>
          <p:cNvPr id="3" name="Content Placeholder 2"/>
          <p:cNvSpPr>
            <a:spLocks noGrp="1"/>
          </p:cNvSpPr>
          <p:nvPr>
            <p:ph idx="1"/>
          </p:nvPr>
        </p:nvSpPr>
        <p:spPr>
          <a:xfrm>
            <a:off x="251520" y="2204864"/>
            <a:ext cx="8568952" cy="3633788"/>
          </a:xfrm>
        </p:spPr>
        <p:txBody>
          <a:bodyPr/>
          <a:lstStyle/>
          <a:p>
            <a:pPr algn="just"/>
            <a:r>
              <a:rPr lang="en-GB" sz="2000" dirty="0" smtClean="0"/>
              <a:t>The </a:t>
            </a:r>
            <a:r>
              <a:rPr lang="en-GB" sz="2000" dirty="0"/>
              <a:t>involvement of all relevant stakeholders – public authorities, economic and social partners and civil society bodies – at all </a:t>
            </a:r>
            <a:r>
              <a:rPr lang="en-GB" sz="2000" dirty="0" smtClean="0"/>
              <a:t>stages is </a:t>
            </a:r>
            <a:r>
              <a:rPr lang="en-GB" sz="2000" dirty="0"/>
              <a:t>required </a:t>
            </a:r>
            <a:r>
              <a:rPr lang="en-GB" sz="2000" dirty="0" smtClean="0"/>
              <a:t>in the CPR for </a:t>
            </a:r>
            <a:r>
              <a:rPr lang="en-GB" sz="2000" dirty="0"/>
              <a:t>a good governance of the </a:t>
            </a:r>
            <a:r>
              <a:rPr lang="en-GB" sz="2000" dirty="0" smtClean="0"/>
              <a:t>European </a:t>
            </a:r>
            <a:r>
              <a:rPr lang="en-GB" sz="2000" dirty="0"/>
              <a:t>Structural and Investment </a:t>
            </a:r>
            <a:r>
              <a:rPr lang="en-GB" sz="2000" dirty="0" smtClean="0"/>
              <a:t>Funds (ESI Funds), </a:t>
            </a:r>
            <a:r>
              <a:rPr lang="en-GB" sz="2000" dirty="0"/>
              <a:t>and </a:t>
            </a:r>
            <a:r>
              <a:rPr lang="en-GB" sz="2000" dirty="0" smtClean="0"/>
              <a:t>is key </a:t>
            </a:r>
            <a:r>
              <a:rPr lang="en-GB" sz="2000" dirty="0"/>
              <a:t>to their effective and efficient delivery and contribution to achieving the targets and objectives of the Europe 2020 </a:t>
            </a:r>
            <a:r>
              <a:rPr lang="en-GB" sz="2000" dirty="0" smtClean="0"/>
              <a:t>Strategy.</a:t>
            </a:r>
          </a:p>
          <a:p>
            <a:pPr marL="0" indent="0" algn="just">
              <a:buNone/>
            </a:pPr>
            <a:endParaRPr lang="en-GB" sz="2000" dirty="0" smtClean="0"/>
          </a:p>
          <a:p>
            <a:pPr algn="just"/>
            <a:r>
              <a:rPr lang="en-GB" sz="2000" dirty="0" smtClean="0"/>
              <a:t>ECCP is supporting the effective implementation of the partnership and multi-level governance principle. It defines objectives</a:t>
            </a:r>
            <a:r>
              <a:rPr lang="en-GB" sz="2000" dirty="0"/>
              <a:t>, principles and best </a:t>
            </a:r>
            <a:r>
              <a:rPr lang="en-GB" sz="2000" dirty="0" smtClean="0"/>
              <a:t>practices.</a:t>
            </a:r>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8</a:t>
            </a:fld>
            <a:endParaRPr lang="en-GB" dirty="0"/>
          </a:p>
        </p:txBody>
      </p:sp>
    </p:spTree>
    <p:extLst>
      <p:ext uri="{BB962C8B-B14F-4D97-AF65-F5344CB8AC3E}">
        <p14:creationId xmlns:p14="http://schemas.microsoft.com/office/powerpoint/2010/main" val="2751398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8229600" cy="936625"/>
          </a:xfrm>
        </p:spPr>
        <p:txBody>
          <a:bodyPr/>
          <a:lstStyle/>
          <a:p>
            <a:r>
              <a:rPr lang="en-US" dirty="0" smtClean="0"/>
              <a:t>The role of the ECCP (2)</a:t>
            </a:r>
            <a:endParaRPr lang="en-US" dirty="0"/>
          </a:p>
        </p:txBody>
      </p:sp>
      <p:sp>
        <p:nvSpPr>
          <p:cNvPr id="3" name="Content Placeholder 2"/>
          <p:cNvSpPr>
            <a:spLocks noGrp="1"/>
          </p:cNvSpPr>
          <p:nvPr>
            <p:ph idx="1"/>
          </p:nvPr>
        </p:nvSpPr>
        <p:spPr>
          <a:xfrm>
            <a:off x="251520" y="2204864"/>
            <a:ext cx="8568952" cy="4320480"/>
          </a:xfrm>
        </p:spPr>
        <p:txBody>
          <a:bodyPr/>
          <a:lstStyle/>
          <a:p>
            <a:pPr marL="0" indent="0" algn="just">
              <a:buNone/>
            </a:pPr>
            <a:r>
              <a:rPr lang="en-GB" sz="2000" dirty="0" smtClean="0"/>
              <a:t>The ECCP should:</a:t>
            </a:r>
          </a:p>
          <a:p>
            <a:pPr marL="0" indent="0" algn="just">
              <a:buNone/>
            </a:pPr>
            <a:endParaRPr lang="en-GB" sz="2000" dirty="0" smtClean="0"/>
          </a:p>
          <a:p>
            <a:pPr lvl="1" algn="just"/>
            <a:r>
              <a:rPr lang="en-GB" b="0" dirty="0" smtClean="0"/>
              <a:t>provide for transparency procedures;</a:t>
            </a:r>
          </a:p>
          <a:p>
            <a:pPr lvl="1" algn="just"/>
            <a:r>
              <a:rPr lang="en-GB" b="0" dirty="0" smtClean="0"/>
              <a:t>facilitate the respect of the commitments laid down in the Partnership Agreement and the Programmes with regard to the partners and beneficiaries;</a:t>
            </a:r>
          </a:p>
          <a:p>
            <a:pPr lvl="1" algn="just"/>
            <a:r>
              <a:rPr lang="en-GB" b="0" dirty="0" smtClean="0"/>
              <a:t>describe how active and meaningful the involvement of all relevant stakeholders – from the very early stages of programme design as well as during implementation, monitoring and evaluation – can be achieved.</a:t>
            </a:r>
          </a:p>
          <a:p>
            <a:pPr marL="457200" lvl="1" indent="0">
              <a:buNone/>
            </a:pP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9</a:t>
            </a:fld>
            <a:endParaRPr lang="en-GB" dirty="0"/>
          </a:p>
        </p:txBody>
      </p:sp>
    </p:spTree>
    <p:extLst>
      <p:ext uri="{BB962C8B-B14F-4D97-AF65-F5344CB8AC3E}">
        <p14:creationId xmlns:p14="http://schemas.microsoft.com/office/powerpoint/2010/main" val="168159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4630</TotalTime>
  <Words>1466</Words>
  <Application>Microsoft Office PowerPoint</Application>
  <PresentationFormat>On-screen Show (4:3)</PresentationFormat>
  <Paragraphs>177</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Slide_Master</vt:lpstr>
      <vt:lpstr>Expert group meeting on draft delegated act on the European code of conduct on partnership (ECCP) under cohesion policy</vt:lpstr>
      <vt:lpstr>Staff Working Document (SWD)</vt:lpstr>
      <vt:lpstr>Preparatory fiche on the ECCP (1)</vt:lpstr>
      <vt:lpstr>Preparatory fiche on the ECCP (2)</vt:lpstr>
      <vt:lpstr>Aim of the meeting</vt:lpstr>
      <vt:lpstr>Discussion</vt:lpstr>
      <vt:lpstr>The fiche on the European code of conduct on partnership Article 5.3 of the CPR</vt:lpstr>
      <vt:lpstr>The role of the ECCP (1)</vt:lpstr>
      <vt:lpstr>The role of the ECCP (2)</vt:lpstr>
      <vt:lpstr>Main blocks (1)</vt:lpstr>
      <vt:lpstr>Main blocks (2)</vt:lpstr>
      <vt:lpstr>1. Introductory elements</vt:lpstr>
      <vt:lpstr>2. identification of relevant partners</vt:lpstr>
      <vt:lpstr>3. Involvement of partners in the preparation of the PA and programmes</vt:lpstr>
      <vt:lpstr>PowerPoint Presentation</vt:lpstr>
      <vt:lpstr>5. Involvement in the calls for proposals, progress reports, monitoring and evaluation</vt:lpstr>
      <vt:lpstr>6. Strengthening the institutional capacity of partners</vt:lpstr>
      <vt:lpstr>7. Role of the Commission in the dissemination of good practices</vt:lpstr>
      <vt:lpstr>8. Member States' assessment of the implementation of partnership and its added value</vt:lpstr>
      <vt:lpstr>Thank you!</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NOUPADJA Nathalie (REGIO-EXT)</cp:lastModifiedBy>
  <cp:revision>323</cp:revision>
  <cp:lastPrinted>2013-01-24T17:47:07Z</cp:lastPrinted>
  <dcterms:created xsi:type="dcterms:W3CDTF">2011-10-28T10:25:18Z</dcterms:created>
  <dcterms:modified xsi:type="dcterms:W3CDTF">2013-01-24T17:47:09Z</dcterms:modified>
</cp:coreProperties>
</file>