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61" r:id="rId2"/>
    <p:sldId id="262" r:id="rId3"/>
    <p:sldId id="270" r:id="rId4"/>
    <p:sldId id="271" r:id="rId5"/>
    <p:sldId id="263" r:id="rId6"/>
    <p:sldId id="272" r:id="rId7"/>
    <p:sldId id="264" r:id="rId8"/>
    <p:sldId id="265" r:id="rId9"/>
    <p:sldId id="266" r:id="rId10"/>
    <p:sldId id="267" r:id="rId11"/>
    <p:sldId id="268" r:id="rId12"/>
    <p:sldId id="275" r:id="rId13"/>
    <p:sldId id="277" r:id="rId14"/>
    <p:sldId id="273" r:id="rId15"/>
    <p:sldId id="276" r:id="rId16"/>
    <p:sldId id="279" r:id="rId17"/>
    <p:sldId id="283" r:id="rId18"/>
    <p:sldId id="280" r:id="rId19"/>
    <p:sldId id="281" r:id="rId20"/>
    <p:sldId id="282" r:id="rId21"/>
    <p:sldId id="284" r:id="rId22"/>
    <p:sldId id="285" r:id="rId23"/>
    <p:sldId id="286" r:id="rId24"/>
    <p:sldId id="287" r:id="rId25"/>
    <p:sldId id="288" r:id="rId26"/>
    <p:sldId id="289" r:id="rId27"/>
    <p:sldId id="290" r:id="rId28"/>
    <p:sldId id="291" r:id="rId29"/>
    <p:sldId id="292" r:id="rId30"/>
  </p:sldIdLst>
  <p:sldSz cx="9144000" cy="6858000" type="screen4x3"/>
  <p:notesSz cx="6797675" cy="9926638"/>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5494"/>
    <a:srgbClr val="FFD624"/>
    <a:srgbClr val="3166CF"/>
    <a:srgbClr val="3E6FD2"/>
    <a:srgbClr val="2D5EC1"/>
    <a:srgbClr val="BDDEFF"/>
    <a:srgbClr val="99CCFF"/>
    <a:srgbClr val="808080"/>
    <a:srgbClr val="009F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57" autoAdjust="0"/>
    <p:restoredTop sz="94660"/>
  </p:normalViewPr>
  <p:slideViewPr>
    <p:cSldViewPr>
      <p:cViewPr varScale="1">
        <p:scale>
          <a:sx n="70" d="100"/>
          <a:sy n="70" d="100"/>
        </p:scale>
        <p:origin x="-1800"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2850" y="-7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a:t>
            </a:fld>
            <a:endParaRPr lang="en-GB"/>
          </a:p>
        </p:txBody>
      </p:sp>
    </p:spTree>
    <p:extLst>
      <p:ext uri="{BB962C8B-B14F-4D97-AF65-F5344CB8AC3E}">
        <p14:creationId xmlns:p14="http://schemas.microsoft.com/office/powerpoint/2010/main" val="1500096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a:t>
            </a:fld>
            <a:endParaRPr lang="en-GB"/>
          </a:p>
        </p:txBody>
      </p:sp>
    </p:spTree>
    <p:extLst>
      <p:ext uri="{BB962C8B-B14F-4D97-AF65-F5344CB8AC3E}">
        <p14:creationId xmlns:p14="http://schemas.microsoft.com/office/powerpoint/2010/main" val="8074065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9</a:t>
            </a:fld>
            <a:endParaRPr lang="en-GB"/>
          </a:p>
        </p:txBody>
      </p:sp>
    </p:spTree>
    <p:extLst>
      <p:ext uri="{BB962C8B-B14F-4D97-AF65-F5344CB8AC3E}">
        <p14:creationId xmlns:p14="http://schemas.microsoft.com/office/powerpoint/2010/main" val="2363159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a:solidFill>
                <a:schemeClr val="lt1"/>
              </a:solidFill>
              <a:latin typeface="+mn-lt"/>
            </a:endParaRPr>
          </a:p>
        </p:txBody>
      </p:sp>
      <p:pic>
        <p:nvPicPr>
          <p:cNvPr id="5" name="Picture 6" descr="LOGO CE-EN-quadri.eps"/>
          <p:cNvPicPr>
            <a:picLocks noChangeAspect="1"/>
          </p:cNvPicPr>
          <p:nvPr userDrawn="1"/>
        </p:nvPicPr>
        <p:blipFill>
          <a:blip r:embed="rId2" cstate="print"/>
          <a:srcRect/>
          <a:stretch>
            <a:fillRect/>
          </a:stretch>
        </p:blipFill>
        <p:spPr bwMode="auto">
          <a:xfrm>
            <a:off x="3906000" y="309600"/>
            <a:ext cx="1584325" cy="1100138"/>
          </a:xfrm>
          <a:prstGeom prst="rect">
            <a:avLst/>
          </a:prstGeom>
          <a:noFill/>
          <a:ln w="9525">
            <a:noFill/>
            <a:miter lim="800000"/>
            <a:headEnd/>
            <a:tailEnd/>
          </a:ln>
        </p:spPr>
      </p:pic>
      <p:sp>
        <p:nvSpPr>
          <p:cNvPr id="6" name="Rectangle 5"/>
          <p:cNvSpPr/>
          <p:nvPr userDrawn="1"/>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2" name="Title 1"/>
          <p:cNvSpPr>
            <a:spLocks noGrp="1"/>
          </p:cNvSpPr>
          <p:nvPr>
            <p:ph type="title" hasCustomPrompt="1"/>
          </p:nvPr>
        </p:nvSpPr>
        <p:spPr>
          <a:xfrm>
            <a:off x="4139952" y="1641600"/>
            <a:ext cx="4536504" cy="2088232"/>
          </a:xfrm>
        </p:spPr>
        <p:txBody>
          <a:bodyPr/>
          <a:lstStyle>
            <a:lvl1pPr indent="0">
              <a:defRPr sz="4800">
                <a:solidFill>
                  <a:srgbClr val="FFD624"/>
                </a:solidFill>
              </a:defRPr>
            </a:lvl1pPr>
          </a:lstStyle>
          <a:p>
            <a:r>
              <a:rPr lang="en-GB" dirty="0" smtClean="0"/>
              <a:t>Title</a:t>
            </a:r>
            <a:endParaRPr lang="en-GB" dirty="0"/>
          </a:p>
        </p:txBody>
      </p:sp>
      <p:sp>
        <p:nvSpPr>
          <p:cNvPr id="3" name="Content Placeholder 2"/>
          <p:cNvSpPr>
            <a:spLocks noGrp="1"/>
          </p:cNvSpPr>
          <p:nvPr>
            <p:ph idx="1" hasCustomPrompt="1"/>
          </p:nvPr>
        </p:nvSpPr>
        <p:spPr>
          <a:xfrm>
            <a:off x="467544" y="3933056"/>
            <a:ext cx="3744416" cy="1872208"/>
          </a:xfrm>
        </p:spPr>
        <p:txBody>
          <a:bodyPr/>
          <a:lstStyle>
            <a:lvl1pPr indent="0">
              <a:buNone/>
              <a:defRPr sz="3000" b="1" i="0">
                <a:solidFill>
                  <a:schemeClr val="bg1"/>
                </a:solidFill>
              </a:defRPr>
            </a:lvl1pPr>
            <a:lvl3pPr marL="228600" indent="-228600" algn="l">
              <a:defRPr sz="3000" b="1">
                <a:solidFill>
                  <a:schemeClr val="bg1"/>
                </a:solidFill>
              </a:defRPr>
            </a:lvl3pPr>
          </a:lstStyle>
          <a:p>
            <a:pPr lvl="0"/>
            <a:r>
              <a:rPr lang="en-US" dirty="0" smtClean="0"/>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dirty="0"/>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endParaRPr lang="en-GB" dirty="0"/>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pPr>
              <a:defRPr/>
            </a:pPr>
            <a:fld id="{2BB59E6E-B967-488E-B209-8B7FA0D7AF99}" type="slidenum">
              <a:rPr lang="en-GB"/>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DE98375-5C84-4176-84A5-B6A3E0825F02}"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77C7773-6390-40B5-8F3A-46FD9E5B7090}"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5" name="Picture 5" descr="LOGO CE-EN-NEG-quadri.ai"/>
          <p:cNvPicPr>
            <a:picLocks noChangeAspect="1"/>
          </p:cNvPicPr>
          <p:nvPr userDrawn="1"/>
        </p:nvPicPr>
        <p:blipFill>
          <a:blip r:embed="rId2" cstate="print"/>
          <a:srcRect/>
          <a:stretch>
            <a:fillRect/>
          </a:stretch>
        </p:blipFill>
        <p:spPr bwMode="auto">
          <a:xfrm>
            <a:off x="3920400" y="3600"/>
            <a:ext cx="1511300" cy="1511300"/>
          </a:xfrm>
          <a:prstGeom prst="rect">
            <a:avLst/>
          </a:prstGeom>
          <a:noFill/>
          <a:ln w="9525">
            <a:noFill/>
            <a:miter lim="800000"/>
            <a:headEnd/>
            <a:tailEnd/>
          </a:ln>
        </p:spPr>
      </p:pic>
      <p:sp>
        <p:nvSpPr>
          <p:cNvPr id="6" name="Rectangle 5"/>
          <p:cNvSpPr/>
          <p:nvPr userDrawn="1"/>
        </p:nvSpPr>
        <p:spPr>
          <a:xfrm>
            <a:off x="4262438" y="6669360"/>
            <a:ext cx="596900" cy="198438"/>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p>
        </p:txBody>
      </p:sp>
      <p:sp>
        <p:nvSpPr>
          <p:cNvPr id="2" name="Title 1"/>
          <p:cNvSpPr>
            <a:spLocks noGrp="1"/>
          </p:cNvSpPr>
          <p:nvPr>
            <p:ph type="title"/>
          </p:nvPr>
        </p:nvSpPr>
        <p:spPr>
          <a:xfrm>
            <a:off x="468313" y="1556271"/>
            <a:ext cx="8229600" cy="936625"/>
          </a:xfrm>
        </p:spPr>
        <p:txBody>
          <a:bodyPr/>
          <a:lstStyle/>
          <a:p>
            <a:r>
              <a:rPr lang="en-US" dirty="0" smtClean="0"/>
              <a:t>Click to edit Master title style</a:t>
            </a:r>
            <a:endParaRPr lang="en-GB" dirty="0"/>
          </a:p>
        </p:txBody>
      </p:sp>
      <p:sp>
        <p:nvSpPr>
          <p:cNvPr id="7" name="Rectangle 4"/>
          <p:cNvSpPr>
            <a:spLocks noGrp="1" noChangeArrowheads="1"/>
          </p:cNvSpPr>
          <p:nvPr>
            <p:ph type="dt" sz="half" idx="10"/>
          </p:nvPr>
        </p:nvSpPr>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xfrm>
            <a:off x="3124200" y="6237288"/>
            <a:ext cx="2895600" cy="484187"/>
          </a:xfrm>
        </p:spPr>
        <p:txBody>
          <a:bodyPr/>
          <a:lstStyle>
            <a:lvl1pPr>
              <a:defRPr/>
            </a:lvl1pPr>
          </a:lstStyle>
          <a:p>
            <a:pPr>
              <a:defRPr/>
            </a:pPr>
            <a:endParaRPr lang="en-GB"/>
          </a:p>
        </p:txBody>
      </p:sp>
      <p:sp>
        <p:nvSpPr>
          <p:cNvPr id="9" name="Rectangle 6"/>
          <p:cNvSpPr>
            <a:spLocks noGrp="1" noChangeArrowheads="1"/>
          </p:cNvSpPr>
          <p:nvPr>
            <p:ph type="sldNum" sz="quarter" idx="12"/>
          </p:nvPr>
        </p:nvSpPr>
        <p:spPr/>
        <p:txBody>
          <a:bodyPr/>
          <a:lstStyle>
            <a:lvl1pPr>
              <a:defRPr/>
            </a:lvl1pPr>
          </a:lstStyle>
          <a:p>
            <a:pPr>
              <a:defRPr/>
            </a:pPr>
            <a:fld id="{46861DAA-5BBC-4812-876F-0D7C7B9EA75C}" type="slidenum">
              <a:rPr lang="en-GB"/>
              <a:pPr>
                <a:defRPr/>
              </a:pPr>
              <a:t>‹#›</a:t>
            </a:fld>
            <a:endParaRPr lang="en-GB"/>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5E88F9B-71EE-4D5C-B44E-012EF44E925A}"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96CDD1B-50E0-44E8-82B7-F85F69F6D40C}"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0E8177A-0CE3-43B6-B11B-ED2E8AEAD8D3}"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D855DDF-6655-40F2-8D9E-CA15739A7ECF}"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1DEBFC62-E3CF-4012-8A8B-ABF1C18EA022}"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88800BF-55FD-4017-8F82-94A8DE4F5750}"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4747253-C9BC-4251-8AE3-8910CE9253F2}"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smtClean="0"/>
              <a:t>Et </a:t>
            </a:r>
            <a:r>
              <a:rPr lang="fr-BE" dirty="0" err="1" smtClean="0"/>
              <a:t>dolor</a:t>
            </a:r>
            <a:r>
              <a:rPr lang="fr-BE" dirty="0" smtClean="0"/>
              <a:t> </a:t>
            </a:r>
            <a:r>
              <a:rPr lang="fr-BE" dirty="0" err="1" smtClean="0"/>
              <a:t>fragum</a:t>
            </a:r>
            <a:endParaRPr lang="en-GB" dirty="0" smtClean="0"/>
          </a:p>
          <a:p>
            <a:pPr lvl="1"/>
            <a:r>
              <a:rPr lang="en-GB" dirty="0" smtClean="0"/>
              <a:t>Et </a:t>
            </a:r>
            <a:r>
              <a:rPr lang="en-GB" dirty="0" err="1" smtClean="0"/>
              <a:t>dolor</a:t>
            </a:r>
            <a:r>
              <a:rPr lang="en-GB" dirty="0" smtClean="0"/>
              <a:t> </a:t>
            </a:r>
            <a:r>
              <a:rPr lang="en-GB" dirty="0" err="1" smtClean="0"/>
              <a:t>fragum</a:t>
            </a:r>
            <a:endParaRPr lang="en-GB" dirty="0" smtClean="0"/>
          </a:p>
          <a:p>
            <a:pPr lvl="2"/>
            <a:r>
              <a:rPr lang="en-GB" dirty="0" smtClean="0"/>
              <a:t>- Et </a:t>
            </a:r>
            <a:r>
              <a:rPr lang="en-GB" dirty="0" err="1" smtClean="0"/>
              <a:t>dolor</a:t>
            </a:r>
            <a:r>
              <a:rPr lang="en-GB" dirty="0" smtClean="0"/>
              <a:t> </a:t>
            </a:r>
            <a:r>
              <a:rPr lang="en-GB" dirty="0" err="1" smtClean="0"/>
              <a:t>fragum</a:t>
            </a:r>
            <a:endParaRPr lang="en-GB"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9C8D21B7-B314-438C-91E9-7FF9087DC078}"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855" y="1641600"/>
            <a:ext cx="8408601" cy="2088232"/>
          </a:xfrm>
        </p:spPr>
        <p:txBody>
          <a:bodyPr/>
          <a:lstStyle/>
          <a:p>
            <a:pPr algn="ctr"/>
            <a:r>
              <a:rPr lang="et-EE" sz="2800" dirty="0" smtClean="0"/>
              <a:t>Main </a:t>
            </a:r>
            <a:r>
              <a:rPr lang="et-EE" sz="2800" dirty="0" err="1" smtClean="0"/>
              <a:t>elements</a:t>
            </a:r>
            <a:r>
              <a:rPr lang="et-EE" sz="2800" dirty="0" smtClean="0"/>
              <a:t> </a:t>
            </a:r>
            <a:r>
              <a:rPr lang="et-EE" sz="2800" dirty="0" err="1" smtClean="0"/>
              <a:t>of</a:t>
            </a:r>
            <a:r>
              <a:rPr lang="et-EE" sz="2800" dirty="0" smtClean="0"/>
              <a:t> </a:t>
            </a:r>
            <a:r>
              <a:rPr lang="et-EE" sz="2800" dirty="0" err="1" smtClean="0"/>
              <a:t>the</a:t>
            </a:r>
            <a:r>
              <a:rPr lang="et-EE" sz="2800" dirty="0" smtClean="0"/>
              <a:t> </a:t>
            </a:r>
            <a:r>
              <a:rPr lang="et-EE" sz="2800" dirty="0" err="1" smtClean="0"/>
              <a:t>templates</a:t>
            </a:r>
            <a:r>
              <a:rPr lang="et-EE" sz="2800" dirty="0" smtClean="0"/>
              <a:t> </a:t>
            </a:r>
            <a:r>
              <a:rPr lang="et-EE" sz="2800" dirty="0" err="1" smtClean="0"/>
              <a:t>for</a:t>
            </a:r>
            <a:r>
              <a:rPr lang="et-EE" sz="2800" dirty="0" smtClean="0"/>
              <a:t> </a:t>
            </a:r>
            <a:r>
              <a:rPr lang="et-EE" sz="2800" dirty="0" err="1" smtClean="0"/>
              <a:t>the</a:t>
            </a:r>
            <a:r>
              <a:rPr lang="et-EE" sz="2800" dirty="0" smtClean="0"/>
              <a:t> </a:t>
            </a:r>
            <a:r>
              <a:rPr lang="et-EE" sz="2800" dirty="0" err="1" smtClean="0"/>
              <a:t>Partnership</a:t>
            </a:r>
            <a:r>
              <a:rPr lang="et-EE" sz="2800" dirty="0" smtClean="0"/>
              <a:t> </a:t>
            </a:r>
            <a:r>
              <a:rPr lang="et-EE" sz="2800" dirty="0" err="1" smtClean="0"/>
              <a:t>Contract</a:t>
            </a:r>
            <a:r>
              <a:rPr lang="et-EE" sz="2800" dirty="0" smtClean="0"/>
              <a:t> and </a:t>
            </a:r>
            <a:r>
              <a:rPr lang="et-EE" sz="2800" dirty="0" err="1" smtClean="0"/>
              <a:t>the</a:t>
            </a:r>
            <a:r>
              <a:rPr lang="et-EE" sz="2800" dirty="0" smtClean="0"/>
              <a:t> </a:t>
            </a:r>
            <a:r>
              <a:rPr lang="et-EE" sz="2800" dirty="0" err="1" smtClean="0"/>
              <a:t>operational</a:t>
            </a:r>
            <a:r>
              <a:rPr lang="et-EE" sz="2800" dirty="0" smtClean="0"/>
              <a:t> programme</a:t>
            </a:r>
            <a:endParaRPr lang="en-GB" sz="2800" dirty="0"/>
          </a:p>
        </p:txBody>
      </p:sp>
      <p:sp>
        <p:nvSpPr>
          <p:cNvPr id="3" name="Content Placeholder 2"/>
          <p:cNvSpPr>
            <a:spLocks noGrp="1"/>
          </p:cNvSpPr>
          <p:nvPr>
            <p:ph idx="1"/>
          </p:nvPr>
        </p:nvSpPr>
        <p:spPr/>
        <p:txBody>
          <a:bodyPr/>
          <a:lstStyle/>
          <a:p>
            <a:endParaRPr lang="en-GB"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3) </a:t>
            </a:r>
            <a:r>
              <a:rPr lang="et-EE" dirty="0" err="1"/>
              <a:t>Arrangements</a:t>
            </a:r>
            <a:r>
              <a:rPr lang="et-EE" dirty="0"/>
              <a:t> </a:t>
            </a:r>
            <a:r>
              <a:rPr lang="et-EE" dirty="0" err="1"/>
              <a:t>to</a:t>
            </a:r>
            <a:r>
              <a:rPr lang="et-EE" dirty="0"/>
              <a:t> </a:t>
            </a:r>
            <a:r>
              <a:rPr lang="et-EE" dirty="0" err="1"/>
              <a:t>ensure</a:t>
            </a:r>
            <a:r>
              <a:rPr lang="et-EE" dirty="0"/>
              <a:t> </a:t>
            </a:r>
            <a:r>
              <a:rPr lang="et-EE" dirty="0" err="1"/>
              <a:t>effective</a:t>
            </a:r>
            <a:r>
              <a:rPr lang="et-EE" dirty="0"/>
              <a:t> </a:t>
            </a:r>
            <a:r>
              <a:rPr lang="et-EE" dirty="0" err="1" smtClean="0"/>
              <a:t>implementation</a:t>
            </a:r>
            <a:r>
              <a:rPr lang="et-EE" dirty="0" smtClean="0"/>
              <a:t> (Art. 14 (1) (b))</a:t>
            </a:r>
          </a:p>
        </p:txBody>
      </p:sp>
      <p:sp>
        <p:nvSpPr>
          <p:cNvPr id="3" name="Content Placeholder 2"/>
          <p:cNvSpPr>
            <a:spLocks noGrp="1"/>
          </p:cNvSpPr>
          <p:nvPr>
            <p:ph idx="1"/>
          </p:nvPr>
        </p:nvSpPr>
        <p:spPr/>
        <p:txBody>
          <a:bodyPr/>
          <a:lstStyle/>
          <a:p>
            <a:pPr marL="457200" indent="-457200">
              <a:buFont typeface="+mj-lt"/>
              <a:buAutoNum type="arabicPeriod"/>
            </a:pPr>
            <a:r>
              <a:rPr lang="en-GB" sz="1800" b="1" dirty="0" err="1" smtClean="0"/>
              <a:t>Additionality</a:t>
            </a:r>
            <a:r>
              <a:rPr lang="en-GB" sz="1800" b="1" dirty="0" smtClean="0"/>
              <a:t> tables</a:t>
            </a:r>
            <a:r>
              <a:rPr lang="et-EE" sz="1800" b="1" dirty="0" smtClean="0"/>
              <a:t> (p. (1) (b) (i))</a:t>
            </a:r>
            <a:endParaRPr lang="en-GB" sz="1800" b="1" dirty="0" smtClean="0"/>
          </a:p>
          <a:p>
            <a:pPr marL="457200" indent="-457200">
              <a:buFont typeface="+mj-lt"/>
              <a:buAutoNum type="arabicPeriod"/>
            </a:pPr>
            <a:r>
              <a:rPr lang="en-GB" sz="1800" b="1" dirty="0" smtClean="0"/>
              <a:t>Ex-</a:t>
            </a:r>
            <a:r>
              <a:rPr lang="et-EE" sz="1800" b="1" dirty="0" smtClean="0"/>
              <a:t>a</a:t>
            </a:r>
            <a:r>
              <a:rPr lang="en-GB" sz="1800" b="1" dirty="0" err="1" smtClean="0"/>
              <a:t>nte</a:t>
            </a:r>
            <a:r>
              <a:rPr lang="en-GB" sz="1800" b="1" dirty="0" smtClean="0"/>
              <a:t> conditionality </a:t>
            </a:r>
            <a:r>
              <a:rPr lang="en-GB" sz="1800" b="1" dirty="0"/>
              <a:t>tables (p. (1) (b) (</a:t>
            </a:r>
            <a:r>
              <a:rPr lang="en-GB" sz="1800" b="1" dirty="0" err="1" smtClean="0"/>
              <a:t>i</a:t>
            </a:r>
            <a:r>
              <a:rPr lang="et-EE" sz="1800" b="1" dirty="0" smtClean="0"/>
              <a:t>i</a:t>
            </a:r>
            <a:r>
              <a:rPr lang="en-GB" sz="1800" b="1" dirty="0" smtClean="0"/>
              <a:t>))</a:t>
            </a:r>
            <a:r>
              <a:rPr lang="et-EE" sz="1800" b="1" dirty="0" smtClean="0"/>
              <a:t> </a:t>
            </a:r>
            <a:r>
              <a:rPr lang="et-EE" sz="1800" b="1" dirty="0" err="1" smtClean="0"/>
              <a:t>showing</a:t>
            </a:r>
            <a:r>
              <a:rPr lang="en-GB" sz="1800" b="1" dirty="0" smtClean="0"/>
              <a:t>:</a:t>
            </a:r>
          </a:p>
          <a:p>
            <a:pPr lvl="1"/>
            <a:r>
              <a:rPr lang="en-GB" sz="1800" b="0" dirty="0" smtClean="0"/>
              <a:t>which conditionalities are applicable to which programmes and priorities;</a:t>
            </a:r>
          </a:p>
          <a:p>
            <a:pPr lvl="1"/>
            <a:r>
              <a:rPr lang="en-GB" sz="1800" b="0" dirty="0" smtClean="0"/>
              <a:t>which applicable conditionalities are fulfilled and which not;</a:t>
            </a:r>
          </a:p>
          <a:p>
            <a:pPr lvl="1"/>
            <a:r>
              <a:rPr lang="en-GB" sz="1800" b="0" dirty="0" smtClean="0"/>
              <a:t>actions to be taken to fulfil remaining applicable </a:t>
            </a:r>
            <a:r>
              <a:rPr lang="en-GB" sz="1800" b="0" dirty="0" err="1" smtClean="0"/>
              <a:t>conditionalities</a:t>
            </a:r>
            <a:r>
              <a:rPr lang="en-GB" sz="1800" b="0" dirty="0" smtClean="0"/>
              <a:t> with deadlines. </a:t>
            </a:r>
            <a:endParaRPr lang="et-EE" sz="1800" b="0" dirty="0" smtClean="0"/>
          </a:p>
          <a:p>
            <a:pPr marL="457200" indent="-457200">
              <a:buFont typeface="+mj-lt"/>
              <a:buAutoNum type="arabicPeriod"/>
            </a:pPr>
            <a:r>
              <a:rPr lang="en-GB" sz="1800" b="1" dirty="0" smtClean="0"/>
              <a:t>The </a:t>
            </a:r>
            <a:r>
              <a:rPr lang="en-GB" sz="1800" b="1" dirty="0"/>
              <a:t>methodology and mechanism to ensure consistency in the functioning of the performance framework across programmes and CSF Funds </a:t>
            </a:r>
            <a:r>
              <a:rPr lang="et-EE" sz="1800" b="1" dirty="0"/>
              <a:t>(p. (1) (b) </a:t>
            </a:r>
            <a:r>
              <a:rPr lang="et-EE" sz="1800" b="1" dirty="0" smtClean="0"/>
              <a:t>(</a:t>
            </a:r>
            <a:r>
              <a:rPr lang="et-EE" sz="1800" b="1" dirty="0" err="1" smtClean="0"/>
              <a:t>iii</a:t>
            </a:r>
            <a:r>
              <a:rPr lang="et-EE" sz="1800" b="1" dirty="0" smtClean="0"/>
              <a:t>))</a:t>
            </a:r>
            <a:endParaRPr lang="en-GB" sz="1800" b="1" dirty="0"/>
          </a:p>
          <a:p>
            <a:pPr lvl="1"/>
            <a:r>
              <a:rPr lang="en-GB" sz="1800" b="0" dirty="0"/>
              <a:t>Focus on how consistency is attained across programmes. </a:t>
            </a:r>
          </a:p>
          <a:p>
            <a:pPr marL="457200" indent="-457200">
              <a:buFont typeface="+mj-lt"/>
              <a:buAutoNum type="arabicPeriod"/>
            </a:pPr>
            <a:endParaRPr lang="en-GB" b="0" dirty="0" smtClean="0"/>
          </a:p>
          <a:p>
            <a:pPr marL="0" indent="0">
              <a:buNone/>
            </a:pPr>
            <a:endParaRPr lang="en-GB" dirty="0"/>
          </a:p>
        </p:txBody>
      </p:sp>
    </p:spTree>
    <p:extLst>
      <p:ext uri="{BB962C8B-B14F-4D97-AF65-F5344CB8AC3E}">
        <p14:creationId xmlns:p14="http://schemas.microsoft.com/office/powerpoint/2010/main" val="3656610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412776"/>
            <a:ext cx="8229600" cy="936625"/>
          </a:xfrm>
        </p:spPr>
        <p:txBody>
          <a:bodyPr/>
          <a:lstStyle/>
          <a:p>
            <a:pPr lvl="0"/>
            <a:r>
              <a:rPr lang="et-EE" sz="2800" dirty="0" smtClean="0"/>
              <a:t>4. </a:t>
            </a:r>
            <a:r>
              <a:rPr lang="et-EE" sz="2800" dirty="0"/>
              <a:t>T</a:t>
            </a:r>
            <a:r>
              <a:rPr lang="en-GB" sz="2800" dirty="0" smtClean="0"/>
              <a:t>he </a:t>
            </a:r>
            <a:r>
              <a:rPr lang="en-GB" sz="2800" dirty="0"/>
              <a:t>integrated approach to territorial </a:t>
            </a:r>
            <a:r>
              <a:rPr lang="en-GB" sz="2800" dirty="0" smtClean="0"/>
              <a:t>development</a:t>
            </a:r>
            <a:r>
              <a:rPr lang="et-EE" sz="2800" dirty="0" smtClean="0"/>
              <a:t> (</a:t>
            </a:r>
            <a:r>
              <a:rPr lang="et-EE" sz="2800" dirty="0" err="1" smtClean="0"/>
              <a:t>Article</a:t>
            </a:r>
            <a:r>
              <a:rPr lang="et-EE" sz="2800" dirty="0" smtClean="0"/>
              <a:t> p. </a:t>
            </a:r>
            <a:r>
              <a:rPr lang="en-GB" sz="2800" cap="small" dirty="0" smtClean="0"/>
              <a:t>14</a:t>
            </a:r>
            <a:r>
              <a:rPr lang="et-EE" sz="2800" cap="small" dirty="0" smtClean="0"/>
              <a:t> (</a:t>
            </a:r>
            <a:r>
              <a:rPr lang="en-GB" sz="2800" cap="small" dirty="0" smtClean="0"/>
              <a:t>2</a:t>
            </a:r>
            <a:r>
              <a:rPr lang="et-EE" sz="2800" cap="small" dirty="0" smtClean="0"/>
              <a:t>)</a:t>
            </a:r>
            <a:r>
              <a:rPr lang="en-GB" sz="2800" cap="small" dirty="0" smtClean="0"/>
              <a:t> </a:t>
            </a:r>
            <a:r>
              <a:rPr lang="en-GB" sz="2800" cap="small" dirty="0"/>
              <a:t>(a))</a:t>
            </a:r>
            <a:r>
              <a:rPr lang="en-GB" cap="small" dirty="0"/>
              <a:t/>
            </a:r>
            <a:br>
              <a:rPr lang="en-GB" cap="small" dirty="0"/>
            </a:br>
            <a:endParaRPr lang="en-GB" dirty="0"/>
          </a:p>
        </p:txBody>
      </p:sp>
      <p:sp>
        <p:nvSpPr>
          <p:cNvPr id="3" name="Content Placeholder 2"/>
          <p:cNvSpPr>
            <a:spLocks noGrp="1"/>
          </p:cNvSpPr>
          <p:nvPr>
            <p:ph idx="1"/>
          </p:nvPr>
        </p:nvSpPr>
        <p:spPr/>
        <p:txBody>
          <a:bodyPr/>
          <a:lstStyle/>
          <a:p>
            <a:pPr marL="0" indent="0">
              <a:buNone/>
            </a:pPr>
            <a:r>
              <a:rPr lang="et-EE" sz="2000" b="1" dirty="0" smtClean="0"/>
              <a:t>1) </a:t>
            </a:r>
            <a:r>
              <a:rPr lang="en-GB" sz="2000" b="1" dirty="0" smtClean="0"/>
              <a:t>The general approach to territorial development</a:t>
            </a:r>
            <a:r>
              <a:rPr lang="et-EE" sz="2000" b="1" dirty="0" smtClean="0"/>
              <a:t> (p. (2)(a)</a:t>
            </a:r>
            <a:r>
              <a:rPr lang="et-EE" sz="2000" dirty="0" smtClean="0"/>
              <a:t>:</a:t>
            </a:r>
          </a:p>
          <a:p>
            <a:r>
              <a:rPr lang="en-GB" sz="2000" dirty="0" smtClean="0"/>
              <a:t>how main territorial needs and bottlenecks will be addressed</a:t>
            </a:r>
            <a:endParaRPr lang="et-EE" sz="2000" dirty="0" smtClean="0"/>
          </a:p>
          <a:p>
            <a:r>
              <a:rPr lang="en-GB" sz="2000" dirty="0" smtClean="0"/>
              <a:t>how an integrated approach will be achieved</a:t>
            </a:r>
            <a:endParaRPr lang="et-EE" sz="2000" dirty="0"/>
          </a:p>
          <a:p>
            <a:pPr marL="0" indent="0">
              <a:buNone/>
            </a:pPr>
            <a:r>
              <a:rPr lang="et-EE" sz="2000" b="1" dirty="0" smtClean="0"/>
              <a:t>2) </a:t>
            </a:r>
            <a:r>
              <a:rPr lang="en-GB" sz="2000" b="1" dirty="0" smtClean="0"/>
              <a:t>Arrangements for the coordination between the CSF Funds and other Union and national instruments and the EIA</a:t>
            </a:r>
            <a:r>
              <a:rPr lang="et-EE" sz="2000" b="1" dirty="0" smtClean="0"/>
              <a:t> (p. (2) (a) (i)</a:t>
            </a:r>
            <a:endParaRPr lang="en-GB" sz="2000" b="1" dirty="0" smtClean="0"/>
          </a:p>
          <a:p>
            <a:pPr lvl="1"/>
            <a:r>
              <a:rPr lang="et-EE" b="0" dirty="0"/>
              <a:t>c</a:t>
            </a:r>
            <a:r>
              <a:rPr lang="en-GB" b="0" dirty="0" err="1" smtClean="0"/>
              <a:t>omplementarities</a:t>
            </a:r>
            <a:r>
              <a:rPr lang="en-GB" b="0" dirty="0" smtClean="0"/>
              <a:t> </a:t>
            </a:r>
          </a:p>
          <a:p>
            <a:pPr lvl="1"/>
            <a:r>
              <a:rPr lang="en-GB" b="0" dirty="0" smtClean="0"/>
              <a:t>coordination mechanisms</a:t>
            </a:r>
            <a:endParaRPr lang="en-GB" b="0" dirty="0"/>
          </a:p>
        </p:txBody>
      </p:sp>
    </p:spTree>
    <p:extLst>
      <p:ext uri="{BB962C8B-B14F-4D97-AF65-F5344CB8AC3E}">
        <p14:creationId xmlns:p14="http://schemas.microsoft.com/office/powerpoint/2010/main" val="929327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412776"/>
            <a:ext cx="8229600" cy="936625"/>
          </a:xfrm>
        </p:spPr>
        <p:txBody>
          <a:bodyPr/>
          <a:lstStyle/>
          <a:p>
            <a:pPr lvl="0"/>
            <a:r>
              <a:rPr lang="et-EE" sz="2800" dirty="0" smtClean="0"/>
              <a:t>4. </a:t>
            </a:r>
            <a:r>
              <a:rPr lang="et-EE" sz="2800" dirty="0"/>
              <a:t>T</a:t>
            </a:r>
            <a:r>
              <a:rPr lang="en-GB" sz="2800" dirty="0" smtClean="0"/>
              <a:t>he </a:t>
            </a:r>
            <a:r>
              <a:rPr lang="en-GB" sz="2800" dirty="0"/>
              <a:t>integrated approach to territorial </a:t>
            </a:r>
            <a:r>
              <a:rPr lang="en-GB" sz="2800" dirty="0" smtClean="0"/>
              <a:t>development</a:t>
            </a:r>
            <a:r>
              <a:rPr lang="et-EE" sz="2800" dirty="0" smtClean="0"/>
              <a:t> (</a:t>
            </a:r>
            <a:r>
              <a:rPr lang="et-EE" sz="2800" dirty="0" err="1" smtClean="0"/>
              <a:t>Article</a:t>
            </a:r>
            <a:r>
              <a:rPr lang="et-EE" sz="2800" dirty="0" smtClean="0"/>
              <a:t> p. </a:t>
            </a:r>
            <a:r>
              <a:rPr lang="en-GB" sz="2800" cap="small" dirty="0" smtClean="0"/>
              <a:t>14</a:t>
            </a:r>
            <a:r>
              <a:rPr lang="et-EE" sz="2800" cap="small" dirty="0" smtClean="0"/>
              <a:t> (</a:t>
            </a:r>
            <a:r>
              <a:rPr lang="en-GB" sz="2800" cap="small" dirty="0" smtClean="0"/>
              <a:t>2</a:t>
            </a:r>
            <a:r>
              <a:rPr lang="et-EE" sz="2800" cap="small" dirty="0" smtClean="0"/>
              <a:t>)</a:t>
            </a:r>
            <a:r>
              <a:rPr lang="en-GB" sz="2800" cap="small" dirty="0" smtClean="0"/>
              <a:t> </a:t>
            </a:r>
            <a:r>
              <a:rPr lang="en-GB" sz="2800" cap="small" dirty="0"/>
              <a:t>(a))</a:t>
            </a:r>
            <a:r>
              <a:rPr lang="en-GB" cap="small" dirty="0"/>
              <a:t/>
            </a:r>
            <a:br>
              <a:rPr lang="en-GB" cap="small" dirty="0"/>
            </a:br>
            <a:endParaRPr lang="en-GB" dirty="0"/>
          </a:p>
        </p:txBody>
      </p:sp>
      <p:sp>
        <p:nvSpPr>
          <p:cNvPr id="3" name="Content Placeholder 2"/>
          <p:cNvSpPr>
            <a:spLocks noGrp="1"/>
          </p:cNvSpPr>
          <p:nvPr>
            <p:ph idx="1"/>
          </p:nvPr>
        </p:nvSpPr>
        <p:spPr/>
        <p:txBody>
          <a:bodyPr/>
          <a:lstStyle/>
          <a:p>
            <a:pPr marL="0" lvl="1" indent="0">
              <a:buNone/>
            </a:pPr>
            <a:r>
              <a:rPr lang="et-EE" sz="1800" dirty="0"/>
              <a:t>3</a:t>
            </a:r>
            <a:r>
              <a:rPr lang="et-EE" sz="1800" b="1" dirty="0" smtClean="0"/>
              <a:t>)</a:t>
            </a:r>
            <a:r>
              <a:rPr lang="en-GB" sz="1800" dirty="0" smtClean="0"/>
              <a:t> The arrangements to ensure an integrated approach to the use of the CSF Funds for the territorial development of specific sub-regional areas</a:t>
            </a:r>
            <a:r>
              <a:rPr lang="et-EE" sz="1800" dirty="0" smtClean="0"/>
              <a:t> (p. 2 (a) (</a:t>
            </a:r>
            <a:r>
              <a:rPr lang="et-EE" sz="1800" dirty="0" err="1" smtClean="0"/>
              <a:t>ii</a:t>
            </a:r>
            <a:r>
              <a:rPr lang="et-EE" sz="1800" dirty="0" smtClean="0"/>
              <a:t>))</a:t>
            </a:r>
            <a:endParaRPr lang="en-GB" sz="1800" dirty="0" smtClean="0"/>
          </a:p>
          <a:p>
            <a:pPr marL="285750" lvl="1"/>
            <a:r>
              <a:rPr lang="en-GB" sz="1800" b="0" dirty="0" smtClean="0"/>
              <a:t>Community-led local development</a:t>
            </a:r>
          </a:p>
          <a:p>
            <a:pPr marL="742950" lvl="2" indent="-285750">
              <a:buFont typeface="Arial" pitchFamily="34" charset="0"/>
              <a:buChar char="•"/>
            </a:pPr>
            <a:r>
              <a:rPr lang="en-GB" sz="1800" b="0" dirty="0" smtClean="0"/>
              <a:t>Main challenges tackled;</a:t>
            </a:r>
          </a:p>
          <a:p>
            <a:pPr marL="742950" lvl="2" indent="-285750">
              <a:buFont typeface="Arial" pitchFamily="34" charset="0"/>
              <a:buChar char="•"/>
            </a:pPr>
            <a:r>
              <a:rPr lang="en-GB" sz="1800" b="0" dirty="0" smtClean="0"/>
              <a:t>The types of territories targeted</a:t>
            </a:r>
          </a:p>
          <a:p>
            <a:pPr marL="742950" lvl="2" indent="-285750">
              <a:buFont typeface="Arial" pitchFamily="34" charset="0"/>
              <a:buChar char="•"/>
            </a:pPr>
            <a:r>
              <a:rPr lang="en-GB" sz="1800" b="0" dirty="0" smtClean="0"/>
              <a:t>The role of each CSF Fund</a:t>
            </a:r>
          </a:p>
          <a:p>
            <a:pPr marL="742950" lvl="2" indent="-285750">
              <a:buFont typeface="Arial" pitchFamily="34" charset="0"/>
              <a:buChar char="•"/>
            </a:pPr>
            <a:r>
              <a:rPr lang="en-GB" sz="1800" b="0" dirty="0" err="1" smtClean="0"/>
              <a:t>Multifund</a:t>
            </a:r>
            <a:r>
              <a:rPr lang="en-GB" sz="1800" b="0" dirty="0" smtClean="0"/>
              <a:t> or </a:t>
            </a:r>
            <a:r>
              <a:rPr lang="en-GB" sz="1800" b="0" dirty="0" err="1" smtClean="0"/>
              <a:t>monofund</a:t>
            </a:r>
            <a:r>
              <a:rPr lang="en-GB" sz="1800" b="0" dirty="0" smtClean="0"/>
              <a:t> approach</a:t>
            </a:r>
          </a:p>
          <a:p>
            <a:pPr marL="742950" lvl="2" indent="-285750">
              <a:buFont typeface="Arial" pitchFamily="34" charset="0"/>
              <a:buChar char="•"/>
            </a:pPr>
            <a:r>
              <a:rPr lang="en-GB" sz="1800" b="0" dirty="0" smtClean="0"/>
              <a:t>Etc. </a:t>
            </a:r>
          </a:p>
          <a:p>
            <a:pPr marL="285750" lvl="1"/>
            <a:r>
              <a:rPr lang="en-GB" sz="1800" b="0" dirty="0" smtClean="0"/>
              <a:t>Integrated Territorial Investment</a:t>
            </a:r>
          </a:p>
          <a:p>
            <a:pPr marL="742950" lvl="2" indent="-285750">
              <a:buFont typeface="Arial" pitchFamily="34" charset="0"/>
              <a:buChar char="•"/>
            </a:pPr>
            <a:r>
              <a:rPr lang="en-GB" sz="1800" b="0" dirty="0" smtClean="0"/>
              <a:t>Intended use of ITI for each CSF Fund;</a:t>
            </a:r>
          </a:p>
          <a:p>
            <a:pPr marL="742950" lvl="2" indent="-285750">
              <a:buFont typeface="Arial" pitchFamily="34" charset="0"/>
              <a:buChar char="•"/>
            </a:pPr>
            <a:r>
              <a:rPr lang="en-GB" sz="1800" b="0" dirty="0" smtClean="0"/>
              <a:t>Coordination arrangements between Funds and MAs in charge</a:t>
            </a:r>
          </a:p>
          <a:p>
            <a:pPr marL="0" lvl="1" indent="0">
              <a:buNone/>
            </a:pPr>
            <a:endParaRPr lang="en-GB" dirty="0"/>
          </a:p>
          <a:p>
            <a:pPr marL="0" lvl="1" indent="0">
              <a:buNone/>
            </a:pPr>
            <a:endParaRPr lang="et-EE" dirty="0" smtClean="0"/>
          </a:p>
          <a:p>
            <a:pPr marL="0" lvl="1" indent="0">
              <a:buNone/>
            </a:pPr>
            <a:endParaRPr lang="en-GB" dirty="0"/>
          </a:p>
          <a:p>
            <a:pPr marL="0" indent="0">
              <a:buNone/>
            </a:pPr>
            <a:endParaRPr lang="en-GB" b="0" dirty="0"/>
          </a:p>
        </p:txBody>
      </p:sp>
    </p:spTree>
    <p:extLst>
      <p:ext uri="{BB962C8B-B14F-4D97-AF65-F5344CB8AC3E}">
        <p14:creationId xmlns:p14="http://schemas.microsoft.com/office/powerpoint/2010/main" val="3777977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412776"/>
            <a:ext cx="8229600" cy="936625"/>
          </a:xfrm>
        </p:spPr>
        <p:txBody>
          <a:bodyPr/>
          <a:lstStyle/>
          <a:p>
            <a:pPr lvl="0"/>
            <a:r>
              <a:rPr lang="et-EE" sz="2800" dirty="0" smtClean="0"/>
              <a:t>4. </a:t>
            </a:r>
            <a:r>
              <a:rPr lang="et-EE" sz="2800" dirty="0"/>
              <a:t>T</a:t>
            </a:r>
            <a:r>
              <a:rPr lang="en-GB" sz="2800" dirty="0" smtClean="0"/>
              <a:t>he </a:t>
            </a:r>
            <a:r>
              <a:rPr lang="en-GB" sz="2800" dirty="0"/>
              <a:t>integrated approach to territorial </a:t>
            </a:r>
            <a:r>
              <a:rPr lang="en-GB" sz="2800" dirty="0" smtClean="0"/>
              <a:t>development</a:t>
            </a:r>
            <a:r>
              <a:rPr lang="et-EE" sz="2800" dirty="0" smtClean="0"/>
              <a:t> (</a:t>
            </a:r>
            <a:r>
              <a:rPr lang="et-EE" sz="2800" dirty="0" err="1" smtClean="0"/>
              <a:t>Article</a:t>
            </a:r>
            <a:r>
              <a:rPr lang="et-EE" sz="2800" dirty="0" smtClean="0"/>
              <a:t> p. </a:t>
            </a:r>
            <a:r>
              <a:rPr lang="en-GB" sz="2800" cap="small" dirty="0" smtClean="0"/>
              <a:t>14</a:t>
            </a:r>
            <a:r>
              <a:rPr lang="et-EE" sz="2800" cap="small" dirty="0" smtClean="0"/>
              <a:t> (</a:t>
            </a:r>
            <a:r>
              <a:rPr lang="en-GB" sz="2800" cap="small" dirty="0" smtClean="0"/>
              <a:t>2</a:t>
            </a:r>
            <a:r>
              <a:rPr lang="et-EE" sz="2800" cap="small" dirty="0" smtClean="0"/>
              <a:t>)</a:t>
            </a:r>
            <a:r>
              <a:rPr lang="en-GB" sz="2800" cap="small" dirty="0" smtClean="0"/>
              <a:t> </a:t>
            </a:r>
            <a:r>
              <a:rPr lang="en-GB" sz="2800" cap="small" dirty="0"/>
              <a:t>(a))</a:t>
            </a:r>
            <a:r>
              <a:rPr lang="en-GB" cap="small" dirty="0"/>
              <a:t/>
            </a:r>
            <a:br>
              <a:rPr lang="en-GB" cap="small" dirty="0"/>
            </a:br>
            <a:endParaRPr lang="en-GB" dirty="0"/>
          </a:p>
        </p:txBody>
      </p:sp>
      <p:sp>
        <p:nvSpPr>
          <p:cNvPr id="3" name="Content Placeholder 2"/>
          <p:cNvSpPr>
            <a:spLocks noGrp="1"/>
          </p:cNvSpPr>
          <p:nvPr>
            <p:ph idx="1"/>
          </p:nvPr>
        </p:nvSpPr>
        <p:spPr>
          <a:xfrm>
            <a:off x="467544" y="2132856"/>
            <a:ext cx="8229600" cy="3633788"/>
          </a:xfrm>
        </p:spPr>
        <p:txBody>
          <a:bodyPr/>
          <a:lstStyle/>
          <a:p>
            <a:pPr marL="285750" lvl="1"/>
            <a:r>
              <a:rPr lang="en-GB" sz="1600" b="0" dirty="0" smtClean="0"/>
              <a:t>Sustainable urban development (with reference to Article 7 and 8 of the ERDF Regulation)</a:t>
            </a:r>
          </a:p>
          <a:p>
            <a:pPr marL="1257300" lvl="3" indent="-400050">
              <a:buFont typeface="Arial" pitchFamily="34" charset="0"/>
              <a:buChar char="•"/>
            </a:pPr>
            <a:r>
              <a:rPr lang="en-GB" sz="1600" b="0" dirty="0" smtClean="0">
                <a:solidFill>
                  <a:srgbClr val="0F5494"/>
                </a:solidFill>
              </a:rPr>
              <a:t>The principles for identification of urban areas where integrated actions will be supported</a:t>
            </a:r>
          </a:p>
          <a:p>
            <a:pPr marL="1257300" lvl="3" indent="-400050">
              <a:buFont typeface="Arial" pitchFamily="34" charset="0"/>
              <a:buChar char="•"/>
            </a:pPr>
            <a:r>
              <a:rPr lang="en-GB" sz="1600" b="0" dirty="0" smtClean="0">
                <a:solidFill>
                  <a:srgbClr val="0F5494"/>
                </a:solidFill>
              </a:rPr>
              <a:t>Implementation arrangements</a:t>
            </a:r>
          </a:p>
          <a:p>
            <a:pPr marL="1257300" lvl="3" indent="-400050">
              <a:buFont typeface="Arial" pitchFamily="34" charset="0"/>
              <a:buChar char="•"/>
            </a:pPr>
            <a:r>
              <a:rPr lang="en-GB" sz="1600" b="0" dirty="0" smtClean="0">
                <a:solidFill>
                  <a:srgbClr val="0F5494"/>
                </a:solidFill>
              </a:rPr>
              <a:t>[list of cities for the Urban Development Platform]</a:t>
            </a:r>
          </a:p>
          <a:p>
            <a:pPr marL="1257300" lvl="3" indent="-400050">
              <a:buFont typeface="Arial" pitchFamily="34" charset="0"/>
              <a:buChar char="•"/>
            </a:pPr>
            <a:r>
              <a:rPr lang="en-GB" sz="1600" b="0" dirty="0" smtClean="0">
                <a:solidFill>
                  <a:srgbClr val="0F5494"/>
                </a:solidFill>
              </a:rPr>
              <a:t>Role of the urban development strategies to be supported for the surrounding territory</a:t>
            </a:r>
            <a:endParaRPr lang="en-GB" sz="1600" b="0" dirty="0" smtClean="0"/>
          </a:p>
          <a:p>
            <a:pPr marL="285750" lvl="1"/>
            <a:r>
              <a:rPr lang="en-GB" sz="1600" dirty="0" smtClean="0"/>
              <a:t>The main priority areas for cooperation, taking account, where appropriate, of macro-regional and sea </a:t>
            </a:r>
            <a:r>
              <a:rPr lang="en-GB" sz="1600" dirty="0"/>
              <a:t>basin strategies(p. </a:t>
            </a:r>
            <a:r>
              <a:rPr lang="en-GB" sz="1600" dirty="0" smtClean="0"/>
              <a:t>(</a:t>
            </a:r>
            <a:r>
              <a:rPr lang="et-EE" sz="1600" dirty="0" smtClean="0"/>
              <a:t>2</a:t>
            </a:r>
            <a:r>
              <a:rPr lang="en-GB" sz="1600" dirty="0" smtClean="0"/>
              <a:t>) (</a:t>
            </a:r>
            <a:r>
              <a:rPr lang="et-EE" sz="1600" dirty="0" smtClean="0"/>
              <a:t>a</a:t>
            </a:r>
            <a:r>
              <a:rPr lang="en-GB" sz="1600" dirty="0" smtClean="0"/>
              <a:t>) </a:t>
            </a:r>
            <a:r>
              <a:rPr lang="en-GB" sz="1600" dirty="0"/>
              <a:t>(</a:t>
            </a:r>
            <a:r>
              <a:rPr lang="en-GB" sz="1600" dirty="0" err="1" smtClean="0"/>
              <a:t>i</a:t>
            </a:r>
            <a:r>
              <a:rPr lang="et-EE" sz="1600" dirty="0" err="1" smtClean="0"/>
              <a:t>ii</a:t>
            </a:r>
            <a:r>
              <a:rPr lang="en-GB" sz="1600" dirty="0" smtClean="0"/>
              <a:t>))</a:t>
            </a:r>
            <a:endParaRPr lang="en-GB" sz="1600" b="0" dirty="0" smtClean="0"/>
          </a:p>
          <a:p>
            <a:pPr marL="285750" lvl="1"/>
            <a:r>
              <a:rPr lang="en-GB" sz="1600" dirty="0" smtClean="0"/>
              <a:t>An integrated approach to address the specific needs of geographical areas most affected by poverty or of target groups at highest risk of discrimination or exclusion, with special regard to marginalised communities</a:t>
            </a:r>
            <a:r>
              <a:rPr lang="et-EE" sz="1600" dirty="0" smtClean="0"/>
              <a:t> (</a:t>
            </a:r>
            <a:r>
              <a:rPr lang="et-EE" sz="1600" dirty="0"/>
              <a:t>p. </a:t>
            </a:r>
            <a:r>
              <a:rPr lang="et-EE" sz="1600" dirty="0" smtClean="0"/>
              <a:t>(2) (a) (</a:t>
            </a:r>
            <a:r>
              <a:rPr lang="et-EE" sz="1600" dirty="0" err="1" smtClean="0"/>
              <a:t>iv</a:t>
            </a:r>
            <a:r>
              <a:rPr lang="et-EE" sz="1600" dirty="0" smtClean="0"/>
              <a:t>))</a:t>
            </a:r>
            <a:endParaRPr lang="en-GB" sz="1600" dirty="0"/>
          </a:p>
          <a:p>
            <a:pPr marL="285750" lvl="1"/>
            <a:endParaRPr lang="en-GB" sz="1600" b="0" dirty="0" smtClean="0"/>
          </a:p>
          <a:p>
            <a:pPr marL="0" lvl="1" indent="0">
              <a:buNone/>
            </a:pPr>
            <a:endParaRPr lang="en-GB" sz="1800" dirty="0"/>
          </a:p>
          <a:p>
            <a:pPr marL="0" lvl="1" indent="0">
              <a:buNone/>
            </a:pPr>
            <a:endParaRPr lang="et-EE" dirty="0" smtClean="0"/>
          </a:p>
          <a:p>
            <a:pPr marL="0" lvl="1" indent="0">
              <a:buNone/>
            </a:pPr>
            <a:endParaRPr lang="en-GB" dirty="0"/>
          </a:p>
          <a:p>
            <a:pPr marL="0" indent="0">
              <a:buNone/>
            </a:pPr>
            <a:endParaRPr lang="en-GB" b="0" dirty="0"/>
          </a:p>
        </p:txBody>
      </p:sp>
    </p:spTree>
    <p:extLst>
      <p:ext uri="{BB962C8B-B14F-4D97-AF65-F5344CB8AC3E}">
        <p14:creationId xmlns:p14="http://schemas.microsoft.com/office/powerpoint/2010/main" val="1505120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484784"/>
            <a:ext cx="8229600" cy="936625"/>
          </a:xfrm>
        </p:spPr>
        <p:txBody>
          <a:bodyPr/>
          <a:lstStyle/>
          <a:p>
            <a:r>
              <a:rPr lang="et-EE" b="0" dirty="0" smtClean="0"/>
              <a:t> </a:t>
            </a:r>
            <a:r>
              <a:rPr lang="et-EE" sz="2400" dirty="0" smtClean="0"/>
              <a:t>5. </a:t>
            </a:r>
            <a:r>
              <a:rPr lang="et-EE" sz="2400" dirty="0" err="1" smtClean="0"/>
              <a:t>Arrangements</a:t>
            </a:r>
            <a:r>
              <a:rPr lang="et-EE" sz="2400" dirty="0" smtClean="0"/>
              <a:t> </a:t>
            </a:r>
            <a:r>
              <a:rPr lang="et-EE" sz="2400" dirty="0" err="1" smtClean="0"/>
              <a:t>to</a:t>
            </a:r>
            <a:r>
              <a:rPr lang="et-EE" sz="2400" dirty="0" smtClean="0"/>
              <a:t> </a:t>
            </a:r>
            <a:r>
              <a:rPr lang="et-EE" sz="2400" dirty="0" err="1" smtClean="0"/>
              <a:t>ensure</a:t>
            </a:r>
            <a:r>
              <a:rPr lang="et-EE" sz="2400" dirty="0" smtClean="0"/>
              <a:t> </a:t>
            </a:r>
            <a:r>
              <a:rPr lang="et-EE" sz="2400" dirty="0" err="1" smtClean="0"/>
              <a:t>efficient</a:t>
            </a:r>
            <a:r>
              <a:rPr lang="et-EE" sz="2400" dirty="0" smtClean="0"/>
              <a:t> </a:t>
            </a:r>
            <a:r>
              <a:rPr lang="et-EE" sz="2400" dirty="0" err="1" smtClean="0"/>
              <a:t>implementation</a:t>
            </a:r>
            <a:r>
              <a:rPr lang="et-EE" sz="2400" dirty="0" smtClean="0"/>
              <a:t> </a:t>
            </a:r>
            <a:r>
              <a:rPr lang="et-EE" sz="2400" dirty="0" err="1" smtClean="0"/>
              <a:t>Article</a:t>
            </a:r>
            <a:r>
              <a:rPr lang="et-EE" sz="2400" dirty="0" smtClean="0"/>
              <a:t> 14 p. (2) (b)</a:t>
            </a:r>
            <a:endParaRPr lang="en-GB" sz="2400" dirty="0"/>
          </a:p>
        </p:txBody>
      </p:sp>
      <p:sp>
        <p:nvSpPr>
          <p:cNvPr id="3" name="Content Placeholder 2"/>
          <p:cNvSpPr>
            <a:spLocks noGrp="1"/>
          </p:cNvSpPr>
          <p:nvPr>
            <p:ph idx="1"/>
          </p:nvPr>
        </p:nvSpPr>
        <p:spPr>
          <a:xfrm>
            <a:off x="395536" y="2564904"/>
            <a:ext cx="8229600" cy="3633788"/>
          </a:xfrm>
        </p:spPr>
        <p:txBody>
          <a:bodyPr/>
          <a:lstStyle/>
          <a:p>
            <a:pPr marL="0" lvl="1" indent="0">
              <a:buNone/>
            </a:pPr>
            <a:r>
              <a:rPr lang="en-GB" sz="1800" dirty="0" smtClean="0"/>
              <a:t>1) An assessment of whether there is a need to reinforce the administrative capacity of the authorities and, where appropriate, beneficiaries, and where relevant, a summary of the actions to be taken for this purpose. </a:t>
            </a:r>
          </a:p>
          <a:p>
            <a:pPr marL="742950" lvl="2" indent="-342900">
              <a:buFont typeface="Arial" pitchFamily="34" charset="0"/>
              <a:buChar char="•"/>
            </a:pPr>
            <a:r>
              <a:rPr lang="en-GB" sz="1800" b="0" dirty="0" smtClean="0"/>
              <a:t>Assessment of needs and challenges</a:t>
            </a:r>
          </a:p>
          <a:p>
            <a:pPr marL="742950" lvl="2" indent="-342900">
              <a:buFont typeface="Arial" pitchFamily="34" charset="0"/>
              <a:buChar char="•"/>
            </a:pPr>
            <a:r>
              <a:rPr lang="en-GB" sz="1800" b="0" dirty="0" smtClean="0"/>
              <a:t>Summary of the actions </a:t>
            </a:r>
            <a:r>
              <a:rPr lang="et-EE" sz="1800" b="0" dirty="0" err="1" smtClean="0"/>
              <a:t>planned</a:t>
            </a:r>
            <a:r>
              <a:rPr lang="et-EE" sz="1800" b="0" dirty="0" smtClean="0"/>
              <a:t> </a:t>
            </a:r>
            <a:r>
              <a:rPr lang="en-GB" sz="1800" b="0" dirty="0" smtClean="0"/>
              <a:t>with deadlines</a:t>
            </a:r>
            <a:r>
              <a:rPr lang="et-EE" sz="1800" b="0" dirty="0" smtClean="0"/>
              <a:t> and </a:t>
            </a:r>
            <a:r>
              <a:rPr lang="et-EE" sz="1800" b="0" dirty="0" err="1" smtClean="0"/>
              <a:t>expected</a:t>
            </a:r>
            <a:r>
              <a:rPr lang="et-EE" sz="1800" b="0" dirty="0" smtClean="0"/>
              <a:t> </a:t>
            </a:r>
            <a:r>
              <a:rPr lang="et-EE" sz="1800" b="0" dirty="0" err="1" smtClean="0"/>
              <a:t>results</a:t>
            </a:r>
            <a:endParaRPr lang="en-GB" sz="1800" b="0" dirty="0" smtClean="0"/>
          </a:p>
          <a:p>
            <a:pPr marL="742950" lvl="2" indent="-342900">
              <a:buFont typeface="Arial" pitchFamily="34" charset="0"/>
              <a:buChar char="•"/>
            </a:pPr>
            <a:r>
              <a:rPr lang="en-GB" sz="1800" b="0" dirty="0" smtClean="0"/>
              <a:t>Use of technical assistance</a:t>
            </a:r>
            <a:endParaRPr lang="en-GB" sz="1800" dirty="0" smtClean="0"/>
          </a:p>
          <a:p>
            <a:pPr marL="0" lvl="1" indent="0">
              <a:buNone/>
            </a:pPr>
            <a:r>
              <a:rPr lang="en-GB" sz="1800" dirty="0" smtClean="0"/>
              <a:t>2) A summary of the actions planned in the programmes to achieve a reduction in the administrative burden for beneficiaries </a:t>
            </a:r>
          </a:p>
          <a:p>
            <a:pPr marL="685800" lvl="2">
              <a:buFont typeface="Arial" pitchFamily="34" charset="0"/>
              <a:buChar char="•"/>
            </a:pPr>
            <a:r>
              <a:rPr lang="en-GB" sz="1800" b="0" dirty="0" smtClean="0"/>
              <a:t>Assessment of the needs and challenges</a:t>
            </a:r>
          </a:p>
          <a:p>
            <a:pPr marL="685800" lvl="2">
              <a:buFont typeface="Arial" pitchFamily="34" charset="0"/>
              <a:buChar char="•"/>
            </a:pPr>
            <a:r>
              <a:rPr lang="en-GB" sz="1800" b="0" dirty="0" smtClean="0"/>
              <a:t>A summary of the actions </a:t>
            </a:r>
            <a:r>
              <a:rPr lang="et-EE" sz="1800" b="0" dirty="0" err="1" smtClean="0"/>
              <a:t>planned</a:t>
            </a:r>
            <a:r>
              <a:rPr lang="et-EE" sz="1800" b="0" dirty="0" smtClean="0"/>
              <a:t> </a:t>
            </a:r>
            <a:r>
              <a:rPr lang="en-GB" sz="1800" b="0" dirty="0" smtClean="0"/>
              <a:t>with deadlines</a:t>
            </a:r>
            <a:r>
              <a:rPr lang="et-EE" sz="1800" b="0" dirty="0" smtClean="0"/>
              <a:t>, </a:t>
            </a:r>
            <a:r>
              <a:rPr lang="et-EE" sz="1800" b="0" dirty="0" err="1" smtClean="0"/>
              <a:t>expected</a:t>
            </a:r>
            <a:r>
              <a:rPr lang="et-EE" sz="1800" b="0" dirty="0" smtClean="0"/>
              <a:t> </a:t>
            </a:r>
            <a:r>
              <a:rPr lang="et-EE" sz="1800" b="0" dirty="0" err="1" smtClean="0"/>
              <a:t>results</a:t>
            </a:r>
            <a:r>
              <a:rPr lang="et-EE" sz="1800" b="0" dirty="0" smtClean="0"/>
              <a:t> </a:t>
            </a:r>
            <a:r>
              <a:rPr lang="en-GB" sz="1800" b="0" dirty="0" smtClean="0"/>
              <a:t>  [and targets]</a:t>
            </a:r>
          </a:p>
          <a:p>
            <a:endParaRPr lang="en-GB" dirty="0"/>
          </a:p>
        </p:txBody>
      </p:sp>
    </p:spTree>
    <p:extLst>
      <p:ext uri="{BB962C8B-B14F-4D97-AF65-F5344CB8AC3E}">
        <p14:creationId xmlns:p14="http://schemas.microsoft.com/office/powerpoint/2010/main" val="2228831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556792"/>
            <a:ext cx="8229600" cy="936625"/>
          </a:xfrm>
        </p:spPr>
        <p:txBody>
          <a:bodyPr/>
          <a:lstStyle/>
          <a:p>
            <a:r>
              <a:rPr lang="et-EE" sz="2400" dirty="0" smtClean="0"/>
              <a:t>5. </a:t>
            </a:r>
            <a:r>
              <a:rPr lang="et-EE" sz="2400" dirty="0" err="1" smtClean="0"/>
              <a:t>Arrangements</a:t>
            </a:r>
            <a:r>
              <a:rPr lang="et-EE" sz="2400" dirty="0" smtClean="0"/>
              <a:t> </a:t>
            </a:r>
            <a:r>
              <a:rPr lang="et-EE" sz="2400" dirty="0" err="1"/>
              <a:t>to</a:t>
            </a:r>
            <a:r>
              <a:rPr lang="et-EE" sz="2400" dirty="0"/>
              <a:t> </a:t>
            </a:r>
            <a:r>
              <a:rPr lang="et-EE" sz="2400" dirty="0" err="1"/>
              <a:t>ensure</a:t>
            </a:r>
            <a:r>
              <a:rPr lang="et-EE" sz="2400" dirty="0"/>
              <a:t> </a:t>
            </a:r>
            <a:r>
              <a:rPr lang="et-EE" sz="2400" dirty="0" err="1"/>
              <a:t>efficient</a:t>
            </a:r>
            <a:r>
              <a:rPr lang="et-EE" sz="2400" dirty="0"/>
              <a:t> </a:t>
            </a:r>
            <a:r>
              <a:rPr lang="et-EE" sz="2400" dirty="0" err="1"/>
              <a:t>implementation</a:t>
            </a:r>
            <a:r>
              <a:rPr lang="et-EE" sz="2400" dirty="0"/>
              <a:t> </a:t>
            </a:r>
            <a:r>
              <a:rPr lang="et-EE" sz="2400" dirty="0" err="1"/>
              <a:t>Article</a:t>
            </a:r>
            <a:r>
              <a:rPr lang="et-EE" sz="2400" dirty="0"/>
              <a:t> 14 p. (2) (b)</a:t>
            </a:r>
            <a:endParaRPr lang="en-GB" sz="2400" dirty="0"/>
          </a:p>
        </p:txBody>
      </p:sp>
      <p:sp>
        <p:nvSpPr>
          <p:cNvPr id="3" name="Content Placeholder 2"/>
          <p:cNvSpPr>
            <a:spLocks noGrp="1"/>
          </p:cNvSpPr>
          <p:nvPr>
            <p:ph idx="1"/>
          </p:nvPr>
        </p:nvSpPr>
        <p:spPr>
          <a:xfrm>
            <a:off x="395536" y="2564904"/>
            <a:ext cx="8229600" cy="3633788"/>
          </a:xfrm>
        </p:spPr>
        <p:txBody>
          <a:bodyPr/>
          <a:lstStyle/>
          <a:p>
            <a:pPr marL="0" lvl="1" indent="0">
              <a:buNone/>
            </a:pPr>
            <a:r>
              <a:rPr lang="et-EE" dirty="0" smtClean="0"/>
              <a:t>3. </a:t>
            </a:r>
            <a:r>
              <a:rPr lang="en-GB" dirty="0"/>
              <a:t>An assessment of the existing systems for electronic data exchange, and a summary of the actions planned to gradually permit all exchanges of information between beneficiaries and authorities responsible for management and control of programmes to be carried out by electronic data </a:t>
            </a:r>
            <a:r>
              <a:rPr lang="en-GB" dirty="0" smtClean="0"/>
              <a:t>exchange</a:t>
            </a:r>
            <a:endParaRPr lang="et-EE" dirty="0" smtClean="0"/>
          </a:p>
          <a:p>
            <a:pPr marL="685800" lvl="2" indent="-285750">
              <a:buFont typeface="Arial" pitchFamily="34" charset="0"/>
              <a:buChar char="•"/>
            </a:pPr>
            <a:r>
              <a:rPr lang="et-EE" sz="1800" dirty="0" err="1" smtClean="0"/>
              <a:t>An</a:t>
            </a:r>
            <a:r>
              <a:rPr lang="et-EE" sz="1800" dirty="0" smtClean="0"/>
              <a:t> </a:t>
            </a:r>
            <a:r>
              <a:rPr lang="et-EE" sz="1800" dirty="0" err="1" smtClean="0"/>
              <a:t>assessment</a:t>
            </a:r>
            <a:r>
              <a:rPr lang="et-EE" sz="1800" dirty="0" smtClean="0"/>
              <a:t> </a:t>
            </a:r>
            <a:r>
              <a:rPr lang="et-EE" sz="1800" dirty="0" err="1" smtClean="0"/>
              <a:t>of</a:t>
            </a:r>
            <a:r>
              <a:rPr lang="et-EE" sz="1800" dirty="0" smtClean="0"/>
              <a:t> </a:t>
            </a:r>
            <a:r>
              <a:rPr lang="et-EE" sz="1800" dirty="0" err="1" smtClean="0"/>
              <a:t>existing</a:t>
            </a:r>
            <a:r>
              <a:rPr lang="et-EE" sz="1800" dirty="0" smtClean="0"/>
              <a:t> </a:t>
            </a:r>
            <a:r>
              <a:rPr lang="et-EE" sz="1800" dirty="0" err="1" smtClean="0"/>
              <a:t>systems</a:t>
            </a:r>
            <a:endParaRPr lang="et-EE" sz="1800" dirty="0" smtClean="0"/>
          </a:p>
          <a:p>
            <a:pPr marL="685800" lvl="2" indent="-285750">
              <a:buFont typeface="Arial" pitchFamily="34" charset="0"/>
              <a:buChar char="•"/>
            </a:pPr>
            <a:r>
              <a:rPr lang="et-EE" sz="1800" dirty="0" smtClean="0"/>
              <a:t>A </a:t>
            </a:r>
            <a:r>
              <a:rPr lang="et-EE" sz="1800" dirty="0" err="1" smtClean="0"/>
              <a:t>summary</a:t>
            </a:r>
            <a:r>
              <a:rPr lang="et-EE" sz="1800" dirty="0" smtClean="0"/>
              <a:t> </a:t>
            </a:r>
            <a:r>
              <a:rPr lang="et-EE" sz="1800" dirty="0" err="1" smtClean="0"/>
              <a:t>of</a:t>
            </a:r>
            <a:r>
              <a:rPr lang="et-EE" sz="1800" dirty="0" smtClean="0"/>
              <a:t> </a:t>
            </a:r>
            <a:r>
              <a:rPr lang="et-EE" sz="1800" dirty="0" err="1" smtClean="0"/>
              <a:t>actions</a:t>
            </a:r>
            <a:r>
              <a:rPr lang="et-EE" sz="1800" dirty="0" smtClean="0"/>
              <a:t> </a:t>
            </a:r>
            <a:r>
              <a:rPr lang="et-EE" sz="1800" dirty="0" err="1" smtClean="0"/>
              <a:t>planned</a:t>
            </a:r>
            <a:r>
              <a:rPr lang="et-EE" sz="1800" dirty="0" smtClean="0"/>
              <a:t> </a:t>
            </a:r>
            <a:r>
              <a:rPr lang="et-EE" sz="1800" dirty="0" err="1" smtClean="0"/>
              <a:t>with</a:t>
            </a:r>
            <a:r>
              <a:rPr lang="et-EE" sz="1800" dirty="0" smtClean="0"/>
              <a:t> </a:t>
            </a:r>
            <a:r>
              <a:rPr lang="et-EE" sz="1800" dirty="0" err="1" smtClean="0"/>
              <a:t>an</a:t>
            </a:r>
            <a:r>
              <a:rPr lang="et-EE" sz="1800" dirty="0" smtClean="0"/>
              <a:t> </a:t>
            </a:r>
            <a:r>
              <a:rPr lang="et-EE" sz="1800" dirty="0" err="1" smtClean="0"/>
              <a:t>indicative</a:t>
            </a:r>
            <a:r>
              <a:rPr lang="et-EE" sz="1800" dirty="0" smtClean="0"/>
              <a:t> </a:t>
            </a:r>
            <a:r>
              <a:rPr lang="et-EE" sz="1800" dirty="0" err="1" smtClean="0"/>
              <a:t>timeframe</a:t>
            </a:r>
            <a:r>
              <a:rPr lang="et-EE" sz="1800" dirty="0" smtClean="0"/>
              <a:t> and </a:t>
            </a:r>
            <a:r>
              <a:rPr lang="et-EE" sz="1800" dirty="0" err="1" smtClean="0"/>
              <a:t>expected</a:t>
            </a:r>
            <a:r>
              <a:rPr lang="et-EE" sz="1800" dirty="0" smtClean="0"/>
              <a:t> </a:t>
            </a:r>
            <a:r>
              <a:rPr lang="et-EE" sz="1800" dirty="0" err="1" smtClean="0"/>
              <a:t>results</a:t>
            </a:r>
            <a:endParaRPr lang="en-GB" sz="1800" dirty="0"/>
          </a:p>
          <a:p>
            <a:pPr marL="0" indent="0">
              <a:buNone/>
            </a:pPr>
            <a:endParaRPr lang="en-GB" dirty="0"/>
          </a:p>
        </p:txBody>
      </p:sp>
    </p:spTree>
    <p:extLst>
      <p:ext uri="{BB962C8B-B14F-4D97-AF65-F5344CB8AC3E}">
        <p14:creationId xmlns:p14="http://schemas.microsoft.com/office/powerpoint/2010/main" val="3179811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641600"/>
            <a:ext cx="8280920" cy="2088232"/>
          </a:xfrm>
        </p:spPr>
        <p:txBody>
          <a:bodyPr/>
          <a:lstStyle/>
          <a:p>
            <a:r>
              <a:rPr lang="et-EE" sz="4000" dirty="0" err="1" smtClean="0"/>
              <a:t>Operational</a:t>
            </a:r>
            <a:r>
              <a:rPr lang="et-EE" sz="4000" dirty="0" smtClean="0"/>
              <a:t> programme</a:t>
            </a:r>
            <a:endParaRPr lang="en-GB" sz="4000"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348779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General </a:t>
            </a:r>
            <a:r>
              <a:rPr lang="et-EE" dirty="0" err="1" smtClean="0"/>
              <a:t>approach</a:t>
            </a:r>
            <a:endParaRPr lang="en-GB" dirty="0"/>
          </a:p>
        </p:txBody>
      </p:sp>
      <p:sp>
        <p:nvSpPr>
          <p:cNvPr id="3" name="Content Placeholder 2"/>
          <p:cNvSpPr>
            <a:spLocks noGrp="1"/>
          </p:cNvSpPr>
          <p:nvPr>
            <p:ph idx="1"/>
          </p:nvPr>
        </p:nvSpPr>
        <p:spPr/>
        <p:txBody>
          <a:bodyPr/>
          <a:lstStyle/>
          <a:p>
            <a:r>
              <a:rPr lang="et-EE" dirty="0" err="1" smtClean="0"/>
              <a:t>The</a:t>
            </a:r>
            <a:r>
              <a:rPr lang="et-EE" dirty="0" smtClean="0"/>
              <a:t> </a:t>
            </a:r>
            <a:r>
              <a:rPr lang="et-EE" dirty="0" err="1" smtClean="0"/>
              <a:t>content</a:t>
            </a:r>
            <a:r>
              <a:rPr lang="et-EE" dirty="0" smtClean="0"/>
              <a:t> </a:t>
            </a:r>
            <a:r>
              <a:rPr lang="et-EE" dirty="0" err="1" smtClean="0"/>
              <a:t>of</a:t>
            </a:r>
            <a:r>
              <a:rPr lang="et-EE" dirty="0" smtClean="0"/>
              <a:t> </a:t>
            </a:r>
            <a:r>
              <a:rPr lang="et-EE" dirty="0" err="1" smtClean="0"/>
              <a:t>the</a:t>
            </a:r>
            <a:r>
              <a:rPr lang="et-EE" dirty="0" smtClean="0"/>
              <a:t> </a:t>
            </a:r>
            <a:r>
              <a:rPr lang="et-EE" dirty="0" err="1" smtClean="0"/>
              <a:t>Partnership</a:t>
            </a:r>
            <a:r>
              <a:rPr lang="et-EE" dirty="0" smtClean="0"/>
              <a:t> </a:t>
            </a:r>
            <a:r>
              <a:rPr lang="et-EE" dirty="0" err="1" smtClean="0"/>
              <a:t>Contract</a:t>
            </a:r>
            <a:r>
              <a:rPr lang="et-EE" dirty="0" smtClean="0"/>
              <a:t> </a:t>
            </a:r>
            <a:r>
              <a:rPr lang="et-EE" dirty="0" err="1" smtClean="0"/>
              <a:t>to</a:t>
            </a:r>
            <a:r>
              <a:rPr lang="et-EE" dirty="0" smtClean="0"/>
              <a:t> </a:t>
            </a:r>
            <a:r>
              <a:rPr lang="et-EE" dirty="0" err="1" smtClean="0"/>
              <a:t>be</a:t>
            </a:r>
            <a:r>
              <a:rPr lang="et-EE" dirty="0" smtClean="0"/>
              <a:t> </a:t>
            </a:r>
            <a:r>
              <a:rPr lang="et-EE" dirty="0" err="1" smtClean="0"/>
              <a:t>taken</a:t>
            </a:r>
            <a:r>
              <a:rPr lang="et-EE" dirty="0" smtClean="0"/>
              <a:t> </a:t>
            </a:r>
            <a:r>
              <a:rPr lang="et-EE" dirty="0" err="1" smtClean="0"/>
              <a:t>into</a:t>
            </a:r>
            <a:r>
              <a:rPr lang="et-EE" dirty="0" smtClean="0"/>
              <a:t> </a:t>
            </a:r>
            <a:r>
              <a:rPr lang="et-EE" dirty="0" err="1" smtClean="0"/>
              <a:t>account</a:t>
            </a:r>
            <a:r>
              <a:rPr lang="et-EE" dirty="0"/>
              <a:t> </a:t>
            </a:r>
            <a:r>
              <a:rPr lang="et-EE" dirty="0" smtClean="0"/>
              <a:t>(no </a:t>
            </a:r>
            <a:r>
              <a:rPr lang="et-EE" dirty="0" err="1" smtClean="0"/>
              <a:t>excessive</a:t>
            </a:r>
            <a:r>
              <a:rPr lang="et-EE" dirty="0" smtClean="0"/>
              <a:t> </a:t>
            </a:r>
            <a:r>
              <a:rPr lang="et-EE" dirty="0" err="1" smtClean="0"/>
              <a:t>duplication</a:t>
            </a:r>
            <a:r>
              <a:rPr lang="et-EE" dirty="0" smtClean="0"/>
              <a:t>)  </a:t>
            </a:r>
          </a:p>
          <a:p>
            <a:r>
              <a:rPr lang="en-GB" dirty="0" smtClean="0"/>
              <a:t>Submission of the OP in the form of structured data </a:t>
            </a:r>
            <a:r>
              <a:rPr lang="et-EE" dirty="0"/>
              <a:t> </a:t>
            </a:r>
            <a:r>
              <a:rPr lang="et-EE" dirty="0" smtClean="0"/>
              <a:t>- </a:t>
            </a:r>
            <a:r>
              <a:rPr lang="et-EE" dirty="0"/>
              <a:t>c</a:t>
            </a:r>
            <a:r>
              <a:rPr lang="en-GB" b="0" dirty="0" err="1" smtClean="0"/>
              <a:t>haracter</a:t>
            </a:r>
            <a:r>
              <a:rPr lang="en-GB" b="0" dirty="0" smtClean="0"/>
              <a:t> limits for each field</a:t>
            </a:r>
          </a:p>
          <a:p>
            <a:pPr marL="457200" lvl="1" indent="0">
              <a:buNone/>
            </a:pPr>
            <a:endParaRPr lang="et-EE" b="0" dirty="0" smtClean="0"/>
          </a:p>
          <a:p>
            <a:endParaRPr lang="en-GB" dirty="0"/>
          </a:p>
        </p:txBody>
      </p:sp>
    </p:spTree>
    <p:extLst>
      <p:ext uri="{BB962C8B-B14F-4D97-AF65-F5344CB8AC3E}">
        <p14:creationId xmlns:p14="http://schemas.microsoft.com/office/powerpoint/2010/main" val="144510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268760"/>
            <a:ext cx="8229600" cy="936625"/>
          </a:xfrm>
        </p:spPr>
        <p:txBody>
          <a:bodyPr/>
          <a:lstStyle/>
          <a:p>
            <a:r>
              <a:rPr lang="et-EE" dirty="0" smtClean="0"/>
              <a:t>Main </a:t>
            </a:r>
            <a:r>
              <a:rPr lang="et-EE" dirty="0" err="1" smtClean="0"/>
              <a:t>blocks</a:t>
            </a:r>
            <a:endParaRPr lang="en-GB" dirty="0"/>
          </a:p>
        </p:txBody>
      </p:sp>
      <p:sp>
        <p:nvSpPr>
          <p:cNvPr id="3" name="Content Placeholder 2"/>
          <p:cNvSpPr>
            <a:spLocks noGrp="1"/>
          </p:cNvSpPr>
          <p:nvPr>
            <p:ph idx="1"/>
          </p:nvPr>
        </p:nvSpPr>
        <p:spPr>
          <a:xfrm>
            <a:off x="395536" y="2204864"/>
            <a:ext cx="8229600" cy="3633788"/>
          </a:xfrm>
        </p:spPr>
        <p:txBody>
          <a:bodyPr/>
          <a:lstStyle/>
          <a:p>
            <a:pPr>
              <a:buFont typeface="+mj-lt"/>
              <a:buAutoNum type="arabicPeriod"/>
            </a:pPr>
            <a:r>
              <a:rPr lang="en-GB" sz="1500" dirty="0" smtClean="0"/>
              <a:t>Preparation of the operational programme by the </a:t>
            </a:r>
            <a:r>
              <a:rPr lang="et-EE" sz="1500" dirty="0" smtClean="0"/>
              <a:t>M</a:t>
            </a:r>
            <a:r>
              <a:rPr lang="en-GB" sz="1500" dirty="0" smtClean="0"/>
              <a:t>ember </a:t>
            </a:r>
            <a:r>
              <a:rPr lang="et-EE" sz="1500" dirty="0"/>
              <a:t>S</a:t>
            </a:r>
            <a:r>
              <a:rPr lang="en-GB" sz="1500" dirty="0" err="1" smtClean="0"/>
              <a:t>tate</a:t>
            </a:r>
            <a:r>
              <a:rPr lang="en-GB" sz="1500" dirty="0" smtClean="0"/>
              <a:t>/region</a:t>
            </a:r>
            <a:endParaRPr lang="et-EE" sz="1500" dirty="0" smtClean="0"/>
          </a:p>
          <a:p>
            <a:pPr>
              <a:buFont typeface="+mj-lt"/>
              <a:buAutoNum type="arabicPeriod"/>
            </a:pPr>
            <a:r>
              <a:rPr lang="en-GB" sz="1500" dirty="0" smtClean="0"/>
              <a:t>A strategy for the programme's contribution to the union strategy for smart, sustainable and inclusive growth   </a:t>
            </a:r>
            <a:r>
              <a:rPr lang="et-EE" sz="1500" dirty="0" smtClean="0"/>
              <a:t>(</a:t>
            </a:r>
            <a:r>
              <a:rPr lang="et-EE" sz="1500" dirty="0"/>
              <a:t>A</a:t>
            </a:r>
            <a:r>
              <a:rPr lang="en-GB" sz="1500" dirty="0" err="1" smtClean="0"/>
              <a:t>rticle</a:t>
            </a:r>
            <a:r>
              <a:rPr lang="en-GB" sz="1500" dirty="0" smtClean="0"/>
              <a:t> 24</a:t>
            </a:r>
            <a:r>
              <a:rPr lang="et-EE" sz="1500" dirty="0" smtClean="0"/>
              <a:t>.</a:t>
            </a:r>
            <a:r>
              <a:rPr lang="en-GB" sz="1500" dirty="0" smtClean="0"/>
              <a:t>1 and </a:t>
            </a:r>
            <a:r>
              <a:rPr lang="et-EE" sz="1500" dirty="0" smtClean="0"/>
              <a:t>A</a:t>
            </a:r>
            <a:r>
              <a:rPr lang="en-GB" sz="1500" dirty="0" err="1" smtClean="0"/>
              <a:t>rticle</a:t>
            </a:r>
            <a:r>
              <a:rPr lang="en-GB" sz="1500" dirty="0" smtClean="0"/>
              <a:t> 87.2 (a)</a:t>
            </a:r>
            <a:r>
              <a:rPr lang="et-EE" sz="1500" dirty="0" smtClean="0"/>
              <a:t>)</a:t>
            </a:r>
          </a:p>
          <a:p>
            <a:pPr>
              <a:buFont typeface="+mj-lt"/>
              <a:buAutoNum type="arabicPeriod"/>
            </a:pPr>
            <a:r>
              <a:rPr lang="en-GB" sz="1500" dirty="0" smtClean="0"/>
              <a:t>Description of the priority axes </a:t>
            </a:r>
            <a:r>
              <a:rPr lang="et-EE" sz="1500" dirty="0" smtClean="0"/>
              <a:t>(</a:t>
            </a:r>
            <a:r>
              <a:rPr lang="et-EE" sz="1500" dirty="0" err="1" smtClean="0"/>
              <a:t>Article</a:t>
            </a:r>
            <a:r>
              <a:rPr lang="et-EE" sz="1500" dirty="0" smtClean="0"/>
              <a:t> 87.2 (c))</a:t>
            </a:r>
          </a:p>
          <a:p>
            <a:pPr>
              <a:buFont typeface="+mj-lt"/>
              <a:buAutoNum type="arabicPeriod"/>
            </a:pPr>
            <a:r>
              <a:rPr lang="en-GB" sz="1500" dirty="0" smtClean="0"/>
              <a:t>The financing plan of the </a:t>
            </a:r>
            <a:r>
              <a:rPr lang="en-GB" sz="1500" dirty="0"/>
              <a:t>operational </a:t>
            </a:r>
            <a:r>
              <a:rPr lang="en-GB" sz="1500" dirty="0" smtClean="0"/>
              <a:t>programme</a:t>
            </a:r>
            <a:r>
              <a:rPr lang="et-EE" sz="1500" dirty="0" smtClean="0"/>
              <a:t> </a:t>
            </a:r>
            <a:r>
              <a:rPr lang="en-GB" sz="1500" dirty="0" smtClean="0"/>
              <a:t>(</a:t>
            </a:r>
            <a:r>
              <a:rPr lang="en-GB" sz="1500" dirty="0"/>
              <a:t>Article 87.2 </a:t>
            </a:r>
            <a:r>
              <a:rPr lang="en-GB" sz="1500" dirty="0" smtClean="0"/>
              <a:t>(</a:t>
            </a:r>
            <a:r>
              <a:rPr lang="et-EE" sz="1500" dirty="0" smtClean="0"/>
              <a:t>d</a:t>
            </a:r>
            <a:r>
              <a:rPr lang="en-GB" sz="1500" dirty="0" smtClean="0"/>
              <a:t>))</a:t>
            </a:r>
            <a:endParaRPr lang="et-EE" sz="1500" dirty="0" smtClean="0"/>
          </a:p>
          <a:p>
            <a:pPr>
              <a:buFont typeface="+mj-lt"/>
              <a:buAutoNum type="arabicPeriod"/>
            </a:pPr>
            <a:r>
              <a:rPr lang="en-GB" sz="1500" dirty="0" smtClean="0"/>
              <a:t>Integrated approach to territorial development  </a:t>
            </a:r>
            <a:r>
              <a:rPr lang="et-EE" sz="1500" dirty="0" smtClean="0"/>
              <a:t>(A</a:t>
            </a:r>
            <a:r>
              <a:rPr lang="en-GB" sz="1500" dirty="0" err="1" smtClean="0"/>
              <a:t>rticle</a:t>
            </a:r>
            <a:r>
              <a:rPr lang="en-GB" sz="1500" dirty="0" smtClean="0"/>
              <a:t> 87.3</a:t>
            </a:r>
            <a:r>
              <a:rPr lang="et-EE" sz="1500" dirty="0"/>
              <a:t>)</a:t>
            </a:r>
            <a:endParaRPr lang="et-EE" sz="1500" dirty="0" smtClean="0"/>
          </a:p>
          <a:p>
            <a:pPr>
              <a:buFont typeface="+mj-lt"/>
              <a:buAutoNum type="arabicPeriod"/>
            </a:pPr>
            <a:r>
              <a:rPr lang="et-EE" sz="1500" dirty="0" err="1" smtClean="0"/>
              <a:t>Where</a:t>
            </a:r>
            <a:r>
              <a:rPr lang="et-EE" sz="1500" dirty="0" smtClean="0"/>
              <a:t> </a:t>
            </a:r>
            <a:r>
              <a:rPr lang="et-EE" sz="1500" dirty="0" err="1" smtClean="0"/>
              <a:t>appropriate</a:t>
            </a:r>
            <a:r>
              <a:rPr lang="et-EE" sz="1500" dirty="0" smtClean="0"/>
              <a:t>, </a:t>
            </a:r>
            <a:r>
              <a:rPr lang="et-EE" sz="1500" dirty="0" err="1" smtClean="0"/>
              <a:t>the</a:t>
            </a:r>
            <a:r>
              <a:rPr lang="et-EE" sz="1500" dirty="0" smtClean="0"/>
              <a:t> </a:t>
            </a:r>
            <a:r>
              <a:rPr lang="et-EE" sz="1500" dirty="0" err="1" smtClean="0"/>
              <a:t>strategy</a:t>
            </a:r>
            <a:r>
              <a:rPr lang="et-EE" sz="1500" dirty="0" smtClean="0"/>
              <a:t> </a:t>
            </a:r>
            <a:r>
              <a:rPr lang="et-EE" sz="1500" dirty="0" err="1" smtClean="0"/>
              <a:t>to</a:t>
            </a:r>
            <a:r>
              <a:rPr lang="et-EE" sz="1500" dirty="0" smtClean="0"/>
              <a:t> </a:t>
            </a:r>
            <a:r>
              <a:rPr lang="et-EE" sz="1500" dirty="0" err="1" smtClean="0"/>
              <a:t>address</a:t>
            </a:r>
            <a:r>
              <a:rPr lang="et-EE" sz="1500" dirty="0" smtClean="0"/>
              <a:t> </a:t>
            </a:r>
            <a:r>
              <a:rPr lang="en-GB" sz="1500" dirty="0" smtClean="0"/>
              <a:t>the specific needs of geographical areas most affected by poverty or target groups at highest risk of discrimination or exclusion, with special regard to marginalised </a:t>
            </a:r>
            <a:r>
              <a:rPr lang="en-GB" sz="1500" dirty="0" err="1" smtClean="0"/>
              <a:t>communitie</a:t>
            </a:r>
            <a:r>
              <a:rPr lang="et-EE" sz="1500" dirty="0" smtClean="0"/>
              <a:t>s (</a:t>
            </a:r>
            <a:r>
              <a:rPr lang="et-EE" sz="1500" dirty="0" err="1" smtClean="0"/>
              <a:t>Article</a:t>
            </a:r>
            <a:r>
              <a:rPr lang="et-EE" sz="1500" dirty="0" smtClean="0"/>
              <a:t> 87 (4) (a))</a:t>
            </a:r>
          </a:p>
          <a:p>
            <a:pPr>
              <a:buFont typeface="+mj-lt"/>
              <a:buAutoNum type="arabicPeriod"/>
            </a:pPr>
            <a:r>
              <a:rPr lang="en-GB" sz="1500" dirty="0"/>
              <a:t>Authorities and bodies responsible for management, control and audit and the role of </a:t>
            </a:r>
            <a:r>
              <a:rPr lang="en-GB" sz="1500" dirty="0" smtClean="0"/>
              <a:t>partners</a:t>
            </a:r>
            <a:r>
              <a:rPr lang="et-EE" sz="1500" dirty="0" smtClean="0"/>
              <a:t> (</a:t>
            </a:r>
            <a:r>
              <a:rPr lang="et-EE" sz="1500" dirty="0" err="1" smtClean="0"/>
              <a:t>Article</a:t>
            </a:r>
            <a:r>
              <a:rPr lang="et-EE" sz="1500" dirty="0" smtClean="0"/>
              <a:t> 87.5)</a:t>
            </a:r>
          </a:p>
          <a:p>
            <a:pPr>
              <a:buFont typeface="+mj-lt"/>
              <a:buAutoNum type="arabicPeriod"/>
            </a:pPr>
            <a:r>
              <a:rPr lang="en-GB" sz="1500" dirty="0" smtClean="0"/>
              <a:t>Coordination  </a:t>
            </a:r>
            <a:r>
              <a:rPr lang="et-EE" sz="1500" dirty="0" smtClean="0"/>
              <a:t>(A</a:t>
            </a:r>
            <a:r>
              <a:rPr lang="en-GB" sz="1500" dirty="0" err="1" smtClean="0"/>
              <a:t>rticle</a:t>
            </a:r>
            <a:r>
              <a:rPr lang="en-GB" sz="1500" dirty="0" smtClean="0"/>
              <a:t> 87.6 (</a:t>
            </a:r>
            <a:r>
              <a:rPr lang="et-EE" sz="1500" dirty="0" smtClean="0"/>
              <a:t>a</a:t>
            </a:r>
            <a:r>
              <a:rPr lang="en-GB" sz="1500" dirty="0" smtClean="0"/>
              <a:t>)</a:t>
            </a:r>
            <a:r>
              <a:rPr lang="et-EE" sz="1500" dirty="0" smtClean="0"/>
              <a:t>)</a:t>
            </a:r>
          </a:p>
          <a:p>
            <a:pPr>
              <a:buFont typeface="+mj-lt"/>
              <a:buAutoNum type="arabicPeriod"/>
            </a:pPr>
            <a:r>
              <a:rPr lang="en-GB" sz="1500" dirty="0"/>
              <a:t>Fulfilment of Ex-Ante </a:t>
            </a:r>
            <a:r>
              <a:rPr lang="et-EE" sz="1500" dirty="0" err="1"/>
              <a:t>c</a:t>
            </a:r>
            <a:r>
              <a:rPr lang="en-GB" sz="1500" dirty="0" err="1" smtClean="0"/>
              <a:t>onditionalities</a:t>
            </a:r>
            <a:r>
              <a:rPr lang="en-GB" sz="1500" dirty="0" smtClean="0"/>
              <a:t> </a:t>
            </a:r>
            <a:r>
              <a:rPr lang="et-EE" sz="1500" dirty="0" smtClean="0"/>
              <a:t>(</a:t>
            </a:r>
            <a:r>
              <a:rPr lang="en-GB" sz="1500" dirty="0" smtClean="0"/>
              <a:t>Article </a:t>
            </a:r>
            <a:r>
              <a:rPr lang="en-GB" sz="1500" dirty="0"/>
              <a:t>87.6 </a:t>
            </a:r>
            <a:r>
              <a:rPr lang="en-GB" sz="1500" dirty="0" smtClean="0"/>
              <a:t>(</a:t>
            </a:r>
            <a:r>
              <a:rPr lang="et-EE" sz="1500" dirty="0" smtClean="0"/>
              <a:t>b))</a:t>
            </a:r>
          </a:p>
          <a:p>
            <a:pPr>
              <a:buFont typeface="+mj-lt"/>
              <a:buAutoNum type="arabicPeriod"/>
            </a:pPr>
            <a:r>
              <a:rPr lang="en-GB" sz="1500" dirty="0"/>
              <a:t>Reduction of the </a:t>
            </a:r>
            <a:r>
              <a:rPr lang="et-EE" sz="1500" dirty="0" smtClean="0"/>
              <a:t>a</a:t>
            </a:r>
            <a:r>
              <a:rPr lang="en-GB" sz="1500" dirty="0" err="1" smtClean="0"/>
              <a:t>dministrative</a:t>
            </a:r>
            <a:r>
              <a:rPr lang="en-GB" sz="1500" dirty="0" smtClean="0"/>
              <a:t> </a:t>
            </a:r>
            <a:r>
              <a:rPr lang="en-GB" sz="1500" dirty="0"/>
              <a:t>burden for beneficiaries </a:t>
            </a:r>
            <a:r>
              <a:rPr lang="et-EE" sz="1500" dirty="0" smtClean="0"/>
              <a:t>(</a:t>
            </a:r>
            <a:r>
              <a:rPr lang="en-GB" sz="1500" dirty="0" smtClean="0"/>
              <a:t>Article </a:t>
            </a:r>
            <a:r>
              <a:rPr lang="en-GB" sz="1500" dirty="0"/>
              <a:t>87.6 (c</a:t>
            </a:r>
            <a:r>
              <a:rPr lang="en-GB" sz="1500" dirty="0" smtClean="0"/>
              <a:t>)</a:t>
            </a:r>
            <a:r>
              <a:rPr lang="et-EE" sz="1500" dirty="0" smtClean="0"/>
              <a:t>)</a:t>
            </a:r>
          </a:p>
          <a:p>
            <a:pPr>
              <a:buFont typeface="+mj-lt"/>
              <a:buAutoNum type="arabicPeriod"/>
            </a:pPr>
            <a:r>
              <a:rPr lang="en-GB" sz="1500" dirty="0"/>
              <a:t>Horizontal </a:t>
            </a:r>
            <a:r>
              <a:rPr lang="et-EE" sz="1500" dirty="0" smtClean="0"/>
              <a:t>p</a:t>
            </a:r>
            <a:r>
              <a:rPr lang="en-GB" sz="1500" dirty="0" err="1" smtClean="0"/>
              <a:t>rinciples</a:t>
            </a:r>
            <a:r>
              <a:rPr lang="en-GB" sz="1500" dirty="0" smtClean="0"/>
              <a:t> </a:t>
            </a:r>
            <a:r>
              <a:rPr lang="et-EE" sz="1500" dirty="0"/>
              <a:t>(</a:t>
            </a:r>
            <a:r>
              <a:rPr lang="en-GB" sz="1500" dirty="0" smtClean="0"/>
              <a:t>Article 87.7</a:t>
            </a:r>
            <a:r>
              <a:rPr lang="et-EE" sz="1500" dirty="0" smtClean="0"/>
              <a:t>)</a:t>
            </a:r>
          </a:p>
          <a:p>
            <a:endParaRPr lang="en-GB" sz="1600" dirty="0"/>
          </a:p>
        </p:txBody>
      </p:sp>
    </p:spTree>
    <p:extLst>
      <p:ext uri="{BB962C8B-B14F-4D97-AF65-F5344CB8AC3E}">
        <p14:creationId xmlns:p14="http://schemas.microsoft.com/office/powerpoint/2010/main" val="3125321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z="2400" dirty="0" smtClean="0"/>
              <a:t>1. </a:t>
            </a:r>
            <a:r>
              <a:rPr lang="en-GB" sz="2400" dirty="0" smtClean="0"/>
              <a:t>Preparation </a:t>
            </a:r>
            <a:r>
              <a:rPr lang="en-GB" sz="2400" dirty="0"/>
              <a:t>of the operational programme by the Member State/region</a:t>
            </a:r>
            <a:r>
              <a:rPr lang="en-GB" dirty="0"/>
              <a:t/>
            </a:r>
            <a:br>
              <a:rPr lang="en-GB" dirty="0"/>
            </a:br>
            <a:endParaRPr lang="en-GB" dirty="0"/>
          </a:p>
        </p:txBody>
      </p:sp>
      <p:sp>
        <p:nvSpPr>
          <p:cNvPr id="3" name="Content Placeholder 2"/>
          <p:cNvSpPr>
            <a:spLocks noGrp="1"/>
          </p:cNvSpPr>
          <p:nvPr>
            <p:ph idx="1"/>
          </p:nvPr>
        </p:nvSpPr>
        <p:spPr>
          <a:xfrm>
            <a:off x="467544" y="2348880"/>
            <a:ext cx="8229600" cy="3633788"/>
          </a:xfrm>
        </p:spPr>
        <p:txBody>
          <a:bodyPr/>
          <a:lstStyle/>
          <a:p>
            <a:pPr marL="0" indent="0">
              <a:buNone/>
            </a:pPr>
            <a:endParaRPr lang="et-EE" b="1" dirty="0"/>
          </a:p>
          <a:p>
            <a:r>
              <a:rPr lang="en-GB" dirty="0"/>
              <a:t>Summary of the key stages of the preparation process</a:t>
            </a:r>
          </a:p>
          <a:p>
            <a:r>
              <a:rPr lang="en-GB" dirty="0"/>
              <a:t>A description of the involvement of the partners</a:t>
            </a:r>
          </a:p>
          <a:p>
            <a:r>
              <a:rPr lang="et-EE" dirty="0" err="1" smtClean="0"/>
              <a:t>An</a:t>
            </a:r>
            <a:r>
              <a:rPr lang="et-EE" dirty="0" smtClean="0"/>
              <a:t> </a:t>
            </a:r>
            <a:r>
              <a:rPr lang="en-GB" dirty="0" smtClean="0"/>
              <a:t>overview </a:t>
            </a:r>
            <a:r>
              <a:rPr lang="en-GB" dirty="0"/>
              <a:t>of the organisation of the ex-ante evaluation process and how have the results of this process been taken into </a:t>
            </a:r>
            <a:r>
              <a:rPr lang="en-GB" dirty="0" smtClean="0"/>
              <a:t>account</a:t>
            </a:r>
            <a:endParaRPr lang="et-EE" dirty="0" smtClean="0"/>
          </a:p>
          <a:p>
            <a:r>
              <a:rPr lang="en-GB" dirty="0" smtClean="0"/>
              <a:t>Any </a:t>
            </a:r>
            <a:r>
              <a:rPr lang="en-GB" dirty="0"/>
              <a:t>other relevant information e.g. use of studies and expert groups</a:t>
            </a:r>
          </a:p>
          <a:p>
            <a:endParaRPr lang="en-GB" dirty="0"/>
          </a:p>
        </p:txBody>
      </p:sp>
    </p:spTree>
    <p:extLst>
      <p:ext uri="{BB962C8B-B14F-4D97-AF65-F5344CB8AC3E}">
        <p14:creationId xmlns:p14="http://schemas.microsoft.com/office/powerpoint/2010/main" val="1871685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err="1" smtClean="0"/>
              <a:t>Aims</a:t>
            </a:r>
            <a:endParaRPr lang="en-GB" dirty="0"/>
          </a:p>
        </p:txBody>
      </p:sp>
      <p:sp>
        <p:nvSpPr>
          <p:cNvPr id="3" name="Content Placeholder 2"/>
          <p:cNvSpPr>
            <a:spLocks noGrp="1"/>
          </p:cNvSpPr>
          <p:nvPr>
            <p:ph idx="1"/>
          </p:nvPr>
        </p:nvSpPr>
        <p:spPr/>
        <p:txBody>
          <a:bodyPr/>
          <a:lstStyle/>
          <a:p>
            <a:r>
              <a:rPr lang="en-GB" dirty="0" smtClean="0"/>
              <a:t>Providing an update </a:t>
            </a:r>
            <a:r>
              <a:rPr lang="et-EE" dirty="0" smtClean="0"/>
              <a:t>of</a:t>
            </a:r>
            <a:r>
              <a:rPr lang="en-GB" dirty="0" smtClean="0"/>
              <a:t> fiches prepared in 2011 (Fiches 4 and 5) following the latest agreement on compromise text</a:t>
            </a:r>
            <a:r>
              <a:rPr lang="et-EE" dirty="0" smtClean="0"/>
              <a:t> </a:t>
            </a:r>
            <a:r>
              <a:rPr lang="et-EE" dirty="0" err="1" smtClean="0"/>
              <a:t>by</a:t>
            </a:r>
            <a:r>
              <a:rPr lang="et-EE" dirty="0" smtClean="0"/>
              <a:t> GAC </a:t>
            </a:r>
            <a:r>
              <a:rPr lang="en-GB" dirty="0" smtClean="0"/>
              <a:t>on 16 October</a:t>
            </a:r>
          </a:p>
          <a:p>
            <a:r>
              <a:rPr lang="en-GB" dirty="0" smtClean="0"/>
              <a:t>Opening discussions on guidance on templates</a:t>
            </a:r>
          </a:p>
          <a:p>
            <a:r>
              <a:rPr lang="nl-BE" dirty="0" smtClean="0"/>
              <a:t>Importance of structured information with clear expectations on all sides</a:t>
            </a:r>
          </a:p>
          <a:p>
            <a:r>
              <a:rPr lang="nl-BE" dirty="0" smtClean="0"/>
              <a:t>Intention to provide templates in coming weeks</a:t>
            </a:r>
            <a:endParaRPr lang="et-EE" dirty="0"/>
          </a:p>
          <a:p>
            <a:pPr marL="0" indent="0">
              <a:buNone/>
            </a:pPr>
            <a:endParaRPr lang="en-GB" dirty="0" smtClean="0"/>
          </a:p>
          <a:p>
            <a:pPr marL="0" indent="0">
              <a:buNone/>
            </a:pPr>
            <a:endParaRPr lang="et-EE" dirty="0"/>
          </a:p>
          <a:p>
            <a:pPr marL="0" indent="0">
              <a:buNone/>
            </a:pPr>
            <a:endParaRPr lang="et-EE" dirty="0"/>
          </a:p>
        </p:txBody>
      </p:sp>
    </p:spTree>
    <p:extLst>
      <p:ext uri="{BB962C8B-B14F-4D97-AF65-F5344CB8AC3E}">
        <p14:creationId xmlns:p14="http://schemas.microsoft.com/office/powerpoint/2010/main" val="323723440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z="2400" dirty="0" smtClean="0"/>
              <a:t>2. </a:t>
            </a:r>
            <a:r>
              <a:rPr lang="en-GB" sz="2400" dirty="0" smtClean="0"/>
              <a:t>A </a:t>
            </a:r>
            <a:r>
              <a:rPr lang="en-GB" sz="2400" dirty="0"/>
              <a:t>strategy for the programme's contribution to the union strategy for smart, sustainable and inclusive growth   (Article 24.1 and Article 87.2 (a))</a:t>
            </a:r>
            <a:br>
              <a:rPr lang="en-GB" sz="2400" dirty="0"/>
            </a:br>
            <a:endParaRPr lang="en-GB" sz="2400" dirty="0"/>
          </a:p>
        </p:txBody>
      </p:sp>
      <p:sp>
        <p:nvSpPr>
          <p:cNvPr id="3" name="Content Placeholder 2"/>
          <p:cNvSpPr>
            <a:spLocks noGrp="1"/>
          </p:cNvSpPr>
          <p:nvPr>
            <p:ph idx="1"/>
          </p:nvPr>
        </p:nvSpPr>
        <p:spPr/>
        <p:txBody>
          <a:bodyPr/>
          <a:lstStyle/>
          <a:p>
            <a:r>
              <a:rPr lang="en-GB" sz="2000" dirty="0" smtClean="0"/>
              <a:t>A strategy focused on the identification of regional and national needs, including those identified in the CSRs</a:t>
            </a:r>
          </a:p>
          <a:p>
            <a:r>
              <a:rPr lang="en-GB" sz="2000" dirty="0" smtClean="0"/>
              <a:t>A </a:t>
            </a:r>
            <a:r>
              <a:rPr lang="en-GB" sz="2000" dirty="0" err="1" smtClean="0"/>
              <a:t>str</a:t>
            </a:r>
            <a:r>
              <a:rPr lang="et-EE" sz="2000" dirty="0" err="1" smtClean="0"/>
              <a:t>ate</a:t>
            </a:r>
            <a:r>
              <a:rPr lang="en-GB" sz="2000" dirty="0" err="1" smtClean="0"/>
              <a:t>gy</a:t>
            </a:r>
            <a:r>
              <a:rPr lang="en-GB" sz="2000" dirty="0" smtClean="0"/>
              <a:t> to address these challenges, where appropriate with reference to the NRPs</a:t>
            </a:r>
          </a:p>
          <a:p>
            <a:r>
              <a:rPr lang="en-GB" sz="2000" dirty="0" smtClean="0"/>
              <a:t>The contribution of the programme to the EU2020 strategy, with reference to the ex-ante evaluation and the CSF</a:t>
            </a:r>
          </a:p>
          <a:p>
            <a:r>
              <a:rPr lang="en-GB" sz="2000" dirty="0" smtClean="0"/>
              <a:t>Justification for the selection of thematic objectives and investment priorities</a:t>
            </a:r>
          </a:p>
          <a:p>
            <a:r>
              <a:rPr lang="en-GB" sz="2000" dirty="0" smtClean="0"/>
              <a:t>An explanation why significant development needs relevant for the programme are not addressed </a:t>
            </a:r>
          </a:p>
          <a:p>
            <a:r>
              <a:rPr lang="en-GB" sz="2000" dirty="0" smtClean="0"/>
              <a:t>Justification of the financial allocation</a:t>
            </a:r>
            <a:endParaRPr lang="et-EE" sz="2000" dirty="0" smtClean="0"/>
          </a:p>
          <a:p>
            <a:pPr marL="0" indent="0">
              <a:buNone/>
            </a:pPr>
            <a:endParaRPr lang="en-GB" sz="2000" dirty="0" smtClean="0"/>
          </a:p>
          <a:p>
            <a:endParaRPr lang="en-GB" sz="2800" dirty="0"/>
          </a:p>
        </p:txBody>
      </p:sp>
    </p:spTree>
    <p:extLst>
      <p:ext uri="{BB962C8B-B14F-4D97-AF65-F5344CB8AC3E}">
        <p14:creationId xmlns:p14="http://schemas.microsoft.com/office/powerpoint/2010/main" val="430767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z="3200" dirty="0" smtClean="0"/>
              <a:t>3. </a:t>
            </a:r>
            <a:r>
              <a:rPr lang="en-GB" sz="3200" dirty="0" smtClean="0"/>
              <a:t>Description </a:t>
            </a:r>
            <a:r>
              <a:rPr lang="en-GB" sz="3200" dirty="0"/>
              <a:t>of the priority axes </a:t>
            </a:r>
            <a:r>
              <a:rPr lang="et-EE" sz="3200" dirty="0"/>
              <a:t>(</a:t>
            </a:r>
            <a:r>
              <a:rPr lang="et-EE" sz="3200" dirty="0" err="1"/>
              <a:t>Article</a:t>
            </a:r>
            <a:r>
              <a:rPr lang="et-EE" sz="3200" dirty="0"/>
              <a:t> 87.2 (c))</a:t>
            </a:r>
            <a:br>
              <a:rPr lang="et-EE" sz="3200" dirty="0"/>
            </a:br>
            <a:endParaRPr lang="en-GB" dirty="0"/>
          </a:p>
        </p:txBody>
      </p:sp>
      <p:sp>
        <p:nvSpPr>
          <p:cNvPr id="3" name="Content Placeholder 2"/>
          <p:cNvSpPr>
            <a:spLocks noGrp="1"/>
          </p:cNvSpPr>
          <p:nvPr>
            <p:ph idx="1"/>
          </p:nvPr>
        </p:nvSpPr>
        <p:spPr/>
        <p:txBody>
          <a:bodyPr/>
          <a:lstStyle/>
          <a:p>
            <a:r>
              <a:rPr lang="et-EE" dirty="0" err="1" smtClean="0"/>
              <a:t>As</a:t>
            </a:r>
            <a:r>
              <a:rPr lang="et-EE" dirty="0" smtClean="0"/>
              <a:t> </a:t>
            </a:r>
            <a:r>
              <a:rPr lang="et-EE" dirty="0" err="1" smtClean="0"/>
              <a:t>required</a:t>
            </a:r>
            <a:r>
              <a:rPr lang="et-EE" dirty="0" smtClean="0"/>
              <a:t> </a:t>
            </a:r>
            <a:r>
              <a:rPr lang="et-EE" dirty="0" err="1" smtClean="0"/>
              <a:t>by</a:t>
            </a:r>
            <a:r>
              <a:rPr lang="et-EE" dirty="0" smtClean="0"/>
              <a:t> </a:t>
            </a:r>
            <a:r>
              <a:rPr lang="et-EE" dirty="0" err="1" smtClean="0"/>
              <a:t>the</a:t>
            </a:r>
            <a:r>
              <a:rPr lang="et-EE" dirty="0" smtClean="0"/>
              <a:t> CPR  - </a:t>
            </a:r>
            <a:r>
              <a:rPr lang="et-EE" dirty="0" err="1" smtClean="0"/>
              <a:t>slightly</a:t>
            </a:r>
            <a:r>
              <a:rPr lang="et-EE" dirty="0" smtClean="0"/>
              <a:t> </a:t>
            </a:r>
            <a:r>
              <a:rPr lang="et-EE" dirty="0" err="1" smtClean="0"/>
              <a:t>different</a:t>
            </a:r>
            <a:r>
              <a:rPr lang="et-EE" dirty="0" smtClean="0"/>
              <a:t> </a:t>
            </a:r>
            <a:r>
              <a:rPr lang="et-EE" dirty="0" err="1" smtClean="0"/>
              <a:t>requirements</a:t>
            </a:r>
            <a:r>
              <a:rPr lang="et-EE" dirty="0" smtClean="0"/>
              <a:t> </a:t>
            </a:r>
            <a:r>
              <a:rPr lang="et-EE" dirty="0" err="1" smtClean="0"/>
              <a:t>for</a:t>
            </a:r>
            <a:r>
              <a:rPr lang="et-EE" dirty="0" smtClean="0"/>
              <a:t>  </a:t>
            </a:r>
            <a:r>
              <a:rPr lang="et-EE" dirty="0" err="1" smtClean="0"/>
              <a:t>regular</a:t>
            </a:r>
            <a:r>
              <a:rPr lang="et-EE" dirty="0" smtClean="0"/>
              <a:t> and TA </a:t>
            </a:r>
            <a:r>
              <a:rPr lang="et-EE" dirty="0" err="1" smtClean="0"/>
              <a:t>priority</a:t>
            </a:r>
            <a:r>
              <a:rPr lang="et-EE" dirty="0" smtClean="0"/>
              <a:t> </a:t>
            </a:r>
            <a:r>
              <a:rPr lang="et-EE" dirty="0" err="1" smtClean="0"/>
              <a:t>axes</a:t>
            </a:r>
            <a:endParaRPr lang="et-EE" dirty="0" smtClean="0"/>
          </a:p>
          <a:p>
            <a:pPr marL="0" indent="0">
              <a:buNone/>
            </a:pPr>
            <a:r>
              <a:rPr lang="et-EE" dirty="0" smtClean="0"/>
              <a:t>+ </a:t>
            </a:r>
            <a:r>
              <a:rPr lang="et-EE" dirty="0" err="1" smtClean="0"/>
              <a:t>Specific</a:t>
            </a:r>
            <a:r>
              <a:rPr lang="et-EE" dirty="0" smtClean="0"/>
              <a:t> </a:t>
            </a:r>
            <a:r>
              <a:rPr lang="et-EE" dirty="0" err="1" smtClean="0"/>
              <a:t>provisions</a:t>
            </a:r>
            <a:r>
              <a:rPr lang="et-EE" dirty="0" smtClean="0"/>
              <a:t> </a:t>
            </a:r>
            <a:r>
              <a:rPr lang="et-EE" dirty="0" err="1" smtClean="0"/>
              <a:t>for</a:t>
            </a:r>
            <a:r>
              <a:rPr lang="et-EE" dirty="0" smtClean="0"/>
              <a:t> </a:t>
            </a:r>
            <a:r>
              <a:rPr lang="et-EE" dirty="0" err="1" smtClean="0"/>
              <a:t>the</a:t>
            </a:r>
            <a:r>
              <a:rPr lang="et-EE" dirty="0" smtClean="0"/>
              <a:t> ESF, </a:t>
            </a:r>
            <a:r>
              <a:rPr lang="et-EE" dirty="0"/>
              <a:t>d</a:t>
            </a:r>
            <a:r>
              <a:rPr lang="en-GB" dirty="0" err="1" smtClean="0"/>
              <a:t>escription</a:t>
            </a:r>
            <a:r>
              <a:rPr lang="en-GB" dirty="0" smtClean="0"/>
              <a:t> </a:t>
            </a:r>
            <a:r>
              <a:rPr lang="en-GB" dirty="0"/>
              <a:t>of the contribution of the priority axis to:</a:t>
            </a:r>
          </a:p>
          <a:p>
            <a:pPr lvl="1"/>
            <a:r>
              <a:rPr lang="en-GB" b="0" dirty="0" smtClean="0"/>
              <a:t>the </a:t>
            </a:r>
            <a:r>
              <a:rPr lang="en-GB" b="0" dirty="0"/>
              <a:t>thematic objectives in Article 9(1) to (7) of </a:t>
            </a:r>
            <a:r>
              <a:rPr lang="en-GB" b="0" dirty="0" smtClean="0"/>
              <a:t>the</a:t>
            </a:r>
            <a:r>
              <a:rPr lang="et-EE" b="0" dirty="0" smtClean="0"/>
              <a:t> CPR</a:t>
            </a:r>
            <a:r>
              <a:rPr lang="en-GB" b="0" dirty="0" smtClean="0"/>
              <a:t>; </a:t>
            </a:r>
            <a:r>
              <a:rPr lang="en-GB" b="0" dirty="0"/>
              <a:t>social innovation (if not covered by a dedicated priority axis);</a:t>
            </a:r>
          </a:p>
          <a:p>
            <a:pPr lvl="1"/>
            <a:r>
              <a:rPr lang="en-GB" b="0" dirty="0" smtClean="0"/>
              <a:t>transnational </a:t>
            </a:r>
            <a:r>
              <a:rPr lang="en-GB" b="0" dirty="0"/>
              <a:t>cooperation (if not covered by a dedicated priority axis). </a:t>
            </a:r>
          </a:p>
          <a:p>
            <a:endParaRPr lang="en-GB" dirty="0"/>
          </a:p>
        </p:txBody>
      </p:sp>
    </p:spTree>
    <p:extLst>
      <p:ext uri="{BB962C8B-B14F-4D97-AF65-F5344CB8AC3E}">
        <p14:creationId xmlns:p14="http://schemas.microsoft.com/office/powerpoint/2010/main" val="1959952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4. </a:t>
            </a:r>
            <a:r>
              <a:rPr lang="et-EE" dirty="0" err="1" smtClean="0"/>
              <a:t>Financial</a:t>
            </a:r>
            <a:r>
              <a:rPr lang="et-EE" dirty="0" smtClean="0"/>
              <a:t> </a:t>
            </a:r>
            <a:r>
              <a:rPr lang="et-EE" dirty="0" err="1" smtClean="0"/>
              <a:t>plan</a:t>
            </a:r>
            <a:r>
              <a:rPr lang="et-EE" dirty="0"/>
              <a:t> (</a:t>
            </a:r>
            <a:r>
              <a:rPr lang="et-EE" dirty="0" err="1"/>
              <a:t>Article</a:t>
            </a:r>
            <a:r>
              <a:rPr lang="et-EE" dirty="0"/>
              <a:t> 87.2 (d))</a:t>
            </a:r>
            <a:br>
              <a:rPr lang="et-EE" dirty="0"/>
            </a:br>
            <a:endParaRPr lang="en-GB" dirty="0"/>
          </a:p>
        </p:txBody>
      </p:sp>
      <p:sp>
        <p:nvSpPr>
          <p:cNvPr id="3" name="Content Placeholder 2"/>
          <p:cNvSpPr>
            <a:spLocks noGrp="1"/>
          </p:cNvSpPr>
          <p:nvPr>
            <p:ph idx="1"/>
          </p:nvPr>
        </p:nvSpPr>
        <p:spPr/>
        <p:txBody>
          <a:bodyPr/>
          <a:lstStyle/>
          <a:p>
            <a:r>
              <a:rPr lang="en-GB" dirty="0" smtClean="0"/>
              <a:t>Limited changes compared to 2007-2013</a:t>
            </a:r>
          </a:p>
          <a:p>
            <a:pPr lvl="1"/>
            <a:r>
              <a:rPr lang="en-GB" b="0" dirty="0" smtClean="0"/>
              <a:t>Additional element of a financial allocation by thematic objective</a:t>
            </a:r>
          </a:p>
          <a:p>
            <a:pPr lvl="1"/>
            <a:r>
              <a:rPr lang="en-GB" b="0" dirty="0" smtClean="0"/>
              <a:t>Identification of climate change related expenditure (automatic based on categories of intervention</a:t>
            </a:r>
            <a:r>
              <a:rPr lang="et-EE" b="0" dirty="0" smtClean="0"/>
              <a:t>)</a:t>
            </a:r>
            <a:endParaRPr lang="en-GB" b="0" dirty="0"/>
          </a:p>
        </p:txBody>
      </p:sp>
    </p:spTree>
    <p:extLst>
      <p:ext uri="{BB962C8B-B14F-4D97-AF65-F5344CB8AC3E}">
        <p14:creationId xmlns:p14="http://schemas.microsoft.com/office/powerpoint/2010/main" val="28832053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z="2800" dirty="0" smtClean="0"/>
              <a:t>5. </a:t>
            </a:r>
            <a:r>
              <a:rPr lang="en-GB" sz="2800" dirty="0" smtClean="0"/>
              <a:t>Integrated </a:t>
            </a:r>
            <a:r>
              <a:rPr lang="en-GB" sz="2800" dirty="0"/>
              <a:t>approach to territorial development  (Article 87.3)</a:t>
            </a:r>
            <a:r>
              <a:rPr lang="en-GB" dirty="0"/>
              <a:t/>
            </a:r>
            <a:br>
              <a:rPr lang="en-GB" dirty="0"/>
            </a:br>
            <a:endParaRPr lang="en-GB" dirty="0"/>
          </a:p>
        </p:txBody>
      </p:sp>
      <p:sp>
        <p:nvSpPr>
          <p:cNvPr id="3" name="Content Placeholder 2"/>
          <p:cNvSpPr>
            <a:spLocks noGrp="1"/>
          </p:cNvSpPr>
          <p:nvPr>
            <p:ph idx="1"/>
          </p:nvPr>
        </p:nvSpPr>
        <p:spPr>
          <a:xfrm>
            <a:off x="395536" y="2276872"/>
            <a:ext cx="8229600" cy="3633788"/>
          </a:xfrm>
        </p:spPr>
        <p:txBody>
          <a:bodyPr/>
          <a:lstStyle/>
          <a:p>
            <a:r>
              <a:rPr lang="en-GB" sz="1800" dirty="0"/>
              <a:t>A description of the planned </a:t>
            </a:r>
            <a:r>
              <a:rPr lang="en-GB" sz="1800" b="1" dirty="0"/>
              <a:t>integrated approach </a:t>
            </a:r>
            <a:r>
              <a:rPr lang="en-GB" sz="1800" dirty="0"/>
              <a:t>to territorial development, having regard to the Partnership Contract, and showing how it contributes to the accomplishment of the programme objectives and </a:t>
            </a:r>
            <a:r>
              <a:rPr lang="en-GB" sz="1800" dirty="0" smtClean="0"/>
              <a:t>expected results</a:t>
            </a:r>
            <a:endParaRPr lang="et-EE" sz="1800" dirty="0" smtClean="0"/>
          </a:p>
          <a:p>
            <a:r>
              <a:rPr lang="en-GB" sz="1800" dirty="0"/>
              <a:t>Where appropriate, the approach to the use of </a:t>
            </a:r>
            <a:r>
              <a:rPr lang="en-GB" sz="1800" b="1" dirty="0"/>
              <a:t>community led local development </a:t>
            </a:r>
            <a:r>
              <a:rPr lang="en-GB" sz="1800" dirty="0"/>
              <a:t>instruments and the principles for identifying the areas where it will be </a:t>
            </a:r>
            <a:r>
              <a:rPr lang="en-GB" sz="1800" dirty="0" smtClean="0"/>
              <a:t>implemented</a:t>
            </a:r>
            <a:endParaRPr lang="et-EE" sz="1800" dirty="0" smtClean="0"/>
          </a:p>
          <a:p>
            <a:r>
              <a:rPr lang="en-GB" sz="1800" b="1" dirty="0"/>
              <a:t>Sustainable urban development </a:t>
            </a:r>
            <a:r>
              <a:rPr lang="et-EE" sz="1800" dirty="0" smtClean="0"/>
              <a:t>(</a:t>
            </a:r>
            <a:r>
              <a:rPr lang="et-EE" sz="1800" dirty="0" err="1" smtClean="0"/>
              <a:t>including</a:t>
            </a:r>
            <a:r>
              <a:rPr lang="et-EE" sz="1800" dirty="0" smtClean="0"/>
              <a:t> </a:t>
            </a:r>
            <a:r>
              <a:rPr lang="et-EE" sz="1800" dirty="0" err="1" smtClean="0"/>
              <a:t>an</a:t>
            </a:r>
            <a:r>
              <a:rPr lang="et-EE" sz="1800" dirty="0" smtClean="0"/>
              <a:t> </a:t>
            </a:r>
            <a:r>
              <a:rPr lang="et-EE" sz="1800" dirty="0" err="1" smtClean="0"/>
              <a:t>indicative</a:t>
            </a:r>
            <a:r>
              <a:rPr lang="et-EE" sz="1800" dirty="0" smtClean="0"/>
              <a:t> </a:t>
            </a:r>
            <a:r>
              <a:rPr lang="et-EE" sz="1800" dirty="0" err="1" smtClean="0"/>
              <a:t>allocation</a:t>
            </a:r>
            <a:r>
              <a:rPr lang="et-EE" sz="1800" dirty="0" smtClean="0"/>
              <a:t> </a:t>
            </a:r>
            <a:r>
              <a:rPr lang="et-EE" sz="1800" dirty="0" err="1" smtClean="0"/>
              <a:t>for</a:t>
            </a:r>
            <a:r>
              <a:rPr lang="et-EE" sz="1800" dirty="0" smtClean="0"/>
              <a:t> </a:t>
            </a:r>
            <a:r>
              <a:rPr lang="et-EE" sz="1800" dirty="0" err="1" smtClean="0"/>
              <a:t>urban</a:t>
            </a:r>
            <a:r>
              <a:rPr lang="et-EE" sz="1800" dirty="0" smtClean="0"/>
              <a:t> </a:t>
            </a:r>
            <a:r>
              <a:rPr lang="et-EE" sz="1800" dirty="0" err="1" smtClean="0"/>
              <a:t>actions</a:t>
            </a:r>
            <a:r>
              <a:rPr lang="et-EE" sz="1800" dirty="0" smtClean="0"/>
              <a:t> </a:t>
            </a:r>
            <a:r>
              <a:rPr lang="et-EE" sz="1800" dirty="0" err="1" smtClean="0"/>
              <a:t>under</a:t>
            </a:r>
            <a:r>
              <a:rPr lang="et-EE" sz="1800" dirty="0" smtClean="0"/>
              <a:t> ERDF </a:t>
            </a:r>
            <a:r>
              <a:rPr lang="et-EE" sz="1800" dirty="0" err="1" smtClean="0"/>
              <a:t>Article</a:t>
            </a:r>
            <a:r>
              <a:rPr lang="et-EE" sz="1800" dirty="0" smtClean="0"/>
              <a:t> 7 and </a:t>
            </a:r>
            <a:r>
              <a:rPr lang="et-EE" sz="1800" dirty="0" err="1" smtClean="0"/>
              <a:t>the</a:t>
            </a:r>
            <a:r>
              <a:rPr lang="et-EE" sz="1800" dirty="0" smtClean="0"/>
              <a:t> </a:t>
            </a:r>
            <a:r>
              <a:rPr lang="et-EE" sz="1800" dirty="0" err="1" smtClean="0"/>
              <a:t>use</a:t>
            </a:r>
            <a:r>
              <a:rPr lang="et-EE" sz="1800" dirty="0" smtClean="0"/>
              <a:t> </a:t>
            </a:r>
            <a:r>
              <a:rPr lang="et-EE" sz="1800" dirty="0" err="1" smtClean="0"/>
              <a:t>of</a:t>
            </a:r>
            <a:r>
              <a:rPr lang="et-EE" sz="1800" dirty="0" smtClean="0"/>
              <a:t> ITI)</a:t>
            </a:r>
          </a:p>
          <a:p>
            <a:r>
              <a:rPr lang="et-EE" sz="1800" b="1" dirty="0" err="1" smtClean="0"/>
              <a:t>The</a:t>
            </a:r>
            <a:r>
              <a:rPr lang="et-EE" sz="1800" b="1" dirty="0" smtClean="0"/>
              <a:t> </a:t>
            </a:r>
            <a:r>
              <a:rPr lang="et-EE" sz="1800" b="1" dirty="0" err="1" smtClean="0"/>
              <a:t>approach</a:t>
            </a:r>
            <a:r>
              <a:rPr lang="et-EE" sz="1800" b="1" dirty="0" smtClean="0"/>
              <a:t> </a:t>
            </a:r>
            <a:r>
              <a:rPr lang="et-EE" sz="1800" b="1" dirty="0" err="1" smtClean="0"/>
              <a:t>to</a:t>
            </a:r>
            <a:r>
              <a:rPr lang="et-EE" sz="1800" b="1" dirty="0" smtClean="0"/>
              <a:t> </a:t>
            </a:r>
            <a:r>
              <a:rPr lang="et-EE" sz="1800" b="1" dirty="0" err="1" smtClean="0"/>
              <a:t>the</a:t>
            </a:r>
            <a:r>
              <a:rPr lang="et-EE" sz="1800" b="1" dirty="0" smtClean="0"/>
              <a:t> </a:t>
            </a:r>
            <a:r>
              <a:rPr lang="et-EE" sz="1800" b="1" dirty="0" err="1" smtClean="0"/>
              <a:t>use</a:t>
            </a:r>
            <a:r>
              <a:rPr lang="et-EE" sz="1800" b="1" dirty="0" smtClean="0"/>
              <a:t> </a:t>
            </a:r>
            <a:r>
              <a:rPr lang="et-EE" sz="1800" b="1" dirty="0" err="1" smtClean="0"/>
              <a:t>of</a:t>
            </a:r>
            <a:r>
              <a:rPr lang="et-EE" sz="1800" b="1" dirty="0" smtClean="0"/>
              <a:t> ITI </a:t>
            </a:r>
            <a:r>
              <a:rPr lang="et-EE" sz="1800" dirty="0" err="1" smtClean="0"/>
              <a:t>other</a:t>
            </a:r>
            <a:r>
              <a:rPr lang="et-EE" sz="1800" dirty="0" smtClean="0"/>
              <a:t> </a:t>
            </a:r>
            <a:r>
              <a:rPr lang="et-EE" sz="1800" dirty="0" err="1" smtClean="0"/>
              <a:t>than</a:t>
            </a:r>
            <a:r>
              <a:rPr lang="et-EE" sz="1800" dirty="0" smtClean="0"/>
              <a:t> </a:t>
            </a:r>
            <a:r>
              <a:rPr lang="et-EE" sz="1800" dirty="0" err="1" smtClean="0"/>
              <a:t>those</a:t>
            </a:r>
            <a:r>
              <a:rPr lang="et-EE" sz="1800" dirty="0" smtClean="0"/>
              <a:t> </a:t>
            </a:r>
            <a:r>
              <a:rPr lang="et-EE" sz="1800" dirty="0" err="1" smtClean="0"/>
              <a:t>linked</a:t>
            </a:r>
            <a:r>
              <a:rPr lang="et-EE" sz="1800" dirty="0" smtClean="0"/>
              <a:t> </a:t>
            </a:r>
            <a:r>
              <a:rPr lang="et-EE" sz="1800" dirty="0" err="1" smtClean="0"/>
              <a:t>to</a:t>
            </a:r>
            <a:r>
              <a:rPr lang="et-EE" sz="1800" dirty="0" smtClean="0"/>
              <a:t> </a:t>
            </a:r>
            <a:r>
              <a:rPr lang="et-EE" sz="1800" dirty="0" err="1" smtClean="0"/>
              <a:t>sustainable</a:t>
            </a:r>
            <a:r>
              <a:rPr lang="et-EE" sz="1800" dirty="0" smtClean="0"/>
              <a:t> </a:t>
            </a:r>
            <a:r>
              <a:rPr lang="et-EE" sz="1800" dirty="0" err="1"/>
              <a:t>u</a:t>
            </a:r>
            <a:r>
              <a:rPr lang="et-EE" sz="1800" dirty="0" err="1" smtClean="0"/>
              <a:t>rban</a:t>
            </a:r>
            <a:r>
              <a:rPr lang="et-EE" sz="1800" dirty="0" smtClean="0"/>
              <a:t> </a:t>
            </a:r>
            <a:r>
              <a:rPr lang="et-EE" sz="1800" dirty="0" err="1" smtClean="0"/>
              <a:t>development</a:t>
            </a:r>
            <a:r>
              <a:rPr lang="et-EE" sz="1800" dirty="0" smtClean="0"/>
              <a:t> </a:t>
            </a:r>
            <a:r>
              <a:rPr lang="et-EE" sz="1800" dirty="0" err="1" smtClean="0"/>
              <a:t>under</a:t>
            </a:r>
            <a:r>
              <a:rPr lang="et-EE" sz="1800" dirty="0" smtClean="0"/>
              <a:t> ERDF </a:t>
            </a:r>
            <a:r>
              <a:rPr lang="et-EE" sz="1800" dirty="0" err="1" smtClean="0"/>
              <a:t>Article</a:t>
            </a:r>
            <a:r>
              <a:rPr lang="et-EE" sz="1800" dirty="0" smtClean="0"/>
              <a:t> 7 (</a:t>
            </a:r>
            <a:r>
              <a:rPr lang="et-EE" sz="1800" dirty="0" err="1" smtClean="0"/>
              <a:t>incl</a:t>
            </a:r>
            <a:r>
              <a:rPr lang="et-EE" sz="1800" dirty="0" smtClean="0"/>
              <a:t>. </a:t>
            </a:r>
            <a:r>
              <a:rPr lang="et-EE" sz="1800" dirty="0" err="1"/>
              <a:t>f</a:t>
            </a:r>
            <a:r>
              <a:rPr lang="et-EE" sz="1800" dirty="0" err="1" smtClean="0"/>
              <a:t>inancial</a:t>
            </a:r>
            <a:r>
              <a:rPr lang="et-EE" sz="1800" dirty="0" smtClean="0"/>
              <a:t> </a:t>
            </a:r>
            <a:r>
              <a:rPr lang="et-EE" sz="1800" dirty="0" err="1" smtClean="0"/>
              <a:t>allocations</a:t>
            </a:r>
            <a:r>
              <a:rPr lang="et-EE" sz="1800" dirty="0" smtClean="0"/>
              <a:t>)</a:t>
            </a:r>
          </a:p>
          <a:p>
            <a:r>
              <a:rPr lang="et-EE" sz="1800" dirty="0" err="1" smtClean="0"/>
              <a:t>The</a:t>
            </a:r>
            <a:r>
              <a:rPr lang="et-EE" sz="1800" dirty="0" smtClean="0"/>
              <a:t> </a:t>
            </a:r>
            <a:r>
              <a:rPr lang="et-EE" sz="1800" dirty="0" err="1" smtClean="0"/>
              <a:t>mechanisms</a:t>
            </a:r>
            <a:r>
              <a:rPr lang="et-EE" sz="1800" dirty="0" smtClean="0"/>
              <a:t> </a:t>
            </a:r>
            <a:r>
              <a:rPr lang="et-EE" sz="1800" dirty="0" err="1" smtClean="0"/>
              <a:t>for</a:t>
            </a:r>
            <a:r>
              <a:rPr lang="et-EE" sz="1800" dirty="0" smtClean="0"/>
              <a:t> </a:t>
            </a:r>
            <a:r>
              <a:rPr lang="et-EE" sz="1800" dirty="0" err="1" smtClean="0"/>
              <a:t>coordination</a:t>
            </a:r>
            <a:r>
              <a:rPr lang="et-EE" sz="1800" dirty="0" smtClean="0"/>
              <a:t> </a:t>
            </a:r>
            <a:r>
              <a:rPr lang="et-EE" sz="1800" dirty="0" err="1" smtClean="0"/>
              <a:t>above</a:t>
            </a:r>
            <a:r>
              <a:rPr lang="et-EE" sz="1800" dirty="0" smtClean="0"/>
              <a:t> </a:t>
            </a:r>
            <a:r>
              <a:rPr lang="et-EE" sz="1800" dirty="0" err="1" smtClean="0"/>
              <a:t>national</a:t>
            </a:r>
            <a:r>
              <a:rPr lang="et-EE" sz="1800" dirty="0" smtClean="0"/>
              <a:t> </a:t>
            </a:r>
            <a:r>
              <a:rPr lang="et-EE" sz="1800" dirty="0" err="1" smtClean="0"/>
              <a:t>level</a:t>
            </a:r>
            <a:r>
              <a:rPr lang="et-EE" sz="1800" dirty="0" smtClean="0"/>
              <a:t> (</a:t>
            </a:r>
            <a:r>
              <a:rPr lang="et-EE" sz="1800" dirty="0" err="1" smtClean="0"/>
              <a:t>macroregional</a:t>
            </a:r>
            <a:r>
              <a:rPr lang="et-EE" sz="1800" dirty="0" smtClean="0"/>
              <a:t> </a:t>
            </a:r>
            <a:r>
              <a:rPr lang="et-EE" sz="1800" dirty="0" err="1" smtClean="0"/>
              <a:t>strategies</a:t>
            </a:r>
            <a:r>
              <a:rPr lang="et-EE" sz="1800" dirty="0" smtClean="0"/>
              <a:t>, </a:t>
            </a:r>
            <a:r>
              <a:rPr lang="et-EE" sz="1800" dirty="0" err="1" smtClean="0"/>
              <a:t>transnational</a:t>
            </a:r>
            <a:r>
              <a:rPr lang="et-EE" sz="1800" dirty="0" smtClean="0"/>
              <a:t> </a:t>
            </a:r>
            <a:r>
              <a:rPr lang="et-EE" sz="1800" dirty="0" err="1" smtClean="0"/>
              <a:t>cooperation</a:t>
            </a:r>
            <a:r>
              <a:rPr lang="et-EE" sz="1800" dirty="0" smtClean="0"/>
              <a:t>)</a:t>
            </a:r>
            <a:endParaRPr lang="en-GB" sz="1800" dirty="0"/>
          </a:p>
        </p:txBody>
      </p:sp>
    </p:spTree>
    <p:extLst>
      <p:ext uri="{BB962C8B-B14F-4D97-AF65-F5344CB8AC3E}">
        <p14:creationId xmlns:p14="http://schemas.microsoft.com/office/powerpoint/2010/main" val="3312027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z="2000" dirty="0" smtClean="0"/>
              <a:t>6. </a:t>
            </a:r>
            <a:r>
              <a:rPr lang="et-EE" sz="2000" dirty="0" err="1" smtClean="0"/>
              <a:t>The</a:t>
            </a:r>
            <a:r>
              <a:rPr lang="et-EE" sz="2000" dirty="0" smtClean="0"/>
              <a:t> </a:t>
            </a:r>
            <a:r>
              <a:rPr lang="et-EE" sz="2000" dirty="0" err="1" smtClean="0"/>
              <a:t>strategy</a:t>
            </a:r>
            <a:r>
              <a:rPr lang="et-EE" sz="2000" dirty="0" smtClean="0"/>
              <a:t> </a:t>
            </a:r>
            <a:r>
              <a:rPr lang="et-EE" sz="2000" dirty="0" err="1"/>
              <a:t>to</a:t>
            </a:r>
            <a:r>
              <a:rPr lang="et-EE" sz="2000" dirty="0"/>
              <a:t> </a:t>
            </a:r>
            <a:r>
              <a:rPr lang="et-EE" sz="2000" dirty="0" err="1"/>
              <a:t>address</a:t>
            </a:r>
            <a:r>
              <a:rPr lang="et-EE" sz="2000" dirty="0"/>
              <a:t> </a:t>
            </a:r>
            <a:r>
              <a:rPr lang="en-GB" sz="2000" dirty="0"/>
              <a:t>the specific needs of geographical areas most affected by poverty or target groups at highest risk of discrimination or </a:t>
            </a:r>
            <a:r>
              <a:rPr lang="en-GB" sz="2000" dirty="0" smtClean="0"/>
              <a:t>exclusion </a:t>
            </a:r>
            <a:r>
              <a:rPr lang="et-EE" sz="2000" dirty="0" smtClean="0"/>
              <a:t>(</a:t>
            </a:r>
            <a:r>
              <a:rPr lang="et-EE" sz="2000" dirty="0" err="1"/>
              <a:t>Article</a:t>
            </a:r>
            <a:r>
              <a:rPr lang="et-EE" sz="2000" dirty="0"/>
              <a:t> 87 (4) (a))</a:t>
            </a:r>
            <a:br>
              <a:rPr lang="et-EE" sz="2000" dirty="0"/>
            </a:br>
            <a:endParaRPr lang="en-GB" sz="2000" dirty="0"/>
          </a:p>
        </p:txBody>
      </p:sp>
      <p:sp>
        <p:nvSpPr>
          <p:cNvPr id="3" name="Content Placeholder 2"/>
          <p:cNvSpPr>
            <a:spLocks noGrp="1"/>
          </p:cNvSpPr>
          <p:nvPr>
            <p:ph idx="1"/>
          </p:nvPr>
        </p:nvSpPr>
        <p:spPr/>
        <p:txBody>
          <a:bodyPr/>
          <a:lstStyle/>
          <a:p>
            <a:r>
              <a:rPr lang="en-GB" dirty="0" smtClean="0"/>
              <a:t>Identification of relevant target areas or targets groups </a:t>
            </a:r>
          </a:p>
          <a:p>
            <a:r>
              <a:rPr lang="en-GB" dirty="0" smtClean="0"/>
              <a:t>Role and contribution of the operational programme to addressing these specific needs of these geographical areas/target groups</a:t>
            </a:r>
          </a:p>
          <a:p>
            <a:r>
              <a:rPr lang="en-GB" dirty="0" smtClean="0"/>
              <a:t>An overview of actions taken under each priority axis</a:t>
            </a:r>
            <a:endParaRPr lang="en-GB" dirty="0"/>
          </a:p>
        </p:txBody>
      </p:sp>
    </p:spTree>
    <p:extLst>
      <p:ext uri="{BB962C8B-B14F-4D97-AF65-F5344CB8AC3E}">
        <p14:creationId xmlns:p14="http://schemas.microsoft.com/office/powerpoint/2010/main" val="15863561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412776"/>
            <a:ext cx="8229600" cy="936625"/>
          </a:xfrm>
        </p:spPr>
        <p:txBody>
          <a:bodyPr/>
          <a:lstStyle/>
          <a:p>
            <a:r>
              <a:rPr lang="et-EE" dirty="0" smtClean="0"/>
              <a:t>7</a:t>
            </a:r>
            <a:r>
              <a:rPr lang="et-EE" sz="2800" dirty="0" smtClean="0"/>
              <a:t>. </a:t>
            </a:r>
            <a:r>
              <a:rPr lang="en-GB" sz="2800" dirty="0"/>
              <a:t>Authorities and bodies responsible for management, control and audit and the role of partners </a:t>
            </a:r>
            <a:r>
              <a:rPr lang="en-GB" sz="2800" dirty="0" smtClean="0"/>
              <a:t>(</a:t>
            </a:r>
            <a:r>
              <a:rPr lang="et-EE" sz="2800" dirty="0"/>
              <a:t>8</a:t>
            </a:r>
            <a:r>
              <a:rPr lang="et-EE" sz="2800" dirty="0" smtClean="0"/>
              <a:t>7.5)</a:t>
            </a:r>
            <a:endParaRPr lang="en-GB" sz="2800" dirty="0"/>
          </a:p>
        </p:txBody>
      </p:sp>
      <p:sp>
        <p:nvSpPr>
          <p:cNvPr id="3" name="Content Placeholder 2"/>
          <p:cNvSpPr>
            <a:spLocks noGrp="1"/>
          </p:cNvSpPr>
          <p:nvPr>
            <p:ph idx="1"/>
          </p:nvPr>
        </p:nvSpPr>
        <p:spPr/>
        <p:txBody>
          <a:bodyPr/>
          <a:lstStyle/>
          <a:p>
            <a:pPr marL="0" indent="0">
              <a:buNone/>
            </a:pPr>
            <a:r>
              <a:rPr lang="et-EE" sz="1800" dirty="0" smtClean="0"/>
              <a:t> 1) </a:t>
            </a:r>
            <a:r>
              <a:rPr lang="en-GB" sz="1800" dirty="0" smtClean="0"/>
              <a:t>Identification of MA, (CA), AA and body to whom payments by the Commission will be made (no system description beyond this)</a:t>
            </a:r>
          </a:p>
          <a:p>
            <a:pPr marL="0" indent="0">
              <a:buNone/>
            </a:pPr>
            <a:r>
              <a:rPr lang="en-GB" sz="1800" dirty="0" smtClean="0"/>
              <a:t>2) Involvement of partners</a:t>
            </a:r>
          </a:p>
          <a:p>
            <a:pPr lvl="1"/>
            <a:r>
              <a:rPr lang="en-GB" sz="1800" b="0" dirty="0" smtClean="0"/>
              <a:t>how partners have been selected;</a:t>
            </a:r>
          </a:p>
          <a:p>
            <a:pPr lvl="1"/>
            <a:r>
              <a:rPr lang="en-GB" sz="1800" b="0" dirty="0" smtClean="0"/>
              <a:t>main concerns, comments and recommendations put forward by partners and an explanation of how these have been taken into account in the preparation of the operational programme. </a:t>
            </a:r>
          </a:p>
          <a:p>
            <a:pPr lvl="1"/>
            <a:r>
              <a:rPr lang="en-GB" sz="1800" b="0" dirty="0" smtClean="0"/>
              <a:t>partners involved or consulted;</a:t>
            </a:r>
          </a:p>
          <a:p>
            <a:pPr lvl="1"/>
            <a:r>
              <a:rPr lang="en-GB" sz="1800" b="0" dirty="0" smtClean="0"/>
              <a:t>how partners are involved in the implementation, monitoring and evaluation of the operational programme</a:t>
            </a:r>
          </a:p>
          <a:p>
            <a:pPr marL="57150" indent="0">
              <a:buNone/>
            </a:pPr>
            <a:r>
              <a:rPr lang="en-GB" sz="1800" dirty="0" smtClean="0"/>
              <a:t>3) For the ESF -  use of global grants incl. indicative financial allocation</a:t>
            </a:r>
          </a:p>
          <a:p>
            <a:pPr marL="57150" indent="0">
              <a:buNone/>
            </a:pPr>
            <a:r>
              <a:rPr lang="en-GB" sz="1800" dirty="0" smtClean="0"/>
              <a:t>4) For the ESF – earmarking for capacity building of social partners and NGOs</a:t>
            </a:r>
          </a:p>
          <a:p>
            <a:pPr marL="0" indent="0">
              <a:buNone/>
            </a:pPr>
            <a:endParaRPr lang="et-EE" dirty="0" smtClean="0"/>
          </a:p>
        </p:txBody>
      </p:sp>
    </p:spTree>
    <p:extLst>
      <p:ext uri="{BB962C8B-B14F-4D97-AF65-F5344CB8AC3E}">
        <p14:creationId xmlns:p14="http://schemas.microsoft.com/office/powerpoint/2010/main" val="18896884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Coordination  </a:t>
            </a:r>
            <a:r>
              <a:rPr lang="et-EE" sz="3200" dirty="0"/>
              <a:t>(A</a:t>
            </a:r>
            <a:r>
              <a:rPr lang="en-GB" sz="3200" dirty="0" err="1"/>
              <a:t>rticle</a:t>
            </a:r>
            <a:r>
              <a:rPr lang="en-GB" sz="3200" dirty="0"/>
              <a:t> 87.6 (</a:t>
            </a:r>
            <a:r>
              <a:rPr lang="et-EE" sz="3200" dirty="0"/>
              <a:t>a</a:t>
            </a:r>
            <a:r>
              <a:rPr lang="en-GB" sz="3200" dirty="0"/>
              <a:t>)</a:t>
            </a:r>
            <a:r>
              <a:rPr lang="et-EE" sz="3200" dirty="0"/>
              <a:t>)</a:t>
            </a:r>
            <a:br>
              <a:rPr lang="et-EE" sz="3200" dirty="0"/>
            </a:br>
            <a:endParaRPr lang="en-GB" dirty="0"/>
          </a:p>
        </p:txBody>
      </p:sp>
      <p:sp>
        <p:nvSpPr>
          <p:cNvPr id="3" name="Content Placeholder 2"/>
          <p:cNvSpPr>
            <a:spLocks noGrp="1"/>
          </p:cNvSpPr>
          <p:nvPr>
            <p:ph idx="1"/>
          </p:nvPr>
        </p:nvSpPr>
        <p:spPr/>
        <p:txBody>
          <a:bodyPr/>
          <a:lstStyle/>
          <a:p>
            <a:pPr marL="0" indent="0">
              <a:buNone/>
            </a:pPr>
            <a:r>
              <a:rPr lang="en-GB" sz="1800" dirty="0" smtClean="0"/>
              <a:t>A </a:t>
            </a:r>
            <a:r>
              <a:rPr lang="en-GB" sz="1800" dirty="0"/>
              <a:t>description of the mechanisms to ensure coordination, notably with reference to coordination:</a:t>
            </a:r>
          </a:p>
          <a:p>
            <a:pPr lvl="1"/>
            <a:r>
              <a:rPr lang="en-GB" sz="1800" b="0" dirty="0" smtClean="0"/>
              <a:t>with </a:t>
            </a:r>
            <a:r>
              <a:rPr lang="en-GB" sz="1800" b="0" dirty="0"/>
              <a:t>the other CSF Funds (ERDF, ESF, Cohesion Fund, EAFRD, EMFF);</a:t>
            </a:r>
          </a:p>
          <a:p>
            <a:pPr lvl="1"/>
            <a:r>
              <a:rPr lang="en-GB" sz="1800" b="0" dirty="0" smtClean="0"/>
              <a:t>with </a:t>
            </a:r>
            <a:r>
              <a:rPr lang="en-GB" sz="1800" b="0" dirty="0"/>
              <a:t>other Union instruments (Horizon 2020, LIFE +, the Connecting Europe Facility, Erasmus for All, Asylum and Migration Fund, Programme for Social Change and Innovation etc.);</a:t>
            </a:r>
          </a:p>
          <a:p>
            <a:pPr lvl="1"/>
            <a:r>
              <a:rPr lang="en-GB" sz="1800" b="0" dirty="0" smtClean="0"/>
              <a:t>with </a:t>
            </a:r>
            <a:r>
              <a:rPr lang="en-GB" sz="1800" b="0" dirty="0"/>
              <a:t>national funding instruments;</a:t>
            </a:r>
          </a:p>
          <a:p>
            <a:pPr lvl="1"/>
            <a:r>
              <a:rPr lang="en-GB" sz="1800" b="0" dirty="0" smtClean="0"/>
              <a:t>with </a:t>
            </a:r>
            <a:r>
              <a:rPr lang="en-GB" sz="1800" b="0" dirty="0"/>
              <a:t>the EIB</a:t>
            </a:r>
            <a:r>
              <a:rPr lang="en-GB" sz="1800" b="0" dirty="0" smtClean="0"/>
              <a:t>.</a:t>
            </a:r>
            <a:endParaRPr lang="et-EE" sz="1800" b="0" dirty="0" smtClean="0"/>
          </a:p>
          <a:p>
            <a:pPr marL="457200" lvl="1" indent="0">
              <a:buNone/>
            </a:pPr>
            <a:endParaRPr lang="et-EE" sz="1800" b="0" dirty="0"/>
          </a:p>
          <a:p>
            <a:pPr marL="57150" indent="0">
              <a:buNone/>
            </a:pPr>
            <a:r>
              <a:rPr lang="et-EE" sz="1800" dirty="0" err="1" smtClean="0"/>
              <a:t>Focus</a:t>
            </a:r>
            <a:r>
              <a:rPr lang="et-EE" sz="1800" dirty="0" smtClean="0"/>
              <a:t> on </a:t>
            </a:r>
            <a:r>
              <a:rPr lang="et-EE" sz="1800" dirty="0" err="1" smtClean="0"/>
              <a:t>complementarities</a:t>
            </a:r>
            <a:r>
              <a:rPr lang="et-EE" sz="1800" dirty="0" smtClean="0"/>
              <a:t> and </a:t>
            </a:r>
            <a:r>
              <a:rPr lang="et-EE" sz="1800" dirty="0" err="1" smtClean="0"/>
              <a:t>synergies</a:t>
            </a:r>
            <a:r>
              <a:rPr lang="et-EE" sz="1800" dirty="0" smtClean="0"/>
              <a:t>, and </a:t>
            </a:r>
            <a:r>
              <a:rPr lang="et-EE" sz="1800" dirty="0" err="1" smtClean="0"/>
              <a:t>mechanisms</a:t>
            </a:r>
            <a:r>
              <a:rPr lang="et-EE" sz="1800" dirty="0" smtClean="0"/>
              <a:t> </a:t>
            </a:r>
            <a:r>
              <a:rPr lang="et-EE" sz="1800" dirty="0" err="1" smtClean="0"/>
              <a:t>to</a:t>
            </a:r>
            <a:r>
              <a:rPr lang="et-EE" sz="1800" dirty="0" smtClean="0"/>
              <a:t> </a:t>
            </a:r>
            <a:r>
              <a:rPr lang="et-EE" sz="1800" dirty="0" err="1" smtClean="0"/>
              <a:t>achieve</a:t>
            </a:r>
            <a:r>
              <a:rPr lang="et-EE" sz="1800" dirty="0" smtClean="0"/>
              <a:t> </a:t>
            </a:r>
            <a:r>
              <a:rPr lang="et-EE" sz="1800" dirty="0" err="1" smtClean="0"/>
              <a:t>these</a:t>
            </a:r>
            <a:endParaRPr lang="en-GB" sz="1800" b="0" dirty="0"/>
          </a:p>
          <a:p>
            <a:endParaRPr lang="en-GB" dirty="0"/>
          </a:p>
        </p:txBody>
      </p:sp>
    </p:spTree>
    <p:extLst>
      <p:ext uri="{BB962C8B-B14F-4D97-AF65-F5344CB8AC3E}">
        <p14:creationId xmlns:p14="http://schemas.microsoft.com/office/powerpoint/2010/main" val="12105874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9. </a:t>
            </a:r>
            <a:r>
              <a:rPr lang="en-GB" dirty="0" smtClean="0"/>
              <a:t>Fulfilment </a:t>
            </a:r>
            <a:r>
              <a:rPr lang="en-GB" dirty="0"/>
              <a:t>of Ex-Ante </a:t>
            </a:r>
            <a:r>
              <a:rPr lang="en-GB" dirty="0" err="1"/>
              <a:t>conditionalities</a:t>
            </a:r>
            <a:r>
              <a:rPr lang="en-GB" dirty="0"/>
              <a:t> (Article 87.6 (b))</a:t>
            </a:r>
            <a:br>
              <a:rPr lang="en-GB" dirty="0"/>
            </a:br>
            <a:endParaRPr lang="en-GB" dirty="0"/>
          </a:p>
        </p:txBody>
      </p:sp>
      <p:sp>
        <p:nvSpPr>
          <p:cNvPr id="3" name="Content Placeholder 2"/>
          <p:cNvSpPr>
            <a:spLocks noGrp="1"/>
          </p:cNvSpPr>
          <p:nvPr>
            <p:ph idx="1"/>
          </p:nvPr>
        </p:nvSpPr>
        <p:spPr/>
        <p:txBody>
          <a:bodyPr/>
          <a:lstStyle/>
          <a:p>
            <a:r>
              <a:rPr lang="en-GB" dirty="0" smtClean="0"/>
              <a:t>Mirrors the ex-ante conditionality section in the Partnership Contract –  same content</a:t>
            </a:r>
          </a:p>
          <a:p>
            <a:r>
              <a:rPr lang="en-GB" dirty="0" smtClean="0"/>
              <a:t>Choice of whether ex-ante </a:t>
            </a:r>
            <a:r>
              <a:rPr lang="en-GB" dirty="0" err="1" smtClean="0"/>
              <a:t>conditionalities</a:t>
            </a:r>
            <a:r>
              <a:rPr lang="en-GB" dirty="0" smtClean="0"/>
              <a:t> are included in the Partnership Agreement o</a:t>
            </a:r>
            <a:r>
              <a:rPr lang="et-EE" dirty="0" smtClean="0"/>
              <a:t>r</a:t>
            </a:r>
            <a:r>
              <a:rPr lang="en-GB" dirty="0" smtClean="0"/>
              <a:t> programmes depends on multiple factors including the institutional set-up of the MS and division of competencies between the national and regional level</a:t>
            </a:r>
            <a:endParaRPr lang="et-EE" dirty="0" smtClean="0"/>
          </a:p>
          <a:p>
            <a:endParaRPr lang="en-GB" dirty="0" smtClean="0"/>
          </a:p>
          <a:p>
            <a:endParaRPr lang="en-GB" dirty="0"/>
          </a:p>
        </p:txBody>
      </p:sp>
    </p:spTree>
    <p:extLst>
      <p:ext uri="{BB962C8B-B14F-4D97-AF65-F5344CB8AC3E}">
        <p14:creationId xmlns:p14="http://schemas.microsoft.com/office/powerpoint/2010/main" val="8324461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Reduction of the administrative burden for beneficiaries </a:t>
            </a:r>
            <a:r>
              <a:rPr lang="et-EE" sz="2800" dirty="0" smtClean="0"/>
              <a:t> (</a:t>
            </a:r>
            <a:r>
              <a:rPr lang="et-EE" sz="2800" dirty="0" err="1" smtClean="0"/>
              <a:t>Article</a:t>
            </a:r>
            <a:r>
              <a:rPr lang="et-EE" sz="2800" dirty="0" smtClean="0"/>
              <a:t> 87.6 (c)</a:t>
            </a:r>
            <a:endParaRPr lang="en-GB" sz="2800" dirty="0"/>
          </a:p>
        </p:txBody>
      </p:sp>
      <p:sp>
        <p:nvSpPr>
          <p:cNvPr id="3" name="Content Placeholder 2"/>
          <p:cNvSpPr>
            <a:spLocks noGrp="1"/>
          </p:cNvSpPr>
          <p:nvPr>
            <p:ph idx="1"/>
          </p:nvPr>
        </p:nvSpPr>
        <p:spPr/>
        <p:txBody>
          <a:bodyPr/>
          <a:lstStyle/>
          <a:p>
            <a:r>
              <a:rPr lang="et-EE" dirty="0" err="1" smtClean="0"/>
              <a:t>Mirrors</a:t>
            </a:r>
            <a:r>
              <a:rPr lang="et-EE" dirty="0" smtClean="0"/>
              <a:t> </a:t>
            </a:r>
            <a:r>
              <a:rPr lang="et-EE" dirty="0" err="1" smtClean="0"/>
              <a:t>the</a:t>
            </a:r>
            <a:r>
              <a:rPr lang="et-EE" dirty="0" smtClean="0"/>
              <a:t> </a:t>
            </a:r>
            <a:r>
              <a:rPr lang="et-EE" dirty="0" err="1" smtClean="0"/>
              <a:t>content</a:t>
            </a:r>
            <a:r>
              <a:rPr lang="et-EE" dirty="0" smtClean="0"/>
              <a:t> </a:t>
            </a:r>
            <a:r>
              <a:rPr lang="et-EE" dirty="0" err="1" smtClean="0"/>
              <a:t>of</a:t>
            </a:r>
            <a:r>
              <a:rPr lang="et-EE" dirty="0" smtClean="0"/>
              <a:t> </a:t>
            </a:r>
            <a:r>
              <a:rPr lang="et-EE" dirty="0" err="1" smtClean="0"/>
              <a:t>the</a:t>
            </a:r>
            <a:r>
              <a:rPr lang="et-EE" dirty="0" smtClean="0"/>
              <a:t> </a:t>
            </a:r>
            <a:r>
              <a:rPr lang="et-EE" dirty="0" err="1" smtClean="0"/>
              <a:t>Partnership</a:t>
            </a:r>
            <a:r>
              <a:rPr lang="et-EE" dirty="0" smtClean="0"/>
              <a:t> </a:t>
            </a:r>
            <a:r>
              <a:rPr lang="et-EE" dirty="0" err="1" smtClean="0"/>
              <a:t>Contract</a:t>
            </a:r>
            <a:r>
              <a:rPr lang="et-EE" dirty="0" smtClean="0"/>
              <a:t> </a:t>
            </a:r>
            <a:r>
              <a:rPr lang="et-EE" dirty="0" err="1" smtClean="0"/>
              <a:t>but</a:t>
            </a:r>
            <a:r>
              <a:rPr lang="et-EE" dirty="0" smtClean="0"/>
              <a:t> </a:t>
            </a:r>
            <a:r>
              <a:rPr lang="et-EE" dirty="0" err="1" smtClean="0"/>
              <a:t>focuses</a:t>
            </a:r>
            <a:r>
              <a:rPr lang="et-EE" dirty="0" smtClean="0"/>
              <a:t> on </a:t>
            </a:r>
            <a:r>
              <a:rPr lang="et-EE" dirty="0" err="1" smtClean="0"/>
              <a:t>the</a:t>
            </a:r>
            <a:r>
              <a:rPr lang="et-EE" dirty="0" smtClean="0"/>
              <a:t> </a:t>
            </a:r>
            <a:r>
              <a:rPr lang="et-EE" dirty="0" err="1" smtClean="0"/>
              <a:t>specific</a:t>
            </a:r>
            <a:r>
              <a:rPr lang="et-EE" dirty="0" smtClean="0"/>
              <a:t> programme and </a:t>
            </a:r>
            <a:r>
              <a:rPr lang="et-EE" dirty="0" err="1" smtClean="0"/>
              <a:t>reduction</a:t>
            </a:r>
            <a:r>
              <a:rPr lang="et-EE" dirty="0" smtClean="0"/>
              <a:t> </a:t>
            </a:r>
            <a:r>
              <a:rPr lang="et-EE" dirty="0" err="1" smtClean="0"/>
              <a:t>of</a:t>
            </a:r>
            <a:r>
              <a:rPr lang="et-EE" dirty="0" smtClean="0"/>
              <a:t> </a:t>
            </a:r>
            <a:r>
              <a:rPr lang="et-EE" dirty="0" err="1" smtClean="0"/>
              <a:t>burdens</a:t>
            </a:r>
            <a:r>
              <a:rPr lang="et-EE" dirty="0" smtClean="0"/>
              <a:t> </a:t>
            </a:r>
            <a:r>
              <a:rPr lang="et-EE" dirty="0" err="1" smtClean="0"/>
              <a:t>associated</a:t>
            </a:r>
            <a:r>
              <a:rPr lang="et-EE" dirty="0" smtClean="0"/>
              <a:t> </a:t>
            </a:r>
            <a:r>
              <a:rPr lang="et-EE" dirty="0" err="1" smtClean="0"/>
              <a:t>with</a:t>
            </a:r>
            <a:r>
              <a:rPr lang="et-EE" dirty="0" smtClean="0"/>
              <a:t> </a:t>
            </a:r>
            <a:r>
              <a:rPr lang="et-EE" dirty="0" err="1" smtClean="0"/>
              <a:t>it</a:t>
            </a:r>
            <a:endParaRPr lang="et-EE" dirty="0" smtClean="0"/>
          </a:p>
          <a:p>
            <a:pPr lvl="1"/>
            <a:r>
              <a:rPr lang="en-GB" b="0" dirty="0"/>
              <a:t>Assessment of the needs and challenges</a:t>
            </a:r>
          </a:p>
          <a:p>
            <a:pPr lvl="1"/>
            <a:r>
              <a:rPr lang="en-GB" b="0" dirty="0"/>
              <a:t>A summary of the actions planned with deadlines, expected results   [and targets]</a:t>
            </a:r>
          </a:p>
          <a:p>
            <a:endParaRPr lang="en-GB" dirty="0"/>
          </a:p>
        </p:txBody>
      </p:sp>
    </p:spTree>
    <p:extLst>
      <p:ext uri="{BB962C8B-B14F-4D97-AF65-F5344CB8AC3E}">
        <p14:creationId xmlns:p14="http://schemas.microsoft.com/office/powerpoint/2010/main" val="22404206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z="2800" dirty="0" smtClean="0"/>
              <a:t>11. </a:t>
            </a:r>
            <a:r>
              <a:rPr lang="en-GB" sz="2800" dirty="0" smtClean="0"/>
              <a:t>Horizontal </a:t>
            </a:r>
            <a:r>
              <a:rPr lang="et-EE" sz="2800" dirty="0"/>
              <a:t>p</a:t>
            </a:r>
            <a:r>
              <a:rPr lang="en-GB" sz="2800" dirty="0" err="1"/>
              <a:t>rinciples</a:t>
            </a:r>
            <a:r>
              <a:rPr lang="en-GB" sz="2800" dirty="0"/>
              <a:t> </a:t>
            </a:r>
            <a:r>
              <a:rPr lang="et-EE" sz="2800" dirty="0"/>
              <a:t>(</a:t>
            </a:r>
            <a:r>
              <a:rPr lang="en-GB" sz="2800" dirty="0"/>
              <a:t>Article 87.7</a:t>
            </a:r>
            <a:r>
              <a:rPr lang="et-EE" sz="2800" dirty="0"/>
              <a:t>)</a:t>
            </a:r>
            <a:r>
              <a:rPr lang="et-EE" sz="3200" dirty="0"/>
              <a:t/>
            </a:r>
            <a:br>
              <a:rPr lang="et-EE" sz="3200" dirty="0"/>
            </a:br>
            <a:endParaRPr lang="en-GB" dirty="0"/>
          </a:p>
        </p:txBody>
      </p:sp>
      <p:sp>
        <p:nvSpPr>
          <p:cNvPr id="3" name="Content Placeholder 2"/>
          <p:cNvSpPr>
            <a:spLocks noGrp="1"/>
          </p:cNvSpPr>
          <p:nvPr>
            <p:ph idx="1"/>
          </p:nvPr>
        </p:nvSpPr>
        <p:spPr>
          <a:xfrm>
            <a:off x="395536" y="2564904"/>
            <a:ext cx="8229600" cy="3633788"/>
          </a:xfrm>
        </p:spPr>
        <p:txBody>
          <a:bodyPr/>
          <a:lstStyle/>
          <a:p>
            <a:pPr marL="0" indent="0">
              <a:buNone/>
            </a:pPr>
            <a:r>
              <a:rPr lang="en-GB" dirty="0" smtClean="0"/>
              <a:t>1) Sustainable development</a:t>
            </a:r>
          </a:p>
          <a:p>
            <a:pPr lvl="1"/>
            <a:r>
              <a:rPr lang="en-GB" b="0" dirty="0" smtClean="0"/>
              <a:t> general </a:t>
            </a:r>
            <a:r>
              <a:rPr lang="en-GB" b="0" dirty="0" err="1" smtClean="0"/>
              <a:t>apporach</a:t>
            </a:r>
            <a:r>
              <a:rPr lang="en-GB" b="0" dirty="0" smtClean="0"/>
              <a:t> as regards integration into project selection (at programme level, or for several priority </a:t>
            </a:r>
            <a:r>
              <a:rPr lang="en-GB" b="0" dirty="0" err="1" smtClean="0"/>
              <a:t>axies</a:t>
            </a:r>
            <a:r>
              <a:rPr lang="en-GB" b="0" dirty="0" smtClean="0"/>
              <a:t>)</a:t>
            </a:r>
          </a:p>
          <a:p>
            <a:pPr marL="0" indent="0">
              <a:buNone/>
            </a:pPr>
            <a:r>
              <a:rPr lang="en-GB" b="0" dirty="0" smtClean="0"/>
              <a:t>2) </a:t>
            </a:r>
            <a:r>
              <a:rPr lang="en-GB" dirty="0" smtClean="0"/>
              <a:t>Equal opportunities and anti-discrimination+ equality between men and woman</a:t>
            </a:r>
          </a:p>
          <a:p>
            <a:pPr lvl="1" indent="-342900"/>
            <a:r>
              <a:rPr lang="en-GB" b="0" dirty="0" smtClean="0"/>
              <a:t>Focus on the contribution of the operational programme and how it is ensured</a:t>
            </a:r>
            <a:endParaRPr lang="en-GB" b="0" dirty="0"/>
          </a:p>
        </p:txBody>
      </p:sp>
    </p:spTree>
    <p:extLst>
      <p:ext uri="{BB962C8B-B14F-4D97-AF65-F5344CB8AC3E}">
        <p14:creationId xmlns:p14="http://schemas.microsoft.com/office/powerpoint/2010/main" val="3162744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19672" y="1641600"/>
            <a:ext cx="7056784" cy="2088232"/>
          </a:xfrm>
        </p:spPr>
        <p:txBody>
          <a:bodyPr/>
          <a:lstStyle/>
          <a:p>
            <a:r>
              <a:rPr lang="et-EE" sz="3600" dirty="0" err="1" smtClean="0"/>
              <a:t>Partnership</a:t>
            </a:r>
            <a:r>
              <a:rPr lang="et-EE" sz="3600" dirty="0" smtClean="0"/>
              <a:t> </a:t>
            </a:r>
            <a:r>
              <a:rPr lang="et-EE" sz="3600" dirty="0" err="1"/>
              <a:t>C</a:t>
            </a:r>
            <a:r>
              <a:rPr lang="et-EE" sz="3600" dirty="0" err="1" smtClean="0"/>
              <a:t>ontract</a:t>
            </a:r>
            <a:endParaRPr lang="en-GB" sz="3600" dirty="0"/>
          </a:p>
        </p:txBody>
      </p:sp>
      <p:sp>
        <p:nvSpPr>
          <p:cNvPr id="5" name="Content Placeholder 4"/>
          <p:cNvSpPr>
            <a:spLocks noGrp="1"/>
          </p:cNvSpPr>
          <p:nvPr>
            <p:ph idx="1"/>
          </p:nvPr>
        </p:nvSpPr>
        <p:spPr/>
        <p:txBody>
          <a:bodyPr/>
          <a:lstStyle/>
          <a:p>
            <a:endParaRPr lang="en-GB"/>
          </a:p>
        </p:txBody>
      </p:sp>
    </p:spTree>
    <p:extLst>
      <p:ext uri="{BB962C8B-B14F-4D97-AF65-F5344CB8AC3E}">
        <p14:creationId xmlns:p14="http://schemas.microsoft.com/office/powerpoint/2010/main" val="2453703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Main </a:t>
            </a:r>
            <a:r>
              <a:rPr lang="et-EE" dirty="0" err="1" smtClean="0"/>
              <a:t>blocks</a:t>
            </a:r>
            <a:endParaRPr lang="en-GB" dirty="0"/>
          </a:p>
        </p:txBody>
      </p:sp>
      <p:sp>
        <p:nvSpPr>
          <p:cNvPr id="3" name="Content Placeholder 2"/>
          <p:cNvSpPr>
            <a:spLocks noGrp="1"/>
          </p:cNvSpPr>
          <p:nvPr>
            <p:ph idx="1"/>
          </p:nvPr>
        </p:nvSpPr>
        <p:spPr/>
        <p:txBody>
          <a:bodyPr/>
          <a:lstStyle/>
          <a:p>
            <a:pPr>
              <a:buFont typeface="+mj-lt"/>
              <a:buAutoNum type="arabicPeriod"/>
            </a:pPr>
            <a:r>
              <a:rPr lang="et-EE" sz="1800" dirty="0" err="1" smtClean="0"/>
              <a:t>Overview</a:t>
            </a:r>
            <a:r>
              <a:rPr lang="et-EE" sz="1800" dirty="0" smtClean="0"/>
              <a:t> </a:t>
            </a:r>
            <a:r>
              <a:rPr lang="et-EE" sz="1800" dirty="0" err="1" smtClean="0"/>
              <a:t>of</a:t>
            </a:r>
            <a:r>
              <a:rPr lang="et-EE" sz="1800" dirty="0" smtClean="0"/>
              <a:t> </a:t>
            </a:r>
            <a:r>
              <a:rPr lang="et-EE" sz="1800" dirty="0" err="1" smtClean="0"/>
              <a:t>the</a:t>
            </a:r>
            <a:r>
              <a:rPr lang="et-EE" sz="1800" dirty="0" smtClean="0"/>
              <a:t> </a:t>
            </a:r>
            <a:r>
              <a:rPr lang="et-EE" sz="1800" dirty="0" err="1" smtClean="0"/>
              <a:t>preparation</a:t>
            </a:r>
            <a:r>
              <a:rPr lang="et-EE" sz="1800" dirty="0" smtClean="0"/>
              <a:t> </a:t>
            </a:r>
            <a:r>
              <a:rPr lang="et-EE" sz="1800" dirty="0" err="1" smtClean="0"/>
              <a:t>of</a:t>
            </a:r>
            <a:r>
              <a:rPr lang="et-EE" sz="1800" dirty="0" smtClean="0"/>
              <a:t> </a:t>
            </a:r>
            <a:r>
              <a:rPr lang="et-EE" sz="1800" dirty="0" err="1" smtClean="0"/>
              <a:t>the</a:t>
            </a:r>
            <a:r>
              <a:rPr lang="et-EE" sz="1800" dirty="0" smtClean="0"/>
              <a:t> </a:t>
            </a:r>
            <a:r>
              <a:rPr lang="et-EE" sz="1800" dirty="0" err="1" smtClean="0"/>
              <a:t>Partnership</a:t>
            </a:r>
            <a:r>
              <a:rPr lang="et-EE" sz="1800" dirty="0" smtClean="0"/>
              <a:t> </a:t>
            </a:r>
            <a:r>
              <a:rPr lang="et-EE" sz="1800" dirty="0" err="1" smtClean="0"/>
              <a:t>Contract</a:t>
            </a:r>
            <a:r>
              <a:rPr lang="et-EE" sz="1800" dirty="0" smtClean="0"/>
              <a:t> and </a:t>
            </a:r>
            <a:r>
              <a:rPr lang="et-EE" sz="1800" dirty="0" err="1" smtClean="0"/>
              <a:t>partnership</a:t>
            </a:r>
            <a:r>
              <a:rPr lang="et-EE" sz="1800" dirty="0" smtClean="0"/>
              <a:t> </a:t>
            </a:r>
            <a:r>
              <a:rPr lang="en-GB" sz="1800" dirty="0" smtClean="0"/>
              <a:t>(</a:t>
            </a:r>
            <a:r>
              <a:rPr lang="en-GB" sz="1800" dirty="0"/>
              <a:t>Article 14.1 (a))</a:t>
            </a:r>
            <a:endParaRPr lang="et-EE" sz="1800" dirty="0" smtClean="0"/>
          </a:p>
          <a:p>
            <a:pPr>
              <a:buFont typeface="+mj-lt"/>
              <a:buAutoNum type="arabicPeriod"/>
            </a:pPr>
            <a:r>
              <a:rPr lang="en-GB" sz="1800" dirty="0" smtClean="0"/>
              <a:t>Arrangements </a:t>
            </a:r>
            <a:r>
              <a:rPr lang="en-GB" sz="1800" dirty="0"/>
              <a:t>to ensure alignment with the Union strategy of smart, sustainable and inclusive growth </a:t>
            </a:r>
            <a:endParaRPr lang="et-EE" sz="1800" dirty="0" smtClean="0"/>
          </a:p>
          <a:p>
            <a:pPr lvl="0">
              <a:buFont typeface="+mj-lt"/>
              <a:buAutoNum type="arabicPeriod"/>
            </a:pPr>
            <a:r>
              <a:rPr lang="fr-FR" sz="1800" dirty="0"/>
              <a:t>Arrangements to </a:t>
            </a:r>
            <a:r>
              <a:rPr lang="et-EE" sz="1800" dirty="0" err="1" smtClean="0"/>
              <a:t>e</a:t>
            </a:r>
            <a:r>
              <a:rPr lang="fr-FR" sz="1800" dirty="0" err="1" smtClean="0"/>
              <a:t>nsure</a:t>
            </a:r>
            <a:r>
              <a:rPr lang="fr-FR" sz="1800" dirty="0" smtClean="0"/>
              <a:t> </a:t>
            </a:r>
            <a:r>
              <a:rPr lang="et-EE" sz="1800" dirty="0" smtClean="0"/>
              <a:t>e</a:t>
            </a:r>
            <a:r>
              <a:rPr lang="fr-FR" sz="1800" dirty="0" err="1" smtClean="0"/>
              <a:t>ffective</a:t>
            </a:r>
            <a:r>
              <a:rPr lang="fr-FR" sz="1800" dirty="0" smtClean="0"/>
              <a:t> </a:t>
            </a:r>
            <a:r>
              <a:rPr lang="et-EE" sz="1800" dirty="0" err="1" smtClean="0"/>
              <a:t>i</a:t>
            </a:r>
            <a:r>
              <a:rPr lang="fr-FR" sz="1800" dirty="0" err="1" smtClean="0"/>
              <a:t>mplementation</a:t>
            </a:r>
            <a:r>
              <a:rPr lang="fr-FR" sz="1800" dirty="0" smtClean="0"/>
              <a:t> </a:t>
            </a:r>
            <a:r>
              <a:rPr lang="fr-FR" sz="1800" dirty="0"/>
              <a:t>(Article 14.1 </a:t>
            </a:r>
            <a:r>
              <a:rPr lang="fr-FR" sz="1800" dirty="0" smtClean="0"/>
              <a:t>(</a:t>
            </a:r>
            <a:r>
              <a:rPr lang="et-EE" sz="1800" dirty="0" smtClean="0"/>
              <a:t>b</a:t>
            </a:r>
            <a:r>
              <a:rPr lang="fr-FR" sz="1800" dirty="0" smtClean="0"/>
              <a:t>))</a:t>
            </a:r>
            <a:endParaRPr lang="et-EE" sz="1800" dirty="0" smtClean="0"/>
          </a:p>
          <a:p>
            <a:pPr lvl="0">
              <a:buFont typeface="+mj-lt"/>
              <a:buAutoNum type="arabicPeriod"/>
            </a:pPr>
            <a:r>
              <a:rPr lang="en-GB" sz="1800" dirty="0" smtClean="0"/>
              <a:t>Description </a:t>
            </a:r>
            <a:r>
              <a:rPr lang="en-GB" sz="1800" dirty="0"/>
              <a:t>of the integrated approach to territorial development supported by the CSF Funds or a summary of the integrated approaches to territorial development based on the content of the programmes (Article 14.2 (a</a:t>
            </a:r>
            <a:r>
              <a:rPr lang="en-GB" sz="1800" dirty="0" smtClean="0"/>
              <a:t>))</a:t>
            </a:r>
            <a:r>
              <a:rPr lang="fr-FR" sz="1800" dirty="0"/>
              <a:t> </a:t>
            </a:r>
            <a:endParaRPr lang="et-EE" sz="1800" dirty="0" smtClean="0"/>
          </a:p>
          <a:p>
            <a:pPr lvl="0">
              <a:buFont typeface="+mj-lt"/>
              <a:buAutoNum type="arabicPeriod"/>
            </a:pPr>
            <a:r>
              <a:rPr lang="fr-FR" sz="1800" dirty="0" smtClean="0"/>
              <a:t>Arrangements </a:t>
            </a:r>
            <a:r>
              <a:rPr lang="fr-FR" sz="1800" dirty="0"/>
              <a:t>to </a:t>
            </a:r>
            <a:r>
              <a:rPr lang="fr-FR" sz="1800" dirty="0" err="1"/>
              <a:t>ensure</a:t>
            </a:r>
            <a:r>
              <a:rPr lang="fr-FR" sz="1800" dirty="0"/>
              <a:t> efficient </a:t>
            </a:r>
            <a:r>
              <a:rPr lang="fr-FR" sz="1800" dirty="0" err="1"/>
              <a:t>implementation</a:t>
            </a:r>
            <a:r>
              <a:rPr lang="fr-FR" sz="1800" dirty="0"/>
              <a:t> (Article 14.2 (b))</a:t>
            </a:r>
            <a:endParaRPr lang="et-EE" sz="1800" dirty="0" smtClean="0"/>
          </a:p>
          <a:p>
            <a:pPr lvl="0"/>
            <a:endParaRPr lang="en-GB" sz="2000" b="1" cap="small" dirty="0"/>
          </a:p>
          <a:p>
            <a:endParaRPr lang="en-GB" dirty="0"/>
          </a:p>
        </p:txBody>
      </p:sp>
    </p:spTree>
    <p:extLst>
      <p:ext uri="{BB962C8B-B14F-4D97-AF65-F5344CB8AC3E}">
        <p14:creationId xmlns:p14="http://schemas.microsoft.com/office/powerpoint/2010/main" val="3088838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1. </a:t>
            </a:r>
            <a:r>
              <a:rPr lang="en-GB" sz="2400" dirty="0" smtClean="0"/>
              <a:t>Preparation of the partnership contract by the </a:t>
            </a:r>
            <a:r>
              <a:rPr lang="et-EE" sz="2400" dirty="0" smtClean="0"/>
              <a:t>M</a:t>
            </a:r>
            <a:r>
              <a:rPr lang="en-GB" sz="2400" dirty="0" smtClean="0"/>
              <a:t>ember </a:t>
            </a:r>
            <a:r>
              <a:rPr lang="et-EE" sz="2400" dirty="0"/>
              <a:t>S</a:t>
            </a:r>
            <a:r>
              <a:rPr lang="en-GB" sz="2400" dirty="0" err="1" smtClean="0"/>
              <a:t>tate</a:t>
            </a:r>
            <a:r>
              <a:rPr lang="en-GB" sz="2400" dirty="0" smtClean="0"/>
              <a:t>/region</a:t>
            </a:r>
            <a:endParaRPr lang="en-GB" sz="2400" dirty="0"/>
          </a:p>
        </p:txBody>
      </p:sp>
      <p:sp>
        <p:nvSpPr>
          <p:cNvPr id="3" name="Content Placeholder 2"/>
          <p:cNvSpPr>
            <a:spLocks noGrp="1"/>
          </p:cNvSpPr>
          <p:nvPr>
            <p:ph idx="1"/>
          </p:nvPr>
        </p:nvSpPr>
        <p:spPr/>
        <p:txBody>
          <a:bodyPr/>
          <a:lstStyle/>
          <a:p>
            <a:pPr marL="0" indent="0">
              <a:buNone/>
            </a:pPr>
            <a:endParaRPr lang="et-EE" sz="2000" b="1" dirty="0" smtClean="0"/>
          </a:p>
          <a:p>
            <a:r>
              <a:rPr lang="en-GB" sz="2000" dirty="0" smtClean="0"/>
              <a:t>Summary of the key stages of the preparation process</a:t>
            </a:r>
          </a:p>
          <a:p>
            <a:r>
              <a:rPr lang="en-GB" sz="2000" dirty="0" smtClean="0"/>
              <a:t>A description of the involvement of the partners</a:t>
            </a:r>
          </a:p>
          <a:p>
            <a:r>
              <a:rPr lang="en-GB" sz="2000" dirty="0" smtClean="0"/>
              <a:t>Any other relevant information e.g. use of studies and expert groups</a:t>
            </a:r>
          </a:p>
          <a:p>
            <a:pPr marL="0" indent="0">
              <a:buNone/>
            </a:pPr>
            <a:endParaRPr lang="et-EE" dirty="0" smtClean="0"/>
          </a:p>
          <a:p>
            <a:pPr marL="0" indent="0">
              <a:buNone/>
            </a:pPr>
            <a:endParaRPr lang="et-EE" dirty="0" smtClean="0"/>
          </a:p>
          <a:p>
            <a:pPr marL="457200" indent="-457200">
              <a:buAutoNum type="arabicParenR"/>
            </a:pPr>
            <a:endParaRPr lang="et-EE" dirty="0"/>
          </a:p>
          <a:p>
            <a:pPr marL="457200" indent="-457200">
              <a:buAutoNum type="arabicParenR"/>
            </a:pPr>
            <a:endParaRPr lang="et-EE" dirty="0" smtClean="0"/>
          </a:p>
          <a:p>
            <a:pPr marL="457200" indent="-457200">
              <a:buAutoNum type="arabicParenR"/>
            </a:pPr>
            <a:endParaRPr lang="et-EE" dirty="0"/>
          </a:p>
          <a:p>
            <a:pPr marL="457200" indent="-457200">
              <a:buAutoNum type="arabicParenR"/>
            </a:pPr>
            <a:endParaRPr lang="et-EE" dirty="0" smtClean="0"/>
          </a:p>
          <a:p>
            <a:pPr marL="0" indent="0">
              <a:buNone/>
            </a:pPr>
            <a:endParaRPr lang="et-EE" dirty="0" smtClean="0"/>
          </a:p>
          <a:p>
            <a:pPr marL="400050" lvl="1" indent="0">
              <a:buNone/>
            </a:pPr>
            <a:r>
              <a:rPr lang="et-EE" dirty="0" smtClean="0"/>
              <a:t> </a:t>
            </a:r>
          </a:p>
          <a:p>
            <a:endParaRPr lang="et-EE" dirty="0" smtClean="0"/>
          </a:p>
        </p:txBody>
      </p:sp>
    </p:spTree>
    <p:extLst>
      <p:ext uri="{BB962C8B-B14F-4D97-AF65-F5344CB8AC3E}">
        <p14:creationId xmlns:p14="http://schemas.microsoft.com/office/powerpoint/2010/main" val="3476205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z="2400" dirty="0" smtClean="0"/>
              <a:t>2. </a:t>
            </a:r>
            <a:r>
              <a:rPr lang="en-GB" sz="2400" dirty="0" smtClean="0"/>
              <a:t>Arrangements </a:t>
            </a:r>
            <a:r>
              <a:rPr lang="en-GB" sz="2400" dirty="0"/>
              <a:t>to ensure alignment with the Union strategy of smart, sustainable and inclusive growth</a:t>
            </a:r>
            <a:r>
              <a:rPr lang="et-EE" sz="2400" dirty="0"/>
              <a:t> (Art 14 (1)(a))</a:t>
            </a:r>
            <a:r>
              <a:rPr lang="et-EE" dirty="0"/>
              <a:t/>
            </a:r>
            <a:br>
              <a:rPr lang="et-EE" dirty="0"/>
            </a:br>
            <a:endParaRPr lang="en-GB" dirty="0"/>
          </a:p>
        </p:txBody>
      </p:sp>
      <p:sp>
        <p:nvSpPr>
          <p:cNvPr id="3" name="Content Placeholder 2"/>
          <p:cNvSpPr>
            <a:spLocks noGrp="1"/>
          </p:cNvSpPr>
          <p:nvPr>
            <p:ph idx="1"/>
          </p:nvPr>
        </p:nvSpPr>
        <p:spPr/>
        <p:txBody>
          <a:bodyPr/>
          <a:lstStyle/>
          <a:p>
            <a:r>
              <a:rPr lang="en-GB" dirty="0" smtClean="0"/>
              <a:t>Analysis </a:t>
            </a:r>
            <a:r>
              <a:rPr lang="en-GB" dirty="0"/>
              <a:t>of main development needs with reference to CSRs, NRPs, distance from EU2020 targets etc. </a:t>
            </a:r>
          </a:p>
          <a:p>
            <a:r>
              <a:rPr lang="en-GB" dirty="0"/>
              <a:t>Territorial dimension needs to be reflected – e.g. </a:t>
            </a:r>
            <a:r>
              <a:rPr lang="et-EE" dirty="0"/>
              <a:t>t</a:t>
            </a:r>
            <a:r>
              <a:rPr lang="en-GB" dirty="0"/>
              <a:t>he development needs of specific sub-regional areas (urban, rural, fisheries areas) need to be reflected. </a:t>
            </a:r>
            <a:endParaRPr lang="et-EE" dirty="0"/>
          </a:p>
          <a:p>
            <a:r>
              <a:rPr lang="et-EE" dirty="0"/>
              <a:t>COM </a:t>
            </a:r>
            <a:r>
              <a:rPr lang="et-EE" dirty="0" err="1" smtClean="0"/>
              <a:t>Country</a:t>
            </a:r>
            <a:r>
              <a:rPr lang="et-EE" dirty="0" smtClean="0"/>
              <a:t> </a:t>
            </a:r>
            <a:r>
              <a:rPr lang="et-EE" dirty="0" err="1"/>
              <a:t>position</a:t>
            </a:r>
            <a:r>
              <a:rPr lang="et-EE" dirty="0"/>
              <a:t> </a:t>
            </a:r>
            <a:r>
              <a:rPr lang="et-EE" dirty="0" err="1" smtClean="0"/>
              <a:t>papers</a:t>
            </a:r>
            <a:r>
              <a:rPr lang="et-EE" dirty="0" smtClean="0"/>
              <a:t> </a:t>
            </a:r>
            <a:r>
              <a:rPr lang="et-EE" dirty="0" err="1" smtClean="0"/>
              <a:t>provide</a:t>
            </a:r>
            <a:r>
              <a:rPr lang="et-EE" dirty="0" smtClean="0"/>
              <a:t> </a:t>
            </a:r>
            <a:r>
              <a:rPr lang="et-EE" dirty="0" err="1" smtClean="0"/>
              <a:t>insight</a:t>
            </a:r>
            <a:r>
              <a:rPr lang="et-EE" dirty="0" smtClean="0"/>
              <a:t> </a:t>
            </a:r>
            <a:r>
              <a:rPr lang="et-EE" dirty="0" err="1" smtClean="0"/>
              <a:t>as</a:t>
            </a:r>
            <a:r>
              <a:rPr lang="et-EE" dirty="0" smtClean="0"/>
              <a:t> </a:t>
            </a:r>
            <a:r>
              <a:rPr lang="et-EE" dirty="0" err="1" smtClean="0"/>
              <a:t>regards</a:t>
            </a:r>
            <a:r>
              <a:rPr lang="et-EE" dirty="0" smtClean="0"/>
              <a:t> </a:t>
            </a:r>
            <a:r>
              <a:rPr lang="et-EE" dirty="0" err="1" smtClean="0"/>
              <a:t>the</a:t>
            </a:r>
            <a:r>
              <a:rPr lang="et-EE" dirty="0" smtClean="0"/>
              <a:t> </a:t>
            </a:r>
            <a:r>
              <a:rPr lang="et-EE" dirty="0" err="1" smtClean="0"/>
              <a:t>structure</a:t>
            </a:r>
            <a:r>
              <a:rPr lang="et-EE" dirty="0" smtClean="0"/>
              <a:t> </a:t>
            </a:r>
            <a:r>
              <a:rPr lang="et-EE" dirty="0" err="1" smtClean="0"/>
              <a:t>of</a:t>
            </a:r>
            <a:r>
              <a:rPr lang="et-EE" dirty="0" smtClean="0"/>
              <a:t> </a:t>
            </a:r>
            <a:r>
              <a:rPr lang="et-EE" dirty="0" err="1" smtClean="0"/>
              <a:t>the</a:t>
            </a:r>
            <a:r>
              <a:rPr lang="et-EE" dirty="0" smtClean="0"/>
              <a:t> </a:t>
            </a:r>
            <a:r>
              <a:rPr lang="et-EE" dirty="0" err="1" smtClean="0"/>
              <a:t>analysis</a:t>
            </a:r>
            <a:endParaRPr lang="en-GB" dirty="0"/>
          </a:p>
          <a:p>
            <a:endParaRPr lang="en-GB" dirty="0"/>
          </a:p>
        </p:txBody>
      </p:sp>
    </p:spTree>
    <p:extLst>
      <p:ext uri="{BB962C8B-B14F-4D97-AF65-F5344CB8AC3E}">
        <p14:creationId xmlns:p14="http://schemas.microsoft.com/office/powerpoint/2010/main" val="2327818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z="2400" dirty="0" smtClean="0"/>
              <a:t>2. </a:t>
            </a:r>
            <a:r>
              <a:rPr lang="en-GB" sz="2400" dirty="0" smtClean="0"/>
              <a:t>Arrangements </a:t>
            </a:r>
            <a:r>
              <a:rPr lang="en-GB" sz="2400" dirty="0"/>
              <a:t>to ensure alignment with the Union strategy of smart, sustainable and inclusive growth</a:t>
            </a:r>
            <a:r>
              <a:rPr lang="et-EE" sz="2400" dirty="0"/>
              <a:t> (Art 14 (1)(a))</a:t>
            </a:r>
            <a:endParaRPr lang="en-GB" sz="2400" dirty="0"/>
          </a:p>
        </p:txBody>
      </p:sp>
      <p:sp>
        <p:nvSpPr>
          <p:cNvPr id="3" name="Content Placeholder 2"/>
          <p:cNvSpPr>
            <a:spLocks noGrp="1"/>
          </p:cNvSpPr>
          <p:nvPr>
            <p:ph idx="1"/>
          </p:nvPr>
        </p:nvSpPr>
        <p:spPr/>
        <p:txBody>
          <a:bodyPr/>
          <a:lstStyle/>
          <a:p>
            <a:pPr marL="0" indent="0">
              <a:buNone/>
            </a:pPr>
            <a:r>
              <a:rPr lang="en-GB" dirty="0" smtClean="0"/>
              <a:t> </a:t>
            </a:r>
            <a:r>
              <a:rPr lang="en-GB" sz="2000" b="1" dirty="0" smtClean="0"/>
              <a:t>A summary of the ex-ante evaluation of programmes or key findings of the ex-ante evaluation of the PC</a:t>
            </a:r>
            <a:r>
              <a:rPr lang="et-EE" sz="2000" b="1" dirty="0" smtClean="0"/>
              <a:t> ((1) (a) (</a:t>
            </a:r>
            <a:r>
              <a:rPr lang="et-EE" sz="2000" b="1" dirty="0" err="1" smtClean="0"/>
              <a:t>ii</a:t>
            </a:r>
            <a:r>
              <a:rPr lang="et-EE" sz="2000" b="1" dirty="0" smtClean="0"/>
              <a:t>))</a:t>
            </a:r>
            <a:endParaRPr lang="en-GB" sz="2000" b="1" dirty="0" smtClean="0"/>
          </a:p>
          <a:p>
            <a:r>
              <a:rPr lang="en-GB" sz="2000" dirty="0" smtClean="0"/>
              <a:t>The set-up of the process ensuring that conclusions are considered and taken into account</a:t>
            </a:r>
          </a:p>
          <a:p>
            <a:r>
              <a:rPr lang="en-GB" sz="2000" dirty="0" smtClean="0"/>
              <a:t>Main conclusions and recommendations of the ex-ante evaluation for elements relevant at PC level (contribution to the EU 2020 strategy, coherence of programmes, consistency of the allocation of budgetary resources to thematic objectives, consistency of the objectives selected with the CSF and the CSR. </a:t>
            </a:r>
            <a:endParaRPr lang="en-GB" sz="2000" dirty="0"/>
          </a:p>
        </p:txBody>
      </p:sp>
    </p:spTree>
    <p:extLst>
      <p:ext uri="{BB962C8B-B14F-4D97-AF65-F5344CB8AC3E}">
        <p14:creationId xmlns:p14="http://schemas.microsoft.com/office/powerpoint/2010/main" val="2853614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Arrangements to ensure alignment with the Union strategy of smart, sustainable and inclusive growth (Art 14 (1)(a</a:t>
            </a:r>
            <a:r>
              <a:rPr lang="en-GB" sz="2400" dirty="0" smtClean="0"/>
              <a:t>))</a:t>
            </a:r>
            <a:r>
              <a:rPr lang="et-EE" sz="2400" dirty="0" smtClean="0"/>
              <a:t/>
            </a:r>
            <a:br>
              <a:rPr lang="et-EE" sz="2400" dirty="0" smtClean="0"/>
            </a:br>
            <a:endParaRPr lang="en-GB" sz="2400" dirty="0"/>
          </a:p>
        </p:txBody>
      </p:sp>
      <p:sp>
        <p:nvSpPr>
          <p:cNvPr id="3" name="Content Placeholder 2"/>
          <p:cNvSpPr>
            <a:spLocks noGrp="1"/>
          </p:cNvSpPr>
          <p:nvPr>
            <p:ph idx="1"/>
          </p:nvPr>
        </p:nvSpPr>
        <p:spPr/>
        <p:txBody>
          <a:bodyPr/>
          <a:lstStyle/>
          <a:p>
            <a:pPr marL="0" indent="0">
              <a:buNone/>
            </a:pPr>
            <a:endParaRPr lang="et-EE" sz="2000" b="1" dirty="0" smtClean="0"/>
          </a:p>
          <a:p>
            <a:pPr marL="0" indent="0">
              <a:buNone/>
            </a:pPr>
            <a:r>
              <a:rPr lang="en-GB" sz="2000" b="1" dirty="0" smtClean="0"/>
              <a:t>Selected </a:t>
            </a:r>
            <a:r>
              <a:rPr lang="en-GB" sz="2000" b="1" dirty="0"/>
              <a:t>thematic objectives, and for each of the selected thematic objectives a summary of the main results expected for each of the CSF Funds </a:t>
            </a:r>
            <a:r>
              <a:rPr lang="et-EE" sz="2000" b="1" dirty="0" smtClean="0"/>
              <a:t>(p. (</a:t>
            </a:r>
            <a:r>
              <a:rPr lang="et-EE" sz="2000" b="1" dirty="0"/>
              <a:t>1) (a) (</a:t>
            </a:r>
            <a:r>
              <a:rPr lang="et-EE" sz="2000" b="1" dirty="0" err="1" smtClean="0"/>
              <a:t>iii</a:t>
            </a:r>
            <a:r>
              <a:rPr lang="et-EE" sz="2000" b="1" dirty="0" smtClean="0"/>
              <a:t>))</a:t>
            </a:r>
            <a:endParaRPr lang="et-EE" sz="2000" dirty="0" smtClean="0"/>
          </a:p>
          <a:p>
            <a:r>
              <a:rPr lang="et-EE" sz="2000" dirty="0"/>
              <a:t> </a:t>
            </a:r>
            <a:r>
              <a:rPr lang="et-EE" sz="2000" dirty="0" err="1" smtClean="0"/>
              <a:t>Focus</a:t>
            </a:r>
            <a:r>
              <a:rPr lang="et-EE" sz="2000" dirty="0" smtClean="0"/>
              <a:t> on </a:t>
            </a:r>
            <a:r>
              <a:rPr lang="et-EE" sz="2000" dirty="0" err="1" smtClean="0"/>
              <a:t>the</a:t>
            </a:r>
            <a:r>
              <a:rPr lang="et-EE" sz="2000" dirty="0" smtClean="0"/>
              <a:t> </a:t>
            </a:r>
            <a:r>
              <a:rPr lang="et-EE" sz="2000" dirty="0" err="1" smtClean="0"/>
              <a:t>main</a:t>
            </a:r>
            <a:r>
              <a:rPr lang="et-EE" sz="2000" dirty="0" smtClean="0"/>
              <a:t> </a:t>
            </a:r>
            <a:r>
              <a:rPr lang="et-EE" sz="2000" dirty="0" err="1" smtClean="0"/>
              <a:t>results</a:t>
            </a:r>
            <a:r>
              <a:rPr lang="et-EE" sz="2000" dirty="0" smtClean="0"/>
              <a:t> </a:t>
            </a:r>
            <a:r>
              <a:rPr lang="et-EE" sz="2000" dirty="0" err="1" smtClean="0"/>
              <a:t>sought</a:t>
            </a:r>
            <a:r>
              <a:rPr lang="et-EE" sz="2000" dirty="0" smtClean="0"/>
              <a:t>, </a:t>
            </a:r>
            <a:r>
              <a:rPr lang="et-EE" sz="2000" dirty="0" err="1" smtClean="0"/>
              <a:t>by</a:t>
            </a:r>
            <a:r>
              <a:rPr lang="et-EE" sz="2000" dirty="0" smtClean="0"/>
              <a:t> </a:t>
            </a:r>
            <a:r>
              <a:rPr lang="et-EE" sz="2000" dirty="0" err="1" smtClean="0"/>
              <a:t>thematic</a:t>
            </a:r>
            <a:r>
              <a:rPr lang="et-EE" sz="2000" dirty="0" smtClean="0"/>
              <a:t> </a:t>
            </a:r>
            <a:r>
              <a:rPr lang="et-EE" sz="2000" dirty="0" err="1" smtClean="0"/>
              <a:t>objective</a:t>
            </a:r>
            <a:r>
              <a:rPr lang="et-EE" sz="2000" dirty="0" smtClean="0"/>
              <a:t> and CSF </a:t>
            </a:r>
            <a:r>
              <a:rPr lang="et-EE" sz="2000" dirty="0" err="1" smtClean="0"/>
              <a:t>Fund</a:t>
            </a:r>
            <a:endParaRPr lang="et-EE" sz="2000" dirty="0" smtClean="0"/>
          </a:p>
          <a:p>
            <a:r>
              <a:rPr lang="et-EE" sz="2000" dirty="0" smtClean="0"/>
              <a:t>No </a:t>
            </a:r>
            <a:r>
              <a:rPr lang="et-EE" sz="2000" dirty="0" err="1" smtClean="0"/>
              <a:t>extensive</a:t>
            </a:r>
            <a:r>
              <a:rPr lang="et-EE" sz="2000" dirty="0" smtClean="0"/>
              <a:t> </a:t>
            </a:r>
            <a:r>
              <a:rPr lang="et-EE" sz="2000" dirty="0" err="1" smtClean="0"/>
              <a:t>replication</a:t>
            </a:r>
            <a:r>
              <a:rPr lang="et-EE" sz="2000" dirty="0" smtClean="0"/>
              <a:t> </a:t>
            </a:r>
            <a:r>
              <a:rPr lang="et-EE" sz="2000" dirty="0" err="1" smtClean="0"/>
              <a:t>of</a:t>
            </a:r>
            <a:r>
              <a:rPr lang="et-EE" sz="2000" dirty="0" smtClean="0"/>
              <a:t> </a:t>
            </a:r>
            <a:r>
              <a:rPr lang="et-EE" sz="2000" dirty="0" err="1" smtClean="0"/>
              <a:t>indicator</a:t>
            </a:r>
            <a:r>
              <a:rPr lang="et-EE" sz="2000" dirty="0" smtClean="0"/>
              <a:t> </a:t>
            </a:r>
            <a:r>
              <a:rPr lang="et-EE" sz="2000" dirty="0" err="1" smtClean="0"/>
              <a:t>data</a:t>
            </a:r>
            <a:endParaRPr lang="et-EE" sz="2000" dirty="0" smtClean="0"/>
          </a:p>
          <a:p>
            <a:pPr marL="0" indent="0">
              <a:buNone/>
            </a:pPr>
            <a:endParaRPr lang="et-EE" sz="2000" b="1" dirty="0" smtClean="0"/>
          </a:p>
          <a:p>
            <a:pPr marL="0" indent="0">
              <a:buNone/>
            </a:pPr>
            <a:r>
              <a:rPr lang="et-EE" sz="2000" b="1" dirty="0" smtClean="0"/>
              <a:t>+ </a:t>
            </a:r>
            <a:r>
              <a:rPr lang="et-EE" sz="2000" b="1" dirty="0" err="1" smtClean="0"/>
              <a:t>Financial</a:t>
            </a:r>
            <a:r>
              <a:rPr lang="et-EE" sz="2000" b="1" dirty="0" smtClean="0"/>
              <a:t> </a:t>
            </a:r>
            <a:r>
              <a:rPr lang="et-EE" sz="2000" b="1" dirty="0" err="1" smtClean="0"/>
              <a:t>allocation</a:t>
            </a:r>
            <a:r>
              <a:rPr lang="et-EE" sz="2000" b="1" dirty="0" smtClean="0"/>
              <a:t> </a:t>
            </a:r>
            <a:r>
              <a:rPr lang="et-EE" sz="2000" b="1" dirty="0" err="1" smtClean="0"/>
              <a:t>by</a:t>
            </a:r>
            <a:r>
              <a:rPr lang="et-EE" sz="2000" b="1" dirty="0" smtClean="0"/>
              <a:t> </a:t>
            </a:r>
            <a:r>
              <a:rPr lang="et-EE" sz="2000" b="1" dirty="0" err="1" smtClean="0"/>
              <a:t>Fund</a:t>
            </a:r>
            <a:r>
              <a:rPr lang="et-EE" sz="2000" b="1" dirty="0" smtClean="0"/>
              <a:t> and </a:t>
            </a:r>
            <a:r>
              <a:rPr lang="et-EE" sz="2000" b="1" dirty="0" err="1" smtClean="0"/>
              <a:t>thematic</a:t>
            </a:r>
            <a:r>
              <a:rPr lang="et-EE" sz="2000" b="1" dirty="0" smtClean="0"/>
              <a:t> </a:t>
            </a:r>
            <a:r>
              <a:rPr lang="et-EE" sz="2000" b="1" dirty="0" err="1" smtClean="0"/>
              <a:t>objective</a:t>
            </a:r>
            <a:r>
              <a:rPr lang="et-EE" sz="2000" b="1" dirty="0" smtClean="0"/>
              <a:t> </a:t>
            </a:r>
            <a:r>
              <a:rPr lang="et-EE" sz="2000" b="1" dirty="0"/>
              <a:t>(</a:t>
            </a:r>
            <a:r>
              <a:rPr lang="et-EE" sz="2000" b="1" dirty="0" smtClean="0"/>
              <a:t>p</a:t>
            </a:r>
            <a:r>
              <a:rPr lang="et-EE" sz="2000" b="1" dirty="0"/>
              <a:t>. (1) (a) (</a:t>
            </a:r>
            <a:r>
              <a:rPr lang="et-EE" sz="2000" b="1" dirty="0" err="1" smtClean="0"/>
              <a:t>iv</a:t>
            </a:r>
            <a:r>
              <a:rPr lang="et-EE" sz="2000" b="1" dirty="0" smtClean="0"/>
              <a:t>))</a:t>
            </a:r>
            <a:endParaRPr lang="en-GB" sz="2000" b="1" dirty="0"/>
          </a:p>
          <a:p>
            <a:pPr marL="0" indent="0">
              <a:buNone/>
            </a:pPr>
            <a:endParaRPr lang="en-GB" sz="2000" b="1" dirty="0"/>
          </a:p>
        </p:txBody>
      </p:sp>
    </p:spTree>
    <p:extLst>
      <p:ext uri="{BB962C8B-B14F-4D97-AF65-F5344CB8AC3E}">
        <p14:creationId xmlns:p14="http://schemas.microsoft.com/office/powerpoint/2010/main" val="845774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Arrangements to ensure alignment with the Union strategy of smart, sustainable and inclusive growth (Art 14 </a:t>
            </a:r>
            <a:r>
              <a:rPr lang="en-GB" sz="2400" dirty="0" smtClean="0"/>
              <a:t>(1</a:t>
            </a:r>
            <a:r>
              <a:rPr lang="en-GB" sz="2400" dirty="0"/>
              <a:t>)(a))</a:t>
            </a:r>
          </a:p>
        </p:txBody>
      </p:sp>
      <p:sp>
        <p:nvSpPr>
          <p:cNvPr id="3" name="Content Placeholder 2"/>
          <p:cNvSpPr>
            <a:spLocks noGrp="1"/>
          </p:cNvSpPr>
          <p:nvPr>
            <p:ph idx="1"/>
          </p:nvPr>
        </p:nvSpPr>
        <p:spPr/>
        <p:txBody>
          <a:bodyPr/>
          <a:lstStyle/>
          <a:p>
            <a:pPr marL="0" lvl="1" indent="0">
              <a:buNone/>
            </a:pPr>
            <a:endParaRPr lang="et-EE" dirty="0" smtClean="0"/>
          </a:p>
          <a:p>
            <a:pPr marL="0" lvl="1" indent="0">
              <a:buNone/>
            </a:pPr>
            <a:r>
              <a:rPr lang="en-GB" dirty="0" smtClean="0"/>
              <a:t>The planned application of horizontal principles and policy objectives for the implementation of the CSF Funds</a:t>
            </a:r>
            <a:r>
              <a:rPr lang="et-EE" dirty="0" smtClean="0"/>
              <a:t> (</a:t>
            </a:r>
            <a:r>
              <a:rPr lang="et-EE" dirty="0"/>
              <a:t>Art. </a:t>
            </a:r>
            <a:r>
              <a:rPr lang="et-EE" dirty="0" smtClean="0"/>
              <a:t>14 (</a:t>
            </a:r>
            <a:r>
              <a:rPr lang="et-EE" dirty="0"/>
              <a:t>1) (a) </a:t>
            </a:r>
            <a:r>
              <a:rPr lang="et-EE" dirty="0" smtClean="0"/>
              <a:t>(</a:t>
            </a:r>
            <a:r>
              <a:rPr lang="et-EE" dirty="0"/>
              <a:t>v</a:t>
            </a:r>
            <a:r>
              <a:rPr lang="et-EE" dirty="0" smtClean="0"/>
              <a:t>))</a:t>
            </a:r>
            <a:endParaRPr lang="en-GB" dirty="0" smtClean="0"/>
          </a:p>
          <a:p>
            <a:pPr marL="742950" lvl="2" indent="-342900">
              <a:buFont typeface="Arial" pitchFamily="34" charset="0"/>
              <a:buChar char="•"/>
            </a:pPr>
            <a:r>
              <a:rPr lang="en-GB" dirty="0" smtClean="0"/>
              <a:t>Horizontal principles (Article 5, 7 and 8 of the CPR): Partnership, promotion of equality between men and women, non-discrimination and accessibility, sustainable development</a:t>
            </a:r>
          </a:p>
          <a:p>
            <a:pPr marL="742950" lvl="2" indent="-342900">
              <a:buFont typeface="Arial" pitchFamily="34" charset="0"/>
              <a:buChar char="•"/>
            </a:pPr>
            <a:r>
              <a:rPr lang="en-GB" dirty="0" smtClean="0"/>
              <a:t>Horizontal policy objectives: see CSF, may be specific to MS (e.g. demographic challenges, social innovation)</a:t>
            </a:r>
          </a:p>
          <a:p>
            <a:pPr marL="742950" lvl="2" indent="-342900">
              <a:buFont typeface="Arial" pitchFamily="34" charset="0"/>
              <a:buChar char="•"/>
            </a:pPr>
            <a:r>
              <a:rPr lang="en-GB" dirty="0" smtClean="0"/>
              <a:t>Focus is on structures that allow for the integration of these elements into day to day implementation, mainstreaming and monitoring arrangements. </a:t>
            </a:r>
            <a:endParaRPr lang="et-EE" dirty="0" smtClean="0"/>
          </a:p>
          <a:p>
            <a:pPr marL="742950" lvl="2" indent="-342900">
              <a:buFont typeface="Arial" pitchFamily="34" charset="0"/>
              <a:buChar char="•"/>
            </a:pPr>
            <a:endParaRPr lang="et-EE" dirty="0"/>
          </a:p>
          <a:p>
            <a:pPr marL="0" indent="0">
              <a:buNone/>
            </a:pPr>
            <a:r>
              <a:rPr lang="et-EE" sz="2000" b="1" dirty="0" err="1" smtClean="0"/>
              <a:t>The</a:t>
            </a:r>
            <a:r>
              <a:rPr lang="et-EE" sz="2000" b="1" dirty="0" smtClean="0"/>
              <a:t> list </a:t>
            </a:r>
            <a:r>
              <a:rPr lang="et-EE" sz="2000" b="1" dirty="0" err="1" smtClean="0"/>
              <a:t>of</a:t>
            </a:r>
            <a:r>
              <a:rPr lang="et-EE" sz="2000" b="1" dirty="0" smtClean="0"/>
              <a:t> programmes </a:t>
            </a:r>
            <a:r>
              <a:rPr lang="et-EE" sz="2000" b="1" dirty="0" err="1" smtClean="0"/>
              <a:t>with</a:t>
            </a:r>
            <a:r>
              <a:rPr lang="et-EE" sz="2000" b="1" dirty="0" smtClean="0"/>
              <a:t> </a:t>
            </a:r>
            <a:r>
              <a:rPr lang="et-EE" sz="2000" b="1" dirty="0" err="1" smtClean="0"/>
              <a:t>the</a:t>
            </a:r>
            <a:r>
              <a:rPr lang="et-EE" sz="2000" b="1" dirty="0" smtClean="0"/>
              <a:t> </a:t>
            </a:r>
            <a:r>
              <a:rPr lang="et-EE" sz="2000" b="1" dirty="0" err="1" smtClean="0"/>
              <a:t>respective</a:t>
            </a:r>
            <a:r>
              <a:rPr lang="et-EE" sz="2000" b="1" dirty="0" smtClean="0"/>
              <a:t> </a:t>
            </a:r>
            <a:r>
              <a:rPr lang="et-EE" sz="2000" b="1" dirty="0" err="1" smtClean="0"/>
              <a:t>indicative</a:t>
            </a:r>
            <a:r>
              <a:rPr lang="et-EE" sz="2000" b="1" dirty="0" smtClean="0"/>
              <a:t> </a:t>
            </a:r>
            <a:r>
              <a:rPr lang="et-EE" sz="2000" b="1" dirty="0" err="1" smtClean="0"/>
              <a:t>allocations</a:t>
            </a:r>
            <a:r>
              <a:rPr lang="et-EE" sz="2000" b="1" dirty="0" smtClean="0"/>
              <a:t> </a:t>
            </a:r>
            <a:r>
              <a:rPr lang="et-EE" sz="2000" b="1" dirty="0" err="1" smtClean="0"/>
              <a:t>by</a:t>
            </a:r>
            <a:r>
              <a:rPr lang="et-EE" sz="2000" b="1" dirty="0" smtClean="0"/>
              <a:t> </a:t>
            </a:r>
            <a:r>
              <a:rPr lang="et-EE" sz="2000" b="1" dirty="0" err="1" smtClean="0"/>
              <a:t>CSFFund</a:t>
            </a:r>
            <a:r>
              <a:rPr lang="et-EE" sz="2000" b="1" dirty="0" smtClean="0"/>
              <a:t> and </a:t>
            </a:r>
            <a:r>
              <a:rPr lang="et-EE" sz="2000" b="1" dirty="0" err="1" smtClean="0"/>
              <a:t>by</a:t>
            </a:r>
            <a:r>
              <a:rPr lang="et-EE" sz="2000" b="1" dirty="0" smtClean="0"/>
              <a:t> </a:t>
            </a:r>
            <a:r>
              <a:rPr lang="et-EE" sz="2000" b="1" dirty="0" err="1" smtClean="0"/>
              <a:t>year</a:t>
            </a:r>
            <a:r>
              <a:rPr lang="et-EE" sz="2000" b="1" dirty="0" smtClean="0"/>
              <a:t> (p. (</a:t>
            </a:r>
            <a:r>
              <a:rPr lang="et-EE" sz="2000" b="1" dirty="0"/>
              <a:t>1) (a) </a:t>
            </a:r>
            <a:r>
              <a:rPr lang="et-EE" sz="2000" b="1" dirty="0" smtClean="0"/>
              <a:t>(</a:t>
            </a:r>
            <a:r>
              <a:rPr lang="et-EE" sz="2000" b="1" dirty="0" err="1" smtClean="0"/>
              <a:t>vi</a:t>
            </a:r>
            <a:r>
              <a:rPr lang="et-EE" sz="2000" b="1" dirty="0" smtClean="0"/>
              <a:t>))</a:t>
            </a:r>
            <a:endParaRPr lang="en-GB" sz="2000" b="1" dirty="0"/>
          </a:p>
          <a:p>
            <a:pPr marL="0" indent="0">
              <a:buNone/>
            </a:pPr>
            <a:endParaRPr lang="et-EE" sz="2000" b="1" dirty="0" smtClean="0"/>
          </a:p>
          <a:p>
            <a:pPr marL="742950" lvl="2" indent="-342900">
              <a:buFont typeface="Arial" pitchFamily="34" charset="0"/>
              <a:buChar char="•"/>
            </a:pPr>
            <a:endParaRPr lang="et-EE" dirty="0"/>
          </a:p>
          <a:p>
            <a:pPr marL="742950" lvl="2" indent="-342900">
              <a:buFont typeface="Arial" pitchFamily="34" charset="0"/>
              <a:buChar char="•"/>
            </a:pPr>
            <a:endParaRPr lang="en-GB" dirty="0" smtClean="0"/>
          </a:p>
          <a:p>
            <a:pPr marL="400050" lvl="2" indent="0"/>
            <a:endParaRPr lang="en-GB" dirty="0" smtClean="0"/>
          </a:p>
          <a:p>
            <a:pPr marL="342900" lvl="1" indent="-342900">
              <a:buFont typeface="Arial" pitchFamily="34" charset="0"/>
              <a:buChar char="•"/>
            </a:pPr>
            <a:endParaRPr lang="en-GB" dirty="0"/>
          </a:p>
          <a:p>
            <a:pPr marL="0" indent="0">
              <a:buNone/>
            </a:pPr>
            <a:endParaRPr lang="en-GB" dirty="0"/>
          </a:p>
        </p:txBody>
      </p:sp>
    </p:spTree>
    <p:extLst>
      <p:ext uri="{BB962C8B-B14F-4D97-AF65-F5344CB8AC3E}">
        <p14:creationId xmlns:p14="http://schemas.microsoft.com/office/powerpoint/2010/main" val="2004220585"/>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2266</TotalTime>
  <Words>2492</Words>
  <Application>Microsoft Macintosh PowerPoint</Application>
  <PresentationFormat>On-screen Show (4:3)</PresentationFormat>
  <Paragraphs>183</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Default Design</vt:lpstr>
      <vt:lpstr>Main elements of the templates for the Partnership Contract and the operational programme</vt:lpstr>
      <vt:lpstr>Aims</vt:lpstr>
      <vt:lpstr>Partnership Contract</vt:lpstr>
      <vt:lpstr>Main blocks</vt:lpstr>
      <vt:lpstr>1. Preparation of the partnership contract by the Member State/region</vt:lpstr>
      <vt:lpstr>2. Arrangements to ensure alignment with the Union strategy of smart, sustainable and inclusive growth (Art 14 (1)(a)) </vt:lpstr>
      <vt:lpstr>2. Arrangements to ensure alignment with the Union strategy of smart, sustainable and inclusive growth (Art 14 (1)(a))</vt:lpstr>
      <vt:lpstr>Arrangements to ensure alignment with the Union strategy of smart, sustainable and inclusive growth (Art 14 (1)(a)) </vt:lpstr>
      <vt:lpstr>Arrangements to ensure alignment with the Union strategy of smart, sustainable and inclusive growth (Art 14 (1)(a))</vt:lpstr>
      <vt:lpstr>3) Arrangements to ensure effective implementation (Art. 14 (1) (b))</vt:lpstr>
      <vt:lpstr>4. The integrated approach to territorial development (Article p. 14 (2) (a)) </vt:lpstr>
      <vt:lpstr>4. The integrated approach to territorial development (Article p. 14 (2) (a)) </vt:lpstr>
      <vt:lpstr>4. The integrated approach to territorial development (Article p. 14 (2) (a)) </vt:lpstr>
      <vt:lpstr> 5. Arrangements to ensure efficient implementation Article 14 p. (2) (b)</vt:lpstr>
      <vt:lpstr>5. Arrangements to ensure efficient implementation Article 14 p. (2) (b)</vt:lpstr>
      <vt:lpstr>Operational programme</vt:lpstr>
      <vt:lpstr>General approach</vt:lpstr>
      <vt:lpstr>Main blocks</vt:lpstr>
      <vt:lpstr>1. Preparation of the operational programme by the Member State/region </vt:lpstr>
      <vt:lpstr>2. A strategy for the programme's contribution to the union strategy for smart, sustainable and inclusive growth   (Article 24.1 and Article 87.2 (a)) </vt:lpstr>
      <vt:lpstr>3. Description of the priority axes (Article 87.2 (c)) </vt:lpstr>
      <vt:lpstr>4. Financial plan (Article 87.2 (d)) </vt:lpstr>
      <vt:lpstr>5. Integrated approach to territorial development  (Article 87.3) </vt:lpstr>
      <vt:lpstr>6. The strategy to address the specific needs of geographical areas most affected by poverty or target groups at highest risk of discrimination or exclusion (Article 87 (4) (a)) </vt:lpstr>
      <vt:lpstr>7. Authorities and bodies responsible for management, control and audit and the role of partners (87.5)</vt:lpstr>
      <vt:lpstr>Coordination  (Article 87.6 (a)) </vt:lpstr>
      <vt:lpstr>9. Fulfilment of Ex-Ante conditionalities (Article 87.6 (b)) </vt:lpstr>
      <vt:lpstr>Reduction of the administrative burden for beneficiaries  (Article 87.6 (c)</vt:lpstr>
      <vt:lpstr>11. Horizontal principles (Article 87.7) </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turneem</dc:creator>
  <cp:lastModifiedBy>Peter Berkowitz</cp:lastModifiedBy>
  <cp:revision>146</cp:revision>
  <dcterms:created xsi:type="dcterms:W3CDTF">2011-10-28T10:25:18Z</dcterms:created>
  <dcterms:modified xsi:type="dcterms:W3CDTF">2012-11-14T06:31:01Z</dcterms:modified>
</cp:coreProperties>
</file>