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317" r:id="rId4"/>
    <p:sldId id="316" r:id="rId5"/>
    <p:sldId id="288" r:id="rId6"/>
    <p:sldId id="320" r:id="rId7"/>
    <p:sldId id="312" r:id="rId8"/>
    <p:sldId id="319" r:id="rId9"/>
    <p:sldId id="313" r:id="rId10"/>
    <p:sldId id="331" r:id="rId11"/>
    <p:sldId id="332" r:id="rId12"/>
    <p:sldId id="324" r:id="rId13"/>
    <p:sldId id="326" r:id="rId14"/>
    <p:sldId id="328" r:id="rId15"/>
    <p:sldId id="329" r:id="rId16"/>
    <p:sldId id="330" r:id="rId17"/>
    <p:sldId id="321" r:id="rId18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AF1"/>
          </a:solidFill>
        </a:fill>
      </a:tcStyle>
    </a:wholeTbl>
    <a:band1H>
      <a:tcStyle>
        <a:tcBdr/>
        <a:fill>
          <a:solidFill>
            <a:srgbClr val="D0D3E3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3E3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A66AC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A66AC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A66AC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A66AC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52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15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8;&#1079;&#1074;&#1098;&#1085;&#1088;&#1077;&#1076;&#1085;&#1086;%20&#1087;&#1086;&#1083;&#1086;&#1078;&#1077;&#1085;&#1080;&#1077;%20&#1086;&#1090;%20&#1086;&#1082;&#1090;&#1086;&#1084;&#1074;&#1088;&#1080;%202020\Events\Accession%20Partnership%20committee%20Feb%202023\&#1090;&#1077;&#1084;&#1087;&#1083;&#1077;&#1081;&#1090;&#1080;%20&#1085;&#1072;%20&#1087;&#1088;&#1077;&#1079;&#1077;&#1085;&#1090;&#1072;&#1094;&#1080;&#1080;\&#1090;&#1077;&#1084;&#1087;&#1083;&#1077;&#1081;&#1090;&#1080;%20&#1085;&#1072;%20&#1087;&#1088;&#1077;&#1079;&#1077;&#1085;&#1090;&#1072;&#1094;&#1080;&#1080;\&#1050;&#1053;%20&#1057;&#1055;%20&#1075;&#1088;&#1072;&#1092;&#1080;&#1082;&#1080;%20&#1089;&#1077;&#1087;&#1090;&#1077;&#1084;&#1074;&#1088;&#1080;%2020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8;&#1079;&#1074;&#1098;&#1085;&#1088;&#1077;&#1076;&#1085;&#1086;%20&#1087;&#1086;&#1083;&#1086;&#1078;&#1077;&#1085;&#1080;&#1077;%20&#1086;&#1090;%20&#1086;&#1082;&#1090;&#1086;&#1084;&#1074;&#1088;&#1080;%202020\Events\Accession%20Partnership%20committee%20Feb%202023\&#1090;&#1077;&#1084;&#1087;&#1083;&#1077;&#1081;&#1090;&#1080;%20&#1085;&#1072;%20&#1087;&#1088;&#1077;&#1079;&#1077;&#1085;&#1090;&#1072;&#1094;&#1080;&#1080;\&#1090;&#1077;&#1084;&#1087;&#1083;&#1077;&#1081;&#1090;&#1080;%20&#1085;&#1072;%20&#1087;&#1088;&#1077;&#1079;&#1077;&#1085;&#1090;&#1072;&#1094;&#1080;&#1080;\&#1050;&#1053;%20&#1057;&#1055;%20&#1075;&#1088;&#1072;&#1092;&#1080;&#1082;&#1080;%20&#1089;&#1077;&#1087;&#1090;&#1077;&#1084;&#1074;&#1088;&#1080;%20202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8;&#1079;&#1074;&#1098;&#1085;&#1088;&#1077;&#1076;&#1085;&#1086;%20&#1087;&#1086;&#1083;&#1086;&#1078;&#1077;&#1085;&#1080;&#1077;%20&#1086;&#1090;%20&#1086;&#1082;&#1090;&#1086;&#1084;&#1074;&#1088;&#1080;%202020\Events\Accession%20Partnership%20committee%20Feb%202023\&#1090;&#1077;&#1084;&#1087;&#1083;&#1077;&#1081;&#1090;&#1080;%20&#1085;&#1072;%20&#1087;&#1088;&#1077;&#1079;&#1077;&#1085;&#1090;&#1072;&#1094;&#1080;&#1080;\&#1090;&#1077;&#1084;&#1087;&#1083;&#1077;&#1081;&#1090;&#1080;%20&#1085;&#1072;%20&#1087;&#1088;&#1077;&#1079;&#1077;&#1085;&#1090;&#1072;&#1094;&#1080;&#1080;\&#1050;&#1053;%20&#1057;&#1055;%20&#1075;&#1088;&#1072;&#1092;&#1080;&#1082;&#1080;%20&#1089;&#1077;&#1087;&#1090;&#1077;&#1084;&#1074;&#1088;&#1080;%20202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8;&#1079;&#1074;&#1098;&#1085;&#1088;&#1077;&#1076;&#1085;&#1086;%20&#1087;&#1086;&#1083;&#1086;&#1078;&#1077;&#1085;&#1080;&#1077;%20&#1086;&#1090;%20&#1086;&#1082;&#1090;&#1086;&#1084;&#1074;&#1088;&#1080;%202020\Events\Accession%20Partnership%20committee%20Feb%202023\&#1090;&#1077;&#1084;&#1087;&#1083;&#1077;&#1081;&#1090;&#1080;%20&#1085;&#1072;%20&#1087;&#1088;&#1077;&#1079;&#1077;&#1085;&#1090;&#1072;&#1094;&#1080;&#1080;\&#1090;&#1077;&#1084;&#1087;&#1083;&#1077;&#1081;&#1090;&#1080;%20&#1085;&#1072;%20&#1087;&#1088;&#1077;&#1079;&#1077;&#1085;&#1090;&#1072;&#1094;&#1080;&#1080;\&#1050;&#1053;%20&#1057;&#1055;%20&#1075;&#1088;&#1072;&#1092;&#1080;&#1082;&#1080;%20&#1089;&#1077;&#1087;&#1090;&#1077;&#1084;&#1074;&#1088;&#1080;%2020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8;&#1079;&#1074;&#1098;&#1085;&#1088;&#1077;&#1076;&#1085;&#1086;%20&#1087;&#1086;&#1083;&#1086;&#1078;&#1077;&#1085;&#1080;&#1077;%20&#1086;&#1090;%20&#1086;&#1082;&#1090;&#1086;&#1084;&#1074;&#1088;&#1080;%202020\Events\Accession%20Partnership%20committee%20Feb%202023\&#1090;&#1077;&#1084;&#1087;&#1083;&#1077;&#1081;&#1090;&#1080;%20&#1085;&#1072;%20&#1087;&#1088;&#1077;&#1079;&#1077;&#1085;&#1090;&#1072;&#1094;&#1080;&#1080;\&#1090;&#1077;&#1084;&#1087;&#1083;&#1077;&#1081;&#1090;&#1080;%20&#1085;&#1072;%20&#1087;&#1088;&#1077;&#1079;&#1077;&#1085;&#1090;&#1072;&#1094;&#1080;&#1080;\&#1050;&#1053;%20&#1057;&#1055;%20&#1075;&#1088;&#1072;&#1092;&#1080;&#1082;&#1080;%20&#1089;&#1077;&#1087;&#1090;&#1077;&#1084;&#1074;&#1088;&#1080;%20202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8;&#1079;&#1074;&#1098;&#1085;&#1088;&#1077;&#1076;&#1085;&#1086;%20&#1087;&#1086;&#1083;&#1086;&#1078;&#1077;&#1085;&#1080;&#1077;%20&#1086;&#1090;%20&#1086;&#1082;&#1090;&#1086;&#1084;&#1074;&#1088;&#1080;%202020\2021%20-%202027\&#1053;&#1072;&#1089;&#1077;&#1083;&#1077;&#1085;&#1080;&#1077;%20&#1089;&#1077;&#1083;&#1089;&#1082;&#1080;%20&#1088;&#1072;&#1081;&#1086;&#1085;&#1080;%20&#1080;%20&#1073;&#1102;&#1076;&#1078;&#1077;&#1090;%20&#1042;&#1054;&#1052;&#1056;%202021%20-%20202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00B0F0"/>
            </a:solidFill>
          </c:spPr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0839-4FA7-97C2-E3EFFC15F2A8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0839-4FA7-97C2-E3EFFC15F2A8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0839-4FA7-97C2-E3EFFC15F2A8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0839-4FA7-97C2-E3EFFC15F2A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'Sheet1 (2)'!$A$139:$A$143</c:f>
              <c:strCache>
                <c:ptCount val="5"/>
                <c:pt idx="0">
                  <c:v>RDP</c:v>
                </c:pt>
                <c:pt idx="1">
                  <c:v>OPIC</c:v>
                </c:pt>
                <c:pt idx="2">
                  <c:v>OPHRD</c:v>
                </c:pt>
                <c:pt idx="3">
                  <c:v>OPSESG</c:v>
                </c:pt>
                <c:pt idx="4">
                  <c:v>OPE</c:v>
                </c:pt>
              </c:strCache>
            </c:strRef>
          </c:cat>
          <c:val>
            <c:numRef>
              <c:f>'Sheet1 (2)'!$C$139:$C$143</c:f>
              <c:numCache>
                <c:formatCode>0%</c:formatCode>
                <c:ptCount val="5"/>
                <c:pt idx="0">
                  <c:v>0.70153229903948311</c:v>
                </c:pt>
                <c:pt idx="1">
                  <c:v>0.13545318883467405</c:v>
                </c:pt>
                <c:pt idx="2">
                  <c:v>0.10715724231494059</c:v>
                </c:pt>
                <c:pt idx="3">
                  <c:v>2.4005239017298979E-2</c:v>
                </c:pt>
                <c:pt idx="4">
                  <c:v>3.1852030793603367E-2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39-4FA7-97C2-E3EFFC15F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/>
              <a:t>Степен</a:t>
            </a:r>
            <a:r>
              <a:rPr lang="bg-BG" baseline="0"/>
              <a:t> на договяране по финансиращи програми</a:t>
            </a:r>
            <a:endParaRPr lang="en-GB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0B67-4BC2-941B-EDF14432B996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0B67-4BC2-941B-EDF14432B996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0B67-4BC2-941B-EDF14432B99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0B67-4BC2-941B-EDF14432B99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(2)'!$A$153:$A$157</c:f>
              <c:strCache>
                <c:ptCount val="5"/>
                <c:pt idx="0">
                  <c:v>RDP</c:v>
                </c:pt>
                <c:pt idx="1">
                  <c:v>OPIC</c:v>
                </c:pt>
                <c:pt idx="2">
                  <c:v>OPHRD</c:v>
                </c:pt>
                <c:pt idx="3">
                  <c:v>OPSESG</c:v>
                </c:pt>
                <c:pt idx="4">
                  <c:v>OPE</c:v>
                </c:pt>
              </c:strCache>
            </c:strRef>
          </c:cat>
          <c:val>
            <c:numRef>
              <c:f>'Sheet1 (2)'!$B$153:$B$157</c:f>
              <c:numCache>
                <c:formatCode>0%</c:formatCode>
                <c:ptCount val="5"/>
                <c:pt idx="0">
                  <c:v>0.59</c:v>
                </c:pt>
                <c:pt idx="1">
                  <c:v>0.89</c:v>
                </c:pt>
                <c:pt idx="2">
                  <c:v>0.85</c:v>
                </c:pt>
                <c:pt idx="3">
                  <c:v>0.91</c:v>
                </c:pt>
                <c:pt idx="4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67-4BC2-941B-EDF14432B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358720"/>
        <c:axId val="177360256"/>
      </c:barChart>
      <c:catAx>
        <c:axId val="177358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7360256"/>
        <c:crosses val="autoZero"/>
        <c:auto val="1"/>
        <c:lblAlgn val="ctr"/>
        <c:lblOffset val="100"/>
        <c:noMultiLvlLbl val="0"/>
      </c:catAx>
      <c:valAx>
        <c:axId val="17736025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77358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/>
              <a:t>Договаряне на средствата по ВОМР към</a:t>
            </a:r>
            <a:r>
              <a:rPr lang="bg-BG" baseline="0"/>
              <a:t> крайни бенефициенти</a:t>
            </a:r>
            <a:endParaRPr lang="en-GB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FC15-4E44-AB90-63FFA2B4F1D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FC15-4E44-AB90-63FFA2B4F1D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'Sheet1 (2)'!$A$159:$A$160</c:f>
              <c:strCache>
                <c:ptCount val="2"/>
                <c:pt idx="0">
                  <c:v>Договорени средства</c:v>
                </c:pt>
                <c:pt idx="1">
                  <c:v>Недоговорени средства</c:v>
                </c:pt>
              </c:strCache>
            </c:strRef>
          </c:cat>
          <c:val>
            <c:numRef>
              <c:f>'Sheet1 (2)'!$B$159:$B$160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15-4E44-AB90-63FFA2B4F1D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969685039370079"/>
          <c:y val="7.4548702245552628E-2"/>
          <c:w val="0.7308587051618548"/>
          <c:h val="0.7761151210265383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'Sheet1 (2)'!$A$186:$A$187</c:f>
              <c:strCache>
                <c:ptCount val="2"/>
                <c:pt idx="0">
                  <c:v>Договорен бюджет 2014-2020</c:v>
                </c:pt>
                <c:pt idx="1">
                  <c:v>Разполагаем бюджет 2023-2027</c:v>
                </c:pt>
              </c:strCache>
            </c:strRef>
          </c:cat>
          <c:val>
            <c:numRef>
              <c:f>'Sheet1 (2)'!$B$186:$B$187</c:f>
              <c:numCache>
                <c:formatCode>#,##0.00\ [$€-425]</c:formatCode>
                <c:ptCount val="2"/>
                <c:pt idx="0">
                  <c:v>216264084.52999997</c:v>
                </c:pt>
                <c:pt idx="1">
                  <c:v>377700089.71006924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E-4098-ADFC-77B85BBEF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8"/>
        <c:axId val="117723904"/>
        <c:axId val="117725440"/>
      </c:barChart>
      <c:catAx>
        <c:axId val="11772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725440"/>
        <c:crosses val="autoZero"/>
        <c:auto val="1"/>
        <c:lblAlgn val="ctr"/>
        <c:lblOffset val="100"/>
        <c:noMultiLvlLbl val="0"/>
      </c:catAx>
      <c:valAx>
        <c:axId val="117725440"/>
        <c:scaling>
          <c:orientation val="minMax"/>
        </c:scaling>
        <c:delete val="0"/>
        <c:axPos val="l"/>
        <c:majorGridlines/>
        <c:numFmt formatCode="#,##0.00\ [$€-425]" sourceLinked="1"/>
        <c:majorTickMark val="out"/>
        <c:minorTickMark val="none"/>
        <c:tickLblPos val="nextTo"/>
        <c:crossAx val="117723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&gt;80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539-4D80-BB48-6D897D1DF6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forward val="0.5"/>
            <c:dispRSqr val="0"/>
            <c:dispEq val="0"/>
          </c:trendline>
          <c:cat>
            <c:strRef>
              <c:f>'Sheet1 (2)'!$A$199:$A$200</c:f>
              <c:strCache>
                <c:ptCount val="2"/>
                <c:pt idx="0">
                  <c:v>Брой МИГ 2014-2020</c:v>
                </c:pt>
                <c:pt idx="1">
                  <c:v>Брой МИГ 2023-2027</c:v>
                </c:pt>
              </c:strCache>
            </c:strRef>
          </c:cat>
          <c:val>
            <c:numRef>
              <c:f>'Sheet1 (2)'!$B$199:$B$200</c:f>
              <c:numCache>
                <c:formatCode>General</c:formatCode>
                <c:ptCount val="2"/>
                <c:pt idx="0">
                  <c:v>64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39-4D80-BB48-6D897D1DF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0"/>
        <c:axId val="117806208"/>
        <c:axId val="117807744"/>
      </c:barChart>
      <c:catAx>
        <c:axId val="117806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807744"/>
        <c:crosses val="autoZero"/>
        <c:auto val="1"/>
        <c:lblAlgn val="ctr"/>
        <c:lblOffset val="100"/>
        <c:noMultiLvlLbl val="0"/>
      </c:catAx>
      <c:valAx>
        <c:axId val="11780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06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1"/>
            </a:solidFill>
          </c:spPr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BCBE-4E4E-ADC5-3340C891CAC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BCBE-4E4E-ADC5-3340C891CAC8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BCBE-4E4E-ADC5-3340C891CAC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BCBE-4E4E-ADC5-3340C891CAC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BCBE-4E4E-ADC5-3340C891CAC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bg-BG"/>
                      <a:t>282 млн. евро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BE-4E4E-ADC5-3340C891CA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bg-BG"/>
                      <a:t>28,6 млн.</a:t>
                    </a:r>
                    <a:r>
                      <a:rPr lang="bg-BG" baseline="0"/>
                      <a:t> евро</a:t>
                    </a:r>
                    <a:endParaRPr lang="bg-BG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CBE-4E4E-ADC5-3340C891CA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bg-BG"/>
                      <a:t>38 млн.евро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CBE-4E4E-ADC5-3340C891CA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bg-BG"/>
                      <a:t>8,4 млн. евро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CBE-4E4E-ADC5-3340C891CA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bg-BG"/>
                      <a:t>20,5</a:t>
                    </a:r>
                    <a:r>
                      <a:rPr lang="bg-BG" baseline="0"/>
                      <a:t> млн. евро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CBE-4E4E-ADC5-3340C891CA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'индикативен бюджет ВОМР'!$A$2:$A$6</c:f>
              <c:strCache>
                <c:ptCount val="5"/>
                <c:pt idx="0">
                  <c:v>СПРЗСР</c:v>
                </c:pt>
                <c:pt idx="1">
                  <c:v>ПКИП</c:v>
                </c:pt>
                <c:pt idx="2">
                  <c:v>ПРЧР</c:v>
                </c:pt>
                <c:pt idx="3">
                  <c:v>ПОС</c:v>
                </c:pt>
                <c:pt idx="4">
                  <c:v>ПО</c:v>
                </c:pt>
              </c:strCache>
            </c:strRef>
          </c:cat>
          <c:val>
            <c:numRef>
              <c:f>'индикативен бюджет ВОМР'!$H$2:$H$6</c:f>
              <c:numCache>
                <c:formatCode>0%</c:formatCode>
                <c:ptCount val="5"/>
                <c:pt idx="0">
                  <c:v>0.74705474448442444</c:v>
                </c:pt>
                <c:pt idx="1">
                  <c:v>7.5764613346435292E-2</c:v>
                </c:pt>
                <c:pt idx="2">
                  <c:v>0.10055677027954077</c:v>
                </c:pt>
                <c:pt idx="3">
                  <c:v>2.2316359921330655E-2</c:v>
                </c:pt>
                <c:pt idx="4">
                  <c:v>5.4307511968268954E-2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BE-4E4E-ADC5-3340C891C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9177C1-B3F2-4509-A238-F6769115B1C5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2/21/2023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428579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Palatino Linotype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9428579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20E518-2402-4D5E-B219-F89BA1106FA9}" type="slidenum">
              <a:t>‹#›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Palatino Linotype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72182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1pPr>
          </a:lstStyle>
          <a:p>
            <a:pPr lvl="0"/>
            <a:endParaRPr lang="bg-BG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1pPr>
          </a:lstStyle>
          <a:p>
            <a:pPr lvl="0"/>
            <a:fld id="{6A446E7F-A7B3-484A-901C-327485704FE4}" type="datetime1">
              <a:rPr lang="en-US"/>
              <a:pPr lvl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9320" y="744541"/>
            <a:ext cx="4960940" cy="372109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715149"/>
            <a:ext cx="5486400" cy="44669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428579"/>
            <a:ext cx="2971800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Palatino Linotype" pitchFamily="18"/>
              </a:defRPr>
            </a:lvl1pPr>
          </a:lstStyle>
          <a:p>
            <a:pPr lvl="0"/>
            <a:fld id="{D7F16784-77F3-4B24-A237-BAD9FA65CF3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95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Palatino Linotype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16784-77F3-4B24-A237-BAD9FA65CF3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t>10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115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er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bg-BG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15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er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bg-BG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15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er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bg-BG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15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er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bg-BG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15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7F16784-77F3-4B24-A237-BAD9FA65CF33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487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7F16784-77F3-4B24-A237-BAD9FA65CF33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487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t>3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t>4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t>5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435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t>6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435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960938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9428579"/>
            <a:ext cx="2971800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t>7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775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8" y="9428579"/>
            <a:ext cx="2945659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519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1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8" y="9428579"/>
            <a:ext cx="2945659" cy="496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279995-DEDB-47A8-9A5B-2923C06E98A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82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BC32A09-9D28-4AE0-990C-6A6BDBA6EFAD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B6A381DD-C34E-4ABB-BA84-6E102561E045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176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DF67B15F-9D34-4567-A0C7-145F4677A90E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721F56CC-1E6A-4FD2-BC86-A19E786C5E54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873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104BB290-19DD-4AA6-B19F-43CA70DB2BFB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398D1A9A-84D2-41FE-AA20-454665EFB698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266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0907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1154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5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443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2106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7068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6034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1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E641A792-B94E-4D00-A411-4E470FA3CE05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81202390-66B6-4A58-9ACC-AB5B8CA0A25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416337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0090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6354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82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FBC32A09-9D28-4AE0-990C-6A6BDBA6EFAD}" type="datetime1">
              <a:rPr lang="en-US"/>
              <a:pPr/>
              <a:t>2/21/2023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B6A381DD-C34E-4ABB-BA84-6E102561E04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076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E641A792-B94E-4D00-A411-4E470FA3CE05}" type="datetime1">
              <a:rPr lang="en-US"/>
              <a:pPr/>
              <a:t>2/21/2023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81202390-66B6-4A58-9ACC-AB5B8CA0A25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174743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BE4E8E79-0CF0-4076-90D1-FC910435CABC}" type="datetime1">
              <a:rPr lang="en-US"/>
              <a:pPr/>
              <a:t>2/21/2023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C6B87980-F48D-4DB2-8AF3-8A9F98FD2F3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24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2454C26F-AC71-45C3-B72C-A7BF84477230}" type="datetime1">
              <a:rPr lang="en-US"/>
              <a:pPr/>
              <a:t>2/21/2023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F87E4983-D4B7-4B6B-842D-B3C7CFAD3D0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209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B2E34945-5301-47A1-97F3-A9CD39D599B8}" type="datetime1">
              <a:rPr lang="en-US"/>
              <a:pPr/>
              <a:t>2/21/2023</a:t>
            </a:fld>
            <a:endParaRPr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endParaRPr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005DF5AB-D990-4BB0-AF15-FD8E91DF78F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75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3D655240-144F-4377-82C3-6486AE7E8C31}" type="datetime1">
              <a:rPr lang="en-US"/>
              <a:pPr/>
              <a:t>2/21/2023</a:t>
            </a:fld>
            <a:endParaRPr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DB5483BB-A4DD-4D79-8D51-A7156AD403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760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3BB5EADB-B64F-4680-9F01-EDEAE91797C0}" type="datetime1">
              <a:rPr lang="en-US"/>
              <a:pPr/>
              <a:t>2/21/2023</a:t>
            </a:fld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57D4B838-5926-4B94-80FC-61ECC9B75AF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7913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BE4E8E79-0CF0-4076-90D1-FC910435CABC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C6B87980-F48D-4DB2-8AF3-8A9F98FD2F36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9281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03620002-11E7-44D4-9B95-461EDB9511AC}" type="datetime1">
              <a:rPr lang="en-US"/>
              <a:pPr/>
              <a:t>2/21/2023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F80F6435-2D2E-4709-B21D-7615A936B95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2545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bg-BG"/>
            </a:lvl1pPr>
          </a:lstStyle>
          <a:p>
            <a:pPr lvl="0"/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F3D06A06-EA41-4E2D-ACF3-6FE82D2BCA05}" type="datetime1">
              <a:rPr lang="en-US"/>
              <a:pPr/>
              <a:t>2/21/2023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9E6A91E1-1A1D-4FAD-A5F1-F85454D49A9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9233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DF67B15F-9D34-4567-A0C7-145F4677A90E}" type="datetime1">
              <a:rPr lang="en-US"/>
              <a:pPr/>
              <a:t>2/21/2023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721F56CC-1E6A-4FD2-BC86-A19E786C5E5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209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104BB290-19DD-4AA6-B19F-43CA70DB2BFB}" type="datetime1">
              <a:rPr lang="en-US"/>
              <a:pPr/>
              <a:t>2/21/2023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fld id="{398D1A9A-84D2-41FE-AA20-454665EFB69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16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2454C26F-AC71-45C3-B72C-A7BF84477230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87E4983-D4B7-4B6B-842D-B3C7CFAD3D09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465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B2E34945-5301-47A1-97F3-A9CD39D599B8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005DF5AB-D990-4BB0-AF15-FD8E91DF78FB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586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3D655240-144F-4377-82C3-6486AE7E8C31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DB5483BB-A4DD-4D79-8D51-A7156AD4035C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554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3BB5EADB-B64F-4680-9F01-EDEAE91797C0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57D4B838-5926-4B94-80FC-61ECC9B75AF6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674998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03620002-11E7-44D4-9B95-461EDB9511AC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80F6435-2D2E-4709-B21D-7615A936B953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383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bg-BG"/>
            </a:lvl1pPr>
          </a:lstStyle>
          <a:p>
            <a:pPr lvl="0"/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F3D06A06-EA41-4E2D-ACF3-6FE82D2BCA05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endParaRPr lang="bg-BG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hangingPunct="0">
              <a:defRPr>
                <a:latin typeface="Palatino Linotype" pitchFamily="18"/>
              </a:defRPr>
            </a:lvl1pPr>
          </a:lstStyle>
          <a:p>
            <a:pPr lvl="0"/>
            <a:fld id="{9E6A91E1-1A1D-4FAD-A5F1-F85454D49A97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383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650324C-5C27-4C40-9FCD-027005D1B705}" type="datetime1">
              <a:rPr lang="bg-BG"/>
              <a:pPr lvl="0"/>
              <a:t>21.2.2023 г.</a:t>
            </a:fld>
            <a:endParaRPr lang="bg-BG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DB13C40-ED7D-4A63-8376-2D4C8801DEC4}" type="slidenum"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FAA0-434B-416E-B1FC-1F3F45B075CF}" type="datetimeFigureOut">
              <a:rPr lang="bg-BG" smtClean="0"/>
              <a:t>21.2.2023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24AC4-42C8-442F-ACA1-3A4FB8B6EC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40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B650324C-5C27-4C40-9FCD-027005D1B705}" type="datetime1">
              <a:rPr lang="en-US"/>
              <a:pPr/>
              <a:t>2/21/2023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2DB13C40-ED7D-4A63-8376-2D4C8801DEC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273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rcRect l="900" t="800" r="700" b="934"/>
          <a:stretch>
            <a:fillRect/>
          </a:stretch>
        </p:blipFill>
        <p:spPr>
          <a:xfrm>
            <a:off x="9143" y="-6775"/>
            <a:ext cx="9165451" cy="68647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46303" y="1600200"/>
            <a:ext cx="8851393" cy="51023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g-BG" sz="4000" b="1" dirty="0">
                <a:solidFill>
                  <a:schemeClr val="accent5">
                    <a:lumMod val="50000"/>
                  </a:schemeClr>
                </a:solidFill>
              </a:rPr>
              <a:t>СЪВМЕСТЕН КОМИТЕТ ЗА НАБЛЮДЕНИЕ</a:t>
            </a:r>
          </a:p>
          <a:p>
            <a:pPr marL="0" indent="0" algn="ctr">
              <a:buNone/>
            </a:pPr>
            <a:endParaRPr lang="bg-BG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споразумение за партньорство </a:t>
            </a:r>
            <a:r>
              <a:rPr lang="en-US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2014 - 2020</a:t>
            </a:r>
            <a:endParaRPr lang="bg-BG" b="1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споразумение за партньорство </a:t>
            </a:r>
            <a:r>
              <a:rPr lang="en-US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2021 - 2027</a:t>
            </a:r>
            <a:endParaRPr lang="bg-BG" b="1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bg-BG" sz="16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bg-BG" sz="16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bg-BG" sz="8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9 </a:t>
            </a:r>
            <a:r>
              <a:rPr lang="bg-BG" sz="20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февруари</a:t>
            </a:r>
            <a:r>
              <a:rPr lang="en-US" sz="20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2023</a:t>
            </a:r>
            <a:endParaRPr lang="bg-BG" sz="20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www.eufunds.bg</a:t>
            </a:r>
            <a:endParaRPr lang="bg-BG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16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432" y="87712"/>
            <a:ext cx="9040639" cy="899282"/>
            <a:chOff x="27432" y="87712"/>
            <a:chExt cx="9040639" cy="8992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3047" r="3000" b="5062"/>
            <a:stretch/>
          </p:blipFill>
          <p:spPr>
            <a:xfrm>
              <a:off x="27432" y="123733"/>
              <a:ext cx="3728208" cy="790665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5751577" y="87712"/>
              <a:ext cx="3316494" cy="899282"/>
              <a:chOff x="5751577" y="87712"/>
              <a:chExt cx="3316494" cy="89928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3009" y="273978"/>
                <a:ext cx="2265062" cy="53012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577" y="87712"/>
                <a:ext cx="1161750" cy="8992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5478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87831" y="0"/>
            <a:ext cx="7386844" cy="1052739"/>
          </a:xfrm>
        </p:spPr>
        <p:txBody>
          <a:bodyPr anchorCtr="0">
            <a:noAutofit/>
          </a:bodyPr>
          <a:lstStyle/>
          <a:p>
            <a:pPr lvl="0"/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Основни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приоритети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пред подхода ВОМР за периода 2023 – 2027 г.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7421" y="887105"/>
            <a:ext cx="8819096" cy="794212"/>
          </a:xfrm>
        </p:spPr>
        <p:txBody>
          <a:bodyPr>
            <a:noAutofit/>
          </a:bodyPr>
          <a:lstStyle/>
          <a:p>
            <a:pPr marL="0" lv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3</a:t>
            </a: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Намаляване на административната тежест и оптимизиране на процеса на прилагане на подхода ВОМР</a:t>
            </a:r>
          </a:p>
          <a:p>
            <a:pPr marL="45720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200" dirty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25236" y="1969464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ЕЗФРСР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69452" y="1969464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ЕФРР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541660" y="1969464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ЕСФ+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65196" y="3361916"/>
            <a:ext cx="1152128" cy="7624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ПРСР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690836" y="2791940"/>
            <a:ext cx="1152128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ПКИП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957484" y="3057404"/>
            <a:ext cx="1152128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ПОС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549772" y="3662072"/>
            <a:ext cx="1152128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ПРЧР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037501" y="4630296"/>
            <a:ext cx="1152128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tx1"/>
                </a:solidFill>
              </a:rPr>
              <a:t>МИГ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7" idx="0"/>
          </p:cNvCxnSpPr>
          <p:nvPr/>
        </p:nvCxnSpPr>
        <p:spPr>
          <a:xfrm flipH="1">
            <a:off x="1941260" y="2401512"/>
            <a:ext cx="360040" cy="960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11" idx="0"/>
          </p:cNvCxnSpPr>
          <p:nvPr/>
        </p:nvCxnSpPr>
        <p:spPr>
          <a:xfrm>
            <a:off x="1941260" y="4124366"/>
            <a:ext cx="2672305" cy="505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53628" y="3337616"/>
            <a:ext cx="1152128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ПО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6" idx="2"/>
            <a:endCxn id="14" idx="0"/>
          </p:cNvCxnSpPr>
          <p:nvPr/>
        </p:nvCxnSpPr>
        <p:spPr>
          <a:xfrm flipH="1">
            <a:off x="5829692" y="2401513"/>
            <a:ext cx="2880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>
            <a:off x="6117724" y="2401512"/>
            <a:ext cx="1008112" cy="1231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8" idx="0"/>
          </p:cNvCxnSpPr>
          <p:nvPr/>
        </p:nvCxnSpPr>
        <p:spPr>
          <a:xfrm flipH="1">
            <a:off x="3266900" y="2401512"/>
            <a:ext cx="978616" cy="390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  <a:endCxn id="9" idx="0"/>
          </p:cNvCxnSpPr>
          <p:nvPr/>
        </p:nvCxnSpPr>
        <p:spPr>
          <a:xfrm>
            <a:off x="4245516" y="2401512"/>
            <a:ext cx="288032" cy="655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4" idx="0"/>
          </p:cNvCxnSpPr>
          <p:nvPr/>
        </p:nvCxnSpPr>
        <p:spPr>
          <a:xfrm>
            <a:off x="4245516" y="2401513"/>
            <a:ext cx="158417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1"/>
          </p:cNvCxnSpPr>
          <p:nvPr/>
        </p:nvCxnSpPr>
        <p:spPr>
          <a:xfrm flipH="1">
            <a:off x="2121280" y="3007964"/>
            <a:ext cx="569556" cy="329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</p:cNvCxnSpPr>
          <p:nvPr/>
        </p:nvCxnSpPr>
        <p:spPr>
          <a:xfrm flipH="1">
            <a:off x="2517324" y="3273428"/>
            <a:ext cx="1440160" cy="280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1"/>
            <a:endCxn id="7" idx="3"/>
          </p:cNvCxnSpPr>
          <p:nvPr/>
        </p:nvCxnSpPr>
        <p:spPr>
          <a:xfrm flipH="1">
            <a:off x="2517324" y="3553640"/>
            <a:ext cx="2736304" cy="189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517324" y="3848600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80225" y="5142509"/>
            <a:ext cx="86572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Прилагането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подхода ВОМР се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извършва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по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правилата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ЕЗФРСР,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като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УО 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програмите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включени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във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финансирането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подхода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разчитат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решенията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УО на СПРЗСР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съгласно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Регламент (ЕС) 2021/1060. УО на СПРЗСР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отговаря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да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бъдат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съблюдавани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специфичните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правила за всяка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програма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участваща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във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финансирането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съответната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стратегия.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7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91421" y="0"/>
            <a:ext cx="7386844" cy="1052739"/>
          </a:xfrm>
        </p:spPr>
        <p:txBody>
          <a:bodyPr anchorCtr="0">
            <a:noAutofit/>
          </a:bodyPr>
          <a:lstStyle/>
          <a:p>
            <a:pPr lvl="0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Напредък в изпълнението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7420" y="1196813"/>
            <a:ext cx="8871045" cy="3463677"/>
          </a:xfrm>
        </p:spPr>
        <p:txBody>
          <a:bodyPr>
            <a:noAutofit/>
          </a:bodyPr>
          <a:lstStyle/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Стратегическият план за развитие на земеделието и селските райони, включващ интервенция за многофондово финансиране на ВОМР, е одобрен от Европейската комисия на 7 декември 2022 г.</a:t>
            </a: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В процес на финализиране е нормативен акт, определящ правилата за прилагане на ВОМР, съгласно Регламент 2021/1060 и Регламент 2021/2115. Съгласно него се предвижда процесът по договаряне да се извършва от УО на водещия фонд. Уточнява се въпросът за извършване на плащанията.</a:t>
            </a: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45720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200" dirty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29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91421" y="0"/>
            <a:ext cx="7386844" cy="1052739"/>
          </a:xfrm>
        </p:spPr>
        <p:txBody>
          <a:bodyPr anchorCtr="0">
            <a:noAutofit/>
          </a:bodyPr>
          <a:lstStyle/>
          <a:p>
            <a:pPr lvl="0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Напредък в изпълнението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7420" y="1196813"/>
            <a:ext cx="8871045" cy="3463677"/>
          </a:xfrm>
        </p:spPr>
        <p:txBody>
          <a:bodyPr>
            <a:noAutofit/>
          </a:bodyPr>
          <a:lstStyle/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В периода 5 май – 31 юли 2022 г. по подмярка 19.1 „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Помощ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за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подготвителни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дейности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“ е проведен прием на заявления за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изготвяне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стратегии за ВОМР за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програмния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период 2023 – 2027 г.: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Получени са 111 заявления за подпомагане от кандидати, включващи 206 общини;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Одобрени са 107 заявления, включващи 196 общини.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Бюджетът на един проект е в размер на левовата равностойност на 25 000 евро за изготвяне на стратегия за ВОМР.</a:t>
            </a: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Продължителността на един проект за изготвяне на стратегия е 6 месеца.</a:t>
            </a: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45720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200" dirty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05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91421" y="0"/>
            <a:ext cx="7386844" cy="1052739"/>
          </a:xfrm>
        </p:spPr>
        <p:txBody>
          <a:bodyPr anchorCtr="0">
            <a:noAutofit/>
          </a:bodyPr>
          <a:lstStyle/>
          <a:p>
            <a:pPr lvl="0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Напредък в изпълнението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7420" y="1196813"/>
            <a:ext cx="8871045" cy="3463677"/>
          </a:xfrm>
        </p:spPr>
        <p:txBody>
          <a:bodyPr>
            <a:noAutofit/>
          </a:bodyPr>
          <a:lstStyle/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Управляващите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органи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всички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програми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,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финансиращи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подхода ВОМР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през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периода 2023 – 2027 г.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са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изготвили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Указания за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изискванията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към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местните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инициативни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групи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и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стратегиите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за ВОМР;</a:t>
            </a: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ru-RU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Указанията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бяха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представени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комитета по ВОМР, проведен на 21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декември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2022 г.;</a:t>
            </a: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ru-RU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УО на ПРСР е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изготвил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критерии за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избор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МИГ и стратегии за ВОМР,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които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също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ще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бъдат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представени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УО на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финансиращите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програми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и на Комитета по наблюдение СПРЗСР.</a:t>
            </a: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45720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200" dirty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222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91421" y="0"/>
            <a:ext cx="7386844" cy="1052739"/>
          </a:xfrm>
        </p:spPr>
        <p:txBody>
          <a:bodyPr anchorCtr="0">
            <a:noAutofit/>
          </a:bodyPr>
          <a:lstStyle/>
          <a:p>
            <a:pPr lvl="0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Напредък в изпълнението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7420" y="1196813"/>
            <a:ext cx="8871045" cy="3463677"/>
          </a:xfrm>
        </p:spPr>
        <p:txBody>
          <a:bodyPr>
            <a:noAutofit/>
          </a:bodyPr>
          <a:lstStyle/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Откриване на прием за одобрение на стратегии за ВОМР – юли 2023 г.</a:t>
            </a: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Разполагаем общ бюджет 378 млн. евро.</a:t>
            </a: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Одобрение на стратегии за ВОМР – до 7 декември 2023 г.</a:t>
            </a: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45720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200" dirty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20941"/>
              </p:ext>
            </p:extLst>
          </p:nvPr>
        </p:nvGraphicFramePr>
        <p:xfrm>
          <a:off x="1637070" y="2521974"/>
          <a:ext cx="5471653" cy="305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6739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rcRect l="900" t="800" r="700" b="934"/>
          <a:stretch>
            <a:fillRect/>
          </a:stretch>
        </p:blipFill>
        <p:spPr>
          <a:xfrm>
            <a:off x="9143" y="-6775"/>
            <a:ext cx="9165451" cy="68647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46303" y="1447795"/>
            <a:ext cx="8851393" cy="5102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sz="20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2" y="87712"/>
            <a:ext cx="9040639" cy="899282"/>
            <a:chOff x="27432" y="87712"/>
            <a:chExt cx="9040639" cy="8992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3047" r="3000" b="5062"/>
            <a:stretch/>
          </p:blipFill>
          <p:spPr>
            <a:xfrm>
              <a:off x="27432" y="123733"/>
              <a:ext cx="3728208" cy="79066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751577" y="87712"/>
              <a:ext cx="3316494" cy="899282"/>
              <a:chOff x="5751577" y="87712"/>
              <a:chExt cx="3316494" cy="89928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3009" y="273978"/>
                <a:ext cx="2265062" cy="53012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577" y="87712"/>
                <a:ext cx="1161750" cy="899282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2323307" y="2756587"/>
            <a:ext cx="462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accent5">
                    <a:lumMod val="50000"/>
                  </a:schemeClr>
                </a:solidFill>
              </a:rPr>
              <a:t>БЛАГОДАРЯ ЗА ВНИМАНИЕТО!</a:t>
            </a:r>
            <a:endParaRPr lang="en-GB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0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rcRect l="900" t="800" r="700" b="934"/>
          <a:stretch>
            <a:fillRect/>
          </a:stretch>
        </p:blipFill>
        <p:spPr>
          <a:xfrm>
            <a:off x="9143" y="-6775"/>
            <a:ext cx="9165451" cy="68647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46303" y="1600200"/>
            <a:ext cx="8851393" cy="5102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Изпълнение на </a:t>
            </a:r>
            <a:r>
              <a:rPr lang="bg-BG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подхода</a:t>
            </a:r>
            <a:r>
              <a:rPr lang="ru-RU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bg-BG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„</a:t>
            </a:r>
            <a:r>
              <a:rPr lang="ru-RU" sz="4000" b="1" cap="all" dirty="0" err="1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водено</a:t>
            </a:r>
            <a:r>
              <a:rPr lang="ru-RU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от </a:t>
            </a:r>
            <a:r>
              <a:rPr lang="ru-RU" sz="4000" b="1" cap="all" dirty="0" err="1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общностите</a:t>
            </a:r>
            <a:r>
              <a:rPr lang="ru-RU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местно развитие</a:t>
            </a:r>
            <a:r>
              <a:rPr lang="bg-BG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ru-RU" sz="40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bg-BG" sz="2000" cap="all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2000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2" y="87712"/>
            <a:ext cx="9040639" cy="899282"/>
            <a:chOff x="27432" y="87712"/>
            <a:chExt cx="9040639" cy="8992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3047" r="3000" b="5062"/>
            <a:stretch/>
          </p:blipFill>
          <p:spPr>
            <a:xfrm>
              <a:off x="27432" y="123733"/>
              <a:ext cx="3728208" cy="79066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751577" y="87712"/>
              <a:ext cx="3316494" cy="899282"/>
              <a:chOff x="5751577" y="87712"/>
              <a:chExt cx="3316494" cy="89928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3009" y="273978"/>
                <a:ext cx="2265062" cy="53012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577" y="87712"/>
                <a:ext cx="1161750" cy="899282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4353635" y="4482000"/>
            <a:ext cx="4626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i="1" dirty="0">
                <a:solidFill>
                  <a:schemeClr val="accent5">
                    <a:lumMod val="50000"/>
                  </a:schemeClr>
                </a:solidFill>
              </a:rPr>
              <a:t>Стефан Спасов</a:t>
            </a:r>
          </a:p>
          <a:p>
            <a:r>
              <a:rPr lang="bg-BG" sz="2400" i="1" dirty="0">
                <a:solidFill>
                  <a:schemeClr val="accent5">
                    <a:lumMod val="50000"/>
                  </a:schemeClr>
                </a:solidFill>
              </a:rPr>
              <a:t>Н-к отдел ВОМР</a:t>
            </a:r>
          </a:p>
          <a:p>
            <a:r>
              <a:rPr lang="bg-BG" sz="2400" i="1" dirty="0">
                <a:solidFill>
                  <a:schemeClr val="accent5">
                    <a:lumMod val="50000"/>
                  </a:schemeClr>
                </a:solidFill>
              </a:rPr>
              <a:t>Дирекция РСР</a:t>
            </a:r>
          </a:p>
          <a:p>
            <a:r>
              <a:rPr lang="bg-BG" sz="2400" i="1" dirty="0">
                <a:solidFill>
                  <a:schemeClr val="accent5">
                    <a:lumMod val="50000"/>
                  </a:schemeClr>
                </a:solidFill>
              </a:rPr>
              <a:t>Министерство на земеделието</a:t>
            </a:r>
            <a:endParaRPr lang="en-GB" sz="24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7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0"/>
            <a:ext cx="7200799" cy="1052739"/>
          </a:xfrm>
        </p:spPr>
        <p:txBody>
          <a:bodyPr anchorCtr="0">
            <a:noAutofit/>
          </a:bodyPr>
          <a:lstStyle/>
          <a:p>
            <a:pPr algn="l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Напредък в изпълнението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2014 - 2020</a:t>
            </a:r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: Постигнати резултати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12326" y="124932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Одобрени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МИГ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през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2014 – 2020 г.</a:t>
            </a:r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0" y="1928028"/>
            <a:ext cx="5410200" cy="3828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6276109" y="2327564"/>
            <a:ext cx="20954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64 МИГ</a:t>
            </a:r>
          </a:p>
          <a:p>
            <a:pPr marL="285750" indent="-285750">
              <a:buFontTx/>
              <a:buChar char="-"/>
            </a:pPr>
            <a:endParaRPr lang="bg-BG" sz="16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285750" indent="-285750">
              <a:buFontTx/>
              <a:buChar char="-"/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117 общини</a:t>
            </a:r>
          </a:p>
          <a:p>
            <a:pPr marL="285750" indent="-285750">
              <a:buFontTx/>
              <a:buChar char="-"/>
            </a:pPr>
            <a:endParaRPr lang="bg-BG" sz="16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53 796</a:t>
            </a: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кв. км.</a:t>
            </a:r>
            <a:endParaRPr lang="en-GB" sz="16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285750" indent="-285750">
              <a:buFontTx/>
              <a:buChar char="-"/>
            </a:pPr>
            <a:endParaRPr lang="bg-BG" sz="16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285750" indent="-285750">
              <a:buFontTx/>
              <a:buChar char="-"/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1,646 млн. души </a:t>
            </a:r>
            <a:endParaRPr lang="en-GB" sz="16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0"/>
            <a:ext cx="7200799" cy="1052739"/>
          </a:xfrm>
        </p:spPr>
        <p:txBody>
          <a:bodyPr anchorCtr="0">
            <a:noAutofit/>
          </a:bodyPr>
          <a:lstStyle/>
          <a:p>
            <a:pPr algn="l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Напредък в изпълнението: Постигнати резултати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25236" y="2515140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ЕЗФРСР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669452" y="2515140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ЕФРР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541660" y="2515140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ЕСФ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365196" y="3883292"/>
            <a:ext cx="1152128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ПРСР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661340" y="3883292"/>
            <a:ext cx="1152128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ОПИК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957484" y="3883292"/>
            <a:ext cx="1152128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ОПОС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549772" y="3883292"/>
            <a:ext cx="1152128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ОПРЧР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037501" y="5323452"/>
            <a:ext cx="1152128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tx1"/>
                </a:solidFill>
              </a:rPr>
              <a:t>МИГ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5" idx="2"/>
            <a:endCxn id="8" idx="0"/>
          </p:cNvCxnSpPr>
          <p:nvPr/>
        </p:nvCxnSpPr>
        <p:spPr>
          <a:xfrm flipH="1">
            <a:off x="1941260" y="2947189"/>
            <a:ext cx="36004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>
            <a:off x="1941260" y="4315340"/>
            <a:ext cx="230425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253628" y="3883292"/>
            <a:ext cx="1152128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ОПНОИР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7" idx="2"/>
            <a:endCxn id="15" idx="0"/>
          </p:cNvCxnSpPr>
          <p:nvPr/>
        </p:nvCxnSpPr>
        <p:spPr>
          <a:xfrm flipH="1">
            <a:off x="5829692" y="2947189"/>
            <a:ext cx="2880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11" idx="0"/>
          </p:cNvCxnSpPr>
          <p:nvPr/>
        </p:nvCxnSpPr>
        <p:spPr>
          <a:xfrm>
            <a:off x="6117724" y="2947189"/>
            <a:ext cx="100811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9" idx="0"/>
          </p:cNvCxnSpPr>
          <p:nvPr/>
        </p:nvCxnSpPr>
        <p:spPr>
          <a:xfrm flipH="1">
            <a:off x="3237404" y="2947189"/>
            <a:ext cx="100811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10" idx="0"/>
          </p:cNvCxnSpPr>
          <p:nvPr/>
        </p:nvCxnSpPr>
        <p:spPr>
          <a:xfrm>
            <a:off x="4245516" y="2947189"/>
            <a:ext cx="2880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15" idx="0"/>
          </p:cNvCxnSpPr>
          <p:nvPr/>
        </p:nvCxnSpPr>
        <p:spPr>
          <a:xfrm>
            <a:off x="4245516" y="2947189"/>
            <a:ext cx="158417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</p:cNvCxnSpPr>
          <p:nvPr/>
        </p:nvCxnSpPr>
        <p:spPr>
          <a:xfrm>
            <a:off x="3237404" y="4315340"/>
            <a:ext cx="115212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</p:cNvCxnSpPr>
          <p:nvPr/>
        </p:nvCxnSpPr>
        <p:spPr>
          <a:xfrm>
            <a:off x="4533548" y="4315340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</p:cNvCxnSpPr>
          <p:nvPr/>
        </p:nvCxnSpPr>
        <p:spPr>
          <a:xfrm flipH="1">
            <a:off x="4932218" y="4315340"/>
            <a:ext cx="89747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</p:cNvCxnSpPr>
          <p:nvPr/>
        </p:nvCxnSpPr>
        <p:spPr>
          <a:xfrm flipH="1">
            <a:off x="5109612" y="4315340"/>
            <a:ext cx="201622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12326" y="12493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Многофондово </a:t>
            </a:r>
            <a:r>
              <a:rPr lang="ru-RU" sz="2000" b="1" dirty="0" err="1"/>
              <a:t>финансиране</a:t>
            </a:r>
            <a:r>
              <a:rPr lang="ru-RU" sz="2000" b="1" dirty="0"/>
              <a:t> на ВОМР 2014 – 2020 г.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544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0"/>
            <a:ext cx="7200799" cy="1052739"/>
          </a:xfrm>
        </p:spPr>
        <p:txBody>
          <a:bodyPr anchorCtr="0">
            <a:noAutofit/>
          </a:bodyPr>
          <a:lstStyle/>
          <a:p>
            <a:pPr algn="l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Напредък в изпълнението: Финансови данни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38539" y="1274649"/>
            <a:ext cx="8908473" cy="3006436"/>
          </a:xfrm>
        </p:spPr>
        <p:txBody>
          <a:bodyPr>
            <a:noAutofit/>
          </a:bodyPr>
          <a:lstStyle/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Общ размер на договорените към МИГ средства по ВОМР – 216 264 164,17 евро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 ПРСР – 151 716 240,42 евро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(117</a:t>
            </a: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622</a:t>
            </a: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758</a:t>
            </a: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,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80 </a:t>
            </a: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евро за проекти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/ </a:t>
            </a: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34 093 481,62 евро за управление)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 ОПИК – 29 293 659,88 евро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 ОПРЧР – 23 174 262,91 евро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 ОПНОИР – 5 191 471,04 евро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 ОПОС – 6 888 450,28 евро</a:t>
            </a: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050382"/>
              </p:ext>
            </p:extLst>
          </p:nvPr>
        </p:nvGraphicFramePr>
        <p:xfrm>
          <a:off x="4059382" y="3380508"/>
          <a:ext cx="4890654" cy="313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95700" y="4375120"/>
            <a:ext cx="74830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sz="1000" dirty="0"/>
              <a:t>ПРСР</a:t>
            </a:r>
          </a:p>
          <a:p>
            <a:pPr>
              <a:spcAft>
                <a:spcPts val="600"/>
              </a:spcAft>
            </a:pPr>
            <a:r>
              <a:rPr lang="bg-BG" sz="1000" dirty="0" err="1"/>
              <a:t>ОПИК</a:t>
            </a:r>
            <a:endParaRPr lang="bg-BG" sz="1000" dirty="0"/>
          </a:p>
          <a:p>
            <a:pPr>
              <a:spcAft>
                <a:spcPts val="600"/>
              </a:spcAft>
            </a:pPr>
            <a:r>
              <a:rPr lang="bg-BG" sz="1000" dirty="0"/>
              <a:t>ОПРЧР</a:t>
            </a:r>
          </a:p>
          <a:p>
            <a:pPr>
              <a:spcAft>
                <a:spcPts val="600"/>
              </a:spcAft>
            </a:pPr>
            <a:r>
              <a:rPr lang="bg-BG" sz="1000" dirty="0"/>
              <a:t>ОПНОИР</a:t>
            </a:r>
          </a:p>
          <a:p>
            <a:pPr>
              <a:spcAft>
                <a:spcPts val="600"/>
              </a:spcAft>
            </a:pPr>
            <a:r>
              <a:rPr lang="bg-BG" sz="1000" dirty="0"/>
              <a:t>ОПОС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30684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0"/>
            <a:ext cx="7200799" cy="1052739"/>
          </a:xfrm>
        </p:spPr>
        <p:txBody>
          <a:bodyPr anchorCtr="0">
            <a:noAutofit/>
          </a:bodyPr>
          <a:lstStyle/>
          <a:p>
            <a:pPr algn="l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Напредък в изпълнението: Финансови данни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-55429" y="1039096"/>
            <a:ext cx="8603673" cy="3283526"/>
          </a:xfrm>
        </p:spPr>
        <p:txBody>
          <a:bodyPr>
            <a:noAutofit/>
          </a:bodyPr>
          <a:lstStyle/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Общ размер на договорените към бенефициенти средства по ВОМР – 112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798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735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,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82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млн. евро (52% договаряне) (68% договаряне със средствата за управление) 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 ПРСР – 55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899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399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,</a:t>
            </a: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97 евро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48%</a:t>
            </a: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договаряне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) /</a:t>
            </a: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34 093 481,62 евро за управление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(общо със средствата за управление –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59%</a:t>
            </a: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договаряне)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 ОПИК – 26 037 181,96 евро (89% договаряне)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 ОПРЧР – 19 675 011,25 евро (85% договаряне)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 ОПНОИР – 4 708 695,46 евро (91% договаряне)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По ОПОС – 6 478 447,18 евро (94% договаряне)</a:t>
            </a: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738892"/>
              </p:ext>
            </p:extLst>
          </p:nvPr>
        </p:nvGraphicFramePr>
        <p:xfrm>
          <a:off x="263236" y="4114800"/>
          <a:ext cx="58881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64541"/>
              </p:ext>
            </p:extLst>
          </p:nvPr>
        </p:nvGraphicFramePr>
        <p:xfrm>
          <a:off x="5444837" y="2812473"/>
          <a:ext cx="3699163" cy="245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5840" y="6579532"/>
            <a:ext cx="49743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1000" dirty="0"/>
              <a:t>ПРСР                           </a:t>
            </a:r>
            <a:r>
              <a:rPr lang="bg-BG" sz="1000" dirty="0" err="1"/>
              <a:t>ОПИК</a:t>
            </a:r>
            <a:r>
              <a:rPr lang="bg-BG" sz="1000" dirty="0"/>
              <a:t>                         ОПРЧР                       ОПНОИР                       ОПОС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14244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19996" y="0"/>
            <a:ext cx="7386844" cy="1052739"/>
          </a:xfrm>
        </p:spPr>
        <p:txBody>
          <a:bodyPr anchorCtr="0">
            <a:noAutofit/>
          </a:bodyPr>
          <a:lstStyle/>
          <a:p>
            <a:pPr lvl="0" algn="l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Идентифицирани проблеми и предприети действия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1" y="1108353"/>
            <a:ext cx="8353254" cy="5375574"/>
          </a:xfrm>
        </p:spPr>
        <p:txBody>
          <a:bodyPr>
            <a:noAutofit/>
          </a:bodyPr>
          <a:lstStyle/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Забавяне в договарянето на проектите, финансирани по ПРСР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В РА е създадена организация за ускоряване на процеса на договаряне, като са включени всички областни дирекции на ДФЗ</a:t>
            </a: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Невъзможност от усвояване на пълния ресурс по ОПРЧР и ОПНОИР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Средствата са изтеглени от стратегиите и са върнати в останалите мерки на програмите, за да бъдат използвани по предназначение</a:t>
            </a: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Сложни административни процедури 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За периода 2023 – 2027 г. се предвижда облекчение на административните процедури</a:t>
            </a: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Font typeface="Wingdings" pitchFamily="2"/>
              <a:buChar char="v"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Територии, изключени от подхода  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За периода 2023 – 2027 г. се предвижда по-голям обхват на прилагането на подхода</a:t>
            </a:r>
          </a:p>
          <a:p>
            <a:pPr lvl="1" algn="just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bg-BG" sz="24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45720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2200" dirty="0">
              <a:solidFill>
                <a:srgbClr val="1A3A80"/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15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87831" y="0"/>
            <a:ext cx="7386844" cy="1052739"/>
          </a:xfrm>
        </p:spPr>
        <p:txBody>
          <a:bodyPr anchorCtr="0">
            <a:noAutofit/>
          </a:bodyPr>
          <a:lstStyle/>
          <a:p>
            <a:pPr lvl="0"/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Основни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приоритети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пред подхода ВОМР за периода 2023 – 2027 г.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7420" y="887104"/>
            <a:ext cx="8871045" cy="5841241"/>
          </a:xfrm>
        </p:spPr>
        <p:txBody>
          <a:bodyPr>
            <a:noAutofit/>
          </a:bodyPr>
          <a:lstStyle/>
          <a:p>
            <a:pPr lvl="0" algn="just" hangingPunct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  <a:latin typeface="Arial"/>
              </a:rPr>
              <a:t>Съгласно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  <a:latin typeface="Arial"/>
              </a:rPr>
              <a:t>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  <a:latin typeface="Arial"/>
              </a:rPr>
              <a:t>Споразумението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  <a:latin typeface="Arial"/>
              </a:rPr>
              <a:t> за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  <a:latin typeface="Arial"/>
              </a:rPr>
              <a:t>партньорство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  <a:latin typeface="Arial"/>
              </a:rPr>
              <a:t>: </a:t>
            </a:r>
            <a:r>
              <a:rPr lang="ru-RU" sz="1600" dirty="0" err="1">
                <a:solidFill>
                  <a:srgbClr val="4472C4">
                    <a:lumMod val="50000"/>
                  </a:srgbClr>
                </a:solidFill>
                <a:latin typeface="Arial"/>
              </a:rPr>
              <a:t>Средствата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 от ЕСФ+ и ЕФРР за </a:t>
            </a:r>
            <a:r>
              <a:rPr lang="ru-RU" sz="1600" dirty="0" err="1">
                <a:solidFill>
                  <a:srgbClr val="4472C4">
                    <a:lumMod val="50000"/>
                  </a:srgbClr>
                </a:solidFill>
                <a:latin typeface="Arial"/>
              </a:rPr>
              <a:t>прилагането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 на подхода ВОМР </a:t>
            </a:r>
            <a:r>
              <a:rPr lang="ru-RU" sz="1600" dirty="0" err="1">
                <a:solidFill>
                  <a:srgbClr val="4472C4">
                    <a:lumMod val="50000"/>
                  </a:srgbClr>
                </a:solidFill>
                <a:latin typeface="Arial"/>
              </a:rPr>
              <a:t>ще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4472C4">
                    <a:lumMod val="50000"/>
                  </a:srgbClr>
                </a:solidFill>
                <a:latin typeface="Arial"/>
              </a:rPr>
              <a:t>са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 в размер на 2% от </a:t>
            </a:r>
            <a:r>
              <a:rPr lang="ru-RU" sz="1600" dirty="0" err="1">
                <a:solidFill>
                  <a:srgbClr val="4472C4">
                    <a:lumMod val="50000"/>
                  </a:srgbClr>
                </a:solidFill>
                <a:latin typeface="Arial"/>
              </a:rPr>
              <a:t>разпределените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 средства по </a:t>
            </a:r>
            <a:r>
              <a:rPr lang="ru-RU" sz="1600" dirty="0" err="1">
                <a:solidFill>
                  <a:srgbClr val="4472C4">
                    <a:lumMod val="50000"/>
                  </a:srgbClr>
                </a:solidFill>
                <a:latin typeface="Arial"/>
              </a:rPr>
              <a:t>програмите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 „</a:t>
            </a:r>
            <a:r>
              <a:rPr lang="ru-RU" sz="1600" dirty="0" err="1">
                <a:solidFill>
                  <a:srgbClr val="4472C4">
                    <a:lumMod val="50000"/>
                  </a:srgbClr>
                </a:solidFill>
                <a:latin typeface="Arial"/>
              </a:rPr>
              <a:t>Конкурентоспособност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 и </a:t>
            </a:r>
            <a:r>
              <a:rPr lang="ru-RU" sz="1600" dirty="0" err="1">
                <a:solidFill>
                  <a:srgbClr val="4472C4">
                    <a:lumMod val="50000"/>
                  </a:srgbClr>
                </a:solidFill>
                <a:latin typeface="Arial"/>
              </a:rPr>
              <a:t>иновации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 в </a:t>
            </a:r>
            <a:r>
              <a:rPr lang="ru-RU" sz="1600" dirty="0" err="1">
                <a:solidFill>
                  <a:srgbClr val="4472C4">
                    <a:lumMod val="50000"/>
                  </a:srgbClr>
                </a:solidFill>
                <a:latin typeface="Arial"/>
              </a:rPr>
              <a:t>предприятията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“, „Развитие на </a:t>
            </a:r>
            <a:r>
              <a:rPr lang="ru-RU" sz="1600" dirty="0" err="1">
                <a:solidFill>
                  <a:srgbClr val="4472C4">
                    <a:lumMod val="50000"/>
                  </a:srgbClr>
                </a:solidFill>
                <a:latin typeface="Arial"/>
              </a:rPr>
              <a:t>човешките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4472C4">
                    <a:lumMod val="50000"/>
                  </a:srgbClr>
                </a:solidFill>
                <a:latin typeface="Arial"/>
              </a:rPr>
              <a:t>ресурси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“, „Образование“ и „</a:t>
            </a:r>
            <a:r>
              <a:rPr lang="ru-RU" sz="1600" dirty="0" err="1">
                <a:solidFill>
                  <a:srgbClr val="4472C4">
                    <a:lumMod val="50000"/>
                  </a:srgbClr>
                </a:solidFill>
                <a:latin typeface="Arial"/>
              </a:rPr>
              <a:t>Околна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/>
              </a:rPr>
              <a:t> среда“</a:t>
            </a:r>
          </a:p>
          <a:p>
            <a:pPr lvl="0" algn="just" hangingPunct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Р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азширяване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териториалното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прилагане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подхода</a:t>
            </a:r>
            <a:endParaRPr lang="bg-BG" sz="16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  <a:latin typeface="Arial"/>
              </a:rPr>
              <a:t>Съгласно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  <a:latin typeface="Arial"/>
              </a:rPr>
              <a:t> СПРЗСР: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Подходът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се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прилага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територията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цялата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страна (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включително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селските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райони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и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териториите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със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специфични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характеристики,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определени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в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Националната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концепция за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пространствено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развитие за периода 2013 – 2025 г.) с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изключение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градовете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с население над 30 000 жители, в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техните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строителни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граници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</a:t>
            </a:r>
          </a:p>
          <a:p>
            <a:pPr marL="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2</a:t>
            </a:r>
            <a:r>
              <a:rPr lang="bg-BG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.1.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По-голямо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финансиране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подхода за периода 2023 – 2027 г.</a:t>
            </a:r>
          </a:p>
          <a:p>
            <a:pPr marL="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lvl="1" algn="just" hangingPunct="0">
              <a:spcBef>
                <a:spcPts val="0"/>
              </a:spcBef>
              <a:spcAft>
                <a:spcPts val="600"/>
              </a:spcAft>
              <a:buFont typeface="Wingdings" pitchFamily="2"/>
              <a:buChar char="ü"/>
            </a:pPr>
            <a:endParaRPr lang="ru-RU" sz="2200" dirty="0">
              <a:solidFill>
                <a:srgbClr val="1A3A80"/>
              </a:solidFill>
              <a:latin typeface="Arial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094270" y="37092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490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87831" y="0"/>
            <a:ext cx="7386844" cy="1052739"/>
          </a:xfrm>
        </p:spPr>
        <p:txBody>
          <a:bodyPr anchorCtr="0">
            <a:noAutofit/>
          </a:bodyPr>
          <a:lstStyle/>
          <a:p>
            <a:pPr lvl="0"/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Основни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приоритети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/>
              </a:rPr>
              <a:t> пред подхода ВОМР за периода 2023 – 2027 г.</a:t>
            </a:r>
            <a:endParaRPr lang="bg-BG" sz="3200" b="1" dirty="0">
              <a:solidFill>
                <a:schemeClr val="accent5">
                  <a:lumMod val="50000"/>
                </a:schemeClr>
              </a:solidFill>
              <a:latin typeface="Calibri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7420" y="887104"/>
            <a:ext cx="8871045" cy="5841241"/>
          </a:xfrm>
        </p:spPr>
        <p:txBody>
          <a:bodyPr>
            <a:noAutofit/>
          </a:bodyPr>
          <a:lstStyle/>
          <a:p>
            <a:pPr marL="0" lvl="0" indent="0" algn="just" hangingPunct="0">
              <a:spcBef>
                <a:spcPts val="0"/>
              </a:spcBef>
              <a:spcAft>
                <a:spcPts val="1200"/>
              </a:spcAft>
              <a:buNone/>
            </a:pPr>
            <a:r>
              <a:rPr lang="bg-BG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2. Р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азширяване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териториалното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прилагане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подхода</a:t>
            </a:r>
            <a:endParaRPr lang="bg-BG" sz="22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2.2.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Окуражаване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МИГ да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включват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повече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общини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в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състава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си –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предоставяне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точки за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включване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повече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от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една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община в МИГ при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оценката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за одобрение на стратегии за ВОМР.</a:t>
            </a:r>
            <a:endParaRPr lang="ru-RU" sz="2200" dirty="0">
              <a:solidFill>
                <a:srgbClr val="1A3A80"/>
              </a:solidFill>
              <a:latin typeface="Arial"/>
            </a:endParaRPr>
          </a:p>
          <a:p>
            <a:pPr marL="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2.3.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Окуражаване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МИГ да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включват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по-голямо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население:</a:t>
            </a:r>
          </a:p>
          <a:p>
            <a:pPr marL="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предоставяне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точки за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включване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по-голямо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население в МИГ при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оценката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за одобрение на стратегии за ВОМР;</a:t>
            </a:r>
          </a:p>
          <a:p>
            <a:pPr marL="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-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предоставяне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по-голямо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финансиране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стратегии на МИГ с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повече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от 15 000 жители.</a:t>
            </a:r>
          </a:p>
          <a:p>
            <a:pPr marL="0" lvl="1" indent="0" algn="just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2.4. Увеличение на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броя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на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одобрените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МИГ</a:t>
            </a:r>
            <a:r>
              <a:rPr lang="bg-BG" sz="180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.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335007" y="4114800"/>
          <a:ext cx="456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592347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1082</Words>
  <Application>Microsoft Office PowerPoint</Application>
  <PresentationFormat>On-screen Show (4:3)</PresentationFormat>
  <Paragraphs>149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Palatino Linotype</vt:lpstr>
      <vt:lpstr>Wingdings</vt:lpstr>
      <vt:lpstr>3_Office Theme</vt:lpstr>
      <vt:lpstr>Custom Design</vt:lpstr>
      <vt:lpstr>4_Office Theme</vt:lpstr>
      <vt:lpstr>PowerPoint Presentation</vt:lpstr>
      <vt:lpstr>PowerPoint Presentation</vt:lpstr>
      <vt:lpstr>Напредък в изпълнението 2014 - 2020: Постигнати резултати</vt:lpstr>
      <vt:lpstr>Напредък в изпълнението: Постигнати резултати</vt:lpstr>
      <vt:lpstr>Напредък в изпълнението: Финансови данни</vt:lpstr>
      <vt:lpstr>Напредък в изпълнението: Финансови данни</vt:lpstr>
      <vt:lpstr>Идентифицирани проблеми и предприети действия</vt:lpstr>
      <vt:lpstr>Основни приоритети пред подхода ВОМР за периода 2023 – 2027 г.</vt:lpstr>
      <vt:lpstr>Основни приоритети пред подхода ВОМР за периода 2023 – 2027 г.</vt:lpstr>
      <vt:lpstr>Основни приоритети пред подхода ВОМР за периода 2023 – 2027 г.</vt:lpstr>
      <vt:lpstr>Напредък в изпълнението</vt:lpstr>
      <vt:lpstr>Напредък в изпълнението</vt:lpstr>
      <vt:lpstr>Напредък в изпълнението</vt:lpstr>
      <vt:lpstr>Напредък в изпълнението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Екатерина Алексиева</dc:creator>
  <cp:lastModifiedBy>stacy</cp:lastModifiedBy>
  <cp:revision>79</cp:revision>
  <dcterms:created xsi:type="dcterms:W3CDTF">2015-11-12T16:10:40Z</dcterms:created>
  <dcterms:modified xsi:type="dcterms:W3CDTF">2023-02-21T15:09:08Z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