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handoutMasterIdLst>
    <p:handoutMasterId r:id="rId41"/>
  </p:handoutMasterIdLst>
  <p:sldIdLst>
    <p:sldId id="321" r:id="rId3"/>
    <p:sldId id="323" r:id="rId4"/>
    <p:sldId id="324" r:id="rId5"/>
    <p:sldId id="325" r:id="rId6"/>
    <p:sldId id="326" r:id="rId7"/>
    <p:sldId id="327" r:id="rId8"/>
    <p:sldId id="328" r:id="rId9"/>
    <p:sldId id="329" r:id="rId10"/>
    <p:sldId id="330" r:id="rId11"/>
    <p:sldId id="331" r:id="rId12"/>
    <p:sldId id="332" r:id="rId13"/>
    <p:sldId id="359" r:id="rId14"/>
    <p:sldId id="360" r:id="rId15"/>
    <p:sldId id="361" r:id="rId16"/>
    <p:sldId id="362" r:id="rId17"/>
    <p:sldId id="363" r:id="rId18"/>
    <p:sldId id="364" r:id="rId19"/>
    <p:sldId id="333" r:id="rId20"/>
    <p:sldId id="334" r:id="rId21"/>
    <p:sldId id="341" r:id="rId22"/>
    <p:sldId id="342" r:id="rId23"/>
    <p:sldId id="346" r:id="rId24"/>
    <p:sldId id="347" r:id="rId25"/>
    <p:sldId id="348" r:id="rId26"/>
    <p:sldId id="343" r:id="rId27"/>
    <p:sldId id="344" r:id="rId28"/>
    <p:sldId id="345" r:id="rId29"/>
    <p:sldId id="349" r:id="rId30"/>
    <p:sldId id="350" r:id="rId31"/>
    <p:sldId id="351" r:id="rId32"/>
    <p:sldId id="352" r:id="rId33"/>
    <p:sldId id="353" r:id="rId34"/>
    <p:sldId id="354" r:id="rId35"/>
    <p:sldId id="355" r:id="rId36"/>
    <p:sldId id="356" r:id="rId37"/>
    <p:sldId id="357" r:id="rId38"/>
    <p:sldId id="358" r:id="rId39"/>
  </p:sldIdLst>
  <p:sldSz cx="9144000" cy="6858000" type="screen4x3"/>
  <p:notesSz cx="68580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CE7"/>
    <a:srgbClr val="E8EFF3"/>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AF1"/>
          </a:solidFill>
        </a:fill>
      </a:tcStyle>
    </a:wholeTbl>
    <a:band1H>
      <a:tcStyle>
        <a:tcBdr/>
        <a:fill>
          <a:solidFill>
            <a:srgbClr val="D0D3E3"/>
          </a:solidFill>
        </a:fill>
      </a:tcStyle>
    </a:band1H>
    <a:band2H>
      <a:tcStyle>
        <a:tcBdr/>
      </a:tcStyle>
    </a:band2H>
    <a:band1V>
      <a:tcStyle>
        <a:tcBdr/>
        <a:fill>
          <a:solidFill>
            <a:srgbClr val="D0D3E3"/>
          </a:solidFill>
        </a:fill>
      </a:tcStyle>
    </a:band1V>
    <a:band2V>
      <a:tcStyle>
        <a:tcBdr/>
      </a:tcStyle>
    </a:band2V>
    <a:lastCol>
      <a:tcTxStyle b="on">
        <a:font>
          <a:latin typeface="+mn-lt"/>
          <a:ea typeface="+mn-ea"/>
          <a:cs typeface="+mn-cs"/>
        </a:font>
        <a:srgbClr val="FFFFFF"/>
      </a:tcTxStyle>
      <a:tcStyle>
        <a:tcBdr/>
        <a:fill>
          <a:solidFill>
            <a:srgbClr val="4A66AC"/>
          </a:solidFill>
        </a:fill>
      </a:tcStyle>
    </a:lastCol>
    <a:firstCol>
      <a:tcTxStyle b="on">
        <a:font>
          <a:latin typeface="+mn-lt"/>
          <a:ea typeface="+mn-ea"/>
          <a:cs typeface="+mn-cs"/>
        </a:font>
        <a:srgbClr val="FFFFFF"/>
      </a:tcTxStyle>
      <a:tcStyle>
        <a:tcBdr/>
        <a:fill>
          <a:solidFill>
            <a:srgbClr val="4A66AC"/>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A66AC"/>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A66AC"/>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652" y="2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50" d="100"/>
          <a:sy n="150" d="100"/>
        </p:scale>
        <p:origin x="1536"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98055"/>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bg-BG" sz="1200" b="0" i="0" u="none" strike="noStrike" kern="1200" cap="none" spc="0" baseline="0" dirty="0">
              <a:solidFill>
                <a:srgbClr val="000000"/>
              </a:solidFill>
              <a:uFillTx/>
              <a:latin typeface="Palatino Linotype"/>
            </a:endParaRPr>
          </a:p>
        </p:txBody>
      </p:sp>
      <p:sp>
        <p:nvSpPr>
          <p:cNvPr id="3" name="Date Placeholder 2"/>
          <p:cNvSpPr txBox="1">
            <a:spLocks noGrp="1"/>
          </p:cNvSpPr>
          <p:nvPr>
            <p:ph type="dt" sz="quarter" idx="1"/>
          </p:nvPr>
        </p:nvSpPr>
        <p:spPr>
          <a:xfrm>
            <a:off x="3884608" y="0"/>
            <a:ext cx="2971800" cy="498055"/>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09177C1-B3F2-4509-A238-F6769115B1C5}" type="datetime1">
              <a:rPr lang="en-US" sz="1200" b="0" i="0" u="none" strike="noStrike" kern="1200" cap="none" spc="0" baseline="0">
                <a:solidFill>
                  <a:srgbClr val="000000"/>
                </a:solidFill>
                <a:uFillTx/>
                <a:latin typeface="Palatino Linotype"/>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2/21/2023</a:t>
            </a:fld>
            <a:endParaRPr lang="en-US" sz="1200" b="0" i="0" u="none" strike="noStrike" kern="1200" cap="none" spc="0" baseline="0" dirty="0">
              <a:solidFill>
                <a:srgbClr val="000000"/>
              </a:solidFill>
              <a:uFillTx/>
              <a:latin typeface="Palatino Linotype"/>
            </a:endParaRPr>
          </a:p>
        </p:txBody>
      </p:sp>
      <p:sp>
        <p:nvSpPr>
          <p:cNvPr id="4" name="Footer Placeholder 3"/>
          <p:cNvSpPr txBox="1">
            <a:spLocks noGrp="1"/>
          </p:cNvSpPr>
          <p:nvPr>
            <p:ph type="ftr" sz="quarter" idx="2"/>
          </p:nvPr>
        </p:nvSpPr>
        <p:spPr>
          <a:xfrm>
            <a:off x="0" y="9428579"/>
            <a:ext cx="2971800" cy="498055"/>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bg-BG" sz="1200" b="0" i="0" u="none" strike="noStrike" kern="1200" cap="none" spc="0" baseline="0" dirty="0">
              <a:solidFill>
                <a:srgbClr val="000000"/>
              </a:solidFill>
              <a:uFillTx/>
              <a:latin typeface="Palatino Linotype"/>
            </a:endParaRPr>
          </a:p>
        </p:txBody>
      </p:sp>
      <p:sp>
        <p:nvSpPr>
          <p:cNvPr id="5" name="Slide Number Placeholder 4"/>
          <p:cNvSpPr txBox="1">
            <a:spLocks noGrp="1"/>
          </p:cNvSpPr>
          <p:nvPr>
            <p:ph type="sldNum" sz="quarter" idx="3"/>
          </p:nvPr>
        </p:nvSpPr>
        <p:spPr>
          <a:xfrm>
            <a:off x="3884608" y="9428579"/>
            <a:ext cx="2971800" cy="498055"/>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20E518-2402-4D5E-B219-F89BA1106FA9}" type="slidenum">
              <a:t>‹#›</a:t>
            </a:fld>
            <a:endParaRPr lang="bg-BG" sz="1200" b="0" i="0" u="none" strike="noStrike" kern="1200" cap="none" spc="0" baseline="0" dirty="0">
              <a:solidFill>
                <a:srgbClr val="000000"/>
              </a:solidFill>
              <a:uFillTx/>
              <a:latin typeface="Palatino Linotype" pitchFamily="18"/>
            </a:endParaRPr>
          </a:p>
        </p:txBody>
      </p:sp>
    </p:spTree>
    <p:extLst>
      <p:ext uri="{BB962C8B-B14F-4D97-AF65-F5344CB8AC3E}">
        <p14:creationId xmlns:p14="http://schemas.microsoft.com/office/powerpoint/2010/main" val="1272182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9633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bg-BG" sz="1200" b="0" i="0" u="none" strike="noStrike" kern="1200" cap="none" spc="0" baseline="0">
                <a:solidFill>
                  <a:srgbClr val="000000"/>
                </a:solidFill>
                <a:uFillTx/>
                <a:latin typeface="Palatino Linotype"/>
              </a:defRPr>
            </a:lvl1pPr>
          </a:lstStyle>
          <a:p>
            <a:pPr lvl="0"/>
            <a:endParaRPr lang="bg-BG" dirty="0"/>
          </a:p>
        </p:txBody>
      </p:sp>
      <p:sp>
        <p:nvSpPr>
          <p:cNvPr id="3" name="Date Placeholder 2"/>
          <p:cNvSpPr txBox="1">
            <a:spLocks noGrp="1"/>
          </p:cNvSpPr>
          <p:nvPr>
            <p:ph type="dt" idx="1"/>
          </p:nvPr>
        </p:nvSpPr>
        <p:spPr>
          <a:xfrm>
            <a:off x="3884608" y="0"/>
            <a:ext cx="2971800" cy="49633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Palatino Linotype"/>
              </a:defRPr>
            </a:lvl1pPr>
          </a:lstStyle>
          <a:p>
            <a:pPr lvl="0"/>
            <a:fld id="{6A446E7F-A7B3-484A-901C-327485704FE4}" type="datetime1">
              <a:rPr lang="en-US"/>
              <a:pPr lvl="0"/>
              <a:t>2/21/2023</a:t>
            </a:fld>
            <a:endParaRPr lang="en-US" dirty="0"/>
          </a:p>
        </p:txBody>
      </p:sp>
      <p:sp>
        <p:nvSpPr>
          <p:cNvPr id="4" name="Slide Image Placeholder 3"/>
          <p:cNvSpPr>
            <a:spLocks noGrp="1" noRot="1" noChangeAspect="1"/>
          </p:cNvSpPr>
          <p:nvPr>
            <p:ph type="sldImg" idx="2"/>
          </p:nvPr>
        </p:nvSpPr>
        <p:spPr>
          <a:xfrm>
            <a:off x="949320" y="744541"/>
            <a:ext cx="4960940" cy="3721095"/>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715149"/>
            <a:ext cx="5486400" cy="446699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9428579"/>
            <a:ext cx="2971800" cy="49633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bg-BG" sz="1200" b="0" i="0" u="none" strike="noStrike" kern="1200" cap="none" spc="0" baseline="0">
                <a:solidFill>
                  <a:srgbClr val="000000"/>
                </a:solidFill>
                <a:uFillTx/>
                <a:latin typeface="Palatino Linotype"/>
              </a:defRPr>
            </a:lvl1pPr>
          </a:lstStyle>
          <a:p>
            <a:pPr lvl="0"/>
            <a:endParaRPr lang="bg-BG" dirty="0"/>
          </a:p>
        </p:txBody>
      </p:sp>
      <p:sp>
        <p:nvSpPr>
          <p:cNvPr id="7" name="Slide Number Placeholder 6"/>
          <p:cNvSpPr txBox="1">
            <a:spLocks noGrp="1"/>
          </p:cNvSpPr>
          <p:nvPr>
            <p:ph type="sldNum" sz="quarter" idx="5"/>
          </p:nvPr>
        </p:nvSpPr>
        <p:spPr>
          <a:xfrm>
            <a:off x="3884608" y="9428579"/>
            <a:ext cx="2971800" cy="49633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bg-BG" sz="1200" b="0" i="0" u="none" strike="noStrike" kern="1200" cap="none" spc="0" baseline="0">
                <a:solidFill>
                  <a:srgbClr val="000000"/>
                </a:solidFill>
                <a:uFillTx/>
                <a:latin typeface="Palatino Linotype" pitchFamily="18"/>
              </a:defRPr>
            </a:lvl1pPr>
          </a:lstStyle>
          <a:p>
            <a:pPr lvl="0"/>
            <a:fld id="{D7F16784-77F3-4B24-A237-BAD9FA65CF33}" type="slidenum">
              <a:t>‹#›</a:t>
            </a:fld>
            <a:endParaRPr lang="bg-BG" dirty="0"/>
          </a:p>
        </p:txBody>
      </p:sp>
    </p:spTree>
    <p:extLst>
      <p:ext uri="{BB962C8B-B14F-4D97-AF65-F5344CB8AC3E}">
        <p14:creationId xmlns:p14="http://schemas.microsoft.com/office/powerpoint/2010/main" val="63956841"/>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Palatino Linotype"/>
      </a:defRPr>
    </a:lvl1pPr>
    <a:lvl2pPr marL="457200" marR="0" lvl="1"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Palatino Linotype"/>
      </a:defRPr>
    </a:lvl2pPr>
    <a:lvl3pPr marL="914400" marR="0" lvl="2"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Palatino Linotype"/>
      </a:defRPr>
    </a:lvl3pPr>
    <a:lvl4pPr marL="1371600" marR="0" lvl="3"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Palatino Linotype"/>
      </a:defRPr>
    </a:lvl4pPr>
    <a:lvl5pPr marL="1828800" marR="0" lvl="4"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Palatino Linotype"/>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lvl="0"/>
            <a:fld id="{D7F16784-77F3-4B24-A237-BAD9FA65CF33}" type="slidenum">
              <a:rPr lang="bg-BG" smtClean="0"/>
              <a:t>1</a:t>
            </a:fld>
            <a:endParaRPr lang="bg-BG" dirty="0"/>
          </a:p>
        </p:txBody>
      </p:sp>
    </p:spTree>
    <p:extLst>
      <p:ext uri="{BB962C8B-B14F-4D97-AF65-F5344CB8AC3E}">
        <p14:creationId xmlns:p14="http://schemas.microsoft.com/office/powerpoint/2010/main" val="2057230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10</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976279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11</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349561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bg-BG" sz="1200" b="0" i="0" u="none" strike="noStrike" kern="1200" cap="none" spc="0" normalizeH="0" baseline="0" noProof="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373395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13</a:t>
            </a:fld>
            <a:endParaRPr kumimoji="0" lang="bg-BG"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078370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14</a:t>
            </a:fld>
            <a:endParaRPr kumimoji="0" lang="bg-BG"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454478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bg-BG" sz="1200" b="0" i="0" u="none" strike="noStrike" kern="1200" cap="none" spc="0" normalizeH="0" baseline="0" noProof="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4109230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16</a:t>
            </a:fld>
            <a:endParaRPr kumimoji="0" lang="bg-BG"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355210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17</a:t>
            </a:fld>
            <a:endParaRPr kumimoji="0" lang="bg-BG"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426062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708335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19</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541263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42564181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20</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970709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21</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1132785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954562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23</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3093009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24</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850484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239803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26</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5919138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27</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6056426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32234762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29</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246013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0436578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30</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99746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15738034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32</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4290353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54934" y="9440642"/>
            <a:ext cx="2949099" cy="496971"/>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33</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6521730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7352379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35</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9950151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36</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8872122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37</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213609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r>
              <a:rPr lang="bg-BG" dirty="0"/>
              <a:t> </a:t>
            </a:r>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4</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392422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2194362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6</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712210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endParaRPr lang="en-GB"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7</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3185196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60938" cy="3721100"/>
          </a:xfrm>
        </p:spPr>
      </p:sp>
      <p:sp>
        <p:nvSpPr>
          <p:cNvPr id="3" name="Notes Placeholder 2"/>
          <p:cNvSpPr txBox="1">
            <a:spLocks noGrp="1"/>
          </p:cNvSpPr>
          <p:nvPr>
            <p:ph type="body" sz="quarter" idx="1"/>
          </p:nvPr>
        </p:nvSpPr>
        <p:spPr/>
        <p:txBody>
          <a:bodyPr/>
          <a:lstStyle/>
          <a:p>
            <a:pPr marL="0" indent="0">
              <a:buFont typeface="Wingdings" panose="05000000000000000000" pitchFamily="2" charset="2"/>
              <a:buNone/>
            </a:pPr>
            <a:endParaRPr lang="bg-BG" b="0" noProof="0" dirty="0"/>
          </a:p>
        </p:txBody>
      </p:sp>
      <p:sp>
        <p:nvSpPr>
          <p:cNvPr id="4" name="Slide Number Placeholder 3"/>
          <p:cNvSpPr txBox="1"/>
          <p:nvPr/>
        </p:nvSpPr>
        <p:spPr>
          <a:xfrm>
            <a:off x="3884608" y="9428579"/>
            <a:ext cx="2971800" cy="496336"/>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92279995-DEDB-47A8-9A5B-2923C06E98AE}" type="slidenum">
              <a:rPr kumimoji="0" sz="1800" b="0" i="0" u="none" strike="noStrike" kern="0" cap="none" spc="0" normalizeH="0" baseline="0" noProof="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8</a:t>
            </a:fld>
            <a:endParaRPr kumimoji="0" lang="bg-BG"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4176055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F16784-77F3-4B24-A237-BAD9FA65CF33}" type="slidenum">
              <a:rPr kumimoji="0" lang="bg-BG" sz="1200" b="0" i="0" u="none" strike="noStrike" kern="1200" cap="none" spc="0" normalizeH="0" baseline="0" noProof="0" smtClean="0">
                <a:ln>
                  <a:noFill/>
                </a:ln>
                <a:solidFill>
                  <a:srgbClr val="000000"/>
                </a:solidFill>
                <a:effectLst/>
                <a:uLnTx/>
                <a:uFillTx/>
                <a:latin typeface="Palatino Linotype" pitchFamily="18"/>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bg-BG" sz="1200" b="0" i="0" u="none" strike="noStrike" kern="1200" cap="none" spc="0" normalizeH="0" baseline="0" noProof="0" dirty="0">
              <a:ln>
                <a:noFill/>
              </a:ln>
              <a:solidFill>
                <a:srgbClr val="000000"/>
              </a:solidFill>
              <a:effectLst/>
              <a:uLnTx/>
              <a:uFillTx/>
              <a:latin typeface="Palatino Linotype" pitchFamily="18"/>
              <a:ea typeface="+mn-ea"/>
              <a:cs typeface="+mn-cs"/>
            </a:endParaRPr>
          </a:p>
        </p:txBody>
      </p:sp>
    </p:spTree>
    <p:extLst>
      <p:ext uri="{BB962C8B-B14F-4D97-AF65-F5344CB8AC3E}">
        <p14:creationId xmlns:p14="http://schemas.microsoft.com/office/powerpoint/2010/main" val="2214190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bg-BG"/>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bg-BG"/>
          </a:p>
        </p:txBody>
      </p:sp>
      <p:sp>
        <p:nvSpPr>
          <p:cNvPr id="4" name="Date Placeholder 3"/>
          <p:cNvSpPr txBox="1">
            <a:spLocks noGrp="1"/>
          </p:cNvSpPr>
          <p:nvPr>
            <p:ph type="dt" sz="half" idx="7"/>
          </p:nvPr>
        </p:nvSpPr>
        <p:spPr/>
        <p:txBody>
          <a:bodyPr/>
          <a:lstStyle>
            <a:lvl1pPr hangingPunct="0">
              <a:defRPr>
                <a:latin typeface="Palatino Linotype" pitchFamily="18"/>
              </a:defRPr>
            </a:lvl1pPr>
          </a:lstStyle>
          <a:p>
            <a:pPr lvl="0"/>
            <a:fld id="{FBC32A09-9D28-4AE0-990C-6A6BDBA6EFAD}" type="datetime1">
              <a:rPr lang="bg-BG"/>
              <a:pPr lvl="0"/>
              <a:t>21.2.2023 г.</a:t>
            </a:fld>
            <a:endParaRPr lang="bg-BG" dirty="0"/>
          </a:p>
        </p:txBody>
      </p:sp>
      <p:sp>
        <p:nvSpPr>
          <p:cNvPr id="5" name="Footer Placeholder 4"/>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6" name="Slide Number Placeholder 5"/>
          <p:cNvSpPr txBox="1">
            <a:spLocks noGrp="1"/>
          </p:cNvSpPr>
          <p:nvPr>
            <p:ph type="sldNum" sz="quarter" idx="8"/>
          </p:nvPr>
        </p:nvSpPr>
        <p:spPr/>
        <p:txBody>
          <a:bodyPr/>
          <a:lstStyle>
            <a:lvl1pPr hangingPunct="0">
              <a:defRPr>
                <a:latin typeface="Palatino Linotype" pitchFamily="18"/>
              </a:defRPr>
            </a:lvl1pPr>
          </a:lstStyle>
          <a:p>
            <a:pPr lvl="0"/>
            <a:fld id="{B6A381DD-C34E-4ABB-BA84-6E102561E045}" type="slidenum">
              <a:t>‹#›</a:t>
            </a:fld>
            <a:endParaRPr lang="bg-BG" dirty="0"/>
          </a:p>
        </p:txBody>
      </p:sp>
    </p:spTree>
    <p:extLst>
      <p:ext uri="{BB962C8B-B14F-4D97-AF65-F5344CB8AC3E}">
        <p14:creationId xmlns:p14="http://schemas.microsoft.com/office/powerpoint/2010/main" val="3581762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bg-BG"/>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txBox="1">
            <a:spLocks noGrp="1"/>
          </p:cNvSpPr>
          <p:nvPr>
            <p:ph type="dt" sz="half" idx="7"/>
          </p:nvPr>
        </p:nvSpPr>
        <p:spPr/>
        <p:txBody>
          <a:bodyPr/>
          <a:lstStyle>
            <a:lvl1pPr hangingPunct="0">
              <a:defRPr>
                <a:latin typeface="Palatino Linotype" pitchFamily="18"/>
              </a:defRPr>
            </a:lvl1pPr>
          </a:lstStyle>
          <a:p>
            <a:pPr lvl="0"/>
            <a:fld id="{DF67B15F-9D34-4567-A0C7-145F4677A90E}" type="datetime1">
              <a:rPr lang="bg-BG"/>
              <a:pPr lvl="0"/>
              <a:t>21.2.2023 г.</a:t>
            </a:fld>
            <a:endParaRPr lang="bg-BG" dirty="0"/>
          </a:p>
        </p:txBody>
      </p:sp>
      <p:sp>
        <p:nvSpPr>
          <p:cNvPr id="5" name="Footer Placeholder 4"/>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6" name="Slide Number Placeholder 5"/>
          <p:cNvSpPr txBox="1">
            <a:spLocks noGrp="1"/>
          </p:cNvSpPr>
          <p:nvPr>
            <p:ph type="sldNum" sz="quarter" idx="8"/>
          </p:nvPr>
        </p:nvSpPr>
        <p:spPr/>
        <p:txBody>
          <a:bodyPr/>
          <a:lstStyle>
            <a:lvl1pPr hangingPunct="0">
              <a:defRPr>
                <a:latin typeface="Palatino Linotype" pitchFamily="18"/>
              </a:defRPr>
            </a:lvl1pPr>
          </a:lstStyle>
          <a:p>
            <a:pPr lvl="0"/>
            <a:fld id="{721F56CC-1E6A-4FD2-BC86-A19E786C5E54}" type="slidenum">
              <a:t>‹#›</a:t>
            </a:fld>
            <a:endParaRPr lang="bg-BG" dirty="0"/>
          </a:p>
        </p:txBody>
      </p:sp>
    </p:spTree>
    <p:extLst>
      <p:ext uri="{BB962C8B-B14F-4D97-AF65-F5344CB8AC3E}">
        <p14:creationId xmlns:p14="http://schemas.microsoft.com/office/powerpoint/2010/main" val="1508739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bg-BG"/>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txBox="1">
            <a:spLocks noGrp="1"/>
          </p:cNvSpPr>
          <p:nvPr>
            <p:ph type="dt" sz="half" idx="7"/>
          </p:nvPr>
        </p:nvSpPr>
        <p:spPr/>
        <p:txBody>
          <a:bodyPr/>
          <a:lstStyle>
            <a:lvl1pPr hangingPunct="0">
              <a:defRPr>
                <a:latin typeface="Palatino Linotype" pitchFamily="18"/>
              </a:defRPr>
            </a:lvl1pPr>
          </a:lstStyle>
          <a:p>
            <a:pPr lvl="0"/>
            <a:fld id="{104BB290-19DD-4AA6-B19F-43CA70DB2BFB}" type="datetime1">
              <a:rPr lang="bg-BG"/>
              <a:pPr lvl="0"/>
              <a:t>21.2.2023 г.</a:t>
            </a:fld>
            <a:endParaRPr lang="bg-BG" dirty="0"/>
          </a:p>
        </p:txBody>
      </p:sp>
      <p:sp>
        <p:nvSpPr>
          <p:cNvPr id="5" name="Footer Placeholder 4"/>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6" name="Slide Number Placeholder 5"/>
          <p:cNvSpPr txBox="1">
            <a:spLocks noGrp="1"/>
          </p:cNvSpPr>
          <p:nvPr>
            <p:ph type="sldNum" sz="quarter" idx="8"/>
          </p:nvPr>
        </p:nvSpPr>
        <p:spPr/>
        <p:txBody>
          <a:bodyPr/>
          <a:lstStyle>
            <a:lvl1pPr hangingPunct="0">
              <a:defRPr>
                <a:latin typeface="Palatino Linotype" pitchFamily="18"/>
              </a:defRPr>
            </a:lvl1pPr>
          </a:lstStyle>
          <a:p>
            <a:pPr lvl="0"/>
            <a:fld id="{398D1A9A-84D2-41FE-AA20-454665EFB698}" type="slidenum">
              <a:t>‹#›</a:t>
            </a:fld>
            <a:endParaRPr lang="bg-BG" dirty="0"/>
          </a:p>
        </p:txBody>
      </p:sp>
    </p:spTree>
    <p:extLst>
      <p:ext uri="{BB962C8B-B14F-4D97-AF65-F5344CB8AC3E}">
        <p14:creationId xmlns:p14="http://schemas.microsoft.com/office/powerpoint/2010/main" val="2292662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bg-BG"/>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g-BG"/>
          </a:p>
        </p:txBody>
      </p:sp>
      <p:sp>
        <p:nvSpPr>
          <p:cNvPr id="4" name="Date Placeholder 3"/>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2550907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3401154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bg-BG"/>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4057850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3504433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bg-BG"/>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8" name="Footer Placeholder 7"/>
          <p:cNvSpPr>
            <a:spLocks noGrp="1"/>
          </p:cNvSpPr>
          <p:nvPr>
            <p:ph type="ftr" sz="quarter" idx="11"/>
          </p:nvPr>
        </p:nvSpPr>
        <p:spPr/>
        <p:txBody>
          <a:bodyPr/>
          <a:lstStyle/>
          <a:p>
            <a:endParaRPr lang="bg-BG" dirty="0"/>
          </a:p>
        </p:txBody>
      </p:sp>
      <p:sp>
        <p:nvSpPr>
          <p:cNvPr id="9" name="Slide Number Placeholder 8"/>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4282106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4" name="Footer Placeholder 3"/>
          <p:cNvSpPr>
            <a:spLocks noGrp="1"/>
          </p:cNvSpPr>
          <p:nvPr>
            <p:ph type="ftr" sz="quarter" idx="11"/>
          </p:nvPr>
        </p:nvSpPr>
        <p:spPr/>
        <p:txBody>
          <a:bodyPr/>
          <a:lstStyle/>
          <a:p>
            <a:endParaRPr lang="bg-BG" dirty="0"/>
          </a:p>
        </p:txBody>
      </p:sp>
      <p:sp>
        <p:nvSpPr>
          <p:cNvPr id="5" name="Slide Number Placeholder 4"/>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3877068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3" name="Footer Placeholder 2"/>
          <p:cNvSpPr>
            <a:spLocks noGrp="1"/>
          </p:cNvSpPr>
          <p:nvPr>
            <p:ph type="ftr" sz="quarter" idx="11"/>
          </p:nvPr>
        </p:nvSpPr>
        <p:spPr/>
        <p:txBody>
          <a:bodyPr/>
          <a:lstStyle/>
          <a:p>
            <a:endParaRPr lang="bg-BG" dirty="0"/>
          </a:p>
        </p:txBody>
      </p:sp>
      <p:sp>
        <p:nvSpPr>
          <p:cNvPr id="4" name="Slide Number Placeholder 3"/>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3566034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bg-BG"/>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1461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dirty="0"/>
              <a:t>Click to edit Master title style</a:t>
            </a:r>
            <a:endParaRPr lang="bg-BG" dirty="0"/>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txBox="1">
            <a:spLocks noGrp="1"/>
          </p:cNvSpPr>
          <p:nvPr>
            <p:ph type="dt" sz="half" idx="7"/>
          </p:nvPr>
        </p:nvSpPr>
        <p:spPr/>
        <p:txBody>
          <a:bodyPr/>
          <a:lstStyle>
            <a:lvl1pPr hangingPunct="0">
              <a:defRPr>
                <a:latin typeface="Palatino Linotype" pitchFamily="18"/>
              </a:defRPr>
            </a:lvl1pPr>
          </a:lstStyle>
          <a:p>
            <a:pPr lvl="0"/>
            <a:fld id="{E641A792-B94E-4D00-A411-4E470FA3CE05}" type="datetime1">
              <a:rPr lang="bg-BG"/>
              <a:pPr lvl="0"/>
              <a:t>21.2.2023 г.</a:t>
            </a:fld>
            <a:endParaRPr lang="bg-BG" dirty="0"/>
          </a:p>
        </p:txBody>
      </p:sp>
      <p:sp>
        <p:nvSpPr>
          <p:cNvPr id="5" name="Footer Placeholder 4"/>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6" name="Slide Number Placeholder 5"/>
          <p:cNvSpPr txBox="1">
            <a:spLocks noGrp="1"/>
          </p:cNvSpPr>
          <p:nvPr>
            <p:ph type="sldNum" sz="quarter" idx="8"/>
          </p:nvPr>
        </p:nvSpPr>
        <p:spPr/>
        <p:txBody>
          <a:bodyPr/>
          <a:lstStyle>
            <a:lvl1pPr hangingPunct="0">
              <a:defRPr>
                <a:latin typeface="Palatino Linotype" pitchFamily="18"/>
              </a:defRPr>
            </a:lvl1pPr>
          </a:lstStyle>
          <a:p>
            <a:pPr lvl="0"/>
            <a:fld id="{81202390-66B6-4A58-9ACC-AB5B8CA0A253}" type="slidenum">
              <a:t>‹#›</a:t>
            </a:fld>
            <a:endParaRPr lang="bg-BG" dirty="0"/>
          </a:p>
        </p:txBody>
      </p:sp>
    </p:spTree>
    <p:extLst>
      <p:ext uri="{BB962C8B-B14F-4D97-AF65-F5344CB8AC3E}">
        <p14:creationId xmlns:p14="http://schemas.microsoft.com/office/powerpoint/2010/main" val="2664163376"/>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bg-BG"/>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1690090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8663547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CA77FAA0-434B-416E-B1FC-1F3F45B075CF}" type="datetimeFigureOut">
              <a:rPr lang="bg-BG" smtClean="0"/>
              <a:t>21.2.2023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57C24AC4-42C8-442F-ACA1-3A4FB8B6EC65}" type="slidenum">
              <a:rPr lang="bg-BG" smtClean="0"/>
              <a:t>‹#›</a:t>
            </a:fld>
            <a:endParaRPr lang="bg-BG" dirty="0"/>
          </a:p>
        </p:txBody>
      </p:sp>
    </p:spTree>
    <p:extLst>
      <p:ext uri="{BB962C8B-B14F-4D97-AF65-F5344CB8AC3E}">
        <p14:creationId xmlns:p14="http://schemas.microsoft.com/office/powerpoint/2010/main" val="3858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bg-BG"/>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hangingPunct="0">
              <a:defRPr>
                <a:latin typeface="Palatino Linotype" pitchFamily="18"/>
              </a:defRPr>
            </a:lvl1pPr>
          </a:lstStyle>
          <a:p>
            <a:pPr lvl="0"/>
            <a:fld id="{BE4E8E79-0CF0-4076-90D1-FC910435CABC}" type="datetime1">
              <a:rPr lang="bg-BG"/>
              <a:pPr lvl="0"/>
              <a:t>21.2.2023 г.</a:t>
            </a:fld>
            <a:endParaRPr lang="bg-BG" dirty="0"/>
          </a:p>
        </p:txBody>
      </p:sp>
      <p:sp>
        <p:nvSpPr>
          <p:cNvPr id="5" name="Footer Placeholder 4"/>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6" name="Slide Number Placeholder 5"/>
          <p:cNvSpPr txBox="1">
            <a:spLocks noGrp="1"/>
          </p:cNvSpPr>
          <p:nvPr>
            <p:ph type="sldNum" sz="quarter" idx="8"/>
          </p:nvPr>
        </p:nvSpPr>
        <p:spPr/>
        <p:txBody>
          <a:bodyPr/>
          <a:lstStyle>
            <a:lvl1pPr hangingPunct="0">
              <a:defRPr>
                <a:latin typeface="Palatino Linotype" pitchFamily="18"/>
              </a:defRPr>
            </a:lvl1pPr>
          </a:lstStyle>
          <a:p>
            <a:pPr lvl="0"/>
            <a:fld id="{C6B87980-F48D-4DB2-8AF3-8A9F98FD2F36}" type="slidenum">
              <a:t>‹#›</a:t>
            </a:fld>
            <a:endParaRPr lang="bg-BG" dirty="0"/>
          </a:p>
        </p:txBody>
      </p:sp>
    </p:spTree>
    <p:extLst>
      <p:ext uri="{BB962C8B-B14F-4D97-AF65-F5344CB8AC3E}">
        <p14:creationId xmlns:p14="http://schemas.microsoft.com/office/powerpoint/2010/main" val="264928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bg-BG"/>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txBox="1">
            <a:spLocks noGrp="1"/>
          </p:cNvSpPr>
          <p:nvPr>
            <p:ph type="dt" sz="half" idx="7"/>
          </p:nvPr>
        </p:nvSpPr>
        <p:spPr/>
        <p:txBody>
          <a:bodyPr/>
          <a:lstStyle>
            <a:lvl1pPr hangingPunct="0">
              <a:defRPr>
                <a:latin typeface="Palatino Linotype" pitchFamily="18"/>
              </a:defRPr>
            </a:lvl1pPr>
          </a:lstStyle>
          <a:p>
            <a:pPr lvl="0"/>
            <a:fld id="{2454C26F-AC71-45C3-B72C-A7BF84477230}" type="datetime1">
              <a:rPr lang="bg-BG"/>
              <a:pPr lvl="0"/>
              <a:t>21.2.2023 г.</a:t>
            </a:fld>
            <a:endParaRPr lang="bg-BG" dirty="0"/>
          </a:p>
        </p:txBody>
      </p:sp>
      <p:sp>
        <p:nvSpPr>
          <p:cNvPr id="6" name="Footer Placeholder 5"/>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7" name="Slide Number Placeholder 6"/>
          <p:cNvSpPr txBox="1">
            <a:spLocks noGrp="1"/>
          </p:cNvSpPr>
          <p:nvPr>
            <p:ph type="sldNum" sz="quarter" idx="8"/>
          </p:nvPr>
        </p:nvSpPr>
        <p:spPr/>
        <p:txBody>
          <a:bodyPr/>
          <a:lstStyle>
            <a:lvl1pPr hangingPunct="0">
              <a:defRPr>
                <a:latin typeface="Palatino Linotype" pitchFamily="18"/>
              </a:defRPr>
            </a:lvl1pPr>
          </a:lstStyle>
          <a:p>
            <a:pPr lvl="0"/>
            <a:fld id="{F87E4983-D4B7-4B6B-842D-B3C7CFAD3D09}" type="slidenum">
              <a:t>‹#›</a:t>
            </a:fld>
            <a:endParaRPr lang="bg-BG" dirty="0"/>
          </a:p>
        </p:txBody>
      </p:sp>
    </p:spTree>
    <p:extLst>
      <p:ext uri="{BB962C8B-B14F-4D97-AF65-F5344CB8AC3E}">
        <p14:creationId xmlns:p14="http://schemas.microsoft.com/office/powerpoint/2010/main" val="133465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bg-BG"/>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txBox="1">
            <a:spLocks noGrp="1"/>
          </p:cNvSpPr>
          <p:nvPr>
            <p:ph type="dt" sz="half" idx="7"/>
          </p:nvPr>
        </p:nvSpPr>
        <p:spPr/>
        <p:txBody>
          <a:bodyPr/>
          <a:lstStyle>
            <a:lvl1pPr hangingPunct="0">
              <a:defRPr>
                <a:latin typeface="Palatino Linotype" pitchFamily="18"/>
              </a:defRPr>
            </a:lvl1pPr>
          </a:lstStyle>
          <a:p>
            <a:pPr lvl="0"/>
            <a:fld id="{B2E34945-5301-47A1-97F3-A9CD39D599B8}" type="datetime1">
              <a:rPr lang="bg-BG"/>
              <a:pPr lvl="0"/>
              <a:t>21.2.2023 г.</a:t>
            </a:fld>
            <a:endParaRPr lang="bg-BG" dirty="0"/>
          </a:p>
        </p:txBody>
      </p:sp>
      <p:sp>
        <p:nvSpPr>
          <p:cNvPr id="8" name="Footer Placeholder 7"/>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9" name="Slide Number Placeholder 8"/>
          <p:cNvSpPr txBox="1">
            <a:spLocks noGrp="1"/>
          </p:cNvSpPr>
          <p:nvPr>
            <p:ph type="sldNum" sz="quarter" idx="8"/>
          </p:nvPr>
        </p:nvSpPr>
        <p:spPr/>
        <p:txBody>
          <a:bodyPr/>
          <a:lstStyle>
            <a:lvl1pPr hangingPunct="0">
              <a:defRPr>
                <a:latin typeface="Palatino Linotype" pitchFamily="18"/>
              </a:defRPr>
            </a:lvl1pPr>
          </a:lstStyle>
          <a:p>
            <a:pPr lvl="0"/>
            <a:fld id="{005DF5AB-D990-4BB0-AF15-FD8E91DF78FB}" type="slidenum">
              <a:t>‹#›</a:t>
            </a:fld>
            <a:endParaRPr lang="bg-BG" dirty="0"/>
          </a:p>
        </p:txBody>
      </p:sp>
    </p:spTree>
    <p:extLst>
      <p:ext uri="{BB962C8B-B14F-4D97-AF65-F5344CB8AC3E}">
        <p14:creationId xmlns:p14="http://schemas.microsoft.com/office/powerpoint/2010/main" val="3185866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bg-BG"/>
          </a:p>
        </p:txBody>
      </p:sp>
      <p:sp>
        <p:nvSpPr>
          <p:cNvPr id="3" name="Date Placeholder 2"/>
          <p:cNvSpPr txBox="1">
            <a:spLocks noGrp="1"/>
          </p:cNvSpPr>
          <p:nvPr>
            <p:ph type="dt" sz="half" idx="7"/>
          </p:nvPr>
        </p:nvSpPr>
        <p:spPr/>
        <p:txBody>
          <a:bodyPr/>
          <a:lstStyle>
            <a:lvl1pPr hangingPunct="0">
              <a:defRPr>
                <a:latin typeface="Palatino Linotype" pitchFamily="18"/>
              </a:defRPr>
            </a:lvl1pPr>
          </a:lstStyle>
          <a:p>
            <a:pPr lvl="0"/>
            <a:fld id="{3D655240-144F-4377-82C3-6486AE7E8C31}" type="datetime1">
              <a:rPr lang="bg-BG"/>
              <a:pPr lvl="0"/>
              <a:t>21.2.2023 г.</a:t>
            </a:fld>
            <a:endParaRPr lang="bg-BG" dirty="0"/>
          </a:p>
        </p:txBody>
      </p:sp>
      <p:sp>
        <p:nvSpPr>
          <p:cNvPr id="4" name="Footer Placeholder 3"/>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5" name="Slide Number Placeholder 4"/>
          <p:cNvSpPr txBox="1">
            <a:spLocks noGrp="1"/>
          </p:cNvSpPr>
          <p:nvPr>
            <p:ph type="sldNum" sz="quarter" idx="8"/>
          </p:nvPr>
        </p:nvSpPr>
        <p:spPr/>
        <p:txBody>
          <a:bodyPr/>
          <a:lstStyle>
            <a:lvl1pPr hangingPunct="0">
              <a:defRPr>
                <a:latin typeface="Palatino Linotype" pitchFamily="18"/>
              </a:defRPr>
            </a:lvl1pPr>
          </a:lstStyle>
          <a:p>
            <a:pPr lvl="0"/>
            <a:fld id="{DB5483BB-A4DD-4D79-8D51-A7156AD4035C}" type="slidenum">
              <a:t>‹#›</a:t>
            </a:fld>
            <a:endParaRPr lang="bg-BG" dirty="0"/>
          </a:p>
        </p:txBody>
      </p:sp>
    </p:spTree>
    <p:extLst>
      <p:ext uri="{BB962C8B-B14F-4D97-AF65-F5344CB8AC3E}">
        <p14:creationId xmlns:p14="http://schemas.microsoft.com/office/powerpoint/2010/main" val="635543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hangingPunct="0">
              <a:defRPr>
                <a:latin typeface="Palatino Linotype" pitchFamily="18"/>
              </a:defRPr>
            </a:lvl1pPr>
          </a:lstStyle>
          <a:p>
            <a:pPr lvl="0"/>
            <a:fld id="{3BB5EADB-B64F-4680-9F01-EDEAE91797C0}" type="datetime1">
              <a:rPr lang="bg-BG"/>
              <a:pPr lvl="0"/>
              <a:t>21.2.2023 г.</a:t>
            </a:fld>
            <a:endParaRPr lang="bg-BG" dirty="0"/>
          </a:p>
        </p:txBody>
      </p:sp>
      <p:sp>
        <p:nvSpPr>
          <p:cNvPr id="3" name="Footer Placeholder 2"/>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4" name="Slide Number Placeholder 3"/>
          <p:cNvSpPr txBox="1">
            <a:spLocks noGrp="1"/>
          </p:cNvSpPr>
          <p:nvPr>
            <p:ph type="sldNum" sz="quarter" idx="8"/>
          </p:nvPr>
        </p:nvSpPr>
        <p:spPr/>
        <p:txBody>
          <a:bodyPr/>
          <a:lstStyle>
            <a:lvl1pPr hangingPunct="0">
              <a:defRPr>
                <a:latin typeface="Palatino Linotype" pitchFamily="18"/>
              </a:defRPr>
            </a:lvl1pPr>
          </a:lstStyle>
          <a:p>
            <a:pPr lvl="0"/>
            <a:fld id="{57D4B838-5926-4B94-80FC-61ECC9B75AF6}" type="slidenum">
              <a:t>‹#›</a:t>
            </a:fld>
            <a:endParaRPr lang="bg-BG" dirty="0"/>
          </a:p>
        </p:txBody>
      </p:sp>
    </p:spTree>
    <p:extLst>
      <p:ext uri="{BB962C8B-B14F-4D97-AF65-F5344CB8AC3E}">
        <p14:creationId xmlns:p14="http://schemas.microsoft.com/office/powerpoint/2010/main" val="46674998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bg-BG"/>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hangingPunct="0">
              <a:defRPr>
                <a:latin typeface="Palatino Linotype" pitchFamily="18"/>
              </a:defRPr>
            </a:lvl1pPr>
          </a:lstStyle>
          <a:p>
            <a:pPr lvl="0"/>
            <a:fld id="{03620002-11E7-44D4-9B95-461EDB9511AC}" type="datetime1">
              <a:rPr lang="bg-BG"/>
              <a:pPr lvl="0"/>
              <a:t>21.2.2023 г.</a:t>
            </a:fld>
            <a:endParaRPr lang="bg-BG" dirty="0"/>
          </a:p>
        </p:txBody>
      </p:sp>
      <p:sp>
        <p:nvSpPr>
          <p:cNvPr id="6" name="Footer Placeholder 5"/>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7" name="Slide Number Placeholder 6"/>
          <p:cNvSpPr txBox="1">
            <a:spLocks noGrp="1"/>
          </p:cNvSpPr>
          <p:nvPr>
            <p:ph type="sldNum" sz="quarter" idx="8"/>
          </p:nvPr>
        </p:nvSpPr>
        <p:spPr/>
        <p:txBody>
          <a:bodyPr/>
          <a:lstStyle>
            <a:lvl1pPr hangingPunct="0">
              <a:defRPr>
                <a:latin typeface="Palatino Linotype" pitchFamily="18"/>
              </a:defRPr>
            </a:lvl1pPr>
          </a:lstStyle>
          <a:p>
            <a:pPr lvl="0"/>
            <a:fld id="{F80F6435-2D2E-4709-B21D-7615A936B953}" type="slidenum">
              <a:t>‹#›</a:t>
            </a:fld>
            <a:endParaRPr lang="bg-BG" dirty="0"/>
          </a:p>
        </p:txBody>
      </p:sp>
    </p:spTree>
    <p:extLst>
      <p:ext uri="{BB962C8B-B14F-4D97-AF65-F5344CB8AC3E}">
        <p14:creationId xmlns:p14="http://schemas.microsoft.com/office/powerpoint/2010/main" val="3193837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bg-BG"/>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bg-BG"/>
            </a:lvl1pPr>
          </a:lstStyle>
          <a:p>
            <a:pPr lvl="0"/>
            <a:endParaRPr lang="bg-BG"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hangingPunct="0">
              <a:defRPr>
                <a:latin typeface="Palatino Linotype" pitchFamily="18"/>
              </a:defRPr>
            </a:lvl1pPr>
          </a:lstStyle>
          <a:p>
            <a:pPr lvl="0"/>
            <a:fld id="{F3D06A06-EA41-4E2D-ACF3-6FE82D2BCA05}" type="datetime1">
              <a:rPr lang="bg-BG"/>
              <a:pPr lvl="0"/>
              <a:t>21.2.2023 г.</a:t>
            </a:fld>
            <a:endParaRPr lang="bg-BG" dirty="0"/>
          </a:p>
        </p:txBody>
      </p:sp>
      <p:sp>
        <p:nvSpPr>
          <p:cNvPr id="6" name="Footer Placeholder 5"/>
          <p:cNvSpPr txBox="1">
            <a:spLocks noGrp="1"/>
          </p:cNvSpPr>
          <p:nvPr>
            <p:ph type="ftr" sz="quarter" idx="9"/>
          </p:nvPr>
        </p:nvSpPr>
        <p:spPr/>
        <p:txBody>
          <a:bodyPr/>
          <a:lstStyle>
            <a:lvl1pPr hangingPunct="0">
              <a:defRPr>
                <a:latin typeface="Palatino Linotype" pitchFamily="18"/>
              </a:defRPr>
            </a:lvl1pPr>
          </a:lstStyle>
          <a:p>
            <a:pPr lvl="0"/>
            <a:endParaRPr lang="bg-BG" dirty="0"/>
          </a:p>
        </p:txBody>
      </p:sp>
      <p:sp>
        <p:nvSpPr>
          <p:cNvPr id="7" name="Slide Number Placeholder 6"/>
          <p:cNvSpPr txBox="1">
            <a:spLocks noGrp="1"/>
          </p:cNvSpPr>
          <p:nvPr>
            <p:ph type="sldNum" sz="quarter" idx="8"/>
          </p:nvPr>
        </p:nvSpPr>
        <p:spPr/>
        <p:txBody>
          <a:bodyPr/>
          <a:lstStyle>
            <a:lvl1pPr hangingPunct="0">
              <a:defRPr>
                <a:latin typeface="Palatino Linotype" pitchFamily="18"/>
              </a:defRPr>
            </a:lvl1pPr>
          </a:lstStyle>
          <a:p>
            <a:pPr lvl="0"/>
            <a:fld id="{9E6A91E1-1A1D-4FAD-A5F1-F85454D49A97}" type="slidenum">
              <a:t>‹#›</a:t>
            </a:fld>
            <a:endParaRPr lang="bg-BG" dirty="0"/>
          </a:p>
        </p:txBody>
      </p:sp>
    </p:spTree>
    <p:extLst>
      <p:ext uri="{BB962C8B-B14F-4D97-AF65-F5344CB8AC3E}">
        <p14:creationId xmlns:p14="http://schemas.microsoft.com/office/powerpoint/2010/main" val="425383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rmAutofit/>
          </a:bodyPr>
          <a:lstStyle/>
          <a:p>
            <a:pPr lvl="0"/>
            <a:r>
              <a:rPr lang="en-US"/>
              <a:t>Click to edit Master title style</a:t>
            </a:r>
            <a:endParaRPr lang="bg-BG"/>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bg-BG" sz="1200" b="0" i="0" u="none" strike="noStrike" kern="1200" cap="none" spc="0" baseline="0">
                <a:solidFill>
                  <a:srgbClr val="898989"/>
                </a:solidFill>
                <a:uFillTx/>
                <a:latin typeface="Calibri"/>
              </a:defRPr>
            </a:lvl1pPr>
          </a:lstStyle>
          <a:p>
            <a:pPr lvl="0"/>
            <a:fld id="{B650324C-5C27-4C40-9FCD-027005D1B705}" type="datetime1">
              <a:rPr lang="bg-BG"/>
              <a:pPr lvl="0"/>
              <a:t>21.2.2023 г.</a:t>
            </a:fld>
            <a:endParaRPr lang="bg-BG" dirty="0"/>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bg-BG" sz="1200" b="0" i="0" u="none" strike="noStrike" kern="1200" cap="none" spc="0" baseline="0">
                <a:solidFill>
                  <a:srgbClr val="898989"/>
                </a:solidFill>
                <a:uFillTx/>
                <a:latin typeface="Calibri"/>
              </a:defRPr>
            </a:lvl1pPr>
          </a:lstStyle>
          <a:p>
            <a:pPr lvl="0"/>
            <a:endParaRPr lang="bg-BG" dirty="0"/>
          </a:p>
        </p:txBody>
      </p:sp>
      <p:sp>
        <p:nvSpPr>
          <p:cNvPr id="6" name="Slide Number Placehold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bg-BG" sz="1200" b="0" i="0" u="none" strike="noStrike" kern="1200" cap="none" spc="0" baseline="0">
                <a:solidFill>
                  <a:srgbClr val="898989"/>
                </a:solidFill>
                <a:uFillTx/>
                <a:latin typeface="Calibri"/>
              </a:defRPr>
            </a:lvl1pPr>
          </a:lstStyle>
          <a:p>
            <a:pPr lvl="0"/>
            <a:fld id="{2DB13C40-ED7D-4A63-8376-2D4C8801DEC4}" type="slidenum">
              <a:t>‹#›</a:t>
            </a:fld>
            <a:endParaRPr lang="bg-BG"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bg-BG"/>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7FAA0-434B-416E-B1FC-1F3F45B075CF}" type="datetimeFigureOut">
              <a:rPr lang="bg-BG" smtClean="0"/>
              <a:t>21.2.2023 г.</a:t>
            </a:fld>
            <a:endParaRPr lang="bg-BG"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24AC4-42C8-442F-ACA1-3A4FB8B6EC65}" type="slidenum">
              <a:rPr lang="bg-BG" smtClean="0"/>
              <a:t>‹#›</a:t>
            </a:fld>
            <a:endParaRPr lang="bg-BG" dirty="0"/>
          </a:p>
        </p:txBody>
      </p:sp>
    </p:spTree>
    <p:extLst>
      <p:ext uri="{BB962C8B-B14F-4D97-AF65-F5344CB8AC3E}">
        <p14:creationId xmlns:p14="http://schemas.microsoft.com/office/powerpoint/2010/main" val="1004091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lnSpcReduction="10000"/>
          </a:bodyPr>
          <a:lstStyle/>
          <a:p>
            <a:pPr marL="0" indent="0" algn="ctr">
              <a:buNone/>
            </a:pPr>
            <a:r>
              <a:rPr lang="bg-BG" sz="4000" b="1" dirty="0">
                <a:solidFill>
                  <a:schemeClr val="accent5">
                    <a:lumMod val="50000"/>
                  </a:schemeClr>
                </a:solidFill>
              </a:rPr>
              <a:t>СЪВМЕСТЕН КОМИТЕТ ЗА НАБЛЮДЕНИЕ</a:t>
            </a:r>
          </a:p>
          <a:p>
            <a:pPr marL="0" indent="0" algn="ctr">
              <a:buNone/>
            </a:pPr>
            <a:endParaRPr lang="bg-BG" sz="3600" dirty="0">
              <a:solidFill>
                <a:schemeClr val="accent5">
                  <a:lumMod val="50000"/>
                </a:schemeClr>
              </a:solidFill>
            </a:endParaRPr>
          </a:p>
          <a:p>
            <a:pPr marL="0" indent="0" algn="ctr">
              <a:buNone/>
            </a:pPr>
            <a:r>
              <a:rPr lang="bg-BG" b="1" cap="all" dirty="0">
                <a:ln w="3175" cmpd="sng">
                  <a:noFill/>
                </a:ln>
                <a:solidFill>
                  <a:schemeClr val="accent5">
                    <a:lumMod val="50000"/>
                  </a:schemeClr>
                </a:solidFill>
              </a:rPr>
              <a:t>споразумение за партньорство </a:t>
            </a:r>
            <a:r>
              <a:rPr lang="en-US" b="1" cap="all" dirty="0">
                <a:ln w="3175" cmpd="sng">
                  <a:noFill/>
                </a:ln>
                <a:solidFill>
                  <a:schemeClr val="accent5">
                    <a:lumMod val="50000"/>
                  </a:schemeClr>
                </a:solidFill>
              </a:rPr>
              <a:t>2014 - 2020</a:t>
            </a:r>
            <a:endParaRPr lang="bg-BG" b="1" cap="all" dirty="0">
              <a:ln w="3175" cmpd="sng">
                <a:noFill/>
              </a:ln>
              <a:solidFill>
                <a:schemeClr val="accent5">
                  <a:lumMod val="50000"/>
                </a:schemeClr>
              </a:solidFill>
            </a:endParaRPr>
          </a:p>
          <a:p>
            <a:pPr marL="0" indent="0" algn="ctr">
              <a:buNone/>
            </a:pPr>
            <a:r>
              <a:rPr lang="bg-BG" b="1" cap="all" dirty="0">
                <a:ln w="3175" cmpd="sng">
                  <a:noFill/>
                </a:ln>
                <a:solidFill>
                  <a:schemeClr val="accent5">
                    <a:lumMod val="50000"/>
                  </a:schemeClr>
                </a:solidFill>
              </a:rPr>
              <a:t>споразумение за партньорство </a:t>
            </a:r>
            <a:r>
              <a:rPr lang="en-US" b="1" cap="all" dirty="0">
                <a:ln w="3175" cmpd="sng">
                  <a:noFill/>
                </a:ln>
                <a:solidFill>
                  <a:schemeClr val="accent5">
                    <a:lumMod val="50000"/>
                  </a:schemeClr>
                </a:solidFill>
              </a:rPr>
              <a:t>2021 - 2027</a:t>
            </a:r>
            <a:endParaRPr lang="bg-BG" b="1" cap="all" dirty="0">
              <a:ln w="3175" cmpd="sng">
                <a:noFill/>
              </a:ln>
              <a:solidFill>
                <a:schemeClr val="accent5">
                  <a:lumMod val="50000"/>
                </a:schemeClr>
              </a:solidFill>
            </a:endParaRPr>
          </a:p>
          <a:p>
            <a:pPr algn="ctr"/>
            <a:endParaRPr lang="bg-BG" sz="1600" cap="all" dirty="0">
              <a:ln w="3175" cmpd="sng">
                <a:noFill/>
              </a:ln>
              <a:solidFill>
                <a:schemeClr val="accent5">
                  <a:lumMod val="50000"/>
                </a:schemeClr>
              </a:solidFill>
            </a:endParaRPr>
          </a:p>
          <a:p>
            <a:pPr algn="ctr"/>
            <a:endParaRPr lang="bg-BG" sz="1600" cap="all" dirty="0">
              <a:ln w="3175" cmpd="sng">
                <a:noFill/>
              </a:ln>
              <a:solidFill>
                <a:schemeClr val="accent5">
                  <a:lumMod val="50000"/>
                </a:schemeClr>
              </a:solidFill>
            </a:endParaRPr>
          </a:p>
          <a:p>
            <a:pPr marL="0" indent="0" algn="ctr">
              <a:buNone/>
            </a:pPr>
            <a:endParaRPr lang="bg-BG" sz="800" cap="all" dirty="0">
              <a:ln w="3175" cmpd="sng">
                <a:noFill/>
              </a:ln>
              <a:solidFill>
                <a:schemeClr val="accent5">
                  <a:lumMod val="50000"/>
                </a:schemeClr>
              </a:solidFill>
            </a:endParaRPr>
          </a:p>
          <a:p>
            <a:pPr marL="0" indent="0" algn="ctr">
              <a:buNone/>
            </a:pPr>
            <a:r>
              <a:rPr lang="en-US" sz="2000" cap="all" dirty="0">
                <a:ln w="3175" cmpd="sng">
                  <a:noFill/>
                </a:ln>
                <a:solidFill>
                  <a:schemeClr val="accent5">
                    <a:lumMod val="50000"/>
                  </a:schemeClr>
                </a:solidFill>
              </a:rPr>
              <a:t>9 </a:t>
            </a:r>
            <a:r>
              <a:rPr lang="bg-BG" sz="2000" cap="all" dirty="0">
                <a:ln w="3175" cmpd="sng">
                  <a:noFill/>
                </a:ln>
                <a:solidFill>
                  <a:schemeClr val="accent5">
                    <a:lumMod val="50000"/>
                  </a:schemeClr>
                </a:solidFill>
              </a:rPr>
              <a:t>февруари</a:t>
            </a:r>
            <a:r>
              <a:rPr lang="en-US" sz="2000" cap="all" dirty="0">
                <a:ln w="3175" cmpd="sng">
                  <a:noFill/>
                </a:ln>
                <a:solidFill>
                  <a:schemeClr val="accent5">
                    <a:lumMod val="50000"/>
                  </a:schemeClr>
                </a:solidFill>
              </a:rPr>
              <a:t> 2023</a:t>
            </a:r>
            <a:endParaRPr lang="bg-BG" sz="2000" cap="all" dirty="0">
              <a:ln w="3175" cmpd="sng">
                <a:noFill/>
              </a:ln>
              <a:solidFill>
                <a:schemeClr val="accent5">
                  <a:lumMod val="50000"/>
                </a:schemeClr>
              </a:solidFill>
            </a:endParaRPr>
          </a:p>
          <a:p>
            <a:pPr marL="0" indent="0" algn="ctr">
              <a:lnSpc>
                <a:spcPct val="110000"/>
              </a:lnSpc>
              <a:spcBef>
                <a:spcPts val="0"/>
              </a:spcBef>
              <a:buNone/>
            </a:pPr>
            <a:r>
              <a:rPr lang="en-US" sz="2000" dirty="0">
                <a:solidFill>
                  <a:schemeClr val="accent5">
                    <a:lumMod val="50000"/>
                  </a:schemeClr>
                </a:solidFill>
              </a:rPr>
              <a:t>www.eufunds.bg</a:t>
            </a:r>
            <a:endParaRPr lang="bg-BG" sz="2000" dirty="0">
              <a:solidFill>
                <a:schemeClr val="accent5">
                  <a:lumMod val="50000"/>
                </a:schemeClr>
              </a:solidFill>
            </a:endParaRPr>
          </a:p>
          <a:p>
            <a:pPr marL="0" indent="0" algn="ctr">
              <a:buNone/>
            </a:pPr>
            <a:r>
              <a:rPr lang="bg-BG" sz="16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11" name="Group 10"/>
          <p:cNvGrpSpPr/>
          <p:nvPr/>
        </p:nvGrpSpPr>
        <p:grpSpPr>
          <a:xfrm>
            <a:off x="27432" y="87712"/>
            <a:ext cx="9040639" cy="899282"/>
            <a:chOff x="27432" y="87712"/>
            <a:chExt cx="9040639" cy="899282"/>
          </a:xfrm>
        </p:grpSpPr>
        <p:pic>
          <p:nvPicPr>
            <p:cNvPr id="7" name="Picture 6"/>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10" name="Group 9"/>
            <p:cNvGrpSpPr/>
            <p:nvPr/>
          </p:nvGrpSpPr>
          <p:grpSpPr>
            <a:xfrm>
              <a:off x="5751577" y="87712"/>
              <a:ext cx="3316494" cy="899282"/>
              <a:chOff x="5751577" y="87712"/>
              <a:chExt cx="3316494" cy="899282"/>
            </a:xfrm>
          </p:grpSpPr>
          <p:pic>
            <p:nvPicPr>
              <p:cNvPr id="5" name="Picture 4"/>
              <p:cNvPicPr>
                <a:picLocks noChangeAspect="1"/>
              </p:cNvPicPr>
              <p:nvPr/>
            </p:nvPicPr>
            <p:blipFill>
              <a:blip r:embed="rId5"/>
              <a:stretch>
                <a:fillRect/>
              </a:stretch>
            </p:blipFill>
            <p:spPr>
              <a:xfrm>
                <a:off x="6803009" y="273978"/>
                <a:ext cx="2265062" cy="530121"/>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Tree>
    <p:extLst>
      <p:ext uri="{BB962C8B-B14F-4D97-AF65-F5344CB8AC3E}">
        <p14:creationId xmlns:p14="http://schemas.microsoft.com/office/powerpoint/2010/main" val="3334737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lgn="l"/>
            <a:r>
              <a:rPr lang="ru-RU" sz="3200" b="1" dirty="0">
                <a:solidFill>
                  <a:schemeClr val="accent5">
                    <a:lumMod val="50000"/>
                  </a:schemeClr>
                </a:solidFill>
                <a:latin typeface="Calibri" pitchFamily="34"/>
              </a:rPr>
              <a:t>Предприети действия за стартиране на програмата</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365760" y="1350267"/>
            <a:ext cx="8101584" cy="5040556"/>
          </a:xfrm>
        </p:spPr>
        <p:txBody>
          <a:bodyPr>
            <a:noAutofit/>
          </a:bodyPr>
          <a:lstStyle/>
          <a:p>
            <a:pPr lvl="0" algn="just" hangingPunct="0">
              <a:spcBef>
                <a:spcPts val="0"/>
              </a:spcBef>
              <a:spcAft>
                <a:spcPts val="600"/>
              </a:spcAft>
              <a:buFont typeface="Wingdings" pitchFamily="2"/>
              <a:buChar char="v"/>
            </a:pPr>
            <a:r>
              <a:rPr lang="bg-BG" sz="1600" b="1" u="sng" dirty="0">
                <a:solidFill>
                  <a:schemeClr val="accent5">
                    <a:lumMod val="50000"/>
                  </a:schemeClr>
                </a:solidFill>
                <a:latin typeface="+mn-lt"/>
              </a:rPr>
              <a:t>Напредък</a:t>
            </a:r>
            <a:r>
              <a:rPr lang="ru-RU" sz="1600" b="1" u="sng" dirty="0">
                <a:solidFill>
                  <a:schemeClr val="accent5">
                    <a:lumMod val="50000"/>
                  </a:schemeClr>
                </a:solidFill>
                <a:latin typeface="+mn-lt"/>
              </a:rPr>
              <a:t>:</a:t>
            </a:r>
            <a:endParaRPr lang="bg-BG" sz="1600" b="1" u="sng" dirty="0">
              <a:solidFill>
                <a:schemeClr val="accent5">
                  <a:lumMod val="50000"/>
                </a:schemeClr>
              </a:solidFill>
              <a:latin typeface="+mn-lt"/>
            </a:endParaRPr>
          </a:p>
          <a:p>
            <a:pPr lvl="1" algn="just" hangingPunct="0">
              <a:spcBef>
                <a:spcPts val="0"/>
              </a:spcBef>
              <a:spcAft>
                <a:spcPts val="600"/>
              </a:spcAft>
              <a:buFont typeface="Wingdings" panose="05000000000000000000" pitchFamily="2" charset="2"/>
              <a:buChar char="ü"/>
            </a:pPr>
            <a:r>
              <a:rPr lang="ru-RU" sz="1600" dirty="0">
                <a:solidFill>
                  <a:schemeClr val="accent5">
                    <a:lumMod val="50000"/>
                  </a:schemeClr>
                </a:solidFill>
                <a:latin typeface="+mn-lt"/>
              </a:rPr>
              <a:t>Одобрение от Европейската комисия през м. декември 2022 г.;</a:t>
            </a:r>
          </a:p>
          <a:p>
            <a:pPr lvl="1" algn="just" hangingPunct="0">
              <a:spcBef>
                <a:spcPts val="0"/>
              </a:spcBef>
              <a:spcAft>
                <a:spcPts val="600"/>
              </a:spcAft>
              <a:buFont typeface="Wingdings" panose="05000000000000000000" pitchFamily="2" charset="2"/>
              <a:buChar char="ü"/>
            </a:pPr>
            <a:r>
              <a:rPr lang="ru-RU" sz="1600" dirty="0">
                <a:solidFill>
                  <a:schemeClr val="accent5">
                    <a:lumMod val="50000"/>
                  </a:schemeClr>
                </a:solidFill>
                <a:latin typeface="+mn-lt"/>
              </a:rPr>
              <a:t>Детайлизиран механизъм за подхода за изпълнение на ИТИ;</a:t>
            </a:r>
          </a:p>
          <a:p>
            <a:pPr lvl="1" algn="just" hangingPunct="0">
              <a:spcBef>
                <a:spcPts val="0"/>
              </a:spcBef>
              <a:spcAft>
                <a:spcPts val="600"/>
              </a:spcAft>
              <a:buFont typeface="Wingdings" panose="05000000000000000000" pitchFamily="2" charset="2"/>
              <a:buChar char="ü"/>
            </a:pPr>
            <a:r>
              <a:rPr lang="ru-RU" sz="1600" dirty="0">
                <a:solidFill>
                  <a:schemeClr val="accent5">
                    <a:lumMod val="50000"/>
                  </a:schemeClr>
                </a:solidFill>
                <a:latin typeface="+mn-lt"/>
              </a:rPr>
              <a:t>Подготвени документи и указания за структуриране на териториалните органи по Приоритет 1 и Приоритет 2 на ПРР;</a:t>
            </a:r>
            <a:endParaRPr lang="en-US" sz="1600" dirty="0">
              <a:solidFill>
                <a:schemeClr val="accent5">
                  <a:lumMod val="50000"/>
                </a:schemeClr>
              </a:solidFill>
              <a:latin typeface="+mn-lt"/>
            </a:endParaRPr>
          </a:p>
          <a:p>
            <a:pPr lvl="1" algn="just" hangingPunct="0">
              <a:spcBef>
                <a:spcPts val="0"/>
              </a:spcBef>
              <a:spcAft>
                <a:spcPts val="600"/>
              </a:spcAft>
              <a:buFont typeface="Wingdings" panose="05000000000000000000" pitchFamily="2" charset="2"/>
              <a:buChar char="ü"/>
            </a:pPr>
            <a:r>
              <a:rPr lang="ru-RU" sz="1600" dirty="0">
                <a:solidFill>
                  <a:schemeClr val="accent5">
                    <a:lumMod val="50000"/>
                  </a:schemeClr>
                </a:solidFill>
                <a:latin typeface="+mn-lt"/>
              </a:rPr>
              <a:t>Текуща координация и комуникация с участващите в подхода ИТИ Управляващи органи.</a:t>
            </a:r>
          </a:p>
          <a:p>
            <a:pPr marL="457200" lvl="1" indent="0" algn="just" hangingPunct="0">
              <a:spcBef>
                <a:spcPts val="0"/>
              </a:spcBef>
              <a:spcAft>
                <a:spcPts val="600"/>
              </a:spcAft>
              <a:buNone/>
            </a:pPr>
            <a:endParaRPr lang="ru-RU" sz="1600" dirty="0">
              <a:solidFill>
                <a:schemeClr val="accent5">
                  <a:lumMod val="50000"/>
                </a:schemeClr>
              </a:solidFill>
              <a:latin typeface="+mn-lt"/>
            </a:endParaRPr>
          </a:p>
          <a:p>
            <a:pPr algn="just" hangingPunct="0">
              <a:spcBef>
                <a:spcPts val="0"/>
              </a:spcBef>
              <a:spcAft>
                <a:spcPts val="600"/>
              </a:spcAft>
              <a:buFont typeface="Wingdings" panose="05000000000000000000" pitchFamily="2" charset="2"/>
              <a:buChar char="v"/>
            </a:pPr>
            <a:r>
              <a:rPr lang="ru-RU" sz="1600" b="1" u="sng" dirty="0">
                <a:solidFill>
                  <a:schemeClr val="accent5">
                    <a:lumMod val="50000"/>
                  </a:schemeClr>
                </a:solidFill>
                <a:latin typeface="+mn-lt"/>
              </a:rPr>
              <a:t>Предстоящи стъпки:</a:t>
            </a:r>
          </a:p>
          <a:p>
            <a:pPr lvl="1" algn="just" hangingPunct="0">
              <a:spcBef>
                <a:spcPts val="0"/>
              </a:spcBef>
              <a:spcAft>
                <a:spcPts val="600"/>
              </a:spcAft>
              <a:buFont typeface="Wingdings" panose="05000000000000000000" pitchFamily="2" charset="2"/>
              <a:buChar char="§"/>
            </a:pPr>
            <a:r>
              <a:rPr lang="ru-RU" sz="1600" dirty="0">
                <a:solidFill>
                  <a:schemeClr val="accent5">
                    <a:lumMod val="50000"/>
                  </a:schemeClr>
                </a:solidFill>
                <a:latin typeface="+mn-lt"/>
              </a:rPr>
              <a:t>Подготовка на Процедурни правила за подбор на проектни идеи за градско развитие по Приоритет 1;</a:t>
            </a:r>
          </a:p>
          <a:p>
            <a:pPr lvl="1" algn="just" hangingPunct="0">
              <a:spcBef>
                <a:spcPts val="0"/>
              </a:spcBef>
              <a:spcAft>
                <a:spcPts val="600"/>
              </a:spcAft>
              <a:buFont typeface="Wingdings" panose="05000000000000000000" pitchFamily="2" charset="2"/>
              <a:buChar char="§"/>
            </a:pPr>
            <a:r>
              <a:rPr lang="ru-RU" sz="1600" dirty="0">
                <a:solidFill>
                  <a:schemeClr val="accent5">
                    <a:lumMod val="50000"/>
                  </a:schemeClr>
                </a:solidFill>
                <a:latin typeface="+mn-lt"/>
              </a:rPr>
              <a:t>Подготовка на Указания за кандидатстване по Приоритет 1</a:t>
            </a:r>
            <a:r>
              <a:rPr lang="en-US" sz="1600" dirty="0">
                <a:solidFill>
                  <a:schemeClr val="accent5">
                    <a:lumMod val="50000"/>
                  </a:schemeClr>
                </a:solidFill>
                <a:latin typeface="+mn-lt"/>
              </a:rPr>
              <a:t> </a:t>
            </a:r>
            <a:r>
              <a:rPr lang="bg-BG" sz="1600" dirty="0">
                <a:solidFill>
                  <a:schemeClr val="accent5">
                    <a:lumMod val="50000"/>
                  </a:schemeClr>
                </a:solidFill>
                <a:latin typeface="+mn-lt"/>
              </a:rPr>
              <a:t>и Приоритет 2</a:t>
            </a:r>
            <a:r>
              <a:rPr lang="ru-RU" sz="1600" dirty="0">
                <a:solidFill>
                  <a:schemeClr val="accent5">
                    <a:lumMod val="50000"/>
                  </a:schemeClr>
                </a:solidFill>
                <a:latin typeface="+mn-lt"/>
              </a:rPr>
              <a:t>; </a:t>
            </a:r>
          </a:p>
          <a:p>
            <a:pPr lvl="1" algn="just" hangingPunct="0">
              <a:spcBef>
                <a:spcPts val="0"/>
              </a:spcBef>
              <a:spcAft>
                <a:spcPts val="600"/>
              </a:spcAft>
              <a:buFont typeface="Wingdings" panose="05000000000000000000" pitchFamily="2" charset="2"/>
              <a:buChar char="§"/>
            </a:pPr>
            <a:r>
              <a:rPr lang="ru-RU" sz="1600" dirty="0">
                <a:solidFill>
                  <a:schemeClr val="accent5">
                    <a:lumMod val="50000"/>
                  </a:schemeClr>
                </a:solidFill>
                <a:latin typeface="+mn-lt"/>
              </a:rPr>
              <a:t>Подготовка на процедурни правила на Регионалните съвети за развитие за подбор на концепции за ИТИ;</a:t>
            </a:r>
          </a:p>
          <a:p>
            <a:pPr lvl="1" algn="just" hangingPunct="0">
              <a:spcBef>
                <a:spcPts val="0"/>
              </a:spcBef>
              <a:spcAft>
                <a:spcPts val="600"/>
              </a:spcAft>
              <a:buFont typeface="Wingdings" panose="05000000000000000000" pitchFamily="2" charset="2"/>
              <a:buChar char="§"/>
            </a:pPr>
            <a:r>
              <a:rPr lang="ru-RU" sz="1600" dirty="0">
                <a:solidFill>
                  <a:schemeClr val="accent5">
                    <a:lumMod val="50000"/>
                  </a:schemeClr>
                </a:solidFill>
                <a:latin typeface="+mn-lt"/>
              </a:rPr>
              <a:t>Одобрение на ИГРП за 2023 г.</a:t>
            </a:r>
            <a:endParaRPr lang="bg-BG" sz="1800" dirty="0">
              <a:solidFill>
                <a:schemeClr val="accent5">
                  <a:lumMod val="50000"/>
                </a:schemeClr>
              </a:solidFill>
              <a:latin typeface="Arial"/>
            </a:endParaRPr>
          </a:p>
        </p:txBody>
      </p:sp>
    </p:spTree>
    <p:extLst>
      <p:ext uri="{BB962C8B-B14F-4D97-AF65-F5344CB8AC3E}">
        <p14:creationId xmlns:p14="http://schemas.microsoft.com/office/powerpoint/2010/main" val="3422242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722988592"/>
              </p:ext>
            </p:extLst>
          </p:nvPr>
        </p:nvGraphicFramePr>
        <p:xfrm>
          <a:off x="136016" y="1432937"/>
          <a:ext cx="8791575" cy="4906316"/>
        </p:xfrm>
        <a:graphic>
          <a:graphicData uri="http://schemas.openxmlformats.org/drawingml/2006/table">
            <a:tbl>
              <a:tblPr firstRow="1" bandRow="1">
                <a:tableStyleId>{B301B821-A1FF-4177-AEE7-76D212191A09}</a:tableStyleId>
              </a:tblPr>
              <a:tblGrid>
                <a:gridCol w="3387070">
                  <a:extLst>
                    <a:ext uri="{9D8B030D-6E8A-4147-A177-3AD203B41FA5}">
                      <a16:colId xmlns:a16="http://schemas.microsoft.com/office/drawing/2014/main" val="2657765966"/>
                    </a:ext>
                  </a:extLst>
                </a:gridCol>
                <a:gridCol w="1295600">
                  <a:extLst>
                    <a:ext uri="{9D8B030D-6E8A-4147-A177-3AD203B41FA5}">
                      <a16:colId xmlns:a16="http://schemas.microsoft.com/office/drawing/2014/main" val="2809078691"/>
                    </a:ext>
                  </a:extLst>
                </a:gridCol>
                <a:gridCol w="2650870">
                  <a:extLst>
                    <a:ext uri="{9D8B030D-6E8A-4147-A177-3AD203B41FA5}">
                      <a16:colId xmlns:a16="http://schemas.microsoft.com/office/drawing/2014/main" val="3557677538"/>
                    </a:ext>
                  </a:extLst>
                </a:gridCol>
                <a:gridCol w="1458035">
                  <a:extLst>
                    <a:ext uri="{9D8B030D-6E8A-4147-A177-3AD203B41FA5}">
                      <a16:colId xmlns:a16="http://schemas.microsoft.com/office/drawing/2014/main" val="1187404927"/>
                    </a:ext>
                  </a:extLst>
                </a:gridCol>
              </a:tblGrid>
              <a:tr h="1252506">
                <a:tc>
                  <a:txBody>
                    <a:bodyPr/>
                    <a:lstStyle/>
                    <a:p>
                      <a:pPr algn="ctr"/>
                      <a:r>
                        <a:rPr lang="bg-BG" sz="1600" b="0" dirty="0"/>
                        <a:t>Предмет</a:t>
                      </a:r>
                      <a:r>
                        <a:rPr lang="bg-BG" sz="1600" b="0" baseline="0" dirty="0"/>
                        <a:t> </a:t>
                      </a:r>
                      <a:endParaRPr lang="en-GB" sz="16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процедурата</a:t>
                      </a:r>
                      <a:endParaRPr lang="bg-BG" sz="16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1296513">
                <a:tc>
                  <a:txBody>
                    <a:bodyPr/>
                    <a:lstStyle/>
                    <a:p>
                      <a:pPr algn="just"/>
                      <a:r>
                        <a:rPr lang="ru-RU" sz="1400" kern="1200" dirty="0">
                          <a:solidFill>
                            <a:schemeClr val="accent5">
                              <a:lumMod val="50000"/>
                            </a:schemeClr>
                          </a:solidFill>
                          <a:latin typeface="+mn-lt"/>
                          <a:ea typeface="+mn-ea"/>
                          <a:cs typeface="+mn-cs"/>
                        </a:rPr>
                        <a:t>1. Подкрепа за интегрирано градско развитие в 10-те големи градски общини по Приоритет 1 „Интегрирано градско развитие“</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r>
                        <a:rPr lang="bg-BG" sz="1400" kern="1200" dirty="0">
                          <a:solidFill>
                            <a:schemeClr val="accent5">
                              <a:lumMod val="50000"/>
                            </a:schemeClr>
                          </a:solidFill>
                          <a:latin typeface="+mn-lt"/>
                          <a:ea typeface="+mn-ea"/>
                          <a:cs typeface="+mn-cs"/>
                        </a:rPr>
                        <a:t>306,8 млн.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r>
                        <a:rPr lang="ru-RU" sz="1400" kern="1200" dirty="0">
                          <a:solidFill>
                            <a:schemeClr val="accent5">
                              <a:lumMod val="50000"/>
                            </a:schemeClr>
                          </a:solidFill>
                          <a:latin typeface="+mn-lt"/>
                          <a:ea typeface="+mn-ea"/>
                          <a:cs typeface="+mn-cs"/>
                        </a:rPr>
                        <a:t>Широк кръг заинтересовани страни</a:t>
                      </a:r>
                      <a:r>
                        <a:rPr lang="ru-RU" sz="1400" kern="1200" baseline="0" dirty="0">
                          <a:solidFill>
                            <a:schemeClr val="accent5">
                              <a:lumMod val="50000"/>
                            </a:schemeClr>
                          </a:solidFill>
                          <a:latin typeface="+mn-lt"/>
                          <a:ea typeface="+mn-ea"/>
                          <a:cs typeface="+mn-cs"/>
                        </a:rPr>
                        <a:t> и партн</a:t>
                      </a:r>
                      <a:r>
                        <a:rPr lang="ru-RU" sz="1400" kern="1200" dirty="0">
                          <a:solidFill>
                            <a:schemeClr val="accent5">
                              <a:lumMod val="50000"/>
                            </a:schemeClr>
                          </a:solidFill>
                          <a:latin typeface="+mn-lt"/>
                          <a:ea typeface="+mn-ea"/>
                          <a:cs typeface="+mn-cs"/>
                        </a:rPr>
                        <a:t>ьорства, действащи на територията на 10 градски общини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l"/>
                      <a:r>
                        <a:rPr lang="bg-BG" sz="1400" kern="1200" dirty="0">
                          <a:solidFill>
                            <a:schemeClr val="accent5">
                              <a:lumMod val="50000"/>
                            </a:schemeClr>
                          </a:solidFill>
                          <a:latin typeface="+mn-lt"/>
                          <a:ea typeface="+mn-ea"/>
                          <a:cs typeface="+mn-cs"/>
                        </a:rPr>
                        <a:t>до</a:t>
                      </a:r>
                      <a:r>
                        <a:rPr lang="bg-BG" sz="1400" kern="1200" baseline="0" dirty="0">
                          <a:solidFill>
                            <a:schemeClr val="accent5">
                              <a:lumMod val="50000"/>
                            </a:schemeClr>
                          </a:solidFill>
                          <a:latin typeface="+mn-lt"/>
                          <a:ea typeface="+mn-ea"/>
                          <a:cs typeface="+mn-cs"/>
                        </a:rPr>
                        <a:t> </a:t>
                      </a:r>
                      <a:r>
                        <a:rPr lang="bg-BG" sz="1400" kern="1200" dirty="0">
                          <a:solidFill>
                            <a:schemeClr val="accent5">
                              <a:lumMod val="50000"/>
                            </a:schemeClr>
                          </a:solidFill>
                          <a:latin typeface="+mn-lt"/>
                          <a:ea typeface="+mn-ea"/>
                          <a:cs typeface="+mn-cs"/>
                        </a:rPr>
                        <a:t>трето тримесечие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1060784">
                <a:tc>
                  <a:txBody>
                    <a:bodyPr/>
                    <a:lstStyle/>
                    <a:p>
                      <a:pPr algn="just"/>
                      <a:r>
                        <a:rPr lang="ru-RU" sz="1400" kern="1200" dirty="0">
                          <a:solidFill>
                            <a:schemeClr val="accent5">
                              <a:lumMod val="50000"/>
                            </a:schemeClr>
                          </a:solidFill>
                          <a:latin typeface="+mn-lt"/>
                          <a:ea typeface="+mn-ea"/>
                          <a:cs typeface="+mn-cs"/>
                        </a:rPr>
                        <a:t>2. Подкрепа за интегрирано градско развитие в 40 градски общини по Приоритет 2 „Интегрирано териториално развитие на регионите“</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just"/>
                      <a:r>
                        <a:rPr lang="bg-BG" sz="1400" kern="1200" dirty="0">
                          <a:solidFill>
                            <a:schemeClr val="accent5">
                              <a:lumMod val="50000"/>
                            </a:schemeClr>
                          </a:solidFill>
                          <a:latin typeface="+mn-lt"/>
                          <a:ea typeface="+mn-ea"/>
                          <a:cs typeface="+mn-cs"/>
                        </a:rPr>
                        <a:t>434,6 млн.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just"/>
                      <a:r>
                        <a:rPr lang="ru-RU" sz="1400" kern="1200" dirty="0">
                          <a:solidFill>
                            <a:schemeClr val="accent5">
                              <a:lumMod val="50000"/>
                            </a:schemeClr>
                          </a:solidFill>
                          <a:latin typeface="+mn-lt"/>
                          <a:ea typeface="+mn-ea"/>
                          <a:cs typeface="+mn-cs"/>
                        </a:rPr>
                        <a:t>Широк кръг заинтересовани страни и партньорства</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l"/>
                      <a:r>
                        <a:rPr lang="bg-BG" sz="1400" kern="1200">
                          <a:solidFill>
                            <a:schemeClr val="accent5">
                              <a:lumMod val="50000"/>
                            </a:schemeClr>
                          </a:solidFill>
                          <a:latin typeface="+mn-lt"/>
                          <a:ea typeface="+mn-ea"/>
                          <a:cs typeface="+mn-cs"/>
                        </a:rPr>
                        <a:t>до</a:t>
                      </a:r>
                      <a:r>
                        <a:rPr lang="bg-BG" sz="1400" kern="1200" baseline="0">
                          <a:solidFill>
                            <a:schemeClr val="accent5">
                              <a:lumMod val="50000"/>
                            </a:schemeClr>
                          </a:solidFill>
                          <a:latin typeface="+mn-lt"/>
                          <a:ea typeface="+mn-ea"/>
                          <a:cs typeface="+mn-cs"/>
                        </a:rPr>
                        <a:t> </a:t>
                      </a:r>
                      <a:r>
                        <a:rPr lang="bg-BG" sz="1400" kern="1200">
                          <a:solidFill>
                            <a:schemeClr val="accent5">
                              <a:lumMod val="50000"/>
                            </a:schemeClr>
                          </a:solidFill>
                          <a:latin typeface="+mn-lt"/>
                          <a:ea typeface="+mn-ea"/>
                          <a:cs typeface="+mn-cs"/>
                        </a:rPr>
                        <a:t>трето </a:t>
                      </a:r>
                      <a:r>
                        <a:rPr lang="bg-BG" sz="1400" kern="1200" dirty="0">
                          <a:solidFill>
                            <a:schemeClr val="accent5">
                              <a:lumMod val="50000"/>
                            </a:schemeClr>
                          </a:solidFill>
                          <a:latin typeface="+mn-lt"/>
                          <a:ea typeface="+mn-ea"/>
                          <a:cs typeface="+mn-cs"/>
                        </a:rPr>
                        <a:t>тримесечие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1296513">
                <a:tc>
                  <a:txBody>
                    <a:bodyPr/>
                    <a:lstStyle/>
                    <a:p>
                      <a:pPr algn="just"/>
                      <a:r>
                        <a:rPr lang="ru-RU" sz="1400" kern="1200" dirty="0">
                          <a:solidFill>
                            <a:schemeClr val="accent5">
                              <a:lumMod val="50000"/>
                            </a:schemeClr>
                          </a:solidFill>
                          <a:latin typeface="+mn-lt"/>
                          <a:ea typeface="+mn-ea"/>
                          <a:cs typeface="+mn-cs"/>
                        </a:rPr>
                        <a:t>3. Процедура за капацитет по Приоритет 3 „Техническа помощ по чл. 37“</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r>
                        <a:rPr lang="bg-BG" sz="1400" kern="1200" dirty="0">
                          <a:solidFill>
                            <a:schemeClr val="accent5">
                              <a:lumMod val="50000"/>
                            </a:schemeClr>
                          </a:solidFill>
                          <a:latin typeface="+mn-lt"/>
                          <a:ea typeface="+mn-ea"/>
                          <a:cs typeface="+mn-cs"/>
                        </a:rPr>
                        <a:t>22,7 млн.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r>
                        <a:rPr lang="ru-RU" sz="1400" kern="1200" dirty="0">
                          <a:solidFill>
                            <a:schemeClr val="accent5">
                              <a:lumMod val="50000"/>
                            </a:schemeClr>
                          </a:solidFill>
                          <a:latin typeface="+mn-lt"/>
                          <a:ea typeface="+mn-ea"/>
                          <a:cs typeface="+mn-cs"/>
                        </a:rPr>
                        <a:t>УО на ПРР, с реални ползватели на помощта -</a:t>
                      </a:r>
                      <a:r>
                        <a:rPr lang="ru-RU" sz="1400" kern="1200" baseline="0" dirty="0">
                          <a:solidFill>
                            <a:schemeClr val="accent5">
                              <a:lumMod val="50000"/>
                            </a:schemeClr>
                          </a:solidFill>
                          <a:latin typeface="+mn-lt"/>
                          <a:ea typeface="+mn-ea"/>
                          <a:cs typeface="+mn-cs"/>
                        </a:rPr>
                        <a:t> </a:t>
                      </a:r>
                      <a:r>
                        <a:rPr lang="ru-RU" sz="1400" kern="1200" dirty="0">
                          <a:solidFill>
                            <a:schemeClr val="accent5">
                              <a:lumMod val="50000"/>
                            </a:schemeClr>
                          </a:solidFill>
                          <a:latin typeface="+mn-lt"/>
                          <a:ea typeface="+mn-ea"/>
                          <a:cs typeface="+mn-cs"/>
                        </a:rPr>
                        <a:t>УО на ПРР, териториалните органи, потенциалните бенефициенти и партньори по програмата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r>
                        <a:rPr lang="ru-RU" sz="1400" kern="1200" dirty="0">
                          <a:solidFill>
                            <a:schemeClr val="accent5">
                              <a:lumMod val="50000"/>
                            </a:schemeClr>
                          </a:solidFill>
                          <a:latin typeface="+mn-lt"/>
                          <a:ea typeface="+mn-ea"/>
                          <a:cs typeface="+mn-cs"/>
                        </a:rPr>
                        <a:t>първо/</a:t>
                      </a:r>
                    </a:p>
                    <a:p>
                      <a:pPr algn="just"/>
                      <a:r>
                        <a:rPr lang="ru-RU" sz="1400" kern="1200" dirty="0">
                          <a:solidFill>
                            <a:schemeClr val="accent5">
                              <a:lumMod val="50000"/>
                            </a:schemeClr>
                          </a:solidFill>
                          <a:latin typeface="+mn-lt"/>
                          <a:ea typeface="+mn-ea"/>
                          <a:cs typeface="+mn-cs"/>
                        </a:rPr>
                        <a:t>второ тримесечие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bl>
          </a:graphicData>
        </a:graphic>
      </p:graphicFrame>
    </p:spTree>
    <p:extLst>
      <p:ext uri="{BB962C8B-B14F-4D97-AF65-F5344CB8AC3E}">
        <p14:creationId xmlns:p14="http://schemas.microsoft.com/office/powerpoint/2010/main" val="497844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a:t>
            </a:r>
            <a:r>
              <a:rPr lang="ru-RU" sz="4000" b="1" cap="all" dirty="0" err="1">
                <a:ln w="3175" cmpd="sng">
                  <a:noFill/>
                </a:ln>
                <a:solidFill>
                  <a:srgbClr val="4472C4">
                    <a:lumMod val="50000"/>
                  </a:srgbClr>
                </a:solidFill>
              </a:rPr>
              <a:t>програма</a:t>
            </a:r>
            <a:r>
              <a:rPr lang="ru-RU" sz="4000" b="1" cap="all" dirty="0">
                <a:ln w="3175" cmpd="sng">
                  <a:noFill/>
                </a:ln>
                <a:solidFill>
                  <a:srgbClr val="4472C4">
                    <a:lumMod val="50000"/>
                  </a:srgbClr>
                </a:solidFill>
              </a:rPr>
              <a:t> </a:t>
            </a:r>
            <a:r>
              <a:rPr lang="bg-BG" sz="4000" b="1" cap="all" dirty="0">
                <a:ln w="3175" cmpd="sng">
                  <a:noFill/>
                </a:ln>
                <a:solidFill>
                  <a:srgbClr val="4472C4">
                    <a:lumMod val="50000"/>
                  </a:srgbClr>
                </a:solidFill>
              </a:rPr>
              <a:t>„конкурентоспособност и иновации в предприятията“</a:t>
            </a:r>
            <a:r>
              <a:rPr lang="ru-RU" sz="4000" b="1" cap="all" dirty="0">
                <a:ln w="3175" cmpd="sng">
                  <a:noFill/>
                </a:ln>
                <a:solidFill>
                  <a:srgbClr val="4472C4">
                    <a:lumMod val="50000"/>
                  </a:srgbClr>
                </a:solidFill>
              </a:rPr>
              <a:t> </a:t>
            </a:r>
          </a:p>
          <a:p>
            <a:pPr marL="0" lvl="0" indent="0" algn="ctr">
              <a:buNone/>
            </a:pPr>
            <a:r>
              <a:rPr lang="ru-RU" sz="4000" b="1" cap="all" dirty="0">
                <a:ln w="3175" cmpd="sng">
                  <a:noFill/>
                </a:ln>
                <a:solidFill>
                  <a:srgbClr val="4472C4">
                    <a:lumMod val="50000"/>
                  </a:srgbClr>
                </a:solidFill>
              </a:rPr>
              <a:t>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378825" y="4482000"/>
            <a:ext cx="360130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Илияна Илиева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Главен директор на ГД ЕФК и Ръководител на УО </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3587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313765" y="1362633"/>
            <a:ext cx="8507030" cy="5040556"/>
          </a:xfrm>
        </p:spPr>
        <p:txBody>
          <a:bodyPr>
            <a:noAutofit/>
          </a:bodyPr>
          <a:lstStyle/>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Одобрена от ЕК на 03.10.2022 г.</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Сформиран Комитет за наблюдение – на 29.12.2022 г. беше одобрен поименният състав на КН</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Проведено първо заседание на КН на ПКИП на</a:t>
            </a:r>
            <a:r>
              <a:rPr lang="ru-RU" sz="2200" dirty="0">
                <a:solidFill>
                  <a:schemeClr val="accent5">
                    <a:lumMod val="50000"/>
                  </a:schemeClr>
                </a:solidFill>
                <a:latin typeface="Arial"/>
              </a:rPr>
              <a:t> 08.02.2023 г.</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Изготвена ИГРП за 2023 г.</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Обществено обсъждане приключило на </a:t>
            </a:r>
            <a:r>
              <a:rPr lang="en-US" sz="1800" dirty="0">
                <a:solidFill>
                  <a:schemeClr val="accent5">
                    <a:lumMod val="50000"/>
                  </a:schemeClr>
                </a:solidFill>
                <a:latin typeface="Arial"/>
              </a:rPr>
              <a:t>30.01.2023 </a:t>
            </a:r>
            <a:r>
              <a:rPr lang="bg-BG" sz="1800" dirty="0">
                <a:solidFill>
                  <a:schemeClr val="accent5">
                    <a:lumMod val="50000"/>
                  </a:schemeClr>
                </a:solidFill>
                <a:latin typeface="Arial"/>
              </a:rPr>
              <a:t>г.</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Съгласувана от СКУСЕС</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Одобрена от КН</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a:rPr>
              <a:t>През 2023 г. стартират три процедури на конкурентен подбор и две за директно предоставяне с общ размер на средствата от 325,6 млн. евро</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a:rPr>
              <a:t>Обявена процедура за техническа помощ – </a:t>
            </a:r>
            <a:r>
              <a:rPr lang="en-US" sz="2200" dirty="0">
                <a:solidFill>
                  <a:schemeClr val="accent5">
                    <a:lumMod val="50000"/>
                  </a:schemeClr>
                </a:solidFill>
                <a:latin typeface="Arial"/>
              </a:rPr>
              <a:t>06.01.2023 </a:t>
            </a:r>
            <a:r>
              <a:rPr lang="bg-BG" sz="2200" dirty="0">
                <a:solidFill>
                  <a:schemeClr val="accent5">
                    <a:lumMod val="50000"/>
                  </a:schemeClr>
                </a:solidFill>
                <a:latin typeface="Arial"/>
              </a:rPr>
              <a:t>г.</a:t>
            </a:r>
          </a:p>
        </p:txBody>
      </p:sp>
    </p:spTree>
    <p:extLst>
      <p:ext uri="{BB962C8B-B14F-4D97-AF65-F5344CB8AC3E}">
        <p14:creationId xmlns:p14="http://schemas.microsoft.com/office/powerpoint/2010/main" val="204647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nvGraphicFramePr>
        <p:xfrm>
          <a:off x="200024" y="1219755"/>
          <a:ext cx="8791575" cy="5401056"/>
        </p:xfrm>
        <a:graphic>
          <a:graphicData uri="http://schemas.openxmlformats.org/drawingml/2006/table">
            <a:tbl>
              <a:tblPr firstRow="1" bandRow="1">
                <a:tableStyleId>{B301B821-A1FF-4177-AEE7-76D212191A09}</a:tableStyleId>
              </a:tblPr>
              <a:tblGrid>
                <a:gridCol w="3387070">
                  <a:extLst>
                    <a:ext uri="{9D8B030D-6E8A-4147-A177-3AD203B41FA5}">
                      <a16:colId xmlns:a16="http://schemas.microsoft.com/office/drawing/2014/main" val="2657765966"/>
                    </a:ext>
                  </a:extLst>
                </a:gridCol>
                <a:gridCol w="1295600">
                  <a:extLst>
                    <a:ext uri="{9D8B030D-6E8A-4147-A177-3AD203B41FA5}">
                      <a16:colId xmlns:a16="http://schemas.microsoft.com/office/drawing/2014/main" val="2809078691"/>
                    </a:ext>
                  </a:extLst>
                </a:gridCol>
                <a:gridCol w="2650870">
                  <a:extLst>
                    <a:ext uri="{9D8B030D-6E8A-4147-A177-3AD203B41FA5}">
                      <a16:colId xmlns:a16="http://schemas.microsoft.com/office/drawing/2014/main" val="3557677538"/>
                    </a:ext>
                  </a:extLst>
                </a:gridCol>
                <a:gridCol w="1458035">
                  <a:extLst>
                    <a:ext uri="{9D8B030D-6E8A-4147-A177-3AD203B41FA5}">
                      <a16:colId xmlns:a16="http://schemas.microsoft.com/office/drawing/2014/main" val="1187404927"/>
                    </a:ext>
                  </a:extLst>
                </a:gridCol>
              </a:tblGrid>
              <a:tr h="1057280">
                <a:tc>
                  <a:txBody>
                    <a:bodyPr/>
                    <a:lstStyle/>
                    <a:p>
                      <a:pPr algn="ctr"/>
                      <a:r>
                        <a:rPr lang="bg-BG" sz="1600" b="0" dirty="0"/>
                        <a:t>Предмет</a:t>
                      </a:r>
                      <a:r>
                        <a:rPr lang="bg-BG" sz="1600" b="0" baseline="0" dirty="0"/>
                        <a:t>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процедурата</a:t>
                      </a:r>
                      <a:endParaRPr lang="bg-BG" sz="1600" b="0" dirty="0"/>
                    </a:p>
                    <a:p>
                      <a:pPr algn="ct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394078">
                <a:tc>
                  <a:txBody>
                    <a:bodyPr/>
                    <a:lstStyle/>
                    <a:p>
                      <a:pPr algn="ctr"/>
                      <a:r>
                        <a:rPr lang="bg-BG" sz="1400" kern="1200" dirty="0">
                          <a:solidFill>
                            <a:schemeClr val="accent5">
                              <a:lumMod val="50000"/>
                            </a:schemeClr>
                          </a:solidFill>
                          <a:effectLst/>
                          <a:latin typeface="+mn-lt"/>
                          <a:ea typeface="+mn-ea"/>
                          <a:cs typeface="+mn-cs"/>
                        </a:rPr>
                        <a:t>Разработване на иновации в предприятията</a:t>
                      </a:r>
                      <a:r>
                        <a:rPr lang="en-US" sz="1400" kern="1200" dirty="0">
                          <a:solidFill>
                            <a:schemeClr val="accent5">
                              <a:lumMod val="50000"/>
                            </a:schemeClr>
                          </a:solidFill>
                          <a:effectLst/>
                          <a:latin typeface="+mn-lt"/>
                          <a:ea typeface="+mn-ea"/>
                          <a:cs typeface="+mn-cs"/>
                        </a:rPr>
                        <a:t> (</a:t>
                      </a:r>
                      <a:r>
                        <a:rPr lang="bg-BG" sz="1400" kern="1200" dirty="0">
                          <a:solidFill>
                            <a:schemeClr val="accent5">
                              <a:lumMod val="50000"/>
                            </a:schemeClr>
                          </a:solidFill>
                          <a:effectLst/>
                          <a:latin typeface="+mn-lt"/>
                          <a:ea typeface="+mn-ea"/>
                          <a:cs typeface="+mn-cs"/>
                        </a:rPr>
                        <a:t>Приоритет</a:t>
                      </a:r>
                      <a:r>
                        <a:rPr lang="bg-BG" sz="1400" kern="1200" baseline="0" dirty="0">
                          <a:solidFill>
                            <a:schemeClr val="accent5">
                              <a:lumMod val="50000"/>
                            </a:schemeClr>
                          </a:solidFill>
                          <a:effectLst/>
                          <a:latin typeface="+mn-lt"/>
                          <a:ea typeface="+mn-ea"/>
                          <a:cs typeface="+mn-cs"/>
                        </a:rPr>
                        <a:t> 1 и 2)</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65 000 000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effectLst/>
                          <a:latin typeface="+mn-lt"/>
                          <a:ea typeface="+mn-ea"/>
                          <a:cs typeface="+mn-cs"/>
                        </a:rPr>
                        <a:t>Съществуващи МСП и малки дружества със средна пазарна капитализация; големи предприятия</a:t>
                      </a:r>
                      <a:r>
                        <a:rPr lang="bg-BG" sz="1400" kern="1200" baseline="0" dirty="0">
                          <a:solidFill>
                            <a:schemeClr val="accent5">
                              <a:lumMod val="50000"/>
                            </a:schemeClr>
                          </a:solidFill>
                          <a:effectLst/>
                          <a:latin typeface="+mn-lt"/>
                          <a:ea typeface="+mn-ea"/>
                          <a:cs typeface="+mn-cs"/>
                        </a:rPr>
                        <a:t> в сътрудничество с МСП</a:t>
                      </a:r>
                      <a:endParaRPr lang="bg-BG" sz="1400" kern="1200" dirty="0">
                        <a:solidFill>
                          <a:schemeClr val="accent5">
                            <a:lumMod val="50000"/>
                          </a:schemeClr>
                        </a:solidFill>
                        <a:effectLst/>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Март 2023 г.</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3940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effectLst/>
                          <a:latin typeface="+mn-lt"/>
                          <a:ea typeface="+mn-ea"/>
                          <a:cs typeface="+mn-cs"/>
                        </a:rPr>
                        <a:t>Внедряване на иновации в предприятията </a:t>
                      </a:r>
                      <a:r>
                        <a:rPr lang="en-US" sz="1400" kern="1200" dirty="0">
                          <a:solidFill>
                            <a:schemeClr val="accent5">
                              <a:lumMod val="50000"/>
                            </a:schemeClr>
                          </a:solidFill>
                          <a:effectLst/>
                          <a:latin typeface="+mn-lt"/>
                          <a:ea typeface="+mn-ea"/>
                          <a:cs typeface="+mn-cs"/>
                        </a:rPr>
                        <a:t>(</a:t>
                      </a:r>
                      <a:r>
                        <a:rPr lang="bg-BG" sz="1400" kern="1200" dirty="0">
                          <a:solidFill>
                            <a:schemeClr val="accent5">
                              <a:lumMod val="50000"/>
                            </a:schemeClr>
                          </a:solidFill>
                          <a:effectLst/>
                          <a:latin typeface="+mn-lt"/>
                          <a:ea typeface="+mn-ea"/>
                          <a:cs typeface="+mn-cs"/>
                        </a:rPr>
                        <a:t>Приоритет</a:t>
                      </a:r>
                      <a:r>
                        <a:rPr lang="bg-BG" sz="1400" kern="1200" baseline="0" dirty="0">
                          <a:solidFill>
                            <a:schemeClr val="accent5">
                              <a:lumMod val="50000"/>
                            </a:schemeClr>
                          </a:solidFill>
                          <a:effectLst/>
                          <a:latin typeface="+mn-lt"/>
                          <a:ea typeface="+mn-ea"/>
                          <a:cs typeface="+mn-cs"/>
                        </a:rPr>
                        <a:t> 1 и 2)</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150 000 000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effectLst/>
                          <a:latin typeface="+mn-lt"/>
                          <a:ea typeface="+mn-ea"/>
                          <a:cs typeface="+mn-cs"/>
                        </a:rPr>
                        <a:t>Съществуващи МСП и малки дружества със средна пазарна капитализация</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Април 2023 г.</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394078">
                <a:tc>
                  <a:txBody>
                    <a:bodyPr/>
                    <a:lstStyle/>
                    <a:p>
                      <a:pPr algn="ctr"/>
                      <a:r>
                        <a:rPr lang="bg-BG" sz="1400" kern="1200" dirty="0">
                          <a:solidFill>
                            <a:schemeClr val="accent5">
                              <a:lumMod val="50000"/>
                            </a:schemeClr>
                          </a:solidFill>
                          <a:effectLst/>
                          <a:latin typeface="+mn-lt"/>
                          <a:ea typeface="+mn-ea"/>
                          <a:cs typeface="+mn-cs"/>
                        </a:rPr>
                        <a:t>Подобряване на производствения капацитет на семейни предприятия, предприятия от творческите индустрии и занаятите</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60 084 034</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lnSpc>
                          <a:spcPct val="115000"/>
                        </a:lnSpc>
                        <a:spcAft>
                          <a:spcPts val="0"/>
                        </a:spcAft>
                      </a:pPr>
                      <a:r>
                        <a:rPr lang="bg-BG" sz="1400" dirty="0">
                          <a:solidFill>
                            <a:schemeClr val="accent5">
                              <a:lumMod val="50000"/>
                            </a:schemeClr>
                          </a:solidFill>
                          <a:effectLst/>
                          <a:latin typeface="+mn-lt"/>
                          <a:ea typeface="Times New Roman" panose="02020603050405020304" pitchFamily="18" charset="0"/>
                          <a:cs typeface="Times New Roman" panose="02020603050405020304" pitchFamily="18" charset="0"/>
                        </a:rPr>
                        <a:t>Съществуващи МСП - семейни предприятия, предприятия от творческите индустрии и занаятите </a:t>
                      </a: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Септември 2023 г.</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r h="394078">
                <a:tc>
                  <a:txBody>
                    <a:bodyPr/>
                    <a:lstStyle/>
                    <a:p>
                      <a:pPr algn="ctr"/>
                      <a:r>
                        <a:rPr lang="bg-BG" sz="1400" kern="1200" dirty="0">
                          <a:solidFill>
                            <a:schemeClr val="accent5">
                              <a:lumMod val="50000"/>
                            </a:schemeClr>
                          </a:solidFill>
                          <a:effectLst/>
                          <a:latin typeface="+mn-lt"/>
                          <a:ea typeface="+mn-ea"/>
                          <a:cs typeface="+mn-cs"/>
                        </a:rPr>
                        <a:t>Реализация на мерки за интернационализация на българските МСП чрез подкрепа дейността на ИАНМСП</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5 109 392</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lnSpc>
                          <a:spcPct val="115000"/>
                        </a:lnSpc>
                        <a:spcAft>
                          <a:spcPts val="0"/>
                        </a:spcAft>
                      </a:pPr>
                      <a:r>
                        <a:rPr lang="bg-BG" sz="1400" dirty="0">
                          <a:solidFill>
                            <a:schemeClr val="accent5">
                              <a:lumMod val="50000"/>
                            </a:schemeClr>
                          </a:solidFill>
                          <a:effectLst/>
                          <a:latin typeface="+mn-lt"/>
                          <a:ea typeface="Times New Roman" panose="02020603050405020304" pitchFamily="18" charset="0"/>
                          <a:cs typeface="Times New Roman" panose="02020603050405020304" pitchFamily="18" charset="0"/>
                        </a:rPr>
                        <a:t>Изпълнителна агенция за насърчаване на малките и средните предприятия</a:t>
                      </a: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Февруари 2023 г.</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594832488"/>
                  </a:ext>
                </a:extLst>
              </a:tr>
              <a:tr h="394078">
                <a:tc>
                  <a:txBody>
                    <a:bodyPr/>
                    <a:lstStyle/>
                    <a:p>
                      <a:pPr algn="ctr"/>
                      <a:r>
                        <a:rPr lang="bg-BG" sz="1400" kern="1200" dirty="0">
                          <a:solidFill>
                            <a:schemeClr val="accent5">
                              <a:lumMod val="50000"/>
                            </a:schemeClr>
                          </a:solidFill>
                          <a:effectLst/>
                          <a:latin typeface="+mn-lt"/>
                          <a:ea typeface="+mn-ea"/>
                          <a:cs typeface="+mn-cs"/>
                        </a:rPr>
                        <a:t>Осигуряване на техническа помощ за успешното изпълнение на ПКИП</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45 681 093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ГД ЕФК в качеството си на УО</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Януари 2023 г.</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811777808"/>
                  </a:ext>
                </a:extLst>
              </a:tr>
            </a:tbl>
          </a:graphicData>
        </a:graphic>
      </p:graphicFrame>
    </p:spTree>
    <p:extLst>
      <p:ext uri="{BB962C8B-B14F-4D97-AF65-F5344CB8AC3E}">
        <p14:creationId xmlns:p14="http://schemas.microsoft.com/office/powerpoint/2010/main" val="2409195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a:t>
            </a:r>
            <a:r>
              <a:rPr lang="ru-RU" sz="4000" b="1" cap="all" dirty="0" err="1">
                <a:ln w="3175" cmpd="sng">
                  <a:noFill/>
                </a:ln>
                <a:solidFill>
                  <a:srgbClr val="4472C4">
                    <a:lumMod val="50000"/>
                  </a:srgbClr>
                </a:solidFill>
              </a:rPr>
              <a:t>програма</a:t>
            </a:r>
            <a:r>
              <a:rPr lang="ru-RU" sz="4000" b="1" cap="all" dirty="0">
                <a:ln w="3175" cmpd="sng">
                  <a:noFill/>
                </a:ln>
                <a:solidFill>
                  <a:srgbClr val="4472C4">
                    <a:lumMod val="50000"/>
                  </a:srgbClr>
                </a:solidFill>
              </a:rPr>
              <a:t> </a:t>
            </a:r>
            <a:r>
              <a:rPr lang="bg-BG" sz="4000" b="1" cap="all" dirty="0">
                <a:ln w="3175" cmpd="sng">
                  <a:noFill/>
                </a:ln>
                <a:solidFill>
                  <a:srgbClr val="4472C4">
                    <a:lumMod val="50000"/>
                  </a:srgbClr>
                </a:solidFill>
              </a:rPr>
              <a:t>„научни изследвания, иновации и дигитализация за интелигентна трансформация“</a:t>
            </a:r>
            <a:r>
              <a:rPr lang="ru-RU" sz="4000" b="1" cap="all" dirty="0">
                <a:ln w="3175" cmpd="sng">
                  <a:noFill/>
                </a:ln>
                <a:solidFill>
                  <a:srgbClr val="4472C4">
                    <a:lumMod val="50000"/>
                  </a:srgbClr>
                </a:solidFill>
              </a:rPr>
              <a:t> 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Калин Маринов</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Заместник главен директор на ГД ЕФК, МИР</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2527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313765" y="1362633"/>
            <a:ext cx="8507030" cy="5253320"/>
          </a:xfrm>
        </p:spPr>
        <p:txBody>
          <a:bodyPr>
            <a:noAutofit/>
          </a:bodyPr>
          <a:lstStyle/>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Одобрена от ЕК на 05.12.2022 г.</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Предприети действия за сформиране на Комитет за наблюдение </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Първо заседание </a:t>
            </a:r>
            <a:r>
              <a:rPr lang="ru-RU" sz="2200" dirty="0">
                <a:solidFill>
                  <a:schemeClr val="accent5">
                    <a:lumMod val="50000"/>
                  </a:schemeClr>
                </a:solidFill>
                <a:latin typeface="Arial"/>
              </a:rPr>
              <a:t>на КН предвидено за 13.03.2023 г.</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Изготвена ИГРП за 2023 г., която ще бъде публикувана за обществено обсъждане в кратки срокове</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През 2023 г. стартират 14 процедури:</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Приоритет 1 - четири процедури за директно предоставяне и една процедура на конкурентен подбор с общ размер на средствата от 204,5 млн. евро </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Приоритет 2 – 9 процедури на директно предоставяне с общ размер на средствата 41,2 млн. евро</a:t>
            </a:r>
            <a:endParaRPr lang="en-US" sz="1800" dirty="0">
              <a:solidFill>
                <a:schemeClr val="accent5">
                  <a:lumMod val="50000"/>
                </a:schemeClr>
              </a:solidFill>
              <a:latin typeface="Arial"/>
            </a:endParaRP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Техническа помощ</a:t>
            </a:r>
          </a:p>
        </p:txBody>
      </p:sp>
    </p:spTree>
    <p:extLst>
      <p:ext uri="{BB962C8B-B14F-4D97-AF65-F5344CB8AC3E}">
        <p14:creationId xmlns:p14="http://schemas.microsoft.com/office/powerpoint/2010/main" val="1636900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nvGraphicFramePr>
        <p:xfrm>
          <a:off x="0" y="1052739"/>
          <a:ext cx="9080939" cy="5699760"/>
        </p:xfrm>
        <a:graphic>
          <a:graphicData uri="http://schemas.openxmlformats.org/drawingml/2006/table">
            <a:tbl>
              <a:tblPr firstRow="1" bandRow="1">
                <a:tableStyleId>{B301B821-A1FF-4177-AEE7-76D212191A09}</a:tableStyleId>
              </a:tblPr>
              <a:tblGrid>
                <a:gridCol w="3498551">
                  <a:extLst>
                    <a:ext uri="{9D8B030D-6E8A-4147-A177-3AD203B41FA5}">
                      <a16:colId xmlns:a16="http://schemas.microsoft.com/office/drawing/2014/main" val="2657765966"/>
                    </a:ext>
                  </a:extLst>
                </a:gridCol>
                <a:gridCol w="1338243">
                  <a:extLst>
                    <a:ext uri="{9D8B030D-6E8A-4147-A177-3AD203B41FA5}">
                      <a16:colId xmlns:a16="http://schemas.microsoft.com/office/drawing/2014/main" val="2809078691"/>
                    </a:ext>
                  </a:extLst>
                </a:gridCol>
                <a:gridCol w="2738120">
                  <a:extLst>
                    <a:ext uri="{9D8B030D-6E8A-4147-A177-3AD203B41FA5}">
                      <a16:colId xmlns:a16="http://schemas.microsoft.com/office/drawing/2014/main" val="3557677538"/>
                    </a:ext>
                  </a:extLst>
                </a:gridCol>
                <a:gridCol w="1506025">
                  <a:extLst>
                    <a:ext uri="{9D8B030D-6E8A-4147-A177-3AD203B41FA5}">
                      <a16:colId xmlns:a16="http://schemas.microsoft.com/office/drawing/2014/main" val="1187404927"/>
                    </a:ext>
                  </a:extLst>
                </a:gridCol>
              </a:tblGrid>
              <a:tr h="1014211">
                <a:tc>
                  <a:txBody>
                    <a:bodyPr/>
                    <a:lstStyle/>
                    <a:p>
                      <a:pPr algn="ctr"/>
                      <a:r>
                        <a:rPr lang="bg-BG" sz="1600" b="0" dirty="0"/>
                        <a:t>Предмет</a:t>
                      </a:r>
                      <a:r>
                        <a:rPr lang="bg-BG" sz="1600" b="0" baseline="0" dirty="0"/>
                        <a:t>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процедурата</a:t>
                      </a:r>
                      <a:endParaRPr lang="bg-BG" sz="1600" b="0" dirty="0"/>
                    </a:p>
                    <a:p>
                      <a:pPr algn="ct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1340837">
                <a:tc>
                  <a:txBody>
                    <a:bodyPr/>
                    <a:lstStyle/>
                    <a:p>
                      <a:pPr algn="ctr"/>
                      <a:r>
                        <a:rPr lang="bg-BG" sz="1400" kern="1200" dirty="0">
                          <a:solidFill>
                            <a:schemeClr val="accent5">
                              <a:lumMod val="50000"/>
                            </a:schemeClr>
                          </a:solidFill>
                          <a:latin typeface="+mn-lt"/>
                          <a:ea typeface="+mn-ea"/>
                          <a:cs typeface="+mn-cs"/>
                        </a:rPr>
                        <a:t>Развитие на ЦВП, ЦК, лабораторен</a:t>
                      </a:r>
                      <a:r>
                        <a:rPr lang="bg-BG" sz="1400" kern="1200" baseline="0" dirty="0">
                          <a:solidFill>
                            <a:schemeClr val="accent5">
                              <a:lumMod val="50000"/>
                            </a:schemeClr>
                          </a:solidFill>
                          <a:latin typeface="+mn-lt"/>
                          <a:ea typeface="+mn-ea"/>
                          <a:cs typeface="+mn-cs"/>
                        </a:rPr>
                        <a:t> комплекс на София </a:t>
                      </a:r>
                      <a:r>
                        <a:rPr lang="bg-BG" sz="1400" kern="1200" baseline="0" dirty="0" err="1">
                          <a:solidFill>
                            <a:schemeClr val="accent5">
                              <a:lumMod val="50000"/>
                            </a:schemeClr>
                          </a:solidFill>
                          <a:latin typeface="+mn-lt"/>
                          <a:ea typeface="+mn-ea"/>
                          <a:cs typeface="+mn-cs"/>
                        </a:rPr>
                        <a:t>тех</a:t>
                      </a:r>
                      <a:r>
                        <a:rPr lang="bg-BG" sz="1400" kern="1200" baseline="0" dirty="0">
                          <a:solidFill>
                            <a:schemeClr val="accent5">
                              <a:lumMod val="50000"/>
                            </a:schemeClr>
                          </a:solidFill>
                          <a:latin typeface="+mn-lt"/>
                          <a:ea typeface="+mn-ea"/>
                          <a:cs typeface="+mn-cs"/>
                        </a:rPr>
                        <a:t> парк и инфраструктури от НПКНИ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171 794 310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ru-RU" sz="1400" kern="1200" dirty="0" err="1">
                          <a:solidFill>
                            <a:schemeClr val="accent5">
                              <a:lumMod val="50000"/>
                            </a:schemeClr>
                          </a:solidFill>
                          <a:latin typeface="+mn-lt"/>
                          <a:ea typeface="+mn-ea"/>
                          <a:cs typeface="+mn-cs"/>
                        </a:rPr>
                        <a:t>Подкрепа</a:t>
                      </a:r>
                      <a:r>
                        <a:rPr lang="ru-RU" sz="1400" kern="1200" dirty="0">
                          <a:solidFill>
                            <a:schemeClr val="accent5">
                              <a:lumMod val="50000"/>
                            </a:schemeClr>
                          </a:solidFill>
                          <a:latin typeface="+mn-lt"/>
                          <a:ea typeface="+mn-ea"/>
                          <a:cs typeface="+mn-cs"/>
                        </a:rPr>
                        <a:t> за 6 ЦВП и 10 ЦК , </a:t>
                      </a:r>
                      <a:r>
                        <a:rPr lang="ru-RU" sz="1400" kern="1200" dirty="0" err="1">
                          <a:solidFill>
                            <a:schemeClr val="accent5">
                              <a:lumMod val="50000"/>
                            </a:schemeClr>
                          </a:solidFill>
                          <a:latin typeface="+mn-lt"/>
                          <a:ea typeface="+mn-ea"/>
                          <a:cs typeface="+mn-cs"/>
                        </a:rPr>
                        <a:t>изградени</a:t>
                      </a:r>
                      <a:r>
                        <a:rPr lang="ru-RU" sz="1400" kern="1200" dirty="0">
                          <a:solidFill>
                            <a:schemeClr val="accent5">
                              <a:lumMod val="50000"/>
                            </a:schemeClr>
                          </a:solidFill>
                          <a:latin typeface="+mn-lt"/>
                          <a:ea typeface="+mn-ea"/>
                          <a:cs typeface="+mn-cs"/>
                        </a:rPr>
                        <a:t> по ОПНОИР2014-2020 г. , 2 </a:t>
                      </a:r>
                      <a:r>
                        <a:rPr lang="ru-RU" sz="1400" kern="1200" dirty="0" err="1">
                          <a:solidFill>
                            <a:schemeClr val="accent5">
                              <a:lumMod val="50000"/>
                            </a:schemeClr>
                          </a:solidFill>
                          <a:latin typeface="+mn-lt"/>
                          <a:ea typeface="+mn-ea"/>
                          <a:cs typeface="+mn-cs"/>
                        </a:rPr>
                        <a:t>инфраструктури</a:t>
                      </a:r>
                      <a:r>
                        <a:rPr lang="ru-RU" sz="1400" kern="1200" dirty="0">
                          <a:solidFill>
                            <a:schemeClr val="accent5">
                              <a:lumMod val="50000"/>
                            </a:schemeClr>
                          </a:solidFill>
                          <a:latin typeface="+mn-lt"/>
                          <a:ea typeface="+mn-ea"/>
                          <a:cs typeface="+mn-cs"/>
                        </a:rPr>
                        <a:t> от НПКНИ или </a:t>
                      </a:r>
                      <a:r>
                        <a:rPr lang="ru-RU" sz="1400" kern="1200" dirty="0" err="1">
                          <a:solidFill>
                            <a:schemeClr val="accent5">
                              <a:lumMod val="50000"/>
                            </a:schemeClr>
                          </a:solidFill>
                          <a:latin typeface="+mn-lt"/>
                          <a:ea typeface="+mn-ea"/>
                          <a:cs typeface="+mn-cs"/>
                        </a:rPr>
                        <a:t>техни</a:t>
                      </a:r>
                      <a:r>
                        <a:rPr lang="ru-RU" sz="1400" kern="1200" dirty="0">
                          <a:solidFill>
                            <a:schemeClr val="accent5">
                              <a:lumMod val="50000"/>
                            </a:schemeClr>
                          </a:solidFill>
                          <a:latin typeface="+mn-lt"/>
                          <a:ea typeface="+mn-ea"/>
                          <a:cs typeface="+mn-cs"/>
                        </a:rPr>
                        <a:t> </a:t>
                      </a:r>
                      <a:r>
                        <a:rPr lang="ru-RU" sz="1400" kern="1200" dirty="0" err="1">
                          <a:solidFill>
                            <a:schemeClr val="accent5">
                              <a:lumMod val="50000"/>
                            </a:schemeClr>
                          </a:solidFill>
                          <a:latin typeface="+mn-lt"/>
                          <a:ea typeface="+mn-ea"/>
                          <a:cs typeface="+mn-cs"/>
                        </a:rPr>
                        <a:t>обединения</a:t>
                      </a:r>
                      <a:r>
                        <a:rPr lang="ru-RU" sz="1400" kern="1200" dirty="0">
                          <a:solidFill>
                            <a:schemeClr val="accent5">
                              <a:lumMod val="50000"/>
                            </a:schemeClr>
                          </a:solidFill>
                          <a:latin typeface="+mn-lt"/>
                          <a:ea typeface="+mn-ea"/>
                          <a:cs typeface="+mn-cs"/>
                        </a:rPr>
                        <a:t> и </a:t>
                      </a:r>
                      <a:r>
                        <a:rPr lang="ru-RU" sz="1400" kern="1200" dirty="0" err="1">
                          <a:solidFill>
                            <a:schemeClr val="accent5">
                              <a:lumMod val="50000"/>
                            </a:schemeClr>
                          </a:solidFill>
                          <a:latin typeface="+mn-lt"/>
                          <a:ea typeface="+mn-ea"/>
                          <a:cs typeface="+mn-cs"/>
                        </a:rPr>
                        <a:t>Лабораторен</a:t>
                      </a:r>
                      <a:r>
                        <a:rPr lang="ru-RU" sz="1400" kern="1200" dirty="0">
                          <a:solidFill>
                            <a:schemeClr val="accent5">
                              <a:lumMod val="50000"/>
                            </a:schemeClr>
                          </a:solidFill>
                          <a:latin typeface="+mn-lt"/>
                          <a:ea typeface="+mn-ea"/>
                          <a:cs typeface="+mn-cs"/>
                        </a:rPr>
                        <a:t> комплекс </a:t>
                      </a:r>
                      <a:r>
                        <a:rPr lang="ru-RU" sz="1400" kern="1200" dirty="0" err="1">
                          <a:solidFill>
                            <a:schemeClr val="accent5">
                              <a:lumMod val="50000"/>
                            </a:schemeClr>
                          </a:solidFill>
                          <a:latin typeface="+mn-lt"/>
                          <a:ea typeface="+mn-ea"/>
                          <a:cs typeface="+mn-cs"/>
                        </a:rPr>
                        <a:t>към</a:t>
                      </a:r>
                      <a:r>
                        <a:rPr lang="ru-RU" sz="1400" kern="1200" dirty="0">
                          <a:solidFill>
                            <a:schemeClr val="accent5">
                              <a:lumMod val="50000"/>
                            </a:schemeClr>
                          </a:solidFill>
                          <a:latin typeface="+mn-lt"/>
                          <a:ea typeface="+mn-ea"/>
                          <a:cs typeface="+mn-cs"/>
                        </a:rPr>
                        <a:t> София Тех Парк</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Юни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495028">
                <a:tc>
                  <a:txBody>
                    <a:bodyPr/>
                    <a:lstStyle/>
                    <a:p>
                      <a:pPr algn="ctr"/>
                      <a:r>
                        <a:rPr lang="ru-RU" sz="1400" kern="1200">
                          <a:solidFill>
                            <a:schemeClr val="accent5">
                              <a:lumMod val="50000"/>
                            </a:schemeClr>
                          </a:solidFill>
                          <a:latin typeface="+mn-lt"/>
                          <a:ea typeface="+mn-ea"/>
                          <a:cs typeface="+mn-cs"/>
                        </a:rPr>
                        <a:t> Ваучерна схема за малки и средни предприятия (МСП)</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12 500 000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МСП в сътрудничество с научни организации/висши училища</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Ноември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1106535">
                <a:tc>
                  <a:txBody>
                    <a:bodyPr/>
                    <a:lstStyle/>
                    <a:p>
                      <a:pPr algn="ctr"/>
                      <a:r>
                        <a:rPr lang="ru-RU" sz="1400" kern="1200" dirty="0" err="1">
                          <a:solidFill>
                            <a:schemeClr val="accent5">
                              <a:lumMod val="50000"/>
                            </a:schemeClr>
                          </a:solidFill>
                          <a:latin typeface="+mn-lt"/>
                          <a:ea typeface="+mn-ea"/>
                          <a:cs typeface="+mn-cs"/>
                        </a:rPr>
                        <a:t>Финансиране</a:t>
                      </a:r>
                      <a:r>
                        <a:rPr lang="ru-RU" sz="1400" kern="1200" dirty="0">
                          <a:solidFill>
                            <a:schemeClr val="accent5">
                              <a:lumMod val="50000"/>
                            </a:schemeClr>
                          </a:solidFill>
                          <a:latin typeface="+mn-lt"/>
                          <a:ea typeface="+mn-ea"/>
                          <a:cs typeface="+mn-cs"/>
                        </a:rPr>
                        <a:t> на избрани от </a:t>
                      </a:r>
                      <a:r>
                        <a:rPr lang="ru-RU" sz="1400" kern="1200" dirty="0" err="1">
                          <a:solidFill>
                            <a:schemeClr val="accent5">
                              <a:lumMod val="50000"/>
                            </a:schemeClr>
                          </a:solidFill>
                          <a:latin typeface="+mn-lt"/>
                          <a:ea typeface="+mn-ea"/>
                          <a:cs typeface="+mn-cs"/>
                        </a:rPr>
                        <a:t>Европейската</a:t>
                      </a:r>
                      <a:r>
                        <a:rPr lang="ru-RU" sz="1400" kern="1200" dirty="0">
                          <a:solidFill>
                            <a:schemeClr val="accent5">
                              <a:lumMod val="50000"/>
                            </a:schemeClr>
                          </a:solidFill>
                          <a:latin typeface="+mn-lt"/>
                          <a:ea typeface="+mn-ea"/>
                          <a:cs typeface="+mn-cs"/>
                        </a:rPr>
                        <a:t> </a:t>
                      </a:r>
                      <a:r>
                        <a:rPr lang="ru-RU" sz="1400" kern="1200" dirty="0" err="1">
                          <a:solidFill>
                            <a:schemeClr val="accent5">
                              <a:lumMod val="50000"/>
                            </a:schemeClr>
                          </a:solidFill>
                          <a:latin typeface="+mn-lt"/>
                          <a:ea typeface="+mn-ea"/>
                          <a:cs typeface="+mn-cs"/>
                        </a:rPr>
                        <a:t>комисия</a:t>
                      </a:r>
                      <a:r>
                        <a:rPr lang="ru-RU" sz="1400" kern="1200" dirty="0">
                          <a:solidFill>
                            <a:schemeClr val="accent5">
                              <a:lumMod val="50000"/>
                            </a:schemeClr>
                          </a:solidFill>
                          <a:latin typeface="+mn-lt"/>
                          <a:ea typeface="+mn-ea"/>
                          <a:cs typeface="+mn-cs"/>
                        </a:rPr>
                        <a:t> Европейски </a:t>
                      </a:r>
                      <a:r>
                        <a:rPr lang="ru-RU" sz="1400" kern="1200" dirty="0" err="1">
                          <a:solidFill>
                            <a:schemeClr val="accent5">
                              <a:lumMod val="50000"/>
                            </a:schemeClr>
                          </a:solidFill>
                          <a:latin typeface="+mn-lt"/>
                          <a:ea typeface="+mn-ea"/>
                          <a:cs typeface="+mn-cs"/>
                        </a:rPr>
                        <a:t>цифрови</a:t>
                      </a:r>
                      <a:r>
                        <a:rPr lang="ru-RU" sz="1400" kern="1200" dirty="0">
                          <a:solidFill>
                            <a:schemeClr val="accent5">
                              <a:lumMod val="50000"/>
                            </a:schemeClr>
                          </a:solidFill>
                          <a:latin typeface="+mn-lt"/>
                          <a:ea typeface="+mn-ea"/>
                          <a:cs typeface="+mn-cs"/>
                        </a:rPr>
                        <a:t> </a:t>
                      </a:r>
                      <a:r>
                        <a:rPr lang="ru-RU" sz="1400" kern="1200" dirty="0" err="1">
                          <a:solidFill>
                            <a:schemeClr val="accent5">
                              <a:lumMod val="50000"/>
                            </a:schemeClr>
                          </a:solidFill>
                          <a:latin typeface="+mn-lt"/>
                          <a:ea typeface="+mn-ea"/>
                          <a:cs typeface="+mn-cs"/>
                        </a:rPr>
                        <a:t>иновационни</a:t>
                      </a:r>
                      <a:r>
                        <a:rPr lang="ru-RU" sz="1400" kern="1200" dirty="0">
                          <a:solidFill>
                            <a:schemeClr val="accent5">
                              <a:lumMod val="50000"/>
                            </a:schemeClr>
                          </a:solidFill>
                          <a:latin typeface="+mn-lt"/>
                          <a:ea typeface="+mn-ea"/>
                          <a:cs typeface="+mn-cs"/>
                        </a:rPr>
                        <a:t> </a:t>
                      </a:r>
                      <a:r>
                        <a:rPr lang="ru-RU" sz="1400" kern="1200" dirty="0" err="1">
                          <a:solidFill>
                            <a:schemeClr val="accent5">
                              <a:lumMod val="50000"/>
                            </a:schemeClr>
                          </a:solidFill>
                          <a:latin typeface="+mn-lt"/>
                          <a:ea typeface="+mn-ea"/>
                          <a:cs typeface="+mn-cs"/>
                        </a:rPr>
                        <a:t>хъбове</a:t>
                      </a:r>
                      <a:endParaRPr lang="ru-RU" sz="1400" kern="1200" dirty="0">
                        <a:solidFill>
                          <a:schemeClr val="accent5">
                            <a:lumMod val="50000"/>
                          </a:schemeClr>
                        </a:solidFill>
                        <a:latin typeface="+mn-lt"/>
                        <a:ea typeface="+mn-ea"/>
                        <a:cs typeface="+mn-cs"/>
                      </a:endParaRPr>
                    </a:p>
                    <a:p>
                      <a:pPr algn="ctr"/>
                      <a:r>
                        <a:rPr lang="ru-RU" sz="1400" kern="1200" dirty="0">
                          <a:solidFill>
                            <a:schemeClr val="accent5">
                              <a:lumMod val="50000"/>
                            </a:schemeClr>
                          </a:solidFill>
                          <a:latin typeface="+mn-lt"/>
                          <a:ea typeface="+mn-ea"/>
                          <a:cs typeface="+mn-cs"/>
                        </a:rPr>
                        <a:t>(ЕЦИХ)</a:t>
                      </a:r>
                    </a:p>
                    <a:p>
                      <a:pPr algn="ct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69 273 110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ЕЦИХ, финансирани</a:t>
                      </a:r>
                      <a:r>
                        <a:rPr lang="bg-BG" sz="1400" kern="1200" baseline="0" dirty="0">
                          <a:solidFill>
                            <a:schemeClr val="accent5">
                              <a:lumMod val="50000"/>
                            </a:schemeClr>
                          </a:solidFill>
                          <a:latin typeface="+mn-lt"/>
                          <a:ea typeface="+mn-ea"/>
                          <a:cs typeface="+mn-cs"/>
                        </a:rPr>
                        <a:t> по Цифрова Европа и отличени с Печат за високи постижения</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Март/април</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r h="1514206">
                <a:tc>
                  <a:txBody>
                    <a:bodyPr/>
                    <a:lstStyle/>
                    <a:p>
                      <a:pPr algn="ctr"/>
                      <a:r>
                        <a:rPr lang="bg-BG" sz="1400" kern="1200" dirty="0">
                          <a:solidFill>
                            <a:schemeClr val="accent5">
                              <a:lumMod val="50000"/>
                            </a:schemeClr>
                          </a:solidFill>
                          <a:latin typeface="+mn-lt"/>
                          <a:ea typeface="+mn-ea"/>
                          <a:cs typeface="+mn-cs"/>
                        </a:rPr>
                        <a:t>Анализ,</a:t>
                      </a:r>
                      <a:r>
                        <a:rPr lang="bg-BG" sz="1400" kern="1200" baseline="0" dirty="0">
                          <a:solidFill>
                            <a:schemeClr val="accent5">
                              <a:lumMod val="50000"/>
                            </a:schemeClr>
                          </a:solidFill>
                          <a:latin typeface="+mn-lt"/>
                          <a:ea typeface="+mn-ea"/>
                          <a:cs typeface="+mn-cs"/>
                        </a:rPr>
                        <a:t> капацитет и пилотно изграждане на секторни пространства от данни/Изграждане на национална система за </a:t>
                      </a:r>
                      <a:r>
                        <a:rPr lang="bg-BG" sz="1400" kern="1200" baseline="0" dirty="0" err="1">
                          <a:solidFill>
                            <a:schemeClr val="accent5">
                              <a:lumMod val="50000"/>
                            </a:schemeClr>
                          </a:solidFill>
                          <a:latin typeface="+mn-lt"/>
                          <a:ea typeface="+mn-ea"/>
                          <a:cs typeface="+mn-cs"/>
                        </a:rPr>
                        <a:t>киберсигурност</a:t>
                      </a:r>
                      <a:r>
                        <a:rPr lang="bg-BG" sz="1400" kern="1200" baseline="0" dirty="0">
                          <a:solidFill>
                            <a:schemeClr val="accent5">
                              <a:lumMod val="50000"/>
                            </a:schemeClr>
                          </a:solidFill>
                          <a:latin typeface="+mn-lt"/>
                          <a:ea typeface="+mn-ea"/>
                          <a:cs typeface="+mn-cs"/>
                        </a:rPr>
                        <a:t> и на капацитета на национални компетентни органи за реагиране при инциденти с компютърната сигурност</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41 173 525</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МЕУ</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Април/октомври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594832488"/>
                  </a:ext>
                </a:extLst>
              </a:tr>
            </a:tbl>
          </a:graphicData>
        </a:graphic>
      </p:graphicFrame>
    </p:spTree>
    <p:extLst>
      <p:ext uri="{BB962C8B-B14F-4D97-AF65-F5344CB8AC3E}">
        <p14:creationId xmlns:p14="http://schemas.microsoft.com/office/powerpoint/2010/main" val="2767150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a:t>
            </a:r>
            <a:r>
              <a:rPr lang="bg-BG" sz="4000" b="1" cap="all" dirty="0">
                <a:ln w="3175" cmpd="sng">
                  <a:noFill/>
                </a:ln>
                <a:solidFill>
                  <a:srgbClr val="4472C4">
                    <a:lumMod val="50000"/>
                  </a:srgbClr>
                </a:solidFill>
              </a:rPr>
              <a:t>програма „развитие на човешките ресурси“ 2021 – 2027</a:t>
            </a: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1"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Наталия Ефремова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Зам. </a:t>
            </a:r>
            <a:r>
              <a:rPr kumimoji="0" lang="en-US"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 </a:t>
            </a: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министър на труда и социалната политика</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3839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467541" y="1524003"/>
            <a:ext cx="8353254" cy="5040556"/>
          </a:xfrm>
        </p:spPr>
        <p:txBody>
          <a:bodyPr>
            <a:noAutofit/>
          </a:bodyPr>
          <a:lstStyle/>
          <a:p>
            <a:pPr lvl="0" algn="just" hangingPunct="0">
              <a:spcBef>
                <a:spcPts val="0"/>
              </a:spcBef>
              <a:spcAft>
                <a:spcPts val="1200"/>
              </a:spcAft>
              <a:buFont typeface="Wingdings" pitchFamily="2"/>
              <a:buChar char="v"/>
            </a:pPr>
            <a:r>
              <a:rPr lang="ru-RU" sz="2200" dirty="0">
                <a:solidFill>
                  <a:schemeClr val="accent5">
                    <a:lumMod val="50000"/>
                  </a:schemeClr>
                </a:solidFill>
                <a:latin typeface="Arial"/>
              </a:rPr>
              <a:t>Общ бюджет – </a:t>
            </a:r>
            <a:r>
              <a:rPr lang="en-US" sz="2200" dirty="0">
                <a:solidFill>
                  <a:schemeClr val="accent5">
                    <a:lumMod val="50000"/>
                  </a:schemeClr>
                </a:solidFill>
                <a:latin typeface="Arial"/>
              </a:rPr>
              <a:t>EUR 1 967 mln. </a:t>
            </a:r>
            <a:endParaRPr lang="bg-BG" sz="2200" dirty="0">
              <a:solidFill>
                <a:schemeClr val="accent5">
                  <a:lumMod val="50000"/>
                </a:schemeClr>
              </a:solidFill>
              <a:latin typeface="Arial"/>
            </a:endParaRPr>
          </a:p>
          <a:p>
            <a:pPr lvl="0" algn="just" hangingPunct="0">
              <a:spcBef>
                <a:spcPts val="0"/>
              </a:spcBef>
              <a:spcAft>
                <a:spcPts val="1200"/>
              </a:spcAft>
              <a:buFont typeface="Wingdings" pitchFamily="2"/>
              <a:buChar char="v"/>
            </a:pPr>
            <a:r>
              <a:rPr lang="ru-RU" sz="2200" dirty="0">
                <a:solidFill>
                  <a:schemeClr val="accent5">
                    <a:lumMod val="50000"/>
                  </a:schemeClr>
                </a:solidFill>
                <a:latin typeface="Arial"/>
              </a:rPr>
              <a:t>Програмирани средства – </a:t>
            </a:r>
            <a:r>
              <a:rPr lang="en-US" sz="2200" dirty="0">
                <a:solidFill>
                  <a:schemeClr val="accent5">
                    <a:lumMod val="50000"/>
                  </a:schemeClr>
                </a:solidFill>
                <a:latin typeface="Arial"/>
              </a:rPr>
              <a:t>EUR </a:t>
            </a:r>
            <a:r>
              <a:rPr lang="ru-RU" sz="2200" dirty="0">
                <a:solidFill>
                  <a:schemeClr val="accent5">
                    <a:lumMod val="50000"/>
                  </a:schemeClr>
                </a:solidFill>
                <a:latin typeface="Arial"/>
              </a:rPr>
              <a:t>627,5 </a:t>
            </a:r>
            <a:r>
              <a:rPr lang="en-US" sz="2200" dirty="0">
                <a:solidFill>
                  <a:schemeClr val="accent5">
                    <a:lumMod val="50000"/>
                  </a:schemeClr>
                </a:solidFill>
                <a:latin typeface="Arial"/>
              </a:rPr>
              <a:t>mln.</a:t>
            </a:r>
            <a:r>
              <a:rPr lang="ru-RU" sz="2200" dirty="0">
                <a:solidFill>
                  <a:schemeClr val="accent5">
                    <a:lumMod val="50000"/>
                  </a:schemeClr>
                </a:solidFill>
                <a:latin typeface="Arial"/>
              </a:rPr>
              <a:t> (31.89%)</a:t>
            </a:r>
            <a:endParaRPr lang="en-US" sz="2200" dirty="0">
              <a:solidFill>
                <a:schemeClr val="accent5">
                  <a:lumMod val="50000"/>
                </a:schemeClr>
              </a:solidFill>
              <a:latin typeface="Arial"/>
            </a:endParaRP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Обявени процедури - 6</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Сключени договори - 209</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На стойност – </a:t>
            </a:r>
            <a:r>
              <a:rPr lang="en-US" sz="1800" dirty="0">
                <a:solidFill>
                  <a:schemeClr val="accent5">
                    <a:lumMod val="50000"/>
                  </a:schemeClr>
                </a:solidFill>
                <a:latin typeface="Arial"/>
              </a:rPr>
              <a:t>EUR 98 mln. </a:t>
            </a:r>
            <a:endParaRPr lang="bg-BG" sz="1800" dirty="0">
              <a:solidFill>
                <a:schemeClr val="accent5">
                  <a:lumMod val="50000"/>
                </a:schemeClr>
              </a:solidFill>
              <a:latin typeface="Arial"/>
            </a:endParaRPr>
          </a:p>
          <a:p>
            <a:pPr lvl="1" algn="just" hangingPunct="0">
              <a:spcBef>
                <a:spcPts val="0"/>
              </a:spcBef>
              <a:spcAft>
                <a:spcPts val="1200"/>
              </a:spcAft>
              <a:buFont typeface="Wingdings" panose="05000000000000000000" pitchFamily="2" charset="2"/>
              <a:buChar char="ü"/>
            </a:pPr>
            <a:r>
              <a:rPr lang="en-US" sz="1800" dirty="0">
                <a:solidFill>
                  <a:schemeClr val="accent5">
                    <a:lumMod val="50000"/>
                  </a:schemeClr>
                </a:solidFill>
                <a:latin typeface="Arial"/>
              </a:rPr>
              <a:t>5 </a:t>
            </a:r>
            <a:r>
              <a:rPr lang="bg-BG" sz="1800" dirty="0">
                <a:solidFill>
                  <a:schemeClr val="accent5">
                    <a:lumMod val="50000"/>
                  </a:schemeClr>
                </a:solidFill>
                <a:latin typeface="Arial"/>
              </a:rPr>
              <a:t>% от общия бюджет</a:t>
            </a:r>
          </a:p>
          <a:p>
            <a:pPr lvl="1" algn="just" hangingPunct="0">
              <a:spcBef>
                <a:spcPts val="0"/>
              </a:spcBef>
              <a:spcAft>
                <a:spcPts val="1200"/>
              </a:spcAft>
              <a:buFont typeface="Wingdings" panose="05000000000000000000" pitchFamily="2" charset="2"/>
              <a:buChar char="ü"/>
            </a:pPr>
            <a:r>
              <a:rPr lang="en-US" sz="1800" dirty="0">
                <a:solidFill>
                  <a:schemeClr val="accent5">
                    <a:lumMod val="50000"/>
                  </a:schemeClr>
                </a:solidFill>
                <a:latin typeface="Arial"/>
              </a:rPr>
              <a:t>15,6</a:t>
            </a:r>
            <a:r>
              <a:rPr lang="bg-BG" sz="1800" dirty="0">
                <a:solidFill>
                  <a:schemeClr val="accent5">
                    <a:lumMod val="50000"/>
                  </a:schemeClr>
                </a:solidFill>
                <a:latin typeface="Arial"/>
              </a:rPr>
              <a:t> % от програмираните средства</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Верифицирани средства – </a:t>
            </a:r>
            <a:r>
              <a:rPr lang="en-US" sz="2200" dirty="0">
                <a:solidFill>
                  <a:schemeClr val="accent5">
                    <a:lumMod val="50000"/>
                  </a:schemeClr>
                </a:solidFill>
                <a:latin typeface="Arial"/>
              </a:rPr>
              <a:t>EUR 5,3 mln.</a:t>
            </a:r>
            <a:endParaRPr lang="bg-BG" sz="2200" dirty="0">
              <a:solidFill>
                <a:schemeClr val="accent5">
                  <a:lumMod val="50000"/>
                </a:schemeClr>
              </a:solidFill>
              <a:latin typeface="Arial"/>
            </a:endParaRP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Изплатени средства – </a:t>
            </a:r>
            <a:r>
              <a:rPr lang="en-US" sz="2200" dirty="0">
                <a:solidFill>
                  <a:schemeClr val="accent5">
                    <a:lumMod val="50000"/>
                  </a:schemeClr>
                </a:solidFill>
                <a:latin typeface="Arial"/>
              </a:rPr>
              <a:t>EUR 11,6 mln.</a:t>
            </a:r>
            <a:endParaRPr lang="bg-BG" sz="2200" dirty="0">
              <a:solidFill>
                <a:schemeClr val="accent5">
                  <a:lumMod val="50000"/>
                </a:schemeClr>
              </a:solidFill>
              <a:latin typeface="Arial"/>
            </a:endParaRPr>
          </a:p>
          <a:p>
            <a:pPr marL="457200" lvl="1" indent="0" algn="just" hangingPunct="0">
              <a:spcBef>
                <a:spcPts val="0"/>
              </a:spcBef>
              <a:spcAft>
                <a:spcPts val="600"/>
              </a:spcAft>
              <a:buNone/>
            </a:pPr>
            <a:endParaRPr lang="ru-RU" sz="2200" dirty="0">
              <a:solidFill>
                <a:srgbClr val="1A3A80"/>
              </a:solidFill>
              <a:latin typeface="Arial"/>
            </a:endParaRPr>
          </a:p>
          <a:p>
            <a:pPr lvl="1" algn="just" hangingPunct="0">
              <a:spcBef>
                <a:spcPts val="0"/>
              </a:spcBef>
              <a:spcAft>
                <a:spcPts val="600"/>
              </a:spcAft>
              <a:buFont typeface="Wingdings" pitchFamily="2"/>
              <a:buChar char="ü"/>
            </a:pPr>
            <a:endParaRPr lang="ru-RU" sz="2200" dirty="0">
              <a:solidFill>
                <a:srgbClr val="1A3A80"/>
              </a:solidFill>
              <a:latin typeface="Arial"/>
            </a:endParaRPr>
          </a:p>
        </p:txBody>
      </p:sp>
    </p:spTree>
    <p:extLst>
      <p:ext uri="{BB962C8B-B14F-4D97-AF65-F5344CB8AC3E}">
        <p14:creationId xmlns:p14="http://schemas.microsoft.com/office/powerpoint/2010/main" val="338221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a:t>
            </a:r>
            <a:r>
              <a:rPr lang="bg-BG" sz="4000" b="1" cap="all" dirty="0">
                <a:ln w="3175" cmpd="sng">
                  <a:noFill/>
                </a:ln>
                <a:solidFill>
                  <a:srgbClr val="4472C4">
                    <a:lumMod val="50000"/>
                  </a:srgbClr>
                </a:solidFill>
              </a:rPr>
              <a:t>програма „транспортна свързаност“ </a:t>
            </a:r>
          </a:p>
          <a:p>
            <a:pPr marL="0" lvl="0" indent="0" algn="ctr">
              <a:buNone/>
            </a:pPr>
            <a:r>
              <a:rPr lang="bg-BG" sz="4000" b="1" cap="all" dirty="0">
                <a:ln w="3175" cmpd="sng">
                  <a:noFill/>
                </a:ln>
                <a:solidFill>
                  <a:srgbClr val="4472C4">
                    <a:lumMod val="50000"/>
                  </a:srgbClr>
                </a:solidFill>
              </a:rPr>
              <a:t>2021 – 2027</a:t>
            </a: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Мартин Георгиев</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Ръководител на УО</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1535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2000571297"/>
              </p:ext>
            </p:extLst>
          </p:nvPr>
        </p:nvGraphicFramePr>
        <p:xfrm>
          <a:off x="156062" y="1313713"/>
          <a:ext cx="8791575" cy="5399507"/>
        </p:xfrm>
        <a:graphic>
          <a:graphicData uri="http://schemas.openxmlformats.org/drawingml/2006/table">
            <a:tbl>
              <a:tblPr firstRow="1" bandRow="1">
                <a:tableStyleId>{B301B821-A1FF-4177-AEE7-76D212191A09}</a:tableStyleId>
              </a:tblPr>
              <a:tblGrid>
                <a:gridCol w="3387070">
                  <a:extLst>
                    <a:ext uri="{9D8B030D-6E8A-4147-A177-3AD203B41FA5}">
                      <a16:colId xmlns:a16="http://schemas.microsoft.com/office/drawing/2014/main" val="2657765966"/>
                    </a:ext>
                  </a:extLst>
                </a:gridCol>
                <a:gridCol w="1295600">
                  <a:extLst>
                    <a:ext uri="{9D8B030D-6E8A-4147-A177-3AD203B41FA5}">
                      <a16:colId xmlns:a16="http://schemas.microsoft.com/office/drawing/2014/main" val="2809078691"/>
                    </a:ext>
                  </a:extLst>
                </a:gridCol>
                <a:gridCol w="2719109">
                  <a:extLst>
                    <a:ext uri="{9D8B030D-6E8A-4147-A177-3AD203B41FA5}">
                      <a16:colId xmlns:a16="http://schemas.microsoft.com/office/drawing/2014/main" val="3557677538"/>
                    </a:ext>
                  </a:extLst>
                </a:gridCol>
                <a:gridCol w="1389796">
                  <a:extLst>
                    <a:ext uri="{9D8B030D-6E8A-4147-A177-3AD203B41FA5}">
                      <a16:colId xmlns:a16="http://schemas.microsoft.com/office/drawing/2014/main" val="1187404927"/>
                    </a:ext>
                  </a:extLst>
                </a:gridCol>
              </a:tblGrid>
              <a:tr h="857987">
                <a:tc>
                  <a:txBody>
                    <a:bodyPr/>
                    <a:lstStyle/>
                    <a:p>
                      <a:pPr algn="ctr"/>
                      <a:r>
                        <a:rPr lang="bg-BG" sz="1600" b="0" dirty="0"/>
                        <a:t>Предмет</a:t>
                      </a:r>
                      <a:r>
                        <a:rPr lang="bg-BG" sz="1600" b="0" baseline="0" dirty="0"/>
                        <a:t>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процедурата</a:t>
                      </a:r>
                      <a:endParaRPr lang="bg-BG"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394078">
                <a:tc>
                  <a:txBody>
                    <a:bodyPr/>
                    <a:lstStyle/>
                    <a:p>
                      <a:pPr algn="l"/>
                      <a:r>
                        <a:rPr lang="ru-RU" sz="1600" kern="1200" dirty="0">
                          <a:solidFill>
                            <a:schemeClr val="accent5">
                              <a:lumMod val="50000"/>
                            </a:schemeClr>
                          </a:solidFill>
                          <a:latin typeface="+mn-lt"/>
                          <a:ea typeface="+mn-ea"/>
                          <a:cs typeface="+mn-cs"/>
                        </a:rPr>
                        <a:t>Операция „Започвам работа“ – Компонент 3 „Заетост“</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114,5</a:t>
                      </a:r>
                      <a:r>
                        <a:rPr lang="en-US" sz="1600" kern="1200" dirty="0">
                          <a:solidFill>
                            <a:schemeClr val="accent5">
                              <a:lumMod val="50000"/>
                            </a:schemeClr>
                          </a:solidFill>
                          <a:latin typeface="+mn-lt"/>
                          <a:ea typeface="+mn-ea"/>
                          <a:cs typeface="+mn-cs"/>
                        </a:rPr>
                        <a:t>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noProof="0" dirty="0">
                          <a:solidFill>
                            <a:schemeClr val="accent5">
                              <a:lumMod val="50000"/>
                            </a:schemeClr>
                          </a:solidFill>
                          <a:latin typeface="+mn-lt"/>
                          <a:ea typeface="+mn-ea"/>
                          <a:cs typeface="+mn-cs"/>
                        </a:rPr>
                        <a:t>Агенция по заетостта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Февруари 2023 г.</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394078">
                <a:tc>
                  <a:txBody>
                    <a:bodyPr/>
                    <a:lstStyle/>
                    <a:p>
                      <a:pPr algn="l"/>
                      <a:r>
                        <a:rPr lang="ru-RU" sz="1600" kern="1200" dirty="0">
                          <a:solidFill>
                            <a:schemeClr val="accent5">
                              <a:lumMod val="50000"/>
                            </a:schemeClr>
                          </a:solidFill>
                          <a:latin typeface="+mn-lt"/>
                          <a:ea typeface="+mn-ea"/>
                          <a:cs typeface="+mn-cs"/>
                        </a:rPr>
                        <a:t>Операция „Надграждане на капацитета на системите за закрила на детето“</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en-GB" sz="1600" kern="1200" dirty="0">
                          <a:solidFill>
                            <a:schemeClr val="accent5">
                              <a:lumMod val="50000"/>
                            </a:schemeClr>
                          </a:solidFill>
                          <a:latin typeface="+mn-lt"/>
                          <a:ea typeface="+mn-ea"/>
                          <a:cs typeface="+mn-cs"/>
                        </a:rPr>
                        <a:t>2,7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noProof="0" dirty="0">
                          <a:solidFill>
                            <a:schemeClr val="accent5">
                              <a:lumMod val="50000"/>
                            </a:schemeClr>
                          </a:solidFill>
                          <a:latin typeface="+mn-lt"/>
                          <a:ea typeface="+mn-ea"/>
                          <a:cs typeface="+mn-cs"/>
                        </a:rPr>
                        <a:t>Държавна агенция за закрила на детето</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февруари/ март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394078">
                <a:tc>
                  <a:txBody>
                    <a:bodyPr/>
                    <a:lstStyle/>
                    <a:p>
                      <a:pPr algn="l"/>
                      <a:r>
                        <a:rPr lang="bg-BG" sz="1600" kern="1200" dirty="0">
                          <a:solidFill>
                            <a:schemeClr val="accent5">
                              <a:lumMod val="50000"/>
                            </a:schemeClr>
                          </a:solidFill>
                          <a:latin typeface="+mn-lt"/>
                          <a:ea typeface="+mn-ea"/>
                          <a:cs typeface="+mn-cs"/>
                        </a:rPr>
                        <a:t>Операция „Адаптирана работна среда“</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en-GB" sz="1600" kern="1200" dirty="0">
                          <a:solidFill>
                            <a:schemeClr val="accent5">
                              <a:lumMod val="50000"/>
                            </a:schemeClr>
                          </a:solidFill>
                          <a:latin typeface="+mn-lt"/>
                          <a:ea typeface="+mn-ea"/>
                          <a:cs typeface="+mn-cs"/>
                        </a:rPr>
                        <a:t>51,1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600" kern="1200" noProof="0" dirty="0">
                          <a:solidFill>
                            <a:schemeClr val="accent5">
                              <a:lumMod val="50000"/>
                            </a:schemeClr>
                          </a:solidFill>
                          <a:latin typeface="+mn-lt"/>
                          <a:ea typeface="+mn-ea"/>
                          <a:cs typeface="+mn-cs"/>
                        </a:rPr>
                        <a:t>Предприятия,</a:t>
                      </a:r>
                      <a:r>
                        <a:rPr lang="bg-BG" sz="1600" kern="1200" baseline="0" noProof="0" dirty="0">
                          <a:solidFill>
                            <a:schemeClr val="accent5">
                              <a:lumMod val="50000"/>
                            </a:schemeClr>
                          </a:solidFill>
                          <a:latin typeface="+mn-lt"/>
                          <a:ea typeface="+mn-ea"/>
                          <a:cs typeface="+mn-cs"/>
                        </a:rPr>
                        <a:t> </a:t>
                      </a:r>
                      <a:r>
                        <a:rPr lang="bg-BG" sz="1600" kern="1200" noProof="0" dirty="0">
                          <a:solidFill>
                            <a:schemeClr val="accent5">
                              <a:lumMod val="50000"/>
                            </a:schemeClr>
                          </a:solidFill>
                          <a:latin typeface="+mn-lt"/>
                          <a:ea typeface="+mn-ea"/>
                          <a:cs typeface="+mn-cs"/>
                        </a:rPr>
                        <a:t>регистрирани по Търговския закон</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Март</a:t>
                      </a:r>
                      <a:r>
                        <a:rPr lang="bg-BG" sz="1600" kern="1200" baseline="0" dirty="0">
                          <a:solidFill>
                            <a:schemeClr val="accent5">
                              <a:lumMod val="50000"/>
                            </a:schemeClr>
                          </a:solidFill>
                          <a:latin typeface="+mn-lt"/>
                          <a:ea typeface="+mn-ea"/>
                          <a:cs typeface="+mn-cs"/>
                        </a:rPr>
                        <a:t> 2023 г.</a:t>
                      </a:r>
                      <a:endParaRPr lang="bg-BG"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207011905"/>
                  </a:ext>
                </a:extLst>
              </a:tr>
              <a:tr h="394078">
                <a:tc>
                  <a:txBody>
                    <a:bodyPr/>
                    <a:lstStyle/>
                    <a:p>
                      <a:pPr algn="l"/>
                      <a:r>
                        <a:rPr lang="bg-BG" sz="1600" kern="1200" dirty="0">
                          <a:solidFill>
                            <a:schemeClr val="accent5">
                              <a:lumMod val="50000"/>
                            </a:schemeClr>
                          </a:solidFill>
                          <a:latin typeface="+mn-lt"/>
                          <a:ea typeface="+mn-ea"/>
                          <a:cs typeface="+mn-cs"/>
                        </a:rPr>
                        <a:t>Операция „Дигитални умения“</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en-GB" sz="1600" kern="1200" dirty="0">
                          <a:solidFill>
                            <a:schemeClr val="accent5">
                              <a:lumMod val="50000"/>
                            </a:schemeClr>
                          </a:solidFill>
                          <a:latin typeface="+mn-lt"/>
                          <a:ea typeface="+mn-ea"/>
                          <a:cs typeface="+mn-cs"/>
                        </a:rPr>
                        <a:t>20,4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noProof="0" dirty="0">
                          <a:solidFill>
                            <a:schemeClr val="accent5">
                              <a:lumMod val="50000"/>
                            </a:schemeClr>
                          </a:solidFill>
                          <a:latin typeface="+mn-lt"/>
                          <a:ea typeface="+mn-ea"/>
                          <a:cs typeface="+mn-cs"/>
                        </a:rPr>
                        <a:t>Агенция по заетостта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Април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523615998"/>
                  </a:ext>
                </a:extLst>
              </a:tr>
              <a:tr h="394078">
                <a:tc>
                  <a:txBody>
                    <a:bodyPr/>
                    <a:lstStyle/>
                    <a:p>
                      <a:pPr algn="l"/>
                      <a:r>
                        <a:rPr lang="bg-BG" sz="1600" kern="1200" dirty="0">
                          <a:solidFill>
                            <a:schemeClr val="accent5">
                              <a:lumMod val="50000"/>
                            </a:schemeClr>
                          </a:solidFill>
                          <a:latin typeface="+mn-lt"/>
                          <a:ea typeface="+mn-ea"/>
                          <a:cs typeface="+mn-cs"/>
                        </a:rPr>
                        <a:t>Операция „Младежка заетост +“ </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en-GB" sz="1600" kern="1200" dirty="0">
                          <a:solidFill>
                            <a:schemeClr val="accent5">
                              <a:lumMod val="50000"/>
                            </a:schemeClr>
                          </a:solidFill>
                          <a:latin typeface="+mn-lt"/>
                          <a:ea typeface="+mn-ea"/>
                          <a:cs typeface="+mn-cs"/>
                        </a:rPr>
                        <a:t>40,9</a:t>
                      </a:r>
                      <a:r>
                        <a:rPr lang="bg-BG" sz="1600" kern="1200" baseline="0" dirty="0">
                          <a:solidFill>
                            <a:schemeClr val="accent5">
                              <a:lumMod val="50000"/>
                            </a:schemeClr>
                          </a:solidFill>
                          <a:latin typeface="+mn-lt"/>
                          <a:ea typeface="+mn-ea"/>
                          <a:cs typeface="+mn-cs"/>
                        </a:rPr>
                        <a:t> млн.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noProof="0" dirty="0">
                          <a:solidFill>
                            <a:schemeClr val="accent5">
                              <a:lumMod val="50000"/>
                            </a:schemeClr>
                          </a:solidFill>
                          <a:latin typeface="+mn-lt"/>
                          <a:ea typeface="+mn-ea"/>
                          <a:cs typeface="+mn-cs"/>
                        </a:rPr>
                        <a:t>Агенция по заетостта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Април 2023</a:t>
                      </a:r>
                      <a:r>
                        <a:rPr lang="bg-BG" sz="1600" kern="1200" baseline="0" dirty="0">
                          <a:solidFill>
                            <a:schemeClr val="accent5">
                              <a:lumMod val="50000"/>
                            </a:schemeClr>
                          </a:solidFill>
                          <a:latin typeface="+mn-lt"/>
                          <a:ea typeface="+mn-ea"/>
                          <a:cs typeface="+mn-cs"/>
                        </a:rPr>
                        <a:t> г.</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451090581"/>
                  </a:ext>
                </a:extLst>
              </a:tr>
              <a:tr h="394078">
                <a:tc>
                  <a:txBody>
                    <a:bodyPr/>
                    <a:lstStyle/>
                    <a:p>
                      <a:pPr algn="l"/>
                      <a:r>
                        <a:rPr lang="ru-RU" sz="1600" kern="1200" dirty="0">
                          <a:solidFill>
                            <a:schemeClr val="accent5">
                              <a:lumMod val="50000"/>
                            </a:schemeClr>
                          </a:solidFill>
                          <a:latin typeface="+mn-lt"/>
                          <a:ea typeface="+mn-ea"/>
                          <a:cs typeface="+mn-cs"/>
                        </a:rPr>
                        <a:t>Операция „Квалификация, умения и кариерно развитие на заети лица“ </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en-US" sz="1600" kern="1200" dirty="0">
                          <a:solidFill>
                            <a:schemeClr val="accent5">
                              <a:lumMod val="50000"/>
                            </a:schemeClr>
                          </a:solidFill>
                          <a:latin typeface="+mn-lt"/>
                          <a:ea typeface="+mn-ea"/>
                          <a:cs typeface="+mn-cs"/>
                        </a:rPr>
                        <a:t>28,1</a:t>
                      </a:r>
                      <a:r>
                        <a:rPr lang="en-US" sz="1600" kern="1200" baseline="0" dirty="0">
                          <a:solidFill>
                            <a:schemeClr val="accent5">
                              <a:lumMod val="50000"/>
                            </a:schemeClr>
                          </a:solidFill>
                          <a:latin typeface="+mn-lt"/>
                          <a:ea typeface="+mn-ea"/>
                          <a:cs typeface="+mn-cs"/>
                        </a:rPr>
                        <a:t> </a:t>
                      </a:r>
                      <a:r>
                        <a:rPr lang="bg-BG" sz="1600" kern="1200" baseline="0" dirty="0">
                          <a:solidFill>
                            <a:schemeClr val="accent5">
                              <a:lumMod val="50000"/>
                            </a:schemeClr>
                          </a:solidFill>
                          <a:latin typeface="+mn-lt"/>
                          <a:ea typeface="+mn-ea"/>
                          <a:cs typeface="+mn-cs"/>
                        </a:rPr>
                        <a:t>млн.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noProof="0" dirty="0">
                          <a:solidFill>
                            <a:schemeClr val="accent5">
                              <a:lumMod val="50000"/>
                            </a:schemeClr>
                          </a:solidFill>
                          <a:latin typeface="+mn-lt"/>
                          <a:ea typeface="+mn-ea"/>
                          <a:cs typeface="+mn-cs"/>
                        </a:rPr>
                        <a:t>Агенция по заетостта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Май 2023</a:t>
                      </a:r>
                      <a:r>
                        <a:rPr lang="bg-BG" sz="1600" kern="1200" baseline="0" dirty="0">
                          <a:solidFill>
                            <a:schemeClr val="accent5">
                              <a:lumMod val="50000"/>
                            </a:schemeClr>
                          </a:solidFill>
                          <a:latin typeface="+mn-lt"/>
                          <a:ea typeface="+mn-ea"/>
                          <a:cs typeface="+mn-cs"/>
                        </a:rPr>
                        <a:t> г.</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8498202"/>
                  </a:ext>
                </a:extLst>
              </a:tr>
              <a:tr h="394078">
                <a:tc>
                  <a:txBody>
                    <a:bodyPr/>
                    <a:lstStyle/>
                    <a:p>
                      <a:pPr algn="l"/>
                      <a:r>
                        <a:rPr lang="ru-RU" sz="1600" kern="1200" dirty="0">
                          <a:solidFill>
                            <a:schemeClr val="accent5">
                              <a:lumMod val="50000"/>
                            </a:schemeClr>
                          </a:solidFill>
                          <a:latin typeface="+mn-lt"/>
                          <a:ea typeface="+mn-ea"/>
                          <a:cs typeface="+mn-cs"/>
                        </a:rPr>
                        <a:t>Операция „Активно приобщаване и достъп до заетост на хора в неравностойно положение“ </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accent5">
                              <a:lumMod val="50000"/>
                            </a:schemeClr>
                          </a:solidFill>
                          <a:latin typeface="+mn-lt"/>
                          <a:ea typeface="+mn-ea"/>
                          <a:cs typeface="+mn-cs"/>
                        </a:rPr>
                        <a:t>15,3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noProof="0" dirty="0">
                          <a:solidFill>
                            <a:schemeClr val="accent5">
                              <a:lumMod val="50000"/>
                            </a:schemeClr>
                          </a:solidFill>
                          <a:latin typeface="+mn-lt"/>
                          <a:ea typeface="+mn-ea"/>
                          <a:cs typeface="+mn-cs"/>
                        </a:rPr>
                        <a:t>НПО, доставчици на социални услуги и работодатели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Май 2023 г.</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928838803"/>
                  </a:ext>
                </a:extLst>
              </a:tr>
            </a:tbl>
          </a:graphicData>
        </a:graphic>
      </p:graphicFrame>
    </p:spTree>
    <p:extLst>
      <p:ext uri="{BB962C8B-B14F-4D97-AF65-F5344CB8AC3E}">
        <p14:creationId xmlns:p14="http://schemas.microsoft.com/office/powerpoint/2010/main" val="2037691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1126407916"/>
              </p:ext>
            </p:extLst>
          </p:nvPr>
        </p:nvGraphicFramePr>
        <p:xfrm>
          <a:off x="103308" y="1208206"/>
          <a:ext cx="8791575" cy="5482739"/>
        </p:xfrm>
        <a:graphic>
          <a:graphicData uri="http://schemas.openxmlformats.org/drawingml/2006/table">
            <a:tbl>
              <a:tblPr firstRow="1" bandRow="1">
                <a:tableStyleId>{B301B821-A1FF-4177-AEE7-76D212191A09}</a:tableStyleId>
              </a:tblPr>
              <a:tblGrid>
                <a:gridCol w="2815738">
                  <a:extLst>
                    <a:ext uri="{9D8B030D-6E8A-4147-A177-3AD203B41FA5}">
                      <a16:colId xmlns:a16="http://schemas.microsoft.com/office/drawing/2014/main" val="2657765966"/>
                    </a:ext>
                  </a:extLst>
                </a:gridCol>
                <a:gridCol w="1257300">
                  <a:extLst>
                    <a:ext uri="{9D8B030D-6E8A-4147-A177-3AD203B41FA5}">
                      <a16:colId xmlns:a16="http://schemas.microsoft.com/office/drawing/2014/main" val="2809078691"/>
                    </a:ext>
                  </a:extLst>
                </a:gridCol>
                <a:gridCol w="3328741">
                  <a:extLst>
                    <a:ext uri="{9D8B030D-6E8A-4147-A177-3AD203B41FA5}">
                      <a16:colId xmlns:a16="http://schemas.microsoft.com/office/drawing/2014/main" val="3557677538"/>
                    </a:ext>
                  </a:extLst>
                </a:gridCol>
                <a:gridCol w="1389796">
                  <a:extLst>
                    <a:ext uri="{9D8B030D-6E8A-4147-A177-3AD203B41FA5}">
                      <a16:colId xmlns:a16="http://schemas.microsoft.com/office/drawing/2014/main" val="1187404927"/>
                    </a:ext>
                  </a:extLst>
                </a:gridCol>
              </a:tblGrid>
              <a:tr h="971699">
                <a:tc>
                  <a:txBody>
                    <a:bodyPr/>
                    <a:lstStyle/>
                    <a:p>
                      <a:pPr algn="ctr"/>
                      <a:r>
                        <a:rPr lang="bg-BG" sz="1600" b="0" dirty="0"/>
                        <a:t>Предмет</a:t>
                      </a:r>
                      <a:r>
                        <a:rPr lang="bg-BG" sz="1600" b="0" baseline="0" dirty="0"/>
                        <a:t>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процедурата</a:t>
                      </a:r>
                      <a:endParaRPr lang="bg-BG"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394078">
                <a:tc>
                  <a:txBody>
                    <a:bodyPr/>
                    <a:lstStyle/>
                    <a:p>
                      <a:pPr algn="l"/>
                      <a:r>
                        <a:rPr lang="ru-RU" sz="1600" kern="1200" dirty="0">
                          <a:solidFill>
                            <a:schemeClr val="accent5">
                              <a:lumMod val="50000"/>
                            </a:schemeClr>
                          </a:solidFill>
                          <a:latin typeface="+mn-lt"/>
                          <a:ea typeface="+mn-ea"/>
                          <a:cs typeface="+mn-cs"/>
                        </a:rPr>
                        <a:t>Операция „Устойчива заетост за хора в неравностойно положение“</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en-US" sz="1600" kern="1200" dirty="0">
                          <a:solidFill>
                            <a:schemeClr val="accent5">
                              <a:lumMod val="50000"/>
                            </a:schemeClr>
                          </a:solidFill>
                          <a:latin typeface="+mn-lt"/>
                          <a:ea typeface="+mn-ea"/>
                          <a:cs typeface="+mn-cs"/>
                        </a:rPr>
                        <a:t>51,1</a:t>
                      </a:r>
                      <a:r>
                        <a:rPr lang="en-US" sz="1600" kern="1200" baseline="0" dirty="0">
                          <a:solidFill>
                            <a:schemeClr val="accent5">
                              <a:lumMod val="50000"/>
                            </a:schemeClr>
                          </a:solidFill>
                          <a:latin typeface="+mn-lt"/>
                          <a:ea typeface="+mn-ea"/>
                          <a:cs typeface="+mn-cs"/>
                        </a:rPr>
                        <a:t> </a:t>
                      </a:r>
                      <a:r>
                        <a:rPr lang="bg-BG" sz="1600" kern="1200" baseline="0" dirty="0">
                          <a:solidFill>
                            <a:schemeClr val="accent5">
                              <a:lumMod val="50000"/>
                            </a:schemeClr>
                          </a:solidFill>
                          <a:latin typeface="+mn-lt"/>
                          <a:ea typeface="+mn-ea"/>
                          <a:cs typeface="+mn-cs"/>
                        </a:rPr>
                        <a:t>млн.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noProof="0" dirty="0">
                          <a:solidFill>
                            <a:schemeClr val="accent5">
                              <a:lumMod val="50000"/>
                            </a:schemeClr>
                          </a:solidFill>
                          <a:latin typeface="+mn-lt"/>
                          <a:ea typeface="+mn-ea"/>
                          <a:cs typeface="+mn-cs"/>
                        </a:rPr>
                        <a:t>Работодатели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Юни 2023 г.</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394078">
                <a:tc>
                  <a:txBody>
                    <a:bodyPr/>
                    <a:lstStyle/>
                    <a:p>
                      <a:pPr algn="l"/>
                      <a:r>
                        <a:rPr lang="ru-RU" sz="1600" kern="1200" dirty="0">
                          <a:solidFill>
                            <a:schemeClr val="accent5">
                              <a:lumMod val="50000"/>
                            </a:schemeClr>
                          </a:solidFill>
                          <a:latin typeface="+mn-lt"/>
                          <a:ea typeface="+mn-ea"/>
                          <a:cs typeface="+mn-cs"/>
                        </a:rPr>
                        <a:t>Операция „Насърчаване на социалната икономика на местно и регионално ниво“ </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en-GB" sz="1600" kern="1200" dirty="0">
                          <a:solidFill>
                            <a:schemeClr val="accent5">
                              <a:lumMod val="50000"/>
                            </a:schemeClr>
                          </a:solidFill>
                          <a:latin typeface="+mn-lt"/>
                          <a:ea typeface="+mn-ea"/>
                          <a:cs typeface="+mn-cs"/>
                        </a:rPr>
                        <a:t>11,2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noProof="0" dirty="0">
                          <a:solidFill>
                            <a:schemeClr val="accent5">
                              <a:lumMod val="50000"/>
                            </a:schemeClr>
                          </a:solidFill>
                          <a:latin typeface="+mn-lt"/>
                          <a:ea typeface="+mn-ea"/>
                          <a:cs typeface="+mn-cs"/>
                        </a:rPr>
                        <a:t>Общински предприятия, неправителствени организации, работодатели и субекти на социалната и солидарна икономика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Септември 2023 г.</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96251534"/>
                  </a:ext>
                </a:extLst>
              </a:tr>
              <a:tr h="394078">
                <a:tc>
                  <a:txBody>
                    <a:bodyPr/>
                    <a:lstStyle/>
                    <a:p>
                      <a:pPr algn="l"/>
                      <a:r>
                        <a:rPr lang="bg-BG" sz="1600" kern="1200" dirty="0">
                          <a:solidFill>
                            <a:schemeClr val="accent5">
                              <a:lumMod val="50000"/>
                            </a:schemeClr>
                          </a:solidFill>
                          <a:latin typeface="+mn-lt"/>
                          <a:ea typeface="+mn-ea"/>
                          <a:cs typeface="+mn-cs"/>
                        </a:rPr>
                        <a:t>Операция „Нови умения“ </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en-GB" sz="1600" kern="1200" dirty="0">
                          <a:solidFill>
                            <a:schemeClr val="accent5">
                              <a:lumMod val="50000"/>
                            </a:schemeClr>
                          </a:solidFill>
                          <a:latin typeface="+mn-lt"/>
                          <a:ea typeface="+mn-ea"/>
                          <a:cs typeface="+mn-cs"/>
                        </a:rPr>
                        <a:t>25,5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noProof="0" dirty="0">
                          <a:solidFill>
                            <a:schemeClr val="accent5">
                              <a:lumMod val="50000"/>
                            </a:schemeClr>
                          </a:solidFill>
                          <a:latin typeface="+mn-lt"/>
                          <a:ea typeface="+mn-ea"/>
                          <a:cs typeface="+mn-cs"/>
                        </a:rPr>
                        <a:t>Предприятията, регистрирани по Търговския закон и самостоятелно заети лица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октомври/ноември 2023 г.</a:t>
                      </a:r>
                    </a:p>
                    <a:p>
                      <a:pPr algn="ctr"/>
                      <a:r>
                        <a:rPr lang="bg-BG" sz="1600" kern="1200" dirty="0">
                          <a:solidFill>
                            <a:schemeClr val="accent5">
                              <a:lumMod val="50000"/>
                            </a:schemeClr>
                          </a:solidFill>
                          <a:latin typeface="+mn-lt"/>
                          <a:ea typeface="+mn-ea"/>
                          <a:cs typeface="+mn-cs"/>
                        </a:rPr>
                        <a:t>март/април 2024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003705928"/>
                  </a:ext>
                </a:extLst>
              </a:tr>
              <a:tr h="394078">
                <a:tc>
                  <a:txBody>
                    <a:bodyPr/>
                    <a:lstStyle/>
                    <a:p>
                      <a:pPr algn="l"/>
                      <a:r>
                        <a:rPr lang="ru-RU" sz="1600" kern="1200" dirty="0">
                          <a:solidFill>
                            <a:schemeClr val="accent5">
                              <a:lumMod val="50000"/>
                            </a:schemeClr>
                          </a:solidFill>
                          <a:latin typeface="+mn-lt"/>
                          <a:ea typeface="+mn-ea"/>
                          <a:cs typeface="+mn-cs"/>
                        </a:rPr>
                        <a:t>Операция „Младежка инициатива „АЛМА“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en-GB" sz="1600" kern="1200" dirty="0">
                          <a:solidFill>
                            <a:schemeClr val="accent5">
                              <a:lumMod val="50000"/>
                            </a:schemeClr>
                          </a:solidFill>
                          <a:latin typeface="+mn-lt"/>
                          <a:ea typeface="+mn-ea"/>
                          <a:cs typeface="+mn-cs"/>
                        </a:rPr>
                        <a:t>1,5 </a:t>
                      </a:r>
                      <a:r>
                        <a:rPr lang="bg-BG" sz="1600" kern="1200" dirty="0">
                          <a:solidFill>
                            <a:schemeClr val="accent5">
                              <a:lumMod val="50000"/>
                            </a:schemeClr>
                          </a:solidFill>
                          <a:latin typeface="+mn-lt"/>
                          <a:ea typeface="+mn-ea"/>
                          <a:cs typeface="+mn-cs"/>
                        </a:rPr>
                        <a:t>млн.</a:t>
                      </a:r>
                      <a:r>
                        <a:rPr lang="bg-BG" sz="1600" kern="1200" baseline="0" dirty="0">
                          <a:solidFill>
                            <a:schemeClr val="accent5">
                              <a:lumMod val="50000"/>
                            </a:schemeClr>
                          </a:solidFill>
                          <a:latin typeface="+mn-lt"/>
                          <a:ea typeface="+mn-ea"/>
                          <a:cs typeface="+mn-cs"/>
                        </a:rPr>
                        <a:t> евро</a:t>
                      </a:r>
                      <a:endParaRPr lang="en-GB" sz="16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r>
                        <a:rPr lang="bg-BG" sz="1600" kern="1200" noProof="0" dirty="0">
                          <a:solidFill>
                            <a:schemeClr val="accent5">
                              <a:lumMod val="50000"/>
                            </a:schemeClr>
                          </a:solidFill>
                          <a:latin typeface="+mn-lt"/>
                          <a:ea typeface="+mn-ea"/>
                          <a:cs typeface="+mn-cs"/>
                        </a:rPr>
                        <a:t>Работодатели; социални партньори; НПО; АЗ; доставчици на посреднически услуги на пазара на труда; субекти на социалната  и солидарна икономика, вкл. социални предприятия.</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ноември/ декември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174074998"/>
                  </a:ext>
                </a:extLst>
              </a:tr>
            </a:tbl>
          </a:graphicData>
        </a:graphic>
      </p:graphicFrame>
    </p:spTree>
    <p:extLst>
      <p:ext uri="{BB962C8B-B14F-4D97-AF65-F5344CB8AC3E}">
        <p14:creationId xmlns:p14="http://schemas.microsoft.com/office/powerpoint/2010/main" val="1463082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28735" y="1279873"/>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програма </a:t>
            </a:r>
            <a:r>
              <a:rPr lang="bg-BG" sz="4000" b="1" cap="all" dirty="0">
                <a:ln w="3175" cmpd="sng">
                  <a:noFill/>
                </a:ln>
                <a:solidFill>
                  <a:srgbClr val="4472C4">
                    <a:lumMod val="50000"/>
                  </a:srgbClr>
                </a:solidFill>
              </a:rPr>
              <a:t>за храни и основно материално подпомагане</a:t>
            </a:r>
          </a:p>
          <a:p>
            <a:pPr marL="0" lvl="0" indent="0" algn="ctr">
              <a:buNone/>
            </a:pPr>
            <a:r>
              <a:rPr lang="ru-RU" sz="4000" b="1" cap="all" dirty="0">
                <a:ln w="3175" cmpd="sng">
                  <a:noFill/>
                </a:ln>
                <a:solidFill>
                  <a:srgbClr val="4472C4">
                    <a:lumMod val="50000"/>
                  </a:srgbClr>
                </a:solidFill>
              </a:rPr>
              <a:t>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Наталия Ефремова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Заместник министър на труда и социалната политика</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0748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310523" y="1191493"/>
            <a:ext cx="8510724" cy="5458687"/>
          </a:xfrm>
        </p:spPr>
        <p:txBody>
          <a:bodyPr>
            <a:noAutofit/>
          </a:bodyPr>
          <a:lstStyle/>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panose="020B0604020202020204" pitchFamily="34" charset="0"/>
                <a:cs typeface="Arial" panose="020B0604020202020204" pitchFamily="34" charset="0"/>
              </a:rPr>
              <a:t>Стартирали 5 процедури</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panose="020B0604020202020204" pitchFamily="34" charset="0"/>
                <a:cs typeface="Arial" panose="020B0604020202020204" pitchFamily="34" charset="0"/>
              </a:rPr>
              <a:t>Повече от 63 хил. лица получават топъл обяд. Сключени 208 договора с общини.</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panose="020B0604020202020204" pitchFamily="34" charset="0"/>
                <a:cs typeface="Arial" panose="020B0604020202020204" pitchFamily="34" charset="0"/>
              </a:rPr>
              <a:t>Програмирани </a:t>
            </a:r>
            <a:r>
              <a:rPr lang="en-US"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EUR</a:t>
            </a:r>
            <a:r>
              <a:rPr lang="bg-BG"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1 35 609 437.94</a:t>
            </a:r>
            <a:r>
              <a:rPr lang="en-US"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a:t>
            </a:r>
            <a:r>
              <a:rPr lang="bg-BG"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(64,42%) от бюджета на програмата </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Договорени средства – </a:t>
            </a:r>
            <a:r>
              <a:rPr lang="en-US"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EUR</a:t>
            </a:r>
            <a:r>
              <a:rPr lang="bg-BG"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114</a:t>
            </a:r>
            <a:r>
              <a:rPr lang="en-US"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a:t>
            </a:r>
            <a:r>
              <a:rPr lang="bg-BG" sz="22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431 648.72 (54,36%), от бюджета на програмата и 84,38% от програмираните. </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Верифицирани средства – </a:t>
            </a:r>
            <a:r>
              <a:rPr lang="en-US"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EUR</a:t>
            </a: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809 674.45</a:t>
            </a:r>
            <a:r>
              <a:rPr lang="en-US"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a:t>
            </a: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(0,38%), от бюджета на програмата и 0,60% от програмираните.</a:t>
            </a:r>
          </a:p>
          <a:p>
            <a:pPr algn="just" hangingPunct="0">
              <a:spcBef>
                <a:spcPts val="0"/>
              </a:spcBef>
              <a:spcAft>
                <a:spcPts val="1200"/>
              </a:spcAft>
              <a:buFont typeface="Wingdings" pitchFamily="2"/>
              <a:buChar char="v"/>
            </a:pP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Реално изплатени средства – </a:t>
            </a:r>
            <a:r>
              <a:rPr lang="en-US"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EUR</a:t>
            </a: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6 473 457.63</a:t>
            </a:r>
            <a:r>
              <a:rPr lang="en-US"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a:t>
            </a:r>
            <a:r>
              <a:rPr lang="bg-BG" sz="22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(3,08%), от бюджета на програмата и 4,77% от програмираните. </a:t>
            </a:r>
          </a:p>
          <a:p>
            <a:pPr marL="457200" lvl="1" indent="0" algn="just" hangingPunct="0">
              <a:spcBef>
                <a:spcPts val="0"/>
              </a:spcBef>
              <a:spcAft>
                <a:spcPts val="600"/>
              </a:spcAft>
              <a:buNone/>
            </a:pPr>
            <a:endParaRPr lang="ru-RU" sz="2200" dirty="0">
              <a:solidFill>
                <a:srgbClr val="1A3A80"/>
              </a:solidFill>
              <a:latin typeface="Arial"/>
            </a:endParaRPr>
          </a:p>
        </p:txBody>
      </p:sp>
    </p:spTree>
    <p:extLst>
      <p:ext uri="{BB962C8B-B14F-4D97-AF65-F5344CB8AC3E}">
        <p14:creationId xmlns:p14="http://schemas.microsoft.com/office/powerpoint/2010/main" val="4093416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nvGraphicFramePr>
        <p:xfrm>
          <a:off x="110837" y="1256145"/>
          <a:ext cx="8880762" cy="5568585"/>
        </p:xfrm>
        <a:graphic>
          <a:graphicData uri="http://schemas.openxmlformats.org/drawingml/2006/table">
            <a:tbl>
              <a:tblPr firstRow="1" bandRow="1">
                <a:tableStyleId>{B301B821-A1FF-4177-AEE7-76D212191A09}</a:tableStyleId>
              </a:tblPr>
              <a:tblGrid>
                <a:gridCol w="3421431">
                  <a:extLst>
                    <a:ext uri="{9D8B030D-6E8A-4147-A177-3AD203B41FA5}">
                      <a16:colId xmlns:a16="http://schemas.microsoft.com/office/drawing/2014/main" val="2657765966"/>
                    </a:ext>
                  </a:extLst>
                </a:gridCol>
                <a:gridCol w="1308743">
                  <a:extLst>
                    <a:ext uri="{9D8B030D-6E8A-4147-A177-3AD203B41FA5}">
                      <a16:colId xmlns:a16="http://schemas.microsoft.com/office/drawing/2014/main" val="2809078691"/>
                    </a:ext>
                  </a:extLst>
                </a:gridCol>
                <a:gridCol w="2677762">
                  <a:extLst>
                    <a:ext uri="{9D8B030D-6E8A-4147-A177-3AD203B41FA5}">
                      <a16:colId xmlns:a16="http://schemas.microsoft.com/office/drawing/2014/main" val="3557677538"/>
                    </a:ext>
                  </a:extLst>
                </a:gridCol>
                <a:gridCol w="1472826">
                  <a:extLst>
                    <a:ext uri="{9D8B030D-6E8A-4147-A177-3AD203B41FA5}">
                      <a16:colId xmlns:a16="http://schemas.microsoft.com/office/drawing/2014/main" val="1187404927"/>
                    </a:ext>
                  </a:extLst>
                </a:gridCol>
              </a:tblGrid>
              <a:tr h="1545225">
                <a:tc>
                  <a:txBody>
                    <a:bodyPr/>
                    <a:lstStyle/>
                    <a:p>
                      <a:pPr algn="ctr"/>
                      <a:r>
                        <a:rPr lang="bg-BG" b="0" dirty="0"/>
                        <a:t>Предмет</a:t>
                      </a:r>
                      <a:r>
                        <a:rPr lang="bg-BG" b="0" baseline="0" dirty="0"/>
                        <a:t> </a:t>
                      </a: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Общ бюджет (€)</a:t>
                      </a: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800" b="0" kern="1200" dirty="0"/>
                        <a:t>Допустими кандидати/ бенефициенти</a:t>
                      </a:r>
                      <a:endParaRPr lang="en-GB" sz="18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Планирано обявяване</a:t>
                      </a:r>
                      <a:r>
                        <a:rPr lang="bg-BG" b="0" baseline="0" dirty="0"/>
                        <a:t> на процедурата</a:t>
                      </a:r>
                      <a:endParaRPr lang="bg-BG" b="0" dirty="0"/>
                    </a:p>
                    <a:p>
                      <a:pPr algn="ct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1742921">
                <a:tc>
                  <a:txBody>
                    <a:bodyPr/>
                    <a:lstStyle/>
                    <a:p>
                      <a:pPr algn="just">
                        <a:spcAft>
                          <a:spcPts val="0"/>
                        </a:spcAft>
                      </a:pPr>
                      <a:r>
                        <a:rPr lang="bg-BG" sz="1800" dirty="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Р</a:t>
                      </a:r>
                      <a:r>
                        <a:rPr lang="bg-BG" sz="1800" baseline="0" dirty="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аздаване на пакети с хранителни продукти и пакети с </a:t>
                      </a:r>
                      <a:r>
                        <a:rPr lang="bg-BG" sz="1800" dirty="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продукти за хигиенни нужди и предоставяне на съпътстващи мерки за лицата от целевите групи.</a:t>
                      </a:r>
                    </a:p>
                    <a:p>
                      <a:pPr algn="ct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spcAft>
                          <a:spcPts val="0"/>
                        </a:spcAft>
                      </a:pPr>
                      <a:r>
                        <a:rPr lang="bg-BG" sz="1800" dirty="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6 764 392</a:t>
                      </a:r>
                    </a:p>
                    <a:p>
                      <a:pPr algn="just">
                        <a:spcAft>
                          <a:spcPts val="0"/>
                        </a:spcAft>
                      </a:pPr>
                      <a:r>
                        <a:rPr lang="bg-BG" sz="1800" dirty="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 </a:t>
                      </a:r>
                    </a:p>
                    <a:p>
                      <a:pPr algn="ct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just"/>
                      <a:r>
                        <a:rPr lang="ru-RU" sz="1800" kern="1200" dirty="0">
                          <a:solidFill>
                            <a:schemeClr val="accent5">
                              <a:lumMod val="50000"/>
                            </a:schemeClr>
                          </a:solidFill>
                          <a:latin typeface="Arial" panose="020B0604020202020204" pitchFamily="34" charset="0"/>
                          <a:ea typeface="+mn-ea"/>
                          <a:cs typeface="Arial" panose="020B0604020202020204" pitchFamily="34" charset="0"/>
                        </a:rPr>
                        <a:t>Публичноправни организации или</a:t>
                      </a:r>
                    </a:p>
                    <a:p>
                      <a:pPr algn="just"/>
                      <a:r>
                        <a:rPr lang="ru-RU" sz="1800" kern="1200" dirty="0">
                          <a:solidFill>
                            <a:schemeClr val="accent5">
                              <a:lumMod val="50000"/>
                            </a:schemeClr>
                          </a:solidFill>
                          <a:latin typeface="Arial" panose="020B0604020202020204" pitchFamily="34" charset="0"/>
                          <a:ea typeface="+mn-ea"/>
                          <a:cs typeface="Arial" panose="020B0604020202020204" pitchFamily="34" charset="0"/>
                        </a:rPr>
                        <a:t>организации с </a:t>
                      </a:r>
                    </a:p>
                    <a:p>
                      <a:pPr algn="just"/>
                      <a:r>
                        <a:rPr lang="ru-RU" sz="1800" kern="1200" dirty="0">
                          <a:solidFill>
                            <a:schemeClr val="accent5">
                              <a:lumMod val="50000"/>
                            </a:schemeClr>
                          </a:solidFill>
                          <a:latin typeface="Arial" panose="020B0604020202020204" pitchFamily="34" charset="0"/>
                          <a:ea typeface="+mn-ea"/>
                          <a:cs typeface="Arial" panose="020B0604020202020204" pitchFamily="34" charset="0"/>
                        </a:rPr>
                        <a:t>нестопанска цел</a:t>
                      </a: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Arial" panose="020B0604020202020204" pitchFamily="34" charset="0"/>
                          <a:ea typeface="+mn-ea"/>
                          <a:cs typeface="Arial" panose="020B0604020202020204" pitchFamily="34" charset="0"/>
                        </a:rPr>
                        <a:t>Април </a:t>
                      </a:r>
                    </a:p>
                    <a:p>
                      <a:pPr algn="ctr"/>
                      <a:r>
                        <a:rPr lang="bg-BG" sz="1800" kern="1200" dirty="0">
                          <a:solidFill>
                            <a:schemeClr val="accent5">
                              <a:lumMod val="50000"/>
                            </a:schemeClr>
                          </a:solidFill>
                          <a:latin typeface="Arial" panose="020B0604020202020204" pitchFamily="34" charset="0"/>
                          <a:ea typeface="+mn-ea"/>
                          <a:cs typeface="Arial" panose="020B0604020202020204" pitchFamily="34" charset="0"/>
                        </a:rPr>
                        <a:t>2023 г.</a:t>
                      </a: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965766">
                <a:tc>
                  <a:txBody>
                    <a:bodyPr/>
                    <a:lstStyle/>
                    <a:p>
                      <a:pPr algn="just"/>
                      <a:r>
                        <a:rPr lang="ru-RU" sz="1800" kern="1200" dirty="0">
                          <a:solidFill>
                            <a:schemeClr val="accent5">
                              <a:lumMod val="50000"/>
                            </a:schemeClr>
                          </a:solidFill>
                          <a:latin typeface="Arial" panose="020B0604020202020204" pitchFamily="34" charset="0"/>
                          <a:ea typeface="+mn-ea"/>
                          <a:cs typeface="Arial" panose="020B0604020202020204" pitchFamily="34" charset="0"/>
                        </a:rPr>
                        <a:t>Раздаване на пакети за новородени деца и предоставяне на съпътстващи мерки за децата от целевите</a:t>
                      </a:r>
                      <a:r>
                        <a:rPr lang="ru-RU" sz="1800" kern="1200" baseline="0" dirty="0">
                          <a:solidFill>
                            <a:schemeClr val="accent5">
                              <a:lumMod val="50000"/>
                            </a:schemeClr>
                          </a:solidFill>
                          <a:latin typeface="Arial" panose="020B0604020202020204" pitchFamily="34" charset="0"/>
                          <a:ea typeface="+mn-ea"/>
                          <a:cs typeface="Arial" panose="020B0604020202020204" pitchFamily="34" charset="0"/>
                        </a:rPr>
                        <a:t> групи </a:t>
                      </a:r>
                      <a:r>
                        <a:rPr lang="ru-RU" sz="1800" kern="1200" dirty="0">
                          <a:solidFill>
                            <a:schemeClr val="accent5">
                              <a:lumMod val="50000"/>
                            </a:schemeClr>
                          </a:solidFill>
                          <a:latin typeface="Arial" panose="020B0604020202020204" pitchFamily="34" charset="0"/>
                          <a:ea typeface="+mn-ea"/>
                          <a:cs typeface="Arial" panose="020B0604020202020204" pitchFamily="34" charset="0"/>
                        </a:rPr>
                        <a:t>и техните семейства.</a:t>
                      </a:r>
                    </a:p>
                    <a:p>
                      <a:pPr algn="ct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Arial" panose="020B0604020202020204" pitchFamily="34" charset="0"/>
                          <a:ea typeface="+mn-ea"/>
                          <a:cs typeface="Arial" panose="020B0604020202020204" pitchFamily="34" charset="0"/>
                        </a:rPr>
                        <a:t>130 134 </a:t>
                      </a: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l"/>
                      <a:r>
                        <a:rPr lang="ru-RU" sz="1800" kern="1200" dirty="0">
                          <a:solidFill>
                            <a:schemeClr val="accent5">
                              <a:lumMod val="50000"/>
                            </a:schemeClr>
                          </a:solidFill>
                          <a:latin typeface="Arial" panose="020B0604020202020204" pitchFamily="34" charset="0"/>
                          <a:ea typeface="+mn-ea"/>
                          <a:cs typeface="Arial" panose="020B0604020202020204" pitchFamily="34" charset="0"/>
                        </a:rPr>
                        <a:t>Доставчици на социални услуги </a:t>
                      </a: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Arial" panose="020B0604020202020204" pitchFamily="34" charset="0"/>
                          <a:ea typeface="+mn-ea"/>
                          <a:cs typeface="Arial" panose="020B0604020202020204" pitchFamily="34" charset="0"/>
                        </a:rPr>
                        <a:t>Април </a:t>
                      </a:r>
                    </a:p>
                    <a:p>
                      <a:pPr algn="ctr"/>
                      <a:r>
                        <a:rPr lang="bg-BG" sz="1800" kern="1200" dirty="0">
                          <a:solidFill>
                            <a:schemeClr val="accent5">
                              <a:lumMod val="50000"/>
                            </a:schemeClr>
                          </a:solidFill>
                          <a:latin typeface="Arial" panose="020B0604020202020204" pitchFamily="34" charset="0"/>
                          <a:ea typeface="+mn-ea"/>
                          <a:cs typeface="Arial" panose="020B0604020202020204" pitchFamily="34" charset="0"/>
                        </a:rPr>
                        <a:t>2023 г.</a:t>
                      </a:r>
                    </a:p>
                    <a:p>
                      <a:pPr algn="ctr"/>
                      <a:endParaRPr lang="en-GB" sz="1800" kern="1200" dirty="0">
                        <a:solidFill>
                          <a:schemeClr val="accent5">
                            <a:lumMod val="50000"/>
                          </a:schemeClr>
                        </a:solidFill>
                        <a:latin typeface="Arial" panose="020B0604020202020204" pitchFamily="34" charset="0"/>
                        <a:ea typeface="+mn-ea"/>
                        <a:cs typeface="Arial" panose="020B0604020202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bl>
          </a:graphicData>
        </a:graphic>
      </p:graphicFrame>
    </p:spTree>
    <p:extLst>
      <p:ext uri="{BB962C8B-B14F-4D97-AF65-F5344CB8AC3E}">
        <p14:creationId xmlns:p14="http://schemas.microsoft.com/office/powerpoint/2010/main" val="4039970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програма </a:t>
            </a:r>
            <a:r>
              <a:rPr lang="bg-BG" sz="4000" b="1" cap="all" dirty="0">
                <a:ln w="3175" cmpd="sng">
                  <a:noFill/>
                </a:ln>
                <a:solidFill>
                  <a:srgbClr val="4472C4">
                    <a:lumMod val="50000"/>
                  </a:srgbClr>
                </a:solidFill>
              </a:rPr>
              <a:t>„ОБРАЗОВАНИЕ“</a:t>
            </a:r>
            <a:r>
              <a:rPr lang="ru-RU" sz="4000" b="1" cap="all" dirty="0">
                <a:ln w="3175" cmpd="sng">
                  <a:noFill/>
                </a:ln>
                <a:solidFill>
                  <a:srgbClr val="4472C4">
                    <a:lumMod val="50000"/>
                  </a:srgbClr>
                </a:solidFill>
              </a:rPr>
              <a:t> 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122416" y="4482000"/>
            <a:ext cx="3857712"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Иван Попов</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Заместник изпълнителен директор на Изпълнителна агенция „Програма за образование“</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804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467541" y="1524003"/>
            <a:ext cx="8353254" cy="5040556"/>
          </a:xfrm>
        </p:spPr>
        <p:txBody>
          <a:bodyPr>
            <a:noAutofit/>
          </a:bodyPr>
          <a:lstStyle/>
          <a:p>
            <a:pPr lvl="0" algn="just" hangingPunct="0">
              <a:spcBef>
                <a:spcPts val="0"/>
              </a:spcBef>
              <a:spcAft>
                <a:spcPts val="1200"/>
              </a:spcAft>
              <a:buFont typeface="Wingdings" pitchFamily="2"/>
              <a:buChar char="v"/>
            </a:pPr>
            <a:r>
              <a:rPr lang="ru-RU" sz="2200" dirty="0">
                <a:solidFill>
                  <a:schemeClr val="accent5">
                    <a:lumMod val="50000"/>
                  </a:schemeClr>
                </a:solidFill>
                <a:latin typeface="Arial"/>
              </a:rPr>
              <a:t>Одобрена от ЕК на 08.08.2022 г. с общ бюджет в размер на 964 919 788 евро (ЕСФ+ и националния бюджет)</a:t>
            </a:r>
            <a:endParaRPr lang="bg-BG" sz="2200" dirty="0">
              <a:solidFill>
                <a:schemeClr val="accent5">
                  <a:lumMod val="50000"/>
                </a:schemeClr>
              </a:solidFill>
              <a:latin typeface="Arial"/>
            </a:endParaRPr>
          </a:p>
          <a:p>
            <a:pPr lvl="0" algn="just" hangingPunct="0">
              <a:spcBef>
                <a:spcPts val="0"/>
              </a:spcBef>
              <a:spcAft>
                <a:spcPts val="1200"/>
              </a:spcAft>
              <a:buFont typeface="Wingdings" pitchFamily="2"/>
              <a:buChar char="v"/>
            </a:pPr>
            <a:r>
              <a:rPr lang="ru-RU" sz="2200" b="1" dirty="0">
                <a:solidFill>
                  <a:schemeClr val="accent5">
                    <a:lumMod val="50000"/>
                  </a:schemeClr>
                </a:solidFill>
                <a:latin typeface="Arial"/>
              </a:rPr>
              <a:t>Обявени 2 процедури </a:t>
            </a:r>
            <a:r>
              <a:rPr lang="ru-RU" sz="2200" dirty="0">
                <a:solidFill>
                  <a:schemeClr val="accent5">
                    <a:lumMod val="50000"/>
                  </a:schemeClr>
                </a:solidFill>
                <a:latin typeface="Arial"/>
              </a:rPr>
              <a:t>с общ бюджет 113 058 395 евро или около </a:t>
            </a:r>
            <a:r>
              <a:rPr lang="ru-RU" sz="2200" b="1" dirty="0">
                <a:solidFill>
                  <a:schemeClr val="accent5">
                    <a:lumMod val="50000"/>
                  </a:schemeClr>
                </a:solidFill>
                <a:latin typeface="Arial"/>
              </a:rPr>
              <a:t>12% от бюджета на ПО </a:t>
            </a:r>
            <a:r>
              <a:rPr lang="ru-RU" sz="2200" dirty="0">
                <a:solidFill>
                  <a:schemeClr val="accent5">
                    <a:lumMod val="50000"/>
                  </a:schemeClr>
                </a:solidFill>
                <a:latin typeface="Arial"/>
              </a:rPr>
              <a:t>(</a:t>
            </a:r>
            <a:r>
              <a:rPr lang="ru-RU" sz="2200" u="sng" dirty="0">
                <a:solidFill>
                  <a:schemeClr val="accent5">
                    <a:lumMod val="50000"/>
                  </a:schemeClr>
                </a:solidFill>
                <a:latin typeface="Arial"/>
              </a:rPr>
              <a:t>операции от стратегическо значение</a:t>
            </a:r>
            <a:r>
              <a:rPr lang="ru-RU" sz="2200" dirty="0">
                <a:solidFill>
                  <a:schemeClr val="accent5">
                    <a:lumMod val="50000"/>
                  </a:schemeClr>
                </a:solidFill>
                <a:latin typeface="Arial"/>
              </a:rPr>
              <a:t>) с конкретен бенефициент МОН</a:t>
            </a:r>
            <a:endParaRPr lang="bg-BG" sz="2200" dirty="0">
              <a:solidFill>
                <a:schemeClr val="accent5">
                  <a:lumMod val="50000"/>
                </a:schemeClr>
              </a:solidFill>
              <a:latin typeface="Arial"/>
            </a:endParaRPr>
          </a:p>
          <a:p>
            <a:pPr lvl="1" algn="just" hangingPunct="0">
              <a:spcBef>
                <a:spcPts val="0"/>
              </a:spcBef>
              <a:spcAft>
                <a:spcPts val="1200"/>
              </a:spcAft>
              <a:buFont typeface="Wingdings" panose="05000000000000000000" pitchFamily="2" charset="2"/>
              <a:buChar char="ü"/>
            </a:pPr>
            <a:r>
              <a:rPr lang="ru-RU" sz="1800" dirty="0">
                <a:solidFill>
                  <a:schemeClr val="accent5">
                    <a:lumMod val="50000"/>
                  </a:schemeClr>
                </a:solidFill>
                <a:latin typeface="Arial"/>
              </a:rPr>
              <a:t>„Обща и допълнителна подкрепа за личностно развитие в училищното образование“</a:t>
            </a:r>
            <a:endParaRPr lang="bg-BG" sz="1800" dirty="0">
              <a:solidFill>
                <a:schemeClr val="accent5">
                  <a:lumMod val="50000"/>
                </a:schemeClr>
              </a:solidFill>
              <a:latin typeface="Arial"/>
            </a:endParaRPr>
          </a:p>
          <a:p>
            <a:pPr lvl="1" algn="just" hangingPunct="0">
              <a:spcBef>
                <a:spcPts val="0"/>
              </a:spcBef>
              <a:spcAft>
                <a:spcPts val="1200"/>
              </a:spcAft>
              <a:buFont typeface="Wingdings" panose="05000000000000000000" pitchFamily="2" charset="2"/>
              <a:buChar char="ü"/>
            </a:pPr>
            <a:r>
              <a:rPr lang="ru-RU" sz="1800" dirty="0">
                <a:solidFill>
                  <a:schemeClr val="accent5">
                    <a:lumMod val="50000"/>
                  </a:schemeClr>
                </a:solidFill>
                <a:latin typeface="Arial"/>
              </a:rPr>
              <a:t>„Модернизиране на професионалното образование и обучение“</a:t>
            </a:r>
            <a:endParaRPr lang="bg-BG" sz="1800" dirty="0">
              <a:solidFill>
                <a:schemeClr val="accent5">
                  <a:lumMod val="50000"/>
                </a:schemeClr>
              </a:solidFill>
              <a:latin typeface="Arial"/>
            </a:endParaRPr>
          </a:p>
          <a:p>
            <a:pPr lvl="0" algn="just" hangingPunct="0">
              <a:spcBef>
                <a:spcPts val="0"/>
              </a:spcBef>
              <a:spcAft>
                <a:spcPts val="1200"/>
              </a:spcAft>
              <a:buFont typeface="Wingdings" pitchFamily="2"/>
              <a:buChar char="v"/>
            </a:pPr>
            <a:r>
              <a:rPr lang="ru-RU" sz="2200" b="1" dirty="0">
                <a:solidFill>
                  <a:schemeClr val="accent5">
                    <a:lumMod val="50000"/>
                  </a:schemeClr>
                </a:solidFill>
                <a:latin typeface="Arial"/>
              </a:rPr>
              <a:t>Сключен 1 договор </a:t>
            </a:r>
            <a:r>
              <a:rPr lang="ru-RU" sz="2200" dirty="0">
                <a:solidFill>
                  <a:schemeClr val="accent5">
                    <a:lumMod val="50000"/>
                  </a:schemeClr>
                </a:solidFill>
                <a:latin typeface="Arial"/>
              </a:rPr>
              <a:t>с МОН на 27.01.2023 г. по процедура „Обща и допълнителна подкрепа за личностно развитие в училищното образование“ на стойност 77 267 963 евро</a:t>
            </a:r>
            <a:endParaRPr lang="bg-BG" sz="2200" dirty="0">
              <a:solidFill>
                <a:schemeClr val="accent5">
                  <a:lumMod val="50000"/>
                </a:schemeClr>
              </a:solidFill>
              <a:latin typeface="Arial"/>
            </a:endParaRPr>
          </a:p>
          <a:p>
            <a:pPr marL="457200" lvl="1" indent="0" algn="just" hangingPunct="0">
              <a:spcBef>
                <a:spcPts val="0"/>
              </a:spcBef>
              <a:spcAft>
                <a:spcPts val="600"/>
              </a:spcAft>
              <a:buNone/>
            </a:pPr>
            <a:endParaRPr lang="ru-RU" sz="2200" dirty="0">
              <a:solidFill>
                <a:srgbClr val="1A3A80"/>
              </a:solidFill>
              <a:latin typeface="Arial"/>
            </a:endParaRPr>
          </a:p>
          <a:p>
            <a:pPr lvl="1" algn="just" hangingPunct="0">
              <a:spcBef>
                <a:spcPts val="0"/>
              </a:spcBef>
              <a:spcAft>
                <a:spcPts val="600"/>
              </a:spcAft>
              <a:buFont typeface="Wingdings" pitchFamily="2"/>
              <a:buChar char="ü"/>
            </a:pPr>
            <a:endParaRPr lang="ru-RU" sz="2200" dirty="0">
              <a:solidFill>
                <a:srgbClr val="1A3A80"/>
              </a:solidFill>
              <a:latin typeface="Arial"/>
            </a:endParaRPr>
          </a:p>
        </p:txBody>
      </p:sp>
    </p:spTree>
    <p:extLst>
      <p:ext uri="{BB962C8B-B14F-4D97-AF65-F5344CB8AC3E}">
        <p14:creationId xmlns:p14="http://schemas.microsoft.com/office/powerpoint/2010/main" val="2424132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3682941301"/>
              </p:ext>
            </p:extLst>
          </p:nvPr>
        </p:nvGraphicFramePr>
        <p:xfrm>
          <a:off x="176212" y="1191148"/>
          <a:ext cx="8791575" cy="5538996"/>
        </p:xfrm>
        <a:graphic>
          <a:graphicData uri="http://schemas.openxmlformats.org/drawingml/2006/table">
            <a:tbl>
              <a:tblPr firstRow="1" bandRow="1">
                <a:tableStyleId>{B301B821-A1FF-4177-AEE7-76D212191A09}</a:tableStyleId>
              </a:tblPr>
              <a:tblGrid>
                <a:gridCol w="3457576">
                  <a:extLst>
                    <a:ext uri="{9D8B030D-6E8A-4147-A177-3AD203B41FA5}">
                      <a16:colId xmlns:a16="http://schemas.microsoft.com/office/drawing/2014/main" val="2657765966"/>
                    </a:ext>
                  </a:extLst>
                </a:gridCol>
                <a:gridCol w="1260629">
                  <a:extLst>
                    <a:ext uri="{9D8B030D-6E8A-4147-A177-3AD203B41FA5}">
                      <a16:colId xmlns:a16="http://schemas.microsoft.com/office/drawing/2014/main" val="2809078691"/>
                    </a:ext>
                  </a:extLst>
                </a:gridCol>
                <a:gridCol w="2618913">
                  <a:extLst>
                    <a:ext uri="{9D8B030D-6E8A-4147-A177-3AD203B41FA5}">
                      <a16:colId xmlns:a16="http://schemas.microsoft.com/office/drawing/2014/main" val="3557677538"/>
                    </a:ext>
                  </a:extLst>
                </a:gridCol>
                <a:gridCol w="1454457">
                  <a:extLst>
                    <a:ext uri="{9D8B030D-6E8A-4147-A177-3AD203B41FA5}">
                      <a16:colId xmlns:a16="http://schemas.microsoft.com/office/drawing/2014/main" val="1187404927"/>
                    </a:ext>
                  </a:extLst>
                </a:gridCol>
              </a:tblGrid>
              <a:tr h="1005493">
                <a:tc>
                  <a:txBody>
                    <a:bodyPr/>
                    <a:lstStyle/>
                    <a:p>
                      <a:pPr algn="ctr"/>
                      <a:r>
                        <a:rPr lang="bg-BG" b="0" dirty="0"/>
                        <a:t>Предмет</a:t>
                      </a:r>
                      <a:r>
                        <a:rPr lang="bg-BG" b="0" baseline="0" dirty="0"/>
                        <a:t> </a:t>
                      </a: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Общ бюджет (€)</a:t>
                      </a: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800" b="0" kern="1200" dirty="0"/>
                        <a:t>Допустими кандидати/ бенефициенти</a:t>
                      </a:r>
                      <a:endParaRPr lang="en-GB" sz="18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Планирано обявяване</a:t>
                      </a:r>
                      <a:r>
                        <a:rPr lang="bg-BG" b="0" baseline="0" dirty="0"/>
                        <a:t> на процедурата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437778">
                <a:tc>
                  <a:txBody>
                    <a:bodyPr/>
                    <a:lstStyle/>
                    <a:p>
                      <a:pPr algn="ctr"/>
                      <a:r>
                        <a:rPr lang="bg-BG" sz="1800" kern="1200" dirty="0">
                          <a:solidFill>
                            <a:schemeClr val="accent5">
                              <a:lumMod val="50000"/>
                            </a:schemeClr>
                          </a:solidFill>
                          <a:latin typeface="+mn-lt"/>
                          <a:ea typeface="+mn-ea"/>
                          <a:cs typeface="+mn-cs"/>
                        </a:rPr>
                        <a:t>Подобряване на образованието, чрез компетентностeн модел</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85 224 908</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МОН</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Т1</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437778">
                <a:tc>
                  <a:txBody>
                    <a:bodyPr/>
                    <a:lstStyle/>
                    <a:p>
                      <a:pPr algn="ctr"/>
                      <a:r>
                        <a:rPr lang="bg-BG" sz="1800" kern="1200" dirty="0">
                          <a:solidFill>
                            <a:schemeClr val="accent5">
                              <a:lumMod val="50000"/>
                            </a:schemeClr>
                          </a:solidFill>
                          <a:latin typeface="+mn-lt"/>
                          <a:ea typeface="+mn-ea"/>
                          <a:cs typeface="+mn-cs"/>
                        </a:rPr>
                        <a:t>Техническа помощ</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46 564 497</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ИАПО</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Т1</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437778">
                <a:tc>
                  <a:txBody>
                    <a:bodyPr/>
                    <a:lstStyle/>
                    <a:p>
                      <a:pPr algn="ctr"/>
                      <a:r>
                        <a:rPr lang="bg-BG" sz="1800" kern="1200" dirty="0">
                          <a:solidFill>
                            <a:schemeClr val="accent5">
                              <a:lumMod val="50000"/>
                            </a:schemeClr>
                          </a:solidFill>
                          <a:latin typeface="+mn-lt"/>
                          <a:ea typeface="+mn-ea"/>
                          <a:cs typeface="+mn-cs"/>
                        </a:rPr>
                        <a:t>Утвърждаване на интеркултурното образование</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15 913 232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Общини, училища, детски градини и ЮЛНЦ</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Т</a:t>
                      </a:r>
                      <a:r>
                        <a:rPr lang="en-US" sz="1800" kern="1200" dirty="0">
                          <a:solidFill>
                            <a:schemeClr val="accent5">
                              <a:lumMod val="50000"/>
                            </a:schemeClr>
                          </a:solidFill>
                          <a:latin typeface="+mn-lt"/>
                          <a:ea typeface="+mn-ea"/>
                          <a:cs typeface="+mn-cs"/>
                        </a:rPr>
                        <a:t>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r h="437778">
                <a:tc>
                  <a:txBody>
                    <a:bodyPr/>
                    <a:lstStyle/>
                    <a:p>
                      <a:pPr algn="ctr"/>
                      <a:r>
                        <a:rPr lang="bg-BG" sz="1800" kern="1200" dirty="0">
                          <a:solidFill>
                            <a:schemeClr val="accent5">
                              <a:lumMod val="50000"/>
                            </a:schemeClr>
                          </a:solidFill>
                          <a:latin typeface="+mn-lt"/>
                          <a:ea typeface="+mn-ea"/>
                          <a:cs typeface="+mn-cs"/>
                        </a:rPr>
                        <a:t>Проектна докторантура</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29 991 484</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ВУ и НО</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Т2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594832488"/>
                  </a:ext>
                </a:extLst>
              </a:tr>
              <a:tr h="437778">
                <a:tc>
                  <a:txBody>
                    <a:bodyPr/>
                    <a:lstStyle/>
                    <a:p>
                      <a:pPr algn="ctr"/>
                      <a:r>
                        <a:rPr lang="bg-BG" sz="1800" kern="1200" dirty="0">
                          <a:solidFill>
                            <a:schemeClr val="accent5">
                              <a:lumMod val="50000"/>
                            </a:schemeClr>
                          </a:solidFill>
                          <a:latin typeface="+mn-lt"/>
                          <a:ea typeface="+mn-ea"/>
                          <a:cs typeface="+mn-cs"/>
                        </a:rPr>
                        <a:t>Личностно развитие в предучилищното образование</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53 890 164</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МОН</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Т2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811777808"/>
                  </a:ext>
                </a:extLst>
              </a:tr>
              <a:tr h="437778">
                <a:tc>
                  <a:txBody>
                    <a:bodyPr/>
                    <a:lstStyle/>
                    <a:p>
                      <a:pPr algn="ctr"/>
                      <a:r>
                        <a:rPr lang="bg-BG" sz="1800" kern="1200" dirty="0">
                          <a:solidFill>
                            <a:schemeClr val="accent5">
                              <a:lumMod val="50000"/>
                            </a:schemeClr>
                          </a:solidFill>
                          <a:latin typeface="+mn-lt"/>
                          <a:ea typeface="+mn-ea"/>
                          <a:cs typeface="+mn-cs"/>
                        </a:rPr>
                        <a:t>Дуално обучение във ВО. Студентски практики</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86 612 845</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МОН</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Т4</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339223657"/>
                  </a:ext>
                </a:extLst>
              </a:tr>
              <a:tr h="437778">
                <a:tc>
                  <a:txBody>
                    <a:bodyPr/>
                    <a:lstStyle/>
                    <a:p>
                      <a:pPr marL="0" indent="0" algn="ctr">
                        <a:tabLst>
                          <a:tab pos="2687638" algn="l"/>
                        </a:tabLst>
                      </a:pPr>
                      <a:r>
                        <a:rPr lang="bg-BG" sz="1800" kern="1200" dirty="0">
                          <a:solidFill>
                            <a:schemeClr val="accent5">
                              <a:lumMod val="50000"/>
                            </a:schemeClr>
                          </a:solidFill>
                          <a:latin typeface="+mn-lt"/>
                          <a:ea typeface="+mn-ea"/>
                          <a:cs typeface="+mn-cs"/>
                        </a:rPr>
                        <a:t>Дигитална трансформация на училищното образование, в т.ч. ПОО</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94 514 861</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МОН</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Т4</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865665689"/>
                  </a:ext>
                </a:extLst>
              </a:tr>
            </a:tbl>
          </a:graphicData>
        </a:graphic>
      </p:graphicFrame>
    </p:spTree>
    <p:extLst>
      <p:ext uri="{BB962C8B-B14F-4D97-AF65-F5344CB8AC3E}">
        <p14:creationId xmlns:p14="http://schemas.microsoft.com/office/powerpoint/2010/main" val="41227839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програма </a:t>
            </a:r>
            <a:r>
              <a:rPr lang="bg-BG" sz="4000" b="1" cap="all" dirty="0">
                <a:ln w="3175" cmpd="sng">
                  <a:noFill/>
                </a:ln>
                <a:solidFill>
                  <a:srgbClr val="4472C4">
                    <a:lumMod val="50000"/>
                  </a:srgbClr>
                </a:solidFill>
              </a:rPr>
              <a:t>„Добро управление</a:t>
            </a:r>
            <a:r>
              <a:rPr lang="ru-RU" sz="4000" b="1" cap="all" dirty="0">
                <a:ln w="3175" cmpd="sng">
                  <a:noFill/>
                </a:ln>
                <a:solidFill>
                  <a:srgbClr val="4472C4">
                    <a:lumMod val="50000"/>
                  </a:srgbClr>
                </a:solidFill>
              </a:rPr>
              <a:t> </a:t>
            </a:r>
            <a:r>
              <a:rPr lang="bg-BG" sz="4000" b="1" cap="all" dirty="0">
                <a:ln w="3175" cmpd="sng">
                  <a:noFill/>
                </a:ln>
                <a:solidFill>
                  <a:srgbClr val="4472C4">
                    <a:lumMod val="50000"/>
                  </a:srgbClr>
                </a:solidFill>
              </a:rPr>
              <a:t>“</a:t>
            </a:r>
            <a:r>
              <a:rPr lang="ru-RU" sz="4000" b="1" cap="all" dirty="0">
                <a:ln w="3175" cmpd="sng">
                  <a:noFill/>
                </a:ln>
                <a:solidFill>
                  <a:srgbClr val="4472C4">
                    <a:lumMod val="50000"/>
                  </a:srgbClr>
                </a:solidFill>
              </a:rPr>
              <a:t> 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Ирена Първанова</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2400" i="1" dirty="0">
                <a:solidFill>
                  <a:srgbClr val="4472C4">
                    <a:lumMod val="50000"/>
                  </a:srgbClr>
                </a:solidFill>
                <a:latin typeface="Calibri" panose="020F0502020204030204"/>
              </a:rPr>
              <a:t>Ръководител на УО</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807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467541" y="1524003"/>
            <a:ext cx="8353254" cy="5040556"/>
          </a:xfrm>
        </p:spPr>
        <p:txBody>
          <a:bodyPr>
            <a:noAutofit/>
          </a:bodyPr>
          <a:lstStyle/>
          <a:p>
            <a:pPr algn="just" hangingPunct="0">
              <a:spcBef>
                <a:spcPts val="0"/>
              </a:spcBef>
              <a:spcAft>
                <a:spcPts val="1200"/>
              </a:spcAft>
              <a:buFont typeface="Wingdings" pitchFamily="2"/>
              <a:buChar char="v"/>
            </a:pPr>
            <a:r>
              <a:rPr lang="ru-RU" sz="2200" dirty="0">
                <a:solidFill>
                  <a:schemeClr val="accent5">
                    <a:lumMod val="50000"/>
                  </a:schemeClr>
                </a:solidFill>
                <a:latin typeface="Arial"/>
              </a:rPr>
              <a:t>Определен състав на КН на ПТП</a:t>
            </a:r>
            <a:r>
              <a:rPr lang="en-US" sz="2200" dirty="0">
                <a:solidFill>
                  <a:schemeClr val="accent5">
                    <a:lumMod val="50000"/>
                  </a:schemeClr>
                </a:solidFill>
                <a:latin typeface="Arial"/>
              </a:rPr>
              <a:t> - </a:t>
            </a:r>
            <a:r>
              <a:rPr lang="bg-BG" sz="2200" dirty="0">
                <a:solidFill>
                  <a:schemeClr val="accent5">
                    <a:lumMod val="50000"/>
                  </a:schemeClr>
                </a:solidFill>
                <a:latin typeface="Arial"/>
              </a:rPr>
              <a:t>Заповед Р-2/4.01.2023 г. </a:t>
            </a:r>
            <a:endParaRPr lang="ru-RU" sz="2200" dirty="0">
              <a:solidFill>
                <a:schemeClr val="accent5">
                  <a:lumMod val="50000"/>
                </a:schemeClr>
              </a:solidFill>
              <a:latin typeface="Arial"/>
            </a:endParaRPr>
          </a:p>
          <a:p>
            <a:pPr algn="just" hangingPunct="0">
              <a:spcBef>
                <a:spcPts val="0"/>
              </a:spcBef>
              <a:spcAft>
                <a:spcPts val="1200"/>
              </a:spcAft>
              <a:buFont typeface="Wingdings" pitchFamily="2"/>
              <a:buChar char="v"/>
            </a:pPr>
            <a:r>
              <a:rPr lang="ru-RU" sz="2200" dirty="0">
                <a:solidFill>
                  <a:schemeClr val="accent5">
                    <a:lumMod val="50000"/>
                  </a:schemeClr>
                </a:solidFill>
                <a:latin typeface="Arial"/>
              </a:rPr>
              <a:t>Разработени:  </a:t>
            </a:r>
            <a:endParaRPr lang="en-US" sz="2200" dirty="0">
              <a:solidFill>
                <a:schemeClr val="accent5">
                  <a:lumMod val="50000"/>
                </a:schemeClr>
              </a:solidFill>
              <a:latin typeface="Arial"/>
            </a:endParaRPr>
          </a:p>
          <a:p>
            <a:pPr lvl="1" algn="just" hangingPunct="0">
              <a:spcBef>
                <a:spcPts val="0"/>
              </a:spcBef>
              <a:spcAft>
                <a:spcPts val="1200"/>
              </a:spcAft>
              <a:buClrTx/>
              <a:buFont typeface="Wingdings" panose="05000000000000000000" pitchFamily="2" charset="2"/>
              <a:buChar char="ü"/>
            </a:pPr>
            <a:r>
              <a:rPr lang="ru-RU" sz="1800" b="1" dirty="0">
                <a:solidFill>
                  <a:schemeClr val="accent5">
                    <a:lumMod val="50000"/>
                  </a:schemeClr>
                </a:solidFill>
                <a:latin typeface="Arial"/>
              </a:rPr>
              <a:t>Проект на ИГРП 2023 г. </a:t>
            </a:r>
            <a:r>
              <a:rPr lang="ru-RU" sz="1800" dirty="0">
                <a:solidFill>
                  <a:schemeClr val="accent5">
                    <a:lumMod val="50000"/>
                  </a:schemeClr>
                </a:solidFill>
                <a:latin typeface="Arial"/>
              </a:rPr>
              <a:t>(на стойност 54.2 млн. евро) – до 10.02.2</a:t>
            </a:r>
            <a:r>
              <a:rPr lang="en-US" sz="1800" dirty="0">
                <a:solidFill>
                  <a:schemeClr val="accent5">
                    <a:lumMod val="50000"/>
                  </a:schemeClr>
                </a:solidFill>
                <a:latin typeface="Arial"/>
              </a:rPr>
              <a:t>023</a:t>
            </a:r>
            <a:r>
              <a:rPr lang="bg-BG" sz="1800" dirty="0">
                <a:solidFill>
                  <a:schemeClr val="accent5">
                    <a:lumMod val="50000"/>
                  </a:schemeClr>
                </a:solidFill>
                <a:latin typeface="Arial"/>
              </a:rPr>
              <a:t> г.</a:t>
            </a:r>
            <a:r>
              <a:rPr lang="en-US" sz="1800" dirty="0">
                <a:solidFill>
                  <a:schemeClr val="accent5">
                    <a:lumMod val="50000"/>
                  </a:schemeClr>
                </a:solidFill>
                <a:latin typeface="Arial"/>
              </a:rPr>
              <a:t> </a:t>
            </a:r>
            <a:r>
              <a:rPr lang="bg-BG" sz="1800" dirty="0">
                <a:solidFill>
                  <a:schemeClr val="accent5">
                    <a:lumMod val="50000"/>
                  </a:schemeClr>
                </a:solidFill>
                <a:latin typeface="Arial"/>
              </a:rPr>
              <a:t>индикативната програма</a:t>
            </a:r>
            <a:r>
              <a:rPr lang="en-US" sz="1800" dirty="0">
                <a:solidFill>
                  <a:schemeClr val="accent5">
                    <a:lumMod val="50000"/>
                  </a:schemeClr>
                </a:solidFill>
                <a:latin typeface="Arial"/>
              </a:rPr>
              <a:t> </a:t>
            </a:r>
            <a:r>
              <a:rPr lang="bg-BG" sz="1800" dirty="0">
                <a:solidFill>
                  <a:schemeClr val="accent5">
                    <a:lumMod val="50000"/>
                  </a:schemeClr>
                </a:solidFill>
                <a:latin typeface="Arial"/>
              </a:rPr>
              <a:t>ще бъде </a:t>
            </a:r>
            <a:r>
              <a:rPr lang="ru-RU" sz="1800" dirty="0">
                <a:solidFill>
                  <a:schemeClr val="accent5">
                    <a:lumMod val="50000"/>
                  </a:schemeClr>
                </a:solidFill>
                <a:latin typeface="Arial"/>
              </a:rPr>
              <a:t>публикувана за обществено обсъждане </a:t>
            </a:r>
            <a:endParaRPr lang="en-US" sz="1800" dirty="0">
              <a:solidFill>
                <a:schemeClr val="accent5">
                  <a:lumMod val="50000"/>
                </a:schemeClr>
              </a:solidFill>
              <a:latin typeface="Arial"/>
            </a:endParaRPr>
          </a:p>
          <a:p>
            <a:pPr lvl="1" algn="just" hangingPunct="0">
              <a:spcBef>
                <a:spcPts val="0"/>
              </a:spcBef>
              <a:spcAft>
                <a:spcPts val="1200"/>
              </a:spcAft>
              <a:buClrTx/>
              <a:buFont typeface="Wingdings" panose="05000000000000000000" pitchFamily="2" charset="2"/>
              <a:buChar char="ü"/>
            </a:pPr>
            <a:r>
              <a:rPr lang="ru-RU" sz="1800" b="1" dirty="0">
                <a:solidFill>
                  <a:schemeClr val="accent5">
                    <a:lumMod val="50000"/>
                  </a:schemeClr>
                </a:solidFill>
                <a:latin typeface="Arial"/>
              </a:rPr>
              <a:t>Проект на Методика за комплексна </a:t>
            </a:r>
            <a:r>
              <a:rPr lang="bg-BG" sz="1800" b="1" dirty="0">
                <a:solidFill>
                  <a:schemeClr val="accent5">
                    <a:lumMod val="50000"/>
                  </a:schemeClr>
                </a:solidFill>
                <a:latin typeface="Arial"/>
              </a:rPr>
              <a:t>оценка на финансов план за бюджетна линия по процедури чрез директно предоставяне на безвъзмездна финансова помощ </a:t>
            </a:r>
            <a:r>
              <a:rPr lang="bg-BG" sz="1800" dirty="0">
                <a:solidFill>
                  <a:schemeClr val="accent5">
                    <a:lumMod val="50000"/>
                  </a:schemeClr>
                </a:solidFill>
                <a:latin typeface="Arial"/>
              </a:rPr>
              <a:t>- </a:t>
            </a:r>
            <a:r>
              <a:rPr lang="ru-RU" sz="1800" dirty="0">
                <a:solidFill>
                  <a:schemeClr val="accent5">
                    <a:lumMod val="50000"/>
                  </a:schemeClr>
                </a:solidFill>
                <a:latin typeface="Arial"/>
              </a:rPr>
              <a:t>в процес на съгласуване с ЕК;</a:t>
            </a:r>
            <a:endParaRPr lang="en-US" sz="1800" dirty="0">
              <a:solidFill>
                <a:schemeClr val="accent5">
                  <a:lumMod val="50000"/>
                </a:schemeClr>
              </a:solidFill>
              <a:latin typeface="Arial"/>
            </a:endParaRPr>
          </a:p>
          <a:p>
            <a:pPr lvl="1" algn="just" hangingPunct="0">
              <a:spcBef>
                <a:spcPts val="0"/>
              </a:spcBef>
              <a:spcAft>
                <a:spcPts val="1200"/>
              </a:spcAft>
              <a:buClrTx/>
              <a:buFont typeface="Wingdings" panose="05000000000000000000" pitchFamily="2" charset="2"/>
              <a:buChar char="ü"/>
            </a:pPr>
            <a:r>
              <a:rPr lang="ru-RU" sz="1800" b="1" dirty="0">
                <a:solidFill>
                  <a:schemeClr val="accent5">
                    <a:lumMod val="50000"/>
                  </a:schemeClr>
                </a:solidFill>
                <a:latin typeface="Arial"/>
              </a:rPr>
              <a:t>Четири проекта на критерии за подбор на операции</a:t>
            </a:r>
            <a:r>
              <a:rPr lang="en-US" sz="1800" b="1" dirty="0">
                <a:solidFill>
                  <a:schemeClr val="accent5">
                    <a:lumMod val="50000"/>
                  </a:schemeClr>
                </a:solidFill>
                <a:latin typeface="Arial"/>
              </a:rPr>
              <a:t> </a:t>
            </a:r>
            <a:r>
              <a:rPr lang="en-US" sz="1800" dirty="0">
                <a:solidFill>
                  <a:schemeClr val="accent5">
                    <a:lumMod val="50000"/>
                  </a:schemeClr>
                </a:solidFill>
                <a:latin typeface="Arial"/>
              </a:rPr>
              <a:t>(</a:t>
            </a:r>
            <a:r>
              <a:rPr lang="bg-BG" sz="1800" dirty="0">
                <a:solidFill>
                  <a:schemeClr val="accent5">
                    <a:lumMod val="50000"/>
                  </a:schemeClr>
                </a:solidFill>
                <a:latin typeface="Arial"/>
              </a:rPr>
              <a:t>на стойност 49.4 млн. евро) </a:t>
            </a:r>
            <a:r>
              <a:rPr lang="ru-RU" sz="1800" dirty="0">
                <a:solidFill>
                  <a:schemeClr val="accent5">
                    <a:lumMod val="50000"/>
                  </a:schemeClr>
                </a:solidFill>
                <a:latin typeface="Arial"/>
              </a:rPr>
              <a:t>- в процес на съгласуване с ЕК, и</a:t>
            </a:r>
            <a:r>
              <a:rPr lang="ru-RU" sz="1800" b="1" dirty="0">
                <a:solidFill>
                  <a:schemeClr val="accent5">
                    <a:lumMod val="50000"/>
                  </a:schemeClr>
                </a:solidFill>
                <a:latin typeface="Arial"/>
              </a:rPr>
              <a:t> два проекта </a:t>
            </a:r>
            <a:r>
              <a:rPr lang="ru-RU" sz="1800" dirty="0">
                <a:solidFill>
                  <a:schemeClr val="accent5">
                    <a:lumMod val="50000"/>
                  </a:schemeClr>
                </a:solidFill>
                <a:latin typeface="Arial"/>
              </a:rPr>
              <a:t>на критерии (на стойност 4.8 млн. евро) в процес на разработване</a:t>
            </a:r>
          </a:p>
          <a:p>
            <a:pPr lvl="1" algn="just" hangingPunct="0">
              <a:spcBef>
                <a:spcPts val="0"/>
              </a:spcBef>
              <a:spcAft>
                <a:spcPts val="1200"/>
              </a:spcAft>
              <a:buClrTx/>
              <a:buFont typeface="Wingdings" panose="05000000000000000000" pitchFamily="2" charset="2"/>
              <a:buChar char="ü"/>
            </a:pPr>
            <a:r>
              <a:rPr lang="bg-BG" sz="1800" b="1" dirty="0">
                <a:solidFill>
                  <a:schemeClr val="accent5">
                    <a:lumMod val="50000"/>
                  </a:schemeClr>
                </a:solidFill>
                <a:latin typeface="Arial"/>
              </a:rPr>
              <a:t>Академия за фондовете на ЕС </a:t>
            </a:r>
            <a:r>
              <a:rPr lang="bg-BG" sz="1800" dirty="0">
                <a:solidFill>
                  <a:schemeClr val="accent5">
                    <a:lumMod val="50000"/>
                  </a:schemeClr>
                </a:solidFill>
                <a:latin typeface="Arial"/>
              </a:rPr>
              <a:t>– две срещи</a:t>
            </a:r>
            <a:r>
              <a:rPr lang="en-US" sz="1800" dirty="0">
                <a:solidFill>
                  <a:schemeClr val="accent5">
                    <a:lumMod val="50000"/>
                  </a:schemeClr>
                </a:solidFill>
                <a:latin typeface="Arial"/>
              </a:rPr>
              <a:t> </a:t>
            </a:r>
            <a:r>
              <a:rPr lang="bg-BG" sz="1800" dirty="0">
                <a:solidFill>
                  <a:schemeClr val="accent5">
                    <a:lumMod val="50000"/>
                  </a:schemeClr>
                </a:solidFill>
                <a:latin typeface="Arial"/>
              </a:rPr>
              <a:t>за дизайн на Академията- 24 и 31.01.2023 г.</a:t>
            </a:r>
          </a:p>
          <a:p>
            <a:pPr lvl="1" algn="just" hangingPunct="0">
              <a:spcBef>
                <a:spcPts val="0"/>
              </a:spcBef>
              <a:spcAft>
                <a:spcPts val="600"/>
              </a:spcAft>
              <a:buFont typeface="Wingdings" pitchFamily="2"/>
              <a:buChar char="ü"/>
            </a:pPr>
            <a:endParaRPr lang="ru-RU" sz="2200" dirty="0">
              <a:solidFill>
                <a:srgbClr val="1A3A80"/>
              </a:solidFill>
              <a:latin typeface="Arial"/>
            </a:endParaRPr>
          </a:p>
        </p:txBody>
      </p:sp>
    </p:spTree>
    <p:extLst>
      <p:ext uri="{BB962C8B-B14F-4D97-AF65-F5344CB8AC3E}">
        <p14:creationId xmlns:p14="http://schemas.microsoft.com/office/powerpoint/2010/main" val="4036139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79132" y="1151792"/>
            <a:ext cx="9003322" cy="5627077"/>
          </a:xfrm>
        </p:spPr>
        <p:txBody>
          <a:bodyPr>
            <a:noAutofit/>
          </a:bodyPr>
          <a:lstStyle/>
          <a:p>
            <a:pPr algn="just" hangingPunct="0">
              <a:spcBef>
                <a:spcPts val="0"/>
              </a:spcBef>
              <a:spcAft>
                <a:spcPts val="1200"/>
              </a:spcAft>
              <a:buFont typeface="Wingdings" pitchFamily="2"/>
              <a:buChar char="v"/>
              <a:defRPr/>
            </a:pPr>
            <a:r>
              <a:rPr lang="ru-RU" sz="1600" dirty="0">
                <a:solidFill>
                  <a:schemeClr val="accent5">
                    <a:lumMod val="50000"/>
                  </a:schemeClr>
                </a:solidFill>
                <a:latin typeface="Arial"/>
              </a:rPr>
              <a:t>ПТС 2021 – 2027 г. е одобрена от ЕК на 3 </a:t>
            </a:r>
            <a:r>
              <a:rPr lang="bg-BG" sz="1600" dirty="0">
                <a:solidFill>
                  <a:schemeClr val="accent5">
                    <a:lumMod val="50000"/>
                  </a:schemeClr>
                </a:solidFill>
                <a:latin typeface="Arial"/>
              </a:rPr>
              <a:t>октомври</a:t>
            </a:r>
            <a:r>
              <a:rPr lang="ru-RU" sz="1600" dirty="0">
                <a:solidFill>
                  <a:schemeClr val="accent5">
                    <a:lumMod val="50000"/>
                  </a:schemeClr>
                </a:solidFill>
                <a:latin typeface="Arial"/>
              </a:rPr>
              <a:t> 2022 г.</a:t>
            </a:r>
          </a:p>
          <a:p>
            <a:pPr algn="just" hangingPunct="0">
              <a:spcBef>
                <a:spcPts val="0"/>
              </a:spcBef>
              <a:spcAft>
                <a:spcPts val="1200"/>
              </a:spcAft>
              <a:buFont typeface="Wingdings" pitchFamily="2"/>
              <a:buChar char="v"/>
              <a:defRPr/>
            </a:pPr>
            <a:r>
              <a:rPr lang="ru-RU" sz="1600" dirty="0">
                <a:solidFill>
                  <a:schemeClr val="accent5">
                    <a:lumMod val="50000"/>
                  </a:schemeClr>
                </a:solidFill>
                <a:latin typeface="Arial"/>
              </a:rPr>
              <a:t>В </a:t>
            </a:r>
            <a:r>
              <a:rPr lang="bg-BG" sz="1600" dirty="0">
                <a:solidFill>
                  <a:schemeClr val="accent5">
                    <a:lumMod val="50000"/>
                  </a:schemeClr>
                </a:solidFill>
                <a:latin typeface="Arial"/>
              </a:rPr>
              <a:t>съответствие</a:t>
            </a:r>
            <a:r>
              <a:rPr lang="ru-RU" sz="1600" dirty="0">
                <a:solidFill>
                  <a:schemeClr val="accent5">
                    <a:lumMod val="50000"/>
                  </a:schemeClr>
                </a:solidFill>
                <a:latin typeface="Arial"/>
              </a:rPr>
              <a:t> с </a:t>
            </a:r>
            <a:r>
              <a:rPr lang="bg-BG" sz="1600" dirty="0">
                <a:solidFill>
                  <a:schemeClr val="accent5">
                    <a:lumMod val="50000"/>
                  </a:schemeClr>
                </a:solidFill>
                <a:latin typeface="Arial"/>
              </a:rPr>
              <a:t>изискванията</a:t>
            </a:r>
            <a:r>
              <a:rPr lang="ru-RU" sz="1600" dirty="0">
                <a:solidFill>
                  <a:schemeClr val="accent5">
                    <a:lumMod val="50000"/>
                  </a:schemeClr>
                </a:solidFill>
                <a:latin typeface="Arial"/>
              </a:rPr>
              <a:t> на Регламент (ЕС) 2021/1060 е </a:t>
            </a:r>
            <a:r>
              <a:rPr lang="bg-BG" sz="1600" dirty="0">
                <a:solidFill>
                  <a:schemeClr val="accent5">
                    <a:lumMod val="50000"/>
                  </a:schemeClr>
                </a:solidFill>
                <a:latin typeface="Arial"/>
              </a:rPr>
              <a:t>сформиран</a:t>
            </a:r>
            <a:r>
              <a:rPr lang="ru-RU" sz="1600" dirty="0">
                <a:solidFill>
                  <a:schemeClr val="accent5">
                    <a:lumMod val="50000"/>
                  </a:schemeClr>
                </a:solidFill>
                <a:latin typeface="Arial"/>
              </a:rPr>
              <a:t> Комитет за наблюдение, с </a:t>
            </a:r>
            <a:r>
              <a:rPr lang="bg-BG" sz="1600" dirty="0">
                <a:solidFill>
                  <a:schemeClr val="accent5">
                    <a:lumMod val="50000"/>
                  </a:schemeClr>
                </a:solidFill>
                <a:latin typeface="Arial"/>
              </a:rPr>
              <a:t>осигуряване на</a:t>
            </a:r>
            <a:r>
              <a:rPr lang="ru-RU" sz="1600" dirty="0">
                <a:solidFill>
                  <a:schemeClr val="accent5">
                    <a:lumMod val="50000"/>
                  </a:schemeClr>
                </a:solidFill>
                <a:latin typeface="Arial"/>
              </a:rPr>
              <a:t> </a:t>
            </a:r>
            <a:r>
              <a:rPr lang="bg-BG" sz="1600" dirty="0">
                <a:solidFill>
                  <a:schemeClr val="accent5">
                    <a:lumMod val="50000"/>
                  </a:schemeClr>
                </a:solidFill>
                <a:latin typeface="Arial"/>
              </a:rPr>
              <a:t>максимална</a:t>
            </a:r>
            <a:r>
              <a:rPr lang="ru-RU" sz="1600" dirty="0">
                <a:solidFill>
                  <a:schemeClr val="accent5">
                    <a:lumMod val="50000"/>
                  </a:schemeClr>
                </a:solidFill>
                <a:latin typeface="Arial"/>
              </a:rPr>
              <a:t> </a:t>
            </a:r>
            <a:r>
              <a:rPr lang="bg-BG" sz="1600" dirty="0">
                <a:solidFill>
                  <a:schemeClr val="accent5">
                    <a:lumMod val="50000"/>
                  </a:schemeClr>
                </a:solidFill>
                <a:latin typeface="Arial"/>
              </a:rPr>
              <a:t>приемственост и плавен преход между програмните периоди. Първо заседание ще бъде проведено на 15.03.2023 г.  </a:t>
            </a:r>
          </a:p>
          <a:p>
            <a:pPr algn="just" hangingPunct="0">
              <a:spcBef>
                <a:spcPts val="0"/>
              </a:spcBef>
              <a:spcAft>
                <a:spcPts val="1200"/>
              </a:spcAft>
              <a:buFont typeface="Wingdings" pitchFamily="2"/>
              <a:buChar char="v"/>
              <a:defRPr/>
            </a:pPr>
            <a:r>
              <a:rPr lang="bg-BG" sz="1600" dirty="0">
                <a:solidFill>
                  <a:schemeClr val="accent5">
                    <a:lumMod val="50000"/>
                  </a:schemeClr>
                </a:solidFill>
                <a:latin typeface="Arial"/>
              </a:rPr>
              <a:t>До момента, УО е изготвил проект на Методика и критерии за подбор на операции по 8 процедури – директно предоставяне. През есента на 2023 г. е планирано откриване на две схеми за набиране на проектни предложения – конкурентен подбор:</a:t>
            </a:r>
          </a:p>
          <a:p>
            <a:pPr marL="0" indent="0" algn="just" hangingPunct="0">
              <a:spcBef>
                <a:spcPts val="0"/>
              </a:spcBef>
              <a:spcAft>
                <a:spcPts val="1200"/>
              </a:spcAft>
              <a:buNone/>
              <a:defRPr/>
            </a:pPr>
            <a:r>
              <a:rPr lang="bg-BG" sz="1600" dirty="0">
                <a:solidFill>
                  <a:schemeClr val="accent5">
                    <a:lumMod val="50000"/>
                  </a:schemeClr>
                </a:solidFill>
                <a:latin typeface="Arial"/>
              </a:rPr>
              <a:t>          - </a:t>
            </a:r>
            <a:r>
              <a:rPr lang="bg-BG" sz="1600" i="1" dirty="0">
                <a:solidFill>
                  <a:schemeClr val="accent5">
                    <a:lumMod val="50000"/>
                  </a:schemeClr>
                </a:solidFill>
                <a:latin typeface="Arial"/>
              </a:rPr>
              <a:t>Изграждане на зарядна инфраструктура за алтернативни горива по 	републиканската пътна мрежа и в пристанищата;  </a:t>
            </a:r>
          </a:p>
          <a:p>
            <a:pPr marL="0" indent="0" algn="just" hangingPunct="0">
              <a:spcBef>
                <a:spcPts val="0"/>
              </a:spcBef>
              <a:spcAft>
                <a:spcPts val="1200"/>
              </a:spcAft>
              <a:buNone/>
              <a:defRPr/>
            </a:pPr>
            <a:r>
              <a:rPr lang="bg-BG" sz="1600" i="1" dirty="0">
                <a:solidFill>
                  <a:schemeClr val="accent5">
                    <a:lumMod val="50000"/>
                  </a:schemeClr>
                </a:solidFill>
                <a:latin typeface="Arial"/>
              </a:rPr>
              <a:t>          -     Подпомагане на интермодални оператори. </a:t>
            </a:r>
          </a:p>
          <a:p>
            <a:pPr algn="just" hangingPunct="0">
              <a:spcBef>
                <a:spcPts val="0"/>
              </a:spcBef>
              <a:spcAft>
                <a:spcPts val="1200"/>
              </a:spcAft>
              <a:buFont typeface="Wingdings" pitchFamily="2"/>
              <a:buChar char="v"/>
              <a:defRPr/>
            </a:pPr>
            <a:r>
              <a:rPr lang="bg-BG" sz="1600" dirty="0">
                <a:solidFill>
                  <a:schemeClr val="accent5">
                    <a:lumMod val="50000"/>
                  </a:schemeClr>
                </a:solidFill>
                <a:latin typeface="Arial"/>
              </a:rPr>
              <a:t>Възобновява се практиката за провеждане на периодични срещи с представители на ЕК по проекта за АМ „</a:t>
            </a:r>
            <a:r>
              <a:rPr lang="bg-BG" sz="1600" i="1" dirty="0">
                <a:solidFill>
                  <a:schemeClr val="accent5">
                    <a:lumMod val="50000"/>
                  </a:schemeClr>
                </a:solidFill>
                <a:latin typeface="Arial"/>
              </a:rPr>
              <a:t>Струма</a:t>
            </a:r>
            <a:r>
              <a:rPr lang="bg-BG" sz="1600" dirty="0">
                <a:solidFill>
                  <a:schemeClr val="accent5">
                    <a:lumMod val="50000"/>
                  </a:schemeClr>
                </a:solidFill>
                <a:latin typeface="Arial"/>
              </a:rPr>
              <a:t>“, Лот 3.2.  </a:t>
            </a:r>
          </a:p>
          <a:p>
            <a:pPr algn="just" hangingPunct="0">
              <a:spcBef>
                <a:spcPts val="0"/>
              </a:spcBef>
              <a:spcAft>
                <a:spcPts val="1200"/>
              </a:spcAft>
              <a:buFont typeface="Wingdings" pitchFamily="2"/>
              <a:buChar char="v"/>
              <a:defRPr/>
            </a:pPr>
            <a:r>
              <a:rPr lang="bg-BG" sz="1600" dirty="0">
                <a:solidFill>
                  <a:schemeClr val="accent5">
                    <a:lumMod val="50000"/>
                  </a:schemeClr>
                </a:solidFill>
                <a:latin typeface="Arial"/>
              </a:rPr>
              <a:t>Нужно е спешно прецизиране на окончателния обхват на ПТС 2021 – 2027 г., с оглед на предстоящите изменения по ОПТТИ 2014 – 2020 г. в т.ч.:</a:t>
            </a:r>
          </a:p>
          <a:p>
            <a:pPr marL="0" lvl="0" indent="0" algn="just" hangingPunct="0">
              <a:spcBef>
                <a:spcPts val="0"/>
              </a:spcBef>
              <a:spcAft>
                <a:spcPts val="1200"/>
              </a:spcAft>
              <a:buNone/>
              <a:defRPr/>
            </a:pPr>
            <a:r>
              <a:rPr lang="bg-BG" sz="1600" i="1" dirty="0">
                <a:solidFill>
                  <a:schemeClr val="accent5">
                    <a:lumMod val="50000"/>
                  </a:schemeClr>
                </a:solidFill>
                <a:latin typeface="Arial"/>
              </a:rPr>
              <a:t>           - Определяне на дейностите за завършване по жп проекта „Пловдив – Бургас“, който се реализира по ОПТТИ 2014 – 2020 г. и ще бъде фазиран по ПТС 2021 – 2027 г.;</a:t>
            </a:r>
          </a:p>
          <a:p>
            <a:pPr marL="0" lvl="0" indent="0" algn="just" hangingPunct="0">
              <a:spcBef>
                <a:spcPts val="0"/>
              </a:spcBef>
              <a:spcAft>
                <a:spcPts val="1200"/>
              </a:spcAft>
              <a:buNone/>
              <a:defRPr/>
            </a:pPr>
            <a:r>
              <a:rPr lang="bg-BG" sz="1600" i="1" dirty="0">
                <a:solidFill>
                  <a:schemeClr val="accent5">
                    <a:lumMod val="50000"/>
                  </a:schemeClr>
                </a:solidFill>
                <a:latin typeface="Arial"/>
              </a:rPr>
              <a:t>           - Редуциране на пътните проекти, според реалните възможности за изпълнение с бюджета по ПТС 2021 – 2027 г. </a:t>
            </a:r>
          </a:p>
          <a:p>
            <a:pPr algn="just" hangingPunct="0">
              <a:spcBef>
                <a:spcPts val="0"/>
              </a:spcBef>
              <a:spcAft>
                <a:spcPts val="1200"/>
              </a:spcAft>
              <a:buFont typeface="Wingdings" pitchFamily="2"/>
              <a:buChar char="v"/>
            </a:pPr>
            <a:endParaRPr lang="ru-RU" sz="1600" dirty="0">
              <a:solidFill>
                <a:schemeClr val="accent5">
                  <a:lumMod val="50000"/>
                </a:schemeClr>
              </a:solidFill>
              <a:latin typeface="Arial"/>
            </a:endParaRPr>
          </a:p>
          <a:p>
            <a:pPr algn="just" hangingPunct="0">
              <a:spcBef>
                <a:spcPts val="0"/>
              </a:spcBef>
              <a:spcAft>
                <a:spcPts val="1200"/>
              </a:spcAft>
              <a:buFont typeface="Wingdings" pitchFamily="2"/>
              <a:buChar char="v"/>
            </a:pPr>
            <a:endParaRPr lang="ru-RU" sz="1600" dirty="0">
              <a:solidFill>
                <a:schemeClr val="accent5">
                  <a:lumMod val="50000"/>
                </a:schemeClr>
              </a:solidFill>
              <a:latin typeface="Arial"/>
            </a:endParaRPr>
          </a:p>
        </p:txBody>
      </p:sp>
    </p:spTree>
    <p:extLst>
      <p:ext uri="{BB962C8B-B14F-4D97-AF65-F5344CB8AC3E}">
        <p14:creationId xmlns:p14="http://schemas.microsoft.com/office/powerpoint/2010/main" val="711996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113002626"/>
              </p:ext>
            </p:extLst>
          </p:nvPr>
        </p:nvGraphicFramePr>
        <p:xfrm>
          <a:off x="85724" y="1199414"/>
          <a:ext cx="8791575" cy="5549561"/>
        </p:xfrm>
        <a:graphic>
          <a:graphicData uri="http://schemas.openxmlformats.org/drawingml/2006/table">
            <a:tbl>
              <a:tblPr firstRow="1" bandRow="1">
                <a:tableStyleId>{B301B821-A1FF-4177-AEE7-76D212191A09}</a:tableStyleId>
              </a:tblPr>
              <a:tblGrid>
                <a:gridCol w="3387070">
                  <a:extLst>
                    <a:ext uri="{9D8B030D-6E8A-4147-A177-3AD203B41FA5}">
                      <a16:colId xmlns:a16="http://schemas.microsoft.com/office/drawing/2014/main" val="2657765966"/>
                    </a:ext>
                  </a:extLst>
                </a:gridCol>
                <a:gridCol w="1295600">
                  <a:extLst>
                    <a:ext uri="{9D8B030D-6E8A-4147-A177-3AD203B41FA5}">
                      <a16:colId xmlns:a16="http://schemas.microsoft.com/office/drawing/2014/main" val="2809078691"/>
                    </a:ext>
                  </a:extLst>
                </a:gridCol>
                <a:gridCol w="2650870">
                  <a:extLst>
                    <a:ext uri="{9D8B030D-6E8A-4147-A177-3AD203B41FA5}">
                      <a16:colId xmlns:a16="http://schemas.microsoft.com/office/drawing/2014/main" val="3557677538"/>
                    </a:ext>
                  </a:extLst>
                </a:gridCol>
                <a:gridCol w="1458035">
                  <a:extLst>
                    <a:ext uri="{9D8B030D-6E8A-4147-A177-3AD203B41FA5}">
                      <a16:colId xmlns:a16="http://schemas.microsoft.com/office/drawing/2014/main" val="1187404927"/>
                    </a:ext>
                  </a:extLst>
                </a:gridCol>
              </a:tblGrid>
              <a:tr h="971699">
                <a:tc>
                  <a:txBody>
                    <a:bodyPr/>
                    <a:lstStyle/>
                    <a:p>
                      <a:pPr algn="ctr"/>
                      <a:r>
                        <a:rPr lang="bg-BG" sz="1600" b="0" dirty="0"/>
                        <a:t>Предмет</a:t>
                      </a:r>
                      <a:r>
                        <a:rPr lang="bg-BG" sz="1600" b="0" baseline="0" dirty="0"/>
                        <a:t>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процедурата</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394078">
                <a:tc>
                  <a:txBody>
                    <a:bodyPr/>
                    <a:lstStyle/>
                    <a:p>
                      <a:pPr marL="0" indent="0" algn="l" defTabSz="914400" rtl="0" eaLnBrk="1" latinLnBrk="0" hangingPunct="1">
                        <a:buFont typeface="Wingdings" panose="05000000000000000000" pitchFamily="2" charset="2"/>
                        <a:buNone/>
                      </a:pPr>
                      <a:r>
                        <a:rPr lang="bg-BG" sz="1600" kern="1200" dirty="0">
                          <a:solidFill>
                            <a:schemeClr val="accent5">
                              <a:lumMod val="50000"/>
                            </a:schemeClr>
                          </a:solidFill>
                          <a:latin typeface="+mn-lt"/>
                          <a:ea typeface="+mn-ea"/>
                          <a:cs typeface="+mn-cs"/>
                        </a:rPr>
                        <a:t>Подобрени сисТеми за уПравление и наблюдение на средствата от европейските фондове при споделено управление в България</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bg-BG" sz="1600" kern="1200" dirty="0">
                          <a:solidFill>
                            <a:schemeClr val="accent5">
                              <a:lumMod val="50000"/>
                            </a:schemeClr>
                          </a:solidFill>
                          <a:latin typeface="+mn-lt"/>
                          <a:ea typeface="+mn-ea"/>
                          <a:cs typeface="+mn-cs"/>
                        </a:rPr>
                        <a:t>(2023 – 2029 г.)</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19 815 779</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600" kern="1200" dirty="0">
                          <a:solidFill>
                            <a:schemeClr val="accent5">
                              <a:lumMod val="50000"/>
                            </a:schemeClr>
                          </a:solidFill>
                          <a:latin typeface="+mn-lt"/>
                          <a:ea typeface="+mn-ea"/>
                          <a:cs typeface="+mn-cs"/>
                        </a:rPr>
                        <a:t>ЦКЗ </a:t>
                      </a:r>
                    </a:p>
                    <a:p>
                      <a:pPr marL="0" algn="ctr" defTabSz="914400" rtl="0" eaLnBrk="1" latinLnBrk="0" hangingPunct="1"/>
                      <a:r>
                        <a:rPr lang="bg-BG" sz="1600" kern="1200" dirty="0">
                          <a:solidFill>
                            <a:schemeClr val="accent5">
                              <a:lumMod val="50000"/>
                            </a:schemeClr>
                          </a:solidFill>
                          <a:latin typeface="+mn-lt"/>
                          <a:ea typeface="+mn-ea"/>
                          <a:cs typeface="+mn-cs"/>
                        </a:rPr>
                        <a:t>Звено</a:t>
                      </a:r>
                      <a:r>
                        <a:rPr lang="bg-BG" sz="1600" kern="1200" baseline="0" dirty="0">
                          <a:solidFill>
                            <a:schemeClr val="accent5">
                              <a:lumMod val="50000"/>
                            </a:schemeClr>
                          </a:solidFill>
                          <a:latin typeface="+mn-lt"/>
                          <a:ea typeface="+mn-ea"/>
                          <a:cs typeface="+mn-cs"/>
                        </a:rPr>
                        <a:t> за Държавни помощи</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accent5">
                              <a:lumMod val="50000"/>
                            </a:schemeClr>
                          </a:solidFill>
                          <a:latin typeface="+mn-lt"/>
                          <a:ea typeface="+mn-ea"/>
                          <a:cs typeface="+mn-cs"/>
                        </a:rPr>
                        <a:t>Q</a:t>
                      </a:r>
                      <a:r>
                        <a:rPr lang="en-US" sz="1600" kern="1200" baseline="0" dirty="0">
                          <a:solidFill>
                            <a:schemeClr val="accent5">
                              <a:lumMod val="50000"/>
                            </a:schemeClr>
                          </a:solidFill>
                          <a:latin typeface="+mn-lt"/>
                          <a:ea typeface="+mn-ea"/>
                          <a:cs typeface="+mn-cs"/>
                        </a:rPr>
                        <a:t> 2</a:t>
                      </a:r>
                      <a:r>
                        <a:rPr lang="bg-BG" sz="1600" kern="1200" baseline="0" dirty="0">
                          <a:solidFill>
                            <a:schemeClr val="accent5">
                              <a:lumMod val="50000"/>
                            </a:schemeClr>
                          </a:solidFill>
                          <a:latin typeface="+mn-lt"/>
                          <a:ea typeface="+mn-ea"/>
                          <a:cs typeface="+mn-cs"/>
                        </a:rPr>
                        <a:t>,</a:t>
                      </a:r>
                      <a:r>
                        <a:rPr lang="en-US" sz="1600" kern="1200" baseline="0" dirty="0">
                          <a:solidFill>
                            <a:schemeClr val="accent5">
                              <a:lumMod val="50000"/>
                            </a:schemeClr>
                          </a:solidFill>
                          <a:latin typeface="+mn-lt"/>
                          <a:ea typeface="+mn-ea"/>
                          <a:cs typeface="+mn-cs"/>
                        </a:rPr>
                        <a:t> 2023</a:t>
                      </a:r>
                      <a:r>
                        <a:rPr lang="bg-BG" sz="1600" kern="1200" baseline="0" dirty="0">
                          <a:solidFill>
                            <a:schemeClr val="accent5">
                              <a:lumMod val="50000"/>
                            </a:schemeClr>
                          </a:solidFill>
                          <a:latin typeface="+mn-lt"/>
                          <a:ea typeface="+mn-ea"/>
                          <a:cs typeface="+mn-cs"/>
                        </a:rPr>
                        <a:t> г.</a:t>
                      </a:r>
                      <a:r>
                        <a:rPr lang="en-US" sz="1600" kern="1200" baseline="0" dirty="0">
                          <a:solidFill>
                            <a:schemeClr val="accent5">
                              <a:lumMod val="50000"/>
                            </a:schemeClr>
                          </a:solidFill>
                          <a:latin typeface="+mn-lt"/>
                          <a:ea typeface="+mn-ea"/>
                          <a:cs typeface="+mn-cs"/>
                        </a:rPr>
                        <a:t> </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394078">
                <a:tc>
                  <a:txBody>
                    <a:bodyPr/>
                    <a:lstStyle/>
                    <a:p>
                      <a:pPr marL="0" lvl="0" algn="l" defTabSz="914400" rtl="0" eaLnBrk="1" latinLnBrk="0" hangingPunct="1"/>
                      <a:r>
                        <a:rPr lang="bg-BG" sz="1600" kern="1200" dirty="0">
                          <a:solidFill>
                            <a:schemeClr val="accent5">
                              <a:lumMod val="50000"/>
                            </a:schemeClr>
                          </a:solidFill>
                          <a:latin typeface="+mn-lt"/>
                          <a:ea typeface="+mn-ea"/>
                          <a:cs typeface="+mn-cs"/>
                        </a:rPr>
                        <a:t>Повишена експерТиза и каПацитет</a:t>
                      </a:r>
                    </a:p>
                    <a:p>
                      <a:pPr marL="0" lvl="0" algn="l" defTabSz="914400" rtl="0" eaLnBrk="1" latinLnBrk="0" hangingPunct="1"/>
                      <a:r>
                        <a:rPr lang="bg-BG" sz="1600" kern="1200" dirty="0">
                          <a:solidFill>
                            <a:schemeClr val="accent5">
                              <a:lumMod val="50000"/>
                            </a:schemeClr>
                          </a:solidFill>
                          <a:latin typeface="+mn-lt"/>
                          <a:ea typeface="+mn-ea"/>
                          <a:cs typeface="+mn-cs"/>
                        </a:rPr>
                        <a:t>на системно ниво</a:t>
                      </a:r>
                      <a:r>
                        <a:rPr lang="en-US" sz="1600" kern="1200" dirty="0">
                          <a:solidFill>
                            <a:schemeClr val="accent5">
                              <a:lumMod val="50000"/>
                            </a:schemeClr>
                          </a:solidFill>
                          <a:latin typeface="+mn-lt"/>
                          <a:ea typeface="+mn-ea"/>
                          <a:cs typeface="+mn-cs"/>
                        </a:rPr>
                        <a:t> </a:t>
                      </a:r>
                      <a:r>
                        <a:rPr lang="bg-BG" sz="1600" kern="1200" dirty="0">
                          <a:solidFill>
                            <a:schemeClr val="accent5">
                              <a:lumMod val="50000"/>
                            </a:schemeClr>
                          </a:solidFill>
                          <a:latin typeface="+mn-lt"/>
                          <a:ea typeface="+mn-ea"/>
                          <a:cs typeface="+mn-cs"/>
                        </a:rPr>
                        <a:t>и популяризиране на възможностите на подкрепата чрез финансовите инструменти </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1600" kern="1200" dirty="0">
                          <a:solidFill>
                            <a:schemeClr val="accent5">
                              <a:lumMod val="50000"/>
                            </a:schemeClr>
                          </a:solidFill>
                          <a:latin typeface="+mn-lt"/>
                          <a:ea typeface="+mn-ea"/>
                          <a:cs typeface="+mn-cs"/>
                        </a:rPr>
                        <a:t>(2023 – 2025 г.)</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1 684 479</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ИПА </a:t>
                      </a:r>
                    </a:p>
                    <a:p>
                      <a:pPr algn="ctr"/>
                      <a:r>
                        <a:rPr lang="ru-RU" sz="1600" kern="1200" dirty="0">
                          <a:solidFill>
                            <a:schemeClr val="accent5">
                              <a:lumMod val="50000"/>
                            </a:schemeClr>
                          </a:solidFill>
                          <a:latin typeface="+mn-lt"/>
                          <a:ea typeface="+mn-ea"/>
                          <a:cs typeface="+mn-cs"/>
                        </a:rPr>
                        <a:t>ФМФИБ</a:t>
                      </a:r>
                    </a:p>
                    <a:p>
                      <a:pPr algn="ctr"/>
                      <a:r>
                        <a:rPr lang="ru-RU" sz="1600" kern="1200" dirty="0">
                          <a:solidFill>
                            <a:schemeClr val="accent5">
                              <a:lumMod val="50000"/>
                            </a:schemeClr>
                          </a:solidFill>
                          <a:latin typeface="+mn-lt"/>
                          <a:ea typeface="+mn-ea"/>
                          <a:cs typeface="+mn-cs"/>
                        </a:rPr>
                        <a:t>МОСВ</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en-US" sz="1600" kern="1200" dirty="0">
                          <a:solidFill>
                            <a:schemeClr val="accent5">
                              <a:lumMod val="50000"/>
                            </a:schemeClr>
                          </a:solidFill>
                          <a:latin typeface="+mn-lt"/>
                          <a:ea typeface="+mn-ea"/>
                          <a:cs typeface="+mn-cs"/>
                        </a:rPr>
                        <a:t>Q</a:t>
                      </a:r>
                      <a:r>
                        <a:rPr lang="en-US" sz="1600" kern="1200" baseline="0" dirty="0">
                          <a:solidFill>
                            <a:schemeClr val="accent5">
                              <a:lumMod val="50000"/>
                            </a:schemeClr>
                          </a:solidFill>
                          <a:latin typeface="+mn-lt"/>
                          <a:ea typeface="+mn-ea"/>
                          <a:cs typeface="+mn-cs"/>
                        </a:rPr>
                        <a:t> 3</a:t>
                      </a:r>
                      <a:r>
                        <a:rPr lang="bg-BG" sz="1600" kern="1200" baseline="0" dirty="0">
                          <a:solidFill>
                            <a:schemeClr val="accent5">
                              <a:lumMod val="50000"/>
                            </a:schemeClr>
                          </a:solidFill>
                          <a:latin typeface="+mn-lt"/>
                          <a:ea typeface="+mn-ea"/>
                          <a:cs typeface="+mn-cs"/>
                        </a:rPr>
                        <a:t>,</a:t>
                      </a:r>
                      <a:r>
                        <a:rPr lang="en-US" sz="1600" kern="1200" baseline="0" dirty="0">
                          <a:solidFill>
                            <a:schemeClr val="accent5">
                              <a:lumMod val="50000"/>
                            </a:schemeClr>
                          </a:solidFill>
                          <a:latin typeface="+mn-lt"/>
                          <a:ea typeface="+mn-ea"/>
                          <a:cs typeface="+mn-cs"/>
                        </a:rPr>
                        <a:t> 2023</a:t>
                      </a:r>
                      <a:r>
                        <a:rPr lang="bg-BG" sz="1600" kern="1200" baseline="0" dirty="0">
                          <a:solidFill>
                            <a:schemeClr val="accent5">
                              <a:lumMod val="50000"/>
                            </a:schemeClr>
                          </a:solidFill>
                          <a:latin typeface="+mn-lt"/>
                          <a:ea typeface="+mn-ea"/>
                          <a:cs typeface="+mn-cs"/>
                        </a:rPr>
                        <a:t> г.</a:t>
                      </a:r>
                      <a:r>
                        <a:rPr lang="en-US" sz="1600" kern="1200" baseline="0" dirty="0">
                          <a:solidFill>
                            <a:schemeClr val="accent5">
                              <a:lumMod val="50000"/>
                            </a:schemeClr>
                          </a:solidFill>
                          <a:latin typeface="+mn-lt"/>
                          <a:ea typeface="+mn-ea"/>
                          <a:cs typeface="+mn-cs"/>
                        </a:rPr>
                        <a:t> </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1133622">
                <a:tc>
                  <a:txBody>
                    <a:bodyPr/>
                    <a:lstStyle/>
                    <a:p>
                      <a:pPr marL="0" lvl="0" algn="l" defTabSz="914400" rtl="0" eaLnBrk="1" latinLnBrk="0" hangingPunct="1"/>
                      <a:r>
                        <a:rPr lang="bg-BG" sz="1600" kern="1200" dirty="0">
                          <a:solidFill>
                            <a:schemeClr val="accent5">
                              <a:lumMod val="50000"/>
                            </a:schemeClr>
                          </a:solidFill>
                          <a:latin typeface="+mn-lt"/>
                          <a:ea typeface="+mn-ea"/>
                          <a:cs typeface="+mn-cs"/>
                        </a:rPr>
                        <a:t>По-висока добавена сТойност на уПравлението на европейските фондове при споделено управление в България</a:t>
                      </a:r>
                      <a:r>
                        <a:rPr lang="en-US" sz="1600" kern="1200" dirty="0">
                          <a:solidFill>
                            <a:schemeClr val="accent5">
                              <a:lumMod val="50000"/>
                            </a:schemeClr>
                          </a:solidFill>
                          <a:latin typeface="+mn-lt"/>
                          <a:ea typeface="+mn-ea"/>
                          <a:cs typeface="+mn-cs"/>
                        </a:rPr>
                        <a:t> </a:t>
                      </a:r>
                      <a:r>
                        <a:rPr lang="bg-BG" sz="1600" kern="1200" dirty="0">
                          <a:solidFill>
                            <a:schemeClr val="accent5">
                              <a:lumMod val="50000"/>
                            </a:schemeClr>
                          </a:solidFill>
                          <a:latin typeface="+mn-lt"/>
                          <a:ea typeface="+mn-ea"/>
                          <a:cs typeface="+mn-cs"/>
                        </a:rPr>
                        <a:t>(2023 – 2025 г.)</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20 173 682</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600" kern="1200" dirty="0">
                          <a:solidFill>
                            <a:schemeClr val="accent5">
                              <a:lumMod val="50000"/>
                            </a:schemeClr>
                          </a:solidFill>
                          <a:latin typeface="+mn-lt"/>
                          <a:ea typeface="+mn-ea"/>
                          <a:cs typeface="+mn-cs"/>
                        </a:rPr>
                        <a:t>ЦКЗ</a:t>
                      </a:r>
                      <a:r>
                        <a:rPr lang="en-US" sz="1600" kern="1200" dirty="0">
                          <a:solidFill>
                            <a:schemeClr val="accent5">
                              <a:lumMod val="50000"/>
                            </a:schemeClr>
                          </a:solidFill>
                          <a:latin typeface="+mn-lt"/>
                          <a:ea typeface="+mn-ea"/>
                          <a:cs typeface="+mn-cs"/>
                        </a:rPr>
                        <a:t>; </a:t>
                      </a:r>
                      <a:r>
                        <a:rPr lang="bg-BG" sz="1600" kern="1200" dirty="0">
                          <a:solidFill>
                            <a:schemeClr val="accent5">
                              <a:lumMod val="50000"/>
                            </a:schemeClr>
                          </a:solidFill>
                          <a:latin typeface="+mn-lt"/>
                          <a:ea typeface="+mn-ea"/>
                          <a:cs typeface="+mn-cs"/>
                        </a:rPr>
                        <a:t> СчО</a:t>
                      </a:r>
                      <a:r>
                        <a:rPr lang="en-US" sz="1600" kern="1200" dirty="0">
                          <a:solidFill>
                            <a:schemeClr val="accent5">
                              <a:lumMod val="50000"/>
                            </a:schemeClr>
                          </a:solidFill>
                          <a:latin typeface="+mn-lt"/>
                          <a:ea typeface="+mn-ea"/>
                          <a:cs typeface="+mn-cs"/>
                        </a:rPr>
                        <a:t>; </a:t>
                      </a:r>
                      <a:r>
                        <a:rPr lang="bg-BG" sz="1600" kern="1200" dirty="0">
                          <a:solidFill>
                            <a:schemeClr val="accent5">
                              <a:lumMod val="50000"/>
                            </a:schemeClr>
                          </a:solidFill>
                          <a:latin typeface="+mn-lt"/>
                          <a:ea typeface="+mn-ea"/>
                          <a:cs typeface="+mn-cs"/>
                        </a:rPr>
                        <a:t> АОП</a:t>
                      </a:r>
                    </a:p>
                    <a:p>
                      <a:pPr algn="ctr"/>
                      <a:r>
                        <a:rPr lang="bg-BG" sz="1600" kern="1200" dirty="0">
                          <a:solidFill>
                            <a:schemeClr val="accent5">
                              <a:lumMod val="50000"/>
                            </a:schemeClr>
                          </a:solidFill>
                          <a:latin typeface="+mn-lt"/>
                          <a:ea typeface="+mn-ea"/>
                          <a:cs typeface="+mn-cs"/>
                        </a:rPr>
                        <a:t> ИА СОСЕЗФ</a:t>
                      </a:r>
                    </a:p>
                    <a:p>
                      <a:pPr algn="ctr"/>
                      <a:r>
                        <a:rPr lang="bg-BG" sz="1600" kern="1200" dirty="0">
                          <a:solidFill>
                            <a:schemeClr val="accent5">
                              <a:lumMod val="50000"/>
                            </a:schemeClr>
                          </a:solidFill>
                          <a:latin typeface="+mn-lt"/>
                          <a:ea typeface="+mn-ea"/>
                          <a:cs typeface="+mn-cs"/>
                        </a:rPr>
                        <a:t> АФКОС</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accent5">
                              <a:lumMod val="50000"/>
                            </a:schemeClr>
                          </a:solidFill>
                          <a:latin typeface="+mn-lt"/>
                          <a:ea typeface="+mn-ea"/>
                          <a:cs typeface="+mn-cs"/>
                        </a:rPr>
                        <a:t>Q</a:t>
                      </a:r>
                      <a:r>
                        <a:rPr lang="en-US" sz="1600" kern="1200" baseline="0" dirty="0">
                          <a:solidFill>
                            <a:schemeClr val="accent5">
                              <a:lumMod val="50000"/>
                            </a:schemeClr>
                          </a:solidFill>
                          <a:latin typeface="+mn-lt"/>
                          <a:ea typeface="+mn-ea"/>
                          <a:cs typeface="+mn-cs"/>
                        </a:rPr>
                        <a:t> 3</a:t>
                      </a:r>
                      <a:r>
                        <a:rPr lang="bg-BG" sz="1600" kern="1200" baseline="0" dirty="0">
                          <a:solidFill>
                            <a:schemeClr val="accent5">
                              <a:lumMod val="50000"/>
                            </a:schemeClr>
                          </a:solidFill>
                          <a:latin typeface="+mn-lt"/>
                          <a:ea typeface="+mn-ea"/>
                          <a:cs typeface="+mn-cs"/>
                        </a:rPr>
                        <a:t>,</a:t>
                      </a:r>
                      <a:r>
                        <a:rPr lang="en-US" sz="1600" kern="1200" baseline="0" dirty="0">
                          <a:solidFill>
                            <a:schemeClr val="accent5">
                              <a:lumMod val="50000"/>
                            </a:schemeClr>
                          </a:solidFill>
                          <a:latin typeface="+mn-lt"/>
                          <a:ea typeface="+mn-ea"/>
                          <a:cs typeface="+mn-cs"/>
                        </a:rPr>
                        <a:t> 2023</a:t>
                      </a:r>
                      <a:r>
                        <a:rPr lang="bg-BG" sz="1600" kern="1200" baseline="0" dirty="0">
                          <a:solidFill>
                            <a:schemeClr val="accent5">
                              <a:lumMod val="50000"/>
                            </a:schemeClr>
                          </a:solidFill>
                          <a:latin typeface="+mn-lt"/>
                          <a:ea typeface="+mn-ea"/>
                          <a:cs typeface="+mn-cs"/>
                        </a:rPr>
                        <a:t> г.</a:t>
                      </a:r>
                      <a:r>
                        <a:rPr lang="en-US" sz="1600" kern="1200" baseline="0" dirty="0">
                          <a:solidFill>
                            <a:schemeClr val="accent5">
                              <a:lumMod val="50000"/>
                            </a:schemeClr>
                          </a:solidFill>
                          <a:latin typeface="+mn-lt"/>
                          <a:ea typeface="+mn-ea"/>
                          <a:cs typeface="+mn-cs"/>
                        </a:rPr>
                        <a:t> </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r h="394078">
                <a:tc>
                  <a:txBody>
                    <a:bodyPr/>
                    <a:lstStyle/>
                    <a:p>
                      <a:pPr marL="0" lvl="0" algn="l" defTabSz="914400" rtl="0" eaLnBrk="1" latinLnBrk="0" hangingPunct="1"/>
                      <a:r>
                        <a:rPr lang="bg-BG" sz="1600" kern="1200" dirty="0">
                          <a:solidFill>
                            <a:schemeClr val="accent5">
                              <a:lumMod val="50000"/>
                            </a:schemeClr>
                          </a:solidFill>
                          <a:latin typeface="+mn-lt"/>
                          <a:ea typeface="+mn-ea"/>
                          <a:cs typeface="+mn-cs"/>
                        </a:rPr>
                        <a:t>ПътяТ наПред – О</a:t>
                      </a:r>
                      <a:r>
                        <a:rPr lang="ru-RU" sz="1600" kern="1200" dirty="0">
                          <a:solidFill>
                            <a:schemeClr val="accent5">
                              <a:lumMod val="50000"/>
                            </a:schemeClr>
                          </a:solidFill>
                          <a:latin typeface="+mn-lt"/>
                          <a:ea typeface="+mn-ea"/>
                          <a:cs typeface="+mn-cs"/>
                        </a:rPr>
                        <a:t>сигуряване на функциите на УО на ПТП</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1600" kern="1200" dirty="0">
                          <a:solidFill>
                            <a:schemeClr val="accent5">
                              <a:lumMod val="50000"/>
                            </a:schemeClr>
                          </a:solidFill>
                          <a:latin typeface="+mn-lt"/>
                          <a:ea typeface="+mn-ea"/>
                          <a:cs typeface="+mn-cs"/>
                        </a:rPr>
                        <a:t>(2023 – 2029 г.)</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7 714 372</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600" kern="1200" dirty="0">
                          <a:solidFill>
                            <a:schemeClr val="accent5">
                              <a:lumMod val="50000"/>
                            </a:schemeClr>
                          </a:solidFill>
                          <a:latin typeface="+mn-lt"/>
                          <a:ea typeface="+mn-ea"/>
                          <a:cs typeface="+mn-cs"/>
                        </a:rPr>
                        <a:t>УО на ПТП</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accent5">
                              <a:lumMod val="50000"/>
                            </a:schemeClr>
                          </a:solidFill>
                          <a:latin typeface="+mn-lt"/>
                          <a:ea typeface="+mn-ea"/>
                          <a:cs typeface="+mn-cs"/>
                        </a:rPr>
                        <a:t>Q</a:t>
                      </a:r>
                      <a:r>
                        <a:rPr lang="en-US" sz="1600" kern="1200" baseline="0" dirty="0">
                          <a:solidFill>
                            <a:schemeClr val="accent5">
                              <a:lumMod val="50000"/>
                            </a:schemeClr>
                          </a:solidFill>
                          <a:latin typeface="+mn-lt"/>
                          <a:ea typeface="+mn-ea"/>
                          <a:cs typeface="+mn-cs"/>
                        </a:rPr>
                        <a:t> 3</a:t>
                      </a:r>
                      <a:r>
                        <a:rPr lang="bg-BG" sz="1600" kern="1200" baseline="0" dirty="0">
                          <a:solidFill>
                            <a:schemeClr val="accent5">
                              <a:lumMod val="50000"/>
                            </a:schemeClr>
                          </a:solidFill>
                          <a:latin typeface="+mn-lt"/>
                          <a:ea typeface="+mn-ea"/>
                          <a:cs typeface="+mn-cs"/>
                        </a:rPr>
                        <a:t>,</a:t>
                      </a:r>
                      <a:r>
                        <a:rPr lang="en-US" sz="1600" kern="1200" baseline="0" dirty="0">
                          <a:solidFill>
                            <a:schemeClr val="accent5">
                              <a:lumMod val="50000"/>
                            </a:schemeClr>
                          </a:solidFill>
                          <a:latin typeface="+mn-lt"/>
                          <a:ea typeface="+mn-ea"/>
                          <a:cs typeface="+mn-cs"/>
                        </a:rPr>
                        <a:t> 2023</a:t>
                      </a:r>
                      <a:r>
                        <a:rPr lang="bg-BG" sz="1600" kern="1200" baseline="0" dirty="0">
                          <a:solidFill>
                            <a:schemeClr val="accent5">
                              <a:lumMod val="50000"/>
                            </a:schemeClr>
                          </a:solidFill>
                          <a:latin typeface="+mn-lt"/>
                          <a:ea typeface="+mn-ea"/>
                          <a:cs typeface="+mn-cs"/>
                        </a:rPr>
                        <a:t> г.</a:t>
                      </a:r>
                      <a:r>
                        <a:rPr lang="en-US" sz="1600" kern="1200" baseline="0" dirty="0">
                          <a:solidFill>
                            <a:schemeClr val="accent5">
                              <a:lumMod val="50000"/>
                            </a:schemeClr>
                          </a:solidFill>
                          <a:latin typeface="+mn-lt"/>
                          <a:ea typeface="+mn-ea"/>
                          <a:cs typeface="+mn-cs"/>
                        </a:rPr>
                        <a:t> </a:t>
                      </a:r>
                      <a:endParaRPr lang="en-GB" sz="16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594832488"/>
                  </a:ext>
                </a:extLst>
              </a:tr>
            </a:tbl>
          </a:graphicData>
        </a:graphic>
      </p:graphicFrame>
    </p:spTree>
    <p:extLst>
      <p:ext uri="{BB962C8B-B14F-4D97-AF65-F5344CB8AC3E}">
        <p14:creationId xmlns:p14="http://schemas.microsoft.com/office/powerpoint/2010/main" val="1275343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a:t>
            </a:r>
            <a:r>
              <a:rPr lang="ru-RU" sz="4000" b="1" cap="all" dirty="0" err="1">
                <a:ln w="3175" cmpd="sng">
                  <a:noFill/>
                </a:ln>
                <a:solidFill>
                  <a:srgbClr val="4472C4">
                    <a:lumMod val="50000"/>
                  </a:srgbClr>
                </a:solidFill>
              </a:rPr>
              <a:t>програма</a:t>
            </a:r>
            <a:r>
              <a:rPr lang="ru-RU" sz="4000" b="1" cap="all" dirty="0">
                <a:ln w="3175" cmpd="sng">
                  <a:noFill/>
                </a:ln>
                <a:solidFill>
                  <a:srgbClr val="4472C4">
                    <a:lumMod val="50000"/>
                  </a:srgbClr>
                </a:solidFill>
              </a:rPr>
              <a:t> </a:t>
            </a:r>
            <a:r>
              <a:rPr lang="bg-BG" sz="4000" b="1" cap="all" dirty="0">
                <a:ln w="3175" cmpd="sng">
                  <a:noFill/>
                </a:ln>
                <a:solidFill>
                  <a:srgbClr val="4472C4">
                    <a:lumMod val="50000"/>
                  </a:srgbClr>
                </a:solidFill>
              </a:rPr>
              <a:t>МОРСКО ДЕЛО И РИБАРСТВО </a:t>
            </a:r>
            <a:r>
              <a:rPr lang="ru-RU" sz="4000" b="1" cap="all" dirty="0">
                <a:ln w="3175" cmpd="sng">
                  <a:noFill/>
                </a:ln>
                <a:solidFill>
                  <a:srgbClr val="4472C4">
                    <a:lumMod val="50000"/>
                  </a:srgbClr>
                </a:solidFill>
              </a:rPr>
              <a:t>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Стоян Котов</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Директор на дирекция „Морско дело и рибарство“</a:t>
            </a:r>
          </a:p>
        </p:txBody>
      </p:sp>
    </p:spTree>
    <p:extLst>
      <p:ext uri="{BB962C8B-B14F-4D97-AF65-F5344CB8AC3E}">
        <p14:creationId xmlns:p14="http://schemas.microsoft.com/office/powerpoint/2010/main" val="2604090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467541" y="1524003"/>
            <a:ext cx="8353254" cy="5040556"/>
          </a:xfrm>
        </p:spPr>
        <p:txBody>
          <a:bodyPr>
            <a:noAutofit/>
          </a:bodyPr>
          <a:lstStyle/>
          <a:p>
            <a:pPr lvl="0" algn="just" hangingPunct="0">
              <a:spcBef>
                <a:spcPts val="0"/>
              </a:spcBef>
              <a:spcAft>
                <a:spcPts val="1200"/>
              </a:spcAft>
              <a:buFont typeface="Wingdings" pitchFamily="2"/>
              <a:buChar char="v"/>
            </a:pPr>
            <a:r>
              <a:rPr lang="bg-BG" sz="2200" dirty="0">
                <a:solidFill>
                  <a:schemeClr val="accent5">
                    <a:lumMod val="50000"/>
                  </a:schemeClr>
                </a:solidFill>
                <a:latin typeface="+mn-lt"/>
              </a:rPr>
              <a:t>След одобрението на Програмата на 23.11.2022 г., за участие в Комитета за наблюдение (КН) е стартиран процесът за избор на юридическите лица с нестопанска цел за общественополезна дейност и за наблюдатели по механизъм, утвърден от Ръководителя на Управляващия орган съгласно изискванията на ПМС № 302/ 2022 г. </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mn-lt"/>
              </a:rPr>
              <a:t>Първото заседание на КН на ПМДРА е предвидено да се проведе на 16 март 2023 г. На него ще бъдат предложени за одобрение проект Вътрешни правила за работа на КН, проект на критерии за оценка на проектни предложения по предвидените за обявяване приеми по видове действия по ПМДРА през 2023 г.</a:t>
            </a:r>
          </a:p>
          <a:p>
            <a:pPr lvl="0" algn="just" hangingPunct="0">
              <a:spcBef>
                <a:spcPts val="0"/>
              </a:spcBef>
              <a:spcAft>
                <a:spcPts val="1200"/>
              </a:spcAft>
              <a:buFont typeface="Wingdings" pitchFamily="2"/>
              <a:buChar char="v"/>
            </a:pPr>
            <a:endParaRPr lang="ru-RU" sz="2200" dirty="0">
              <a:solidFill>
                <a:schemeClr val="accent5">
                  <a:lumMod val="50000"/>
                </a:schemeClr>
              </a:solidFill>
              <a:latin typeface="Arial"/>
            </a:endParaRPr>
          </a:p>
          <a:p>
            <a:endParaRPr lang="bg-BG" sz="2200" dirty="0">
              <a:solidFill>
                <a:schemeClr val="accent5">
                  <a:lumMod val="50000"/>
                </a:schemeClr>
              </a:solidFill>
              <a:latin typeface="Arial"/>
            </a:endParaRPr>
          </a:p>
          <a:p>
            <a:pPr marL="457200" lvl="1" indent="0" algn="just" hangingPunct="0">
              <a:spcBef>
                <a:spcPts val="0"/>
              </a:spcBef>
              <a:spcAft>
                <a:spcPts val="600"/>
              </a:spcAft>
              <a:buNone/>
            </a:pPr>
            <a:endParaRPr lang="ru-RU" sz="2200" dirty="0">
              <a:solidFill>
                <a:srgbClr val="1A3A80"/>
              </a:solidFill>
              <a:latin typeface="Arial"/>
            </a:endParaRPr>
          </a:p>
          <a:p>
            <a:pPr lvl="1" algn="just" hangingPunct="0">
              <a:spcBef>
                <a:spcPts val="0"/>
              </a:spcBef>
              <a:spcAft>
                <a:spcPts val="600"/>
              </a:spcAft>
              <a:buFont typeface="Wingdings" pitchFamily="2"/>
              <a:buChar char="ü"/>
            </a:pPr>
            <a:endParaRPr lang="ru-RU" sz="2200" dirty="0">
              <a:solidFill>
                <a:srgbClr val="1A3A80"/>
              </a:solidFill>
              <a:latin typeface="Arial"/>
            </a:endParaRPr>
          </a:p>
        </p:txBody>
      </p:sp>
    </p:spTree>
    <p:extLst>
      <p:ext uri="{BB962C8B-B14F-4D97-AF65-F5344CB8AC3E}">
        <p14:creationId xmlns:p14="http://schemas.microsoft.com/office/powerpoint/2010/main" val="881800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1860950572"/>
              </p:ext>
            </p:extLst>
          </p:nvPr>
        </p:nvGraphicFramePr>
        <p:xfrm>
          <a:off x="136478" y="1160061"/>
          <a:ext cx="8871045" cy="5524513"/>
        </p:xfrm>
        <a:graphic>
          <a:graphicData uri="http://schemas.openxmlformats.org/drawingml/2006/table">
            <a:tbl>
              <a:tblPr firstRow="1" bandRow="1">
                <a:tableStyleId>{B301B821-A1FF-4177-AEE7-76D212191A09}</a:tableStyleId>
              </a:tblPr>
              <a:tblGrid>
                <a:gridCol w="3643177">
                  <a:extLst>
                    <a:ext uri="{9D8B030D-6E8A-4147-A177-3AD203B41FA5}">
                      <a16:colId xmlns:a16="http://schemas.microsoft.com/office/drawing/2014/main" val="2657765966"/>
                    </a:ext>
                  </a:extLst>
                </a:gridCol>
                <a:gridCol w="1324792">
                  <a:extLst>
                    <a:ext uri="{9D8B030D-6E8A-4147-A177-3AD203B41FA5}">
                      <a16:colId xmlns:a16="http://schemas.microsoft.com/office/drawing/2014/main" val="2809078691"/>
                    </a:ext>
                  </a:extLst>
                </a:gridCol>
                <a:gridCol w="2414986">
                  <a:extLst>
                    <a:ext uri="{9D8B030D-6E8A-4147-A177-3AD203B41FA5}">
                      <a16:colId xmlns:a16="http://schemas.microsoft.com/office/drawing/2014/main" val="3557677538"/>
                    </a:ext>
                  </a:extLst>
                </a:gridCol>
                <a:gridCol w="1488090">
                  <a:extLst>
                    <a:ext uri="{9D8B030D-6E8A-4147-A177-3AD203B41FA5}">
                      <a16:colId xmlns:a16="http://schemas.microsoft.com/office/drawing/2014/main" val="1187404927"/>
                    </a:ext>
                  </a:extLst>
                </a:gridCol>
              </a:tblGrid>
              <a:tr h="709682">
                <a:tc>
                  <a:txBody>
                    <a:bodyPr/>
                    <a:lstStyle/>
                    <a:p>
                      <a:pPr algn="ctr"/>
                      <a:r>
                        <a:rPr lang="bg-BG" sz="1400" b="0" noProof="0" dirty="0"/>
                        <a:t>Предмет</a:t>
                      </a:r>
                      <a:r>
                        <a:rPr lang="bg-BG" sz="1400" b="0" baseline="0" noProof="0" dirty="0"/>
                        <a:t> </a:t>
                      </a:r>
                      <a:endParaRPr lang="bg-BG" sz="1400" b="0" noProof="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400" b="0" noProof="0" dirty="0"/>
                        <a:t>Общ бюджет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400" b="0" kern="1200" noProof="0" dirty="0"/>
                        <a:t>Допустими кандидати/ бенефициенти</a:t>
                      </a:r>
                      <a:endParaRPr lang="bg-BG" sz="1400" b="0" kern="1200" noProof="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400" b="0" noProof="0" dirty="0"/>
                        <a:t>Планирано обявяване</a:t>
                      </a:r>
                      <a:r>
                        <a:rPr lang="bg-BG" sz="1400" b="0" baseline="0" noProof="0" dirty="0"/>
                        <a:t> на процедурата</a:t>
                      </a:r>
                      <a:endParaRPr lang="bg-BG" sz="1400" b="0" noProof="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632472">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Подготвителната помощ за стратегии за ВОМР</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 355</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000</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Потенциални МИГ по ЕФМДРА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април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585917">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Изпълнение на стратегии за ВОМР</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17</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936</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186 </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Потенциални МИГ по ЕФМДРА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май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682388">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Текущи разходи и дейности за популяризиране на територията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 5</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978</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729</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chemeClr val="accent5">
                              <a:lumMod val="50000"/>
                            </a:schemeClr>
                          </a:solidFill>
                          <a:latin typeface="+mn-lt"/>
                          <a:ea typeface="+mn-ea"/>
                          <a:cs typeface="+mn-cs"/>
                        </a:rPr>
                        <a:t>Потенциални МИГ по ЕФМДРА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май 2023 г.</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r h="546848">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Продуктивни инвестиции и иновации в аквакултурата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 5</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846</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506</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Оператори в сектор Рибарство</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2-ро тримесечие на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594832488"/>
                  </a:ext>
                </a:extLst>
              </a:tr>
              <a:tr h="641444">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Преработка на продукти от риболов и аквакултури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 2</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588 019</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Оператори в сектор Рибарство</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2-ро тримесечие на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811777808"/>
                  </a:ext>
                </a:extLst>
              </a:tr>
              <a:tr h="667604">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Подобряване на инфраструктурата на рибарските пристанища и лодкостоянките</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 3</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095</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239 </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Оператори в сектор Рибарство</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2-ро тримесечие на 2023 г.</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339223657"/>
                  </a:ext>
                </a:extLst>
              </a:tr>
              <a:tr h="407875">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Контрол и правоприлагане</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 12</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134</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957</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конкретен бенефициент ИАРА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400" kern="1200" noProof="0" dirty="0">
                          <a:solidFill>
                            <a:schemeClr val="accent5">
                              <a:lumMod val="50000"/>
                            </a:schemeClr>
                          </a:solidFill>
                          <a:latin typeface="+mn-lt"/>
                          <a:ea typeface="+mn-ea"/>
                          <a:cs typeface="+mn-cs"/>
                        </a:rPr>
                        <a:t>3-то тримесечие на 2023 г.</a:t>
                      </a:r>
                      <a:endParaRPr lang="bg-BG" sz="18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865665689"/>
                  </a:ext>
                </a:extLst>
              </a:tr>
              <a:tr h="407875">
                <a:tc>
                  <a:txBody>
                    <a:bodyPr/>
                    <a:lstStyle/>
                    <a:p>
                      <a:pPr marL="0" algn="l" defTabSz="914400" rtl="0" eaLnBrk="1" latinLnBrk="0" hangingPunct="1"/>
                      <a:r>
                        <a:rPr lang="bg-BG" sz="1400" kern="1200" noProof="0" dirty="0">
                          <a:solidFill>
                            <a:schemeClr val="accent5">
                              <a:lumMod val="50000"/>
                            </a:schemeClr>
                          </a:solidFill>
                          <a:latin typeface="+mn-lt"/>
                          <a:ea typeface="+mn-ea"/>
                          <a:cs typeface="+mn-cs"/>
                        </a:rPr>
                        <a:t>Събиране и обработване на данни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 6</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067</a:t>
                      </a:r>
                      <a:r>
                        <a:rPr lang="bg-BG" sz="1400" kern="1200" baseline="0" noProof="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479</a:t>
                      </a:r>
                    </a:p>
                    <a:p>
                      <a:pPr algn="ctr"/>
                      <a:endParaRPr lang="bg-BG" sz="14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noProof="0" dirty="0">
                          <a:solidFill>
                            <a:schemeClr val="accent5">
                              <a:lumMod val="50000"/>
                            </a:schemeClr>
                          </a:solidFill>
                          <a:latin typeface="+mn-lt"/>
                          <a:ea typeface="+mn-ea"/>
                          <a:cs typeface="+mn-cs"/>
                        </a:rPr>
                        <a:t>конкретен бенефициент ИАРА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bg-BG" sz="1400" kern="1200" noProof="0" dirty="0">
                          <a:solidFill>
                            <a:schemeClr val="accent5">
                              <a:lumMod val="50000"/>
                            </a:schemeClr>
                          </a:solidFill>
                          <a:latin typeface="+mn-lt"/>
                          <a:ea typeface="+mn-ea"/>
                          <a:cs typeface="+mn-cs"/>
                        </a:rPr>
                        <a:t>3-то тримесечие на 2023 г.</a:t>
                      </a:r>
                      <a:endParaRPr lang="bg-BG" sz="1800" kern="1200" noProof="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4248072745"/>
                  </a:ext>
                </a:extLst>
              </a:tr>
            </a:tbl>
          </a:graphicData>
        </a:graphic>
      </p:graphicFrame>
    </p:spTree>
    <p:extLst>
      <p:ext uri="{BB962C8B-B14F-4D97-AF65-F5344CB8AC3E}">
        <p14:creationId xmlns:p14="http://schemas.microsoft.com/office/powerpoint/2010/main" val="37391622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fontScale="92500" lnSpcReduction="20000"/>
          </a:bodyPr>
          <a:lstStyle/>
          <a:p>
            <a:pPr marL="0" lvl="0" indent="0" algn="ctr">
              <a:buNone/>
            </a:pPr>
            <a:r>
              <a:rPr lang="bg-BG" sz="4000" b="1" cap="all" dirty="0">
                <a:ln w="3175" cmpd="sng">
                  <a:noFill/>
                </a:ln>
                <a:solidFill>
                  <a:srgbClr val="4472C4">
                    <a:lumMod val="50000"/>
                  </a:srgbClr>
                </a:solidFill>
              </a:rPr>
              <a:t>Изпълнение на програма „ВЪТРЕШНА СИГУРНОСТ“ 2021 – 2027</a:t>
            </a:r>
          </a:p>
          <a:p>
            <a:pPr marL="0" lvl="0" indent="0" algn="ctr">
              <a:buNone/>
            </a:pPr>
            <a:r>
              <a:rPr lang="bg-BG" sz="4000" b="1" cap="all" dirty="0">
                <a:ln w="3175" cmpd="sng">
                  <a:noFill/>
                </a:ln>
                <a:solidFill>
                  <a:srgbClr val="4472C4">
                    <a:lumMod val="50000"/>
                  </a:srgbClr>
                </a:solidFill>
              </a:rPr>
              <a:t>„ИНСТРУМЕНТ ЗА ФИНАНСОВА ПОДКРЕПА ЗА УПРАВЛЕНИЕТО НА ГРАНИЦИТЕ И ВИЗОВАТА ПОЛИТИКА“ 2021-2027 </a:t>
            </a:r>
          </a:p>
          <a:p>
            <a:pPr marL="0" indent="0" algn="ctr">
              <a:buNone/>
            </a:pPr>
            <a:r>
              <a:rPr lang="bg-BG" sz="4000" b="1" cap="all" dirty="0">
                <a:ln w="3175" cmpd="sng">
                  <a:noFill/>
                </a:ln>
                <a:solidFill>
                  <a:srgbClr val="4472C4">
                    <a:lumMod val="50000"/>
                  </a:srgbClr>
                </a:solidFill>
              </a:rPr>
              <a:t>„УБЕЖИЩЕ, МИГРАЦИЯ И ИНТЕГРАЦИЯ“2021-2027 </a:t>
            </a:r>
          </a:p>
          <a:p>
            <a:pPr marL="0" lvl="0" indent="0" algn="ctr">
              <a:buNone/>
            </a:pP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87568" y="5013495"/>
            <a:ext cx="3310128"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Моника Димитрова-Бийчър</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Заместник-министър на вътрешните работи</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4694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93550" y="1327637"/>
            <a:ext cx="8777888" cy="5266593"/>
          </a:xfrm>
        </p:spPr>
        <p:txBody>
          <a:bodyPr>
            <a:noAutofit/>
          </a:bodyPr>
          <a:lstStyle/>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Одобрени програми на Република България – ноември 2022 г.</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Фонд „Убежище, миграция и интеграция“ - 37 469 440 евро (28 505 459 евро)</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Фонд „Вътрешна сигурност“ – 58 621 250 евро (44 619 878 евро)</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Инструмент за финансова подкрепа за управление на границите и визовата политика – 159 490 671 евро (121 501 046 евро)</a:t>
            </a:r>
          </a:p>
          <a:p>
            <a:pPr lvl="0" algn="just" hangingPunct="0">
              <a:spcBef>
                <a:spcPts val="0"/>
              </a:spcBef>
              <a:spcAft>
                <a:spcPts val="1200"/>
              </a:spcAft>
              <a:buFont typeface="Wingdings" pitchFamily="2"/>
              <a:buChar char="v"/>
            </a:pPr>
            <a:r>
              <a:rPr lang="bg-BG" sz="2200" dirty="0">
                <a:solidFill>
                  <a:schemeClr val="accent5">
                    <a:lumMod val="50000"/>
                  </a:schemeClr>
                </a:solidFill>
                <a:latin typeface="Arial"/>
              </a:rPr>
              <a:t>Сформирани комитети за наблюдение на програмите </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Проведени първи заседания на КН по ФУМИ, КН по ФВС и ИУГВП</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Одобрени критерии и методология за подбор на операции</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Одобрени ИГРП за 2023 г.</a:t>
            </a:r>
          </a:p>
          <a:p>
            <a:pPr lvl="1" algn="just" hangingPunct="0">
              <a:spcBef>
                <a:spcPts val="0"/>
              </a:spcBef>
              <a:spcAft>
                <a:spcPts val="1200"/>
              </a:spcAft>
              <a:buFont typeface="Wingdings" panose="05000000000000000000" pitchFamily="2" charset="2"/>
              <a:buChar char="ü"/>
            </a:pPr>
            <a:r>
              <a:rPr lang="bg-BG" sz="1800" dirty="0">
                <a:solidFill>
                  <a:schemeClr val="accent5">
                    <a:lumMod val="50000"/>
                  </a:schemeClr>
                </a:solidFill>
                <a:latin typeface="Arial"/>
              </a:rPr>
              <a:t>Одобрени годишни доклади за качеството на изпълнението</a:t>
            </a:r>
          </a:p>
          <a:p>
            <a:pPr marL="0" lvl="1" algn="just" hangingPunct="0">
              <a:spcBef>
                <a:spcPts val="0"/>
              </a:spcBef>
              <a:spcAft>
                <a:spcPts val="1200"/>
              </a:spcAft>
              <a:buFont typeface="Wingdings" panose="05000000000000000000" pitchFamily="2" charset="2"/>
              <a:buChar char="v"/>
            </a:pPr>
            <a:r>
              <a:rPr lang="bg-BG" sz="2200" dirty="0">
                <a:solidFill>
                  <a:schemeClr val="accent5">
                    <a:lumMod val="50000"/>
                  </a:schemeClr>
                </a:solidFill>
                <a:latin typeface="Arial"/>
              </a:rPr>
              <a:t>Подготвени процедури за първото тримесечие на 2023 г.</a:t>
            </a:r>
          </a:p>
          <a:p>
            <a:pPr marL="457200" lvl="1" indent="0" algn="just" hangingPunct="0">
              <a:spcBef>
                <a:spcPts val="0"/>
              </a:spcBef>
              <a:spcAft>
                <a:spcPts val="1200"/>
              </a:spcAft>
              <a:buNone/>
            </a:pPr>
            <a:endParaRPr lang="ru-RU" sz="2200" dirty="0">
              <a:solidFill>
                <a:srgbClr val="1A3A80"/>
              </a:solidFill>
              <a:latin typeface="Arial"/>
            </a:endParaRPr>
          </a:p>
        </p:txBody>
      </p:sp>
    </p:spTree>
    <p:extLst>
      <p:ext uri="{BB962C8B-B14F-4D97-AF65-F5344CB8AC3E}">
        <p14:creationId xmlns:p14="http://schemas.microsoft.com/office/powerpoint/2010/main" val="660529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err="1">
                <a:solidFill>
                  <a:schemeClr val="accent5">
                    <a:lumMod val="50000"/>
                  </a:schemeClr>
                </a:solidFill>
                <a:latin typeface="Calibri" pitchFamily="34"/>
              </a:rPr>
              <a:t>Процедури</a:t>
            </a:r>
            <a:r>
              <a:rPr lang="ru-RU" sz="3200" b="1" dirty="0">
                <a:solidFill>
                  <a:schemeClr val="accent5">
                    <a:lumMod val="50000"/>
                  </a:schemeClr>
                </a:solidFill>
                <a:latin typeface="Calibri" pitchFamily="34"/>
              </a:rPr>
              <a:t>,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3319286529"/>
              </p:ext>
            </p:extLst>
          </p:nvPr>
        </p:nvGraphicFramePr>
        <p:xfrm>
          <a:off x="156410" y="1546034"/>
          <a:ext cx="8894883" cy="4353604"/>
        </p:xfrm>
        <a:graphic>
          <a:graphicData uri="http://schemas.openxmlformats.org/drawingml/2006/table">
            <a:tbl>
              <a:tblPr firstRow="1" bandRow="1">
                <a:tableStyleId>{B301B821-A1FF-4177-AEE7-76D212191A09}</a:tableStyleId>
              </a:tblPr>
              <a:tblGrid>
                <a:gridCol w="3006968">
                  <a:extLst>
                    <a:ext uri="{9D8B030D-6E8A-4147-A177-3AD203B41FA5}">
                      <a16:colId xmlns:a16="http://schemas.microsoft.com/office/drawing/2014/main" val="2657765966"/>
                    </a:ext>
                  </a:extLst>
                </a:gridCol>
                <a:gridCol w="1459523">
                  <a:extLst>
                    <a:ext uri="{9D8B030D-6E8A-4147-A177-3AD203B41FA5}">
                      <a16:colId xmlns:a16="http://schemas.microsoft.com/office/drawing/2014/main" val="2809078691"/>
                    </a:ext>
                  </a:extLst>
                </a:gridCol>
                <a:gridCol w="2690446">
                  <a:extLst>
                    <a:ext uri="{9D8B030D-6E8A-4147-A177-3AD203B41FA5}">
                      <a16:colId xmlns:a16="http://schemas.microsoft.com/office/drawing/2014/main" val="3557677538"/>
                    </a:ext>
                  </a:extLst>
                </a:gridCol>
                <a:gridCol w="1737946">
                  <a:extLst>
                    <a:ext uri="{9D8B030D-6E8A-4147-A177-3AD203B41FA5}">
                      <a16:colId xmlns:a16="http://schemas.microsoft.com/office/drawing/2014/main" val="1187404927"/>
                    </a:ext>
                  </a:extLst>
                </a:gridCol>
              </a:tblGrid>
              <a:tr h="1088490">
                <a:tc>
                  <a:txBody>
                    <a:bodyPr/>
                    <a:lstStyle/>
                    <a:p>
                      <a:pPr algn="ctr"/>
                      <a:endParaRPr lang="en-US" b="0" dirty="0"/>
                    </a:p>
                    <a:p>
                      <a:pPr algn="ctr"/>
                      <a:endParaRPr lang="bg-BG"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Общ бюджет (€)</a:t>
                      </a: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800" b="0" kern="1200" dirty="0"/>
                        <a:t>Допустими кандидати/ бенефициенти</a:t>
                      </a:r>
                      <a:endParaRPr lang="en-GB" sz="18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Планирано обявяване</a:t>
                      </a:r>
                      <a:r>
                        <a:rPr lang="bg-BG" b="0" baseline="0" dirty="0"/>
                        <a:t> на процедурата</a:t>
                      </a:r>
                      <a:endParaRPr lang="bg-BG"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808497">
                <a:tc>
                  <a:txBody>
                    <a:bodyPr/>
                    <a:lstStyle/>
                    <a:p>
                      <a:pPr algn="ctr"/>
                      <a:r>
                        <a:rPr lang="bg-BG" sz="1800" kern="1200" dirty="0">
                          <a:solidFill>
                            <a:schemeClr val="accent5">
                              <a:lumMod val="50000"/>
                            </a:schemeClr>
                          </a:solidFill>
                          <a:latin typeface="+mn-lt"/>
                          <a:ea typeface="+mn-ea"/>
                          <a:cs typeface="+mn-cs"/>
                        </a:rPr>
                        <a:t>Процедура 1 – ФВС</a:t>
                      </a:r>
                    </a:p>
                    <a:p>
                      <a:pPr algn="ctr"/>
                      <a:r>
                        <a:rPr lang="bg-BG" sz="1800" kern="1200" dirty="0">
                          <a:solidFill>
                            <a:schemeClr val="accent5">
                              <a:lumMod val="50000"/>
                            </a:schemeClr>
                          </a:solidFill>
                          <a:latin typeface="+mn-lt"/>
                          <a:ea typeface="+mn-ea"/>
                          <a:cs typeface="+mn-cs"/>
                        </a:rPr>
                        <a:t>(СЦ1, СЦ2, СЦ3)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21 925 781</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ДКИС, НИК, ГДГП, ГДБОП,</a:t>
                      </a:r>
                      <a:r>
                        <a:rPr lang="bg-BG" sz="1800" kern="1200" baseline="0" dirty="0">
                          <a:solidFill>
                            <a:schemeClr val="accent5">
                              <a:lumMod val="50000"/>
                            </a:schemeClr>
                          </a:solidFill>
                          <a:latin typeface="+mn-lt"/>
                          <a:ea typeface="+mn-ea"/>
                          <a:cs typeface="+mn-cs"/>
                        </a:rPr>
                        <a:t> АМВР, СДВР</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февруари</a:t>
                      </a:r>
                      <a:r>
                        <a:rPr lang="bg-BG" sz="1800" kern="1200" baseline="0" dirty="0">
                          <a:solidFill>
                            <a:schemeClr val="accent5">
                              <a:lumMod val="50000"/>
                            </a:schemeClr>
                          </a:solidFill>
                          <a:latin typeface="+mn-lt"/>
                          <a:ea typeface="+mn-ea"/>
                          <a:cs typeface="+mn-cs"/>
                        </a:rPr>
                        <a:t>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8632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Процедура 2 – ФВС</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(СЦ1, СЦ3)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1</a:t>
                      </a:r>
                      <a:r>
                        <a:rPr lang="en-US" sz="1800" kern="1200" dirty="0">
                          <a:solidFill>
                            <a:schemeClr val="accent5">
                              <a:lumMod val="50000"/>
                            </a:schemeClr>
                          </a:solidFill>
                          <a:latin typeface="+mn-lt"/>
                          <a:ea typeface="+mn-ea"/>
                          <a:cs typeface="+mn-cs"/>
                        </a:rPr>
                        <a:t>0</a:t>
                      </a:r>
                      <a:r>
                        <a:rPr lang="bg-BG" sz="1800" kern="1200" dirty="0">
                          <a:solidFill>
                            <a:schemeClr val="accent5">
                              <a:lumMod val="50000"/>
                            </a:schemeClr>
                          </a:solidFill>
                          <a:latin typeface="+mn-lt"/>
                          <a:ea typeface="+mn-ea"/>
                          <a:cs typeface="+mn-cs"/>
                        </a:rPr>
                        <a:t> </a:t>
                      </a:r>
                      <a:r>
                        <a:rPr lang="en-US" sz="1800" kern="1200" dirty="0">
                          <a:solidFill>
                            <a:schemeClr val="accent5">
                              <a:lumMod val="50000"/>
                            </a:schemeClr>
                          </a:solidFill>
                          <a:latin typeface="+mn-lt"/>
                          <a:ea typeface="+mn-ea"/>
                          <a:cs typeface="+mn-cs"/>
                        </a:rPr>
                        <a:t>2</a:t>
                      </a:r>
                      <a:r>
                        <a:rPr lang="bg-BG" sz="1800" kern="1200" dirty="0">
                          <a:solidFill>
                            <a:schemeClr val="accent5">
                              <a:lumMod val="50000"/>
                            </a:schemeClr>
                          </a:solidFill>
                          <a:latin typeface="+mn-lt"/>
                          <a:ea typeface="+mn-ea"/>
                          <a:cs typeface="+mn-cs"/>
                        </a:rPr>
                        <a:t>80 300</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ДАНС, ГДЖСОБТ, ГДБОП</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май</a:t>
                      </a:r>
                      <a:r>
                        <a:rPr lang="bg-BG" sz="1800" kern="1200" baseline="0" dirty="0">
                          <a:solidFill>
                            <a:schemeClr val="accent5">
                              <a:lumMod val="50000"/>
                            </a:schemeClr>
                          </a:solidFill>
                          <a:latin typeface="+mn-lt"/>
                          <a:ea typeface="+mn-ea"/>
                          <a:cs typeface="+mn-cs"/>
                        </a:rPr>
                        <a:t>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547593840"/>
                  </a:ext>
                </a:extLst>
              </a:tr>
              <a:tr h="9102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Процедура 3 – ФВС</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(СЦ 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en-US" sz="1800" kern="1200" dirty="0">
                          <a:solidFill>
                            <a:schemeClr val="accent5">
                              <a:lumMod val="50000"/>
                            </a:schemeClr>
                          </a:solidFill>
                          <a:latin typeface="+mn-lt"/>
                          <a:ea typeface="+mn-ea"/>
                          <a:cs typeface="+mn-cs"/>
                        </a:rPr>
                        <a:t>1 800 000</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noProof="0" dirty="0">
                          <a:solidFill>
                            <a:schemeClr val="accent5">
                              <a:lumMod val="50000"/>
                            </a:schemeClr>
                          </a:solidFill>
                          <a:latin typeface="+mn-lt"/>
                          <a:ea typeface="+mn-ea"/>
                          <a:cs typeface="+mn-cs"/>
                        </a:rPr>
                        <a:t>Физически и юридически лица и техни обединения</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май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3014413104"/>
                  </a:ext>
                </a:extLst>
              </a:tr>
              <a:tr h="6831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Процедура 4 – ФВС</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(СЦ 2,</a:t>
                      </a:r>
                      <a:r>
                        <a:rPr lang="bg-BG" sz="1800" kern="1200" baseline="0" dirty="0">
                          <a:solidFill>
                            <a:schemeClr val="accent5">
                              <a:lumMod val="50000"/>
                            </a:schemeClr>
                          </a:solidFill>
                          <a:latin typeface="+mn-lt"/>
                          <a:ea typeface="+mn-ea"/>
                          <a:cs typeface="+mn-cs"/>
                        </a:rPr>
                        <a:t> </a:t>
                      </a:r>
                      <a:r>
                        <a:rPr lang="bg-BG" sz="1800" kern="1200" dirty="0">
                          <a:solidFill>
                            <a:schemeClr val="accent5">
                              <a:lumMod val="50000"/>
                            </a:schemeClr>
                          </a:solidFill>
                          <a:latin typeface="+mn-lt"/>
                          <a:ea typeface="+mn-ea"/>
                          <a:cs typeface="+mn-cs"/>
                        </a:rPr>
                        <a:t>СЦ3)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1 504 330 </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АМВР, ДАТО</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октомври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86368374"/>
                  </a:ext>
                </a:extLst>
              </a:tr>
            </a:tbl>
          </a:graphicData>
        </a:graphic>
      </p:graphicFrame>
    </p:spTree>
    <p:extLst>
      <p:ext uri="{BB962C8B-B14F-4D97-AF65-F5344CB8AC3E}">
        <p14:creationId xmlns:p14="http://schemas.microsoft.com/office/powerpoint/2010/main" val="1040232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bg-BG" sz="3200" b="1" dirty="0">
                <a:solidFill>
                  <a:schemeClr val="accent5">
                    <a:lumMod val="50000"/>
                  </a:schemeClr>
                </a:solidFill>
                <a:latin typeface="Calibri" pitchFamily="34"/>
              </a:rPr>
              <a:t>Процедури, планирани </a:t>
            </a:r>
            <a:r>
              <a:rPr lang="ru-RU" sz="3200" b="1" dirty="0">
                <a:solidFill>
                  <a:schemeClr val="accent5">
                    <a:lumMod val="50000"/>
                  </a:schemeClr>
                </a:solidFill>
                <a:latin typeface="Calibri" pitchFamily="34"/>
              </a:rPr>
              <a:t>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3857563120"/>
              </p:ext>
            </p:extLst>
          </p:nvPr>
        </p:nvGraphicFramePr>
        <p:xfrm>
          <a:off x="120316" y="1198997"/>
          <a:ext cx="8894883" cy="5201123"/>
        </p:xfrm>
        <a:graphic>
          <a:graphicData uri="http://schemas.openxmlformats.org/drawingml/2006/table">
            <a:tbl>
              <a:tblPr firstRow="1" bandRow="1">
                <a:tableStyleId>{B301B821-A1FF-4177-AEE7-76D212191A09}</a:tableStyleId>
              </a:tblPr>
              <a:tblGrid>
                <a:gridCol w="3006968">
                  <a:extLst>
                    <a:ext uri="{9D8B030D-6E8A-4147-A177-3AD203B41FA5}">
                      <a16:colId xmlns:a16="http://schemas.microsoft.com/office/drawing/2014/main" val="2657765966"/>
                    </a:ext>
                  </a:extLst>
                </a:gridCol>
                <a:gridCol w="1459523">
                  <a:extLst>
                    <a:ext uri="{9D8B030D-6E8A-4147-A177-3AD203B41FA5}">
                      <a16:colId xmlns:a16="http://schemas.microsoft.com/office/drawing/2014/main" val="2809078691"/>
                    </a:ext>
                  </a:extLst>
                </a:gridCol>
                <a:gridCol w="2690446">
                  <a:extLst>
                    <a:ext uri="{9D8B030D-6E8A-4147-A177-3AD203B41FA5}">
                      <a16:colId xmlns:a16="http://schemas.microsoft.com/office/drawing/2014/main" val="3557677538"/>
                    </a:ext>
                  </a:extLst>
                </a:gridCol>
                <a:gridCol w="1737946">
                  <a:extLst>
                    <a:ext uri="{9D8B030D-6E8A-4147-A177-3AD203B41FA5}">
                      <a16:colId xmlns:a16="http://schemas.microsoft.com/office/drawing/2014/main" val="1187404927"/>
                    </a:ext>
                  </a:extLst>
                </a:gridCol>
              </a:tblGrid>
              <a:tr h="1019904">
                <a:tc>
                  <a:txBody>
                    <a:bodyPr/>
                    <a:lstStyle/>
                    <a:p>
                      <a:pPr algn="ctr"/>
                      <a:endParaRPr lang="en-US" b="0" dirty="0"/>
                    </a:p>
                    <a:p>
                      <a:pPr algn="ctr"/>
                      <a:endParaRPr lang="bg-BG"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Общ бюджет (€)</a:t>
                      </a:r>
                      <a:endParaRPr lang="en-GB"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800" b="0" kern="1200" dirty="0"/>
                        <a:t>Допустими кандидати/ бенефициенти</a:t>
                      </a:r>
                      <a:endParaRPr lang="en-GB" sz="18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Планирано обявяване</a:t>
                      </a:r>
                      <a:r>
                        <a:rPr lang="bg-BG" b="0" baseline="0" dirty="0"/>
                        <a:t> на процедурата</a:t>
                      </a:r>
                      <a:endParaRPr lang="bg-BG"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6566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Процедура 1 – ИУГВП</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(СЦ1)</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93 090 069</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ГДГП,</a:t>
                      </a:r>
                      <a:r>
                        <a:rPr lang="bg-BG" sz="1800" kern="1200" baseline="0" dirty="0">
                          <a:solidFill>
                            <a:schemeClr val="accent5">
                              <a:lumMod val="50000"/>
                            </a:schemeClr>
                          </a:solidFill>
                          <a:latin typeface="+mn-lt"/>
                          <a:ea typeface="+mn-ea"/>
                          <a:cs typeface="+mn-cs"/>
                        </a:rPr>
                        <a:t> ДКИС</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февруари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68002169"/>
                  </a:ext>
                </a:extLst>
              </a:tr>
              <a:tr h="6617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Процедура 2 – ИУГВП</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(СЦ1, СЦ2)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800" kern="1200" dirty="0">
                          <a:solidFill>
                            <a:schemeClr val="accent5">
                              <a:lumMod val="50000"/>
                            </a:schemeClr>
                          </a:solidFill>
                          <a:latin typeface="+mn-lt"/>
                          <a:ea typeface="+mn-ea"/>
                          <a:cs typeface="+mn-cs"/>
                        </a:rPr>
                        <a:t>12 491 750</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800" kern="1200" dirty="0">
                          <a:solidFill>
                            <a:schemeClr val="accent5">
                              <a:lumMod val="50000"/>
                            </a:schemeClr>
                          </a:solidFill>
                          <a:latin typeface="+mn-lt"/>
                          <a:ea typeface="+mn-ea"/>
                          <a:cs typeface="+mn-cs"/>
                        </a:rPr>
                        <a:t>ГДГП, ДБДС, МВнР</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800" kern="1200" dirty="0">
                          <a:solidFill>
                            <a:schemeClr val="accent5">
                              <a:lumMod val="50000"/>
                            </a:schemeClr>
                          </a:solidFill>
                          <a:latin typeface="+mn-lt"/>
                          <a:ea typeface="+mn-ea"/>
                          <a:cs typeface="+mn-cs"/>
                        </a:rPr>
                        <a:t>април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880503694"/>
                  </a:ext>
                </a:extLst>
              </a:tr>
              <a:tr h="5895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Процедура 3 – ИУГВП</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dirty="0">
                          <a:solidFill>
                            <a:schemeClr val="accent5">
                              <a:lumMod val="50000"/>
                            </a:schemeClr>
                          </a:solidFill>
                          <a:latin typeface="+mn-lt"/>
                          <a:ea typeface="+mn-ea"/>
                          <a:cs typeface="+mn-cs"/>
                        </a:rPr>
                        <a:t>(СЦ1, СЦ2)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3 135 000</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ДМОС, МВнР</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октомври 2023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2685531301"/>
                  </a:ext>
                </a:extLst>
              </a:tr>
              <a:tr h="942596">
                <a:tc>
                  <a:txBody>
                    <a:bodyPr/>
                    <a:lstStyle/>
                    <a:p>
                      <a:pPr algn="ctr"/>
                      <a:r>
                        <a:rPr lang="bg-BG" sz="1800" kern="1200" dirty="0">
                          <a:solidFill>
                            <a:schemeClr val="accent5">
                              <a:lumMod val="50000"/>
                            </a:schemeClr>
                          </a:solidFill>
                          <a:latin typeface="+mn-lt"/>
                          <a:ea typeface="+mn-ea"/>
                          <a:cs typeface="+mn-cs"/>
                        </a:rPr>
                        <a:t>Процедура</a:t>
                      </a:r>
                      <a:r>
                        <a:rPr lang="bg-BG" sz="1800" kern="1200" baseline="0" dirty="0">
                          <a:solidFill>
                            <a:schemeClr val="accent5">
                              <a:lumMod val="50000"/>
                            </a:schemeClr>
                          </a:solidFill>
                          <a:latin typeface="+mn-lt"/>
                          <a:ea typeface="+mn-ea"/>
                          <a:cs typeface="+mn-cs"/>
                        </a:rPr>
                        <a:t> 1 - ФУМИ</a:t>
                      </a:r>
                    </a:p>
                    <a:p>
                      <a:pPr algn="ctr"/>
                      <a:r>
                        <a:rPr lang="bg-BG" sz="1800" kern="1200" baseline="0" dirty="0">
                          <a:solidFill>
                            <a:schemeClr val="accent5">
                              <a:lumMod val="50000"/>
                            </a:schemeClr>
                          </a:solidFill>
                          <a:latin typeface="+mn-lt"/>
                          <a:ea typeface="+mn-ea"/>
                          <a:cs typeface="+mn-cs"/>
                        </a:rPr>
                        <a:t>(СЦ 1,СЦ3) </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18 074 633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noProof="0" dirty="0">
                          <a:solidFill>
                            <a:schemeClr val="accent5">
                              <a:lumMod val="50000"/>
                            </a:schemeClr>
                          </a:solidFill>
                          <a:latin typeface="+mn-lt"/>
                          <a:ea typeface="+mn-ea"/>
                          <a:cs typeface="+mn-cs"/>
                        </a:rPr>
                        <a:t>Държавна агенция за бежанците, Дирекция „Миграция“-МВР</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февруари</a:t>
                      </a:r>
                      <a:r>
                        <a:rPr lang="bg-BG" sz="1800" kern="1200" baseline="0" dirty="0">
                          <a:solidFill>
                            <a:schemeClr val="accent5">
                              <a:lumMod val="50000"/>
                            </a:schemeClr>
                          </a:solidFill>
                          <a:latin typeface="+mn-lt"/>
                          <a:ea typeface="+mn-ea"/>
                          <a:cs typeface="+mn-cs"/>
                        </a:rPr>
                        <a:t> 2023 </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402627">
                <a:tc>
                  <a:txBody>
                    <a:bodyPr/>
                    <a:lstStyle/>
                    <a:p>
                      <a:pPr algn="ctr"/>
                      <a:r>
                        <a:rPr lang="bg-BG" sz="1800" kern="1200" dirty="0">
                          <a:solidFill>
                            <a:schemeClr val="accent5">
                              <a:lumMod val="50000"/>
                            </a:schemeClr>
                          </a:solidFill>
                          <a:latin typeface="+mn-lt"/>
                          <a:ea typeface="+mn-ea"/>
                          <a:cs typeface="+mn-cs"/>
                        </a:rPr>
                        <a:t>Процедура 2 – ФУМИ</a:t>
                      </a:r>
                    </a:p>
                    <a:p>
                      <a:pPr algn="ctr"/>
                      <a:r>
                        <a:rPr lang="bg-BG" sz="1800" kern="1200" dirty="0">
                          <a:solidFill>
                            <a:schemeClr val="accent5">
                              <a:lumMod val="50000"/>
                            </a:schemeClr>
                          </a:solidFill>
                          <a:latin typeface="+mn-lt"/>
                          <a:ea typeface="+mn-ea"/>
                          <a:cs typeface="+mn-cs"/>
                        </a:rPr>
                        <a:t>(СЦ1, СЦ2)</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8 671 088</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noProof="0" dirty="0">
                          <a:solidFill>
                            <a:schemeClr val="accent5">
                              <a:lumMod val="50000"/>
                            </a:schemeClr>
                          </a:solidFill>
                          <a:latin typeface="+mn-lt"/>
                          <a:ea typeface="+mn-ea"/>
                          <a:cs typeface="+mn-cs"/>
                        </a:rPr>
                        <a:t>Физически и юридически лица и техни обединения</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800" kern="1200" dirty="0">
                          <a:solidFill>
                            <a:schemeClr val="accent5">
                              <a:lumMod val="50000"/>
                            </a:schemeClr>
                          </a:solidFill>
                          <a:latin typeface="+mn-lt"/>
                          <a:ea typeface="+mn-ea"/>
                          <a:cs typeface="+mn-cs"/>
                        </a:rPr>
                        <a:t>април</a:t>
                      </a:r>
                      <a:r>
                        <a:rPr lang="bg-BG" sz="1800" kern="1200" baseline="0" dirty="0">
                          <a:solidFill>
                            <a:schemeClr val="accent5">
                              <a:lumMod val="50000"/>
                            </a:schemeClr>
                          </a:solidFill>
                          <a:latin typeface="+mn-lt"/>
                          <a:ea typeface="+mn-ea"/>
                          <a:cs typeface="+mn-cs"/>
                        </a:rPr>
                        <a:t>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406229">
                <a:tc>
                  <a:txBody>
                    <a:bodyPr/>
                    <a:lstStyle/>
                    <a:p>
                      <a:pPr algn="ctr"/>
                      <a:r>
                        <a:rPr lang="bg-BG" sz="1800" kern="1200" dirty="0">
                          <a:solidFill>
                            <a:schemeClr val="accent5">
                              <a:lumMod val="50000"/>
                            </a:schemeClr>
                          </a:solidFill>
                          <a:latin typeface="+mn-lt"/>
                          <a:ea typeface="+mn-ea"/>
                          <a:cs typeface="+mn-cs"/>
                        </a:rPr>
                        <a:t>Процедура 3 – ФУМИ</a:t>
                      </a:r>
                    </a:p>
                    <a:p>
                      <a:pPr algn="ctr"/>
                      <a:r>
                        <a:rPr lang="bg-BG" sz="1800" kern="1200" dirty="0">
                          <a:solidFill>
                            <a:schemeClr val="accent5">
                              <a:lumMod val="50000"/>
                            </a:schemeClr>
                          </a:solidFill>
                          <a:latin typeface="+mn-lt"/>
                          <a:ea typeface="+mn-ea"/>
                          <a:cs typeface="+mn-cs"/>
                        </a:rPr>
                        <a:t>(СЦ1, СЦ3)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6 187 154</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800" kern="1200" noProof="0" dirty="0">
                          <a:solidFill>
                            <a:schemeClr val="accent5">
                              <a:lumMod val="50000"/>
                            </a:schemeClr>
                          </a:solidFill>
                          <a:latin typeface="+mn-lt"/>
                          <a:ea typeface="+mn-ea"/>
                          <a:cs typeface="+mn-cs"/>
                        </a:rPr>
                        <a:t>Физически и юридически лица и техни обединения</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800" kern="1200" dirty="0">
                          <a:solidFill>
                            <a:schemeClr val="accent5">
                              <a:lumMod val="50000"/>
                            </a:schemeClr>
                          </a:solidFill>
                          <a:latin typeface="+mn-lt"/>
                          <a:ea typeface="+mn-ea"/>
                          <a:cs typeface="+mn-cs"/>
                        </a:rPr>
                        <a:t>август 2023</a:t>
                      </a:r>
                      <a:endParaRPr lang="en-GB" sz="18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bl>
          </a:graphicData>
        </a:graphic>
      </p:graphicFrame>
    </p:spTree>
    <p:extLst>
      <p:ext uri="{BB962C8B-B14F-4D97-AF65-F5344CB8AC3E}">
        <p14:creationId xmlns:p14="http://schemas.microsoft.com/office/powerpoint/2010/main" val="201403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1423706852"/>
              </p:ext>
            </p:extLst>
          </p:nvPr>
        </p:nvGraphicFramePr>
        <p:xfrm>
          <a:off x="96715" y="1134754"/>
          <a:ext cx="8886092" cy="5667343"/>
        </p:xfrm>
        <a:graphic>
          <a:graphicData uri="http://schemas.openxmlformats.org/drawingml/2006/table">
            <a:tbl>
              <a:tblPr firstRow="1" bandRow="1">
                <a:tableStyleId>{B301B821-A1FF-4177-AEE7-76D212191A09}</a:tableStyleId>
              </a:tblPr>
              <a:tblGrid>
                <a:gridCol w="3423484">
                  <a:extLst>
                    <a:ext uri="{9D8B030D-6E8A-4147-A177-3AD203B41FA5}">
                      <a16:colId xmlns:a16="http://schemas.microsoft.com/office/drawing/2014/main" val="2657765966"/>
                    </a:ext>
                  </a:extLst>
                </a:gridCol>
                <a:gridCol w="1309529">
                  <a:extLst>
                    <a:ext uri="{9D8B030D-6E8A-4147-A177-3AD203B41FA5}">
                      <a16:colId xmlns:a16="http://schemas.microsoft.com/office/drawing/2014/main" val="2809078691"/>
                    </a:ext>
                  </a:extLst>
                </a:gridCol>
                <a:gridCol w="2679369">
                  <a:extLst>
                    <a:ext uri="{9D8B030D-6E8A-4147-A177-3AD203B41FA5}">
                      <a16:colId xmlns:a16="http://schemas.microsoft.com/office/drawing/2014/main" val="3557677538"/>
                    </a:ext>
                  </a:extLst>
                </a:gridCol>
                <a:gridCol w="1473710">
                  <a:extLst>
                    <a:ext uri="{9D8B030D-6E8A-4147-A177-3AD203B41FA5}">
                      <a16:colId xmlns:a16="http://schemas.microsoft.com/office/drawing/2014/main" val="1187404927"/>
                    </a:ext>
                  </a:extLst>
                </a:gridCol>
              </a:tblGrid>
              <a:tr h="1433821">
                <a:tc>
                  <a:txBody>
                    <a:bodyPr/>
                    <a:lstStyle/>
                    <a:p>
                      <a:pPr algn="ctr"/>
                      <a:r>
                        <a:rPr lang="bg-BG" b="0" dirty="0"/>
                        <a:t>Предмет</a:t>
                      </a:r>
                      <a:r>
                        <a:rPr lang="bg-BG" b="0" baseline="0" dirty="0"/>
                        <a:t> </a:t>
                      </a:r>
                      <a:endParaRPr lang="en-GB"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Общ бюджет (€)</a:t>
                      </a:r>
                      <a:endParaRPr lang="en-GB"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800" b="0" kern="1200" dirty="0"/>
                        <a:t>Допустими кандидати/ бенефициенти</a:t>
                      </a:r>
                      <a:endParaRPr lang="en-GB" sz="1800" b="0" kern="1200" dirty="0">
                        <a:solidFill>
                          <a:srgbClr val="FFFFFF"/>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b="0" dirty="0"/>
                        <a:t>Планирано обявяване</a:t>
                      </a:r>
                      <a:r>
                        <a:rPr lang="bg-BG" b="0" baseline="0" dirty="0"/>
                        <a:t> на процедурата</a:t>
                      </a:r>
                      <a:endParaRPr lang="bg-BG" b="0" dirty="0"/>
                    </a:p>
                    <a:p>
                      <a:pPr algn="ctr"/>
                      <a:endParaRPr lang="en-GB"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1769142">
                <a:tc>
                  <a:txBody>
                    <a:bodyPr/>
                    <a:lstStyle/>
                    <a:p>
                      <a:pPr algn="ctr"/>
                      <a:r>
                        <a:rPr lang="bg-BG" sz="1400" kern="1200" dirty="0">
                          <a:solidFill>
                            <a:srgbClr val="002060"/>
                          </a:solidFill>
                          <a:effectLst/>
                          <a:latin typeface="+mn-lt"/>
                          <a:ea typeface="+mn-ea"/>
                          <a:cs typeface="+mn-cs"/>
                        </a:rPr>
                        <a:t>Изграждане на зарядна инфраструктура за алтернативни горива по републиканската пътна мрежа и в пристанищата</a:t>
                      </a:r>
                      <a:endParaRPr lang="en-GB" sz="1400" kern="1200" dirty="0">
                        <a:solidFill>
                          <a:srgbClr val="002060"/>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bg-BG" sz="1400" kern="1200" dirty="0">
                          <a:solidFill>
                            <a:srgbClr val="002060"/>
                          </a:solidFill>
                          <a:effectLst/>
                          <a:latin typeface="+mn-lt"/>
                          <a:ea typeface="+mn-ea"/>
                          <a:cs typeface="+mn-cs"/>
                        </a:rPr>
                        <a:t>до 47</a:t>
                      </a:r>
                      <a:r>
                        <a:rPr lang="bg-BG" sz="1400" kern="1200" baseline="0" dirty="0">
                          <a:solidFill>
                            <a:srgbClr val="002060"/>
                          </a:solidFill>
                          <a:effectLst/>
                          <a:latin typeface="+mn-lt"/>
                          <a:ea typeface="+mn-ea"/>
                          <a:cs typeface="+mn-cs"/>
                        </a:rPr>
                        <a:t> 000 000</a:t>
                      </a:r>
                      <a:endParaRPr lang="en-GB" sz="1400" kern="1200" dirty="0">
                        <a:solidFill>
                          <a:srgbClr val="002060"/>
                        </a:solidFill>
                        <a:effectLst/>
                        <a:latin typeface="+mn-lt"/>
                        <a:ea typeface="+mn-ea"/>
                        <a:cs typeface="+mn-cs"/>
                      </a:endParaRPr>
                    </a:p>
                    <a:p>
                      <a:pPr algn="ctr"/>
                      <a:endParaRPr lang="en-GB" sz="1400" kern="120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285750" marR="0" lvl="0" indent="-285750" algn="ctr" defTabSz="914400" rtl="0" eaLnBrk="1" fontAlgn="auto" latinLnBrk="0" hangingPunct="1">
                        <a:lnSpc>
                          <a:spcPct val="100000"/>
                        </a:lnSpc>
                        <a:spcBef>
                          <a:spcPts val="0"/>
                        </a:spcBef>
                        <a:spcAft>
                          <a:spcPts val="0"/>
                        </a:spcAft>
                        <a:buClrTx/>
                        <a:buSzTx/>
                        <a:buFontTx/>
                        <a:buChar char="-"/>
                        <a:tabLst/>
                        <a:defRPr/>
                      </a:pPr>
                      <a:r>
                        <a:rPr lang="bg-BG" sz="1400" kern="1200" noProof="0" dirty="0">
                          <a:solidFill>
                            <a:srgbClr val="002060"/>
                          </a:solidFill>
                          <a:effectLst/>
                          <a:latin typeface="+mn-lt"/>
                          <a:ea typeface="+mn-ea"/>
                          <a:cs typeface="+mn-cs"/>
                        </a:rPr>
                        <a:t>Агенция „Пътна инфраструктура“</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rgbClr val="002060"/>
                          </a:solidFill>
                          <a:effectLst/>
                          <a:latin typeface="+mn-lt"/>
                          <a:ea typeface="+mn-ea"/>
                          <a:cs typeface="+mn-cs"/>
                        </a:rPr>
                        <a:t> </a:t>
                      </a:r>
                    </a:p>
                    <a:p>
                      <a:pPr marL="285750" marR="0" lvl="0" indent="-285750" algn="ctr" defTabSz="914400" rtl="0" eaLnBrk="1" fontAlgn="auto" latinLnBrk="0" hangingPunct="1">
                        <a:lnSpc>
                          <a:spcPct val="100000"/>
                        </a:lnSpc>
                        <a:spcBef>
                          <a:spcPts val="0"/>
                        </a:spcBef>
                        <a:spcAft>
                          <a:spcPts val="0"/>
                        </a:spcAft>
                        <a:buClrTx/>
                        <a:buSzTx/>
                        <a:buFontTx/>
                        <a:buChar char="-"/>
                        <a:tabLst/>
                        <a:defRPr/>
                      </a:pPr>
                      <a:r>
                        <a:rPr lang="bg-BG" sz="1400" kern="1200" noProof="0" dirty="0">
                          <a:solidFill>
                            <a:srgbClr val="002060"/>
                          </a:solidFill>
                          <a:effectLst/>
                          <a:latin typeface="+mn-lt"/>
                          <a:ea typeface="+mn-ea"/>
                          <a:cs typeface="+mn-cs"/>
                        </a:rPr>
                        <a:t>ДП „Пристанищна инфраструктура”</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bg-BG" sz="1400" kern="1200" noProof="0" dirty="0">
                        <a:solidFill>
                          <a:srgbClr val="002060"/>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rgbClr val="002060"/>
                          </a:solidFill>
                          <a:effectLst/>
                          <a:latin typeface="+mn-lt"/>
                          <a:ea typeface="+mn-ea"/>
                          <a:cs typeface="+mn-cs"/>
                        </a:rPr>
                        <a:t>- Частни оператори </a:t>
                      </a:r>
                    </a:p>
                    <a:p>
                      <a:pPr algn="ctr"/>
                      <a:endParaRPr lang="bg-BG" sz="1400" kern="1200" noProof="0" dirty="0">
                        <a:solidFill>
                          <a:schemeClr val="accent5">
                            <a:lumMod val="50000"/>
                          </a:schemeClr>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rgbClr val="002060"/>
                          </a:solidFill>
                          <a:latin typeface="+mn-lt"/>
                          <a:ea typeface="+mn-ea"/>
                          <a:cs typeface="+mn-cs"/>
                        </a:rPr>
                        <a:t>Есен 2023 г.</a:t>
                      </a:r>
                      <a:endParaRPr lang="en-GB" sz="1400" kern="1200" dirty="0">
                        <a:solidFill>
                          <a:srgbClr val="002060"/>
                        </a:solidFill>
                        <a:latin typeface="+mn-lt"/>
                        <a:ea typeface="+mn-ea"/>
                        <a:cs typeface="+mn-cs"/>
                      </a:endParaRPr>
                    </a:p>
                    <a:p>
                      <a:pPr algn="ctr"/>
                      <a:endParaRPr lang="en-GB" sz="1400" kern="1200" dirty="0">
                        <a:solidFill>
                          <a:srgbClr val="002060"/>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2405983">
                <a:tc>
                  <a:txBody>
                    <a:bodyPr/>
                    <a:lstStyle/>
                    <a:p>
                      <a:pPr algn="ctr"/>
                      <a:r>
                        <a:rPr lang="bg-BG" sz="1400" kern="1200" dirty="0">
                          <a:solidFill>
                            <a:srgbClr val="002060"/>
                          </a:solidFill>
                          <a:effectLst/>
                          <a:latin typeface="+mn-lt"/>
                          <a:ea typeface="+mn-ea"/>
                          <a:cs typeface="+mn-cs"/>
                        </a:rPr>
                        <a:t>Подпомагане на интермодални оператори</a:t>
                      </a:r>
                      <a:endParaRPr lang="en-GB" sz="1400" kern="1200" dirty="0">
                        <a:solidFill>
                          <a:srgbClr val="002060"/>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bg-BG" sz="1400" kern="1200" dirty="0">
                          <a:solidFill>
                            <a:srgbClr val="002060"/>
                          </a:solidFill>
                          <a:effectLst/>
                          <a:latin typeface="+mn-lt"/>
                          <a:ea typeface="+mn-ea"/>
                          <a:cs typeface="+mn-cs"/>
                        </a:rPr>
                        <a:t>Интензитет на помощта – до 50%</a:t>
                      </a:r>
                    </a:p>
                    <a:p>
                      <a:pPr marL="0" algn="ctr" defTabSz="914400" rtl="0" eaLnBrk="1" latinLnBrk="0" hangingPunct="1"/>
                      <a:endParaRPr lang="bg-BG" sz="1400" kern="1200" dirty="0">
                        <a:solidFill>
                          <a:srgbClr val="002060"/>
                        </a:solidFill>
                        <a:effectLst/>
                        <a:latin typeface="+mn-lt"/>
                        <a:ea typeface="+mn-ea"/>
                        <a:cs typeface="+mn-cs"/>
                      </a:endParaRPr>
                    </a:p>
                    <a:p>
                      <a:pPr marL="0" algn="ctr" defTabSz="914400" rtl="0" eaLnBrk="1" latinLnBrk="0" hangingPunct="1"/>
                      <a:r>
                        <a:rPr lang="bg-BG" sz="1400" kern="1200" dirty="0">
                          <a:solidFill>
                            <a:srgbClr val="002060"/>
                          </a:solidFill>
                          <a:effectLst/>
                          <a:latin typeface="+mn-lt"/>
                          <a:ea typeface="+mn-ea"/>
                          <a:cs typeface="+mn-cs"/>
                        </a:rPr>
                        <a:t>Общият бюджет ще се определи допълнително</a:t>
                      </a:r>
                      <a:endParaRPr lang="en-GB" sz="1400" kern="1200" dirty="0">
                        <a:solidFill>
                          <a:srgbClr val="002060"/>
                        </a:solidFill>
                        <a:effectLst/>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rgbClr val="002060"/>
                          </a:solidFill>
                          <a:effectLst/>
                          <a:latin typeface="+mn-lt"/>
                          <a:ea typeface="+mn-ea"/>
                          <a:cs typeface="+mn-cs"/>
                        </a:rPr>
                        <a:t>- жп превозвачи; </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rgbClr val="002060"/>
                          </a:solidFill>
                          <a:effectLst/>
                          <a:latin typeface="+mn-lt"/>
                          <a:ea typeface="+mn-ea"/>
                          <a:cs typeface="+mn-cs"/>
                        </a:rPr>
                        <a:t>- оператори на интермодални терминали; </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rgbClr val="002060"/>
                          </a:solidFill>
                          <a:effectLst/>
                          <a:latin typeface="+mn-lt"/>
                          <a:ea typeface="+mn-ea"/>
                          <a:cs typeface="+mn-cs"/>
                        </a:rPr>
                        <a:t>- логистични и спедиторски компании; </a:t>
                      </a:r>
                    </a:p>
                    <a:p>
                      <a:pPr marL="285750" marR="0" lvl="0" indent="-285750" algn="ctr" defTabSz="914400" rtl="0" eaLnBrk="1" fontAlgn="auto" latinLnBrk="0" hangingPunct="1">
                        <a:lnSpc>
                          <a:spcPct val="100000"/>
                        </a:lnSpc>
                        <a:spcBef>
                          <a:spcPts val="0"/>
                        </a:spcBef>
                        <a:spcAft>
                          <a:spcPts val="0"/>
                        </a:spcAft>
                        <a:buClrTx/>
                        <a:buSzTx/>
                        <a:buFontTx/>
                        <a:buChar char="-"/>
                        <a:tabLst/>
                        <a:defRPr/>
                      </a:pPr>
                      <a:r>
                        <a:rPr lang="bg-BG" sz="1400" kern="1200" noProof="0" dirty="0">
                          <a:solidFill>
                            <a:srgbClr val="002060"/>
                          </a:solidFill>
                          <a:effectLst/>
                          <a:latin typeface="+mn-lt"/>
                          <a:ea typeface="+mn-ea"/>
                          <a:cs typeface="+mn-cs"/>
                        </a:rPr>
                        <a:t>оператори на летища; </a:t>
                      </a:r>
                    </a:p>
                    <a:p>
                      <a:pPr marL="285750" marR="0" lvl="0" indent="-285750" algn="ctr" defTabSz="914400" rtl="0" eaLnBrk="1" fontAlgn="auto" latinLnBrk="0" hangingPunct="1">
                        <a:lnSpc>
                          <a:spcPct val="100000"/>
                        </a:lnSpc>
                        <a:spcBef>
                          <a:spcPts val="0"/>
                        </a:spcBef>
                        <a:spcAft>
                          <a:spcPts val="0"/>
                        </a:spcAft>
                        <a:buClrTx/>
                        <a:buSzTx/>
                        <a:buFontTx/>
                        <a:buChar char="-"/>
                        <a:tabLst/>
                        <a:defRPr/>
                      </a:pPr>
                      <a:r>
                        <a:rPr lang="bg-BG" sz="1400" kern="1200" noProof="0" dirty="0">
                          <a:solidFill>
                            <a:srgbClr val="002060"/>
                          </a:solidFill>
                          <a:effectLst/>
                          <a:latin typeface="+mn-lt"/>
                          <a:ea typeface="+mn-ea"/>
                          <a:cs typeface="+mn-cs"/>
                        </a:rPr>
                        <a:t>пристанищни оператори;</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noProof="0" dirty="0">
                          <a:solidFill>
                            <a:srgbClr val="002060"/>
                          </a:solidFill>
                          <a:effectLst/>
                          <a:latin typeface="+mn-lt"/>
                          <a:ea typeface="+mn-ea"/>
                          <a:cs typeface="+mn-cs"/>
                        </a:rPr>
                        <a:t>- други компании с интерес да развиват интермодален транспорт</a:t>
                      </a:r>
                      <a:endParaRPr lang="bg-BG" sz="1400" kern="1200" noProof="0" dirty="0">
                        <a:solidFill>
                          <a:srgbClr val="002060"/>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rgbClr val="002060"/>
                          </a:solidFill>
                          <a:latin typeface="+mn-lt"/>
                          <a:ea typeface="+mn-ea"/>
                          <a:cs typeface="+mn-cs"/>
                        </a:rPr>
                        <a:t>Есен 2023 г.</a:t>
                      </a:r>
                      <a:endParaRPr lang="en-GB" sz="1400" kern="1200" dirty="0">
                        <a:solidFill>
                          <a:srgbClr val="002060"/>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594832488"/>
                  </a:ext>
                </a:extLst>
              </a:tr>
            </a:tbl>
          </a:graphicData>
        </a:graphic>
      </p:graphicFrame>
    </p:spTree>
    <p:extLst>
      <p:ext uri="{BB962C8B-B14F-4D97-AF65-F5344CB8AC3E}">
        <p14:creationId xmlns:p14="http://schemas.microsoft.com/office/powerpoint/2010/main" val="3465795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a:t>
            </a:r>
            <a:r>
              <a:rPr lang="bg-BG" sz="4000" b="1" cap="all" dirty="0">
                <a:ln w="3175" cmpd="sng">
                  <a:noFill/>
                </a:ln>
                <a:solidFill>
                  <a:srgbClr val="4472C4">
                    <a:lumMod val="50000"/>
                  </a:srgbClr>
                </a:solidFill>
              </a:rPr>
              <a:t>програма</a:t>
            </a:r>
            <a:r>
              <a:rPr lang="ru-RU" sz="4000" b="1" cap="all" dirty="0">
                <a:ln w="3175" cmpd="sng">
                  <a:noFill/>
                </a:ln>
                <a:solidFill>
                  <a:srgbClr val="4472C4">
                    <a:lumMod val="50000"/>
                  </a:srgbClr>
                </a:solidFill>
              </a:rPr>
              <a:t> </a:t>
            </a:r>
          </a:p>
          <a:p>
            <a:pPr marL="0" lvl="0" indent="0" algn="ctr">
              <a:buNone/>
            </a:pPr>
            <a:r>
              <a:rPr lang="bg-BG" sz="4000" b="1" cap="all" dirty="0">
                <a:ln w="3175" cmpd="sng">
                  <a:noFill/>
                </a:ln>
                <a:solidFill>
                  <a:srgbClr val="4472C4">
                    <a:lumMod val="50000"/>
                  </a:srgbClr>
                </a:solidFill>
              </a:rPr>
              <a:t>„ОКОЛНА СРЕДА“</a:t>
            </a:r>
            <a:r>
              <a:rPr lang="ru-RU" sz="4000" b="1" cap="all" dirty="0">
                <a:ln w="3175" cmpd="sng">
                  <a:noFill/>
                </a:ln>
                <a:solidFill>
                  <a:srgbClr val="4472C4">
                    <a:lumMod val="50000"/>
                  </a:srgbClr>
                </a:solidFill>
              </a:rPr>
              <a:t> 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144878" y="4482000"/>
            <a:ext cx="383525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Галина Симеонова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Главен директор,</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ГД ОПОС</a:t>
            </a:r>
            <a:endParaRPr kumimoji="0" lang="en-US"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РУО на ПОС 2021-2027 г.</a:t>
            </a:r>
            <a:endParaRPr kumimoji="0" lang="en-GB"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7892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591421" y="0"/>
            <a:ext cx="7386844" cy="1052739"/>
          </a:xfrm>
        </p:spPr>
        <p:txBody>
          <a:bodyPr anchorCtr="0">
            <a:noAutofit/>
          </a:bodyPr>
          <a:lstStyle/>
          <a:p>
            <a:pPr lvl="0"/>
            <a:r>
              <a:rPr lang="ru-RU" sz="3200" b="1" dirty="0">
                <a:solidFill>
                  <a:schemeClr val="accent5">
                    <a:lumMod val="50000"/>
                  </a:schemeClr>
                </a:solidFill>
                <a:latin typeface="Calibri" pitchFamily="34"/>
              </a:rPr>
              <a:t>Напредък в изпълнението</a:t>
            </a:r>
            <a:endParaRPr lang="bg-BG" sz="3200" b="1" dirty="0">
              <a:solidFill>
                <a:schemeClr val="accent5">
                  <a:lumMod val="50000"/>
                </a:schemeClr>
              </a:solidFill>
              <a:latin typeface="Calibri" pitchFamily="34"/>
            </a:endParaRPr>
          </a:p>
        </p:txBody>
      </p:sp>
      <p:sp>
        <p:nvSpPr>
          <p:cNvPr id="3" name="Content Placeholder 2"/>
          <p:cNvSpPr txBox="1">
            <a:spLocks noGrp="1"/>
          </p:cNvSpPr>
          <p:nvPr>
            <p:ph idx="1"/>
          </p:nvPr>
        </p:nvSpPr>
        <p:spPr>
          <a:xfrm>
            <a:off x="162764" y="1346442"/>
            <a:ext cx="8839191" cy="5223034"/>
          </a:xfrm>
        </p:spPr>
        <p:txBody>
          <a:bodyPr>
            <a:noAutofit/>
          </a:bodyPr>
          <a:lstStyle/>
          <a:p>
            <a:pPr lvl="0" algn="just" hangingPunct="0">
              <a:spcBef>
                <a:spcPts val="500"/>
              </a:spcBef>
              <a:spcAft>
                <a:spcPts val="500"/>
              </a:spcAft>
              <a:buFont typeface="Wingdings" pitchFamily="2"/>
              <a:buChar char="v"/>
            </a:pPr>
            <a:r>
              <a:rPr lang="en-US" sz="2100" b="1" dirty="0">
                <a:solidFill>
                  <a:schemeClr val="accent5">
                    <a:lumMod val="50000"/>
                  </a:schemeClr>
                </a:solidFill>
                <a:latin typeface="Arial"/>
              </a:rPr>
              <a:t>O</a:t>
            </a:r>
            <a:r>
              <a:rPr lang="bg-BG" sz="2100" b="1" dirty="0">
                <a:solidFill>
                  <a:schemeClr val="accent5">
                    <a:lumMod val="50000"/>
                  </a:schemeClr>
                </a:solidFill>
                <a:latin typeface="Arial"/>
              </a:rPr>
              <a:t>добрена</a:t>
            </a:r>
            <a:r>
              <a:rPr lang="bg-BG" sz="2100" dirty="0">
                <a:solidFill>
                  <a:schemeClr val="accent5">
                    <a:lumMod val="50000"/>
                  </a:schemeClr>
                </a:solidFill>
                <a:latin typeface="Arial"/>
              </a:rPr>
              <a:t> с Решение за изпълнение на ЕК от </a:t>
            </a:r>
            <a:r>
              <a:rPr lang="ru-RU" sz="2100" b="1" dirty="0">
                <a:solidFill>
                  <a:schemeClr val="accent5">
                    <a:lumMod val="50000"/>
                  </a:schemeClr>
                </a:solidFill>
                <a:latin typeface="Arial"/>
              </a:rPr>
              <a:t>7 </a:t>
            </a:r>
            <a:r>
              <a:rPr lang="bg-BG" sz="2100" b="1" dirty="0">
                <a:solidFill>
                  <a:schemeClr val="accent5">
                    <a:lumMod val="50000"/>
                  </a:schemeClr>
                </a:solidFill>
                <a:latin typeface="Arial"/>
              </a:rPr>
              <a:t>октомври</a:t>
            </a:r>
            <a:r>
              <a:rPr lang="ru-RU" sz="2100" b="1" dirty="0">
                <a:solidFill>
                  <a:schemeClr val="accent5">
                    <a:lumMod val="50000"/>
                  </a:schemeClr>
                </a:solidFill>
                <a:latin typeface="Arial"/>
              </a:rPr>
              <a:t> 2022 г. </a:t>
            </a:r>
            <a:r>
              <a:rPr lang="ru-RU" sz="2100" dirty="0">
                <a:solidFill>
                  <a:schemeClr val="accent5">
                    <a:lumMod val="50000"/>
                  </a:schemeClr>
                </a:solidFill>
                <a:latin typeface="Arial"/>
              </a:rPr>
              <a:t>(C(2022) 7279);</a:t>
            </a:r>
            <a:endParaRPr lang="bg-BG" sz="2100" dirty="0">
              <a:solidFill>
                <a:schemeClr val="accent5">
                  <a:lumMod val="50000"/>
                </a:schemeClr>
              </a:solidFill>
              <a:latin typeface="Arial"/>
            </a:endParaRPr>
          </a:p>
          <a:p>
            <a:pPr lvl="0" algn="just" hangingPunct="0">
              <a:spcBef>
                <a:spcPts val="500"/>
              </a:spcBef>
              <a:spcAft>
                <a:spcPts val="500"/>
              </a:spcAft>
              <a:buFont typeface="Wingdings" pitchFamily="2"/>
              <a:buChar char="v"/>
            </a:pPr>
            <a:r>
              <a:rPr lang="bg-BG" sz="2100" b="1" dirty="0">
                <a:solidFill>
                  <a:schemeClr val="accent5">
                    <a:lumMod val="50000"/>
                  </a:schemeClr>
                </a:solidFill>
                <a:latin typeface="Arial"/>
              </a:rPr>
              <a:t>Първо заседание на Комитета за наблюдение </a:t>
            </a:r>
            <a:r>
              <a:rPr lang="bg-BG" sz="2100" dirty="0">
                <a:solidFill>
                  <a:schemeClr val="accent5">
                    <a:lumMod val="50000"/>
                  </a:schemeClr>
                </a:solidFill>
                <a:latin typeface="Arial"/>
              </a:rPr>
              <a:t>(02.12.2022 г.):</a:t>
            </a:r>
          </a:p>
          <a:p>
            <a:pPr lvl="1" algn="just" hangingPunct="0">
              <a:spcBef>
                <a:spcPts val="500"/>
              </a:spcBef>
              <a:spcAft>
                <a:spcPts val="500"/>
              </a:spcAft>
              <a:buFont typeface="Wingdings" panose="05000000000000000000" pitchFamily="2" charset="2"/>
              <a:buChar char="ü"/>
            </a:pPr>
            <a:r>
              <a:rPr lang="bg-BG" sz="1800" dirty="0">
                <a:solidFill>
                  <a:schemeClr val="accent5">
                    <a:lumMod val="50000"/>
                  </a:schemeClr>
                </a:solidFill>
                <a:latin typeface="Arial"/>
              </a:rPr>
              <a:t>Съгласувана Индикативна годишна работна програма за 2023 г.;</a:t>
            </a:r>
          </a:p>
          <a:p>
            <a:pPr lvl="1" algn="just" hangingPunct="0">
              <a:spcBef>
                <a:spcPts val="500"/>
              </a:spcBef>
              <a:spcAft>
                <a:spcPts val="500"/>
              </a:spcAft>
              <a:buFont typeface="Wingdings" panose="05000000000000000000" pitchFamily="2" charset="2"/>
              <a:buChar char="ü"/>
            </a:pPr>
            <a:r>
              <a:rPr lang="bg-BG" sz="1800" dirty="0">
                <a:solidFill>
                  <a:schemeClr val="accent5">
                    <a:lumMod val="50000"/>
                  </a:schemeClr>
                </a:solidFill>
                <a:latin typeface="Arial"/>
              </a:rPr>
              <a:t>Одобрени критерии за оценка на проектни предложения в сектори „Биоразнообразие“ и „Въздух“;</a:t>
            </a:r>
          </a:p>
          <a:p>
            <a:pPr lvl="0" algn="just" hangingPunct="0">
              <a:spcBef>
                <a:spcPts val="500"/>
              </a:spcBef>
              <a:spcAft>
                <a:spcPts val="500"/>
              </a:spcAft>
              <a:buFont typeface="Wingdings" pitchFamily="2"/>
              <a:buChar char="v"/>
            </a:pPr>
            <a:r>
              <a:rPr lang="bg-BG" sz="2100" dirty="0">
                <a:solidFill>
                  <a:schemeClr val="accent5">
                    <a:lumMod val="50000"/>
                  </a:schemeClr>
                </a:solidFill>
                <a:latin typeface="Arial"/>
              </a:rPr>
              <a:t>Изготвяне на </a:t>
            </a:r>
            <a:r>
              <a:rPr lang="bg-BG" sz="2100" b="1" dirty="0">
                <a:solidFill>
                  <a:schemeClr val="accent5">
                    <a:lumMod val="50000"/>
                  </a:schemeClr>
                </a:solidFill>
                <a:latin typeface="Arial"/>
              </a:rPr>
              <a:t>документи за обявяване на процедури</a:t>
            </a:r>
            <a:r>
              <a:rPr lang="bg-BG" sz="2100" dirty="0">
                <a:solidFill>
                  <a:schemeClr val="accent5">
                    <a:lumMod val="50000"/>
                  </a:schemeClr>
                </a:solidFill>
                <a:latin typeface="Arial"/>
              </a:rPr>
              <a:t>:</a:t>
            </a:r>
          </a:p>
          <a:p>
            <a:pPr lvl="1" algn="just" hangingPunct="0">
              <a:spcBef>
                <a:spcPts val="500"/>
              </a:spcBef>
              <a:spcAft>
                <a:spcPts val="500"/>
              </a:spcAft>
              <a:buFont typeface="Wingdings" panose="05000000000000000000" pitchFamily="2" charset="2"/>
              <a:buChar char="ü"/>
            </a:pPr>
            <a:r>
              <a:rPr lang="bg-BG" sz="1800" dirty="0">
                <a:solidFill>
                  <a:schemeClr val="accent5">
                    <a:lumMod val="50000"/>
                  </a:schemeClr>
                </a:solidFill>
                <a:latin typeface="Arial"/>
              </a:rPr>
              <a:t>Насоки за кандидатстване;</a:t>
            </a:r>
          </a:p>
          <a:p>
            <a:pPr lvl="1" algn="just" hangingPunct="0">
              <a:spcBef>
                <a:spcPts val="500"/>
              </a:spcBef>
              <a:spcAft>
                <a:spcPts val="500"/>
              </a:spcAft>
              <a:buFont typeface="Wingdings" panose="05000000000000000000" pitchFamily="2" charset="2"/>
              <a:buChar char="ü"/>
            </a:pPr>
            <a:r>
              <a:rPr lang="bg-BG" sz="1800" dirty="0">
                <a:solidFill>
                  <a:schemeClr val="accent5">
                    <a:lumMod val="50000"/>
                  </a:schemeClr>
                </a:solidFill>
                <a:latin typeface="Arial"/>
              </a:rPr>
              <a:t>Системи за управление и контрол, Процедурен наръчник;</a:t>
            </a:r>
          </a:p>
          <a:p>
            <a:pPr lvl="1" algn="just" hangingPunct="0">
              <a:spcBef>
                <a:spcPts val="500"/>
              </a:spcBef>
              <a:spcAft>
                <a:spcPts val="500"/>
              </a:spcAft>
              <a:buFont typeface="Wingdings" panose="05000000000000000000" pitchFamily="2" charset="2"/>
              <a:buChar char="ü"/>
            </a:pPr>
            <a:r>
              <a:rPr lang="ru-RU" sz="1800" dirty="0">
                <a:solidFill>
                  <a:schemeClr val="accent5">
                    <a:lumMod val="50000"/>
                  </a:schemeClr>
                </a:solidFill>
                <a:latin typeface="Arial"/>
              </a:rPr>
              <a:t>Критерии за оценка на </a:t>
            </a:r>
            <a:r>
              <a:rPr lang="bg-BG" sz="1800" dirty="0">
                <a:solidFill>
                  <a:schemeClr val="accent5">
                    <a:lumMod val="50000"/>
                  </a:schemeClr>
                </a:solidFill>
                <a:latin typeface="Arial"/>
              </a:rPr>
              <a:t>проекти</a:t>
            </a:r>
            <a:r>
              <a:rPr lang="ru-RU" sz="1800" dirty="0">
                <a:solidFill>
                  <a:schemeClr val="accent5">
                    <a:lumMod val="50000"/>
                  </a:schemeClr>
                </a:solidFill>
                <a:latin typeface="Arial"/>
              </a:rPr>
              <a:t> за </a:t>
            </a:r>
            <a:r>
              <a:rPr lang="bg-BG" sz="1800" dirty="0">
                <a:solidFill>
                  <a:schemeClr val="accent5">
                    <a:lumMod val="50000"/>
                  </a:schemeClr>
                </a:solidFill>
                <a:latin typeface="Arial"/>
              </a:rPr>
              <a:t>останалите</a:t>
            </a:r>
            <a:r>
              <a:rPr lang="ru-RU" sz="1800" dirty="0">
                <a:solidFill>
                  <a:schemeClr val="accent5">
                    <a:lumMod val="50000"/>
                  </a:schemeClr>
                </a:solidFill>
                <a:latin typeface="Arial"/>
              </a:rPr>
              <a:t> </a:t>
            </a:r>
            <a:r>
              <a:rPr lang="bg-BG" sz="1800" dirty="0">
                <a:solidFill>
                  <a:schemeClr val="accent5">
                    <a:lumMod val="50000"/>
                  </a:schemeClr>
                </a:solidFill>
                <a:latin typeface="Arial"/>
              </a:rPr>
              <a:t>процедури</a:t>
            </a:r>
            <a:r>
              <a:rPr lang="ru-RU" sz="1800" dirty="0">
                <a:solidFill>
                  <a:schemeClr val="accent5">
                    <a:lumMod val="50000"/>
                  </a:schemeClr>
                </a:solidFill>
                <a:latin typeface="Arial"/>
              </a:rPr>
              <a:t> за 2023 г.; </a:t>
            </a:r>
          </a:p>
          <a:p>
            <a:pPr lvl="0" algn="just" hangingPunct="0">
              <a:spcBef>
                <a:spcPts val="500"/>
              </a:spcBef>
              <a:spcAft>
                <a:spcPts val="500"/>
              </a:spcAft>
              <a:buFont typeface="Wingdings" pitchFamily="2"/>
              <a:buChar char="v"/>
            </a:pPr>
            <a:r>
              <a:rPr lang="bg-BG" sz="2100" dirty="0">
                <a:solidFill>
                  <a:schemeClr val="accent5">
                    <a:lumMod val="50000"/>
                  </a:schemeClr>
                </a:solidFill>
                <a:latin typeface="Arial"/>
              </a:rPr>
              <a:t>Изготвяне</a:t>
            </a:r>
            <a:r>
              <a:rPr lang="ru-RU" sz="2100" dirty="0">
                <a:solidFill>
                  <a:schemeClr val="accent5">
                    <a:lumMod val="50000"/>
                  </a:schemeClr>
                </a:solidFill>
                <a:latin typeface="Arial"/>
              </a:rPr>
              <a:t> </a:t>
            </a:r>
            <a:r>
              <a:rPr lang="bg-BG" sz="2100" dirty="0">
                <a:solidFill>
                  <a:schemeClr val="accent5">
                    <a:lumMod val="50000"/>
                  </a:schemeClr>
                </a:solidFill>
                <a:latin typeface="Arial"/>
              </a:rPr>
              <a:t>на</a:t>
            </a:r>
            <a:r>
              <a:rPr lang="ru-RU" sz="2100" dirty="0">
                <a:solidFill>
                  <a:schemeClr val="accent5">
                    <a:lumMod val="50000"/>
                  </a:schemeClr>
                </a:solidFill>
                <a:latin typeface="Arial"/>
              </a:rPr>
              <a:t> </a:t>
            </a:r>
            <a:r>
              <a:rPr lang="ru-RU" sz="2100" b="1" dirty="0">
                <a:solidFill>
                  <a:schemeClr val="accent5">
                    <a:lumMod val="50000"/>
                  </a:schemeClr>
                </a:solidFill>
                <a:latin typeface="Arial"/>
              </a:rPr>
              <a:t>критерии за оценка на концепции по подхода „</a:t>
            </a:r>
            <a:r>
              <a:rPr lang="bg-BG" sz="2100" b="1" dirty="0">
                <a:solidFill>
                  <a:schemeClr val="accent5">
                    <a:lumMod val="50000"/>
                  </a:schemeClr>
                </a:solidFill>
                <a:latin typeface="Arial"/>
              </a:rPr>
              <a:t>Интегрирани</a:t>
            </a:r>
            <a:r>
              <a:rPr lang="ru-RU" sz="2100" b="1" dirty="0">
                <a:solidFill>
                  <a:schemeClr val="accent5">
                    <a:lumMod val="50000"/>
                  </a:schemeClr>
                </a:solidFill>
                <a:latin typeface="Arial"/>
              </a:rPr>
              <a:t> </a:t>
            </a:r>
            <a:r>
              <a:rPr lang="bg-BG" sz="2100" b="1" dirty="0">
                <a:solidFill>
                  <a:schemeClr val="accent5">
                    <a:lumMod val="50000"/>
                  </a:schemeClr>
                </a:solidFill>
                <a:latin typeface="Arial"/>
              </a:rPr>
              <a:t>териториални</a:t>
            </a:r>
            <a:r>
              <a:rPr lang="ru-RU" sz="2100" b="1" dirty="0">
                <a:solidFill>
                  <a:schemeClr val="accent5">
                    <a:lumMod val="50000"/>
                  </a:schemeClr>
                </a:solidFill>
                <a:latin typeface="Arial"/>
              </a:rPr>
              <a:t> инвестиции“</a:t>
            </a:r>
            <a:r>
              <a:rPr lang="ru-RU" sz="2100" dirty="0">
                <a:solidFill>
                  <a:schemeClr val="accent5">
                    <a:lumMod val="50000"/>
                  </a:schemeClr>
                </a:solidFill>
                <a:latin typeface="Arial"/>
              </a:rPr>
              <a:t>;</a:t>
            </a:r>
          </a:p>
          <a:p>
            <a:pPr lvl="0" algn="just" hangingPunct="0">
              <a:spcBef>
                <a:spcPts val="500"/>
              </a:spcBef>
              <a:spcAft>
                <a:spcPts val="500"/>
              </a:spcAft>
              <a:buFont typeface="Wingdings" pitchFamily="2"/>
              <a:buChar char="v"/>
            </a:pPr>
            <a:r>
              <a:rPr lang="bg-BG" sz="2000" dirty="0">
                <a:solidFill>
                  <a:schemeClr val="accent5">
                    <a:lumMod val="50000"/>
                  </a:schemeClr>
                </a:solidFill>
                <a:latin typeface="Arial"/>
              </a:rPr>
              <a:t>Изготвен</a:t>
            </a:r>
            <a:r>
              <a:rPr lang="ru-RU" sz="2000" dirty="0">
                <a:solidFill>
                  <a:schemeClr val="accent5">
                    <a:lumMod val="50000"/>
                  </a:schemeClr>
                </a:solidFill>
                <a:latin typeface="Arial"/>
              </a:rPr>
              <a:t> </a:t>
            </a:r>
            <a:r>
              <a:rPr lang="ru-RU" sz="2000" b="1" dirty="0">
                <a:solidFill>
                  <a:schemeClr val="accent5">
                    <a:lumMod val="50000"/>
                  </a:schemeClr>
                </a:solidFill>
                <a:latin typeface="Arial"/>
              </a:rPr>
              <a:t>План за оценка на</a:t>
            </a:r>
            <a:r>
              <a:rPr lang="ru-RU" sz="2000" dirty="0">
                <a:solidFill>
                  <a:schemeClr val="accent5">
                    <a:lumMod val="50000"/>
                  </a:schemeClr>
                </a:solidFill>
                <a:latin typeface="Arial"/>
              </a:rPr>
              <a:t> </a:t>
            </a:r>
            <a:r>
              <a:rPr lang="bg-BG" sz="2000" dirty="0">
                <a:solidFill>
                  <a:schemeClr val="accent5">
                    <a:lumMod val="50000"/>
                  </a:schemeClr>
                </a:solidFill>
                <a:latin typeface="Arial"/>
              </a:rPr>
              <a:t>Програма</a:t>
            </a:r>
            <a:r>
              <a:rPr lang="ru-RU" sz="2000" dirty="0">
                <a:solidFill>
                  <a:schemeClr val="accent5">
                    <a:lumMod val="50000"/>
                  </a:schemeClr>
                </a:solidFill>
                <a:latin typeface="Arial"/>
              </a:rPr>
              <a:t> „</a:t>
            </a:r>
            <a:r>
              <a:rPr lang="bg-BG" sz="2000" dirty="0">
                <a:solidFill>
                  <a:schemeClr val="accent5">
                    <a:lumMod val="50000"/>
                  </a:schemeClr>
                </a:solidFill>
                <a:latin typeface="Arial"/>
              </a:rPr>
              <a:t>Околна</a:t>
            </a:r>
            <a:r>
              <a:rPr lang="ru-RU" sz="2000" dirty="0">
                <a:solidFill>
                  <a:schemeClr val="accent5">
                    <a:lumMod val="50000"/>
                  </a:schemeClr>
                </a:solidFill>
                <a:latin typeface="Arial"/>
              </a:rPr>
              <a:t> среда“ 2021-2027 г.</a:t>
            </a:r>
            <a:endParaRPr lang="ru-RU" sz="2000" dirty="0">
              <a:solidFill>
                <a:srgbClr val="1A3A80"/>
              </a:solidFill>
              <a:latin typeface="Arial"/>
            </a:endParaRPr>
          </a:p>
        </p:txBody>
      </p:sp>
    </p:spTree>
    <p:extLst>
      <p:ext uri="{BB962C8B-B14F-4D97-AF65-F5344CB8AC3E}">
        <p14:creationId xmlns:p14="http://schemas.microsoft.com/office/powerpoint/2010/main" val="1970282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1411729595"/>
              </p:ext>
            </p:extLst>
          </p:nvPr>
        </p:nvGraphicFramePr>
        <p:xfrm>
          <a:off x="89374" y="1174578"/>
          <a:ext cx="8893946" cy="5489992"/>
        </p:xfrm>
        <a:graphic>
          <a:graphicData uri="http://schemas.openxmlformats.org/drawingml/2006/table">
            <a:tbl>
              <a:tblPr firstRow="1" bandRow="1">
                <a:tableStyleId>{B301B821-A1FF-4177-AEE7-76D212191A09}</a:tableStyleId>
              </a:tblPr>
              <a:tblGrid>
                <a:gridCol w="3071674">
                  <a:extLst>
                    <a:ext uri="{9D8B030D-6E8A-4147-A177-3AD203B41FA5}">
                      <a16:colId xmlns:a16="http://schemas.microsoft.com/office/drawing/2014/main" val="2657765966"/>
                    </a:ext>
                  </a:extLst>
                </a:gridCol>
                <a:gridCol w="1473694">
                  <a:extLst>
                    <a:ext uri="{9D8B030D-6E8A-4147-A177-3AD203B41FA5}">
                      <a16:colId xmlns:a16="http://schemas.microsoft.com/office/drawing/2014/main" val="2809078691"/>
                    </a:ext>
                  </a:extLst>
                </a:gridCol>
                <a:gridCol w="2620892">
                  <a:extLst>
                    <a:ext uri="{9D8B030D-6E8A-4147-A177-3AD203B41FA5}">
                      <a16:colId xmlns:a16="http://schemas.microsoft.com/office/drawing/2014/main" val="3557677538"/>
                    </a:ext>
                  </a:extLst>
                </a:gridCol>
                <a:gridCol w="1727686">
                  <a:extLst>
                    <a:ext uri="{9D8B030D-6E8A-4147-A177-3AD203B41FA5}">
                      <a16:colId xmlns:a16="http://schemas.microsoft.com/office/drawing/2014/main" val="1187404927"/>
                    </a:ext>
                  </a:extLst>
                </a:gridCol>
              </a:tblGrid>
              <a:tr h="712672">
                <a:tc>
                  <a:txBody>
                    <a:bodyPr/>
                    <a:lstStyle/>
                    <a:p>
                      <a:pPr algn="ctr"/>
                      <a:r>
                        <a:rPr lang="bg-BG" sz="1400" b="0" dirty="0"/>
                        <a:t>Предмет</a:t>
                      </a:r>
                      <a:r>
                        <a:rPr lang="bg-BG" sz="1400" b="0" baseline="0" dirty="0"/>
                        <a:t> </a:t>
                      </a:r>
                      <a:endParaRPr lang="en-GB" sz="14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400" b="0" dirty="0"/>
                        <a:t>Общ бюджет (€)</a:t>
                      </a:r>
                      <a:endParaRPr lang="en-GB" sz="14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400" b="0" kern="1200" dirty="0"/>
                        <a:t>Допустими кандидати/ бенефициенти</a:t>
                      </a:r>
                      <a:endParaRPr lang="en-GB" sz="14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400" b="0" dirty="0"/>
                        <a:t>Планирано обявяване</a:t>
                      </a:r>
                      <a:r>
                        <a:rPr lang="bg-BG" sz="1400" b="0" baseline="0" dirty="0"/>
                        <a:t> на процедурите</a:t>
                      </a:r>
                      <a:endParaRPr lang="bg-BG" sz="14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373848">
                <a:tc>
                  <a:txBody>
                    <a:bodyPr/>
                    <a:lstStyle/>
                    <a:p>
                      <a:pPr algn="l"/>
                      <a:r>
                        <a:rPr lang="ru-RU" sz="1400" kern="1200" dirty="0">
                          <a:solidFill>
                            <a:schemeClr val="accent5">
                              <a:lumMod val="50000"/>
                            </a:schemeClr>
                          </a:solidFill>
                          <a:latin typeface="+mn-lt"/>
                          <a:ea typeface="+mn-ea"/>
                          <a:cs typeface="+mn-cs"/>
                        </a:rPr>
                        <a:t>Втора фаза на </a:t>
                      </a:r>
                      <a:r>
                        <a:rPr lang="bg-BG" sz="1400" kern="1200" noProof="0" dirty="0">
                          <a:solidFill>
                            <a:schemeClr val="accent5">
                              <a:lumMod val="50000"/>
                            </a:schemeClr>
                          </a:solidFill>
                          <a:latin typeface="+mn-lt"/>
                          <a:ea typeface="+mn-ea"/>
                          <a:cs typeface="+mn-cs"/>
                        </a:rPr>
                        <a:t>ВиК</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проекти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r"/>
                      <a:r>
                        <a:rPr lang="en-GB" sz="1400" kern="1200" dirty="0">
                          <a:solidFill>
                            <a:schemeClr val="accent5">
                              <a:lumMod val="50000"/>
                            </a:schemeClr>
                          </a:solidFill>
                          <a:latin typeface="+mn-lt"/>
                          <a:ea typeface="+mn-ea"/>
                          <a:cs typeface="+mn-cs"/>
                        </a:rPr>
                        <a:t>212 416 212</a:t>
                      </a:r>
                      <a:endParaRPr lang="bg-BG"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ВиК оператори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2Q2023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508999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ВиК инфраструктура</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accent5">
                              <a:lumMod val="50000"/>
                            </a:schemeClr>
                          </a:solidFill>
                          <a:latin typeface="+mn-lt"/>
                          <a:ea typeface="+mn-ea"/>
                          <a:cs typeface="+mn-cs"/>
                        </a:rPr>
                        <a:t>290 224 610</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ВиК оператори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3</a:t>
                      </a:r>
                      <a:r>
                        <a:rPr lang="en-US" sz="1400" kern="1200" dirty="0">
                          <a:solidFill>
                            <a:schemeClr val="accent5">
                              <a:lumMod val="50000"/>
                            </a:schemeClr>
                          </a:solidFill>
                          <a:latin typeface="+mn-lt"/>
                          <a:ea typeface="+mn-ea"/>
                          <a:cs typeface="+mn-cs"/>
                        </a:rPr>
                        <a:t>Q</a:t>
                      </a:r>
                      <a:r>
                        <a:rPr lang="bg-BG" sz="1400" kern="1200" dirty="0">
                          <a:solidFill>
                            <a:schemeClr val="accent5">
                              <a:lumMod val="50000"/>
                            </a:schemeClr>
                          </a:solidFill>
                          <a:latin typeface="+mn-lt"/>
                          <a:ea typeface="+mn-ea"/>
                          <a:cs typeface="+mn-cs"/>
                        </a:rPr>
                        <a:t>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3076940461"/>
                  </a:ext>
                </a:extLst>
              </a:tr>
              <a:tr h="346179">
                <a:tc>
                  <a:txBody>
                    <a:bodyPr/>
                    <a:lstStyle/>
                    <a:p>
                      <a:pPr marL="0" indent="0" algn="l">
                        <a:buFontTx/>
                        <a:buNone/>
                      </a:pPr>
                      <a:r>
                        <a:rPr lang="ru-RU" sz="1400" kern="1200" dirty="0">
                          <a:solidFill>
                            <a:schemeClr val="accent5">
                              <a:lumMod val="50000"/>
                            </a:schemeClr>
                          </a:solidFill>
                          <a:latin typeface="+mn-lt"/>
                          <a:ea typeface="+mn-ea"/>
                          <a:cs typeface="+mn-cs"/>
                        </a:rPr>
                        <a:t>Разделно </a:t>
                      </a:r>
                      <a:r>
                        <a:rPr lang="bg-BG" sz="1400" kern="1200" noProof="0" dirty="0">
                          <a:solidFill>
                            <a:schemeClr val="accent5">
                              <a:lumMod val="50000"/>
                            </a:schemeClr>
                          </a:solidFill>
                          <a:latin typeface="+mn-lt"/>
                          <a:ea typeface="+mn-ea"/>
                          <a:cs typeface="+mn-cs"/>
                        </a:rPr>
                        <a:t>събиране</a:t>
                      </a:r>
                      <a:r>
                        <a:rPr lang="ru-RU" sz="1400" kern="1200" dirty="0">
                          <a:solidFill>
                            <a:schemeClr val="accent5">
                              <a:lumMod val="50000"/>
                            </a:schemeClr>
                          </a:solidFill>
                          <a:latin typeface="+mn-lt"/>
                          <a:ea typeface="+mn-ea"/>
                          <a:cs typeface="+mn-cs"/>
                        </a:rPr>
                        <a:t> и </a:t>
                      </a:r>
                      <a:r>
                        <a:rPr lang="bg-BG" sz="1400" kern="1200" noProof="0" dirty="0">
                          <a:solidFill>
                            <a:schemeClr val="accent5">
                              <a:lumMod val="50000"/>
                            </a:schemeClr>
                          </a:solidFill>
                          <a:latin typeface="+mn-lt"/>
                          <a:ea typeface="+mn-ea"/>
                          <a:cs typeface="+mn-cs"/>
                        </a:rPr>
                        <a:t>рециклиране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биоразградими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отпадъци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r"/>
                      <a:r>
                        <a:rPr lang="en-GB" sz="1400" kern="1200" dirty="0">
                          <a:solidFill>
                            <a:schemeClr val="accent5">
                              <a:lumMod val="50000"/>
                            </a:schemeClr>
                          </a:solidFill>
                          <a:latin typeface="+mn-lt"/>
                          <a:ea typeface="+mn-ea"/>
                          <a:cs typeface="+mn-cs"/>
                        </a:rPr>
                        <a:t>172 526 890</a:t>
                      </a:r>
                      <a:endParaRPr lang="bg-BG"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Общини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1Q2023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82138349"/>
                  </a:ext>
                </a:extLst>
              </a:tr>
              <a:tr h="778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a:solidFill>
                            <a:schemeClr val="accent5">
                              <a:lumMod val="50000"/>
                            </a:schemeClr>
                          </a:solidFill>
                          <a:latin typeface="+mn-lt"/>
                          <a:ea typeface="+mn-ea"/>
                          <a:cs typeface="+mn-cs"/>
                        </a:rPr>
                        <a:t>Модели за </a:t>
                      </a:r>
                      <a:r>
                        <a:rPr lang="bg-BG" sz="1400" kern="1200" noProof="0" dirty="0">
                          <a:solidFill>
                            <a:schemeClr val="accent5">
                              <a:lumMod val="50000"/>
                            </a:schemeClr>
                          </a:solidFill>
                          <a:latin typeface="+mn-lt"/>
                          <a:ea typeface="+mn-ea"/>
                          <a:cs typeface="+mn-cs"/>
                        </a:rPr>
                        <a:t>оптимизиране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процеса</a:t>
                      </a:r>
                      <a:r>
                        <a:rPr lang="ru-RU" sz="1400" kern="1200" dirty="0">
                          <a:solidFill>
                            <a:schemeClr val="accent5">
                              <a:lumMod val="50000"/>
                            </a:schemeClr>
                          </a:solidFill>
                          <a:latin typeface="+mn-lt"/>
                          <a:ea typeface="+mn-ea"/>
                          <a:cs typeface="+mn-cs"/>
                        </a:rPr>
                        <a:t> на управление на </a:t>
                      </a:r>
                      <a:r>
                        <a:rPr lang="bg-BG" sz="1400" kern="1200" noProof="0" dirty="0">
                          <a:solidFill>
                            <a:schemeClr val="accent5">
                              <a:lumMod val="50000"/>
                            </a:schemeClr>
                          </a:solidFill>
                          <a:latin typeface="+mn-lt"/>
                          <a:ea typeface="+mn-ea"/>
                          <a:cs typeface="+mn-cs"/>
                        </a:rPr>
                        <a:t>битовите</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отпадъци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accent5">
                              <a:lumMod val="50000"/>
                            </a:schemeClr>
                          </a:solidFill>
                          <a:latin typeface="+mn-lt"/>
                          <a:ea typeface="+mn-ea"/>
                          <a:cs typeface="+mn-cs"/>
                        </a:rPr>
                        <a:t>2 556 459</a:t>
                      </a:r>
                      <a:endParaRPr lang="bg-BG"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Национално сдружение на общините</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1Q2023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1818397638"/>
                  </a:ext>
                </a:extLst>
              </a:tr>
              <a:tr h="5885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400" kern="1200" noProof="0" dirty="0">
                          <a:solidFill>
                            <a:schemeClr val="accent5">
                              <a:lumMod val="50000"/>
                            </a:schemeClr>
                          </a:solidFill>
                          <a:latin typeface="+mn-lt"/>
                          <a:ea typeface="+mn-ea"/>
                          <a:cs typeface="+mn-cs"/>
                        </a:rPr>
                        <a:t>Техническа рекултивация</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регионални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депа/клетки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accent5">
                              <a:lumMod val="50000"/>
                            </a:schemeClr>
                          </a:solidFill>
                          <a:latin typeface="+mn-lt"/>
                          <a:ea typeface="+mn-ea"/>
                          <a:cs typeface="+mn-cs"/>
                        </a:rPr>
                        <a:t>44 823 530</a:t>
                      </a:r>
                    </a:p>
                    <a:p>
                      <a:pPr algn="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Общини</a:t>
                      </a:r>
                      <a:endParaRPr lang="en-GB" sz="1400" kern="1200" dirty="0">
                        <a:solidFill>
                          <a:schemeClr val="accent5">
                            <a:lumMod val="50000"/>
                          </a:schemeClr>
                        </a:solidFill>
                        <a:latin typeface="+mn-lt"/>
                        <a:ea typeface="+mn-ea"/>
                        <a:cs typeface="+mn-cs"/>
                      </a:endParaRPr>
                    </a:p>
                    <a:p>
                      <a:pPr algn="ct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1Q2023</a:t>
                      </a:r>
                      <a:endParaRPr lang="en-GB" sz="1400" kern="1200" dirty="0">
                        <a:solidFill>
                          <a:schemeClr val="accent5">
                            <a:lumMod val="50000"/>
                          </a:schemeClr>
                        </a:solidFill>
                        <a:latin typeface="+mn-lt"/>
                        <a:ea typeface="+mn-ea"/>
                        <a:cs typeface="+mn-cs"/>
                      </a:endParaRPr>
                    </a:p>
                    <a:p>
                      <a:pPr marL="0" algn="ctr" defTabSz="914400" rtl="0" eaLnBrk="1" latinLnBrk="0" hangingPunct="1"/>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168071818"/>
                  </a:ext>
                </a:extLst>
              </a:tr>
              <a:tr h="731520">
                <a:tc>
                  <a:txBody>
                    <a:bodyPr/>
                    <a:lstStyle/>
                    <a:p>
                      <a:pPr algn="l"/>
                      <a:r>
                        <a:rPr lang="bg-BG" sz="1400" kern="1200" noProof="0" dirty="0">
                          <a:solidFill>
                            <a:schemeClr val="accent5">
                              <a:lumMod val="50000"/>
                            </a:schemeClr>
                          </a:solidFill>
                          <a:latin typeface="+mn-lt"/>
                          <a:ea typeface="+mn-ea"/>
                          <a:cs typeface="+mn-cs"/>
                        </a:rPr>
                        <a:t>Функционално</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обезпечаване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органите</a:t>
                      </a:r>
                      <a:r>
                        <a:rPr lang="ru-RU" sz="1400" kern="1200" dirty="0">
                          <a:solidFill>
                            <a:schemeClr val="accent5">
                              <a:lumMod val="50000"/>
                            </a:schemeClr>
                          </a:solidFill>
                          <a:latin typeface="+mn-lt"/>
                          <a:ea typeface="+mn-ea"/>
                          <a:cs typeface="+mn-cs"/>
                        </a:rPr>
                        <a:t> за управление на ЗЗ от Натура 2000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r"/>
                      <a:r>
                        <a:rPr lang="en-GB" sz="1400" kern="1200" dirty="0">
                          <a:solidFill>
                            <a:schemeClr val="accent5">
                              <a:lumMod val="50000"/>
                            </a:schemeClr>
                          </a:solidFill>
                          <a:latin typeface="+mn-lt"/>
                          <a:ea typeface="+mn-ea"/>
                          <a:cs typeface="+mn-cs"/>
                        </a:rPr>
                        <a:t>2 300 813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МОСВ - Дирекция „Национална служба за защита на природата“</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ru-RU" sz="1400" kern="1200" dirty="0">
                          <a:solidFill>
                            <a:schemeClr val="accent5">
                              <a:lumMod val="50000"/>
                            </a:schemeClr>
                          </a:solidFill>
                          <a:latin typeface="+mn-lt"/>
                          <a:ea typeface="+mn-ea"/>
                          <a:cs typeface="+mn-cs"/>
                        </a:rPr>
                        <a:t>след </a:t>
                      </a:r>
                      <a:r>
                        <a:rPr lang="bg-BG" sz="1400" kern="1200" noProof="0" dirty="0">
                          <a:solidFill>
                            <a:schemeClr val="accent5">
                              <a:lumMod val="50000"/>
                            </a:schemeClr>
                          </a:solidFill>
                          <a:latin typeface="+mn-lt"/>
                          <a:ea typeface="+mn-ea"/>
                          <a:cs typeface="+mn-cs"/>
                        </a:rPr>
                        <a:t>приемане</a:t>
                      </a:r>
                      <a:r>
                        <a:rPr lang="ru-RU" sz="1400" kern="1200" dirty="0">
                          <a:solidFill>
                            <a:schemeClr val="accent5">
                              <a:lumMod val="50000"/>
                            </a:schemeClr>
                          </a:solidFill>
                          <a:latin typeface="+mn-lt"/>
                          <a:ea typeface="+mn-ea"/>
                          <a:cs typeface="+mn-cs"/>
                        </a:rPr>
                        <a:t> на ЗИД на ЗБР</a:t>
                      </a:r>
                      <a:endParaRPr lang="bg-BG"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1287037493"/>
                  </a:ext>
                </a:extLst>
              </a:tr>
              <a:tr h="731520">
                <a:tc>
                  <a:txBody>
                    <a:bodyPr/>
                    <a:lstStyle/>
                    <a:p>
                      <a:pPr algn="l"/>
                      <a:r>
                        <a:rPr lang="ru-RU" sz="1400" kern="1200" dirty="0">
                          <a:solidFill>
                            <a:schemeClr val="accent5">
                              <a:lumMod val="50000"/>
                            </a:schemeClr>
                          </a:solidFill>
                          <a:latin typeface="+mn-lt"/>
                          <a:ea typeface="+mn-ea"/>
                          <a:cs typeface="+mn-cs"/>
                        </a:rPr>
                        <a:t>Подобряване на </a:t>
                      </a:r>
                      <a:r>
                        <a:rPr lang="bg-BG" sz="1400" kern="1200" noProof="0" dirty="0">
                          <a:solidFill>
                            <a:schemeClr val="accent5">
                              <a:lumMod val="50000"/>
                            </a:schemeClr>
                          </a:solidFill>
                          <a:latin typeface="+mn-lt"/>
                          <a:ea typeface="+mn-ea"/>
                          <a:cs typeface="+mn-cs"/>
                        </a:rPr>
                        <a:t>природозащитното</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състояние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природни</a:t>
                      </a:r>
                      <a:r>
                        <a:rPr lang="ru-RU" sz="1400" kern="1200" dirty="0">
                          <a:solidFill>
                            <a:schemeClr val="accent5">
                              <a:lumMod val="50000"/>
                            </a:schemeClr>
                          </a:solidFill>
                          <a:latin typeface="+mn-lt"/>
                          <a:ea typeface="+mn-ea"/>
                          <a:cs typeface="+mn-cs"/>
                        </a:rPr>
                        <a:t> местообитания </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r"/>
                      <a:r>
                        <a:rPr lang="en-GB" sz="1400" kern="1200" dirty="0">
                          <a:solidFill>
                            <a:schemeClr val="accent5">
                              <a:lumMod val="50000"/>
                            </a:schemeClr>
                          </a:solidFill>
                          <a:latin typeface="+mn-lt"/>
                          <a:ea typeface="+mn-ea"/>
                          <a:cs typeface="+mn-cs"/>
                        </a:rPr>
                        <a:t>34 695 606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noProof="0" dirty="0">
                          <a:solidFill>
                            <a:schemeClr val="accent5">
                              <a:lumMod val="50000"/>
                            </a:schemeClr>
                          </a:solidFill>
                          <a:latin typeface="+mn-lt"/>
                          <a:ea typeface="+mn-ea"/>
                          <a:cs typeface="+mn-cs"/>
                        </a:rPr>
                        <a:t>Общини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ОА</a:t>
                      </a:r>
                      <a:r>
                        <a:rPr lang="ru-RU" sz="1400" kern="1200" dirty="0">
                          <a:solidFill>
                            <a:schemeClr val="accent5">
                              <a:lumMod val="50000"/>
                            </a:schemeClr>
                          </a:solidFill>
                          <a:latin typeface="+mn-lt"/>
                          <a:ea typeface="+mn-ea"/>
                          <a:cs typeface="+mn-cs"/>
                        </a:rPr>
                        <a:t>, НПО, </a:t>
                      </a:r>
                      <a:r>
                        <a:rPr lang="bg-BG" sz="1400" kern="1200" noProof="0" dirty="0">
                          <a:solidFill>
                            <a:schemeClr val="accent5">
                              <a:lumMod val="50000"/>
                            </a:schemeClr>
                          </a:solidFill>
                          <a:latin typeface="+mn-lt"/>
                          <a:ea typeface="+mn-ea"/>
                          <a:cs typeface="+mn-cs"/>
                        </a:rPr>
                        <a:t>научни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институти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природонаучни</a:t>
                      </a:r>
                      <a:r>
                        <a:rPr lang="ru-RU" sz="1400" kern="1200" dirty="0">
                          <a:solidFill>
                            <a:schemeClr val="accent5">
                              <a:lumMod val="50000"/>
                            </a:schemeClr>
                          </a:solidFill>
                          <a:latin typeface="+mn-lt"/>
                          <a:ea typeface="+mn-ea"/>
                          <a:cs typeface="+mn-cs"/>
                        </a:rPr>
                        <a:t> музеи, ВУЗ, РИОСВ</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2Q2023/</a:t>
                      </a:r>
                    </a:p>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4Q2023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973608989"/>
                  </a:ext>
                </a:extLst>
              </a:tr>
              <a:tr h="690978">
                <a:tc>
                  <a:txBody>
                    <a:bodyPr/>
                    <a:lstStyle/>
                    <a:p>
                      <a:pPr algn="l"/>
                      <a:r>
                        <a:rPr lang="bg-BG" sz="1400" kern="1200" noProof="0" dirty="0">
                          <a:solidFill>
                            <a:schemeClr val="accent5">
                              <a:lumMod val="50000"/>
                            </a:schemeClr>
                          </a:solidFill>
                          <a:latin typeface="+mn-lt"/>
                          <a:ea typeface="+mn-ea"/>
                          <a:cs typeface="+mn-cs"/>
                        </a:rPr>
                        <a:t>Осигуряване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капацитет</a:t>
                      </a:r>
                      <a:r>
                        <a:rPr lang="ru-RU" sz="1400" kern="1200" dirty="0">
                          <a:solidFill>
                            <a:schemeClr val="accent5">
                              <a:lumMod val="50000"/>
                            </a:schemeClr>
                          </a:solidFill>
                          <a:latin typeface="+mn-lt"/>
                          <a:ea typeface="+mn-ea"/>
                          <a:cs typeface="+mn-cs"/>
                        </a:rPr>
                        <a:t> за </a:t>
                      </a:r>
                      <a:r>
                        <a:rPr lang="bg-BG" sz="1400" kern="1200" noProof="0" dirty="0">
                          <a:solidFill>
                            <a:schemeClr val="accent5">
                              <a:lumMod val="50000"/>
                            </a:schemeClr>
                          </a:solidFill>
                          <a:latin typeface="+mn-lt"/>
                          <a:ea typeface="+mn-ea"/>
                          <a:cs typeface="+mn-cs"/>
                        </a:rPr>
                        <a:t>борба</a:t>
                      </a:r>
                      <a:r>
                        <a:rPr lang="ru-RU" sz="1400" kern="1200" dirty="0">
                          <a:solidFill>
                            <a:schemeClr val="accent5">
                              <a:lumMod val="50000"/>
                            </a:schemeClr>
                          </a:solidFill>
                          <a:latin typeface="+mn-lt"/>
                          <a:ea typeface="+mn-ea"/>
                          <a:cs typeface="+mn-cs"/>
                        </a:rPr>
                        <a:t> с </a:t>
                      </a:r>
                      <a:r>
                        <a:rPr lang="bg-BG" sz="1400" kern="1200" noProof="0" dirty="0">
                          <a:solidFill>
                            <a:schemeClr val="accent5">
                              <a:lumMod val="50000"/>
                            </a:schemeClr>
                          </a:solidFill>
                          <a:latin typeface="+mn-lt"/>
                          <a:ea typeface="+mn-ea"/>
                          <a:cs typeface="+mn-cs"/>
                        </a:rPr>
                        <a:t>горските</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пожари</a:t>
                      </a:r>
                      <a:r>
                        <a:rPr lang="ru-RU" sz="1400" kern="1200" dirty="0">
                          <a:solidFill>
                            <a:schemeClr val="accent5">
                              <a:lumMod val="50000"/>
                            </a:schemeClr>
                          </a:solidFill>
                          <a:latin typeface="+mn-lt"/>
                          <a:ea typeface="+mn-ea"/>
                          <a:cs typeface="+mn-cs"/>
                        </a:rPr>
                        <a:t> и реакция на </a:t>
                      </a:r>
                      <a:r>
                        <a:rPr lang="bg-BG" sz="1400" kern="1200" noProof="0" dirty="0">
                          <a:solidFill>
                            <a:schemeClr val="accent5">
                              <a:lumMod val="50000"/>
                            </a:schemeClr>
                          </a:solidFill>
                          <a:latin typeface="+mn-lt"/>
                          <a:ea typeface="+mn-ea"/>
                          <a:cs typeface="+mn-cs"/>
                        </a:rPr>
                        <a:t>населението</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r"/>
                      <a:r>
                        <a:rPr lang="en-GB" sz="1400" kern="1200" dirty="0">
                          <a:solidFill>
                            <a:schemeClr val="accent5">
                              <a:lumMod val="50000"/>
                            </a:schemeClr>
                          </a:solidFill>
                          <a:latin typeface="+mn-lt"/>
                          <a:ea typeface="+mn-ea"/>
                          <a:cs typeface="+mn-cs"/>
                        </a:rPr>
                        <a:t>86 919 6</a:t>
                      </a:r>
                      <a:r>
                        <a:rPr lang="bg-BG" sz="1400" kern="1200" dirty="0">
                          <a:solidFill>
                            <a:schemeClr val="accent5">
                              <a:lumMod val="50000"/>
                            </a:schemeClr>
                          </a:solidFill>
                          <a:latin typeface="+mn-lt"/>
                          <a:ea typeface="+mn-ea"/>
                          <a:cs typeface="+mn-cs"/>
                        </a:rPr>
                        <a:t>20</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МВР – Главна дирекция „Пожарна безопасност и защита на населението“ </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2Q2023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1969539103"/>
                  </a:ext>
                </a:extLst>
              </a:tr>
            </a:tbl>
          </a:graphicData>
        </a:graphic>
      </p:graphicFrame>
    </p:spTree>
    <p:extLst>
      <p:ext uri="{BB962C8B-B14F-4D97-AF65-F5344CB8AC3E}">
        <p14:creationId xmlns:p14="http://schemas.microsoft.com/office/powerpoint/2010/main" val="358831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1409700" y="0"/>
            <a:ext cx="7734300" cy="1052739"/>
          </a:xfrm>
        </p:spPr>
        <p:txBody>
          <a:bodyPr anchorCtr="0">
            <a:noAutofit/>
          </a:bodyPr>
          <a:lstStyle/>
          <a:p>
            <a:pPr lvl="0"/>
            <a:r>
              <a:rPr lang="ru-RU" sz="3200" b="1" dirty="0">
                <a:solidFill>
                  <a:schemeClr val="accent5">
                    <a:lumMod val="50000"/>
                  </a:schemeClr>
                </a:solidFill>
                <a:latin typeface="Calibri" pitchFamily="34"/>
              </a:rPr>
              <a:t>Операции, планирани за 2023 г.</a:t>
            </a:r>
            <a:endParaRPr lang="bg-BG" sz="3200" b="1" dirty="0">
              <a:solidFill>
                <a:schemeClr val="accent5">
                  <a:lumMod val="50000"/>
                </a:schemeClr>
              </a:solidFill>
              <a:latin typeface="Calibri" pitchFamily="34"/>
            </a:endParaRPr>
          </a:p>
        </p:txBody>
      </p:sp>
      <p:graphicFrame>
        <p:nvGraphicFramePr>
          <p:cNvPr id="4" name="Table 3"/>
          <p:cNvGraphicFramePr>
            <a:graphicFrameLocks noGrp="1"/>
          </p:cNvGraphicFramePr>
          <p:nvPr>
            <p:extLst>
              <p:ext uri="{D42A27DB-BD31-4B8C-83A1-F6EECF244321}">
                <p14:modId xmlns:p14="http://schemas.microsoft.com/office/powerpoint/2010/main" val="913665592"/>
              </p:ext>
            </p:extLst>
          </p:nvPr>
        </p:nvGraphicFramePr>
        <p:xfrm>
          <a:off x="124543" y="1311833"/>
          <a:ext cx="8893946" cy="5283575"/>
        </p:xfrm>
        <a:graphic>
          <a:graphicData uri="http://schemas.openxmlformats.org/drawingml/2006/table">
            <a:tbl>
              <a:tblPr firstRow="1" bandRow="1">
                <a:tableStyleId>{B301B821-A1FF-4177-AEE7-76D212191A09}</a:tableStyleId>
              </a:tblPr>
              <a:tblGrid>
                <a:gridCol w="3275861">
                  <a:extLst>
                    <a:ext uri="{9D8B030D-6E8A-4147-A177-3AD203B41FA5}">
                      <a16:colId xmlns:a16="http://schemas.microsoft.com/office/drawing/2014/main" val="2657765966"/>
                    </a:ext>
                  </a:extLst>
                </a:gridCol>
                <a:gridCol w="1251751">
                  <a:extLst>
                    <a:ext uri="{9D8B030D-6E8A-4147-A177-3AD203B41FA5}">
                      <a16:colId xmlns:a16="http://schemas.microsoft.com/office/drawing/2014/main" val="2809078691"/>
                    </a:ext>
                  </a:extLst>
                </a:gridCol>
                <a:gridCol w="2849732">
                  <a:extLst>
                    <a:ext uri="{9D8B030D-6E8A-4147-A177-3AD203B41FA5}">
                      <a16:colId xmlns:a16="http://schemas.microsoft.com/office/drawing/2014/main" val="3557677538"/>
                    </a:ext>
                  </a:extLst>
                </a:gridCol>
                <a:gridCol w="1516602">
                  <a:extLst>
                    <a:ext uri="{9D8B030D-6E8A-4147-A177-3AD203B41FA5}">
                      <a16:colId xmlns:a16="http://schemas.microsoft.com/office/drawing/2014/main" val="1187404927"/>
                    </a:ext>
                  </a:extLst>
                </a:gridCol>
              </a:tblGrid>
              <a:tr h="842282">
                <a:tc>
                  <a:txBody>
                    <a:bodyPr/>
                    <a:lstStyle/>
                    <a:p>
                      <a:pPr algn="ctr"/>
                      <a:r>
                        <a:rPr lang="bg-BG" sz="1600" b="0" dirty="0"/>
                        <a:t>Предмет</a:t>
                      </a:r>
                      <a:r>
                        <a:rPr lang="bg-BG" sz="1600" b="0" baseline="0" dirty="0"/>
                        <a:t>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Общ бюджет (€)</a:t>
                      </a:r>
                      <a:endParaRPr lang="en-GB"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kern="1200" dirty="0"/>
                        <a:t>Допустими кандидати/ бенефициенти</a:t>
                      </a:r>
                      <a:endParaRPr lang="en-GB" sz="1600" b="0" kern="1200" dirty="0">
                        <a:solidFill>
                          <a:srgbClr val="FFFFFF"/>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tc>
                  <a:txBody>
                    <a:bodyPr/>
                    <a:lstStyle/>
                    <a:p>
                      <a:pPr algn="ctr"/>
                      <a:r>
                        <a:rPr lang="bg-BG" sz="1600" b="0" dirty="0"/>
                        <a:t>Планирано обявяване</a:t>
                      </a:r>
                      <a:r>
                        <a:rPr lang="bg-BG" sz="1600" b="0" baseline="0" dirty="0"/>
                        <a:t> на процедурите</a:t>
                      </a:r>
                      <a:endParaRPr lang="bg-BG" sz="1600" b="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val="913215075"/>
                  </a:ext>
                </a:extLst>
              </a:tr>
              <a:tr h="685800">
                <a:tc>
                  <a:txBody>
                    <a:bodyPr/>
                    <a:lstStyle/>
                    <a:p>
                      <a:pPr algn="l"/>
                      <a:r>
                        <a:rPr lang="bg-BG" sz="1400" kern="1200" noProof="0" dirty="0">
                          <a:solidFill>
                            <a:schemeClr val="accent5">
                              <a:lumMod val="50000"/>
                            </a:schemeClr>
                          </a:solidFill>
                          <a:latin typeface="+mn-lt"/>
                          <a:ea typeface="+mn-ea"/>
                          <a:cs typeface="+mn-cs"/>
                        </a:rPr>
                        <a:t>Разширяване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Системата</a:t>
                      </a:r>
                      <a:r>
                        <a:rPr lang="ru-RU" sz="1400" kern="1200" dirty="0">
                          <a:solidFill>
                            <a:schemeClr val="accent5">
                              <a:lumMod val="50000"/>
                            </a:schemeClr>
                          </a:solidFill>
                          <a:latin typeface="+mn-lt"/>
                          <a:ea typeface="+mn-ea"/>
                          <a:cs typeface="+mn-cs"/>
                        </a:rPr>
                        <a:t> за </a:t>
                      </a:r>
                      <a:r>
                        <a:rPr lang="bg-BG" sz="1400" kern="1200" noProof="0" dirty="0">
                          <a:solidFill>
                            <a:schemeClr val="accent5">
                              <a:lumMod val="50000"/>
                            </a:schemeClr>
                          </a:solidFill>
                          <a:latin typeface="+mn-lt"/>
                          <a:ea typeface="+mn-ea"/>
                          <a:cs typeface="+mn-cs"/>
                        </a:rPr>
                        <a:t>ранно</a:t>
                      </a:r>
                      <a:r>
                        <a:rPr lang="ru-RU" sz="1400" kern="1200" dirty="0">
                          <a:solidFill>
                            <a:schemeClr val="accent5">
                              <a:lumMod val="50000"/>
                            </a:schemeClr>
                          </a:solidFill>
                          <a:latin typeface="+mn-lt"/>
                          <a:ea typeface="+mn-ea"/>
                          <a:cs typeface="+mn-cs"/>
                        </a:rPr>
                        <a:t> предупреждение и </a:t>
                      </a:r>
                      <a:r>
                        <a:rPr lang="bg-BG" sz="1400" kern="1200" noProof="0" dirty="0">
                          <a:solidFill>
                            <a:schemeClr val="accent5">
                              <a:lumMod val="50000"/>
                            </a:schemeClr>
                          </a:solidFill>
                          <a:latin typeface="+mn-lt"/>
                          <a:ea typeface="+mn-ea"/>
                          <a:cs typeface="+mn-cs"/>
                        </a:rPr>
                        <a:t>оповестяване</a:t>
                      </a:r>
                      <a:r>
                        <a:rPr lang="ru-RU" sz="1400" kern="1200" dirty="0">
                          <a:solidFill>
                            <a:schemeClr val="accent5">
                              <a:lumMod val="50000"/>
                            </a:schemeClr>
                          </a:solidFill>
                          <a:latin typeface="+mn-lt"/>
                          <a:ea typeface="+mn-ea"/>
                          <a:cs typeface="+mn-cs"/>
                        </a:rPr>
                        <a:t> </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r"/>
                      <a:r>
                        <a:rPr lang="en-GB" sz="1400" kern="1200" dirty="0">
                          <a:solidFill>
                            <a:schemeClr val="accent5">
                              <a:lumMod val="50000"/>
                            </a:schemeClr>
                          </a:solidFill>
                          <a:latin typeface="+mn-lt"/>
                          <a:ea typeface="+mn-ea"/>
                          <a:cs typeface="+mn-cs"/>
                        </a:rPr>
                        <a:t>38 391 373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МВР – </a:t>
                      </a:r>
                      <a:r>
                        <a:rPr lang="ru-RU" sz="1400" kern="1200" dirty="0">
                          <a:solidFill>
                            <a:schemeClr val="accent5">
                              <a:lumMod val="50000"/>
                            </a:schemeClr>
                          </a:solidFill>
                          <a:latin typeface="+mn-lt"/>
                          <a:ea typeface="+mn-ea"/>
                          <a:cs typeface="+mn-cs"/>
                        </a:rPr>
                        <a:t>Дирекция „</a:t>
                      </a:r>
                      <a:r>
                        <a:rPr lang="bg-BG" sz="1400" kern="1200" noProof="0" dirty="0">
                          <a:solidFill>
                            <a:schemeClr val="accent5">
                              <a:lumMod val="50000"/>
                            </a:schemeClr>
                          </a:solidFill>
                          <a:latin typeface="+mn-lt"/>
                          <a:ea typeface="+mn-ea"/>
                          <a:cs typeface="+mn-cs"/>
                        </a:rPr>
                        <a:t>Комуникационни</a:t>
                      </a:r>
                      <a:r>
                        <a:rPr lang="ru-RU" sz="1400" kern="1200" dirty="0">
                          <a:solidFill>
                            <a:schemeClr val="accent5">
                              <a:lumMod val="50000"/>
                            </a:schemeClr>
                          </a:solidFill>
                          <a:latin typeface="+mn-lt"/>
                          <a:ea typeface="+mn-ea"/>
                          <a:cs typeface="+mn-cs"/>
                        </a:rPr>
                        <a:t> и </a:t>
                      </a:r>
                      <a:r>
                        <a:rPr lang="bg-BG" sz="1400" kern="1200" noProof="0" dirty="0">
                          <a:solidFill>
                            <a:schemeClr val="accent5">
                              <a:lumMod val="50000"/>
                            </a:schemeClr>
                          </a:solidFill>
                          <a:latin typeface="+mn-lt"/>
                          <a:ea typeface="+mn-ea"/>
                          <a:cs typeface="+mn-cs"/>
                        </a:rPr>
                        <a:t>информационни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системи</a:t>
                      </a:r>
                      <a:r>
                        <a:rPr lang="ru-RU" sz="1400" kern="1200" dirty="0">
                          <a:solidFill>
                            <a:schemeClr val="accent5">
                              <a:lumMod val="50000"/>
                            </a:schemeClr>
                          </a:solidFill>
                          <a:latin typeface="+mn-lt"/>
                          <a:ea typeface="+mn-ea"/>
                          <a:cs typeface="+mn-cs"/>
                        </a:rPr>
                        <a:t>“</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3</a:t>
                      </a:r>
                      <a:r>
                        <a:rPr lang="en-US" sz="1400" kern="1200" dirty="0">
                          <a:solidFill>
                            <a:schemeClr val="accent5">
                              <a:lumMod val="50000"/>
                            </a:schemeClr>
                          </a:solidFill>
                          <a:latin typeface="+mn-lt"/>
                          <a:ea typeface="+mn-ea"/>
                          <a:cs typeface="+mn-cs"/>
                        </a:rPr>
                        <a:t>Q</a:t>
                      </a:r>
                      <a:r>
                        <a:rPr lang="bg-BG" sz="1400" kern="1200" dirty="0">
                          <a:solidFill>
                            <a:schemeClr val="accent5">
                              <a:lumMod val="50000"/>
                            </a:schemeClr>
                          </a:solidFill>
                          <a:latin typeface="+mn-lt"/>
                          <a:ea typeface="+mn-ea"/>
                          <a:cs typeface="+mn-cs"/>
                        </a:rPr>
                        <a:t>2023</a:t>
                      </a:r>
                      <a:endParaRPr lang="en-GB" sz="1400" kern="1200" dirty="0">
                        <a:solidFill>
                          <a:schemeClr val="accent5">
                            <a:lumMod val="50000"/>
                          </a:schemeClr>
                        </a:solidFill>
                        <a:latin typeface="+mn-lt"/>
                        <a:ea typeface="+mn-ea"/>
                        <a:cs typeface="+mn-cs"/>
                      </a:endParaRPr>
                    </a:p>
                    <a:p>
                      <a:pPr marL="0" algn="ctr" defTabSz="914400" rtl="0" eaLnBrk="1" latinLnBrk="0" hangingPunct="1"/>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1758068858"/>
                  </a:ext>
                </a:extLst>
              </a:tr>
              <a:tr h="543365">
                <a:tc>
                  <a:txBody>
                    <a:bodyPr/>
                    <a:lstStyle/>
                    <a:p>
                      <a:pPr algn="l"/>
                      <a:r>
                        <a:rPr lang="ru-RU" sz="1400" kern="1200" dirty="0">
                          <a:solidFill>
                            <a:schemeClr val="accent5">
                              <a:lumMod val="50000"/>
                            </a:schemeClr>
                          </a:solidFill>
                          <a:latin typeface="+mn-lt"/>
                          <a:ea typeface="+mn-ea"/>
                          <a:cs typeface="+mn-cs"/>
                        </a:rPr>
                        <a:t>Превенция и защита при </a:t>
                      </a:r>
                      <a:r>
                        <a:rPr lang="bg-BG" sz="1400" kern="1200" noProof="0" dirty="0">
                          <a:solidFill>
                            <a:schemeClr val="accent5">
                              <a:lumMod val="50000"/>
                            </a:schemeClr>
                          </a:solidFill>
                          <a:latin typeface="+mn-lt"/>
                          <a:ea typeface="+mn-ea"/>
                          <a:cs typeface="+mn-cs"/>
                        </a:rPr>
                        <a:t>неблагоприятни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геодинамични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процеси</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r"/>
                      <a:r>
                        <a:rPr lang="en-GB" sz="1400" kern="1200" dirty="0">
                          <a:solidFill>
                            <a:schemeClr val="accent5">
                              <a:lumMod val="50000"/>
                            </a:schemeClr>
                          </a:solidFill>
                          <a:latin typeface="+mn-lt"/>
                          <a:ea typeface="+mn-ea"/>
                          <a:cs typeface="+mn-cs"/>
                        </a:rPr>
                        <a:t>15 727 338</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Агенция „Пътна инфраструктура“</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en-GB" sz="1400" kern="1200" dirty="0">
                          <a:solidFill>
                            <a:schemeClr val="accent5">
                              <a:lumMod val="50000"/>
                            </a:schemeClr>
                          </a:solidFill>
                          <a:latin typeface="+mn-lt"/>
                          <a:ea typeface="+mn-ea"/>
                          <a:cs typeface="+mn-cs"/>
                        </a:rPr>
                        <a:t>2Q2023</a:t>
                      </a:r>
                    </a:p>
                    <a:p>
                      <a:pPr marL="0" algn="ctr" defTabSz="914400" rtl="0" eaLnBrk="1" latinLnBrk="0" hangingPunct="1"/>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3900199669"/>
                  </a:ext>
                </a:extLst>
              </a:tr>
              <a:tr h="747346">
                <a:tc>
                  <a:txBody>
                    <a:bodyPr/>
                    <a:lstStyle/>
                    <a:p>
                      <a:pPr algn="l"/>
                      <a:r>
                        <a:rPr lang="bg-BG" sz="1400" kern="1200" noProof="0" dirty="0">
                          <a:solidFill>
                            <a:schemeClr val="accent5">
                              <a:lumMod val="50000"/>
                            </a:schemeClr>
                          </a:solidFill>
                          <a:latin typeface="+mn-lt"/>
                          <a:ea typeface="+mn-ea"/>
                          <a:cs typeface="+mn-cs"/>
                        </a:rPr>
                        <a:t>Подмяна</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отоплителни</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уреди</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твърдо</a:t>
                      </a:r>
                      <a:r>
                        <a:rPr lang="ru-RU" sz="1400" kern="1200" dirty="0">
                          <a:solidFill>
                            <a:schemeClr val="accent5">
                              <a:lumMod val="50000"/>
                            </a:schemeClr>
                          </a:solidFill>
                          <a:latin typeface="+mn-lt"/>
                          <a:ea typeface="+mn-ea"/>
                          <a:cs typeface="+mn-cs"/>
                        </a:rPr>
                        <a:t> </a:t>
                      </a:r>
                      <a:r>
                        <a:rPr lang="bg-BG" sz="1400" kern="1200" noProof="0" dirty="0">
                          <a:solidFill>
                            <a:schemeClr val="accent5">
                              <a:lumMod val="50000"/>
                            </a:schemeClr>
                          </a:solidFill>
                          <a:latin typeface="+mn-lt"/>
                          <a:ea typeface="+mn-ea"/>
                          <a:cs typeface="+mn-cs"/>
                        </a:rPr>
                        <a:t>гориво</a:t>
                      </a:r>
                      <a:r>
                        <a:rPr lang="ru-RU" sz="1400" kern="1200" dirty="0">
                          <a:solidFill>
                            <a:schemeClr val="accent5">
                              <a:lumMod val="50000"/>
                            </a:schemeClr>
                          </a:solidFill>
                          <a:latin typeface="+mn-lt"/>
                          <a:ea typeface="+mn-ea"/>
                          <a:cs typeface="+mn-cs"/>
                        </a:rPr>
                        <a:t> за </a:t>
                      </a:r>
                      <a:r>
                        <a:rPr lang="bg-BG" sz="1400" kern="1200" noProof="0" dirty="0">
                          <a:solidFill>
                            <a:schemeClr val="accent5">
                              <a:lumMod val="50000"/>
                            </a:schemeClr>
                          </a:solidFill>
                          <a:latin typeface="+mn-lt"/>
                          <a:ea typeface="+mn-ea"/>
                          <a:cs typeface="+mn-cs"/>
                        </a:rPr>
                        <a:t>подобряване</a:t>
                      </a:r>
                      <a:r>
                        <a:rPr lang="ru-RU" sz="1400" kern="1200" dirty="0">
                          <a:solidFill>
                            <a:schemeClr val="accent5">
                              <a:lumMod val="50000"/>
                            </a:schemeClr>
                          </a:solidFill>
                          <a:latin typeface="+mn-lt"/>
                          <a:ea typeface="+mn-ea"/>
                          <a:cs typeface="+mn-cs"/>
                        </a:rPr>
                        <a:t> на КАВ (ФПЧ</a:t>
                      </a:r>
                      <a:r>
                        <a:rPr lang="ru-RU" sz="1400" kern="1200" cap="none" baseline="-25000" dirty="0">
                          <a:solidFill>
                            <a:schemeClr val="accent5">
                              <a:lumMod val="50000"/>
                            </a:schemeClr>
                          </a:solidFill>
                          <a:latin typeface="+mn-lt"/>
                          <a:ea typeface="+mn-ea"/>
                          <a:cs typeface="+mn-cs"/>
                        </a:rPr>
                        <a:t>10</a:t>
                      </a:r>
                      <a:r>
                        <a:rPr lang="ru-RU" sz="1400" kern="1200" dirty="0">
                          <a:solidFill>
                            <a:schemeClr val="accent5">
                              <a:lumMod val="50000"/>
                            </a:schemeClr>
                          </a:solidFill>
                          <a:latin typeface="+mn-lt"/>
                          <a:ea typeface="+mn-ea"/>
                          <a:cs typeface="+mn-cs"/>
                        </a:rPr>
                        <a:t>)</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r"/>
                      <a:r>
                        <a:rPr lang="en-GB" sz="1400" kern="1200" dirty="0">
                          <a:solidFill>
                            <a:schemeClr val="accent5">
                              <a:lumMod val="50000"/>
                            </a:schemeClr>
                          </a:solidFill>
                          <a:latin typeface="+mn-lt"/>
                          <a:ea typeface="+mn-ea"/>
                          <a:cs typeface="+mn-cs"/>
                        </a:rPr>
                        <a:t>312 336 84</a:t>
                      </a:r>
                      <a:r>
                        <a:rPr lang="bg-BG" sz="1400" kern="1200" dirty="0">
                          <a:solidFill>
                            <a:schemeClr val="accent5">
                              <a:lumMod val="50000"/>
                            </a:schemeClr>
                          </a:solidFill>
                          <a:latin typeface="+mn-lt"/>
                          <a:ea typeface="+mn-ea"/>
                          <a:cs typeface="+mn-cs"/>
                        </a:rPr>
                        <a:t>7</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Общини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1Q2023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447777625"/>
                  </a:ext>
                </a:extLst>
              </a:tr>
              <a:tr h="536331">
                <a:tc>
                  <a:txBody>
                    <a:bodyPr/>
                    <a:lstStyle/>
                    <a:p>
                      <a:pPr algn="l"/>
                      <a:r>
                        <a:rPr lang="bg-BG" sz="1400" kern="1200" dirty="0">
                          <a:solidFill>
                            <a:schemeClr val="accent5">
                              <a:lumMod val="50000"/>
                            </a:schemeClr>
                          </a:solidFill>
                          <a:latin typeface="+mn-lt"/>
                          <a:ea typeface="+mn-ea"/>
                          <a:cs typeface="+mn-cs"/>
                        </a:rPr>
                        <a:t>Надграждане на </a:t>
                      </a:r>
                      <a:r>
                        <a:rPr lang="bg-BG" sz="1400" kern="1200" noProof="0" dirty="0">
                          <a:solidFill>
                            <a:schemeClr val="accent5">
                              <a:lumMod val="50000"/>
                            </a:schemeClr>
                          </a:solidFill>
                          <a:latin typeface="+mn-lt"/>
                          <a:ea typeface="+mn-ea"/>
                          <a:cs typeface="+mn-cs"/>
                        </a:rPr>
                        <a:t>Националната</a:t>
                      </a:r>
                      <a:r>
                        <a:rPr lang="ru-RU" sz="1400" kern="1200" dirty="0">
                          <a:solidFill>
                            <a:schemeClr val="accent5">
                              <a:lumMod val="50000"/>
                            </a:schemeClr>
                          </a:solidFill>
                          <a:latin typeface="+mn-lt"/>
                          <a:ea typeface="+mn-ea"/>
                          <a:cs typeface="+mn-cs"/>
                        </a:rPr>
                        <a:t> система за наблюдение на КАВ </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r"/>
                      <a:r>
                        <a:rPr lang="en-GB" sz="1400" kern="1200" dirty="0">
                          <a:solidFill>
                            <a:schemeClr val="accent5">
                              <a:lumMod val="50000"/>
                            </a:schemeClr>
                          </a:solidFill>
                          <a:latin typeface="+mn-lt"/>
                          <a:ea typeface="+mn-ea"/>
                          <a:cs typeface="+mn-cs"/>
                        </a:rPr>
                        <a:t>7 160 000</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Изпълнителна агенция по околна среда</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2Q2023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744629514"/>
                  </a:ext>
                </a:extLst>
              </a:tr>
              <a:tr h="553915">
                <a:tc>
                  <a:txBody>
                    <a:bodyPr/>
                    <a:lstStyle/>
                    <a:p>
                      <a:pPr algn="l"/>
                      <a:r>
                        <a:rPr lang="bg-BG" sz="1400" kern="1200" noProof="0" dirty="0">
                          <a:solidFill>
                            <a:schemeClr val="accent5">
                              <a:lumMod val="50000"/>
                            </a:schemeClr>
                          </a:solidFill>
                          <a:latin typeface="+mn-lt"/>
                          <a:ea typeface="+mn-ea"/>
                          <a:cs typeface="+mn-cs"/>
                        </a:rPr>
                        <a:t>Създаване</a:t>
                      </a:r>
                      <a:r>
                        <a:rPr lang="ru-RU" sz="1400" kern="1200" dirty="0">
                          <a:solidFill>
                            <a:schemeClr val="accent5">
                              <a:lumMod val="50000"/>
                            </a:schemeClr>
                          </a:solidFill>
                          <a:latin typeface="+mn-lt"/>
                          <a:ea typeface="+mn-ea"/>
                          <a:cs typeface="+mn-cs"/>
                        </a:rPr>
                        <a:t> на </a:t>
                      </a:r>
                      <a:r>
                        <a:rPr lang="bg-BG" sz="1400" kern="1200" noProof="0" dirty="0">
                          <a:solidFill>
                            <a:schemeClr val="accent5">
                              <a:lumMod val="50000"/>
                            </a:schemeClr>
                          </a:solidFill>
                          <a:latin typeface="+mn-lt"/>
                          <a:ea typeface="+mn-ea"/>
                          <a:cs typeface="+mn-cs"/>
                        </a:rPr>
                        <a:t>Национална</a:t>
                      </a:r>
                      <a:r>
                        <a:rPr lang="ru-RU" sz="1400" kern="1200" dirty="0">
                          <a:solidFill>
                            <a:schemeClr val="accent5">
                              <a:lumMod val="50000"/>
                            </a:schemeClr>
                          </a:solidFill>
                          <a:latin typeface="+mn-lt"/>
                          <a:ea typeface="+mn-ea"/>
                          <a:cs typeface="+mn-cs"/>
                        </a:rPr>
                        <a:t> мрежа на </a:t>
                      </a:r>
                      <a:r>
                        <a:rPr lang="bg-BG" sz="1400" kern="1200" noProof="0" dirty="0">
                          <a:solidFill>
                            <a:schemeClr val="accent5">
                              <a:lumMod val="50000"/>
                            </a:schemeClr>
                          </a:solidFill>
                          <a:latin typeface="+mn-lt"/>
                          <a:ea typeface="+mn-ea"/>
                          <a:cs typeface="+mn-cs"/>
                        </a:rPr>
                        <a:t>експерти</a:t>
                      </a:r>
                      <a:r>
                        <a:rPr lang="ru-RU" sz="1400" kern="1200" dirty="0">
                          <a:solidFill>
                            <a:schemeClr val="accent5">
                              <a:lumMod val="50000"/>
                            </a:schemeClr>
                          </a:solidFill>
                          <a:latin typeface="+mn-lt"/>
                          <a:ea typeface="+mn-ea"/>
                          <a:cs typeface="+mn-cs"/>
                        </a:rPr>
                        <a:t> по КАВ</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r"/>
                      <a:r>
                        <a:rPr lang="en-GB" sz="1400" kern="1200" dirty="0">
                          <a:solidFill>
                            <a:schemeClr val="accent5">
                              <a:lumMod val="50000"/>
                            </a:schemeClr>
                          </a:solidFill>
                          <a:latin typeface="+mn-lt"/>
                          <a:ea typeface="+mn-ea"/>
                          <a:cs typeface="+mn-cs"/>
                        </a:rPr>
                        <a:t>3 400 000</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Асоциация на еколозите от общините в България</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3Q2023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405315625"/>
                  </a:ext>
                </a:extLst>
              </a:tr>
              <a:tr h="378070">
                <a:tc>
                  <a:txBody>
                    <a:bodyPr/>
                    <a:lstStyle/>
                    <a:p>
                      <a:pPr algn="l"/>
                      <a:r>
                        <a:rPr lang="ru-RU" sz="1400" kern="1200" dirty="0">
                          <a:solidFill>
                            <a:schemeClr val="accent5">
                              <a:lumMod val="50000"/>
                            </a:schemeClr>
                          </a:solidFill>
                          <a:latin typeface="+mn-lt"/>
                          <a:ea typeface="+mn-ea"/>
                          <a:cs typeface="+mn-cs"/>
                        </a:rPr>
                        <a:t>Зелена инфраструктура в </a:t>
                      </a:r>
                      <a:r>
                        <a:rPr lang="bg-BG" sz="1400" kern="1200" noProof="0" dirty="0">
                          <a:solidFill>
                            <a:schemeClr val="accent5">
                              <a:lumMod val="50000"/>
                            </a:schemeClr>
                          </a:solidFill>
                          <a:latin typeface="+mn-lt"/>
                          <a:ea typeface="+mn-ea"/>
                          <a:cs typeface="+mn-cs"/>
                        </a:rPr>
                        <a:t>градска</a:t>
                      </a:r>
                      <a:r>
                        <a:rPr lang="ru-RU" sz="1400" kern="1200" dirty="0">
                          <a:solidFill>
                            <a:schemeClr val="accent5">
                              <a:lumMod val="50000"/>
                            </a:schemeClr>
                          </a:solidFill>
                          <a:latin typeface="+mn-lt"/>
                          <a:ea typeface="+mn-ea"/>
                          <a:cs typeface="+mn-cs"/>
                        </a:rPr>
                        <a:t> среда </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r"/>
                      <a:r>
                        <a:rPr lang="en-GB" sz="1400" kern="1200" dirty="0">
                          <a:solidFill>
                            <a:schemeClr val="accent5">
                              <a:lumMod val="50000"/>
                            </a:schemeClr>
                          </a:solidFill>
                          <a:latin typeface="+mn-lt"/>
                          <a:ea typeface="+mn-ea"/>
                          <a:cs typeface="+mn-cs"/>
                        </a:rPr>
                        <a:t>22 910 000</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algn="ctr"/>
                      <a:r>
                        <a:rPr lang="bg-BG" sz="1400" kern="1200" dirty="0">
                          <a:solidFill>
                            <a:schemeClr val="accent5">
                              <a:lumMod val="50000"/>
                            </a:schemeClr>
                          </a:solidFill>
                          <a:latin typeface="+mn-lt"/>
                          <a:ea typeface="+mn-ea"/>
                          <a:cs typeface="+mn-cs"/>
                        </a:rPr>
                        <a:t>Общини</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tc>
                  <a:txBody>
                    <a:bodyPr/>
                    <a:lstStyle/>
                    <a:p>
                      <a:pPr marL="0" algn="ctr" defTabSz="914400" rtl="0" eaLnBrk="1" latinLnBrk="0" hangingPunct="1"/>
                      <a:r>
                        <a:rPr lang="bg-BG" sz="1400" kern="1200" dirty="0">
                          <a:solidFill>
                            <a:schemeClr val="accent5">
                              <a:lumMod val="50000"/>
                            </a:schemeClr>
                          </a:solidFill>
                          <a:latin typeface="+mn-lt"/>
                          <a:ea typeface="+mn-ea"/>
                          <a:cs typeface="+mn-cs"/>
                        </a:rPr>
                        <a:t>3Q2023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CE7"/>
                    </a:solidFill>
                  </a:tcPr>
                </a:tc>
                <a:extLst>
                  <a:ext uri="{0D108BD9-81ED-4DB2-BD59-A6C34878D82A}">
                    <a16:rowId xmlns:a16="http://schemas.microsoft.com/office/drawing/2014/main" val="552590442"/>
                  </a:ext>
                </a:extLst>
              </a:tr>
              <a:tr h="518746">
                <a:tc>
                  <a:txBody>
                    <a:bodyPr/>
                    <a:lstStyle/>
                    <a:p>
                      <a:pPr algn="l"/>
                      <a:r>
                        <a:rPr lang="bg-BG" sz="1400" kern="1200" dirty="0">
                          <a:solidFill>
                            <a:schemeClr val="accent5">
                              <a:lumMod val="50000"/>
                            </a:schemeClr>
                          </a:solidFill>
                          <a:latin typeface="+mn-lt"/>
                          <a:ea typeface="+mn-ea"/>
                          <a:cs typeface="+mn-cs"/>
                        </a:rPr>
                        <a:t>Техническа помощ</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r"/>
                      <a:r>
                        <a:rPr lang="en-GB" sz="1400" kern="1200" dirty="0">
                          <a:solidFill>
                            <a:schemeClr val="accent5">
                              <a:lumMod val="50000"/>
                            </a:schemeClr>
                          </a:solidFill>
                          <a:latin typeface="+mn-lt"/>
                          <a:ea typeface="+mn-ea"/>
                          <a:cs typeface="+mn-cs"/>
                        </a:rPr>
                        <a:t>41 561 34</a:t>
                      </a:r>
                      <a:r>
                        <a:rPr lang="bg-BG" sz="1400" kern="1200" dirty="0">
                          <a:solidFill>
                            <a:schemeClr val="accent5">
                              <a:lumMod val="50000"/>
                            </a:schemeClr>
                          </a:solidFill>
                          <a:latin typeface="+mn-lt"/>
                          <a:ea typeface="+mn-ea"/>
                          <a:cs typeface="+mn-cs"/>
                        </a:rPr>
                        <a:t>5</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bg-BG" sz="1400" kern="1200" dirty="0">
                          <a:solidFill>
                            <a:schemeClr val="accent5">
                              <a:lumMod val="50000"/>
                            </a:schemeClr>
                          </a:solidFill>
                          <a:latin typeface="+mn-lt"/>
                          <a:ea typeface="+mn-ea"/>
                          <a:cs typeface="+mn-cs"/>
                        </a:rPr>
                        <a:t>МОСВ - Главна дирекция ОП „Околна среда“</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g-BG" sz="1400" kern="1200" dirty="0">
                          <a:solidFill>
                            <a:schemeClr val="accent5">
                              <a:lumMod val="50000"/>
                            </a:schemeClr>
                          </a:solidFill>
                          <a:latin typeface="+mn-lt"/>
                          <a:ea typeface="+mn-ea"/>
                          <a:cs typeface="+mn-cs"/>
                        </a:rPr>
                        <a:t>3</a:t>
                      </a:r>
                      <a:r>
                        <a:rPr lang="en-US" sz="1400" kern="1200" dirty="0">
                          <a:solidFill>
                            <a:schemeClr val="accent5">
                              <a:lumMod val="50000"/>
                            </a:schemeClr>
                          </a:solidFill>
                          <a:latin typeface="+mn-lt"/>
                          <a:ea typeface="+mn-ea"/>
                          <a:cs typeface="+mn-cs"/>
                        </a:rPr>
                        <a:t>Q</a:t>
                      </a:r>
                      <a:r>
                        <a:rPr lang="bg-BG" sz="1400" kern="1200" dirty="0">
                          <a:solidFill>
                            <a:schemeClr val="accent5">
                              <a:lumMod val="50000"/>
                            </a:schemeClr>
                          </a:solidFill>
                          <a:latin typeface="+mn-lt"/>
                          <a:ea typeface="+mn-ea"/>
                          <a:cs typeface="+mn-cs"/>
                        </a:rPr>
                        <a:t>2023</a:t>
                      </a: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821665562"/>
                  </a:ext>
                </a:extLst>
              </a:tr>
              <a:tr h="432000">
                <a:tc>
                  <a:txBody>
                    <a:bodyPr/>
                    <a:lstStyle/>
                    <a:p>
                      <a:pPr algn="r"/>
                      <a:r>
                        <a:rPr lang="bg-BG" sz="1400" b="1" kern="1200" dirty="0">
                          <a:solidFill>
                            <a:schemeClr val="accent5">
                              <a:lumMod val="50000"/>
                            </a:schemeClr>
                          </a:solidFill>
                          <a:latin typeface="+mn-lt"/>
                          <a:ea typeface="+mn-ea"/>
                          <a:cs typeface="+mn-cs"/>
                        </a:rPr>
                        <a:t>Общо</a:t>
                      </a:r>
                      <a:endParaRPr lang="en-GB" sz="1400" b="1"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r>
                        <a:rPr lang="en-GB" sz="1400" b="1" kern="1200" dirty="0">
                          <a:solidFill>
                            <a:schemeClr val="accent5">
                              <a:lumMod val="50000"/>
                            </a:schemeClr>
                          </a:solidFill>
                          <a:latin typeface="+mn-lt"/>
                          <a:ea typeface="+mn-ea"/>
                          <a:cs typeface="+mn-cs"/>
                        </a:rPr>
                        <a:t>1 287 950 643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tc>
                  <a:txBody>
                    <a:bodyPr/>
                    <a:lstStyle/>
                    <a:p>
                      <a:pPr algn="ctr"/>
                      <a:endParaRPr lang="en-GB" sz="1400" kern="1200" dirty="0">
                        <a:solidFill>
                          <a:schemeClr val="accent5">
                            <a:lumMod val="50000"/>
                          </a:schemeClr>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FF3"/>
                    </a:solidFill>
                  </a:tcPr>
                </a:tc>
                <a:extLst>
                  <a:ext uri="{0D108BD9-81ED-4DB2-BD59-A6C34878D82A}">
                    <a16:rowId xmlns:a16="http://schemas.microsoft.com/office/drawing/2014/main" val="2874297843"/>
                  </a:ext>
                </a:extLst>
              </a:tr>
            </a:tbl>
          </a:graphicData>
        </a:graphic>
      </p:graphicFrame>
    </p:spTree>
    <p:extLst>
      <p:ext uri="{BB962C8B-B14F-4D97-AF65-F5344CB8AC3E}">
        <p14:creationId xmlns:p14="http://schemas.microsoft.com/office/powerpoint/2010/main" val="4257944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srcRect l="900" t="800" r="700" b="934"/>
          <a:stretch>
            <a:fillRect/>
          </a:stretch>
        </p:blipFill>
        <p:spPr>
          <a:xfrm>
            <a:off x="9143" y="-6775"/>
            <a:ext cx="9165451" cy="6864775"/>
          </a:xfrm>
          <a:prstGeom prst="rect">
            <a:avLst/>
          </a:prstGeom>
          <a:noFill/>
          <a:ln cap="flat">
            <a:noFill/>
          </a:ln>
        </p:spPr>
      </p:pic>
      <p:sp>
        <p:nvSpPr>
          <p:cNvPr id="4" name="Content Placeholder 2"/>
          <p:cNvSpPr txBox="1">
            <a:spLocks noGrp="1"/>
          </p:cNvSpPr>
          <p:nvPr>
            <p:ph idx="1"/>
          </p:nvPr>
        </p:nvSpPr>
        <p:spPr>
          <a:xfrm>
            <a:off x="146303" y="1600200"/>
            <a:ext cx="8851393" cy="5102352"/>
          </a:xfrm>
        </p:spPr>
        <p:txBody>
          <a:bodyPr>
            <a:normAutofit/>
          </a:bodyPr>
          <a:lstStyle/>
          <a:p>
            <a:pPr marL="0" lvl="0" indent="0" algn="ctr">
              <a:buNone/>
            </a:pPr>
            <a:r>
              <a:rPr lang="ru-RU" sz="4000" b="1" cap="all" dirty="0">
                <a:ln w="3175" cmpd="sng">
                  <a:noFill/>
                </a:ln>
                <a:solidFill>
                  <a:srgbClr val="4472C4">
                    <a:lumMod val="50000"/>
                  </a:srgbClr>
                </a:solidFill>
              </a:rPr>
              <a:t>Изпълнение на програма </a:t>
            </a:r>
            <a:r>
              <a:rPr lang="bg-BG" sz="4000" b="1" cap="all" dirty="0">
                <a:ln w="3175" cmpd="sng">
                  <a:noFill/>
                </a:ln>
                <a:solidFill>
                  <a:srgbClr val="4472C4">
                    <a:lumMod val="50000"/>
                  </a:srgbClr>
                </a:solidFill>
              </a:rPr>
              <a:t>„</a:t>
            </a:r>
            <a:r>
              <a:rPr lang="ru-RU" sz="4000" b="1" cap="all" dirty="0">
                <a:ln w="3175" cmpd="sng">
                  <a:noFill/>
                </a:ln>
                <a:solidFill>
                  <a:srgbClr val="4472C4">
                    <a:lumMod val="50000"/>
                  </a:srgbClr>
                </a:solidFill>
              </a:rPr>
              <a:t>Развитие на регионите</a:t>
            </a:r>
            <a:r>
              <a:rPr lang="bg-BG" sz="4000" b="1" cap="all" dirty="0">
                <a:ln w="3175" cmpd="sng">
                  <a:noFill/>
                </a:ln>
                <a:solidFill>
                  <a:srgbClr val="4472C4">
                    <a:lumMod val="50000"/>
                  </a:srgbClr>
                </a:solidFill>
              </a:rPr>
              <a:t>“</a:t>
            </a:r>
            <a:r>
              <a:rPr lang="ru-RU" sz="4000" b="1" cap="all" dirty="0">
                <a:ln w="3175" cmpd="sng">
                  <a:noFill/>
                </a:ln>
                <a:solidFill>
                  <a:srgbClr val="4472C4">
                    <a:lumMod val="50000"/>
                  </a:srgbClr>
                </a:solidFill>
              </a:rPr>
              <a:t> 20</a:t>
            </a:r>
            <a:r>
              <a:rPr lang="en-US" sz="4000" b="1" cap="all" dirty="0">
                <a:ln w="3175" cmpd="sng">
                  <a:noFill/>
                </a:ln>
                <a:solidFill>
                  <a:srgbClr val="4472C4">
                    <a:lumMod val="50000"/>
                  </a:srgbClr>
                </a:solidFill>
              </a:rPr>
              <a:t>21</a:t>
            </a:r>
            <a:r>
              <a:rPr lang="ru-RU" sz="4000" b="1" cap="all" dirty="0">
                <a:ln w="3175" cmpd="sng">
                  <a:noFill/>
                </a:ln>
                <a:solidFill>
                  <a:srgbClr val="4472C4">
                    <a:lumMod val="50000"/>
                  </a:srgbClr>
                </a:solidFill>
              </a:rPr>
              <a:t> – 202</a:t>
            </a:r>
            <a:r>
              <a:rPr lang="en-US" sz="4000" b="1" cap="all" dirty="0">
                <a:ln w="3175" cmpd="sng">
                  <a:noFill/>
                </a:ln>
                <a:solidFill>
                  <a:srgbClr val="4472C4">
                    <a:lumMod val="50000"/>
                  </a:srgbClr>
                </a:solidFill>
              </a:rPr>
              <a:t>7</a:t>
            </a:r>
            <a:endParaRPr lang="bg-BG" sz="4000" b="1" cap="all" dirty="0">
              <a:ln w="3175" cmpd="sng">
                <a:noFill/>
              </a:ln>
              <a:solidFill>
                <a:srgbClr val="4472C4">
                  <a:lumMod val="50000"/>
                </a:srgbClr>
              </a:solidFill>
            </a:endParaRPr>
          </a:p>
          <a:p>
            <a:pPr algn="ctr"/>
            <a:endParaRPr lang="bg-BG" sz="2000" cap="all" dirty="0">
              <a:ln w="3175" cmpd="sng">
                <a:noFill/>
              </a:ln>
              <a:solidFill>
                <a:schemeClr val="accent5">
                  <a:lumMod val="50000"/>
                </a:schemeClr>
              </a:solidFill>
            </a:endParaRPr>
          </a:p>
          <a:p>
            <a:pPr marL="0" indent="0" algn="ctr">
              <a:buNone/>
            </a:pPr>
            <a:endParaRPr lang="bg-BG" sz="2000" cap="all" dirty="0">
              <a:ln w="3175" cmpd="sng">
                <a:noFill/>
              </a:ln>
              <a:solidFill>
                <a:schemeClr val="accent5">
                  <a:lumMod val="50000"/>
                </a:schemeClr>
              </a:solidFill>
            </a:endParaRPr>
          </a:p>
          <a:p>
            <a:pPr marL="0" indent="0" algn="ctr">
              <a:buNone/>
            </a:pPr>
            <a:r>
              <a:rPr lang="bg-BG" sz="2000" cap="all" dirty="0">
                <a:ln w="3175" cmpd="sng">
                  <a:noFill/>
                </a:ln>
                <a:solidFill>
                  <a:schemeClr val="accent5">
                    <a:lumMod val="50000"/>
                  </a:schemeClr>
                </a:solidFill>
              </a:rPr>
              <a:t> </a:t>
            </a:r>
          </a:p>
          <a:p>
            <a:endParaRPr lang="en-GB" dirty="0">
              <a:solidFill>
                <a:schemeClr val="accent5">
                  <a:lumMod val="50000"/>
                </a:schemeClr>
              </a:solidFill>
            </a:endParaRPr>
          </a:p>
        </p:txBody>
      </p:sp>
      <p:grpSp>
        <p:nvGrpSpPr>
          <p:cNvPr id="5" name="Group 4"/>
          <p:cNvGrpSpPr/>
          <p:nvPr/>
        </p:nvGrpSpPr>
        <p:grpSpPr>
          <a:xfrm>
            <a:off x="27432" y="87712"/>
            <a:ext cx="9040639" cy="899282"/>
            <a:chOff x="27432" y="87712"/>
            <a:chExt cx="9040639" cy="899282"/>
          </a:xfrm>
        </p:grpSpPr>
        <p:pic>
          <p:nvPicPr>
            <p:cNvPr id="8" name="Picture 7"/>
            <p:cNvPicPr>
              <a:picLocks noChangeAspect="1"/>
            </p:cNvPicPr>
            <p:nvPr/>
          </p:nvPicPr>
          <p:blipFill rotWithShape="1">
            <a:blip r:embed="rId4"/>
            <a:srcRect l="3047" r="3000" b="5062"/>
            <a:stretch/>
          </p:blipFill>
          <p:spPr>
            <a:xfrm>
              <a:off x="27432" y="123733"/>
              <a:ext cx="3728208" cy="790665"/>
            </a:xfrm>
            <a:prstGeom prst="rect">
              <a:avLst/>
            </a:prstGeom>
          </p:spPr>
        </p:pic>
        <p:grpSp>
          <p:nvGrpSpPr>
            <p:cNvPr id="7" name="Group 6"/>
            <p:cNvGrpSpPr/>
            <p:nvPr/>
          </p:nvGrpSpPr>
          <p:grpSpPr>
            <a:xfrm>
              <a:off x="5751577" y="87712"/>
              <a:ext cx="3316494" cy="899282"/>
              <a:chOff x="5751577" y="87712"/>
              <a:chExt cx="3316494" cy="899282"/>
            </a:xfrm>
          </p:grpSpPr>
          <p:pic>
            <p:nvPicPr>
              <p:cNvPr id="9" name="Picture 8"/>
              <p:cNvPicPr>
                <a:picLocks noChangeAspect="1"/>
              </p:cNvPicPr>
              <p:nvPr/>
            </p:nvPicPr>
            <p:blipFill>
              <a:blip r:embed="rId5"/>
              <a:stretch>
                <a:fillRect/>
              </a:stretch>
            </p:blipFill>
            <p:spPr>
              <a:xfrm>
                <a:off x="6803009" y="273978"/>
                <a:ext cx="2265062" cy="5301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1577" y="87712"/>
                <a:ext cx="1161750" cy="899282"/>
              </a:xfrm>
              <a:prstGeom prst="rect">
                <a:avLst/>
              </a:prstGeom>
            </p:spPr>
          </p:pic>
        </p:grpSp>
      </p:grpSp>
      <p:sp>
        <p:nvSpPr>
          <p:cNvPr id="11" name="TextBox 10"/>
          <p:cNvSpPr txBox="1"/>
          <p:nvPr/>
        </p:nvSpPr>
        <p:spPr>
          <a:xfrm>
            <a:off x="5670000" y="4482000"/>
            <a:ext cx="331012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Десислава Георгиева</a:t>
            </a:r>
            <a:r>
              <a:rPr kumimoji="0" lang="bg-BG" sz="2400" b="0" i="1" u="none" strike="noStrike" kern="1200" cap="none" spc="0" normalizeH="0" baseline="0" noProof="0">
                <a:ln>
                  <a:noFill/>
                </a:ln>
                <a:solidFill>
                  <a:srgbClr val="4472C4">
                    <a:lumMod val="50000"/>
                  </a:srgbClr>
                </a:solidFill>
                <a:effectLst/>
                <a:uLnTx/>
                <a:uFillTx/>
                <a:latin typeface="Calibri" panose="020F0502020204030204"/>
                <a:ea typeface="+mn-ea"/>
                <a:cs typeface="+mn-cs"/>
              </a:rPr>
              <a:t>, Заместник-министър </a:t>
            </a:r>
            <a:r>
              <a:rPr kumimoji="0" lang="bg-BG" sz="2400" b="0" i="1"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и Ръководител на УО</a:t>
            </a:r>
          </a:p>
        </p:txBody>
      </p:sp>
    </p:spTree>
    <p:extLst>
      <p:ext uri="{BB962C8B-B14F-4D97-AF65-F5344CB8AC3E}">
        <p14:creationId xmlns:p14="http://schemas.microsoft.com/office/powerpoint/2010/main" val="3629094506"/>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TotalTime>
  <Words>3626</Words>
  <Application>Microsoft Office PowerPoint</Application>
  <PresentationFormat>On-screen Show (4:3)</PresentationFormat>
  <Paragraphs>624</Paragraphs>
  <Slides>37</Slides>
  <Notes>37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Calibri</vt:lpstr>
      <vt:lpstr>Calibri Light</vt:lpstr>
      <vt:lpstr>Palatino Linotype</vt:lpstr>
      <vt:lpstr>Wingdings</vt:lpstr>
      <vt:lpstr>3_Office Theme</vt:lpstr>
      <vt:lpstr>Custom Design</vt:lpstr>
      <vt:lpstr>PowerPoint Presentation</vt:lpstr>
      <vt:lpstr>PowerPoint Presentation</vt:lpstr>
      <vt:lpstr>Напредък в изпълнението</vt:lpstr>
      <vt:lpstr>Операции, планирани за 2023 г.</vt:lpstr>
      <vt:lpstr>PowerPoint Presentation</vt:lpstr>
      <vt:lpstr>Напредък в изпълнението</vt:lpstr>
      <vt:lpstr>Операции, планирани за 2023 г.</vt:lpstr>
      <vt:lpstr>Операции, планирани за 2023 г.</vt:lpstr>
      <vt:lpstr>PowerPoint Presentation</vt:lpstr>
      <vt:lpstr>Предприети действия за стартиране на програмата</vt:lpstr>
      <vt:lpstr>Операции, планирани за 2023 г.</vt:lpstr>
      <vt:lpstr>PowerPoint Presentation</vt:lpstr>
      <vt:lpstr>Напредък в изпълнението</vt:lpstr>
      <vt:lpstr>Операции, планирани за 2023 г.</vt:lpstr>
      <vt:lpstr>PowerPoint Presentation</vt:lpstr>
      <vt:lpstr>Напредък в изпълнението</vt:lpstr>
      <vt:lpstr>Операции, планирани за 2023 г.</vt:lpstr>
      <vt:lpstr>PowerPoint Presentation</vt:lpstr>
      <vt:lpstr>Напредък в изпълнението</vt:lpstr>
      <vt:lpstr>Операции, планирани за 2023 г.</vt:lpstr>
      <vt:lpstr>Операции, планирани за 2023 г.</vt:lpstr>
      <vt:lpstr>PowerPoint Presentation</vt:lpstr>
      <vt:lpstr>Напредък в изпълнението</vt:lpstr>
      <vt:lpstr>Операции, планирани за 2023 г.</vt:lpstr>
      <vt:lpstr>PowerPoint Presentation</vt:lpstr>
      <vt:lpstr>Напредък в изпълнението</vt:lpstr>
      <vt:lpstr>Операции, планирани за 2023 г.</vt:lpstr>
      <vt:lpstr>PowerPoint Presentation</vt:lpstr>
      <vt:lpstr>Напредък в изпълнението</vt:lpstr>
      <vt:lpstr>Операции, планирани за 2023 г.</vt:lpstr>
      <vt:lpstr>PowerPoint Presentation</vt:lpstr>
      <vt:lpstr>Напредък в изпълнението</vt:lpstr>
      <vt:lpstr>Операции, планирани за 2023 г.</vt:lpstr>
      <vt:lpstr>PowerPoint Presentation</vt:lpstr>
      <vt:lpstr>Напредък в изпълнението</vt:lpstr>
      <vt:lpstr>Процедури, планирани за 2023 г.</vt:lpstr>
      <vt:lpstr>Процедури, планирани за 2023 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Екатерина Алексиева</dc:creator>
  <cp:lastModifiedBy>stacy</cp:lastModifiedBy>
  <cp:revision>66</cp:revision>
  <dcterms:created xsi:type="dcterms:W3CDTF">2015-11-12T16:10:40Z</dcterms:created>
  <dcterms:modified xsi:type="dcterms:W3CDTF">2023-02-21T11:30:20Z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TC034606639991</vt:lpwstr>
  </property>
</Properties>
</file>