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311" r:id="rId4"/>
    <p:sldId id="316" r:id="rId5"/>
    <p:sldId id="338" r:id="rId6"/>
    <p:sldId id="339" r:id="rId7"/>
    <p:sldId id="340" r:id="rId8"/>
    <p:sldId id="341" r:id="rId9"/>
    <p:sldId id="325" r:id="rId10"/>
    <p:sldId id="337" r:id="rId11"/>
    <p:sldId id="318" r:id="rId12"/>
    <p:sldId id="336" r:id="rId1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AF1"/>
          </a:solidFill>
        </a:fill>
      </a:tcStyle>
    </a:wholeTbl>
    <a:band1H>
      <a:tcStyle>
        <a:tcBdr/>
        <a:fill>
          <a:solidFill>
            <a:srgbClr val="D0D3E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3E3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A66A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A66AC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3" autoAdjust="0"/>
  </p:normalViewPr>
  <p:slideViewPr>
    <p:cSldViewPr snapToGrid="0">
      <p:cViewPr varScale="1">
        <p:scale>
          <a:sx n="41" d="100"/>
          <a:sy n="41" d="100"/>
        </p:scale>
        <p:origin x="65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777602" y="1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9177C1-B3F2-4509-A238-F6769115B1C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2/21/2023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8580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777602" y="9428580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20E518-2402-4D5E-B219-F89BA1106FA9}" type="slidenum">
              <a:t>‹#›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7218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777602" y="0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fld id="{6A446E7F-A7B3-484A-901C-327485704FE4}" type="datetime1">
              <a:rPr lang="en-US"/>
              <a:pPr lvl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9350" cy="3721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66909" y="4715149"/>
            <a:ext cx="5335270" cy="446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 pitchFamily="18"/>
              </a:defRPr>
            </a:lvl1pPr>
          </a:lstStyle>
          <a:p>
            <a:pPr lvl="0"/>
            <a:fld id="{D7F16784-77F3-4B24-A237-BAD9FA65CF3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9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798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1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487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94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25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3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6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64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94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9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BC32A09-9D28-4AE0-990C-6A6BDBA6EFAD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6A381DD-C34E-4ABB-BA84-6E102561E045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7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F67B15F-9D34-4567-A0C7-145F4677A90E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21F56CC-1E6A-4FD2-BC86-A19E786C5E5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87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104BB290-19DD-4AA6-B19F-43CA70DB2BFB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98D1A9A-84D2-41FE-AA20-454665EFB69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66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90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15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443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10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706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603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E641A792-B94E-4D00-A411-4E470FA3CE05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81202390-66B6-4A58-9ACC-AB5B8CA0A2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16337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009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635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48BF987-FD39-47A1-80C5-A442D1B6D5A6}" type="datetime1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6A381DD-C34E-4ABB-BA84-6E102561E045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6732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26F8498-E80A-4F50-BDB3-1036D46E86CF}" type="datetime1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81202390-66B6-4A58-9ACC-AB5B8CA0A2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297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2B79DE3-318E-43F1-9248-DDBBEA6F473A}" type="datetime1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6B87980-F48D-4DB2-8AF3-8A9F98FD2F3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828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ECCABAB-823A-4DA1-B586-BBE83A5E9D37}" type="datetime1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7E4983-D4B7-4B6B-842D-B3C7CFAD3D0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7181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C17B4CB-C2E0-4560-81AE-8B048914300A}" type="datetime1">
              <a:rPr lang="bg-BG" smtClean="0"/>
              <a:t>21.2.2023 г.</a:t>
            </a:fld>
            <a:endParaRPr lang="bg-BG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05DF5AB-D990-4BB0-AF15-FD8E91DF78FB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7899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EC4A42E-A727-4DC5-A6E9-434B5DDAAB47}" type="datetime1">
              <a:rPr lang="bg-BG" smtClean="0"/>
              <a:t>21.2.2023 г.</a:t>
            </a:fld>
            <a:endParaRPr lang="bg-BG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B5483BB-A4DD-4D79-8D51-A7156AD4035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8070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C35F08F-4CD8-4397-A75E-DDB54247E1CB}" type="datetime1">
              <a:rPr lang="bg-BG" smtClean="0"/>
              <a:t>21.2.2023 г.</a:t>
            </a:fld>
            <a:endParaRPr lang="bg-BG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7D4B838-5926-4B94-80FC-61ECC9B75AF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7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E4E8E79-0CF0-4076-90D1-FC910435CABC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6B87980-F48D-4DB2-8AF3-8A9F98FD2F3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9281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433841B-363E-4AEF-B7F3-0CEF89BE4A69}" type="datetime1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0F6435-2D2E-4709-B21D-7615A936B9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131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B709655-3BD0-4601-8C23-A2E301B18076}" type="datetime1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9E6A91E1-1A1D-4FAD-A5F1-F85454D49A97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591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0076B6A-9315-4C42-9050-CA76BCBE7616}" type="datetime1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21F56CC-1E6A-4FD2-BC86-A19E786C5E5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4150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EF4EBE2B-4669-4505-8D99-748F37F62388}" type="datetime1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98D1A9A-84D2-41FE-AA20-454665EFB69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05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2454C26F-AC71-45C3-B72C-A7BF84477230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7E4983-D4B7-4B6B-842D-B3C7CFAD3D0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6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2E34945-5301-47A1-97F3-A9CD39D599B8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05DF5AB-D990-4BB0-AF15-FD8E91DF78FB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8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D655240-144F-4377-82C3-6486AE7E8C31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B5483BB-A4DD-4D79-8D51-A7156AD4035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5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BB5EADB-B64F-4680-9F01-EDEAE91797C0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7D4B838-5926-4B94-80FC-61ECC9B75AF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67499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3620002-11E7-44D4-9B95-461EDB9511AC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0F6435-2D2E-4709-B21D-7615A936B9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383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3D06A06-EA41-4E2D-ACF3-6FE82D2BCA05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9E6A91E1-1A1D-4FAD-A5F1-F85454D49A97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383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650324C-5C27-4C40-9FCD-027005D1B705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DB13C40-ED7D-4A63-8376-2D4C8801DEC4}" type="slidenum"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40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40CCADF-EF94-4C8C-BD41-9CD30987B396}" type="datetime1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DB13C40-ED7D-4A63-8376-2D4C8801DEC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363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aeuf.minfin.bg/bg/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sz="4000" b="1" dirty="0">
                <a:solidFill>
                  <a:schemeClr val="accent5">
                    <a:lumMod val="50000"/>
                  </a:schemeClr>
                </a:solidFill>
              </a:rPr>
              <a:t>СЪВМЕСТЕН КОМИТЕТ ЗА НАБЛЮДЕНИЕ</a:t>
            </a:r>
          </a:p>
          <a:p>
            <a:pPr marL="0" indent="0" algn="ctr">
              <a:buNone/>
            </a:pPr>
            <a:endParaRPr lang="bg-BG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споразумение за партньорство </a:t>
            </a:r>
            <a:r>
              <a:rPr lang="en-US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2014 - 2020</a:t>
            </a:r>
            <a:endParaRPr lang="bg-BG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споразумение за партньорство </a:t>
            </a:r>
            <a:r>
              <a:rPr lang="en-US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2021 - 2027</a:t>
            </a:r>
            <a:endParaRPr lang="bg-BG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8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февруари</a:t>
            </a:r>
            <a:r>
              <a:rPr lang="en-US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2023</a:t>
            </a: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www.eufunds.bg</a:t>
            </a:r>
            <a:endParaRPr lang="bg-BG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16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308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БЛАГОДАРЯ ЗА ВНИМАНИЕТО!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1200727"/>
            <a:ext cx="8353254" cy="5363832"/>
          </a:xfrm>
        </p:spPr>
        <p:txBody>
          <a:bodyPr>
            <a:noAutofit/>
          </a:bodyPr>
          <a:lstStyle/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  <a:hlinkClick r:id="rId4"/>
              </a:rPr>
              <a:t>https://aeuf.minfin.bg/bg/25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799" y="1742338"/>
            <a:ext cx="13324468" cy="74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Основни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констатации и </a:t>
            </a: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препоръки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НА ОДИТНИЯ ОРГАН ЗА ЕФРР, КФ, ЕСФ И фепнл (2014 – 2020)</a:t>
            </a:r>
          </a:p>
          <a:p>
            <a:pPr marL="0" indent="0" algn="ctr">
              <a:buNone/>
            </a:pPr>
            <a:endParaRPr lang="ru-RU" sz="4000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4000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1691" y="4425786"/>
            <a:ext cx="500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>
                <a:solidFill>
                  <a:schemeClr val="accent5">
                    <a:lumMod val="50000"/>
                  </a:schemeClr>
                </a:solidFill>
              </a:rPr>
              <a:t>Людмила Рангелова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, CGAP</a:t>
            </a:r>
          </a:p>
          <a:p>
            <a:r>
              <a:rPr lang="bg-BG" sz="2400" b="1" i="1" dirty="0">
                <a:solidFill>
                  <a:schemeClr val="accent5">
                    <a:lumMod val="50000"/>
                  </a:schemeClr>
                </a:solidFill>
              </a:rPr>
              <a:t>Изпълнителен директор,</a:t>
            </a:r>
          </a:p>
          <a:p>
            <a:r>
              <a:rPr lang="bg-BG" sz="2400" b="1" i="1" dirty="0">
                <a:solidFill>
                  <a:schemeClr val="accent5">
                    <a:lumMod val="50000"/>
                  </a:schemeClr>
                </a:solidFill>
              </a:rPr>
              <a:t>ИА „ОДИТ НА СРЕДСТВАТА ОТ ЕС“ </a:t>
            </a:r>
            <a:endParaRPr lang="en-GB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277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0536" y="515637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Одитни дейности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15462" y="1389185"/>
            <a:ext cx="8036169" cy="5046784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програмен период 2014-2020,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1-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7 счетоводна година (СГ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– 9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оперативни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3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ТГС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: 67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системни одита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(75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ТГС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44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одити на операциите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(49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 ТГС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), 1019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проверени проекта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rgbClr val="002060"/>
                </a:solidFill>
                <a:latin typeface="Arial"/>
              </a:rPr>
              <a:t>За</a:t>
            </a:r>
            <a:r>
              <a:rPr lang="en-US" sz="2000" dirty="0">
                <a:solidFill>
                  <a:srgbClr val="002060"/>
                </a:solidFill>
                <a:latin typeface="Arial"/>
              </a:rPr>
              <a:t> 8</a:t>
            </a:r>
            <a:r>
              <a:rPr lang="bg-BG" sz="2000" dirty="0">
                <a:solidFill>
                  <a:srgbClr val="002060"/>
                </a:solidFill>
                <a:latin typeface="Arial"/>
              </a:rPr>
              <a:t>-ма СГ </a:t>
            </a:r>
            <a:r>
              <a:rPr lang="en-US" sz="2000" dirty="0">
                <a:solidFill>
                  <a:srgbClr val="002060"/>
                </a:solidFill>
                <a:latin typeface="Arial"/>
              </a:rPr>
              <a:t>– </a:t>
            </a:r>
            <a:r>
              <a:rPr lang="bg-BG" sz="2000" dirty="0">
                <a:solidFill>
                  <a:srgbClr val="002060"/>
                </a:solidFill>
                <a:latin typeface="Arial"/>
              </a:rPr>
              <a:t>одити на операциите и </a:t>
            </a:r>
            <a:r>
              <a:rPr lang="en-US" sz="2000" dirty="0">
                <a:solidFill>
                  <a:srgbClr val="002060"/>
                </a:solidFill>
                <a:latin typeface="Arial"/>
              </a:rPr>
              <a:t>12 </a:t>
            </a:r>
            <a:r>
              <a:rPr lang="bg-BG" sz="2000" dirty="0">
                <a:solidFill>
                  <a:srgbClr val="002060"/>
                </a:solidFill>
                <a:latin typeface="Arial"/>
              </a:rPr>
              <a:t>системни одита</a:t>
            </a:r>
            <a:endParaRPr lang="en-US" sz="2000" dirty="0">
              <a:solidFill>
                <a:srgbClr val="002060"/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Установените пропуски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–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индивидуални и системни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–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са адресирани с подходящи препоръки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,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като всички са изпълнени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Оценки на системите за управление и контрол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: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Категория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 „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Работи. Необходимо е известно подобрение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“ </a:t>
            </a:r>
          </a:p>
          <a:p>
            <a:pPr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Високо общо ниво на проектираната грешка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:</a:t>
            </a: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ОПИК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: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2018/2019 – 4,20%,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2020/2021 – 2,19%</a:t>
            </a: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ОПРР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: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2019/2020 – 2,43%</a:t>
            </a: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ОПОС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: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2020/2021 – 4,72%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9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140677"/>
            <a:ext cx="6581895" cy="912062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Индивидуални одитни констатации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08892" y="1524003"/>
            <a:ext cx="7798777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Грешки в областта на законодателството за обществени поръчки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вкл. ПМС № 160/2016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– най-често срещани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липсва поръчка, не е проведена правилна процедура, незаконосъобразно разделяне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неправомерно скъсяване на срокове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ограничителни критерии за подбор и незаконосъобразна методика за оценка на оферти 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неправомерно отстранен участник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изпълнител, който не отговаря на всички изисквания на възложителя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незаконосъобразно изменение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–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съществено изменение в цената, предмета, периода за изпълнение, условията за плащане 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79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3092" y="140677"/>
            <a:ext cx="7564582" cy="912062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Констатации – индивидуални грешки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(2) 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11199" y="1366982"/>
            <a:ext cx="7804727" cy="5197577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Недопустим бенефициент/краен получател </a:t>
            </a:r>
            <a:r>
              <a:rPr lang="en-US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лицето не принадлежи към целевата група на проекта</a:t>
            </a:r>
            <a:r>
              <a:rPr lang="en-US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Недопустими разходи </a:t>
            </a:r>
            <a:r>
              <a:rPr lang="en-US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регион, период, несвързани с проекта, декларирани повторно от бенефициента, за командировки, възнаграждения, осигуровки</a:t>
            </a:r>
            <a:r>
              <a:rPr lang="en-US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Продуктите/услугите/строителството не са изпълнени или са частично изпълнени</a:t>
            </a:r>
            <a:endParaRPr lang="en-US" sz="195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Недобро физическо състояние на инвестицията</a:t>
            </a:r>
            <a:endParaRPr lang="en-US" sz="195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Липсващи активи</a:t>
            </a:r>
            <a:endParaRPr lang="en-US" sz="195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УО не е изпълнил решението си за финансова корекция/ разходите неправомерно са повторно поискани по програмата  </a:t>
            </a:r>
            <a:endParaRPr lang="en-US" sz="195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Конфликт на интереси </a:t>
            </a:r>
            <a:r>
              <a:rPr lang="en-US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ръководителят на партньора сключва договор за услуга със себе си и плаща на себе си</a:t>
            </a:r>
            <a:r>
              <a:rPr lang="en-US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7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Системни грешки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968" y="1389185"/>
            <a:ext cx="7798777" cy="5046784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ОПХ ФЕПНЛ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–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грешка в обществени поръчки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покупка на продукти за приготвяне на топъл обяд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(2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СГ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ГКД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2015/2016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 незначителен финансов ефект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въведени ОВР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ОПРР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грешка в ОП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–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подобрения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методология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обучения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и </a:t>
            </a:r>
            <a:r>
              <a:rPr lang="bg-BG" sz="20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реверификация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на всички разходи по ОП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(3-4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СГ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,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ГКД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2016/2017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и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2017-2018) 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ОПНОИР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пропуски в процеса по селекция за първите 3 процедури за избор на проекти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(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неясна методология за оценяване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–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           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6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недопустими проекта и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10 %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плоска ФК върху разходите по   останалите 139 проекта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3 СГ, ГКД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2016/2017) 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Грешка в ОП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5-6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СГ,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201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8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/20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19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20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19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/202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0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–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подобрения и </a:t>
            </a:r>
            <a:r>
              <a:rPr lang="bg-BG" sz="20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реверификация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всички разходи по ОП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4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91627" y="277090"/>
            <a:ext cx="6512889" cy="840509"/>
          </a:xfrm>
        </p:spPr>
        <p:txBody>
          <a:bodyPr anchorCtr="0">
            <a:noAutofit/>
          </a:bodyPr>
          <a:lstStyle/>
          <a:p>
            <a:pPr lvl="0"/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Нередности, установени в одитната дейност за 7-ма СГ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52300"/>
              </p:ext>
            </p:extLst>
          </p:nvPr>
        </p:nvGraphicFramePr>
        <p:xfrm>
          <a:off x="905165" y="1542470"/>
          <a:ext cx="7199350" cy="42949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53419">
                  <a:extLst>
                    <a:ext uri="{9D8B030D-6E8A-4147-A177-3AD203B41FA5}">
                      <a16:colId xmlns:a16="http://schemas.microsoft.com/office/drawing/2014/main" val="1710637857"/>
                    </a:ext>
                  </a:extLst>
                </a:gridCol>
                <a:gridCol w="874322">
                  <a:extLst>
                    <a:ext uri="{9D8B030D-6E8A-4147-A177-3AD203B41FA5}">
                      <a16:colId xmlns:a16="http://schemas.microsoft.com/office/drawing/2014/main" val="2623604513"/>
                    </a:ext>
                  </a:extLst>
                </a:gridCol>
                <a:gridCol w="897330">
                  <a:extLst>
                    <a:ext uri="{9D8B030D-6E8A-4147-A177-3AD203B41FA5}">
                      <a16:colId xmlns:a16="http://schemas.microsoft.com/office/drawing/2014/main" val="4137476091"/>
                    </a:ext>
                  </a:extLst>
                </a:gridCol>
                <a:gridCol w="978627">
                  <a:extLst>
                    <a:ext uri="{9D8B030D-6E8A-4147-A177-3AD203B41FA5}">
                      <a16:colId xmlns:a16="http://schemas.microsoft.com/office/drawing/2014/main" val="3795675099"/>
                    </a:ext>
                  </a:extLst>
                </a:gridCol>
                <a:gridCol w="1299979">
                  <a:extLst>
                    <a:ext uri="{9D8B030D-6E8A-4147-A177-3AD203B41FA5}">
                      <a16:colId xmlns:a16="http://schemas.microsoft.com/office/drawing/2014/main" val="2525236460"/>
                    </a:ext>
                  </a:extLst>
                </a:gridCol>
                <a:gridCol w="1195673">
                  <a:extLst>
                    <a:ext uri="{9D8B030D-6E8A-4147-A177-3AD203B41FA5}">
                      <a16:colId xmlns:a16="http://schemas.microsoft.com/office/drawing/2014/main" val="3238692189"/>
                    </a:ext>
                  </a:extLst>
                </a:gridCol>
              </a:tblGrid>
              <a:tr h="693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Брой одитирани проекти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45720" algn="l"/>
                          <a:tab pos="135890" algn="l"/>
                        </a:tabLst>
                      </a:pPr>
                      <a:r>
                        <a:rPr lang="bg-BG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Брой одитирани поръчки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Брой одитирани договори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019175" algn="l"/>
                        </a:tabLst>
                      </a:pPr>
                      <a:r>
                        <a:rPr lang="bg-BG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Брой договори с грешка в одитираните разходи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019175" algn="l"/>
                        </a:tabLst>
                      </a:pPr>
                      <a:r>
                        <a:rPr lang="bg-BG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Брой  нередности извън         поръчки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45453"/>
                  </a:ext>
                </a:extLst>
              </a:tr>
              <a:tr h="578320">
                <a:tc>
                  <a:txBody>
                    <a:bodyPr/>
                    <a:lstStyle/>
                    <a:p>
                      <a:pPr marR="68580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„Транспорт и транспортна инфраструктура“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80023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 marR="6858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„Околна среда“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712867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 marR="6858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„Добро управление“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168039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 marR="6858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„Региони в растеж”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045086"/>
                  </a:ext>
                </a:extLst>
              </a:tr>
              <a:tr h="385546">
                <a:tc>
                  <a:txBody>
                    <a:bodyPr/>
                    <a:lstStyle/>
                    <a:p>
                      <a:pPr marR="6858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„Развитие на човешките ресурси“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70910"/>
                  </a:ext>
                </a:extLst>
              </a:tr>
              <a:tr h="385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„Иновации и конкурентоспособност“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475956"/>
                  </a:ext>
                </a:extLst>
              </a:tr>
              <a:tr h="578320">
                <a:tc>
                  <a:txBody>
                    <a:bodyPr/>
                    <a:lstStyle/>
                    <a:p>
                      <a:pPr marR="6858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„Наука и образование за интелигентен растеж“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135648"/>
                  </a:ext>
                </a:extLst>
              </a:tr>
              <a:tr h="771093">
                <a:tc>
                  <a:txBody>
                    <a:bodyPr/>
                    <a:lstStyle/>
                    <a:p>
                      <a:pPr marR="6858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Оперативна програма за храни и/или основно материално подпомагане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667483"/>
                  </a:ext>
                </a:extLst>
              </a:tr>
              <a:tr h="192773">
                <a:tc>
                  <a:txBody>
                    <a:bodyPr/>
                    <a:lstStyle/>
                    <a:p>
                      <a:pPr marR="6858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10554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49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42472" y="316167"/>
            <a:ext cx="7082781" cy="58899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Ефект на ФК, приложени в резултат на одитни препоръки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(1-7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СГ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)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89085" y="1524003"/>
            <a:ext cx="8036169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21 550 637,97  EUR  -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оттеглена сума от Годишните счетоводни отчети в резултат на ФК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само влияние в съответната СГ –  не са включени ФК, предложени от Одитния орган в предходни СГ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7 253 897,54  EUR -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оттеглена сума от Годишните счетоводни отчети в резултат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екстраполирани ФК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предложени от Одитния орган допълнително към индивидуалните ФК, за да се свали остатъчната грешка по програмата под 2 %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*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Цялата стойност на оттеглените от ГСО суми е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57 936 194,14  EUR,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от които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49,72 %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се дължат на констатациите и препоръките на Одитни орган 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*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Оценка на цялостния ефект, калкулирана на база </a:t>
            </a:r>
            <a:r>
              <a:rPr lang="bg-BG" sz="20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стойносттите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засегнатите договори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60 814 591 EUR</a:t>
            </a:r>
          </a:p>
        </p:txBody>
      </p:sp>
    </p:spTree>
    <p:extLst>
      <p:ext uri="{BB962C8B-B14F-4D97-AF65-F5344CB8AC3E}">
        <p14:creationId xmlns:p14="http://schemas.microsoft.com/office/powerpoint/2010/main" val="282306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lvl="0" algn="l"/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1524003"/>
            <a:ext cx="8353254" cy="5040556"/>
          </a:xfrm>
        </p:spPr>
        <p:txBody>
          <a:bodyPr>
            <a:noAutofit/>
          </a:bodyPr>
          <a:lstStyle/>
          <a:p>
            <a:pPr marL="57150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6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048" y="0"/>
            <a:ext cx="4914900" cy="492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779" y="2835233"/>
            <a:ext cx="5355222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3093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786</Words>
  <Application>Microsoft Office PowerPoint</Application>
  <PresentationFormat>On-screen Show (4:3)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Wingdings</vt:lpstr>
      <vt:lpstr>3_Office Theme</vt:lpstr>
      <vt:lpstr>Custom Design</vt:lpstr>
      <vt:lpstr>4_Office Theme</vt:lpstr>
      <vt:lpstr>PowerPoint Presentation</vt:lpstr>
      <vt:lpstr>PowerPoint Presentation</vt:lpstr>
      <vt:lpstr>Одитни дейности  </vt:lpstr>
      <vt:lpstr>Индивидуални одитни констатации</vt:lpstr>
      <vt:lpstr>Констатации – индивидуални грешки (2) </vt:lpstr>
      <vt:lpstr>Системни грешки</vt:lpstr>
      <vt:lpstr>Нередности, установени в одитната дейност за 7-ма СГ</vt:lpstr>
      <vt:lpstr>Ефект на ФК, приложени в резултат на одитни препоръки (1-7 СГ)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Рангелова</dc:creator>
  <cp:lastModifiedBy>stacy</cp:lastModifiedBy>
  <cp:revision>49</cp:revision>
  <cp:lastPrinted>2023-02-09T04:16:44Z</cp:lastPrinted>
  <dcterms:created xsi:type="dcterms:W3CDTF">2015-11-12T16:10:40Z</dcterms:created>
  <dcterms:modified xsi:type="dcterms:W3CDTF">2023-02-21T15:03:20Z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