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410" r:id="rId2"/>
    <p:sldId id="421" r:id="rId3"/>
    <p:sldId id="422" r:id="rId4"/>
    <p:sldId id="426" r:id="rId5"/>
    <p:sldId id="427" r:id="rId6"/>
    <p:sldId id="428" r:id="rId7"/>
    <p:sldId id="429" r:id="rId8"/>
    <p:sldId id="431" r:id="rId9"/>
    <p:sldId id="432" r:id="rId10"/>
    <p:sldId id="433" r:id="rId11"/>
    <p:sldId id="434" r:id="rId12"/>
    <p:sldId id="435" r:id="rId13"/>
    <p:sldId id="436" r:id="rId14"/>
    <p:sldId id="437" r:id="rId15"/>
    <p:sldId id="430" r:id="rId16"/>
    <p:sldId id="423" r:id="rId17"/>
    <p:sldId id="415" r:id="rId18"/>
  </p:sldIdLst>
  <p:sldSz cx="9144000" cy="6858000" type="screen4x3"/>
  <p:notesSz cx="68199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Tsvetkova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17375E"/>
    <a:srgbClr val="CC3300"/>
    <a:srgbClr val="003300"/>
    <a:srgbClr val="663300"/>
    <a:srgbClr val="FFCC00"/>
    <a:srgbClr val="000066"/>
    <a:srgbClr val="000099"/>
    <a:srgbClr val="FF99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1" autoAdjust="0"/>
    <p:restoredTop sz="92308" autoAdjust="0"/>
  </p:normalViewPr>
  <p:slideViewPr>
    <p:cSldViewPr>
      <p:cViewPr>
        <p:scale>
          <a:sx n="88" d="100"/>
          <a:sy n="88" d="100"/>
        </p:scale>
        <p:origin x="-137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909493-B41E-4590-B1FB-08F1A94AED83}" type="datetimeFigureOut">
              <a:rPr lang="bg-BG" smtClean="0"/>
              <a:pPr/>
              <a:t>20.8.2019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55290" cy="49657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3032" y="9433107"/>
            <a:ext cx="2955290" cy="49657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556984-BFA1-4032-A2F7-943390F401A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81728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B82725-62A2-4311-9ACD-D34C66DD3C7F}" type="datetimeFigureOut">
              <a:rPr lang="bg-BG" smtClean="0"/>
              <a:pPr/>
              <a:t>20.8.2019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17415"/>
            <a:ext cx="5455920" cy="446913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55290" cy="49657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33107"/>
            <a:ext cx="2955290" cy="49657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222844A-9D9A-451E-8533-AC68D816AE0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46065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35DFC-BBE1-4CDA-B981-A5954F5C14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24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881F-9B5B-4731-BD3A-B949B94371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C3D4-817C-4B18-BB67-CDF35AB9A9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68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881F-9B5B-4731-BD3A-B949B94371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C3D4-817C-4B18-BB67-CDF35AB9A9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154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881F-9B5B-4731-BD3A-B949B94371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C3D4-817C-4B18-BB67-CDF35AB9A9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1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881F-9B5B-4731-BD3A-B949B94371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C3D4-817C-4B18-BB67-CDF35AB9A9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983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881F-9B5B-4731-BD3A-B949B94371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C3D4-817C-4B18-BB67-CDF35AB9A9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0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881F-9B5B-4731-BD3A-B949B94371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C3D4-817C-4B18-BB67-CDF35AB9A9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97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881F-9B5B-4731-BD3A-B949B94371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C3D4-817C-4B18-BB67-CDF35AB9A9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24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881F-9B5B-4731-BD3A-B949B94371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C3D4-817C-4B18-BB67-CDF35AB9A9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6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881F-9B5B-4731-BD3A-B949B94371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C3D4-817C-4B18-BB67-CDF35AB9A9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343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881F-9B5B-4731-BD3A-B949B94371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C3D4-817C-4B18-BB67-CDF35AB9A9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65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881F-9B5B-4731-BD3A-B949B94371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C3D4-817C-4B18-BB67-CDF35AB9A9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01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C881F-9B5B-4731-BD3A-B949B94371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4C3D4-817C-4B18-BB67-CDF35AB9A9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23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ope@moew.government.bg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3240359"/>
          </a:xfrm>
        </p:spPr>
        <p:txBody>
          <a:bodyPr>
            <a:normAutofit/>
          </a:bodyPr>
          <a:lstStyle/>
          <a:p>
            <a:r>
              <a:rPr lang="bg-BG" sz="3600" b="1" dirty="0" smtClean="0"/>
              <a:t/>
            </a:r>
            <a:br>
              <a:rPr lang="bg-BG" sz="3600" b="1" dirty="0" smtClean="0"/>
            </a:b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ПРОЦЕДУРА 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„МЕРКИ ЗА ПОДОБРЯВАНЕ НА ПРИРОДОЗАЩИТНОТО СЪСТОЯНИЕ НА ПТИЦИ” </a:t>
            </a:r>
            <a:b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 descr="C:\Users\NMihova\Desktop\Captur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1" y="133111"/>
            <a:ext cx="1368152" cy="112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NMihova\Desktop\Capture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5893"/>
            <a:ext cx="1213282" cy="133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NMihova\Desktop\Capture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682" y="476672"/>
            <a:ext cx="3769548" cy="65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Mihova\Desktop\Capture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6" y="5157192"/>
            <a:ext cx="9108504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4813" y="5604132"/>
            <a:ext cx="5302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ru-RU" alt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bg-BG" alt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август </a:t>
            </a:r>
            <a:r>
              <a:rPr lang="ru-RU" alt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2019 г.</a:t>
            </a:r>
            <a:endParaRPr lang="en-US" altLang="en-US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09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NMihova\Desktop\Captur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1" y="133111"/>
            <a:ext cx="1368152" cy="112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NMihova\Desktop\Capture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5893"/>
            <a:ext cx="1213282" cy="133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Mihova\Desktop\Capture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" y="6179454"/>
            <a:ext cx="9097650" cy="67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2"/>
          <p:cNvSpPr>
            <a:spLocks noGrp="1"/>
          </p:cNvSpPr>
          <p:nvPr>
            <p:ph idx="1"/>
          </p:nvPr>
        </p:nvSpPr>
        <p:spPr>
          <a:xfrm>
            <a:off x="94207" y="1628800"/>
            <a:ext cx="8923239" cy="4464496"/>
          </a:xfrm>
        </p:spPr>
        <p:txBody>
          <a:bodyPr>
            <a:noAutofit/>
          </a:bodyPr>
          <a:lstStyle/>
          <a:p>
            <a:pPr lvl="0" algn="just">
              <a:spcBef>
                <a:spcPts val="1200"/>
              </a:spcBef>
            </a:pPr>
            <a:r>
              <a:rPr lang="bg-BG" sz="1800" dirty="0" smtClean="0">
                <a:solidFill>
                  <a:prstClr val="black"/>
                </a:solidFill>
              </a:rPr>
              <a:t>Документи</a:t>
            </a:r>
            <a:r>
              <a:rPr lang="bg-BG" sz="1800" dirty="0">
                <a:solidFill>
                  <a:prstClr val="black"/>
                </a:solidFill>
              </a:rPr>
              <a:t>, удостоверяващи правото на собственост върху имота/имотите/ територията (напр. акт за собственост, придружен от скица от кадастралната карта/карта на възстановената собственост, върху която да е отразено местоположението на обекта и съществуващата инфраструктура) и/или друг документ, обосноваващ правото на собственост и/или други – за имотите, попадащи в територии изключителна държавна собственост (ако е приложимо);</a:t>
            </a:r>
          </a:p>
          <a:p>
            <a:pPr lvl="0" algn="just">
              <a:spcBef>
                <a:spcPts val="1200"/>
              </a:spcBef>
            </a:pPr>
            <a:r>
              <a:rPr lang="bg-BG" sz="1800" dirty="0" smtClean="0">
                <a:solidFill>
                  <a:prstClr val="black"/>
                </a:solidFill>
              </a:rPr>
              <a:t>Документи</a:t>
            </a:r>
            <a:r>
              <a:rPr lang="bg-BG" sz="1800" dirty="0">
                <a:solidFill>
                  <a:prstClr val="black"/>
                </a:solidFill>
              </a:rPr>
              <a:t>, доказващи правото на изпълнение на консервационни дейности, които не са СМР по смисъла на ЗУТ на терен (имот), който не е собственост на кандидата или неговия партньор, ако има такъв  (документи, удостоверяващи правото на собственост за терен (имот) държавна/общинска собственост (писмено съгласие), както и договор за съгласие, сключен между бенефициента и собственика/собствениците на съответния/те имот/ти, когато собственик/собственици на имота е/са физическо/и лице/а, освен в случаите, когато в специален закон е предвидено друго; документи, удостоверяващи правото на ползване на съответния терен (имот).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bg-BG" sz="1800" dirty="0" smtClean="0"/>
          </a:p>
        </p:txBody>
      </p:sp>
      <p:sp>
        <p:nvSpPr>
          <p:cNvPr id="7" name="Title 11"/>
          <p:cNvSpPr txBox="1">
            <a:spLocks/>
          </p:cNvSpPr>
          <p:nvPr/>
        </p:nvSpPr>
        <p:spPr>
          <a:xfrm>
            <a:off x="1542331" y="222548"/>
            <a:ext cx="6284655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300" b="1" i="1" dirty="0" smtClean="0">
                <a:solidFill>
                  <a:srgbClr val="00B050"/>
                </a:solidFill>
              </a:rPr>
              <a:t>ПРОЦЕДУРА „МЕРКИ ЗА ПОДОБРЯВАНЕ НА ПРИРОДОЗАЩИТНОТО СЪСТОЯНИЕ НА ПТИЦИ”</a:t>
            </a:r>
            <a:endParaRPr lang="bg-BG" sz="23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89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NMihova\Desktop\Captur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1" y="133111"/>
            <a:ext cx="1368152" cy="112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NMihova\Desktop\Capture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5893"/>
            <a:ext cx="1213282" cy="133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Mihova\Desktop\Capture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" y="6179454"/>
            <a:ext cx="9097650" cy="67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2"/>
          <p:cNvSpPr>
            <a:spLocks noGrp="1"/>
          </p:cNvSpPr>
          <p:nvPr>
            <p:ph idx="1"/>
          </p:nvPr>
        </p:nvSpPr>
        <p:spPr>
          <a:xfrm>
            <a:off x="94207" y="1628800"/>
            <a:ext cx="8923239" cy="4464496"/>
          </a:xfrm>
        </p:spPr>
        <p:txBody>
          <a:bodyPr>
            <a:noAutofit/>
          </a:bodyPr>
          <a:lstStyle/>
          <a:p>
            <a:pPr lvl="0" algn="just">
              <a:spcBef>
                <a:spcPts val="1200"/>
              </a:spcBef>
            </a:pPr>
            <a:r>
              <a:rPr lang="bg-BG" sz="1800" dirty="0" smtClean="0">
                <a:solidFill>
                  <a:prstClr val="black"/>
                </a:solidFill>
              </a:rPr>
              <a:t>Писмо от компетентния орган за приложимата процедура по Глава VI от ЗООС и/или по чл. 31 от Закона за биологичното разнообразие;</a:t>
            </a:r>
          </a:p>
          <a:p>
            <a:pPr lvl="0" algn="just">
              <a:spcBef>
                <a:spcPts val="1200"/>
              </a:spcBef>
            </a:pPr>
            <a:r>
              <a:rPr lang="bg-BG" sz="1800" dirty="0" smtClean="0">
                <a:solidFill>
                  <a:prstClr val="black"/>
                </a:solidFill>
              </a:rPr>
              <a:t>Попълнена Таблица – справка целеви видове/местообитания - Приложение № 3 към условията за кандидатстване;</a:t>
            </a:r>
          </a:p>
          <a:p>
            <a:pPr lvl="0" algn="just">
              <a:spcBef>
                <a:spcPts val="1200"/>
              </a:spcBef>
            </a:pPr>
            <a:r>
              <a:rPr lang="bg-BG" sz="1800" dirty="0" smtClean="0">
                <a:solidFill>
                  <a:prstClr val="black"/>
                </a:solidFill>
              </a:rPr>
              <a:t>Документи, с които се доказва опит на експертите в екипа за управление в сходни предходни проекти в областта на опазване на биологичното разнообразие;</a:t>
            </a:r>
          </a:p>
          <a:p>
            <a:pPr lvl="0" algn="just">
              <a:spcBef>
                <a:spcPts val="1200"/>
              </a:spcBef>
            </a:pPr>
            <a:r>
              <a:rPr lang="bg-BG" sz="1800" dirty="0" smtClean="0">
                <a:solidFill>
                  <a:prstClr val="black"/>
                </a:solidFill>
              </a:rPr>
              <a:t>Документи, с които се доказва, че експертите по проекта са наети съгласно Кодекса на труда/Закона за държавния служител;</a:t>
            </a:r>
          </a:p>
          <a:p>
            <a:pPr lvl="0" algn="just">
              <a:spcBef>
                <a:spcPts val="1200"/>
              </a:spcBef>
            </a:pPr>
            <a:r>
              <a:rPr lang="bg-BG" sz="1800" dirty="0" smtClean="0">
                <a:solidFill>
                  <a:prstClr val="black"/>
                </a:solidFill>
              </a:rPr>
              <a:t>Документ, удостоверяващ, че съответната научна организация е вписана в Регистъра за научната дейност в Република България, поддържан от Министерството на образованието и науката – за кандидат/партньор научен институт;</a:t>
            </a:r>
          </a:p>
          <a:p>
            <a:pPr lvl="0" algn="just">
              <a:spcBef>
                <a:spcPts val="1200"/>
              </a:spcBef>
            </a:pPr>
            <a:r>
              <a:rPr lang="bg-BG" sz="1800" dirty="0" smtClean="0">
                <a:solidFill>
                  <a:prstClr val="black"/>
                </a:solidFill>
              </a:rPr>
              <a:t>Документи, доказващи, че стопанската и нестопанската дейност, разходите и финансирането им са ясно разделени – за кандидати и партньори ЮЛНЦ и научен институт;</a:t>
            </a:r>
          </a:p>
          <a:p>
            <a:pPr lvl="0" algn="just">
              <a:spcBef>
                <a:spcPts val="1200"/>
              </a:spcBef>
            </a:pPr>
            <a:endParaRPr lang="bg-BG" sz="1800" dirty="0">
              <a:solidFill>
                <a:prstClr val="black"/>
              </a:solidFill>
            </a:endParaRPr>
          </a:p>
        </p:txBody>
      </p:sp>
      <p:sp>
        <p:nvSpPr>
          <p:cNvPr id="7" name="Title 11"/>
          <p:cNvSpPr txBox="1">
            <a:spLocks/>
          </p:cNvSpPr>
          <p:nvPr/>
        </p:nvSpPr>
        <p:spPr>
          <a:xfrm>
            <a:off x="1542331" y="222548"/>
            <a:ext cx="6284655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300" b="1" i="1" dirty="0" smtClean="0">
                <a:solidFill>
                  <a:srgbClr val="00B050"/>
                </a:solidFill>
              </a:rPr>
              <a:t>ПРОЦЕДУРА „МЕРКИ ЗА ПОДОБРЯВАНЕ НА ПРИРОДОЗАЩИТНОТО СЪСТОЯНИЕ НА ПТИЦИ”</a:t>
            </a:r>
            <a:endParaRPr lang="bg-BG" sz="23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7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NMihova\Desktop\Captur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1" y="133111"/>
            <a:ext cx="1368152" cy="112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NMihova\Desktop\Capture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5893"/>
            <a:ext cx="1213282" cy="133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Mihova\Desktop\Capture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" y="6179454"/>
            <a:ext cx="9097650" cy="67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1"/>
          <p:cNvSpPr txBox="1">
            <a:spLocks/>
          </p:cNvSpPr>
          <p:nvPr/>
        </p:nvSpPr>
        <p:spPr>
          <a:xfrm>
            <a:off x="1542331" y="222548"/>
            <a:ext cx="6284655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300" b="1" i="1" dirty="0" smtClean="0">
                <a:solidFill>
                  <a:srgbClr val="00B050"/>
                </a:solidFill>
              </a:rPr>
              <a:t>ПРОЦЕДУРА „МЕРКИ ЗА ПОДОБРЯВАНЕ НА ПРИРОДОЗАЩИТНОТО СЪСТОЯНИЕ НА ПТИЦИ”</a:t>
            </a:r>
            <a:endParaRPr lang="bg-BG" sz="2300" b="1" i="1" dirty="0">
              <a:solidFill>
                <a:srgbClr val="00B05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398444"/>
              </p:ext>
            </p:extLst>
          </p:nvPr>
        </p:nvGraphicFramePr>
        <p:xfrm>
          <a:off x="174411" y="1556822"/>
          <a:ext cx="8790077" cy="4426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0077">
                  <a:extLst>
                    <a:ext uri="{9D8B030D-6E8A-4147-A177-3AD203B41FA5}">
                      <a16:colId xmlns:a16="http://schemas.microsoft.com/office/drawing/2014/main" xmlns="" val="2919985511"/>
                    </a:ext>
                  </a:extLst>
                </a:gridCol>
              </a:tblGrid>
              <a:tr h="53788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bg-BG" sz="18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Оценка на административното съответствие и допустимост</a:t>
                      </a:r>
                      <a:endParaRPr lang="bg-BG" sz="18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0000413"/>
                  </a:ext>
                </a:extLst>
              </a:tr>
              <a:tr h="63111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bg-BG" sz="1600" noProof="0" dirty="0" smtClean="0">
                          <a:solidFill>
                            <a:schemeClr val="bg1"/>
                          </a:solidFill>
                        </a:rPr>
                        <a:t>Текстът на проектното предложение е на български език (на кирилица) с изключение на полета „Наименование на проектното предложение на английски език“, „Кратко описание на проектното предложение на английски език“ и „Пълно наименование на английски“, които следва да са попълнени на английски език, и  подлежащите на задължително попълване полета във формуляра за кандидатстване са попълнени съгласно Указания за попълване в ИСУН 2020 на информация за проектни предложения по ОПОС 2014 – 2020 г.</a:t>
                      </a:r>
                      <a:endParaRPr lang="bg-BG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1780059"/>
                  </a:ext>
                </a:extLst>
              </a:tr>
              <a:tr h="63111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bg-BG" sz="160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Кандидатът е представил всички документи, които се изискват за целите на кандидатстването, описани в Раздел 24 от условията за кандидатстване, като документите, за които е указано, са подписани и приложени във формата, посочена в същия раздел.</a:t>
                      </a:r>
                      <a:endParaRPr lang="bg-BG" sz="160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1841851"/>
                  </a:ext>
                </a:extLst>
              </a:tr>
              <a:tr h="52584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bg-BG" sz="160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Кандидатът е допустим съгласно условията за кандидатстване.</a:t>
                      </a:r>
                      <a:endParaRPr lang="bg-BG" sz="160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9427464"/>
                  </a:ext>
                </a:extLst>
              </a:tr>
              <a:tr h="98514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bg-BG" sz="160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 случай на партньорство, партньорът/</a:t>
                      </a:r>
                      <a:r>
                        <a:rPr lang="bg-BG" sz="1600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ите</a:t>
                      </a:r>
                      <a:r>
                        <a:rPr lang="bg-BG" sz="160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са допустими съгласно условията за кандидатстване и правата и задълженията между страните са ясно уредени в писмено споразумение съгласно условията за кандидатстване.</a:t>
                      </a:r>
                      <a:endParaRPr lang="bg-BG" sz="160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6061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88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NMihova\Desktop\Captur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1" y="133111"/>
            <a:ext cx="1368152" cy="112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NMihova\Desktop\Capture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5893"/>
            <a:ext cx="1213282" cy="133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Mihova\Desktop\Capture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" y="6179454"/>
            <a:ext cx="9097650" cy="67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1"/>
          <p:cNvSpPr txBox="1">
            <a:spLocks/>
          </p:cNvSpPr>
          <p:nvPr/>
        </p:nvSpPr>
        <p:spPr>
          <a:xfrm>
            <a:off x="1542331" y="222548"/>
            <a:ext cx="6284655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300" b="1" i="1" dirty="0" smtClean="0">
                <a:solidFill>
                  <a:srgbClr val="00B050"/>
                </a:solidFill>
              </a:rPr>
              <a:t>ПРОЦЕДУРА „МЕРКИ ЗА ПОДОБРЯВАНЕ НА ПРИРОДОЗАЩИТНОТО СЪСТОЯНИЕ НА ПТИЦИ”</a:t>
            </a:r>
            <a:endParaRPr lang="bg-BG" sz="2300" b="1" i="1" dirty="0">
              <a:solidFill>
                <a:srgbClr val="00B05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5008"/>
              </p:ext>
            </p:extLst>
          </p:nvPr>
        </p:nvGraphicFramePr>
        <p:xfrm>
          <a:off x="174411" y="1378952"/>
          <a:ext cx="8790077" cy="416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0077">
                  <a:extLst>
                    <a:ext uri="{9D8B030D-6E8A-4147-A177-3AD203B41FA5}">
                      <a16:colId xmlns:a16="http://schemas.microsoft.com/office/drawing/2014/main" xmlns="" val="2919985511"/>
                    </a:ext>
                  </a:extLst>
                </a:gridCol>
              </a:tblGrid>
              <a:tr h="537880">
                <a:tc>
                  <a:txBody>
                    <a:bodyPr/>
                    <a:lstStyle/>
                    <a:p>
                      <a:pPr marL="342900" indent="-342900" algn="ctr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bg-BG" sz="18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Оценка на административното съответствие и допустимост 2</a:t>
                      </a:r>
                      <a:endParaRPr lang="bg-BG" sz="18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000041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bg-BG" sz="160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Всички дейности по проекта, за които това е указано в раздел 14 от условията за кандидатстване, са остойностени въз основа на анализ.</a:t>
                      </a:r>
                      <a:endParaRPr lang="bg-BG" sz="160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1780059"/>
                  </a:ext>
                </a:extLst>
              </a:tr>
              <a:tr h="60693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bg-BG" sz="160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Исканата безвъзмездната финансова помощ съответства на изискванията на  Раздел 9 от насоките за кандидатстване, част „Условия за кандидатстване“, като тя се отнася само за допустими разходи.</a:t>
                      </a:r>
                      <a:endParaRPr lang="bg-BG" sz="160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0431325"/>
                  </a:ext>
                </a:extLst>
              </a:tr>
              <a:tr h="39091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bg-BG" sz="160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Кандидатът има постоянни приходи и източници на финансиране, различни от донорски програми и финансиране по проекти.</a:t>
                      </a:r>
                      <a:endParaRPr lang="bg-BG" sz="160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75614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noProof="0" dirty="0" smtClean="0">
                          <a:solidFill>
                            <a:schemeClr val="bg1"/>
                          </a:solidFill>
                        </a:rPr>
                        <a:t>Проектното предложение на кандидата включва мерки само за един вид (приложимо за проекти в изпълнение на план за действие за вид) или мерки от един или повече планове (приложимо за проекти в изпълнение на планове за управление на защитена зона за опазване на дивите птици)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931073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bg-BG" sz="160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Исканата безвъзмездна  финансова помощ не е за финансиране на разходи, които вече са финансирани със средства от ЕСИФ или чрез други инструменти на Европейския съюз, както и с други публични средства, различни от тези на кандидата и партньора/</a:t>
                      </a:r>
                      <a:r>
                        <a:rPr lang="bg-BG" sz="1600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ите</a:t>
                      </a:r>
                      <a:r>
                        <a:rPr lang="bg-BG" sz="160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bg-BG" sz="160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0514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638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NMihova\Desktop\Captur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1" y="133111"/>
            <a:ext cx="1368152" cy="112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NMihova\Desktop\Capture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5893"/>
            <a:ext cx="1213282" cy="133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Mihova\Desktop\Capture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" y="6179454"/>
            <a:ext cx="9097650" cy="67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1"/>
          <p:cNvSpPr txBox="1">
            <a:spLocks/>
          </p:cNvSpPr>
          <p:nvPr/>
        </p:nvSpPr>
        <p:spPr>
          <a:xfrm>
            <a:off x="1542331" y="222548"/>
            <a:ext cx="6284655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300" b="1" i="1" dirty="0" smtClean="0">
                <a:solidFill>
                  <a:srgbClr val="00B050"/>
                </a:solidFill>
              </a:rPr>
              <a:t>ПРОЦЕДУРА „МЕРКИ ЗА ПОДОБРЯВАНЕ НА ПРИРОДОЗАЩИТНОТО СЪСТОЯНИЕ НА ПТИЦИ”</a:t>
            </a:r>
            <a:endParaRPr lang="bg-BG" sz="2300" b="1" i="1" dirty="0">
              <a:solidFill>
                <a:srgbClr val="00B05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518088"/>
              </p:ext>
            </p:extLst>
          </p:nvPr>
        </p:nvGraphicFramePr>
        <p:xfrm>
          <a:off x="174411" y="1378952"/>
          <a:ext cx="8790077" cy="4695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0077">
                  <a:extLst>
                    <a:ext uri="{9D8B030D-6E8A-4147-A177-3AD203B41FA5}">
                      <a16:colId xmlns:a16="http://schemas.microsoft.com/office/drawing/2014/main" xmlns="" val="2919985511"/>
                    </a:ext>
                  </a:extLst>
                </a:gridCol>
              </a:tblGrid>
              <a:tr h="53788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bg-BG" sz="18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Оценка на административното съответствие и допустимост 3</a:t>
                      </a:r>
                      <a:endParaRPr lang="bg-BG" sz="18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0000413"/>
                  </a:ext>
                </a:extLst>
              </a:tr>
              <a:tr h="21037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bg-BG" sz="160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 проектното предложение са включени всички дейности съгл. изискванията на Раздел 13 от условията за кандидатстване.</a:t>
                      </a:r>
                      <a:endParaRPr lang="bg-BG" sz="160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1780059"/>
                  </a:ext>
                </a:extLst>
              </a:tr>
              <a:tr h="36874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bg-BG" sz="160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Дейностите, включени в проектното предложение, за които се иска финансиране, са допустими съгласно Раздел 13 от условията за кандидатстване.</a:t>
                      </a:r>
                      <a:endParaRPr lang="bg-BG" sz="160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1819906"/>
                  </a:ext>
                </a:extLst>
              </a:tr>
              <a:tr h="21037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bg-BG" sz="160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Срокът за изпълнение на проектното предложение е съобразен с максималния срок, указан в Раздел 18 от условията за кандидатстване.</a:t>
                      </a:r>
                      <a:endParaRPr lang="bg-BG" sz="160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5877449"/>
                  </a:ext>
                </a:extLst>
              </a:tr>
              <a:tr h="63111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bg-BG" sz="160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 проектното предложение са заложени индикаторите, съгласно Раздел 7 от условията за кандидатстване.</a:t>
                      </a:r>
                      <a:endParaRPr lang="bg-BG" sz="160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1841851"/>
                  </a:ext>
                </a:extLst>
              </a:tr>
              <a:tr h="52584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bg-BG" sz="160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Задължителните дейности предвиждат като минимум изискванията, посочени в  Раздел 13 от условията за кандидатстване.</a:t>
                      </a:r>
                      <a:endParaRPr lang="bg-BG" sz="160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9427464"/>
                  </a:ext>
                </a:extLst>
              </a:tr>
              <a:tr h="63111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bg-BG" sz="160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За проектното предложение е определена от компетентния орган приложима процедура по Глава VI  от ЗООС, и/или по чл. 31 от ЗБР.</a:t>
                      </a:r>
                      <a:endParaRPr lang="bg-BG" sz="160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6061128"/>
                  </a:ext>
                </a:extLst>
              </a:tr>
              <a:tr h="57605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bg-BG" sz="160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 проектното предложение са посочени хоризонталните принципи на ЕС, съгласно Раздел 17 от условията за кандидатстване.</a:t>
                      </a:r>
                      <a:endParaRPr lang="bg-BG" sz="160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6927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92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NMihova\Desktop\Captur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1" y="133111"/>
            <a:ext cx="1368152" cy="112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NMihova\Desktop\Capture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5893"/>
            <a:ext cx="1213282" cy="133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Mihova\Desktop\Capture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" y="6179454"/>
            <a:ext cx="9097650" cy="67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1"/>
          <p:cNvSpPr txBox="1">
            <a:spLocks/>
          </p:cNvSpPr>
          <p:nvPr/>
        </p:nvSpPr>
        <p:spPr>
          <a:xfrm>
            <a:off x="1542331" y="222548"/>
            <a:ext cx="6284655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300" b="1" i="1" dirty="0" smtClean="0">
                <a:solidFill>
                  <a:srgbClr val="00B050"/>
                </a:solidFill>
              </a:rPr>
              <a:t>ПРОЦЕДУРА „МЕРКИ ЗА ПОДОБРЯВАНЕ НА ПРИРОДОЗАЩИТНОТО СЪСТОЯНИЕ НА ПТИЦИ”</a:t>
            </a:r>
            <a:endParaRPr lang="bg-BG" sz="2300" b="1" i="1" dirty="0">
              <a:solidFill>
                <a:srgbClr val="00B05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986636"/>
              </p:ext>
            </p:extLst>
          </p:nvPr>
        </p:nvGraphicFramePr>
        <p:xfrm>
          <a:off x="174411" y="1378952"/>
          <a:ext cx="8790077" cy="510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1858">
                  <a:extLst>
                    <a:ext uri="{9D8B030D-6E8A-4147-A177-3AD203B41FA5}">
                      <a16:colId xmlns:a16="http://schemas.microsoft.com/office/drawing/2014/main" xmlns="" val="2919985511"/>
                    </a:ext>
                  </a:extLst>
                </a:gridCol>
                <a:gridCol w="2238219">
                  <a:extLst>
                    <a:ext uri="{9D8B030D-6E8A-4147-A177-3AD203B41FA5}">
                      <a16:colId xmlns:a16="http://schemas.microsoft.com/office/drawing/2014/main" xmlns="" val="961205414"/>
                    </a:ext>
                  </a:extLst>
                </a:gridCol>
              </a:tblGrid>
              <a:tr h="75390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bg-BG" sz="1800" b="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Техническа и финансова оценка</a:t>
                      </a:r>
                      <a:endParaRPr lang="bg-BG" sz="1800" b="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bg-BG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Максимален брой точки 100</a:t>
                      </a:r>
                      <a:endParaRPr lang="bg-BG" sz="18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0000413"/>
                  </a:ext>
                </a:extLst>
              </a:tr>
              <a:tr h="31555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bg-BG" sz="1800" b="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1. Описание и график на дейностите</a:t>
                      </a:r>
                      <a:endParaRPr lang="bg-BG" sz="1800" b="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</a:pPr>
                      <a:endParaRPr lang="bg-BG" sz="18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654529"/>
                  </a:ext>
                </a:extLst>
              </a:tr>
              <a:tr h="63111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bg-BG" noProof="0" dirty="0" smtClean="0">
                          <a:solidFill>
                            <a:schemeClr val="bg1"/>
                          </a:solidFill>
                        </a:rPr>
                        <a:t>2. Методика на работа </a:t>
                      </a:r>
                      <a:endParaRPr lang="bg-BG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bg-BG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1780059"/>
                  </a:ext>
                </a:extLst>
              </a:tr>
              <a:tr h="63111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bg-BG" noProof="0" dirty="0" smtClean="0">
                          <a:solidFill>
                            <a:schemeClr val="bg1"/>
                          </a:solidFill>
                        </a:rPr>
                        <a:t>3. Принос към целите на приоритетната ос</a:t>
                      </a:r>
                      <a:endParaRPr lang="bg-BG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bg-BG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1841851"/>
                  </a:ext>
                </a:extLst>
              </a:tr>
              <a:tr h="63111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bg-BG" noProof="0" dirty="0" smtClean="0">
                          <a:solidFill>
                            <a:schemeClr val="bg1"/>
                          </a:solidFill>
                        </a:rPr>
                        <a:t>4. Капацитет на кандидата</a:t>
                      </a:r>
                      <a:endParaRPr lang="bg-BG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bg-BG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9427464"/>
                  </a:ext>
                </a:extLst>
              </a:tr>
              <a:tr h="63111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bg-BG" noProof="0" dirty="0" smtClean="0">
                          <a:solidFill>
                            <a:schemeClr val="bg1"/>
                          </a:solidFill>
                        </a:rPr>
                        <a:t>5. Устойчивост на очакваните резултати</a:t>
                      </a:r>
                      <a:endParaRPr lang="bg-BG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bg-BG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6061128"/>
                  </a:ext>
                </a:extLst>
              </a:tr>
              <a:tr h="110785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bg-BG" noProof="0" dirty="0" smtClean="0">
                          <a:solidFill>
                            <a:schemeClr val="bg1"/>
                          </a:solidFill>
                        </a:rPr>
                        <a:t>6. Финансова оценка - планиране и обосновка на бюджета на проектното предложение</a:t>
                      </a:r>
                      <a:endParaRPr lang="bg-BG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bg-BG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6927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50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NMihova\Desktop\Captur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1" y="133111"/>
            <a:ext cx="1368152" cy="112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NMihova\Desktop\Capture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5893"/>
            <a:ext cx="1213282" cy="133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Mihova\Desktop\Capture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" y="6179454"/>
            <a:ext cx="9097650" cy="67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2"/>
          <p:cNvSpPr>
            <a:spLocks noGrp="1"/>
          </p:cNvSpPr>
          <p:nvPr>
            <p:ph idx="1"/>
          </p:nvPr>
        </p:nvSpPr>
        <p:spPr>
          <a:xfrm>
            <a:off x="64303" y="1274093"/>
            <a:ext cx="8995247" cy="1722859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bg-BG" sz="2000" dirty="0" smtClean="0"/>
              <a:t>Срок за кандидатстване: до 24 октомври 2019 г. – 18:30 ч.</a:t>
            </a:r>
          </a:p>
          <a:p>
            <a:pPr algn="just">
              <a:spcBef>
                <a:spcPts val="1200"/>
              </a:spcBef>
            </a:pPr>
            <a:r>
              <a:rPr lang="bg-BG" sz="2000" dirty="0" smtClean="0"/>
              <a:t>Продължителност на проектите: в зависимост от характера на предвидените в проектите дейности, но не по-късно от 31.12.2023 г.</a:t>
            </a:r>
          </a:p>
          <a:p>
            <a:pPr algn="just">
              <a:spcBef>
                <a:spcPts val="1200"/>
              </a:spcBef>
            </a:pPr>
            <a:r>
              <a:rPr lang="bg-BG" sz="2000" dirty="0" smtClean="0"/>
              <a:t>Максимален общ бюджет по процедурата – </a:t>
            </a:r>
            <a:r>
              <a:rPr lang="ru-RU" sz="2000" dirty="0"/>
              <a:t>9 141 202 </a:t>
            </a:r>
            <a:r>
              <a:rPr lang="ru-RU" sz="2000" dirty="0" err="1"/>
              <a:t>лв</a:t>
            </a:r>
            <a:r>
              <a:rPr lang="ru-RU" sz="2000" dirty="0"/>
              <a:t>. </a:t>
            </a:r>
            <a:r>
              <a:rPr lang="en-US" sz="2000" dirty="0" smtClean="0"/>
              <a:t> </a:t>
            </a:r>
            <a:endParaRPr lang="bg-BG" sz="2000" dirty="0" smtClean="0"/>
          </a:p>
          <a:p>
            <a:pPr marL="0" indent="0" algn="just">
              <a:spcBef>
                <a:spcPts val="1200"/>
              </a:spcBef>
              <a:buNone/>
            </a:pPr>
            <a:endParaRPr lang="bg-BG" sz="2000" dirty="0" smtClean="0"/>
          </a:p>
          <a:p>
            <a:pPr algn="just">
              <a:spcBef>
                <a:spcPts val="1200"/>
              </a:spcBef>
            </a:pPr>
            <a:endParaRPr lang="bg-BG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251520" y="3017760"/>
            <a:ext cx="8559902" cy="3435576"/>
            <a:chOff x="274998" y="3584444"/>
            <a:chExt cx="8559902" cy="296875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8352" y="4925564"/>
              <a:ext cx="1446548" cy="162763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8916" y="3584448"/>
              <a:ext cx="1981200" cy="14081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5332" y="3584449"/>
              <a:ext cx="1753584" cy="140580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998" y="3584449"/>
              <a:ext cx="1090334" cy="134416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763" y="4925564"/>
              <a:ext cx="2254230" cy="162763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197" y="4925564"/>
              <a:ext cx="1993155" cy="162763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0116" y="3584445"/>
              <a:ext cx="2500718" cy="140580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0834" y="3584444"/>
              <a:ext cx="1234066" cy="140580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885" y="4925568"/>
              <a:ext cx="1127763" cy="162763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993" y="4925567"/>
              <a:ext cx="2013204" cy="1627633"/>
            </a:xfrm>
            <a:prstGeom prst="rect">
              <a:avLst/>
            </a:prstGeom>
          </p:spPr>
        </p:pic>
      </p:grpSp>
      <p:sp>
        <p:nvSpPr>
          <p:cNvPr id="21" name="Title 11"/>
          <p:cNvSpPr txBox="1">
            <a:spLocks/>
          </p:cNvSpPr>
          <p:nvPr/>
        </p:nvSpPr>
        <p:spPr>
          <a:xfrm>
            <a:off x="1542331" y="222548"/>
            <a:ext cx="6284655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300" b="1" i="1" dirty="0" smtClean="0">
                <a:solidFill>
                  <a:srgbClr val="00B050"/>
                </a:solidFill>
              </a:rPr>
              <a:t>ПРОЦЕДУРА „МЕРКИ ЗА ПОДОБРЯВАНЕ НА ПРИРОДОЗАЩИТНОТО СЪСТОЯНИЕ НА ПТИЦИ”</a:t>
            </a:r>
            <a:endParaRPr lang="bg-BG" sz="23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75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g-BG" sz="3600" b="1" dirty="0" smtClean="0"/>
              <a:t/>
            </a:r>
            <a:br>
              <a:rPr lang="bg-BG" sz="3600" b="1" dirty="0" smtClean="0"/>
            </a:br>
            <a:r>
              <a:rPr lang="bg-BG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БЛАГОДАРЯ ЗА ВНИМАНИЕТО!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bg-B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bg-B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ope@moew.government.bg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http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://ope.moew.government.bg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 descr="C:\Users\NMihova\Desktop\Capture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1" y="133111"/>
            <a:ext cx="1368152" cy="112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NMihova\Desktop\Capture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5893"/>
            <a:ext cx="1213282" cy="133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NMihova\Desktop\Capture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682" y="476672"/>
            <a:ext cx="3769548" cy="65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Mihova\Desktop\Capture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" y="4551853"/>
            <a:ext cx="9108504" cy="232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64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NMihova\Desktop\Captur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1" y="133111"/>
            <a:ext cx="1368152" cy="112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NMihova\Desktop\Capture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5893"/>
            <a:ext cx="1213282" cy="133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Mihova\Desktop\Capture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" y="6179454"/>
            <a:ext cx="9097650" cy="67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1"/>
          <p:cNvSpPr txBox="1">
            <a:spLocks/>
          </p:cNvSpPr>
          <p:nvPr/>
        </p:nvSpPr>
        <p:spPr>
          <a:xfrm>
            <a:off x="1542331" y="222548"/>
            <a:ext cx="6284655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300" b="1" i="1" dirty="0" smtClean="0">
                <a:solidFill>
                  <a:srgbClr val="00B050"/>
                </a:solidFill>
              </a:rPr>
              <a:t>ПРОЦЕДУРА „МЕРКИ ЗА ПОДОБРЯВАНЕ НА ПРИРОДОЗАЩИТНОТО СЪСТОЯНИЕ НА ПТИЦИ”</a:t>
            </a:r>
            <a:endParaRPr lang="bg-BG" sz="2300" b="1" i="1" dirty="0">
              <a:solidFill>
                <a:srgbClr val="00B050"/>
              </a:solidFill>
            </a:endParaRPr>
          </a:p>
        </p:txBody>
      </p:sp>
      <p:sp>
        <p:nvSpPr>
          <p:cNvPr id="9" name="Content Placeholder 12"/>
          <p:cNvSpPr>
            <a:spLocks noGrp="1"/>
          </p:cNvSpPr>
          <p:nvPr>
            <p:ph idx="1"/>
          </p:nvPr>
        </p:nvSpPr>
        <p:spPr>
          <a:xfrm>
            <a:off x="102403" y="1340768"/>
            <a:ext cx="8862085" cy="517795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bg-BG" sz="2000" dirty="0" smtClean="0"/>
              <a:t>Подбор на проектни предложения</a:t>
            </a:r>
          </a:p>
          <a:p>
            <a:pPr>
              <a:spcBef>
                <a:spcPts val="1200"/>
              </a:spcBef>
            </a:pPr>
            <a:r>
              <a:rPr lang="bg-BG" sz="2000" dirty="0" smtClean="0"/>
              <a:t>Цел: подобряване на природозащитното състояние на видове птици.</a:t>
            </a:r>
          </a:p>
          <a:p>
            <a:pPr algn="just">
              <a:spcBef>
                <a:spcPts val="1200"/>
              </a:spcBef>
            </a:pPr>
            <a:r>
              <a:rPr lang="bg-BG" sz="2000" dirty="0" smtClean="0"/>
              <a:t>Териториален обхват: в защитени зони по Директивата за опазване на дивите птици с действащи планове за управление и в защитени зони, посочени в планове за действие за видове (с изключение на зоните, включени в процедура BG16M1OP002-3.015 – „Изпълнение на приоритетни мерки във влажни зони“)</a:t>
            </a:r>
          </a:p>
          <a:p>
            <a:pPr algn="just">
              <a:spcBef>
                <a:spcPts val="1200"/>
              </a:spcBef>
            </a:pPr>
            <a:r>
              <a:rPr lang="bg-BG" sz="2000" dirty="0" smtClean="0"/>
              <a:t>Допустими бенефициенти: структури/звена в структурата на МОСВ и МЗХГ (ИАГ и нейните структури), отговорни за формиране, прилагане и изпълнение на политиката в областта на Натура 2000 за подобряване на природозащитното състояние на видове и природни местообитания, юридически лица с нестопанска цел, общини, научни институти.</a:t>
            </a:r>
          </a:p>
          <a:p>
            <a:pPr algn="just">
              <a:spcBef>
                <a:spcPts val="1200"/>
              </a:spcBef>
            </a:pPr>
            <a:r>
              <a:rPr lang="bg-BG" sz="2000" dirty="0" smtClean="0"/>
              <a:t>Допустими дейности: мярка 109 „Инвестиции в консервационни дейности за поддържане/ подобряване на природозащитното състояние на видове и природни местообитания“ от НПРД.</a:t>
            </a:r>
          </a:p>
          <a:p>
            <a:pPr algn="just">
              <a:spcBef>
                <a:spcPts val="1200"/>
              </a:spcBef>
            </a:pP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249517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NMihova\Desktop\Captur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1" y="133111"/>
            <a:ext cx="1368152" cy="112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NMihova\Desktop\Capture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5893"/>
            <a:ext cx="1213282" cy="133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Mihova\Desktop\Capture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" y="6179454"/>
            <a:ext cx="9097650" cy="67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2"/>
          <p:cNvSpPr>
            <a:spLocks noGrp="1"/>
          </p:cNvSpPr>
          <p:nvPr>
            <p:ph idx="1"/>
          </p:nvPr>
        </p:nvSpPr>
        <p:spPr>
          <a:xfrm>
            <a:off x="94207" y="1412776"/>
            <a:ext cx="8923239" cy="532859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bg-BG" sz="2000" dirty="0" smtClean="0"/>
              <a:t>Обхватът на процедурата включва мерки от планове за управление на защитени зони (4 бр.)  и планове за действие за видове (8 бр.):</a:t>
            </a:r>
          </a:p>
          <a:p>
            <a:pPr algn="just">
              <a:spcBef>
                <a:spcPts val="1200"/>
              </a:spcBef>
            </a:pPr>
            <a:r>
              <a:rPr lang="bg-BG" sz="2000" dirty="0" smtClean="0"/>
              <a:t>План за управление на защитена зона BG0002015 „Язовир Конуш“,  утвърден със Заповед № РД-145/24.02.2017 г. на министъра на околната среда и водите (ДВ бр. 25/24.03.2017 г.)</a:t>
            </a:r>
          </a:p>
          <a:p>
            <a:pPr algn="just">
              <a:spcBef>
                <a:spcPts val="1200"/>
              </a:spcBef>
            </a:pPr>
            <a:r>
              <a:rPr lang="bg-BG" sz="2000" dirty="0" smtClean="0"/>
              <a:t>План за управление на защитена зона BG0002023 „Язовир Овчарица“,  утвърден със Заповед № РД-223/22.04.2016 г. на министъра на околната среда и водите (ДВ бр. 37/17.05.2016 г.)</a:t>
            </a:r>
          </a:p>
          <a:p>
            <a:pPr algn="just">
              <a:spcBef>
                <a:spcPts val="1200"/>
              </a:spcBef>
            </a:pPr>
            <a:r>
              <a:rPr lang="bg-BG" sz="2000" dirty="0" smtClean="0"/>
              <a:t>План за управление на защитена зона BG0002052 „Язовир </a:t>
            </a:r>
            <a:r>
              <a:rPr lang="bg-BG" sz="2000" dirty="0" err="1" smtClean="0"/>
              <a:t>Жребчево</a:t>
            </a:r>
            <a:r>
              <a:rPr lang="bg-BG" sz="2000" dirty="0" smtClean="0"/>
              <a:t>“,  утвърден със Заповед № РД-785/27.11.2015 г. на министъра на околната среда и водите (ДВ бр. 96/09.12.2015 г.)</a:t>
            </a:r>
          </a:p>
          <a:p>
            <a:pPr algn="just">
              <a:spcBef>
                <a:spcPts val="1200"/>
              </a:spcBef>
            </a:pPr>
            <a:r>
              <a:rPr lang="bg-BG" sz="2000" dirty="0" smtClean="0"/>
              <a:t>План за управление на защитена зона BG0002090 „Берковица“,  утвърден със Заповед № РД-45/26.01.2016 г. на министъра на околната среда и водите (ДВ бр. 12/02.</a:t>
            </a:r>
            <a:r>
              <a:rPr lang="bg-BG" sz="2000" dirty="0" err="1" smtClean="0"/>
              <a:t>02</a:t>
            </a:r>
            <a:r>
              <a:rPr lang="bg-BG" sz="2000" dirty="0" smtClean="0"/>
              <a:t>.2016 г.)</a:t>
            </a:r>
            <a:endParaRPr lang="bg-BG" sz="2000" dirty="0"/>
          </a:p>
        </p:txBody>
      </p:sp>
      <p:sp>
        <p:nvSpPr>
          <p:cNvPr id="7" name="Title 11"/>
          <p:cNvSpPr txBox="1">
            <a:spLocks/>
          </p:cNvSpPr>
          <p:nvPr/>
        </p:nvSpPr>
        <p:spPr>
          <a:xfrm>
            <a:off x="1542331" y="222548"/>
            <a:ext cx="6284655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300" b="1" i="1" dirty="0" smtClean="0">
                <a:solidFill>
                  <a:srgbClr val="00B050"/>
                </a:solidFill>
              </a:rPr>
              <a:t>ПРОЦЕДУРА „МЕРКИ ЗА ПОДОБРЯВАНЕ НА ПРИРОДОЗАЩИТНОТО СЪСТОЯНИЕ НА ПТИЦИ”</a:t>
            </a:r>
            <a:endParaRPr lang="bg-BG" sz="23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45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NMihova\Desktop\Captur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1" y="133111"/>
            <a:ext cx="1368152" cy="112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NMihova\Desktop\Capture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5893"/>
            <a:ext cx="1213282" cy="133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Mihova\Desktop\Capture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" y="6179454"/>
            <a:ext cx="9097650" cy="67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2"/>
          <p:cNvSpPr>
            <a:spLocks noGrp="1"/>
          </p:cNvSpPr>
          <p:nvPr>
            <p:ph idx="1"/>
          </p:nvPr>
        </p:nvSpPr>
        <p:spPr>
          <a:xfrm>
            <a:off x="94207" y="1412776"/>
            <a:ext cx="8923239" cy="5328592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bg-BG" sz="2000" dirty="0" smtClean="0"/>
              <a:t>План за действие за опазване на </a:t>
            </a:r>
            <a:r>
              <a:rPr lang="bg-BG" sz="2000" dirty="0" err="1" smtClean="0"/>
              <a:t>Червеногушата</a:t>
            </a:r>
            <a:r>
              <a:rPr lang="bg-BG" sz="2000" dirty="0" smtClean="0"/>
              <a:t> гъска (</a:t>
            </a:r>
            <a:r>
              <a:rPr lang="bg-BG" sz="2000" dirty="0" err="1" smtClean="0"/>
              <a:t>Branta</a:t>
            </a:r>
            <a:r>
              <a:rPr lang="bg-BG" sz="2000" dirty="0" smtClean="0"/>
              <a:t> </a:t>
            </a:r>
            <a:r>
              <a:rPr lang="bg-BG" sz="2000" dirty="0" err="1" smtClean="0"/>
              <a:t>ruficollis</a:t>
            </a:r>
            <a:r>
              <a:rPr lang="bg-BG" sz="2000" dirty="0" smtClean="0"/>
              <a:t>) в България, за периода 2018 – 2027 г., утвърден със Заповед № РД-355/04.06.2018 г. на министъра на околната среда и водите.</a:t>
            </a:r>
          </a:p>
          <a:p>
            <a:pPr algn="just">
              <a:spcBef>
                <a:spcPts val="1200"/>
              </a:spcBef>
            </a:pPr>
            <a:r>
              <a:rPr lang="bg-BG" sz="2000" dirty="0" smtClean="0"/>
              <a:t>План за действие за опазване на </a:t>
            </a:r>
            <a:r>
              <a:rPr lang="bg-BG" sz="2000" dirty="0" err="1" smtClean="0"/>
              <a:t>Къдроглавия</a:t>
            </a:r>
            <a:r>
              <a:rPr lang="bg-BG" sz="2000" dirty="0" smtClean="0"/>
              <a:t> пеликан (</a:t>
            </a:r>
            <a:r>
              <a:rPr lang="bg-BG" sz="2000" dirty="0" err="1" smtClean="0"/>
              <a:t>Pelecanus</a:t>
            </a:r>
            <a:r>
              <a:rPr lang="bg-BG" sz="2000" dirty="0" smtClean="0"/>
              <a:t> </a:t>
            </a:r>
            <a:r>
              <a:rPr lang="bg-BG" sz="2000" dirty="0" err="1" smtClean="0"/>
              <a:t>crispus</a:t>
            </a:r>
            <a:r>
              <a:rPr lang="bg-BG" sz="2000" dirty="0" smtClean="0"/>
              <a:t>) в България, за периода 2013 – 2022 г., утвърден със Заповед № РД-888/28.11.2012 г. на министъра на околната среда и водите.</a:t>
            </a:r>
          </a:p>
          <a:p>
            <a:pPr algn="just">
              <a:spcBef>
                <a:spcPts val="1200"/>
              </a:spcBef>
            </a:pPr>
            <a:r>
              <a:rPr lang="bg-BG" sz="2000" dirty="0" smtClean="0"/>
              <a:t>План за действие за опазване на </a:t>
            </a:r>
            <a:r>
              <a:rPr lang="bg-BG" sz="2000" dirty="0" err="1" smtClean="0"/>
              <a:t>Белооката</a:t>
            </a:r>
            <a:r>
              <a:rPr lang="bg-BG" sz="2000" dirty="0" smtClean="0"/>
              <a:t> </a:t>
            </a:r>
            <a:r>
              <a:rPr lang="bg-BG" sz="2000" dirty="0" err="1" smtClean="0"/>
              <a:t>потапница</a:t>
            </a:r>
            <a:r>
              <a:rPr lang="bg-BG" sz="2000" dirty="0" smtClean="0"/>
              <a:t> (</a:t>
            </a:r>
            <a:r>
              <a:rPr lang="bg-BG" sz="2000" dirty="0" err="1" smtClean="0"/>
              <a:t>Aythya</a:t>
            </a:r>
            <a:r>
              <a:rPr lang="bg-BG" sz="2000" dirty="0" smtClean="0"/>
              <a:t> </a:t>
            </a:r>
            <a:r>
              <a:rPr lang="bg-BG" sz="2000" dirty="0" err="1" smtClean="0"/>
              <a:t>nyroca</a:t>
            </a:r>
            <a:r>
              <a:rPr lang="bg-BG" sz="2000" dirty="0" smtClean="0"/>
              <a:t>) в България, за периода 2014 – 2023 г., утвърден със Заповед № РД-347/12.05.2014 г. на министъра на околната среда и водите.</a:t>
            </a:r>
          </a:p>
          <a:p>
            <a:pPr algn="just">
              <a:spcBef>
                <a:spcPts val="1200"/>
              </a:spcBef>
            </a:pPr>
            <a:r>
              <a:rPr lang="bg-BG" sz="2000" dirty="0" smtClean="0"/>
              <a:t>План за действие за опазване на Големия воден бик (</a:t>
            </a:r>
            <a:r>
              <a:rPr lang="bg-BG" sz="2000" dirty="0" err="1" smtClean="0"/>
              <a:t>Botaurus</a:t>
            </a:r>
            <a:r>
              <a:rPr lang="bg-BG" sz="2000" dirty="0" smtClean="0"/>
              <a:t> </a:t>
            </a:r>
            <a:r>
              <a:rPr lang="bg-BG" sz="2000" dirty="0" err="1" smtClean="0"/>
              <a:t>stellaris</a:t>
            </a:r>
            <a:r>
              <a:rPr lang="bg-BG" sz="2000" dirty="0" smtClean="0"/>
              <a:t>) в България, за периода 2014 – 2023 г., утвърден със Заповед № РД-347/12.05.2014 г. на министъра на околната среда и водите.</a:t>
            </a:r>
            <a:endParaRPr lang="bg-BG" sz="2000" dirty="0"/>
          </a:p>
        </p:txBody>
      </p:sp>
      <p:sp>
        <p:nvSpPr>
          <p:cNvPr id="7" name="Title 11"/>
          <p:cNvSpPr txBox="1">
            <a:spLocks/>
          </p:cNvSpPr>
          <p:nvPr/>
        </p:nvSpPr>
        <p:spPr>
          <a:xfrm>
            <a:off x="1542331" y="222548"/>
            <a:ext cx="6284655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300" b="1" i="1" dirty="0" smtClean="0">
                <a:solidFill>
                  <a:srgbClr val="00B050"/>
                </a:solidFill>
              </a:rPr>
              <a:t>ПРОЦЕДУРА „МЕРКИ ЗА ПОДОБРЯВАНЕ НА ПРИРОДОЗАЩИТНОТО СЪСТОЯНИЕ НА ПТИЦИ”</a:t>
            </a:r>
            <a:endParaRPr lang="bg-BG" sz="23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4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NMihova\Desktop\Captur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1" y="133111"/>
            <a:ext cx="1368152" cy="112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NMihova\Desktop\Capture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5893"/>
            <a:ext cx="1213282" cy="133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Mihova\Desktop\Capture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" y="6179454"/>
            <a:ext cx="9097650" cy="67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2"/>
          <p:cNvSpPr>
            <a:spLocks noGrp="1"/>
          </p:cNvSpPr>
          <p:nvPr>
            <p:ph idx="1"/>
          </p:nvPr>
        </p:nvSpPr>
        <p:spPr>
          <a:xfrm>
            <a:off x="94207" y="1628800"/>
            <a:ext cx="8923239" cy="511256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bg-BG" sz="2000" dirty="0" smtClean="0"/>
              <a:t>План за действие за опазване на Малкия </a:t>
            </a:r>
            <a:r>
              <a:rPr lang="bg-BG" sz="2000" dirty="0" err="1" smtClean="0"/>
              <a:t>корморан</a:t>
            </a:r>
            <a:r>
              <a:rPr lang="bg-BG" sz="2000" dirty="0" smtClean="0"/>
              <a:t> (</a:t>
            </a:r>
            <a:r>
              <a:rPr lang="bg-BG" sz="2000" dirty="0" err="1" smtClean="0"/>
              <a:t>Phalacrocorax</a:t>
            </a:r>
            <a:r>
              <a:rPr lang="bg-BG" sz="2000" dirty="0" smtClean="0"/>
              <a:t> </a:t>
            </a:r>
            <a:r>
              <a:rPr lang="bg-BG" sz="2000" dirty="0" err="1" smtClean="0"/>
              <a:t>pygmeus</a:t>
            </a:r>
            <a:r>
              <a:rPr lang="bg-BG" sz="2000" dirty="0" smtClean="0"/>
              <a:t>) в България, за периода 2014 – 2023 г., утвърден със Заповед № РД-347/12.05.2014 г. на министъра на околната среда и водите.</a:t>
            </a:r>
          </a:p>
          <a:p>
            <a:pPr algn="just">
              <a:spcBef>
                <a:spcPts val="1200"/>
              </a:spcBef>
            </a:pPr>
            <a:r>
              <a:rPr lang="bg-BG" sz="2000" dirty="0" smtClean="0"/>
              <a:t>План за действие за опазване на </a:t>
            </a:r>
            <a:r>
              <a:rPr lang="bg-BG" sz="2000" dirty="0" err="1" smtClean="0"/>
              <a:t>Кръстатия</a:t>
            </a:r>
            <a:r>
              <a:rPr lang="bg-BG" sz="2000" dirty="0" smtClean="0"/>
              <a:t> орел (</a:t>
            </a:r>
            <a:r>
              <a:rPr lang="bg-BG" sz="2000" dirty="0" err="1" smtClean="0"/>
              <a:t>Aquila</a:t>
            </a:r>
            <a:r>
              <a:rPr lang="bg-BG" sz="2000" dirty="0" smtClean="0"/>
              <a:t> </a:t>
            </a:r>
            <a:r>
              <a:rPr lang="bg-BG" sz="2000" dirty="0" err="1" smtClean="0"/>
              <a:t>heliaca</a:t>
            </a:r>
            <a:r>
              <a:rPr lang="bg-BG" sz="2000" dirty="0" smtClean="0"/>
              <a:t>) в България, за периода 2013 – 2022 г., утвърден със Заповед № РД-359/15.04.2013 г. на министъра на околната среда и водите.</a:t>
            </a:r>
          </a:p>
          <a:p>
            <a:pPr algn="just">
              <a:spcBef>
                <a:spcPts val="1200"/>
              </a:spcBef>
            </a:pPr>
            <a:r>
              <a:rPr lang="bg-BG" sz="2000" dirty="0" smtClean="0"/>
              <a:t>План за действие за опазване на Ловния сокол (</a:t>
            </a:r>
            <a:r>
              <a:rPr lang="bg-BG" sz="2000" dirty="0" err="1" smtClean="0"/>
              <a:t>Falco</a:t>
            </a:r>
            <a:r>
              <a:rPr lang="bg-BG" sz="2000" dirty="0" smtClean="0"/>
              <a:t> </a:t>
            </a:r>
            <a:r>
              <a:rPr lang="bg-BG" sz="2000" dirty="0" err="1" smtClean="0"/>
              <a:t>cherrug</a:t>
            </a:r>
            <a:r>
              <a:rPr lang="bg-BG" sz="2000" dirty="0" smtClean="0"/>
              <a:t>) в България, за периода 2013 – 2022 г., утвърден със Заповед № РД-371/17.04.2013 г. на министъра на околната среда и водите.</a:t>
            </a:r>
          </a:p>
          <a:p>
            <a:pPr algn="just">
              <a:spcBef>
                <a:spcPts val="1200"/>
              </a:spcBef>
            </a:pPr>
            <a:r>
              <a:rPr lang="bg-BG" sz="2000" dirty="0" smtClean="0"/>
              <a:t>План за действие за опазване на черния лешояд (</a:t>
            </a:r>
            <a:r>
              <a:rPr lang="bg-BG" sz="2000" dirty="0" err="1" smtClean="0"/>
              <a:t>Aegypius</a:t>
            </a:r>
            <a:r>
              <a:rPr lang="bg-BG" sz="2000" dirty="0" smtClean="0"/>
              <a:t> </a:t>
            </a:r>
            <a:r>
              <a:rPr lang="bg-BG" sz="2000" dirty="0" err="1" smtClean="0"/>
              <a:t>monachus</a:t>
            </a:r>
            <a:r>
              <a:rPr lang="bg-BG" sz="2000" dirty="0" smtClean="0"/>
              <a:t>) в България 2015-2024 г., утвърден със Заповед № РД-764/12.</a:t>
            </a:r>
            <a:r>
              <a:rPr lang="bg-BG" sz="2000" dirty="0" err="1" smtClean="0"/>
              <a:t>12</a:t>
            </a:r>
            <a:r>
              <a:rPr lang="bg-BG" sz="2000" dirty="0" smtClean="0"/>
              <a:t>.2018 г. на министъра на околната среда и водите.</a:t>
            </a:r>
            <a:endParaRPr lang="bg-BG" sz="2000" dirty="0"/>
          </a:p>
        </p:txBody>
      </p:sp>
      <p:sp>
        <p:nvSpPr>
          <p:cNvPr id="7" name="Title 11"/>
          <p:cNvSpPr txBox="1">
            <a:spLocks/>
          </p:cNvSpPr>
          <p:nvPr/>
        </p:nvSpPr>
        <p:spPr>
          <a:xfrm>
            <a:off x="1542331" y="222548"/>
            <a:ext cx="6284655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300" b="1" i="1" dirty="0" smtClean="0">
                <a:solidFill>
                  <a:srgbClr val="00B050"/>
                </a:solidFill>
              </a:rPr>
              <a:t>ПРОЦЕДУРА „МЕРКИ ЗА ПОДОБРЯВАНЕ НА ПРИРОДОЗАЩИТНОТО СЪСТОЯНИЕ НА ПТИЦИ”</a:t>
            </a:r>
            <a:endParaRPr lang="bg-BG" sz="23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7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NMihova\Desktop\Captur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1" y="133111"/>
            <a:ext cx="1368152" cy="112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NMihova\Desktop\Capture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5893"/>
            <a:ext cx="1213282" cy="133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Mihova\Desktop\Capture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" y="6179454"/>
            <a:ext cx="9097650" cy="67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2"/>
          <p:cNvSpPr>
            <a:spLocks noGrp="1"/>
          </p:cNvSpPr>
          <p:nvPr>
            <p:ph idx="1"/>
          </p:nvPr>
        </p:nvSpPr>
        <p:spPr>
          <a:xfrm>
            <a:off x="94207" y="1628800"/>
            <a:ext cx="8923239" cy="511256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bg-BG" sz="2000" dirty="0" smtClean="0"/>
              <a:t>План за действие за опазване на Малкия </a:t>
            </a:r>
            <a:r>
              <a:rPr lang="bg-BG" sz="2000" dirty="0" err="1" smtClean="0"/>
              <a:t>корморан</a:t>
            </a:r>
            <a:r>
              <a:rPr lang="bg-BG" sz="2000" dirty="0" smtClean="0"/>
              <a:t> (</a:t>
            </a:r>
            <a:r>
              <a:rPr lang="bg-BG" sz="2000" dirty="0" err="1" smtClean="0"/>
              <a:t>Phalacrocorax</a:t>
            </a:r>
            <a:r>
              <a:rPr lang="bg-BG" sz="2000" dirty="0" smtClean="0"/>
              <a:t> </a:t>
            </a:r>
            <a:r>
              <a:rPr lang="bg-BG" sz="2000" dirty="0" err="1" smtClean="0"/>
              <a:t>pygmeus</a:t>
            </a:r>
            <a:r>
              <a:rPr lang="bg-BG" sz="2000" dirty="0" smtClean="0"/>
              <a:t>) в България, за периода 2014 – 2023 г., утвърден със Заповед № РД-347/12.05.2014 г. на министъра на околната среда и водите.</a:t>
            </a:r>
          </a:p>
          <a:p>
            <a:pPr algn="just">
              <a:spcBef>
                <a:spcPts val="1200"/>
              </a:spcBef>
            </a:pPr>
            <a:r>
              <a:rPr lang="bg-BG" sz="2000" dirty="0" smtClean="0"/>
              <a:t>План за действие за опазване на </a:t>
            </a:r>
            <a:r>
              <a:rPr lang="bg-BG" sz="2000" dirty="0" err="1" smtClean="0"/>
              <a:t>Кръстатия</a:t>
            </a:r>
            <a:r>
              <a:rPr lang="bg-BG" sz="2000" dirty="0" smtClean="0"/>
              <a:t> орел (</a:t>
            </a:r>
            <a:r>
              <a:rPr lang="bg-BG" sz="2000" dirty="0" err="1" smtClean="0"/>
              <a:t>Aquila</a:t>
            </a:r>
            <a:r>
              <a:rPr lang="bg-BG" sz="2000" dirty="0" smtClean="0"/>
              <a:t> </a:t>
            </a:r>
            <a:r>
              <a:rPr lang="bg-BG" sz="2000" dirty="0" err="1" smtClean="0"/>
              <a:t>heliaca</a:t>
            </a:r>
            <a:r>
              <a:rPr lang="bg-BG" sz="2000" dirty="0" smtClean="0"/>
              <a:t>) в България, за периода 2013 – 2022 г., утвърден със Заповед № РД-359/15.04.2013 г. на министъра на околната среда и водите.</a:t>
            </a:r>
          </a:p>
          <a:p>
            <a:pPr algn="just">
              <a:spcBef>
                <a:spcPts val="1200"/>
              </a:spcBef>
            </a:pPr>
            <a:r>
              <a:rPr lang="bg-BG" sz="2000" dirty="0" smtClean="0"/>
              <a:t>План за действие за опазване на Ловния сокол (</a:t>
            </a:r>
            <a:r>
              <a:rPr lang="bg-BG" sz="2000" dirty="0" err="1" smtClean="0"/>
              <a:t>Falco</a:t>
            </a:r>
            <a:r>
              <a:rPr lang="bg-BG" sz="2000" dirty="0" smtClean="0"/>
              <a:t> </a:t>
            </a:r>
            <a:r>
              <a:rPr lang="bg-BG" sz="2000" dirty="0" err="1" smtClean="0"/>
              <a:t>cherrug</a:t>
            </a:r>
            <a:r>
              <a:rPr lang="bg-BG" sz="2000" dirty="0" smtClean="0"/>
              <a:t>) в България, за периода 2013 – 2022 г., утвърден със Заповед № РД-371/17.04.2013 г. на министъра на околната среда и водите.</a:t>
            </a:r>
          </a:p>
          <a:p>
            <a:pPr algn="just">
              <a:spcBef>
                <a:spcPts val="1200"/>
              </a:spcBef>
            </a:pPr>
            <a:r>
              <a:rPr lang="bg-BG" sz="2000" dirty="0" smtClean="0"/>
              <a:t>План за действие за опазване на черния лешояд (</a:t>
            </a:r>
            <a:r>
              <a:rPr lang="bg-BG" sz="2000" dirty="0" err="1" smtClean="0"/>
              <a:t>Aegypius</a:t>
            </a:r>
            <a:r>
              <a:rPr lang="bg-BG" sz="2000" dirty="0" smtClean="0"/>
              <a:t> </a:t>
            </a:r>
            <a:r>
              <a:rPr lang="bg-BG" sz="2000" dirty="0" err="1" smtClean="0"/>
              <a:t>monachus</a:t>
            </a:r>
            <a:r>
              <a:rPr lang="bg-BG" sz="2000" dirty="0" smtClean="0"/>
              <a:t>) в България 2015-2024 г., утвърден със Заповед № РД-764/12.</a:t>
            </a:r>
            <a:r>
              <a:rPr lang="bg-BG" sz="2000" dirty="0" err="1" smtClean="0"/>
              <a:t>12</a:t>
            </a:r>
            <a:r>
              <a:rPr lang="bg-BG" sz="2000" dirty="0" smtClean="0"/>
              <a:t>.2018 г. на министъра на околната среда и водите.</a:t>
            </a:r>
            <a:endParaRPr lang="bg-BG" sz="2000" dirty="0"/>
          </a:p>
        </p:txBody>
      </p:sp>
      <p:sp>
        <p:nvSpPr>
          <p:cNvPr id="7" name="Title 11"/>
          <p:cNvSpPr txBox="1">
            <a:spLocks/>
          </p:cNvSpPr>
          <p:nvPr/>
        </p:nvSpPr>
        <p:spPr>
          <a:xfrm>
            <a:off x="1542331" y="222548"/>
            <a:ext cx="6284655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300" b="1" i="1" dirty="0" smtClean="0">
                <a:solidFill>
                  <a:srgbClr val="00B050"/>
                </a:solidFill>
              </a:rPr>
              <a:t>ПРОЦЕДУРА „МЕРКИ ЗА ПОДОБРЯВАНЕ НА ПРИРОДОЗАЩИТНОТО СЪСТОЯНИЕ НА ПТИЦИ”</a:t>
            </a:r>
            <a:endParaRPr lang="bg-BG" sz="23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51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NMihova\Desktop\Captur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1" y="133111"/>
            <a:ext cx="1368152" cy="112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NMihova\Desktop\Capture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5893"/>
            <a:ext cx="1213282" cy="133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Mihova\Desktop\Capture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" y="6179454"/>
            <a:ext cx="9097650" cy="67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2"/>
          <p:cNvSpPr>
            <a:spLocks noGrp="1"/>
          </p:cNvSpPr>
          <p:nvPr>
            <p:ph idx="1"/>
          </p:nvPr>
        </p:nvSpPr>
        <p:spPr>
          <a:xfrm>
            <a:off x="94207" y="1342722"/>
            <a:ext cx="8923239" cy="539864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bg-BG" sz="1800" dirty="0" smtClean="0"/>
              <a:t>Един  кандидат може да подаде:</a:t>
            </a:r>
          </a:p>
          <a:p>
            <a:pPr algn="just">
              <a:spcBef>
                <a:spcPts val="1200"/>
              </a:spcBef>
            </a:pPr>
            <a:r>
              <a:rPr lang="bg-BG" sz="1800" dirty="0" smtClean="0"/>
              <a:t>В изпълнение на план за действие за вид – </a:t>
            </a:r>
            <a:r>
              <a:rPr lang="bg-BG" sz="1800" b="1" dirty="0" smtClean="0"/>
              <a:t>едно проектно предложение за един вид </a:t>
            </a:r>
            <a:r>
              <a:rPr lang="bg-BG" sz="1800" dirty="0" smtClean="0"/>
              <a:t>или </a:t>
            </a:r>
            <a:r>
              <a:rPr lang="bg-BG" sz="1800" b="1" dirty="0" smtClean="0"/>
              <a:t>повече от едно проектно предложение, всяко от тях за различен вид</a:t>
            </a:r>
            <a:r>
              <a:rPr lang="bg-BG" sz="1800" dirty="0" smtClean="0"/>
              <a:t>. Проектното предложение задължително трябва да включва всички определени за изпълнение мерки от съответния план за действие за всички зони, съгласно Приложение № 1 „Планове за действие за видове и допустими мерки“ към раздел 28 от насоките за кандидатстване, част „условия за кандидатстване“.</a:t>
            </a:r>
          </a:p>
          <a:p>
            <a:pPr algn="just">
              <a:spcBef>
                <a:spcPts val="1200"/>
              </a:spcBef>
            </a:pPr>
            <a:r>
              <a:rPr lang="bg-BG" sz="1800" dirty="0" smtClean="0"/>
              <a:t>В изпълнение на план за управление на защитена зона за опазване на дивите птици – </a:t>
            </a:r>
            <a:r>
              <a:rPr lang="bg-BG" sz="1800" b="1" dirty="0" smtClean="0"/>
              <a:t>само едно проектно предложение, което задължително следва да включва всички определени за изпълнение мерки от един или повече планове във всички определени райони от зоната, съгласно Приложение № 2 </a:t>
            </a:r>
            <a:r>
              <a:rPr lang="bg-BG" sz="1800" dirty="0" smtClean="0"/>
              <a:t>„Планове за управление на защитени зони и допустими мерки“ към раздел 28 от насоките за кандидатстване, част „условия за кандидатстване“.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bg-BG" sz="1800" b="1" i="1" dirty="0" smtClean="0"/>
              <a:t>В заглавието на проекта кандидатът следва да посочи латинското наименование на вида или съответно номера на защитената зона, който/която е предмет на проектното предложение.</a:t>
            </a:r>
            <a:endParaRPr lang="bg-BG" sz="1800" b="1" i="1" dirty="0"/>
          </a:p>
        </p:txBody>
      </p:sp>
      <p:sp>
        <p:nvSpPr>
          <p:cNvPr id="7" name="Title 11"/>
          <p:cNvSpPr txBox="1">
            <a:spLocks/>
          </p:cNvSpPr>
          <p:nvPr/>
        </p:nvSpPr>
        <p:spPr>
          <a:xfrm>
            <a:off x="1542331" y="222548"/>
            <a:ext cx="6284655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300" b="1" i="1" dirty="0" smtClean="0">
                <a:solidFill>
                  <a:srgbClr val="00B050"/>
                </a:solidFill>
              </a:rPr>
              <a:t>ПРОЦЕДУРА „МЕРКИ ЗА ПОДОБРЯВАНЕ НА ПРИРОДОЗАЩИТНОТО СЪСТОЯНИЕ НА ПТИЦИ”</a:t>
            </a:r>
            <a:endParaRPr lang="bg-BG" sz="23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51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NMihova\Desktop\Captur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1" y="133111"/>
            <a:ext cx="1368152" cy="112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NMihova\Desktop\Capture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5893"/>
            <a:ext cx="1213282" cy="133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Mihova\Desktop\Capture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" y="6179454"/>
            <a:ext cx="9097650" cy="67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2"/>
          <p:cNvSpPr>
            <a:spLocks noGrp="1"/>
          </p:cNvSpPr>
          <p:nvPr>
            <p:ph idx="1"/>
          </p:nvPr>
        </p:nvSpPr>
        <p:spPr>
          <a:xfrm>
            <a:off x="94207" y="1556792"/>
            <a:ext cx="8923239" cy="518457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bg-BG" sz="1800" u="sng" dirty="0" smtClean="0"/>
              <a:t>Изискуеми документи на етап кандидатстване:</a:t>
            </a:r>
          </a:p>
          <a:p>
            <a:pPr algn="just">
              <a:spcBef>
                <a:spcPts val="1200"/>
              </a:spcBef>
            </a:pPr>
            <a:r>
              <a:rPr lang="bg-BG" sz="1800" dirty="0" smtClean="0"/>
              <a:t>Заповед за оправомощаване на длъжностното лице/пълномощно на лицето, което подписва с квалифициран електронен подпис от името на кандидата документите за кандидатстване по процедурата (ако е приложимо);</a:t>
            </a:r>
          </a:p>
          <a:p>
            <a:pPr algn="just">
              <a:spcBef>
                <a:spcPts val="1200"/>
              </a:spcBef>
            </a:pPr>
            <a:r>
              <a:rPr lang="bg-BG" sz="1800" dirty="0" smtClean="0"/>
              <a:t>Документи за съгласие/разрешаване за кандидатстване по процедурата, ако е приложимо;</a:t>
            </a:r>
          </a:p>
          <a:p>
            <a:pPr algn="just">
              <a:spcBef>
                <a:spcPts val="1200"/>
              </a:spcBef>
            </a:pPr>
            <a:r>
              <a:rPr lang="bg-BG" sz="1800" dirty="0" smtClean="0"/>
              <a:t>Подписано споразумение за партньорство, ако е приложимо; </a:t>
            </a:r>
          </a:p>
          <a:p>
            <a:pPr algn="just">
              <a:spcBef>
                <a:spcPts val="1200"/>
              </a:spcBef>
            </a:pPr>
            <a:r>
              <a:rPr lang="bg-BG" sz="1800" dirty="0" smtClean="0"/>
              <a:t>Попълнена от кандидата и отделно попълнена от партньора, ако има такъв, декларация по образец – Приложение № 5 към условията за кандидатстване;</a:t>
            </a:r>
          </a:p>
          <a:p>
            <a:pPr algn="just">
              <a:spcBef>
                <a:spcPts val="1200"/>
              </a:spcBef>
            </a:pPr>
            <a:r>
              <a:rPr lang="bg-BG" sz="1800" dirty="0" smtClean="0"/>
              <a:t>Попълнена от кандидата и отделно попълнена от партньора, ако има такъв, декларация по образец - Приложение № 4.1 към условията за кандидатстване;</a:t>
            </a:r>
          </a:p>
          <a:p>
            <a:pPr algn="just">
              <a:spcBef>
                <a:spcPts val="1200"/>
              </a:spcBef>
            </a:pPr>
            <a:r>
              <a:rPr lang="bg-BG" sz="1800" dirty="0" smtClean="0"/>
              <a:t>Попълнена от кандидата и отделно попълнена от партньора, ако има такъв, декларация по член 25, ал. 2 от ЗУСЕСИФ по образец – Приложение № 4.2 към условията за кандидатстване;</a:t>
            </a:r>
          </a:p>
          <a:p>
            <a:pPr algn="just">
              <a:spcBef>
                <a:spcPts val="1200"/>
              </a:spcBef>
            </a:pPr>
            <a:endParaRPr lang="bg-BG" sz="1800" dirty="0" smtClean="0"/>
          </a:p>
          <a:p>
            <a:pPr algn="just">
              <a:spcBef>
                <a:spcPts val="1200"/>
              </a:spcBef>
            </a:pPr>
            <a:endParaRPr lang="bg-BG" sz="1800" dirty="0" smtClean="0"/>
          </a:p>
        </p:txBody>
      </p:sp>
      <p:sp>
        <p:nvSpPr>
          <p:cNvPr id="7" name="Title 11"/>
          <p:cNvSpPr txBox="1">
            <a:spLocks/>
          </p:cNvSpPr>
          <p:nvPr/>
        </p:nvSpPr>
        <p:spPr>
          <a:xfrm>
            <a:off x="1542331" y="222548"/>
            <a:ext cx="6284655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300" b="1" i="1" dirty="0" smtClean="0">
                <a:solidFill>
                  <a:srgbClr val="00B050"/>
                </a:solidFill>
              </a:rPr>
              <a:t>ПРОЦЕДУРА „МЕРКИ ЗА ПОДОБРЯВАНЕ НА ПРИРОДОЗАЩИТНОТО СЪСТОЯНИЕ НА ПТИЦИ”</a:t>
            </a:r>
            <a:endParaRPr lang="bg-BG" sz="23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09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NMihova\Desktop\Captur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1" y="133111"/>
            <a:ext cx="1368152" cy="112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NMihova\Desktop\Capture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5893"/>
            <a:ext cx="1213282" cy="133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Mihova\Desktop\Capture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" y="6179454"/>
            <a:ext cx="9097650" cy="67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2"/>
          <p:cNvSpPr>
            <a:spLocks noGrp="1"/>
          </p:cNvSpPr>
          <p:nvPr>
            <p:ph idx="1"/>
          </p:nvPr>
        </p:nvSpPr>
        <p:spPr>
          <a:xfrm>
            <a:off x="94207" y="1340768"/>
            <a:ext cx="8923239" cy="511256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bg-BG" sz="1800" dirty="0" smtClean="0"/>
              <a:t>Попълнена от кандидата и отделно попълнена от партньора, ако има такъв, декларация по член 25, ал. 2 от ЗУСЕСИФ за наличие на конфликт на интереси във връзка с процедурата за предоставяне на безвъзмездна финансова помощ, който не може да бъде отстранен, по образец – Приложение № 4.3 към условията за кандидатстване;</a:t>
            </a:r>
          </a:p>
          <a:p>
            <a:pPr algn="just">
              <a:spcBef>
                <a:spcPts val="1200"/>
              </a:spcBef>
            </a:pPr>
            <a:r>
              <a:rPr lang="bg-BG" sz="1800" dirty="0" smtClean="0"/>
              <a:t>Попълнен бюджет на проекта – Приложение № 6 към условията за кандидатстване; </a:t>
            </a:r>
          </a:p>
          <a:p>
            <a:pPr algn="just">
              <a:spcBef>
                <a:spcPts val="1200"/>
              </a:spcBef>
            </a:pPr>
            <a:r>
              <a:rPr lang="bg-BG" sz="1800" dirty="0" smtClean="0"/>
              <a:t>Анализ относно остойностяването на дейностите, включени в проектното предложение;</a:t>
            </a:r>
          </a:p>
          <a:p>
            <a:pPr algn="just">
              <a:spcBef>
                <a:spcPts val="1200"/>
              </a:spcBef>
            </a:pPr>
            <a:r>
              <a:rPr lang="bg-BG" sz="1800" dirty="0" smtClean="0"/>
              <a:t>Копие от регистрация по ЗДДС, ако кандидатът е включил по проекта ДДС като невъзстановим (допустим) разход;</a:t>
            </a:r>
          </a:p>
          <a:p>
            <a:pPr algn="just">
              <a:spcBef>
                <a:spcPts val="1200"/>
              </a:spcBef>
            </a:pPr>
            <a:r>
              <a:rPr lang="bg-BG" sz="1800" dirty="0" smtClean="0"/>
              <a:t>Попълнен въпросник за оценка на капацитета на бенефициента – Приложение № 7 към условията за кандидатстване, част „условия за кандидатстване“;</a:t>
            </a:r>
          </a:p>
          <a:p>
            <a:pPr algn="just">
              <a:spcBef>
                <a:spcPts val="1200"/>
              </a:spcBef>
            </a:pPr>
            <a:r>
              <a:rPr lang="bg-BG" sz="1800" dirty="0" smtClean="0"/>
              <a:t>Писмо от Държавна агенция „Електронно управление“, с което председателят на агенцията утвърждава проектното предложение (ако проектът предвижда дейности по разработване на информационни и комуникационни технологии);</a:t>
            </a:r>
            <a:endParaRPr lang="bg-BG" sz="1800" dirty="0"/>
          </a:p>
        </p:txBody>
      </p:sp>
      <p:sp>
        <p:nvSpPr>
          <p:cNvPr id="7" name="Title 11"/>
          <p:cNvSpPr txBox="1">
            <a:spLocks/>
          </p:cNvSpPr>
          <p:nvPr/>
        </p:nvSpPr>
        <p:spPr>
          <a:xfrm>
            <a:off x="1542331" y="222548"/>
            <a:ext cx="6284655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300" b="1" i="1" dirty="0" smtClean="0">
                <a:solidFill>
                  <a:srgbClr val="00B050"/>
                </a:solidFill>
              </a:rPr>
              <a:t>ПРОЦЕДУРА „МЕРКИ ЗА ПОДОБРЯВАНЕ НА ПРИРОДОЗАЩИТНОТО СЪСТОЯНИЕ НА ПТИЦИ”</a:t>
            </a:r>
            <a:endParaRPr lang="bg-BG" sz="23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7847</TotalTime>
  <Words>2268</Words>
  <Application>Microsoft Office PowerPoint</Application>
  <PresentationFormat>On-screen Show (4:3)</PresentationFormat>
  <Paragraphs>102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1_Office Theme</vt:lpstr>
      <vt:lpstr> ПРОЦЕДУРА „МЕРКИ ЗА ПОДОБРЯВАНЕ НА ПРИРОДОЗАЩИТНОТО СЪСТОЯНИЕ НА ПТИЦИ”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БЛАГОДАРЯ ЗА ВНИМАНИЕТО!   ope@moew.government.bg  http://ope.moew.government.bg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DVasileva</dc:creator>
  <cp:lastModifiedBy>Silvia</cp:lastModifiedBy>
  <cp:revision>1375</cp:revision>
  <cp:lastPrinted>2015-02-12T12:13:46Z</cp:lastPrinted>
  <dcterms:created xsi:type="dcterms:W3CDTF">2013-04-02T07:50:56Z</dcterms:created>
  <dcterms:modified xsi:type="dcterms:W3CDTF">2019-08-20T08:22:30Z</dcterms:modified>
</cp:coreProperties>
</file>