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55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embeddedFontLst>
    <p:embeddedFont>
      <p:font typeface="Montserrat" panose="020B0604020202020204" charset="-18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7944E6F-C96E-4C92-BC74-F0E4ED6A2EFE}">
  <a:tblStyle styleId="{A7944E6F-C96E-4C92-BC74-F0E4ED6A2EF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" name="Google Shape;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" name="Google Shape;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pertura">
  <p:cSld name="Apertura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360" y="2517523"/>
            <a:ext cx="5397948" cy="165481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endParaRPr sz="30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360" y="2517523"/>
            <a:ext cx="5397948" cy="16548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EP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due colonne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cxnSp>
        <p:nvCxnSpPr>
          <p:cNvPr id="22" name="Google Shape;22;p4"/>
          <p:cNvCxnSpPr/>
          <p:nvPr/>
        </p:nvCxnSpPr>
        <p:spPr>
          <a:xfrm>
            <a:off x="4565550" y="1629000"/>
            <a:ext cx="12900" cy="38751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23" name="Google Shape;23;p4"/>
          <p:cNvSpPr txBox="1"/>
          <p:nvPr/>
        </p:nvSpPr>
        <p:spPr>
          <a:xfrm>
            <a:off x="433450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 txBox="1"/>
          <p:nvPr/>
        </p:nvSpPr>
        <p:spPr>
          <a:xfrm>
            <a:off x="5060125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ctrTitle" idx="2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3048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4800"/>
              <a:buFont typeface="Montserrat"/>
              <a:buChar char="●"/>
              <a:defRPr sz="4800" b="0" i="0" u="none" strike="noStrike" cap="none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"/>
              <a:buChar char="○"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"/>
              <a:buChar char="■"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"/>
              <a:buChar char="●"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"/>
              <a:buChar char="○"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"/>
              <a:buChar char="■"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"/>
              <a:buChar char="●"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"/>
              <a:buChar char="○"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"/>
              <a:buChar char="■"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400"/>
              <a:buFont typeface="Montserrat"/>
              <a:buNone/>
            </a:pPr>
            <a:endParaRPr sz="2400" b="0" i="0" u="none" strike="noStrike" cap="none" dirty="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3" name="Google Shape;33;p7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1">
  <p:cSld name="TITLE_1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48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4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Google Shape;8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428003" y="222006"/>
            <a:ext cx="1707977" cy="5764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indent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ontserrat"/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7499" y="5022499"/>
            <a:ext cx="1004326" cy="1004351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1835650" y="5207187"/>
            <a:ext cx="7150199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Montserrat"/>
              <a:buNone/>
            </a:pPr>
            <a:r>
              <a:rPr lang="bg-BG" sz="2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Упражнение в клас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1835525" y="2889325"/>
            <a:ext cx="5919622" cy="15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Montserrat"/>
              <a:buNone/>
            </a:pPr>
            <a:r>
              <a:rPr lang="bg-BG" sz="3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СЪЗДАВАНЕ НА ВАШЕТО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50"/>
              <a:buFont typeface="Montserrat"/>
              <a:buNone/>
            </a:pPr>
            <a:r>
              <a:rPr lang="bg-BG" sz="3000" b="1" i="0" u="none" strike="noStrike" cap="none" dirty="0">
                <a:solidFill>
                  <a:srgbClr val="FFFFFF"/>
                </a:solidFill>
              </a:rPr>
              <a:t>ДОСИЕ НА ПРОУЧВАНЕТО</a:t>
            </a:r>
            <a:endParaRPr b="1" dirty="0"/>
          </a:p>
        </p:txBody>
      </p:sp>
      <p:pic>
        <p:nvPicPr>
          <p:cNvPr id="49" name="Google Shape;4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2624" y="38258"/>
            <a:ext cx="964015" cy="964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15316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Montserrat"/>
              <a:buNone/>
            </a:pPr>
            <a:r>
              <a:rPr lang="bg-BG" sz="2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ДОСИЕ НА ПРОУЧВАНЕТО</a:t>
            </a:r>
            <a:endParaRPr dirty="0"/>
          </a:p>
        </p:txBody>
      </p:sp>
      <p:sp>
        <p:nvSpPr>
          <p:cNvPr id="55" name="Google Shape;55;p11"/>
          <p:cNvSpPr txBox="1"/>
          <p:nvPr/>
        </p:nvSpPr>
        <p:spPr>
          <a:xfrm>
            <a:off x="5264400" y="2379650"/>
            <a:ext cx="3405300" cy="2417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Montserrat"/>
              <a:buNone/>
            </a:pP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Като използвате вашето пространство в</a:t>
            </a:r>
            <a:r>
              <a:rPr lang="en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" sz="18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Google Drive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създайте споделена папка и я организирайте за управление на вашето досие на проучването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900" y="1300362"/>
            <a:ext cx="1077145" cy="9691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2025" y="2543912"/>
            <a:ext cx="565662" cy="50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2025" y="3199000"/>
            <a:ext cx="565662" cy="50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2025" y="3854112"/>
            <a:ext cx="565662" cy="50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2025" y="4561387"/>
            <a:ext cx="565662" cy="50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2025" y="5268662"/>
            <a:ext cx="565662" cy="50895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1"/>
          <p:cNvSpPr txBox="1"/>
          <p:nvPr/>
        </p:nvSpPr>
        <p:spPr>
          <a:xfrm>
            <a:off x="1489200" y="1597475"/>
            <a:ext cx="2228399" cy="379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Montserrat"/>
              <a:buNone/>
            </a:pPr>
            <a:r>
              <a:rPr lang="bg-BG" sz="14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МОЯТ ПРОЕКТ</a:t>
            </a:r>
            <a:endParaRPr dirty="0"/>
          </a:p>
        </p:txBody>
      </p:sp>
      <p:sp>
        <p:nvSpPr>
          <p:cNvPr id="63" name="Google Shape;63;p11"/>
          <p:cNvSpPr txBox="1"/>
          <p:nvPr/>
        </p:nvSpPr>
        <p:spPr>
          <a:xfrm>
            <a:off x="1712292" y="2226708"/>
            <a:ext cx="2637765" cy="792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50"/>
            </a:pPr>
            <a:r>
              <a:rPr lang="bg-BG" sz="10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Планиране</a:t>
            </a:r>
            <a:r>
              <a:rPr lang="en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bg-BG" sz="1000" dirty="0">
                <a:latin typeface="Montserrat"/>
                <a:ea typeface="Montserrat"/>
                <a:cs typeface="Montserrat"/>
                <a:sym typeface="Montserrat"/>
              </a:rPr>
              <a:t>въведете тук схемата (</a:t>
            </a:r>
            <a:r>
              <a:rPr lang="en-US" sz="1000" dirty="0">
                <a:latin typeface="Montserrat"/>
                <a:ea typeface="Montserrat"/>
                <a:cs typeface="Montserrat"/>
                <a:sym typeface="Montserrat"/>
              </a:rPr>
              <a:t>Canvas</a:t>
            </a:r>
            <a:r>
              <a:rPr lang="bg-BG" sz="1000" dirty="0">
                <a:latin typeface="Montserrat"/>
                <a:ea typeface="Montserrat"/>
                <a:cs typeface="Montserrat"/>
                <a:sym typeface="Montserrat"/>
              </a:rPr>
              <a:t>)</a:t>
            </a:r>
            <a:r>
              <a:rPr lang="en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bg-BG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документ с парола за достъп към профила в </a:t>
            </a:r>
            <a:r>
              <a:rPr lang="en" sz="1000" dirty="0">
                <a:latin typeface="Montserrat"/>
                <a:ea typeface="Montserrat"/>
                <a:cs typeface="Montserrat"/>
                <a:sym typeface="Montserrat"/>
              </a:rPr>
              <a:t> Google Drive, </a:t>
            </a:r>
            <a:r>
              <a:rPr lang="bg-BG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разделението по роли и т. н.</a:t>
            </a:r>
            <a:endParaRPr dirty="0"/>
          </a:p>
        </p:txBody>
      </p:sp>
      <p:sp>
        <p:nvSpPr>
          <p:cNvPr id="64" name="Google Shape;64;p11"/>
          <p:cNvSpPr txBox="1"/>
          <p:nvPr/>
        </p:nvSpPr>
        <p:spPr>
          <a:xfrm>
            <a:off x="1720918" y="2950235"/>
            <a:ext cx="2629139" cy="74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50"/>
            </a:pPr>
            <a:r>
              <a:rPr lang="bg-BG" sz="10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Административни документи</a:t>
            </a:r>
            <a:r>
              <a:rPr lang="en" sz="10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r>
              <a:rPr lang="en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bg-BG" sz="1000" dirty="0">
                <a:latin typeface="Montserrat"/>
                <a:ea typeface="Montserrat"/>
                <a:cs typeface="Montserrat"/>
                <a:sym typeface="Montserrat"/>
              </a:rPr>
              <a:t>въведете тук всички открити административни документи</a:t>
            </a:r>
            <a:endParaRPr dirty="0"/>
          </a:p>
        </p:txBody>
      </p:sp>
      <p:sp>
        <p:nvSpPr>
          <p:cNvPr id="65" name="Google Shape;65;p11"/>
          <p:cNvSpPr txBox="1"/>
          <p:nvPr/>
        </p:nvSpPr>
        <p:spPr>
          <a:xfrm>
            <a:off x="1751161" y="3614278"/>
            <a:ext cx="2594632" cy="648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50"/>
            </a:pPr>
            <a:r>
              <a:rPr lang="bg-BG" sz="10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Данни</a:t>
            </a:r>
            <a:r>
              <a:rPr lang="en" sz="10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bg-BG" sz="1000" dirty="0">
                <a:latin typeface="Montserrat"/>
                <a:ea typeface="Montserrat"/>
                <a:cs typeface="Montserrat"/>
                <a:sym typeface="Montserrat"/>
              </a:rPr>
              <a:t>въведете тук </a:t>
            </a:r>
            <a:r>
              <a:rPr lang="bg-BG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наборите от данни, които откривате онлайн и документ, който описва всеки открит набор от данни  (напр</a:t>
            </a:r>
            <a:r>
              <a:rPr lang="en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 Research Design)</a:t>
            </a:r>
            <a:endParaRPr dirty="0"/>
          </a:p>
        </p:txBody>
      </p:sp>
      <p:sp>
        <p:nvSpPr>
          <p:cNvPr id="66" name="Google Shape;66;p11"/>
          <p:cNvSpPr txBox="1"/>
          <p:nvPr/>
        </p:nvSpPr>
        <p:spPr>
          <a:xfrm>
            <a:off x="1751161" y="4473547"/>
            <a:ext cx="2594631" cy="802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"/>
              <a:buFont typeface="Montserrat"/>
              <a:buNone/>
            </a:pPr>
            <a:r>
              <a:rPr lang="bg-BG" sz="10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Други ресурси</a:t>
            </a:r>
            <a:r>
              <a:rPr lang="en" sz="10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bg-BG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всички други открити полезни материали </a:t>
            </a:r>
            <a:r>
              <a:rPr lang="en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(</a:t>
            </a:r>
            <a:r>
              <a:rPr lang="bg-BG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напр</a:t>
            </a:r>
            <a:r>
              <a:rPr lang="en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bg-BG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доклад от проучване</a:t>
            </a:r>
            <a:r>
              <a:rPr lang="en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bg-BG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библиография</a:t>
            </a:r>
            <a:r>
              <a:rPr lang="en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bg-BG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сайтография</a:t>
            </a:r>
            <a:r>
              <a:rPr lang="en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)</a:t>
            </a:r>
            <a:endParaRPr dirty="0"/>
          </a:p>
        </p:txBody>
      </p:sp>
      <p:sp>
        <p:nvSpPr>
          <p:cNvPr id="67" name="Google Shape;67;p11"/>
          <p:cNvSpPr txBox="1"/>
          <p:nvPr/>
        </p:nvSpPr>
        <p:spPr>
          <a:xfrm>
            <a:off x="1751161" y="5256592"/>
            <a:ext cx="2594629" cy="871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"/>
              <a:buFont typeface="Montserrat"/>
              <a:buNone/>
            </a:pPr>
            <a:r>
              <a:rPr lang="bg-BG" sz="10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Медийни публикации</a:t>
            </a:r>
            <a:r>
              <a:rPr lang="en" sz="10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bg-BG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фотографии</a:t>
            </a:r>
            <a:r>
              <a:rPr lang="en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bg-BG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видеоклипове</a:t>
            </a:r>
            <a:r>
              <a:rPr lang="en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bg-BG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песни, направени от вас или </a:t>
            </a:r>
            <a:r>
              <a:rPr lang="en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bg-BG"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намерени онлайн, полезни за проекта ви </a:t>
            </a:r>
            <a:endParaRPr dirty="0"/>
          </a:p>
        </p:txBody>
      </p:sp>
      <p:pic>
        <p:nvPicPr>
          <p:cNvPr id="68" name="Google Shape;68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2624" y="38258"/>
            <a:ext cx="964015" cy="964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" name="Google Shape;73;p12"/>
          <p:cNvGraphicFramePr/>
          <p:nvPr>
            <p:extLst>
              <p:ext uri="{D42A27DB-BD31-4B8C-83A1-F6EECF244321}">
                <p14:modId xmlns:p14="http://schemas.microsoft.com/office/powerpoint/2010/main" val="2880092110"/>
              </p:ext>
            </p:extLst>
          </p:nvPr>
        </p:nvGraphicFramePr>
        <p:xfrm>
          <a:off x="688157" y="1925624"/>
          <a:ext cx="7409468" cy="3945200"/>
        </p:xfrm>
        <a:graphic>
          <a:graphicData uri="http://schemas.openxmlformats.org/drawingml/2006/table">
            <a:tbl>
              <a:tblPr>
                <a:noFill/>
                <a:tableStyleId>{A7944E6F-C96E-4C92-BC74-F0E4ED6A2EFE}</a:tableStyleId>
              </a:tblPr>
              <a:tblGrid>
                <a:gridCol w="4308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1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6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Montserrat"/>
                        <a:buNone/>
                      </a:pPr>
                      <a:r>
                        <a:rPr lang="bg-BG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УПРАЖНЕНИЕ</a:t>
                      </a:r>
                      <a:r>
                        <a:rPr lang="en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dirty="0"/>
                    </a:p>
                  </a:txBody>
                  <a:tcPr marL="27425" marR="27425" marT="27425" marB="274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Montserrat"/>
                        <a:buNone/>
                      </a:pPr>
                      <a:r>
                        <a:rPr lang="bg-BG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ВКЛЮЧЕНИ РОЛИ</a:t>
                      </a:r>
                      <a:r>
                        <a:rPr lang="en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dirty="0"/>
                    </a:p>
                  </a:txBody>
                  <a:tcPr marL="27425" marR="27425" marT="27425" marB="27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"/>
                        <a:buFont typeface="Montserrat"/>
                        <a:buNone/>
                      </a:pPr>
                      <a:r>
                        <a:rPr lang="bg-BG" sz="1200" u="none" strike="noStrike" cap="none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ТЪРСЕНЕ НА АДМИНИСТРАТИВНИ</a:t>
                      </a:r>
                      <a:r>
                        <a:rPr lang="bg-BG" sz="1200" u="none" strike="noStrike" cap="none" baseline="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ДОКУМЕНТИ</a:t>
                      </a:r>
                      <a:endParaRPr dirty="0"/>
                    </a:p>
                  </a:txBody>
                  <a:tcPr marL="27425" marR="27425" marT="27425" marB="274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"/>
                        <a:buFont typeface="Montserrat"/>
                        <a:buNone/>
                      </a:pPr>
                      <a:r>
                        <a:rPr lang="bg-BG" sz="1200" u="none" strike="noStrike" cap="none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Разказвач</a:t>
                      </a:r>
                      <a:r>
                        <a:rPr lang="en" sz="1200" u="none" strike="noStrike" cap="none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"/>
                        <a:buFont typeface="Arial"/>
                        <a:buNone/>
                      </a:pPr>
                      <a:r>
                        <a:rPr lang="bg-BG" sz="1200" u="none" strike="noStrike" cap="none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Ръководител на проекта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Arial"/>
                        <a:buNone/>
                      </a:pPr>
                      <a:endParaRPr sz="1200" u="none" strike="noStrike" cap="none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27425" marR="27425" marT="27425" marB="274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8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Montserrat"/>
                        <a:buNone/>
                      </a:pPr>
                      <a:r>
                        <a:rPr lang="bg-BG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ТЪРСЕНЕ НА НАБОРИ ОТ ДАННИ ОНЛАЙН, КАТО СЕ ЗАПОЧНЕ ОТ СПРАВКА В ИНСТИТУЦИОНАЛНИ САЙТОВЕ, СВЪРЗАНИ С ВАШАТА ТЕРИТОРИЯ ИЛИ С ВАШАТА ТЕМА</a:t>
                      </a:r>
                      <a:endParaRPr lang="it-IT" dirty="0"/>
                    </a:p>
                  </a:txBody>
                  <a:tcPr marL="27425" marR="27425" marT="27425" marB="274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Montserrat"/>
                        <a:buNone/>
                      </a:pPr>
                      <a:r>
                        <a:rPr lang="bg-BG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Програмист</a:t>
                      </a:r>
                      <a:r>
                        <a:rPr lang="en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Montserrat"/>
                        <a:buNone/>
                      </a:pPr>
                      <a:r>
                        <a:rPr lang="bg-BG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Анализатор</a:t>
                      </a:r>
                      <a:r>
                        <a:rPr lang="en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 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Montserrat"/>
                        <a:buNone/>
                      </a:pPr>
                      <a:r>
                        <a:rPr lang="bg-BG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Ръководител на проучването</a:t>
                      </a:r>
                      <a:endParaRPr dirty="0"/>
                    </a:p>
                  </a:txBody>
                  <a:tcPr marL="27425" marR="27425" marT="27425" marB="274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3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Montserrat"/>
                        <a:buNone/>
                      </a:pPr>
                      <a:r>
                        <a:rPr lang="bg-BG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ТЪРСЕНЕ НА РЕСУРСИ И ВТОРИЧНИ ДАННИ</a:t>
                      </a:r>
                      <a:r>
                        <a:rPr lang="en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(</a:t>
                      </a:r>
                      <a:r>
                        <a:rPr lang="bg-BG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различни от отворени данни</a:t>
                      </a:r>
                      <a:r>
                        <a:rPr lang="en" sz="1200" u="none" strike="noStrike" cap="non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) </a:t>
                      </a:r>
                      <a:endParaRPr dirty="0"/>
                    </a:p>
                  </a:txBody>
                  <a:tcPr marL="27425" marR="27425" marT="27425" marB="274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Montserrat"/>
                        <a:buNone/>
                      </a:pPr>
                      <a:r>
                        <a:rPr lang="bg-BG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Дизайнер</a:t>
                      </a:r>
                      <a:r>
                        <a:rPr lang="en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Montserrat"/>
                        <a:buNone/>
                      </a:pPr>
                      <a:r>
                        <a:rPr lang="en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r>
                        <a:rPr lang="bg-BG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Блогър</a:t>
                      </a:r>
                      <a:r>
                        <a:rPr lang="en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Montserrat"/>
                        <a:buNone/>
                      </a:pPr>
                      <a:r>
                        <a:rPr lang="bg-BG" sz="12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Мениджър „Социални мрежи“</a:t>
                      </a:r>
                      <a:endParaRPr dirty="0"/>
                    </a:p>
                  </a:txBody>
                  <a:tcPr marL="27425" marR="27425" marT="27425" marB="274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4" name="Google Shape;74;p12"/>
          <p:cNvSpPr txBox="1"/>
          <p:nvPr/>
        </p:nvSpPr>
        <p:spPr>
          <a:xfrm>
            <a:off x="559650" y="1128775"/>
            <a:ext cx="77307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1090825" y="207825"/>
            <a:ext cx="3927000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Montserrat"/>
              <a:buNone/>
            </a:pPr>
            <a:r>
              <a:rPr lang="bg-BG" sz="2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В ТЪРСЕНЕ НА ДАННИ И ИНФОРМАЦИЯ</a:t>
            </a:r>
            <a:endParaRPr dirty="0"/>
          </a:p>
        </p:txBody>
      </p:sp>
      <p:sp>
        <p:nvSpPr>
          <p:cNvPr id="76" name="Google Shape;76;p12"/>
          <p:cNvSpPr txBox="1"/>
          <p:nvPr/>
        </p:nvSpPr>
        <p:spPr>
          <a:xfrm>
            <a:off x="582150" y="1081750"/>
            <a:ext cx="7708200" cy="701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350"/>
            </a:pPr>
            <a:r>
              <a:rPr lang="ru-RU" dirty="0">
                <a:latin typeface="Montserrat"/>
                <a:ea typeface="Montserrat"/>
                <a:cs typeface="Montserrat"/>
                <a:sym typeface="Montserrat"/>
              </a:rPr>
              <a:t>Като започнете от материалите, разгледани в клас, разделете се на групи, както е посочено по-долу, за да съберете възможно най-много информация за проекта и избраната тема</a:t>
            </a:r>
            <a:endParaRPr dirty="0"/>
          </a:p>
        </p:txBody>
      </p:sp>
      <p:pic>
        <p:nvPicPr>
          <p:cNvPr id="77" name="Google Shape;7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2624" y="38258"/>
            <a:ext cx="964015" cy="964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title"/>
          </p:nvPr>
        </p:nvSpPr>
        <p:spPr>
          <a:xfrm>
            <a:off x="1090825" y="207825"/>
            <a:ext cx="5860392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600"/>
            </a:pPr>
            <a:r>
              <a:rPr lang="bg-BG" dirty="0">
                <a:solidFill>
                  <a:schemeClr val="bg1"/>
                </a:solidFill>
              </a:rPr>
              <a:t>ПЛАН НА ПРОУЧВАНЕТО - </a:t>
            </a:r>
            <a:r>
              <a:rPr lang="en" sz="2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RESEARCH DESIGN</a:t>
            </a:r>
            <a:endParaRPr dirty="0"/>
          </a:p>
        </p:txBody>
      </p:sp>
      <p:sp>
        <p:nvSpPr>
          <p:cNvPr id="83" name="Google Shape;83;p13"/>
          <p:cNvSpPr txBox="1"/>
          <p:nvPr/>
        </p:nvSpPr>
        <p:spPr>
          <a:xfrm>
            <a:off x="441050" y="1340775"/>
            <a:ext cx="8556000" cy="43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Montserrat"/>
              <a:buNone/>
            </a:pP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В клас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попълнете и структурирайте вашия </a:t>
            </a:r>
            <a:r>
              <a:rPr lang="bg-BG" sz="18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План</a:t>
            </a:r>
            <a:r>
              <a:rPr lang="bg-BG" sz="18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на проучването</a:t>
            </a: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(</a:t>
            </a:r>
            <a:r>
              <a:rPr lang="en" sz="18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Research Design</a:t>
            </a:r>
            <a:r>
              <a:rPr lang="bg-BG" sz="18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)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като използвате за база примерния МОДЕЛ, предоставен в раздела </a:t>
            </a:r>
            <a:r>
              <a:rPr lang="bg-BG" sz="1800" b="0" i="0" u="sng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Домашна работа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Montserrat"/>
              <a:buNone/>
            </a:pP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Става въпрос за обикновена </a:t>
            </a:r>
            <a:r>
              <a:rPr lang="bg-BG" sz="18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таблица, </a:t>
            </a:r>
            <a:r>
              <a:rPr lang="bg-BG" sz="18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която</a:t>
            </a:r>
            <a:r>
              <a:rPr lang="bg-BG" sz="18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bg-BG" sz="18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ще попълните с цялата информация, която ви е нужна и която ще съберете в хода на вашето проучване, като например</a:t>
            </a:r>
            <a:r>
              <a:rPr lang="en" sz="18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-"/>
            </a:pP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откритите и събрани източници</a:t>
            </a:r>
            <a:endParaRPr dirty="0"/>
          </a:p>
          <a:p>
            <a:pPr marL="285750" lvl="0" indent="-285750">
              <a:buClr>
                <a:schemeClr val="dk1"/>
              </a:buClr>
              <a:buSzPts val="1800"/>
              <a:buFont typeface="Montserrat"/>
              <a:buChar char="-"/>
            </a:pPr>
            <a:r>
              <a:rPr lang="bg-BG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намерените данни и съответните линкове</a:t>
            </a:r>
            <a:endParaRPr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-"/>
            </a:pP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събраните административни документи</a:t>
            </a:r>
            <a:endParaRPr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-"/>
            </a:pP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вашите интервюта</a:t>
            </a:r>
            <a:endParaRPr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-"/>
            </a:pPr>
            <a:r>
              <a:rPr lang="bg-BG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информацията за </a:t>
            </a: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контакт на съответните лица</a:t>
            </a:r>
            <a:endParaRPr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-"/>
            </a:pP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напредъка на вашата работа</a:t>
            </a:r>
            <a:endParaRPr dirty="0"/>
          </a:p>
        </p:txBody>
      </p:sp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2624" y="38258"/>
            <a:ext cx="964015" cy="964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/>
          <p:nvPr/>
        </p:nvSpPr>
        <p:spPr>
          <a:xfrm>
            <a:off x="653775" y="2243300"/>
            <a:ext cx="7806600" cy="2535000"/>
          </a:xfrm>
          <a:prstGeom prst="rect">
            <a:avLst/>
          </a:prstGeom>
          <a:solidFill>
            <a:srgbClr val="FFCC99"/>
          </a:solidFill>
          <a:ln w="25400" cap="flat" cmpd="sng">
            <a:solidFill>
              <a:srgbClr val="2A5E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Montserrat"/>
              <a:buNone/>
            </a:pP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Вашата работа по </a:t>
            </a:r>
            <a:r>
              <a:rPr lang="bg-BG" sz="18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Плана на проучването </a:t>
            </a: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е много полезна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защото дава представа за целия ход на проучването чрез един единствен файл и позволява да се каталогизира цялата информация на едно място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където може да въведете и хипервръзки, както вътрешни (документи), така и външни (източници и уеб данни)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dirty="0"/>
          </a:p>
        </p:txBody>
      </p:sp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1090824" y="207825"/>
            <a:ext cx="6310639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600"/>
            </a:pPr>
            <a:r>
              <a:rPr lang="bg-BG" dirty="0">
                <a:solidFill>
                  <a:schemeClr val="bg1"/>
                </a:solidFill>
              </a:rPr>
              <a:t>ПЛАН НА ПРОУЧВАНЕТО - </a:t>
            </a:r>
            <a:r>
              <a:rPr lang="en" dirty="0"/>
              <a:t>RESEARCH DESIGN</a:t>
            </a:r>
            <a:endParaRPr dirty="0"/>
          </a:p>
        </p:txBody>
      </p:sp>
      <p:sp>
        <p:nvSpPr>
          <p:cNvPr id="91" name="Google Shape;91;p14"/>
          <p:cNvSpPr txBox="1"/>
          <p:nvPr/>
        </p:nvSpPr>
        <p:spPr>
          <a:xfrm>
            <a:off x="179512" y="1124744"/>
            <a:ext cx="8136904" cy="194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Montserrat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2" name="Google Shape;9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2624" y="38258"/>
            <a:ext cx="964015" cy="964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1090825" y="207825"/>
            <a:ext cx="3927000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Montserrat"/>
              <a:buNone/>
            </a:pPr>
            <a:r>
              <a:rPr lang="bg-BG" sz="2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ДИСКУСИЯ</a:t>
            </a:r>
            <a:endParaRPr dirty="0"/>
          </a:p>
        </p:txBody>
      </p:sp>
      <p:sp>
        <p:nvSpPr>
          <p:cNvPr id="98" name="Google Shape;98;p15"/>
          <p:cNvSpPr txBox="1"/>
          <p:nvPr/>
        </p:nvSpPr>
        <p:spPr>
          <a:xfrm>
            <a:off x="2801475" y="1771750"/>
            <a:ext cx="6155400" cy="36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Montserrat"/>
              <a:buNone/>
            </a:pP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ВСЯКА ГРУПА ПРЕДСТАВЯ НАМЕРЕНИЯ МАТЕРИАЛ В РАМКИТЕ НА 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5 </a:t>
            </a: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МИНУТИ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СЛЕД ТОВА НАПРАВЕТЕ КРАТКА ДИСКУСИЯ, КАТО СЛЕДВАТЕ ТЕЗИ ВЪПРОСИ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-"/>
            </a:pP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Данните и информацията, които сме намерили, достатъчни ли са, за да дадат контекст на нашето проучване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? </a:t>
            </a: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Как можем да ги използваме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?</a:t>
            </a:r>
            <a:endParaRPr dirty="0"/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-"/>
            </a:pP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Какви други данни са необходими, за да продължим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? </a:t>
            </a:r>
            <a:endParaRPr dirty="0"/>
          </a:p>
          <a:p>
            <a:pPr marL="457200" lvl="0" indent="-342900">
              <a:buClr>
                <a:schemeClr val="dk1"/>
              </a:buClr>
              <a:buSzPts val="1800"/>
              <a:buFont typeface="Montserrat"/>
              <a:buChar char="-"/>
            </a:pPr>
            <a:r>
              <a:rPr lang="bg-BG" sz="18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Какви други данни искаме да съберем </a:t>
            </a:r>
            <a:r>
              <a:rPr lang="bg-BG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на място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? 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9" name="Google Shape;99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0825" y="2438775"/>
            <a:ext cx="2253367" cy="22438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2624" y="38258"/>
            <a:ext cx="964015" cy="964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Microsoft Office PowerPoint</Application>
  <PresentationFormat>On-screen Show (4:3)</PresentationFormat>
  <Paragraphs>56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Montserrat</vt:lpstr>
      <vt:lpstr>Arial</vt:lpstr>
      <vt:lpstr>Format Slide Esercizio</vt:lpstr>
      <vt:lpstr>Упражнение в клас</vt:lpstr>
      <vt:lpstr>СЪЗДАВАНЕ НА ВАШЕТО ДОСИЕ НА ПРОУЧВАНЕТО</vt:lpstr>
      <vt:lpstr>ДОСИЕ НА ПРОУЧВАНЕТО</vt:lpstr>
      <vt:lpstr>В ТЪРСЕНЕ НА ДАННИ И ИНФОРМАЦИЯ</vt:lpstr>
      <vt:lpstr>ПЛАН НА ПРОУЧВАНЕТО - RESEARCH DESIGN</vt:lpstr>
      <vt:lpstr>ПЛАН НА ПРОУЧВАНЕТО - RESEARCH DESIGN</vt:lpstr>
      <vt:lpstr>ДИСКУСИЯ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2020-01-08T14:45:07Z</dcterms:modified>
</cp:coreProperties>
</file>