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86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1856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1856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82229" y="12854325"/>
            <a:ext cx="423784" cy="4470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-79375"/>
            <a:ext cx="24537988" cy="1379537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2757487" y="11673051"/>
            <a:ext cx="19613563" cy="942812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E7E6E6">
                <a:alpha val="7450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r>
              <a:t>ПЛАНИРАНЕ НА ПОСЕЩЕНИЕТО ЗА МОНИТОРИНГ</a:t>
            </a:r>
          </a:p>
        </p:txBody>
      </p:sp>
      <p:pic>
        <p:nvPicPr>
          <p:cNvPr id="4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4410075"/>
            <a:ext cx="16638588" cy="489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552575" y="2551112"/>
            <a:ext cx="21277263" cy="813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08000" indent="-558800" algn="ctr">
              <a:defRPr sz="4800" b="1">
                <a:solidFill>
                  <a:srgbClr val="595959"/>
                </a:solidFill>
              </a:defRPr>
            </a:pPr>
            <a:r>
              <a:t>ПРАВЕНЕ НА СНИМКИ И ЗАСНЕМАНЕ НА ВИДЕО МАТЕРИАЛИ</a:t>
            </a:r>
          </a:p>
          <a:p>
            <a:pPr marL="508000" indent="-558800">
              <a:defRPr sz="4800" b="1">
                <a:solidFill>
                  <a:srgbClr val="595959"/>
                </a:solidFill>
              </a:defRPr>
            </a:pPr>
            <a:endParaRPr/>
          </a:p>
          <a:p>
            <a:pPr marL="508000" indent="-558800"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r>
              <a:t>Организация и разпределяне на ролите:</a:t>
            </a:r>
          </a:p>
          <a:p>
            <a:pPr marL="457200" indent="-5080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400" b="1">
                <a:solidFill>
                  <a:srgbClr val="595959"/>
                </a:solidFill>
              </a:defRPr>
            </a:pPr>
            <a:r>
              <a:t>Видео</a:t>
            </a:r>
            <a:r>
              <a:rPr b="0"/>
              <a:t> запис на интервютата: </a:t>
            </a:r>
          </a:p>
          <a:p>
            <a:pPr marL="457200" indent="-5080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400">
                <a:solidFill>
                  <a:srgbClr val="595959"/>
                </a:solidFill>
              </a:defRPr>
            </a:pPr>
            <a:r>
              <a:t>решете кой ще държи камерата (или смартфона).</a:t>
            </a:r>
          </a:p>
          <a:p>
            <a:pPr marL="457200" indent="-5080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400" b="1">
                <a:solidFill>
                  <a:srgbClr val="595959"/>
                </a:solidFill>
              </a:defRPr>
            </a:pPr>
            <a:r>
              <a:t>Аудио</a:t>
            </a:r>
            <a:r>
              <a:rPr b="0"/>
              <a:t> запис на интервютата: </a:t>
            </a:r>
          </a:p>
          <a:p>
            <a:pPr marL="457200" indent="-5080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400">
                <a:solidFill>
                  <a:srgbClr val="595959"/>
                </a:solidFill>
              </a:defRPr>
            </a:pPr>
            <a:r>
              <a:t>решете кой ще държи диктофона (или смартфона).</a:t>
            </a:r>
          </a:p>
          <a:p>
            <a:pPr marL="457200" indent="-5080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400" b="1">
                <a:solidFill>
                  <a:srgbClr val="595959"/>
                </a:solidFill>
              </a:defRPr>
            </a:pPr>
            <a:r>
              <a:t>Фотографска и видео документация</a:t>
            </a:r>
            <a:r>
              <a:rPr b="0"/>
              <a:t> на посещението (и класа) по време на посещението, със снимки на важни подробности за изпълнението на проекта.</a:t>
            </a:r>
          </a:p>
        </p:txBody>
      </p:sp>
      <p:sp>
        <p:nvSpPr>
          <p:cNvPr id="85" name="Shape 85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  <p:pic>
        <p:nvPicPr>
          <p:cNvPr id="86" name="Smartphone, Telefono Cellulare, Telefono, Iphone.png" descr="Smartphone, Telefono Cellulare, Telefono, Iph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987" y="4157662"/>
            <a:ext cx="4487863" cy="448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228725" y="2797174"/>
            <a:ext cx="22031325" cy="914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595959"/>
                </a:solidFill>
              </a:defRPr>
            </a:pPr>
            <a:r>
              <a:t>ИЗПРАЩАНЕ НА СЪОБЩЕНИЯ НА ЖИВО</a:t>
            </a:r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endParaRPr/>
          </a:p>
          <a:p>
            <a:pPr algn="ctr"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r>
              <a:t>По време на посещението за мониторинг </a:t>
            </a:r>
          </a:p>
          <a:p>
            <a:pPr algn="ctr"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r>
              <a:t>решете на кого ще възложите да документира изследването </a:t>
            </a:r>
          </a:p>
          <a:p>
            <a:pPr algn="ctr">
              <a:lnSpc>
                <a:spcPct val="160000"/>
              </a:lnSpc>
              <a:defRPr sz="4400">
                <a:solidFill>
                  <a:srgbClr val="595959"/>
                </a:solidFill>
              </a:defRPr>
            </a:pPr>
            <a:r>
              <a:t>с </a:t>
            </a:r>
            <a:r>
              <a:rPr b="1"/>
              <a:t>директни съобщения</a:t>
            </a:r>
            <a:r>
              <a:t> в акаунта на екипа.</a:t>
            </a:r>
            <a:br/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  <p:pic>
        <p:nvPicPr>
          <p:cNvPr id="90" name="Twitter, Perno, Pulsante, Icona, Icone, I, Vettori, Svg.png" descr="Twitter, Perno, Pulsante, Icona, Icone, I, Vettori, 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0" y="4589462"/>
            <a:ext cx="3597275" cy="358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457325" y="3254375"/>
            <a:ext cx="22145625" cy="9755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20700" indent="-584200" algn="ctr">
              <a:defRPr sz="4800" b="1">
                <a:solidFill>
                  <a:srgbClr val="595959"/>
                </a:solidFill>
              </a:defRPr>
            </a:pPr>
            <a:r>
              <a:t>НЕЩАТА, КОИТО ВСИЧКИ ТРЯБВА ДА ИМАТ</a:t>
            </a:r>
          </a:p>
          <a:p>
            <a:pPr marL="520700" indent="-584200">
              <a:defRPr sz="4800" b="1">
                <a:solidFill>
                  <a:srgbClr val="595959"/>
                </a:solidFill>
              </a:defRPr>
            </a:pPr>
            <a:endParaRPr/>
          </a:p>
          <a:p>
            <a:pPr marL="457200" indent="-5207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600">
                <a:solidFill>
                  <a:srgbClr val="595959"/>
                </a:solidFill>
              </a:defRPr>
            </a:pPr>
            <a:r>
              <a:t>Копие от графика на посещението, разпределение на ролите</a:t>
            </a:r>
          </a:p>
          <a:p>
            <a:pPr marL="457200" indent="-5207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600">
                <a:solidFill>
                  <a:srgbClr val="595959"/>
                </a:solidFill>
              </a:defRPr>
            </a:pPr>
            <a:r>
              <a:t>смартфони (колкото повече, толкова по-добре)</a:t>
            </a:r>
          </a:p>
          <a:p>
            <a:pPr marL="457200" indent="-5207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600">
                <a:solidFill>
                  <a:srgbClr val="595959"/>
                </a:solidFill>
              </a:defRPr>
            </a:pPr>
            <a:r>
              <a:t>копие от въпросите за интервюто</a:t>
            </a:r>
          </a:p>
          <a:p>
            <a:pPr marL="457200" indent="-5207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600">
                <a:solidFill>
                  <a:srgbClr val="595959"/>
                </a:solidFill>
              </a:defRPr>
            </a:pPr>
            <a:r>
              <a:t>множество копия на плана за събиране на друга информация по време на изследването</a:t>
            </a:r>
          </a:p>
          <a:p>
            <a:pPr marL="457200" indent="-5207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600">
                <a:solidFill>
                  <a:srgbClr val="595959"/>
                </a:solidFill>
              </a:defRPr>
            </a:pPr>
            <a:r>
              <a:t>химикалки и листа/тетрадки за срещите.</a:t>
            </a:r>
            <a:br/>
            <a:br/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892425" y="3022600"/>
            <a:ext cx="18688050" cy="269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 b="1">
                <a:solidFill>
                  <a:srgbClr val="595959"/>
                </a:solidFill>
              </a:defRPr>
            </a:pPr>
            <a:r>
              <a:t>БРАВО! ГОТОВИ СТЕ ЗА ПРОУЧВАНЕТО!</a:t>
            </a:r>
            <a:br/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  <p:pic>
        <p:nvPicPr>
          <p:cNvPr id="9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2" y="4486275"/>
            <a:ext cx="4570413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5678487"/>
            <a:ext cx="4065588" cy="326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575" y="4649787"/>
            <a:ext cx="4854575" cy="389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87" y="6330950"/>
            <a:ext cx="5067301" cy="406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275" y="4802187"/>
            <a:ext cx="4757738" cy="3821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825" y="5715000"/>
            <a:ext cx="6189663" cy="496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1225" y="6781800"/>
            <a:ext cx="5067300" cy="406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100" y="7278687"/>
            <a:ext cx="6462713" cy="5187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3975" y="7278687"/>
            <a:ext cx="6462713" cy="518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37988" cy="13795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2757486" y="11733376"/>
            <a:ext cx="19623090" cy="942812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E7E6E6">
                <a:alpha val="7450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6000" b="1">
                <a:solidFill>
                  <a:srgbClr val="FFFFFF"/>
                </a:solidFill>
              </a:defRPr>
            </a:lvl1pPr>
          </a:lstStyle>
          <a:p>
            <a:r>
              <a:t>ПЛАНИРАНЕ НА ПОСЕЩЕНИЕТО ЗА МОНИТОРИНГ</a:t>
            </a:r>
          </a:p>
        </p:txBody>
      </p:sp>
      <p:pic>
        <p:nvPicPr>
          <p:cNvPr id="109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4410075"/>
            <a:ext cx="16638588" cy="489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69925" y="2536825"/>
            <a:ext cx="22755225" cy="834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60000"/>
              </a:lnSpc>
              <a:spcBef>
                <a:spcPts val="1800"/>
              </a:spcBef>
              <a:defRPr sz="4000">
                <a:solidFill>
                  <a:srgbClr val="595959"/>
                </a:solidFill>
              </a:defRPr>
            </a:pPr>
            <a:r>
              <a:t>Методът за намиране на информация може да се различава в зависимост от състоянието на напредъка на избрания проект...</a:t>
            </a:r>
          </a:p>
          <a:p>
            <a:pPr>
              <a:lnSpc>
                <a:spcPct val="160000"/>
              </a:lnSpc>
              <a:spcBef>
                <a:spcPts val="1800"/>
              </a:spcBef>
              <a:defRPr sz="4000" b="1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spcBef>
                <a:spcPts val="1800"/>
              </a:spcBef>
              <a:defRPr sz="4000" b="1">
                <a:solidFill>
                  <a:srgbClr val="595959"/>
                </a:solidFill>
              </a:defRPr>
            </a:pPr>
            <a:r>
              <a:t>	ПРОЕКТЪТ НЕ Е СТАРТИРАН</a:t>
            </a:r>
          </a:p>
          <a:p>
            <a:pPr>
              <a:lnSpc>
                <a:spcPct val="160000"/>
              </a:lnSpc>
              <a:spcBef>
                <a:spcPts val="1800"/>
              </a:spcBef>
              <a:defRPr sz="4000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spcBef>
                <a:spcPts val="1800"/>
              </a:spcBef>
              <a:defRPr sz="4000" b="1">
                <a:solidFill>
                  <a:srgbClr val="595959"/>
                </a:solidFill>
              </a:defRPr>
            </a:pPr>
            <a:r>
              <a:t>					ПРОЕКТЪТ СЕ ИЗПЪЛНЯВА</a:t>
            </a:r>
          </a:p>
          <a:p>
            <a:pPr>
              <a:lnSpc>
                <a:spcPct val="160000"/>
              </a:lnSpc>
              <a:spcBef>
                <a:spcPts val="1800"/>
              </a:spcBef>
              <a:defRPr sz="4000">
                <a:solidFill>
                  <a:srgbClr val="595959"/>
                </a:solidFill>
              </a:defRPr>
            </a:pPr>
            <a:endParaRPr/>
          </a:p>
          <a:p>
            <a:pPr>
              <a:lnSpc>
                <a:spcPct val="160000"/>
              </a:lnSpc>
              <a:spcBef>
                <a:spcPts val="1800"/>
              </a:spcBef>
              <a:defRPr sz="4000" b="1">
                <a:solidFill>
                  <a:srgbClr val="595959"/>
                </a:solidFill>
              </a:defRPr>
            </a:pPr>
            <a:r>
              <a:t>										ПРОЕКТЪТ Е ЗАВЪРШЕН</a:t>
            </a:r>
          </a:p>
        </p:txBody>
      </p:sp>
      <p:sp>
        <p:nvSpPr>
          <p:cNvPr id="52" name="Shape 52"/>
          <p:cNvSpPr/>
          <p:nvPr/>
        </p:nvSpPr>
        <p:spPr>
          <a:xfrm>
            <a:off x="4413250" y="1312862"/>
            <a:ext cx="1569878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ИЗСЛЕДВАНЕ</a:t>
            </a:r>
          </a:p>
        </p:txBody>
      </p:sp>
      <p:pic>
        <p:nvPicPr>
          <p:cNvPr id="53" name="Semaforo, Red, Stop.png" descr="Semaforo, Red, S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5351462"/>
            <a:ext cx="1544638" cy="180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Sito Di Costruzione, Sito, Cantiere, Lavori In Corso.png" descr="Sito Di Costruzione, Sito, Cantiere, Lavori In Cors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037" y="7578725"/>
            <a:ext cx="2081213" cy="179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andiera A Scacchi, Traguardo, Gran Premio, Finitura.png" descr="Bandiera A Scacchi, Traguardo, Gran Premio, Finitu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387" y="10279062"/>
            <a:ext cx="2046288" cy="1800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689100" y="2720974"/>
            <a:ext cx="19942175" cy="839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595959"/>
                </a:solidFill>
              </a:defRPr>
            </a:pPr>
            <a:r>
              <a:t>ПРОЕКТЪТ НЕ Е СТАРТИРАН</a:t>
            </a:r>
          </a:p>
          <a:p>
            <a:pPr>
              <a:defRPr sz="4400" b="1">
                <a:solidFill>
                  <a:srgbClr val="595959"/>
                </a:solidFill>
              </a:defRPr>
            </a:pPr>
            <a:endParaRPr/>
          </a:p>
          <a:p>
            <a:pPr>
              <a:defRPr sz="4400">
                <a:solidFill>
                  <a:srgbClr val="595959"/>
                </a:solidFill>
              </a:defRPr>
            </a:pPr>
            <a:r>
              <a:t>Състояние на плащанията: </a:t>
            </a:r>
            <a:r>
              <a:rPr b="1"/>
              <a:t>0 %</a:t>
            </a:r>
            <a:r>
              <a:t>.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defRPr sz="4400">
                <a:solidFill>
                  <a:srgbClr val="595959"/>
                </a:solidFill>
              </a:defRPr>
            </a:pPr>
            <a:r>
              <a:t>Посещение за анализ/разследване: </a:t>
            </a:r>
          </a:p>
          <a:p>
            <a:pPr>
              <a:defRPr sz="4400" b="1">
                <a:solidFill>
                  <a:srgbClr val="595959"/>
                </a:solidFill>
              </a:defRPr>
            </a:pPr>
            <a:r>
              <a:t>Защо работите все още не са започнали?</a:t>
            </a:r>
          </a:p>
          <a:p>
            <a:pPr>
              <a:defRPr sz="4400" b="1">
                <a:solidFill>
                  <a:srgbClr val="595959"/>
                </a:solidFill>
              </a:defRPr>
            </a:pPr>
            <a:endParaRPr/>
          </a:p>
          <a:p>
            <a:pPr>
              <a:defRPr sz="4400">
                <a:solidFill>
                  <a:srgbClr val="595959"/>
                </a:solidFill>
              </a:defRPr>
            </a:pPr>
            <a:r>
              <a:t>Важно е: 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r>
              <a:t>да </a:t>
            </a:r>
            <a:r>
              <a:rPr b="1"/>
              <a:t>вземете интервю</a:t>
            </a:r>
            <a:r>
              <a:t> от ръководителите на проекта и да </a:t>
            </a:r>
            <a:r>
              <a:rPr b="1"/>
              <a:t>разширите</a:t>
            </a:r>
            <a:r>
              <a:t> изследването с допълнителни документи, за да възстановите административната история на проекта и причините за липсата на напредък.</a:t>
            </a:r>
          </a:p>
        </p:txBody>
      </p:sp>
      <p:sp>
        <p:nvSpPr>
          <p:cNvPr id="58" name="Shape 58"/>
          <p:cNvSpPr/>
          <p:nvPr/>
        </p:nvSpPr>
        <p:spPr>
          <a:xfrm>
            <a:off x="4387850" y="1393825"/>
            <a:ext cx="19942175" cy="62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ИЗСЛЕДВАНЕ: ПРОЕКТЪТ НЕ Е СТАРТИРАН </a:t>
            </a:r>
          </a:p>
        </p:txBody>
      </p:sp>
      <p:pic>
        <p:nvPicPr>
          <p:cNvPr id="59" name="Sherlock Holmes, Detective, Lente D'Ingrandimento.png" descr="Sherlock Holmes, Detective, Lente D'Ingrandimen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0" y="2339975"/>
            <a:ext cx="3859213" cy="5862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689100" y="2720974"/>
            <a:ext cx="19942175" cy="7246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595959"/>
                </a:solidFill>
              </a:defRPr>
            </a:pPr>
            <a:r>
              <a:t>ПРОЕКТЪТ СЕ ИЗПЪЛНЯВА</a:t>
            </a:r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defRPr sz="4400" b="1">
                <a:solidFill>
                  <a:srgbClr val="595959"/>
                </a:solidFill>
              </a:defRPr>
            </a:pPr>
            <a:r>
              <a:t>Мониторинг в движение</a:t>
            </a:r>
            <a:r>
              <a:rPr b="0"/>
              <a:t>, за да проверите:</a:t>
            </a:r>
            <a:br>
              <a:rPr b="0"/>
            </a:br>
            <a:br>
              <a:rPr b="0"/>
            </a:br>
            <a:r>
              <a:rPr b="0"/>
              <a:t>...как протичат работите?</a:t>
            </a:r>
            <a:br>
              <a:rPr b="0"/>
            </a:br>
            <a:br>
              <a:rPr b="0"/>
            </a:br>
            <a:r>
              <a:rPr b="0"/>
              <a:t>...на какъв етап са?</a:t>
            </a:r>
            <a:br>
              <a:rPr b="0"/>
            </a:br>
            <a:br>
              <a:rPr b="0"/>
            </a:br>
            <a:r>
              <a:rPr b="0"/>
              <a:t>...какви проблеми са възникнали?</a:t>
            </a:r>
            <a:br>
              <a:rPr b="0"/>
            </a:br>
            <a:br>
              <a:rPr b="0"/>
            </a:br>
            <a:r>
              <a:rPr b="0"/>
              <a:t>...колко време остава до завършването на проекта</a:t>
            </a:r>
            <a:r>
              <a:rPr sz="4800" b="0"/>
              <a:t>?</a:t>
            </a:r>
          </a:p>
        </p:txBody>
      </p:sp>
      <p:sp>
        <p:nvSpPr>
          <p:cNvPr id="62" name="Shape 62"/>
          <p:cNvSpPr/>
          <p:nvPr/>
        </p:nvSpPr>
        <p:spPr>
          <a:xfrm>
            <a:off x="4387850" y="1393825"/>
            <a:ext cx="19472275" cy="62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ИЗСЛЕДВАНЕ: ПРОЕКТЪТ СЕ ИЗПЪЛНЯВА</a:t>
            </a:r>
          </a:p>
        </p:txBody>
      </p:sp>
      <p:pic>
        <p:nvPicPr>
          <p:cNvPr id="63" name="Walker, Uomo, Mappa, Persone, Silhouette, A Piedi.png" descr="Walker, Uomo, Mappa, Persone, Silhouette, A Pied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912" y="4654550"/>
            <a:ext cx="4329113" cy="795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689100" y="2720974"/>
            <a:ext cx="19942175" cy="635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595959"/>
                </a:solidFill>
              </a:defRPr>
            </a:pPr>
            <a:r>
              <a:t>ПРОЕКТЪТ Е ЗАВЪРШЕН</a:t>
            </a:r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defRPr sz="4800" b="1">
                <a:solidFill>
                  <a:srgbClr val="595959"/>
                </a:solidFill>
              </a:defRPr>
            </a:pPr>
            <a:endParaRPr/>
          </a:p>
          <a:p>
            <a:pPr>
              <a:defRPr sz="4800" b="1">
                <a:solidFill>
                  <a:srgbClr val="595959"/>
                </a:solidFill>
              </a:defRPr>
            </a:pPr>
            <a:r>
              <a:t>Тестване </a:t>
            </a:r>
            <a:r>
              <a:rPr b="0"/>
              <a:t>на услугата…</a:t>
            </a:r>
            <a:br>
              <a:rPr b="0"/>
            </a:br>
            <a:br>
              <a:rPr b="0"/>
            </a:br>
            <a:r>
              <a:rPr b="0"/>
              <a:t>за да се анализира въздействието ѝ </a:t>
            </a:r>
          </a:p>
          <a:p>
            <a:pPr>
              <a:defRPr sz="4800">
                <a:solidFill>
                  <a:srgbClr val="595959"/>
                </a:solidFill>
              </a:defRPr>
            </a:pPr>
            <a:r>
              <a:t>върху територията.</a:t>
            </a:r>
          </a:p>
        </p:txBody>
      </p:sp>
      <p:sp>
        <p:nvSpPr>
          <p:cNvPr id="66" name="Shape 66"/>
          <p:cNvSpPr/>
          <p:nvPr/>
        </p:nvSpPr>
        <p:spPr>
          <a:xfrm>
            <a:off x="4387850" y="1393825"/>
            <a:ext cx="19472275" cy="62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ИЗСЛЕДВАНЕ: ПРОЕКТЪТ Е ЗАВЪРШЕН</a:t>
            </a:r>
          </a:p>
        </p:txBody>
      </p:sp>
      <p:pic>
        <p:nvPicPr>
          <p:cNvPr id="67" name="Microscopio, Microscopia, Scienza, Silhouette.png" descr="Microscopio, Microscopia, Scienza, Silhouet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437" y="4621212"/>
            <a:ext cx="5734051" cy="790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765425" y="6427787"/>
            <a:ext cx="19075400" cy="248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6000" b="1">
                <a:solidFill>
                  <a:srgbClr val="595959"/>
                </a:solidFill>
              </a:defRPr>
            </a:pPr>
            <a:r>
              <a:t>ОРГАНИЗИРАНЕ НА ПОСЕЩЕНИЕТО </a:t>
            </a:r>
          </a:p>
          <a:p>
            <a:pPr algn="ctr">
              <a:lnSpc>
                <a:spcPct val="80000"/>
              </a:lnSpc>
              <a:defRPr sz="6000" b="1">
                <a:solidFill>
                  <a:srgbClr val="595959"/>
                </a:solidFill>
              </a:defRPr>
            </a:pPr>
            <a:r>
              <a:t>ЗА МОНИТОРИНГ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032125" y="2644775"/>
            <a:ext cx="19456400" cy="832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2286000" algn="ctr">
              <a:defRPr sz="4400" b="1">
                <a:solidFill>
                  <a:srgbClr val="595959"/>
                </a:solidFill>
              </a:defRPr>
            </a:pPr>
            <a:r>
              <a:t>ПРАКТИЧЕСКА ОРГАНИЗАЦИЯ</a:t>
            </a:r>
          </a:p>
          <a:p>
            <a:pPr indent="2286000" algn="ctr">
              <a:defRPr sz="4400" b="1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r>
              <a:t>За да организирате посещението за мониторинг, трябва:</a:t>
            </a:r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r>
              <a:t>да определите </a:t>
            </a:r>
            <a:r>
              <a:rPr b="1"/>
              <a:t>часа на посещението</a:t>
            </a:r>
            <a:r>
              <a:t> и да го съгласувате с органа, който управлява мястото (ако достъпът е ограничен)</a:t>
            </a:r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endParaRPr/>
          </a:p>
          <a:p>
            <a:pPr indent="2286000">
              <a:defRPr sz="4400">
                <a:solidFill>
                  <a:srgbClr val="595959"/>
                </a:solidFill>
              </a:defRPr>
            </a:pPr>
            <a:r>
              <a:t>да създадете и да отпечатате </a:t>
            </a:r>
            <a:r>
              <a:rPr b="1"/>
              <a:t>карта на експедицията</a:t>
            </a:r>
            <a:r>
              <a:t> </a:t>
            </a:r>
          </a:p>
          <a:p>
            <a:pPr indent="2286000">
              <a:defRPr sz="4400">
                <a:solidFill>
                  <a:srgbClr val="595959"/>
                </a:solidFill>
              </a:defRPr>
            </a:pPr>
            <a:r>
              <a:t>(създаване на маршрут и определяне на етапите).</a:t>
            </a:r>
          </a:p>
        </p:txBody>
      </p:sp>
      <p:sp>
        <p:nvSpPr>
          <p:cNvPr id="72" name="Shape 72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  <p:pic>
        <p:nvPicPr>
          <p:cNvPr id="73" name="Orologio, Allarme, Tempo, Mani, Analogico, Blu.png" descr="Orologio, Allarme, Tempo, Mani, Analogico, Bl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5743575"/>
            <a:ext cx="2230438" cy="222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Mappa, Photoshop, Geolocalizzazione, Viaggio, Guida.jpeg" descr="Mappa, Photoshop, Geolocalizzazione, Viaggio, Gui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9605962"/>
            <a:ext cx="2401888" cy="1922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543050" y="2568575"/>
            <a:ext cx="20945475" cy="832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595959"/>
                </a:solidFill>
              </a:defRPr>
            </a:pPr>
            <a:r>
              <a:t>РАЗРЕШЕНИЯ И РАЗРЕШИТЕЛНИ</a:t>
            </a:r>
          </a:p>
          <a:p>
            <a:pPr algn="ctr">
              <a:defRPr sz="4400" b="1">
                <a:solidFill>
                  <a:srgbClr val="595959"/>
                </a:solidFill>
              </a:defRPr>
            </a:pPr>
            <a:endParaRPr/>
          </a:p>
          <a:p>
            <a:pPr>
              <a:defRPr sz="4400" b="1">
                <a:solidFill>
                  <a:srgbClr val="595959"/>
                </a:solidFill>
              </a:defRPr>
            </a:pPr>
            <a:endParaRPr/>
          </a:p>
          <a:p>
            <a:pPr>
              <a:defRPr sz="4400" b="1">
                <a:solidFill>
                  <a:srgbClr val="595959"/>
                </a:solidFill>
              </a:defRPr>
            </a:pPr>
            <a:r>
              <a:t>За ученици (непълнолетни)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r>
              <a:t>Разрешения от родителите за напускане на училищната сграда.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defRPr sz="4400" b="1">
                <a:solidFill>
                  <a:srgbClr val="595959"/>
                </a:solidFill>
              </a:defRPr>
            </a:pPr>
            <a:r>
              <a:t>За места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r>
              <a:t>Разрешение за посещение на обекти (ако са затворени за обществено ползване), специални разрешителни за места с ограничен достъп.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endParaRPr/>
          </a:p>
          <a:p>
            <a:pPr>
              <a:defRPr sz="4400" b="1">
                <a:solidFill>
                  <a:srgbClr val="595959"/>
                </a:solidFill>
              </a:defRPr>
            </a:pPr>
            <a:r>
              <a:t>За лицата, които ще бъдат интервюирани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r>
              <a:t>Копие на информацията относно използването на лични данни, </a:t>
            </a:r>
          </a:p>
          <a:p>
            <a:pPr>
              <a:defRPr sz="4400">
                <a:solidFill>
                  <a:srgbClr val="595959"/>
                </a:solidFill>
              </a:defRPr>
            </a:pPr>
            <a:r>
              <a:t>разрешения за използване на снимки и видео изображения.</a:t>
            </a:r>
          </a:p>
        </p:txBody>
      </p:sp>
      <p:sp>
        <p:nvSpPr>
          <p:cNvPr id="77" name="Shape 77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  <p:pic>
        <p:nvPicPr>
          <p:cNvPr id="78" name="Approvato, Timbro, Approvazione, Qualità, Accordo.png" descr="Approvato, Timbro, Approvazione, Qualità, Accor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325" y="2108200"/>
            <a:ext cx="5892800" cy="334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ntervista, Microfono, Comunicazione, Media, Radio.png" descr="Intervista, Microfono, Comunicazione, Media, Rad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5737225"/>
            <a:ext cx="7816850" cy="586263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6170612" y="3071133"/>
            <a:ext cx="16289338" cy="860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533400" indent="-609600">
              <a:lnSpc>
                <a:spcPct val="160000"/>
              </a:lnSpc>
              <a:defRPr sz="4800" b="1">
                <a:solidFill>
                  <a:srgbClr val="595959"/>
                </a:solidFill>
              </a:defRPr>
            </a:pPr>
            <a:r>
              <a:t>ИНТЕРВЮТА</a:t>
            </a:r>
          </a:p>
          <a:p>
            <a:pPr marL="533400" indent="-609600">
              <a:lnSpc>
                <a:spcPct val="160000"/>
              </a:lnSpc>
              <a:defRPr sz="4800" b="1">
                <a:solidFill>
                  <a:srgbClr val="595959"/>
                </a:solidFill>
              </a:defRPr>
            </a:pPr>
            <a:endParaRPr/>
          </a:p>
          <a:p>
            <a:pPr marL="533400" indent="-609600">
              <a:lnSpc>
                <a:spcPct val="160000"/>
              </a:lnSpc>
              <a:defRPr sz="4800">
                <a:solidFill>
                  <a:srgbClr val="595959"/>
                </a:solidFill>
              </a:defRPr>
            </a:pPr>
            <a:r>
              <a:t>Организация и разпределяне на ролите:</a:t>
            </a:r>
          </a:p>
          <a:p>
            <a:pPr marL="457200" indent="-5334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800">
                <a:solidFill>
                  <a:srgbClr val="595959"/>
                </a:solidFill>
              </a:defRPr>
            </a:pPr>
            <a:r>
              <a:t>кой ще задава въпросите</a:t>
            </a:r>
          </a:p>
          <a:p>
            <a:pPr marL="457200" indent="-5334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800">
                <a:solidFill>
                  <a:srgbClr val="595959"/>
                </a:solidFill>
              </a:defRPr>
            </a:pPr>
            <a:r>
              <a:t>кой ще проверява часа за изпълнение на всички планирани посещения</a:t>
            </a:r>
          </a:p>
          <a:p>
            <a:pPr marL="457200" indent="-5334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800">
                <a:solidFill>
                  <a:srgbClr val="595959"/>
                </a:solidFill>
              </a:defRPr>
            </a:pPr>
            <a:r>
              <a:t>кой ще раздава анкетите</a:t>
            </a:r>
          </a:p>
          <a:p>
            <a:pPr marL="457200" indent="-533400">
              <a:lnSpc>
                <a:spcPct val="160000"/>
              </a:lnSpc>
              <a:buClr>
                <a:srgbClr val="000000"/>
              </a:buClr>
              <a:buSzPct val="100000"/>
              <a:buFont typeface="Arial"/>
              <a:buChar char="•"/>
              <a:defRPr sz="4800">
                <a:solidFill>
                  <a:srgbClr val="595959"/>
                </a:solidFill>
              </a:defRPr>
            </a:pPr>
            <a:r>
              <a:t>кой ще записва данните за контакт на анкетираните.</a:t>
            </a:r>
          </a:p>
        </p:txBody>
      </p:sp>
      <p:sp>
        <p:nvSpPr>
          <p:cNvPr id="82" name="Shape 82"/>
          <p:cNvSpPr/>
          <p:nvPr/>
        </p:nvSpPr>
        <p:spPr>
          <a:xfrm>
            <a:off x="4387850" y="1393825"/>
            <a:ext cx="1569878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7F7F7F"/>
                </a:solidFill>
              </a:defRPr>
            </a:lvl1pPr>
          </a:lstStyle>
          <a:p>
            <a:r>
              <a:t>ПЛАНИРАНЕ НА ПОСЕЩЕНИЕТО ЗА МОНИТОРИНГ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</dc:creator>
  <cp:lastModifiedBy>stacy</cp:lastModifiedBy>
  <cp:revision>1</cp:revision>
  <dcterms:modified xsi:type="dcterms:W3CDTF">2020-05-08T03:16:25Z</dcterms:modified>
</cp:coreProperties>
</file>