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3" r:id="rId1"/>
  </p:sldMasterIdLst>
  <p:notesMasterIdLst>
    <p:notesMasterId r:id="rId9"/>
  </p:notesMasterIdLst>
  <p:sldIdLst>
    <p:sldId id="267" r:id="rId2"/>
    <p:sldId id="261" r:id="rId3"/>
    <p:sldId id="268" r:id="rId4"/>
    <p:sldId id="269" r:id="rId5"/>
    <p:sldId id="262" r:id="rId6"/>
    <p:sldId id="263" r:id="rId7"/>
    <p:sldId id="266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4597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1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1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835650" y="226800"/>
            <a:ext cx="4882200" cy="63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701150" y="1743700"/>
            <a:ext cx="7673699" cy="38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666666"/>
              </a:buClr>
              <a:buFont typeface="Montserrat"/>
              <a:buChar char="●"/>
            </a:pPr>
            <a:endParaRPr sz="24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EP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835650" y="226800"/>
            <a:ext cx="4882200" cy="63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50" y="1080869"/>
            <a:ext cx="9144000" cy="5022300"/>
          </a:xfrm>
          <a:prstGeom prst="rect">
            <a:avLst/>
          </a:prstGeom>
          <a:solidFill>
            <a:srgbClr val="ED685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06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rtura/chiusur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835650" y="226800"/>
            <a:ext cx="4882200" cy="63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360" y="2517523"/>
            <a:ext cx="7221274" cy="22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>
            <a:off x="-25450" y="-28200"/>
            <a:ext cx="9305399" cy="6947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" name="Shape 24"/>
          <p:cNvSpPr txBox="1"/>
          <p:nvPr/>
        </p:nvSpPr>
        <p:spPr>
          <a:xfrm>
            <a:off x="-25450" y="5019750"/>
            <a:ext cx="9305399" cy="1007100"/>
          </a:xfrm>
          <a:prstGeom prst="rect">
            <a:avLst/>
          </a:prstGeom>
          <a:solidFill>
            <a:srgbClr val="ED685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360" y="2517523"/>
            <a:ext cx="7221274" cy="220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8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35650" y="226800"/>
            <a:ext cx="4882200" cy="63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-25450" y="-28200"/>
            <a:ext cx="9305399" cy="6947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0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-12750" y="-12736"/>
            <a:ext cx="9169499" cy="1046400"/>
          </a:xfrm>
          <a:prstGeom prst="rect">
            <a:avLst/>
          </a:prstGeom>
          <a:solidFill>
            <a:srgbClr val="ED685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" name="Shape 7"/>
          <p:cNvSpPr txBox="1"/>
          <p:nvPr/>
        </p:nvSpPr>
        <p:spPr>
          <a:xfrm>
            <a:off x="-12750" y="6166997"/>
            <a:ext cx="9169499" cy="703799"/>
          </a:xfrm>
          <a:prstGeom prst="rect">
            <a:avLst/>
          </a:prstGeom>
          <a:solidFill>
            <a:srgbClr val="ED685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3743" y="266237"/>
            <a:ext cx="1528500" cy="5139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835650" y="226800"/>
            <a:ext cx="4882200" cy="6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om/" TargetMode="External"/><Relationship Id="rId7" Type="http://schemas.openxmlformats.org/officeDocument/2006/relationships/hyperlink" Target="http://timeline.knightlab.com/" TargetMode="External"/><Relationship Id="rId2" Type="http://schemas.openxmlformats.org/officeDocument/2006/relationships/hyperlink" Target="http://www.storyboardtha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apbox.com/" TargetMode="External"/><Relationship Id="rId5" Type="http://schemas.openxmlformats.org/officeDocument/2006/relationships/hyperlink" Target="http://infogr.am/" TargetMode="External"/><Relationship Id="rId4" Type="http://schemas.openxmlformats.org/officeDocument/2006/relationships/hyperlink" Target="http://piktochar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jaBh12C6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 txBox="1"/>
          <p:nvPr/>
        </p:nvSpPr>
        <p:spPr>
          <a:xfrm>
            <a:off x="1410300" y="5102350"/>
            <a:ext cx="7256400" cy="69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bg-BG" sz="2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РАЗКАЗВАНЕ</a:t>
            </a:r>
            <a:r>
              <a:rPr lang="en-GB" sz="2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bg-BG" sz="2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ФОРМАТ И ТЕХНИКИ ЗА ПРЕДСТАВЯНЕ</a:t>
            </a:r>
            <a:endParaRPr lang="en-GB" sz="2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D77D0F-6668-430A-B494-818B01D1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" y="2097199"/>
            <a:ext cx="9052274" cy="266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23231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0" y="1556792"/>
            <a:ext cx="9144000" cy="33843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br>
              <a:rPr lang="it-IT" dirty="0"/>
            </a:br>
            <a:r>
              <a:rPr lang="bg-BG" dirty="0"/>
              <a:t>Формат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90997063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37;p14">
            <a:extLst>
              <a:ext uri="{FF2B5EF4-FFF2-40B4-BE49-F238E27FC236}">
                <a16:creationId xmlns:a16="http://schemas.microsoft.com/office/drawing/2014/main" id="{C0BB96BB-1CB5-4035-8E57-E51A21B68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939507"/>
              </p:ext>
            </p:extLst>
          </p:nvPr>
        </p:nvGraphicFramePr>
        <p:xfrm>
          <a:off x="0" y="-1738"/>
          <a:ext cx="9252520" cy="6992132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9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Характеристики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Кога да се използва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Инструменти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8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Видеоматериал</a:t>
                      </a:r>
                      <a: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много снимки и видеозаписи на разположение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работа по планиране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трудно се модифицира във времето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проверка на лицензи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 използване на музика и снимки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Дава възможност за проява на творчество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изисква допълнителна информация  (напр.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надписи за снимките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проектът се фокусира върху доказателствата, събрани по време на посещението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разнообразни и визуално много значими фото-/видеоматериали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познаване на инструментите за монтаж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визуалните материали са лесни за разбиране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много налични формати (например документален филм, двойно интервю, филм ноар)</a:t>
                      </a: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dirty="0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"/>
                        </a:rPr>
                        <a:t>http://www.storyboardthat.com/</a:t>
                      </a:r>
                      <a:r>
                        <a:rPr lang="en-US" sz="105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50" dirty="0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050" dirty="0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1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Инфографика</a:t>
                      </a:r>
                      <a: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Интерактивна презентация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текст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структурирани данни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графика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необходимост от внимателна работа по планиране</a:t>
                      </a: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може да се модифицира във времето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можете да вмъкнете графики, като започнете от </a:t>
                      </a:r>
                      <a:r>
                        <a:rPr lang="bg-BG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таблица /структуриран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csv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голямо значение в проекта за представяне на данни (например резултати от въпросници и събиране на първични</a:t>
                      </a:r>
                      <a:r>
                        <a:rPr lang="ru-RU" sz="1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данни)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не</a:t>
                      </a:r>
                      <a:r>
                        <a:rPr lang="ru-RU" sz="1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bg-BG" sz="1100" baseline="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са</a:t>
                      </a:r>
                      <a:r>
                        <a:rPr lang="ru-RU" sz="1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толкова </a:t>
                      </a:r>
                      <a:r>
                        <a:rPr lang="bg-BG" sz="1100" baseline="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важни</a:t>
                      </a:r>
                      <a:r>
                        <a:rPr lang="bg-BG" sz="11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изображенията и видеоклиповете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отличен формат за обобщено представяне на сложен </a:t>
                      </a:r>
                      <a:r>
                        <a:rPr lang="bg-BG" sz="11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процес/проект</a:t>
                      </a: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dirty="0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www.canva.com</a:t>
                      </a:r>
                      <a:endParaRPr sz="10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dirty="0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http://piktochart.com/</a:t>
                      </a:r>
                      <a:r>
                        <a:rPr lang="en-US" sz="105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50" dirty="0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050" u="sng" dirty="0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http://infogr.am/</a:t>
                      </a:r>
                      <a:r>
                        <a:rPr lang="en-US" sz="105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4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Интерактивна карта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Полезна за представяне</a:t>
                      </a:r>
                      <a:r>
                        <a:rPr lang="bg-BG" sz="11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на гео-референтни характеристики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marR="0" lvl="0" indent="-2053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  <a:tabLst/>
                        <a:defRPr/>
                      </a:pPr>
                      <a:r>
                        <a:rPr lang="bg-BG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може да се направи, като се започне от </a:t>
                      </a:r>
                      <a:r>
                        <a:rPr lang="bg-BG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таблица /структуриран 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csv</a:t>
                      </a: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може лесно да се модифицира във времето</a:t>
                      </a: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сходни проекти, разположени на различни места на територията (напр. мрежи на технополиси)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маршрут на нов обществен транспорт в близост до съответните места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показване на индекс, който варира в зависимост от мястото (например количество отпадъци, отпадъци по отношение броя на жителите на всеки квартал)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https://www.mapbox.com/</a:t>
                      </a:r>
                      <a:endParaRPr sz="10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0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10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91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Времева линия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Полезна, за да обясни хронология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напр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действия във времето в район на града или свързани с паметник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marR="0" lvl="0" indent="-2053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800"/>
                        <a:buFont typeface="Calibri"/>
                        <a:buChar char="-"/>
                        <a:tabLst/>
                        <a:defRPr/>
                      </a:pPr>
                      <a:r>
                        <a:rPr lang="bg-BG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може да се направи, като се започне от </a:t>
                      </a:r>
                      <a:r>
                        <a:rPr lang="bg-BG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таблица /структуриран 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csv</a:t>
                      </a: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напр.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събиране на новини с данни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може да бъде интерактивна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може лесно да се модифицира във времето</a:t>
                      </a:r>
                    </a:p>
                  </a:txBody>
                  <a:tcPr marL="35719" marR="35719" marT="35719" marB="35719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дългосрочен проект с много междинни етапи (например възстановяване, голяма инфраструктура)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трябва да представите</a:t>
                      </a:r>
                      <a:r>
                        <a:rPr lang="ru-RU" sz="1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напредъка на групова работа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dirty="0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http://timeline.knightlab.com/</a:t>
                      </a:r>
                      <a:endParaRPr lang="en-US" sz="1050" u="sng" dirty="0">
                        <a:solidFill>
                          <a:srgbClr val="1155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0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9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AD837-BFA0-474D-8D88-68E9F80C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3" name="Google Shape;43;p15">
            <a:extLst>
              <a:ext uri="{FF2B5EF4-FFF2-40B4-BE49-F238E27FC236}">
                <a16:creationId xmlns:a16="http://schemas.microsoft.com/office/drawing/2014/main" id="{1B9802BA-F340-4816-82DC-66B81959D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484432"/>
              </p:ext>
            </p:extLst>
          </p:nvPr>
        </p:nvGraphicFramePr>
        <p:xfrm>
          <a:off x="-236" y="-17920"/>
          <a:ext cx="9324764" cy="687592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83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7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Характеристики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Кога да се използва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Инструменти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Подкаст</a:t>
                      </a:r>
                      <a: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lang="bg-BG"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радиопредаване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възможност да се използва непринудеността на разговор</a:t>
                      </a: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възможност за задаване на въпроси под формата на интервюо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bg-BG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налично аудио съдържание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необходимост да се обясни</a:t>
                      </a: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bg-BG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„напредъка“ и критичните точки на проекта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наличие на радио достъп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Уеб радио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6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Печатно издание</a:t>
                      </a:r>
                      <a:b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напр.</a:t>
                      </a:r>
                      <a: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вложка във вестник</a:t>
                      </a:r>
                      <a: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списание</a:t>
                      </a:r>
                      <a: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възможност за комбиниране на текст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графики и</a:t>
                      </a:r>
                      <a:r>
                        <a:rPr lang="bg-BG" sz="1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визуални елементи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добрите умения за писане и аргументиране са основни</a:t>
                      </a: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може да съдържа много графични материали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когато става въпрос за списание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лесно за пренасяне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когато проектът е подходящ за представяне под формата на „изследване“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 „тематично“ проучване по дадена тема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когато има наличие</a:t>
                      </a:r>
                      <a:r>
                        <a:rPr lang="ru-RU" sz="1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на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достъп до медии (журналисти, училищен вестник)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Scribd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ScoopIt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Tumblr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Училищен вестник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Медии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8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Представление</a:t>
                      </a:r>
                      <a:r>
                        <a:rPr lang="en-US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flashmob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максимална креативност, без ограничения</a:t>
                      </a: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възможност за използване на различни физически пространства (училище или територия)</a:t>
                      </a:r>
                    </a:p>
                    <a:p>
                      <a:pPr marL="148165" lvl="0" indent="-20531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освен текст и графика добавяне на физическо измерение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 подобряване на физическите пространства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 подобряване на други училищни дейности (напр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театър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да се ангажира територията по по-видим начин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Примери за иновативен разказ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напр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флашмоб за статистиката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  <a:hlinkClick r:id="rId2"/>
                        </a:rPr>
                        <a:t>https://www.youtube.com/watch?v=VFjaBh12C6s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4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1" dirty="0">
                          <a:solidFill>
                            <a:srgbClr val="ECBEB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Комикс или анимация</a:t>
                      </a:r>
                      <a:endParaRPr sz="1400" b="1" dirty="0">
                        <a:solidFill>
                          <a:srgbClr val="ECBE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19DA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ru-RU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графично и текстово творчество (разказ)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bg-BG" sz="1100" noProof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лесноразбираем и свързан с колективното въображение модел</a:t>
                      </a:r>
                    </a:p>
                  </a:txBody>
                  <a:tcPr marL="35719" marR="35719" marT="35719" marB="35719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 използване на творческия потенциал </a:t>
                      </a:r>
                      <a:r>
                        <a:rPr lang="bg-BG" sz="1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 някои членове на групата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bg-BG" sz="11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когато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bg-BG" sz="11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искате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bg-BG" sz="11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някой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„герой“ да разкаже историята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Примери</a:t>
                      </a:r>
                      <a:r>
                        <a:rPr lang="bg-BG" sz="11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за онлайн инструменти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19" marR="35719" marT="35719" marB="35719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41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0" y="1556792"/>
            <a:ext cx="9144000" cy="33843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br>
              <a:rPr lang="it-IT" dirty="0"/>
            </a:br>
            <a:r>
              <a:rPr lang="bg-BG" dirty="0"/>
              <a:t>Техники за презентация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540862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6"/>
          <p:cNvSpPr txBox="1"/>
          <p:nvPr/>
        </p:nvSpPr>
        <p:spPr>
          <a:xfrm>
            <a:off x="-36512" y="980728"/>
            <a:ext cx="9144000" cy="5256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bg-BG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Съвети за представяне на история</a:t>
            </a:r>
            <a:endParaRPr lang="it-IT" sz="2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/>
            <a:r>
              <a:rPr lang="it-IT" sz="11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DATATHERAPY.ORG (MIT – Massachusetts Institute of Technology)</a:t>
            </a:r>
          </a:p>
          <a:p>
            <a:pPr lvl="0"/>
            <a:endParaRPr lang="it-IT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bg-BG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Разказване на „лична“ история</a:t>
            </a:r>
            <a:r>
              <a:rPr lang="it-IT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Споделянето на лични истории с обществеността създава по-голямо емоционално участие.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Зад данните, които събирате, всъщност може да има интересни истории от живота, с техните (и вашите) мотиви</a:t>
            </a:r>
            <a:r>
              <a:rPr lang="it-IT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/>
            <a:endParaRPr lang="it-IT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bg-BG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Да се направи „физическа“ презентация</a:t>
            </a:r>
            <a:r>
              <a:rPr lang="it-IT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на разказаните данни</a:t>
            </a:r>
            <a:endParaRPr lang="it-IT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3D реконструкция, модел, обект или колаж от обекти, които да представят данните, разказани в историята ... може да бъде добър начин за привличане на вниманието, за </a:t>
            </a:r>
            <a:r>
              <a:rPr lang="bg-BG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насърчаване</a:t>
            </a: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bg-BG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задаването</a:t>
            </a: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въпроси,  за забавление на публиката</a:t>
            </a:r>
            <a:r>
              <a:rPr lang="it-IT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/>
            <a:endParaRPr lang="it-IT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bg-BG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Визуализиране на данни чрез карти</a:t>
            </a:r>
            <a:r>
              <a:rPr lang="it-IT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… </a:t>
            </a:r>
            <a:r>
              <a:rPr lang="bg-BG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дори и креативни</a:t>
            </a:r>
            <a:r>
              <a:rPr lang="it-IT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Покажете къде се случва нашата история, идентифицирайте реални места чрез визуализацията на карти ... и също така създайте креативни карти, с допълнителни визуални елементи: те са полезни начини за фокусиране на вниманието върху определена територия, които позволяват на обществеността да „влиза“ на местата от разказа</a:t>
            </a:r>
            <a:r>
              <a:rPr lang="it-IT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/>
            <a:endParaRPr lang="it-IT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ru-RU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Създаване на симулации или взаимодействия от игрови тип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 някои случаи можете също да </a:t>
            </a:r>
            <a:r>
              <a:rPr lang="bg-BG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опитате да използвате максимално </a:t>
            </a: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творческия си потенциал, като взаимодействате с публиката чрез елементи на игра (напр. ролева игра или дори да играете със „стилове“ и жанрове на историята - литературен, кинематографски , театрален и т.н.)</a:t>
            </a:r>
          </a:p>
          <a:p>
            <a:pPr lvl="0"/>
            <a:endParaRPr lang="it-IT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it-IT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it-IT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it-IT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it-IT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it-IT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it-IT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it-IT" sz="3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9079709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 txBox="1"/>
          <p:nvPr/>
        </p:nvSpPr>
        <p:spPr>
          <a:xfrm>
            <a:off x="1410300" y="5102350"/>
            <a:ext cx="7256400" cy="69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FFFFFF"/>
              </a:buClr>
              <a:buSzPct val="25000"/>
            </a:pPr>
            <a:r>
              <a:rPr lang="bg-BG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РАЗКАЗВАНЕ</a:t>
            </a:r>
            <a:r>
              <a:rPr lang="en-GB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lvl="0">
              <a:buClr>
                <a:srgbClr val="FFFFFF"/>
              </a:buClr>
              <a:buSzPct val="25000"/>
            </a:pPr>
            <a:r>
              <a:rPr lang="bg-BG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ФОРМАТ И ТЕХНИКИ ЗА ПРЕДСТАВЯНЕ</a:t>
            </a:r>
            <a:endParaRPr lang="en-GB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D77D0F-6668-430A-B494-818B01D1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" y="2097199"/>
            <a:ext cx="9052274" cy="266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43645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ormat Slide Esercizio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Presentazione su schermo (4:3)</PresentationFormat>
  <Paragraphs>123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Calibri</vt:lpstr>
      <vt:lpstr>Arial</vt:lpstr>
      <vt:lpstr>Montserrat</vt:lpstr>
      <vt:lpstr>Format Slide Esercizio</vt:lpstr>
      <vt:lpstr>Presentazione standard di PowerPoint</vt:lpstr>
      <vt:lpstr> Формат</vt:lpstr>
      <vt:lpstr>Presentazione standard di PowerPoint</vt:lpstr>
      <vt:lpstr>Presentazione standard di PowerPoint</vt:lpstr>
      <vt:lpstr> Техники за презентация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2020-06-15T10:53:00Z</dcterms:modified>
</cp:coreProperties>
</file>