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24382413" cy="13716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tserrat" panose="020B0604020202020204" charset="0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000000"/>
          </p15:clr>
        </p15:guide>
        <p15:guide id="2" pos="7679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691" y="43"/>
      </p:cViewPr>
      <p:guideLst>
        <p:guide orient="horz" pos="4320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9" name="Google Shape;1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4" name="Google Shape;1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61" name="Google Shape;1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66" name="Google Shape;16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75" name="Google Shape;17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5" name="Google Shape;1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1" name="Google Shape;1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1676291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1676291" y="3651250"/>
            <a:ext cx="2102983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1676291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7839869" y="-2512327"/>
            <a:ext cx="8702676" cy="21029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verticale e tes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14265555" y="3913359"/>
            <a:ext cx="11623676" cy="5257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3598250" y="-1191708"/>
            <a:ext cx="11623676" cy="15467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>
  <p:cSld name="1_Titolo e contenuto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1676291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Verdana"/>
              <a:buNone/>
              <a:defRPr sz="560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1676291" y="3651250"/>
            <a:ext cx="2102983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99"/>
              <a:buFont typeface="Calibri"/>
              <a:buNone/>
              <a:defRPr sz="1199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663592" y="3419477"/>
            <a:ext cx="21029830" cy="570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99"/>
              <a:buFont typeface="Calibri"/>
              <a:buNone/>
              <a:defRPr sz="1199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663592" y="9178927"/>
            <a:ext cx="21029830" cy="300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 sz="4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2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676291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1676291" y="3651250"/>
            <a:ext cx="10362526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12343596" y="3651250"/>
            <a:ext cx="10362526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1679467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1679467" y="5010150"/>
            <a:ext cx="10314903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12343597" y="3362326"/>
            <a:ext cx="10365701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12343597" y="5010150"/>
            <a:ext cx="10365701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1676291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10365701" y="1974851"/>
            <a:ext cx="12343597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635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1pPr>
            <a:lvl2pPr marL="914400" lvl="1" indent="-584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 sz="56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6pPr>
            <a:lvl7pPr marL="3200400" lvl="6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7pPr>
            <a:lvl8pPr marL="3657600" lvl="7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8pPr>
            <a:lvl9pPr marL="4114800" lvl="8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1679468" y="4114800"/>
            <a:ext cx="7863962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0365701" y="1974851"/>
            <a:ext cx="12343597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679468" y="4114800"/>
            <a:ext cx="7863962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76291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76291" y="3651250"/>
            <a:ext cx="2102983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9527"/>
            <a:ext cx="24538155" cy="1379552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/>
          <p:nvPr/>
        </p:nvSpPr>
        <p:spPr>
          <a:xfrm>
            <a:off x="0" y="11162581"/>
            <a:ext cx="24382413" cy="972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bg-BG" sz="72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ПРОМОТИРАНЕ НА СЪБИТИЕ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bg-BG" sz="72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 СОЦИАЛНИТЕ МРЕЖИ</a:t>
            </a:r>
            <a:endParaRPr sz="72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59488BF-0098-42FE-85F1-EA62D1031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4410075"/>
            <a:ext cx="1663858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>
            <a:spLocks noGrp="1"/>
          </p:cNvSpPr>
          <p:nvPr>
            <p:ph type="ctrTitle"/>
          </p:nvPr>
        </p:nvSpPr>
        <p:spPr>
          <a:xfrm>
            <a:off x="885950" y="5993904"/>
            <a:ext cx="23114568" cy="1678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99"/>
              <a:buFont typeface="Calibri"/>
              <a:buNone/>
            </a:pPr>
            <a:r>
              <a:rPr lang="bg-BG" sz="7200" b="1" u="sng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КАКВО ДА ПРАВИМ ПО ВРЕМЕ НА СЪБИТИЕТО</a:t>
            </a:r>
            <a:endParaRPr sz="7200" b="1" u="sng" dirty="0">
              <a:solidFill>
                <a:srgbClr val="7570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subTitle" idx="1"/>
          </p:nvPr>
        </p:nvSpPr>
        <p:spPr>
          <a:xfrm>
            <a:off x="9582150" y="1969839"/>
            <a:ext cx="14185500" cy="107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/>
            <a:r>
              <a:rPr lang="bg-BG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По време на вашето събитие е препоръчително някой да поддържа актуален вашия сайт/блог или страници в социалните мрежи с публикации, видеозаписи и снимки от събитието. </a:t>
            </a:r>
          </a:p>
          <a:p>
            <a:pPr lvl="0" indent="-457200" algn="l"/>
            <a:br>
              <a:rPr lang="it-IT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 За тези случаи </a:t>
            </a:r>
            <a:r>
              <a:rPr lang="bg-BG" sz="3000" b="1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предаването</a:t>
            </a:r>
            <a:r>
              <a:rPr lang="ru-RU" sz="3000" b="1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 на живо </a:t>
            </a:r>
            <a:r>
              <a:rPr lang="ru-RU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във </a:t>
            </a:r>
            <a:r>
              <a:rPr lang="it-IT" sz="3000" b="1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facebook </a:t>
            </a:r>
            <a:r>
              <a:rPr lang="ru-RU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е много важно! </a:t>
            </a:r>
          </a:p>
          <a:p>
            <a:pPr lvl="0" indent="-457200" algn="l"/>
            <a:r>
              <a:rPr lang="ru-RU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Тези, които не са успели да се включат, но са силно заинтересовани от събитието, ще могат да следят и да участват без проблеми дистанционно. </a:t>
            </a:r>
          </a:p>
          <a:p>
            <a:pPr lvl="0" indent="-457200" algn="l"/>
            <a:br>
              <a:rPr lang="it-IT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3000" b="1" dirty="0">
              <a:solidFill>
                <a:srgbClr val="75707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</a:pPr>
            <a:endParaRPr sz="3000" b="1" dirty="0">
              <a:solidFill>
                <a:srgbClr val="75707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bg-BG" b="1" u="sng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Не оставяйте нищо на случайността</a:t>
            </a:r>
            <a:r>
              <a:rPr lang="it-IT" b="1" u="sng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</a:pPr>
            <a:endParaRPr sz="3000" dirty="0">
              <a:solidFill>
                <a:srgbClr val="75707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indent="-457200" algn="l"/>
            <a:r>
              <a:rPr lang="ru-RU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Друг начин може да </a:t>
            </a:r>
            <a:r>
              <a:rPr lang="bg-BG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бъде </a:t>
            </a:r>
            <a:r>
              <a:rPr lang="bg-BG" sz="3000" b="1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видео </a:t>
            </a:r>
            <a:r>
              <a:rPr lang="ru-RU" sz="3000" b="1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в Instagram, </a:t>
            </a:r>
            <a:r>
              <a:rPr lang="bg-BG" sz="3000" b="1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което да бъде излъчено </a:t>
            </a:r>
            <a:r>
              <a:rPr lang="ru-RU" sz="3000" b="1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в реално време</a:t>
            </a:r>
            <a:r>
              <a:rPr lang="ru-RU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, като се избере най-важният момент.</a:t>
            </a:r>
          </a:p>
          <a:p>
            <a:pPr lvl="0" indent="-457200" algn="l"/>
            <a:r>
              <a:rPr lang="ru-RU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Правете </a:t>
            </a:r>
            <a:r>
              <a:rPr lang="ru-RU" sz="3000" b="1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Instagram истории</a:t>
            </a:r>
            <a:r>
              <a:rPr lang="ru-RU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bg-BG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Не забравяйте да отбележите местоположението, да тагнете вашата страница или мястото, на което се намирате, и както и да използвате официалните хаштагове, полезни за увеличаване на гледаемостта на канала и вашата инициатива.</a:t>
            </a:r>
          </a:p>
        </p:txBody>
      </p:sp>
      <p:pic>
        <p:nvPicPr>
          <p:cNvPr id="157" name="Google Shape;157;p25"/>
          <p:cNvPicPr preferRelativeResize="0"/>
          <p:nvPr/>
        </p:nvPicPr>
        <p:blipFill rotWithShape="1">
          <a:blip r:embed="rId3">
            <a:alphaModFix/>
          </a:blip>
          <a:srcRect l="9252" t="24451" r="5055"/>
          <a:stretch/>
        </p:blipFill>
        <p:spPr>
          <a:xfrm>
            <a:off x="1534022" y="2452631"/>
            <a:ext cx="7437833" cy="492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4022" y="7721011"/>
            <a:ext cx="7416823" cy="4530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>
            <a:spLocks noGrp="1"/>
          </p:cNvSpPr>
          <p:nvPr>
            <p:ph type="ctrTitle"/>
          </p:nvPr>
        </p:nvSpPr>
        <p:spPr>
          <a:xfrm>
            <a:off x="885950" y="5993904"/>
            <a:ext cx="23114568" cy="1678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99"/>
              <a:buFont typeface="Calibri"/>
              <a:buNone/>
            </a:pPr>
            <a:r>
              <a:rPr lang="bg-BG" sz="7200" b="1" u="sng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КАКВО ДА НАПРАВИМ СЛЕД СЪБИТИЕТО</a:t>
            </a:r>
            <a:endParaRPr sz="7200" b="1" u="sng" dirty="0">
              <a:solidFill>
                <a:srgbClr val="7570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>
            <a:spLocks noGrp="1"/>
          </p:cNvSpPr>
          <p:nvPr>
            <p:ph type="subTitle" idx="1"/>
          </p:nvPr>
        </p:nvSpPr>
        <p:spPr>
          <a:xfrm>
            <a:off x="597925" y="1986875"/>
            <a:ext cx="23402700" cy="104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/>
            <a:r>
              <a:rPr lang="ru-RU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Създайте една или повече публикации във вашия </a:t>
            </a:r>
            <a:r>
              <a:rPr lang="bg-BG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уебсайт/блог </a:t>
            </a:r>
            <a:r>
              <a:rPr lang="ru-RU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и на страниците ви в социалните мрежи, за да </a:t>
            </a:r>
            <a:r>
              <a:rPr lang="ru-RU" sz="3000" b="1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благодарите на участниците и да споделите с тях своите мисли</a:t>
            </a:r>
            <a:r>
              <a:rPr lang="ru-RU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 за събитието и неговия успех.</a:t>
            </a:r>
          </a:p>
          <a:p>
            <a:pPr lvl="0" indent="-457200"/>
            <a:r>
              <a:rPr lang="ru-RU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Ако вече имате планирана друга инициатива, започнете да говорите за това, като предварително разкриете някои подробности.</a:t>
            </a:r>
          </a:p>
          <a:p>
            <a:pPr lvl="0" indent="-457200"/>
            <a:r>
              <a:rPr lang="ru-RU" sz="3000" b="1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Оживете разговора и насърчете участниците и приятелите си да оставят коментари и отзиви </a:t>
            </a:r>
            <a:r>
              <a:rPr lang="ru-RU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за събитието. </a:t>
            </a:r>
          </a:p>
          <a:p>
            <a:pPr lvl="0" indent="-457200"/>
            <a:r>
              <a:rPr lang="ru-RU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Поискайте съвети и предложения, за да създадете следващото събитие и да се усъвършенствате!</a:t>
            </a:r>
          </a:p>
          <a:p>
            <a:pPr lvl="0" indent="-457200"/>
            <a:r>
              <a:rPr lang="ru-RU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Публикувайте фотоалбум и го споделете във Flickr.</a:t>
            </a:r>
          </a:p>
          <a:p>
            <a:pPr lvl="0" indent="-457200"/>
            <a:r>
              <a:rPr lang="ru-RU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Ако сте направили </a:t>
            </a:r>
            <a:r>
              <a:rPr lang="bg-BG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видеозапис</a:t>
            </a:r>
            <a:r>
              <a:rPr lang="ru-RU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 на цялата инициатива, споделете го и </a:t>
            </a:r>
            <a:r>
              <a:rPr lang="bg-BG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във</a:t>
            </a:r>
            <a:r>
              <a:rPr lang="ru-RU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 вашия Youtube и Vimeo канал.</a:t>
            </a:r>
            <a:endParaRPr sz="3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3600" dirty="0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3600" dirty="0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3600" dirty="0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3600" dirty="0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3600" dirty="0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3600" dirty="0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bg-BG" sz="3200" dirty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it-IT" sz="3200" dirty="0">
                <a:solidFill>
                  <a:schemeClr val="tx2">
                    <a:lumMod val="50000"/>
                  </a:schemeClr>
                </a:solidFill>
              </a:rPr>
              <a:t>зползвайте</a:t>
            </a:r>
            <a:r>
              <a:rPr lang="bg-BG" sz="3200" dirty="0">
                <a:solidFill>
                  <a:schemeClr val="tx2">
                    <a:lumMod val="50000"/>
                  </a:schemeClr>
                </a:solidFill>
              </a:rPr>
              <a:t> само лицензирано съдържание от </a:t>
            </a:r>
            <a:r>
              <a:rPr lang="bg-BG" sz="3200" b="1" dirty="0">
                <a:solidFill>
                  <a:schemeClr val="tx2">
                    <a:lumMod val="50000"/>
                  </a:schemeClr>
                </a:solidFill>
              </a:rPr>
              <a:t>творчески общности</a:t>
            </a:r>
            <a:r>
              <a:rPr lang="bg-BG" sz="3200" dirty="0">
                <a:solidFill>
                  <a:schemeClr val="tx2">
                    <a:lumMod val="50000"/>
                  </a:schemeClr>
                </a:solidFill>
              </a:rPr>
              <a:t>, за да е възможно споделянето.</a:t>
            </a:r>
            <a:endParaRPr lang="it-IT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69" name="Google Shape;16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542" y="6569430"/>
            <a:ext cx="7031311" cy="3789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50645" y="7723721"/>
            <a:ext cx="5498084" cy="2091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470581" y="8206996"/>
            <a:ext cx="5184573" cy="1465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459822" y="7538154"/>
            <a:ext cx="2724150" cy="273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9527"/>
            <a:ext cx="24538155" cy="1379552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8"/>
          <p:cNvSpPr/>
          <p:nvPr/>
        </p:nvSpPr>
        <p:spPr>
          <a:xfrm>
            <a:off x="806825" y="11128075"/>
            <a:ext cx="23185500" cy="10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6000"/>
            </a:pPr>
            <a:r>
              <a:rPr lang="ru-RU" sz="7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ПРОМОТИРАНЕ НА СЪБИТИЕ </a:t>
            </a:r>
          </a:p>
          <a:p>
            <a:pPr lvl="0" algn="ctr">
              <a:buSzPts val="6000"/>
            </a:pPr>
            <a:r>
              <a:rPr lang="ru-RU" sz="7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 СОЦИАЛНИТЕ МРЕЖИ</a:t>
            </a:r>
            <a:endParaRPr lang="ru-RU" sz="72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92CA432-A208-48AD-914E-EF2E68190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4410075"/>
            <a:ext cx="1663858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50DC110-A8A7-4F2E-AD77-D79A96474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3" y="4562475"/>
            <a:ext cx="1663858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/>
        </p:nvSpPr>
        <p:spPr>
          <a:xfrm>
            <a:off x="813942" y="2177988"/>
            <a:ext cx="22970552" cy="12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25" rIns="182850" bIns="91425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bg-BG" sz="6000" b="1" i="0" u="none" strike="noStrike" cap="none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ПРОМОТИРАНЕ НА СЪБИТИЕ В СОЦИАЛНИТЕ МРЕЖИ</a:t>
            </a:r>
            <a:endParaRPr sz="6000" b="1" i="0" u="none" strike="noStrike" cap="none" dirty="0">
              <a:solidFill>
                <a:srgbClr val="7570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2" name="Google Shape;10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0463" y="3401625"/>
            <a:ext cx="13717512" cy="91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ctrTitle"/>
          </p:nvPr>
        </p:nvSpPr>
        <p:spPr>
          <a:xfrm>
            <a:off x="885950" y="5993904"/>
            <a:ext cx="23114568" cy="1678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99"/>
              <a:buFont typeface="Calibri"/>
              <a:buNone/>
            </a:pPr>
            <a:r>
              <a:rPr lang="bg-BG" sz="7200" b="1" u="sng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КАКВО ДА НАПРАВИМ ПРЕДИ СЪБИТИЕТО</a:t>
            </a:r>
            <a:endParaRPr sz="7200" b="1" u="sng" dirty="0">
              <a:solidFill>
                <a:srgbClr val="7570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11238150" y="4166875"/>
            <a:ext cx="6257100" cy="1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it-IT" sz="9600" b="1" dirty="0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TWITTER</a:t>
            </a:r>
            <a:endParaRPr sz="9600" b="1" dirty="0">
              <a:solidFill>
                <a:srgbClr val="00B0F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3" name="Google Shape;11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1975" y="2795000"/>
            <a:ext cx="4889149" cy="325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/>
          <p:nvPr/>
        </p:nvSpPr>
        <p:spPr>
          <a:xfrm>
            <a:off x="1496150" y="6428677"/>
            <a:ext cx="21890400" cy="5439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3600"/>
            </a:pPr>
            <a:r>
              <a:rPr lang="bg-BG" sz="36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Има няколко начина, които можете да използвате в Twitter, за да популяризирате вашето събитие!</a:t>
            </a:r>
          </a:p>
          <a:p>
            <a:pPr lvl="0" algn="ctr">
              <a:buSzPts val="3600"/>
            </a:pPr>
            <a:r>
              <a:rPr lang="bg-BG" sz="36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Използвайте както винаги официалните хаштагове на проекта ASOC </a:t>
            </a:r>
            <a:endParaRPr lang="it-IT" sz="3600" dirty="0">
              <a:solidFill>
                <a:srgbClr val="75707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>
              <a:buSzPts val="3600"/>
            </a:pPr>
            <a:r>
              <a:rPr lang="bg-BG" sz="3600" b="1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(#ASOCEU, # ASOC1920</a:t>
            </a:r>
            <a:r>
              <a:rPr lang="it-IT" sz="3600" b="1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, #EUINMYREGIOIN</a:t>
            </a:r>
            <a:r>
              <a:rPr lang="bg-BG" sz="36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),</a:t>
            </a:r>
          </a:p>
          <a:p>
            <a:pPr lvl="0" algn="ctr">
              <a:buSzPts val="3600"/>
            </a:pPr>
            <a:r>
              <a:rPr lang="bg-BG" sz="36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създайте друг за събитието и поканете аудиторията си да направи същото,</a:t>
            </a:r>
          </a:p>
          <a:p>
            <a:pPr lvl="0" algn="ctr">
              <a:buSzPts val="3600"/>
            </a:pPr>
            <a:r>
              <a:rPr lang="bg-BG" sz="36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когато обсъжда вашето събитие и публикува снимки от него.</a:t>
            </a:r>
          </a:p>
          <a:p>
            <a:pPr lvl="0" algn="ctr">
              <a:buSzPts val="3600"/>
            </a:pPr>
            <a:endParaRPr lang="ru-RU" sz="3600" dirty="0">
              <a:solidFill>
                <a:srgbClr val="75707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>
              <a:buSzPts val="3600"/>
            </a:pPr>
            <a:r>
              <a:rPr lang="ru-RU" sz="36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За да насърчите хората да туитват и разпространяват вашия хаштаг,</a:t>
            </a:r>
          </a:p>
          <a:p>
            <a:pPr lvl="0" algn="ctr">
              <a:buSzPts val="3600"/>
            </a:pPr>
            <a:r>
              <a:rPr lang="ru-RU" sz="36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можете да помислите за малка награда, например приспособление, което да подарите</a:t>
            </a:r>
          </a:p>
          <a:p>
            <a:pPr lvl="0" algn="ctr">
              <a:buSzPts val="3600"/>
            </a:pPr>
            <a:r>
              <a:rPr lang="ru-RU" sz="36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на хората, които са използвали хаштага най-много, преди събитието.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br>
              <a:rPr lang="it-IT" sz="3600" b="0" i="0" u="none" strike="noStrike" cap="none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3600" b="0" i="0" u="none" strike="noStrike" cap="none" dirty="0">
              <a:solidFill>
                <a:srgbClr val="75707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br>
              <a:rPr lang="it-IT" sz="3600" b="0" i="0" u="none" strike="noStrike" cap="none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3600" b="0" i="0" u="none" strike="noStrike" cap="none" dirty="0">
              <a:solidFill>
                <a:srgbClr val="75707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/>
          <p:nvPr/>
        </p:nvSpPr>
        <p:spPr>
          <a:xfrm>
            <a:off x="516310" y="2681536"/>
            <a:ext cx="23402600" cy="584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buSzPts val="3600"/>
            </a:pPr>
            <a:r>
              <a:rPr lang="bg-BG" sz="36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Не бъдете разточителни в публикациите си: създайте </a:t>
            </a:r>
            <a:r>
              <a:rPr lang="bg-BG" sz="3600" b="1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редакционен план</a:t>
            </a:r>
            <a:r>
              <a:rPr lang="bg-BG" sz="36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, чрез който да планирате</a:t>
            </a:r>
          </a:p>
          <a:p>
            <a:pPr lvl="0" algn="ctr">
              <a:buSzPts val="3600"/>
            </a:pPr>
            <a:r>
              <a:rPr lang="bg-BG" sz="36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темите, по които искате да говорите всеки ден (преди събитието),</a:t>
            </a:r>
          </a:p>
          <a:p>
            <a:pPr lvl="0" algn="ctr">
              <a:buSzPts val="3600"/>
            </a:pPr>
            <a:r>
              <a:rPr lang="bg-BG" sz="36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с цел създаване на очакване и ангажиране на вашата аудитория.</a:t>
            </a:r>
          </a:p>
          <a:p>
            <a:pPr lvl="0" algn="ctr">
              <a:buSzPts val="3600"/>
            </a:pPr>
            <a:r>
              <a:rPr lang="bg-BG" sz="36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Представете гостите си, разкажете интересни истории, които да заинтригуват потребителите.</a:t>
            </a:r>
          </a:p>
          <a:p>
            <a:pPr lvl="0" algn="ctr">
              <a:buSzPts val="3600"/>
            </a:pPr>
            <a:endParaRPr lang="bg-BG" sz="3600" dirty="0">
              <a:solidFill>
                <a:srgbClr val="75707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>
              <a:buSzPts val="3600"/>
            </a:pPr>
            <a:endParaRPr lang="bg-BG" sz="3600" dirty="0">
              <a:solidFill>
                <a:srgbClr val="75707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>
              <a:buSzPts val="3600"/>
            </a:pPr>
            <a:r>
              <a:rPr lang="bg-BG" sz="36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Накрая помолете хората да споделят вашето събитие с простото изречение,</a:t>
            </a:r>
          </a:p>
          <a:p>
            <a:pPr lvl="0" algn="ctr">
              <a:buSzPts val="3600"/>
            </a:pPr>
            <a:r>
              <a:rPr lang="bg-BG" sz="36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„Моля, ретуитвайте“. Много от последователите ви също ще туитват вашата покана. </a:t>
            </a:r>
          </a:p>
          <a:p>
            <a:pPr lvl="0" algn="ctr">
              <a:buSzPts val="3600"/>
            </a:pPr>
            <a:r>
              <a:rPr lang="bg-BG" sz="36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Разбира се, не прекалявайте, или ще получите обратен ефект!</a:t>
            </a:r>
          </a:p>
          <a:p>
            <a:pPr lvl="0" algn="ctr">
              <a:buSzPts val="3600"/>
            </a:pPr>
            <a:endParaRPr sz="3600" b="0" i="0" u="none" strike="noStrike" cap="none" dirty="0">
              <a:solidFill>
                <a:srgbClr val="7570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0" name="Google Shape;12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05439" y="7268823"/>
            <a:ext cx="6569968" cy="6569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subTitle" idx="1"/>
          </p:nvPr>
        </p:nvSpPr>
        <p:spPr>
          <a:xfrm>
            <a:off x="305700" y="6079224"/>
            <a:ext cx="23546700" cy="57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it-IT" sz="3600" b="1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Facebook Events</a:t>
            </a:r>
            <a:r>
              <a:rPr lang="it-IT" sz="36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bg-BG" sz="36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един от най-мощните инструменти на платформата</a:t>
            </a:r>
            <a:r>
              <a:rPr lang="it-IT" sz="36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600" dirty="0">
              <a:solidFill>
                <a:srgbClr val="75707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indent="-457200"/>
            <a:r>
              <a:rPr lang="ru-RU" sz="36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Една страница за събитие привлича вниманието на участниците повече от един профил или фен страница.</a:t>
            </a:r>
          </a:p>
          <a:p>
            <a:pPr lvl="0" indent="-457200"/>
            <a:r>
              <a:rPr lang="ru-RU" sz="36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Започнете от </a:t>
            </a:r>
            <a:r>
              <a:rPr lang="it-IT" sz="3600" b="1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Facebook</a:t>
            </a:r>
            <a:r>
              <a:rPr lang="ru-RU" sz="36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 страницата, създадена в началото на учебния курс на ASOC, когато разполагате с цялата информация, потвърждението на гостите, които ще посрещнете, програмата и окончателния към момента списък, и създайте </a:t>
            </a:r>
            <a:r>
              <a:rPr lang="it-IT" sz="3600" b="1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Facebook</a:t>
            </a:r>
            <a:r>
              <a:rPr lang="ru-RU" sz="3600" b="1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 събитие</a:t>
            </a:r>
            <a:r>
              <a:rPr lang="ru-RU" sz="36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lvl="0" indent="-457200"/>
            <a:r>
              <a:rPr lang="ru-RU" sz="36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Не забравяйте правилно да </a:t>
            </a:r>
            <a:r>
              <a:rPr lang="bg-BG" sz="36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подредите титулното изображение </a:t>
            </a:r>
            <a:r>
              <a:rPr lang="ru-RU" sz="36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и графиките на събитието. Не забравяйте, че днес много потребители четат и пишат имейли, </a:t>
            </a:r>
            <a:r>
              <a:rPr lang="bg-BG" sz="36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статии</a:t>
            </a:r>
            <a:r>
              <a:rPr lang="ru-RU" sz="36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bg-BG" sz="36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и</a:t>
            </a:r>
            <a:r>
              <a:rPr lang="ru-RU" sz="36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 др. директно от </a:t>
            </a:r>
            <a:r>
              <a:rPr lang="bg-BG" sz="36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своите смартфони.</a:t>
            </a:r>
          </a:p>
          <a:p>
            <a:pPr lvl="0" indent="-457200"/>
            <a:r>
              <a:rPr lang="ru-RU" sz="36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Следователно, видимостта на вашето изображение трябва да е подходяща за всички видове устройства и носители.</a:t>
            </a:r>
          </a:p>
        </p:txBody>
      </p:sp>
      <p:pic>
        <p:nvPicPr>
          <p:cNvPr id="126" name="Google Shape;12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9988" y="1369573"/>
            <a:ext cx="8282424" cy="465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subTitle" idx="1"/>
          </p:nvPr>
        </p:nvSpPr>
        <p:spPr>
          <a:xfrm>
            <a:off x="1455577" y="2890350"/>
            <a:ext cx="21105844" cy="9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/>
            <a:r>
              <a:rPr lang="bg-BG" sz="44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Преди да публикувате вашето онлайн събитие и да започнете промоционалната си дейност, </a:t>
            </a:r>
            <a:r>
              <a:rPr lang="bg-BG" sz="4400" b="1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внимавайте за графиките</a:t>
            </a:r>
            <a:r>
              <a:rPr lang="bg-BG" sz="44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, които ще бъдат качени в съответното поле на </a:t>
            </a:r>
            <a:r>
              <a:rPr lang="bg-BG" sz="4400" b="1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титулната страница</a:t>
            </a:r>
            <a:r>
              <a:rPr lang="bg-BG" sz="44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. Това ще бъде първото нещо, което ще видят вашите контакти. Обърнете внимание на всичко, особено на </a:t>
            </a:r>
            <a:r>
              <a:rPr lang="bg-BG" sz="4400" b="1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размерите</a:t>
            </a:r>
            <a:r>
              <a:rPr lang="bg-BG" sz="44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lvl="0" indent="-457200" algn="l"/>
            <a:r>
              <a:rPr lang="bg-BG" sz="44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Би било неприятно да поставите снимка, която е зле изрязана, несъдържаща информация и груба.</a:t>
            </a:r>
          </a:p>
          <a:p>
            <a:pPr lvl="0" indent="-457200" algn="l"/>
            <a:r>
              <a:rPr lang="bg-BG" sz="4400" b="1" u="sng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Помислете за вашата визитка!</a:t>
            </a:r>
          </a:p>
          <a:p>
            <a:pPr lvl="0" indent="-457200" algn="l"/>
            <a:r>
              <a:rPr lang="bg-BG" sz="44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За да я изработите, можете да използвате </a:t>
            </a:r>
            <a:r>
              <a:rPr lang="bg-BG" sz="4400" b="1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безплатни онлайн инструменти</a:t>
            </a:r>
            <a:r>
              <a:rPr lang="bg-BG" sz="44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, например Canva.com, и да изберете подходящия шаблон.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8458" y="2946277"/>
            <a:ext cx="11834836" cy="884231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2"/>
          <p:cNvSpPr txBox="1">
            <a:spLocks noGrp="1"/>
          </p:cNvSpPr>
          <p:nvPr>
            <p:ph type="subTitle" idx="1"/>
          </p:nvPr>
        </p:nvSpPr>
        <p:spPr>
          <a:xfrm>
            <a:off x="13127300" y="1465025"/>
            <a:ext cx="10737600" cy="112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bg-BG" sz="3000" b="1" u="sng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Въведете цялата полезна информация</a:t>
            </a:r>
            <a:r>
              <a:rPr lang="it-IT" sz="3000" b="1" u="sng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br>
              <a:rPr lang="it-IT" sz="3000" b="1" u="sng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it-IT" sz="3000" b="1" u="sng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 dirty="0">
              <a:latin typeface="Montserrat"/>
              <a:ea typeface="Montserrat"/>
              <a:cs typeface="Montserrat"/>
              <a:sym typeface="Montserrat"/>
            </a:endParaRPr>
          </a:p>
          <a:p>
            <a:pPr lvl="0" indent="-342900" algn="l">
              <a:buSzPts val="3000"/>
              <a:buFont typeface="Noto Sans Symbols"/>
              <a:buChar char="✔"/>
            </a:pPr>
            <a:r>
              <a:rPr lang="ru-RU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Преди всичко, </a:t>
            </a:r>
            <a:r>
              <a:rPr lang="bg-BG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посочете</a:t>
            </a:r>
            <a:r>
              <a:rPr lang="ru-RU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3000" b="1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адреса на мястото, където ще се проведе събитието</a:t>
            </a:r>
            <a:r>
              <a:rPr lang="it-IT" sz="3000" b="1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  <a:endParaRPr sz="3000" dirty="0">
              <a:latin typeface="Montserrat"/>
              <a:ea typeface="Montserrat"/>
              <a:cs typeface="Montserrat"/>
              <a:sym typeface="Montserrat"/>
            </a:endParaRPr>
          </a:p>
          <a:p>
            <a:pPr lvl="0" indent="-342900" algn="l">
              <a:buSzPts val="3000"/>
              <a:buFont typeface="Montserrat"/>
              <a:buChar char="✔"/>
            </a:pPr>
            <a:r>
              <a:rPr lang="ru-RU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Посочете дали се плаща билет или не</a:t>
            </a:r>
            <a:r>
              <a:rPr lang="it-IT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  <a:endParaRPr sz="3000" dirty="0">
              <a:latin typeface="Montserrat"/>
              <a:ea typeface="Montserrat"/>
              <a:cs typeface="Montserrat"/>
              <a:sym typeface="Montserrat"/>
            </a:endParaRPr>
          </a:p>
          <a:p>
            <a:pPr lvl="0" indent="-342900" algn="l">
              <a:buSzPts val="3000"/>
              <a:buFont typeface="Noto Sans Symbols"/>
              <a:buChar char="✔"/>
            </a:pPr>
            <a:r>
              <a:rPr lang="ru-RU" sz="3000" b="1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Поставете тематични тагове, </a:t>
            </a:r>
            <a:r>
              <a:rPr lang="ru-RU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свързани със съответната  тема и сектор</a:t>
            </a:r>
            <a:r>
              <a:rPr lang="it-IT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  <a:endParaRPr sz="3000" dirty="0">
              <a:latin typeface="Montserrat"/>
              <a:ea typeface="Montserrat"/>
              <a:cs typeface="Montserrat"/>
              <a:sym typeface="Montserrat"/>
            </a:endParaRPr>
          </a:p>
          <a:p>
            <a:pPr lvl="0" indent="-342900" algn="l">
              <a:buSzPts val="3000"/>
              <a:buFont typeface="Noto Sans Symbols"/>
              <a:buChar char="✔"/>
            </a:pPr>
            <a:r>
              <a:rPr lang="bg-BG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Качете </a:t>
            </a:r>
            <a:r>
              <a:rPr lang="bg-BG" sz="3000" b="1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титулното</a:t>
            </a:r>
            <a:r>
              <a:rPr lang="bg-BG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 изображение. Създайте го специално за случая, като на преден план поставете </a:t>
            </a:r>
            <a:r>
              <a:rPr lang="bg-BG" sz="3000" b="1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заглавие, дата и час на събитието и място</a:t>
            </a:r>
            <a:r>
              <a:rPr lang="bg-BG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; </a:t>
            </a:r>
          </a:p>
          <a:p>
            <a:pPr lvl="0" indent="-342900" algn="l">
              <a:buSzPts val="3000"/>
              <a:buFont typeface="Noto Sans Symbols"/>
              <a:buChar char="✔"/>
            </a:pPr>
            <a:r>
              <a:rPr lang="bg-BG" sz="3000" b="1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Поканете вашите приятели</a:t>
            </a:r>
            <a:r>
              <a:rPr lang="it-IT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ru-RU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но се опитайте да изберете тези в района и потенциално заинтересованите</a:t>
            </a:r>
            <a:r>
              <a:rPr lang="it-IT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  <a:endParaRPr sz="3000" dirty="0">
              <a:latin typeface="Montserrat"/>
              <a:ea typeface="Montserrat"/>
              <a:cs typeface="Montserrat"/>
              <a:sym typeface="Montserrat"/>
            </a:endParaRPr>
          </a:p>
          <a:p>
            <a:pPr lvl="0" indent="-342900" algn="l">
              <a:buSzPts val="3000"/>
              <a:buFont typeface="Montserrat"/>
              <a:buChar char="✔"/>
            </a:pPr>
            <a:r>
              <a:rPr lang="ru-RU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Дайте възможност на поканените от своя страна да поканят приятелите си на събитието, за да се достигне до </a:t>
            </a:r>
            <a:r>
              <a:rPr lang="bg-BG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голям</a:t>
            </a:r>
            <a:r>
              <a:rPr lang="ru-RU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bg-BG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кръг</a:t>
            </a:r>
            <a:r>
              <a:rPr lang="ru-RU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 от потребители, но също така и до хора, </a:t>
            </a:r>
            <a:r>
              <a:rPr lang="bg-BG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действително</a:t>
            </a:r>
            <a:r>
              <a:rPr lang="ru-RU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bg-BG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заинтересовани</a:t>
            </a:r>
            <a:r>
              <a:rPr lang="ru-RU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 от темата на инициативата</a:t>
            </a:r>
            <a:r>
              <a:rPr lang="it-IT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000" dirty="0">
              <a:latin typeface="Montserrat"/>
              <a:ea typeface="Montserrat"/>
              <a:cs typeface="Montserrat"/>
              <a:sym typeface="Montserrat"/>
            </a:endParaRPr>
          </a:p>
          <a:p>
            <a:pPr lvl="0" indent="-342900" algn="l">
              <a:buSzPts val="3000"/>
              <a:buFont typeface="Noto Sans Symbols"/>
              <a:buChar char="✔"/>
            </a:pPr>
            <a:r>
              <a:rPr lang="ru-RU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Ако разполагате с време, изпратете лично съобщение и помолете за потвърждение на </a:t>
            </a:r>
            <a:r>
              <a:rPr lang="bg-BG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участието</a:t>
            </a:r>
            <a:r>
              <a:rPr lang="it-IT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br>
              <a:rPr lang="it-IT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3000" dirty="0">
              <a:solidFill>
                <a:srgbClr val="75707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152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800"/>
              <a:buFont typeface="Noto Sans Symbols"/>
              <a:buNone/>
            </a:pPr>
            <a:endParaRPr sz="3000" dirty="0">
              <a:solidFill>
                <a:srgbClr val="75707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152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800"/>
              <a:buFont typeface="Noto Sans Symbols"/>
              <a:buNone/>
            </a:pPr>
            <a:endParaRPr sz="3000" dirty="0">
              <a:solidFill>
                <a:srgbClr val="7570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/>
        </p:nvSpPr>
        <p:spPr>
          <a:xfrm>
            <a:off x="573275" y="2241100"/>
            <a:ext cx="23652600" cy="5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ctr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ts val="4800"/>
            </a:pPr>
            <a:r>
              <a:rPr lang="ru-RU" sz="3000" b="1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Направете достъпна стената на събитието: </a:t>
            </a:r>
            <a:r>
              <a:rPr lang="ru-RU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позволете на поканените да задават въпроси, да искат конкретна информация за събитието и да правят коментари, да изразяват мнение към публикации, които публикувате периодично.</a:t>
            </a:r>
          </a:p>
          <a:p>
            <a:pPr marL="457200" marR="0" lvl="0" indent="-4572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bg-BG" sz="3000" b="1" i="0" u="sng" strike="noStrike" cap="none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КАЧЕТЕ СНИМКИ, ВИДЕОКЛИПОВЕ И ЛИНКОВЕ</a:t>
            </a:r>
            <a:endParaRPr sz="30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ctr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ts val="4800"/>
            </a:pPr>
            <a:r>
              <a:rPr lang="ru-RU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За да поддържате разговора активен и да оживите максимално онлайн пространството си, </a:t>
            </a:r>
            <a:r>
              <a:rPr lang="bg-BG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планирайте</a:t>
            </a:r>
            <a:r>
              <a:rPr lang="ru-RU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bg-BG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публикациите</a:t>
            </a:r>
            <a:r>
              <a:rPr lang="ru-RU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 си като своеобразно обратно броене до деня на вашата инициатива.</a:t>
            </a:r>
          </a:p>
          <a:p>
            <a:pPr marL="457200" lvl="0" indent="-457200" algn="ctr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ts val="4800"/>
            </a:pPr>
            <a:r>
              <a:rPr lang="ru-RU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Представете гостите си със завладяващи снимки, разкажете за тяхната работа и също така вмъкнете някои любопитни факти, за да </a:t>
            </a:r>
            <a:r>
              <a:rPr lang="bg-BG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поддържате </a:t>
            </a:r>
            <a:r>
              <a:rPr lang="ru-RU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интереса на потребителите си</a:t>
            </a:r>
          </a:p>
          <a:p>
            <a:pPr marL="457200" lvl="0" indent="-457200" algn="ctr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ts val="4800"/>
            </a:pPr>
            <a:r>
              <a:rPr lang="ru-RU" sz="3000" b="1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Създайте очакване </a:t>
            </a:r>
            <a:r>
              <a:rPr lang="ru-RU" sz="30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с видеоклипове от подготовката, публикувайте линкове за детайли по темата на събитието, новини и др.</a:t>
            </a:r>
          </a:p>
          <a:p>
            <a:pPr marL="457200" marR="0" lvl="0" indent="-4572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endParaRPr sz="3000" b="0" i="0" u="none" strike="noStrike" cap="none" dirty="0">
              <a:solidFill>
                <a:srgbClr val="7570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4" name="Google Shape;14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82494" y="8685584"/>
            <a:ext cx="4119917" cy="3284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59113" y="7752866"/>
            <a:ext cx="4073686" cy="4073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855502" y="8499902"/>
            <a:ext cx="3254642" cy="3254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946</Words>
  <Application>Microsoft Office PowerPoint</Application>
  <PresentationFormat>Personalizzato</PresentationFormat>
  <Paragraphs>74</Paragraphs>
  <Slides>14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Calibri</vt:lpstr>
      <vt:lpstr>Noto Sans Symbols</vt:lpstr>
      <vt:lpstr>Montserrat</vt:lpstr>
      <vt:lpstr>Arial</vt:lpstr>
      <vt:lpstr>Verdana</vt:lpstr>
      <vt:lpstr>Tema di Office</vt:lpstr>
      <vt:lpstr>Presentazione standard di PowerPoint</vt:lpstr>
      <vt:lpstr>Presentazione standard di PowerPoint</vt:lpstr>
      <vt:lpstr>КАКВО ДА НАПРАВИМ ПРЕДИ СЪБИТИЕТО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КАКВО ДА ПРАВИМ ПО ВРЕМЕ НА СЪБИТИЕТО</vt:lpstr>
      <vt:lpstr>Presentazione standard di PowerPoint</vt:lpstr>
      <vt:lpstr>КАКВО ДА НАПРАВИМ СЛЕД СЪБИТИЕТО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2020-06-15T10:57:43Z</dcterms:modified>
</cp:coreProperties>
</file>