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24382413" cy="13716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1AC9E2-04E3-40D7-B240-AB361E26B76E}">
  <a:tblStyle styleId="{9D1AC9E2-04E3-40D7-B240-AB361E26B7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5b9cb8405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55b9cb8405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b9cb8405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55b9cb8405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b9cb8405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g55b9cb8405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5b9cb840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g55b9cb840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5b9cb8405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g55b9cb8405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5b9cb8405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g55b9cb8405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5b9cb8405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55b9cb8405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5b9cb8405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55b9cb8405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5b9cb8405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55b9cb8405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5b9cb8405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g55b9cb8405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078f628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46078f628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5b9cb8405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g55b9cb8405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5b9cb8405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g55b9cb8405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5b7e516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55b7e516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5b9cb840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g55b9cb840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5b9cb840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55b9cb840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5b9cb840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55b9cb840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5b9cb840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55b9cb840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5b9cb840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g55b9cb840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5b9cb8405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55b9cb8405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7839869" y="-2512327"/>
            <a:ext cx="8702676" cy="210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663592" y="3419477"/>
            <a:ext cx="2102983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663592" y="9178927"/>
            <a:ext cx="2102983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679467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9604" y="11261533"/>
            <a:ext cx="23003204" cy="18076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bg-BG" sz="8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ФОРМАТ ЗА ПРЕДСТАВЯНЕ НА ПРОУЧВАНЕТО</a:t>
            </a:r>
            <a:endParaRPr sz="8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07915A-9641-48CF-BD6C-C7CEC0D4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410075"/>
            <a:ext cx="16638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ИНТЕРАКТИВНА ПРЕЗЕНТАЦИЯ</a:t>
            </a:r>
          </a:p>
        </p:txBody>
      </p:sp>
      <p:graphicFrame>
        <p:nvGraphicFramePr>
          <p:cNvPr id="167" name="Google Shape;167;p23"/>
          <p:cNvGraphicFramePr/>
          <p:nvPr/>
        </p:nvGraphicFramePr>
        <p:xfrm>
          <a:off x="2709825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8" name="Google Shape;168;p23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>
              <a:buClr>
                <a:srgbClr val="FFFFFF"/>
              </a:buClr>
              <a:buSzPts val="4800"/>
              <a:buAutoNum type="arabicPeriod"/>
            </a:pPr>
            <a:r>
              <a:rPr lang="bg-BG" sz="4800" b="1" dirty="0">
                <a:solidFill>
                  <a:srgbClr val="FFFFFF"/>
                </a:solidFill>
              </a:rPr>
              <a:t> ХАРАКТЕРИСТИКИ</a:t>
            </a:r>
          </a:p>
        </p:txBody>
      </p:sp>
      <p:sp>
        <p:nvSpPr>
          <p:cNvPr id="169" name="Google Shape;169;p23"/>
          <p:cNvSpPr txBox="1"/>
          <p:nvPr/>
        </p:nvSpPr>
        <p:spPr>
          <a:xfrm>
            <a:off x="10868300" y="4496425"/>
            <a:ext cx="11106600" cy="76806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3600"/>
              <a:buFont typeface="Montserrat"/>
              <a:buChar char="●"/>
            </a:pPr>
            <a:r>
              <a:rPr lang="bg-BG" sz="36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полезна за представяне на динамични и сложни истории</a:t>
            </a:r>
            <a:endParaRPr sz="36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>
              <a:lnSpc>
                <a:spcPct val="150000"/>
              </a:lnSpc>
              <a:buClr>
                <a:srgbClr val="439EA5"/>
              </a:buClr>
              <a:buSzPts val="3600"/>
              <a:buFont typeface="Montserrat"/>
              <a:buChar char="●"/>
            </a:pPr>
            <a:r>
              <a:rPr lang="bg-BG" sz="36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създава се с анимации и специални ефекти </a:t>
            </a:r>
            <a:r>
              <a:rPr lang="en-US" sz="36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36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графика за движение</a:t>
            </a:r>
            <a:r>
              <a:rPr lang="en-US" sz="36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силно визуално въздействие</a:t>
            </a:r>
            <a:r>
              <a:rPr lang="en-US" sz="36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6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>
              <a:lnSpc>
                <a:spcPct val="150000"/>
              </a:lnSpc>
              <a:buClr>
                <a:srgbClr val="439EA5"/>
              </a:buClr>
              <a:buSzPts val="3600"/>
              <a:buFont typeface="Montserrat"/>
              <a:buChar char="●"/>
            </a:pPr>
            <a:r>
              <a:rPr lang="ru-RU" sz="36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може да бъде модифицирана, коригирана и усъвършенствана във времето</a:t>
            </a:r>
            <a:endParaRPr sz="36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23" descr="Voto dopo il tg   Dataninja   School.png"/>
          <p:cNvPicPr preferRelativeResize="0"/>
          <p:nvPr/>
        </p:nvPicPr>
        <p:blipFill rotWithShape="1">
          <a:blip r:embed="rId5">
            <a:alphaModFix amt="15000"/>
          </a:blip>
          <a:srcRect l="1336" t="31096" r="18161"/>
          <a:stretch/>
        </p:blipFill>
        <p:spPr>
          <a:xfrm>
            <a:off x="10886535" y="4468484"/>
            <a:ext cx="11128076" cy="7643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ИНТЕРАКТИВНА ПРЕЗЕНТАЦИЯ</a:t>
            </a:r>
          </a:p>
        </p:txBody>
      </p:sp>
      <p:graphicFrame>
        <p:nvGraphicFramePr>
          <p:cNvPr id="177" name="Google Shape;177;p24"/>
          <p:cNvGraphicFramePr/>
          <p:nvPr/>
        </p:nvGraphicFramePr>
        <p:xfrm>
          <a:off x="2709825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8" name="Google Shape;178;p24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ctr"/>
            <a:r>
              <a:rPr lang="en-US" sz="4800" b="1" dirty="0">
                <a:solidFill>
                  <a:srgbClr val="FFFFFF"/>
                </a:solidFill>
              </a:rPr>
              <a:t>2. </a:t>
            </a:r>
            <a:r>
              <a:rPr lang="bg-BG" sz="4800" b="1" dirty="0">
                <a:solidFill>
                  <a:srgbClr val="FFFFFF"/>
                </a:solidFill>
              </a:rPr>
              <a:t>КОГА ДА СЕ ИЗПОЛЗВА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10868300" y="4496425"/>
            <a:ext cx="11106600" cy="66438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ако сте събрали материали със смесено съдържание 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данни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снимки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видеа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>
              <a:lnSpc>
                <a:spcPct val="150000"/>
              </a:lnSpc>
              <a:buSzPts val="3600"/>
              <a:buFont typeface="Montserrat"/>
              <a:buChar char="●"/>
            </a:pPr>
            <a:r>
              <a:rPr lang="ru-RU" sz="3600" dirty="0">
                <a:latin typeface="Montserrat"/>
                <a:ea typeface="Montserrat"/>
                <a:cs typeface="Montserrat"/>
                <a:sym typeface="Montserrat"/>
              </a:rPr>
              <a:t>ако стъпките на историята, която искате да разкажете, имат времево и средно сложно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развитие</a:t>
            </a:r>
            <a:endParaRPr lang="ru-RU"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>
              <a:lnSpc>
                <a:spcPct val="150000"/>
              </a:lnSpc>
              <a:buSzPts val="3600"/>
              <a:buFont typeface="Montserrat"/>
              <a:buChar char="●"/>
            </a:pPr>
            <a:r>
              <a:rPr lang="ru-RU" sz="3600" dirty="0">
                <a:latin typeface="Montserrat"/>
                <a:ea typeface="Montserrat"/>
                <a:cs typeface="Montserrat"/>
                <a:sym typeface="Montserrat"/>
              </a:rPr>
              <a:t>ако разказвателният процес е линеен и искате да го разказвате стъпка по стъпка 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в презентацията могат да се добавят нови стъпки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4" descr="Voto dopo il tg   Dataninja   School.png"/>
          <p:cNvPicPr preferRelativeResize="0"/>
          <p:nvPr/>
        </p:nvPicPr>
        <p:blipFill rotWithShape="1">
          <a:blip r:embed="rId5">
            <a:alphaModFix amt="15000"/>
          </a:blip>
          <a:srcRect l="1336" t="31096" r="18161"/>
          <a:stretch/>
        </p:blipFill>
        <p:spPr>
          <a:xfrm>
            <a:off x="10895905" y="4502990"/>
            <a:ext cx="11135959" cy="6676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ПОДКАСТ, РАДИОПРЕДАВАНЕ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7" name="Google Shape;187;p25"/>
          <p:cNvGraphicFramePr/>
          <p:nvPr/>
        </p:nvGraphicFramePr>
        <p:xfrm>
          <a:off x="2291650" y="3131750"/>
          <a:ext cx="705837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0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8" name="Google Shape;188;p25" descr="radio.png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12155775" y="3131750"/>
            <a:ext cx="9391141" cy="818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ПОДКАСТ, РАДИОПРЕДАВАНЕ</a:t>
            </a:r>
          </a:p>
        </p:txBody>
      </p:sp>
      <p:graphicFrame>
        <p:nvGraphicFramePr>
          <p:cNvPr id="195" name="Google Shape;195;p26"/>
          <p:cNvGraphicFramePr/>
          <p:nvPr/>
        </p:nvGraphicFramePr>
        <p:xfrm>
          <a:off x="2709825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6" name="Google Shape;196;p26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>
              <a:buClr>
                <a:srgbClr val="FFFFFF"/>
              </a:buClr>
              <a:buSzPts val="4800"/>
              <a:buAutoNum type="arabicPeriod"/>
            </a:pPr>
            <a:r>
              <a:rPr lang="bg-BG" sz="4800" b="1" dirty="0">
                <a:solidFill>
                  <a:srgbClr val="FFFFFF"/>
                </a:solidFill>
              </a:rPr>
              <a:t> ХАРАКТЕРИСТИКИ</a:t>
            </a:r>
          </a:p>
        </p:txBody>
      </p:sp>
      <p:sp>
        <p:nvSpPr>
          <p:cNvPr id="197" name="Google Shape;197;p26"/>
          <p:cNvSpPr txBox="1"/>
          <p:nvPr/>
        </p:nvSpPr>
        <p:spPr>
          <a:xfrm>
            <a:off x="10868300" y="4496425"/>
            <a:ext cx="11106600" cy="68232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bg-BG" sz="48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използване на непринудеността на разговор</a:t>
            </a: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bg-BG" sz="48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възможност за задаване на въпроси под формата на интервю</a:t>
            </a: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6" descr="radio.png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0869281" y="4520242"/>
            <a:ext cx="11093571" cy="674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ПОДКАСТ, РАДИОПРЕДАВАНЕ</a:t>
            </a:r>
          </a:p>
        </p:txBody>
      </p:sp>
      <p:graphicFrame>
        <p:nvGraphicFramePr>
          <p:cNvPr id="205" name="Google Shape;205;p27"/>
          <p:cNvGraphicFramePr/>
          <p:nvPr/>
        </p:nvGraphicFramePr>
        <p:xfrm>
          <a:off x="2709825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6" name="Google Shape;206;p27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ctr"/>
            <a:r>
              <a:rPr lang="en-US" sz="4800" b="1" dirty="0">
                <a:solidFill>
                  <a:srgbClr val="FFFFFF"/>
                </a:solidFill>
              </a:rPr>
              <a:t>2. </a:t>
            </a:r>
            <a:r>
              <a:rPr lang="bg-BG" sz="4800" b="1" dirty="0">
                <a:solidFill>
                  <a:srgbClr val="FFFFFF"/>
                </a:solidFill>
              </a:rPr>
              <a:t>КАК ДА СЕ ИЗПОЛЗВА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10868125" y="4496425"/>
            <a:ext cx="11106600" cy="68232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bg-BG" sz="48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налично аудиосъдържание</a:t>
            </a: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bg-BG" sz="48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необходимост да се обясни „напредъка“ и критичните точки на проекта</a:t>
            </a: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bg-BG" sz="48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наличие на радио достъп</a:t>
            </a: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27" descr="radio.png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0886535" y="11163300"/>
            <a:ext cx="11076318" cy="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8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ПЕЧАТНО ИЗДАНИЕ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5" name="Google Shape;215;p28"/>
          <p:cNvGraphicFramePr/>
          <p:nvPr/>
        </p:nvGraphicFramePr>
        <p:xfrm>
          <a:off x="2291650" y="3131750"/>
          <a:ext cx="705837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0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</a:t>
                      </a:r>
                      <a:r>
                        <a:rPr lang="en-US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6" name="Google Shape;216;p28" descr="reading-99243_640.png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2278825" y="3131750"/>
            <a:ext cx="8187899" cy="818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ПЕЧАТНО ИЗДАНИЕ</a:t>
            </a:r>
          </a:p>
        </p:txBody>
      </p:sp>
      <p:graphicFrame>
        <p:nvGraphicFramePr>
          <p:cNvPr id="223" name="Google Shape;223;p29"/>
          <p:cNvGraphicFramePr/>
          <p:nvPr/>
        </p:nvGraphicFramePr>
        <p:xfrm>
          <a:off x="2709825" y="3131750"/>
          <a:ext cx="6640200" cy="822135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</a:t>
                      </a:r>
                      <a:r>
                        <a:rPr lang="en-US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4" name="Google Shape;224;p29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>
              <a:buClr>
                <a:srgbClr val="FFFFFF"/>
              </a:buClr>
              <a:buSzPts val="4800"/>
              <a:buAutoNum type="arabicPeriod"/>
            </a:pPr>
            <a:r>
              <a:rPr lang="bg-BG" sz="4800" b="1" dirty="0">
                <a:solidFill>
                  <a:srgbClr val="FFFFFF"/>
                </a:solidFill>
              </a:rPr>
              <a:t> ХАРАКТЕРИСТИКИ</a:t>
            </a:r>
          </a:p>
        </p:txBody>
      </p:sp>
      <p:sp>
        <p:nvSpPr>
          <p:cNvPr id="225" name="Google Shape;225;p29"/>
          <p:cNvSpPr txBox="1"/>
          <p:nvPr/>
        </p:nvSpPr>
        <p:spPr>
          <a:xfrm>
            <a:off x="10868300" y="5366175"/>
            <a:ext cx="11106600" cy="61752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възможност за комбиниране на текст, графики и визуални елементи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добрите умения за писане и аргументиране са основни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може да съдържа много графични материали, когато става въпрос за списание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лесно за пренасяне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29" descr="reading-99243_640.png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2853358" y="5469146"/>
            <a:ext cx="6625087" cy="595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ПЕЧАТНО ИЗДАНИЕ</a:t>
            </a:r>
          </a:p>
        </p:txBody>
      </p:sp>
      <p:graphicFrame>
        <p:nvGraphicFramePr>
          <p:cNvPr id="233" name="Google Shape;233;p30"/>
          <p:cNvGraphicFramePr/>
          <p:nvPr/>
        </p:nvGraphicFramePr>
        <p:xfrm>
          <a:off x="2709825" y="3131750"/>
          <a:ext cx="6640200" cy="822135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</a:t>
                      </a:r>
                      <a:r>
                        <a:rPr lang="en-US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4" name="Google Shape;234;p30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ctr"/>
            <a:r>
              <a:rPr lang="en-US" sz="4800" b="1" dirty="0">
                <a:solidFill>
                  <a:srgbClr val="FFFFFF"/>
                </a:solidFill>
              </a:rPr>
              <a:t>2. </a:t>
            </a:r>
            <a:r>
              <a:rPr lang="bg-BG" sz="4800" b="1" dirty="0">
                <a:solidFill>
                  <a:srgbClr val="FFFFFF"/>
                </a:solidFill>
              </a:rPr>
              <a:t>КОГА ДА СЕ ИЗПОЛЗВА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10868300" y="4496475"/>
            <a:ext cx="11106600" cy="70449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3600"/>
              <a:buFont typeface="Montserrat"/>
              <a:buChar char="●"/>
            </a:pPr>
            <a:endParaRPr sz="36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когато проектът е подходящ за представяне под формата на 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„изследване“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за „тематично“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проучване за дадена тема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когато има наличие на достъп до медии 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журналисти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училищен вестник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30" descr="reading-99243_640.png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3215668" y="4623758"/>
            <a:ext cx="6521570" cy="688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КОМИКС, АНИМАЦИЯ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43" name="Google Shape;243;p31"/>
          <p:cNvGraphicFramePr/>
          <p:nvPr/>
        </p:nvGraphicFramePr>
        <p:xfrm>
          <a:off x="2960725" y="3131750"/>
          <a:ext cx="705837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0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</a:t>
                      </a:r>
                      <a:r>
                        <a:rPr lang="en-US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АНИМАЦИЯ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44" name="Google Shape;244;p31" descr="illustration-636471_64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08050" y="2771250"/>
            <a:ext cx="8414901" cy="85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2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КОМИКС, АНИМАЦИЯ</a:t>
            </a:r>
          </a:p>
        </p:txBody>
      </p:sp>
      <p:graphicFrame>
        <p:nvGraphicFramePr>
          <p:cNvPr id="251" name="Google Shape;251;p32"/>
          <p:cNvGraphicFramePr/>
          <p:nvPr/>
        </p:nvGraphicFramePr>
        <p:xfrm>
          <a:off x="2709825" y="3131750"/>
          <a:ext cx="6640200" cy="822135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</a:t>
                      </a:r>
                      <a:r>
                        <a:rPr lang="en-US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АНИМАЦИЯ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2" name="Google Shape;252;p32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AutoNum type="arabicPeriod"/>
            </a:pPr>
            <a:r>
              <a:rPr lang="bg-BG" sz="4800" b="1" dirty="0">
                <a:solidFill>
                  <a:srgbClr val="FFFFFF"/>
                </a:solidFill>
              </a:rPr>
              <a:t> ХАРАКТЕРИСТИКИ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10868300" y="4315525"/>
            <a:ext cx="11386800" cy="72258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Char char="●"/>
            </a:pPr>
            <a:r>
              <a:rPr lang="bg-BG" sz="4800" dirty="0">
                <a:latin typeface="Montserrat"/>
                <a:ea typeface="Montserrat"/>
                <a:cs typeface="Montserrat"/>
                <a:sym typeface="Montserrat"/>
              </a:rPr>
              <a:t>графично и текстово творчество </a:t>
            </a:r>
            <a:r>
              <a:rPr lang="en-US" sz="4800" dirty="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4800" dirty="0">
                <a:latin typeface="Montserrat"/>
                <a:ea typeface="Montserrat"/>
                <a:cs typeface="Montserrat"/>
                <a:sym typeface="Montserrat"/>
              </a:rPr>
              <a:t>разказ</a:t>
            </a:r>
            <a:r>
              <a:rPr lang="en-US" sz="48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Char char="●"/>
            </a:pPr>
            <a:r>
              <a:rPr lang="bg-BG" sz="4800" dirty="0">
                <a:latin typeface="Montserrat"/>
                <a:ea typeface="Montserrat"/>
                <a:cs typeface="Montserrat"/>
                <a:sym typeface="Montserrat"/>
              </a:rPr>
              <a:t>лесноразбираем и свързан с колективното въображение модел</a:t>
            </a:r>
            <a:endParaRPr sz="4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32" descr="illustration-636471_640.jpg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13112151" y="4382217"/>
            <a:ext cx="6935638" cy="722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3004" y="2157963"/>
            <a:ext cx="3322774" cy="33228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11004075" y="3093538"/>
            <a:ext cx="61677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20 </a:t>
            </a:r>
            <a:r>
              <a:rPr lang="bg-BG" sz="9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минути</a:t>
            </a:r>
            <a:endParaRPr sz="90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1684756" y="6278875"/>
            <a:ext cx="21012900" cy="3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В рамките на</a:t>
            </a:r>
            <a:r>
              <a:rPr lang="en-US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0" b="1" dirty="0">
                <a:solidFill>
                  <a:srgbClr val="77BB62"/>
                </a:solidFill>
                <a:latin typeface="Montserrat"/>
                <a:ea typeface="Montserrat"/>
                <a:cs typeface="Montserrat"/>
                <a:sym typeface="Montserrat"/>
              </a:rPr>
              <a:t>20 </a:t>
            </a:r>
            <a:r>
              <a:rPr lang="bg-BG" sz="6000" b="1" dirty="0">
                <a:solidFill>
                  <a:srgbClr val="77BB62"/>
                </a:solidFill>
                <a:latin typeface="Montserrat"/>
                <a:ea typeface="Montserrat"/>
                <a:cs typeface="Montserrat"/>
                <a:sym typeface="Montserrat"/>
              </a:rPr>
              <a:t>МИНУТИ</a:t>
            </a:r>
            <a:r>
              <a:rPr lang="en-US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ОПРЕДЕЛЕТЕ КОЙ ВИД ФОРМАТ ИСКАТЕ ДА ИЗБЕРЕТЕ, ЗА ДА ПРЕДСТАВИТЕ ВАШИЯ ПРОЕКТ</a:t>
            </a:r>
            <a:endParaRPr sz="60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Следвайте насоките от следващите слайдове</a:t>
            </a:r>
            <a:endParaRPr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КОМИКС</a:t>
            </a:r>
            <a:r>
              <a:rPr lang="en-US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АНИМАЦИЯ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1" name="Google Shape;261;p33"/>
          <p:cNvGraphicFramePr/>
          <p:nvPr/>
        </p:nvGraphicFramePr>
        <p:xfrm>
          <a:off x="2709825" y="3131750"/>
          <a:ext cx="6640200" cy="822135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</a:t>
                      </a:r>
                      <a:r>
                        <a:rPr lang="en-US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АНИМАЦИЯ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2" name="Google Shape;262;p33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</a:rPr>
              <a:t>2. </a:t>
            </a:r>
            <a:r>
              <a:rPr lang="bg-BG" sz="4800" b="1" dirty="0">
                <a:solidFill>
                  <a:srgbClr val="FFFFFF"/>
                </a:solidFill>
              </a:rPr>
              <a:t>КОГА ДА СЕ ИЗПОЛЗВА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10868300" y="4315525"/>
            <a:ext cx="11106600" cy="72258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Char char="●"/>
            </a:pPr>
            <a:r>
              <a:rPr lang="bg-BG" sz="4800" dirty="0">
                <a:latin typeface="Montserrat"/>
                <a:ea typeface="Montserrat"/>
                <a:cs typeface="Montserrat"/>
                <a:sym typeface="Montserrat"/>
              </a:rPr>
              <a:t>за използване на творческия потенциал на някои членове на групата</a:t>
            </a:r>
            <a:endParaRPr sz="4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Char char="●"/>
            </a:pPr>
            <a:r>
              <a:rPr lang="bg-BG" sz="4800" dirty="0">
                <a:latin typeface="Montserrat"/>
                <a:ea typeface="Montserrat"/>
                <a:cs typeface="Montserrat"/>
                <a:sym typeface="Montserrat"/>
              </a:rPr>
              <a:t>когато искате някой „герой“ да разкаже историята</a:t>
            </a:r>
            <a:endParaRPr sz="4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33" descr="illustration-636471_640.jpg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12742215" y="4496400"/>
            <a:ext cx="6640200" cy="6745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4" descr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204" y="2157963"/>
            <a:ext cx="3322774" cy="3322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 txBox="1"/>
          <p:nvPr/>
        </p:nvSpPr>
        <p:spPr>
          <a:xfrm>
            <a:off x="11004075" y="3093538"/>
            <a:ext cx="61677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40 </a:t>
            </a:r>
            <a:r>
              <a:rPr lang="bg-BG" sz="9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минути</a:t>
            </a:r>
            <a:endParaRPr sz="90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2468875" y="6278875"/>
            <a:ext cx="21012900" cy="3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В рамките на </a:t>
            </a:r>
            <a:r>
              <a:rPr lang="en-US" sz="6000" b="1" dirty="0">
                <a:solidFill>
                  <a:srgbClr val="77BB62"/>
                </a:solidFill>
                <a:latin typeface="Montserrat"/>
                <a:ea typeface="Montserrat"/>
                <a:cs typeface="Montserrat"/>
                <a:sym typeface="Montserrat"/>
              </a:rPr>
              <a:t>40 </a:t>
            </a:r>
            <a:r>
              <a:rPr lang="bg-BG" sz="6000" b="1" dirty="0">
                <a:solidFill>
                  <a:srgbClr val="77BB62"/>
                </a:solidFill>
                <a:latin typeface="Montserrat"/>
                <a:ea typeface="Montserrat"/>
                <a:cs typeface="Montserrat"/>
                <a:sym typeface="Montserrat"/>
              </a:rPr>
              <a:t>МИНУТИ</a:t>
            </a:r>
            <a:r>
              <a:rPr lang="en-US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РЪКОВОДИТЕЛЯТ НА ПРОЕКТА</a:t>
            </a:r>
            <a:r>
              <a:rPr lang="en-US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bg-BG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РАЗКАЗВАЧЪТ И ДИЗАЙНЕРЪТ </a:t>
            </a:r>
            <a:r>
              <a:rPr lang="en-US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разпределят задачите и организират екипа за извършване на работата</a:t>
            </a:r>
            <a:r>
              <a:rPr lang="en-US" sz="60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60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07915A-9641-48CF-BD6C-C7CEC0D4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410075"/>
            <a:ext cx="16638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84;p13">
            <a:extLst>
              <a:ext uri="{FF2B5EF4-FFF2-40B4-BE49-F238E27FC236}">
                <a16:creationId xmlns:a16="http://schemas.microsoft.com/office/drawing/2014/main" id="{C5778681-F64A-4541-BE9F-918E53CA7A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9604" y="11261533"/>
            <a:ext cx="23003204" cy="18076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bg-BG" sz="8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ФОРМАТ ЗА ПРЕДСТАВЯНЕ НА ПРОУЧВАНЕТО</a:t>
            </a:r>
            <a:endParaRPr sz="8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ВИДЕОМАТЕРИАЛ</a:t>
            </a:r>
            <a:r>
              <a:rPr lang="en-US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3" name="Google Shape;103;p16"/>
          <p:cNvGraphicFramePr/>
          <p:nvPr/>
        </p:nvGraphicFramePr>
        <p:xfrm>
          <a:off x="2743650" y="3018350"/>
          <a:ext cx="7841875" cy="83013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84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4" name="Google Shape;104;p16" descr="camera-596012_640.png"/>
          <p:cNvPicPr preferRelativeResize="0"/>
          <p:nvPr/>
        </p:nvPicPr>
        <p:blipFill rotWithShape="1">
          <a:blip r:embed="rId5">
            <a:alphaModFix amt="80000"/>
          </a:blip>
          <a:srcRect l="18460" t="11521" b="14001"/>
          <a:stretch/>
        </p:blipFill>
        <p:spPr>
          <a:xfrm>
            <a:off x="12812775" y="3508438"/>
            <a:ext cx="9647850" cy="73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ВИДЕОМАТЕРИАЛ</a:t>
            </a:r>
            <a:r>
              <a:rPr lang="en-US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1" name="Google Shape;111;p17"/>
          <p:cNvGraphicFramePr/>
          <p:nvPr/>
        </p:nvGraphicFramePr>
        <p:xfrm>
          <a:off x="2709825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" name="Google Shape;112;p17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>
              <a:buClr>
                <a:srgbClr val="FFFFFF"/>
              </a:buClr>
              <a:buSzPts val="4800"/>
              <a:buAutoNum type="arabicPeriod"/>
            </a:pPr>
            <a:r>
              <a:rPr lang="bg-BG" sz="4800" b="1" dirty="0">
                <a:solidFill>
                  <a:srgbClr val="FFFFFF"/>
                </a:solidFill>
              </a:rPr>
              <a:t> ХАРАКТЕРИСТИКИ</a:t>
            </a:r>
          </a:p>
        </p:txBody>
      </p:sp>
      <p:sp>
        <p:nvSpPr>
          <p:cNvPr id="113" name="Google Shape;113;p17"/>
          <p:cNvSpPr txBox="1"/>
          <p:nvPr/>
        </p:nvSpPr>
        <p:spPr>
          <a:xfrm>
            <a:off x="10868300" y="4496425"/>
            <a:ext cx="11106600" cy="68232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много снимки и видеозаписи на разположение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работа по планиране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трудно се модифицира във времето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проверка на лицензи 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за използване на музика и снимки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) 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дава възможност за проява на творчество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изисква допълнителна информация (напр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надписи за снимките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7" descr="camera-596012_640.png"/>
          <p:cNvPicPr preferRelativeResize="0"/>
          <p:nvPr/>
        </p:nvPicPr>
        <p:blipFill rotWithShape="1">
          <a:blip r:embed="rId5">
            <a:alphaModFix amt="15000"/>
          </a:blip>
          <a:srcRect l="18460" t="11521" b="14001"/>
          <a:stretch/>
        </p:blipFill>
        <p:spPr>
          <a:xfrm>
            <a:off x="14130068" y="4382220"/>
            <a:ext cx="7844831" cy="705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ВИДЕОМАТЕРИАЛ</a:t>
            </a:r>
            <a:r>
              <a:rPr lang="en-US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1" name="Google Shape;121;p18"/>
          <p:cNvGraphicFramePr/>
          <p:nvPr/>
        </p:nvGraphicFramePr>
        <p:xfrm>
          <a:off x="2709825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" name="Google Shape;122;p18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>
              <a:buClr>
                <a:srgbClr val="FFFFFF"/>
              </a:buClr>
              <a:buSzPts val="4800"/>
              <a:buAutoNum type="arabicPeriod"/>
            </a:pPr>
            <a:r>
              <a:rPr lang="bg-BG" sz="4800" b="1" dirty="0">
                <a:solidFill>
                  <a:srgbClr val="FFFFFF"/>
                </a:solidFill>
              </a:rPr>
              <a:t> КОГА ДА СЕ ИЗПОЛЗВА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0868300" y="4496425"/>
            <a:ext cx="11106600" cy="68232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проектът се фокусира върху доказателствата, събрани по време на посещението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разнообразни и визуално много значими фото- и видеоматериали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познаване на инструментите за монтаж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визуалните материали са лесни за разбиране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много налични формати 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напр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документален филм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двойно интервю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филм ноар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8" descr="camera-596012_640.png"/>
          <p:cNvPicPr preferRelativeResize="0"/>
          <p:nvPr/>
        </p:nvPicPr>
        <p:blipFill rotWithShape="1">
          <a:blip r:embed="rId5">
            <a:alphaModFix amt="15000"/>
          </a:blip>
          <a:srcRect l="18460" t="11521" b="14001"/>
          <a:stretch/>
        </p:blipFill>
        <p:spPr>
          <a:xfrm>
            <a:off x="14216333" y="3830129"/>
            <a:ext cx="7758568" cy="693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ИНФОГРАФИКА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1" name="Google Shape;131;p19"/>
          <p:cNvGraphicFramePr/>
          <p:nvPr/>
        </p:nvGraphicFramePr>
        <p:xfrm>
          <a:off x="3780350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2" name="Google Shape;132;p19" descr="spreadsheet-98491_64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67500" y="3131750"/>
            <a:ext cx="7919282" cy="818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ИНФОГРАФИКА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9" name="Google Shape;139;p20"/>
          <p:cNvGraphicFramePr/>
          <p:nvPr/>
        </p:nvGraphicFramePr>
        <p:xfrm>
          <a:off x="2709825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0" name="Google Shape;140;p20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ctr">
              <a:buClr>
                <a:srgbClr val="FFFFFF"/>
              </a:buClr>
              <a:buSzPts val="4800"/>
              <a:buAutoNum type="arabicPeriod"/>
            </a:pPr>
            <a:r>
              <a:rPr lang="bg-BG" sz="4800" b="1" dirty="0">
                <a:solidFill>
                  <a:srgbClr val="FFFFFF"/>
                </a:solidFill>
              </a:rPr>
              <a:t> ХАРАКТЕРИСТИКИ</a:t>
            </a:r>
          </a:p>
        </p:txBody>
      </p:sp>
      <p:sp>
        <p:nvSpPr>
          <p:cNvPr id="141" name="Google Shape;141;p20"/>
          <p:cNvSpPr txBox="1"/>
          <p:nvPr/>
        </p:nvSpPr>
        <p:spPr>
          <a:xfrm>
            <a:off x="10868300" y="4496425"/>
            <a:ext cx="11106600" cy="76806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текст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структурирани данни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графика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необходимост от внимателна работа по дизайна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може да се модифицира във времето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могат да се вмъкнат графики, като се започне от таблица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стуктуриран 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csv 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0" descr="spreadsheet-98491_640.png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12525555" y="5831457"/>
            <a:ext cx="7497183" cy="615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ИНФОГРАФИКА</a:t>
            </a:r>
          </a:p>
        </p:txBody>
      </p:sp>
      <p:graphicFrame>
        <p:nvGraphicFramePr>
          <p:cNvPr id="149" name="Google Shape;149;p21"/>
          <p:cNvGraphicFramePr/>
          <p:nvPr/>
        </p:nvGraphicFramePr>
        <p:xfrm>
          <a:off x="2709825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0" name="Google Shape;150;p21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algn="ctr"/>
            <a:r>
              <a:rPr lang="en-US" sz="4800" b="1" dirty="0">
                <a:solidFill>
                  <a:srgbClr val="FFFFFF"/>
                </a:solidFill>
              </a:rPr>
              <a:t>2. </a:t>
            </a:r>
            <a:r>
              <a:rPr lang="bg-BG" sz="4800" b="1" dirty="0">
                <a:solidFill>
                  <a:srgbClr val="FFFFFF"/>
                </a:solidFill>
              </a:rPr>
              <a:t>КОГА ДА СЕ ИЗПОЛЗВА</a:t>
            </a:r>
            <a:endParaRPr sz="4800" b="1" dirty="0">
              <a:solidFill>
                <a:srgbClr val="FFFFFF"/>
              </a:solidFill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0868300" y="4496425"/>
            <a:ext cx="11106600" cy="76806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голямо значение в проекта за представяне на данни 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напр.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графики с намерените данни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резултати от въпросници и събиране на първични данни</a:t>
            </a: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не са толкова важни изображенията и видеоклиповете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Char char="●"/>
            </a:pPr>
            <a:r>
              <a:rPr lang="bg-BG" sz="3600" dirty="0">
                <a:latin typeface="Montserrat"/>
                <a:ea typeface="Montserrat"/>
                <a:cs typeface="Montserrat"/>
                <a:sym typeface="Montserrat"/>
              </a:rPr>
              <a:t>отличен формат за обобщено представяне на сложен процес/проект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21" descr="spreadsheet-98491_640.png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12820463" y="4307925"/>
            <a:ext cx="7202275" cy="76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4487775" y="1560625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bg-BG" sz="48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ИНТЕРАКТИВНА ПРЕЗЕНТАЦИЯ</a:t>
            </a:r>
            <a:endParaRPr sz="48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9" name="Google Shape;159;p22"/>
          <p:cNvGraphicFramePr/>
          <p:nvPr/>
        </p:nvGraphicFramePr>
        <p:xfrm>
          <a:off x="1739675" y="3131750"/>
          <a:ext cx="664020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6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ВИДЕОМАТЕРИАЛ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ИНФОГРАФИКА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ИНТЕРАКТИВНА ПРЕЗЕНТАЦИЯ</a:t>
                      </a:r>
                      <a:endParaRPr sz="30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ПОДКАСТ, РАДИОПРЕДАВАНЕ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ПЕЧАТНО ИЗДАНИЕ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000" b="1" dirty="0">
                          <a:solidFill>
                            <a:srgbClr val="439EA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КОМИКС, АНИМАЦИЯ</a:t>
                      </a:r>
                      <a:endParaRPr sz="3000" b="1" dirty="0">
                        <a:solidFill>
                          <a:srgbClr val="439EA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0" name="Google Shape;160;p22" descr="Voto dopo il tg   Dataninja   School.png"/>
          <p:cNvPicPr preferRelativeResize="0"/>
          <p:nvPr/>
        </p:nvPicPr>
        <p:blipFill rotWithShape="1">
          <a:blip r:embed="rId5">
            <a:alphaModFix amt="87000"/>
          </a:blip>
          <a:srcRect l="1336" t="31096" r="18161"/>
          <a:stretch/>
        </p:blipFill>
        <p:spPr>
          <a:xfrm>
            <a:off x="9048925" y="3638699"/>
            <a:ext cx="14407524" cy="68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Personalizzato</PresentationFormat>
  <Paragraphs>207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Calibri</vt:lpstr>
      <vt:lpstr>Arial</vt:lpstr>
      <vt:lpstr>Montserrat</vt:lpstr>
      <vt:lpstr>Trebuchet MS</vt:lpstr>
      <vt:lpstr>Tema di Office</vt:lpstr>
      <vt:lpstr>ФОРМАТ ЗА ПРЕДСТАВЯНЕ НА ПРОУЧВАНЕТО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ФОРМАТ ЗА ПРЕДСТАВЯНЕ НА ПРОУЧВАНЕТО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2020-06-15T10:59:50Z</dcterms:modified>
</cp:coreProperties>
</file>