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60" r:id="rId2"/>
    <p:sldId id="354" r:id="rId3"/>
    <p:sldId id="308" r:id="rId4"/>
    <p:sldId id="320" r:id="rId5"/>
    <p:sldId id="355" r:id="rId6"/>
    <p:sldId id="356" r:id="rId7"/>
    <p:sldId id="321" r:id="rId8"/>
    <p:sldId id="324" r:id="rId9"/>
    <p:sldId id="325" r:id="rId10"/>
    <p:sldId id="323" r:id="rId11"/>
    <p:sldId id="329" r:id="rId12"/>
    <p:sldId id="332" r:id="rId13"/>
    <p:sldId id="318" r:id="rId14"/>
    <p:sldId id="310" r:id="rId15"/>
    <p:sldId id="319" r:id="rId16"/>
    <p:sldId id="333" r:id="rId17"/>
    <p:sldId id="336" r:id="rId18"/>
    <p:sldId id="335" r:id="rId19"/>
    <p:sldId id="338" r:id="rId20"/>
    <p:sldId id="339" r:id="rId21"/>
    <p:sldId id="328" r:id="rId22"/>
    <p:sldId id="327" r:id="rId23"/>
    <p:sldId id="344" r:id="rId24"/>
    <p:sldId id="343" r:id="rId25"/>
    <p:sldId id="342" r:id="rId26"/>
    <p:sldId id="341" r:id="rId27"/>
    <p:sldId id="340" r:id="rId28"/>
    <p:sldId id="309" r:id="rId29"/>
    <p:sldId id="313" r:id="rId30"/>
    <p:sldId id="314" r:id="rId31"/>
    <p:sldId id="316" r:id="rId32"/>
    <p:sldId id="312" r:id="rId33"/>
    <p:sldId id="317" r:id="rId34"/>
    <p:sldId id="322" r:id="rId35"/>
    <p:sldId id="361" r:id="rId36"/>
    <p:sldId id="360" r:id="rId37"/>
    <p:sldId id="359" r:id="rId38"/>
    <p:sldId id="358" r:id="rId39"/>
    <p:sldId id="357" r:id="rId40"/>
    <p:sldId id="330" r:id="rId41"/>
    <p:sldId id="334" r:id="rId42"/>
    <p:sldId id="302" r:id="rId43"/>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59" autoAdjust="0"/>
    <p:restoredTop sz="94660"/>
  </p:normalViewPr>
  <p:slideViewPr>
    <p:cSldViewPr>
      <p:cViewPr varScale="1">
        <p:scale>
          <a:sx n="87" d="100"/>
          <a:sy n="87" d="100"/>
        </p:scale>
        <p:origin x="184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695931-44D3-4092-8655-4DA845B9C89E}" type="doc">
      <dgm:prSet loTypeId="urn:microsoft.com/office/officeart/2008/layout/HalfCircleOrganizationChart" loCatId="hierarchy" qsTypeId="urn:microsoft.com/office/officeart/2005/8/quickstyle/simple1" qsCatId="simple" csTypeId="urn:microsoft.com/office/officeart/2005/8/colors/colorful3" csCatId="colorful" phldr="1"/>
      <dgm:spPr/>
      <dgm:t>
        <a:bodyPr/>
        <a:lstStyle/>
        <a:p>
          <a:endParaRPr lang="en-US"/>
        </a:p>
      </dgm:t>
    </dgm:pt>
    <dgm:pt modelId="{DD6A55B2-9E8A-48FB-A231-86D71FEFE3E7}">
      <dgm:prSet phldrT="[Text]" custT="1"/>
      <dgm:spPr>
        <a:xfrm>
          <a:off x="1153192" y="1402358"/>
          <a:ext cx="6100194" cy="606285"/>
        </a:xfrm>
        <a:prstGeom prst="rect">
          <a:avLst/>
        </a:prstGeom>
        <a:noFill/>
        <a:ln w="12700" cap="flat" cmpd="sng" algn="ctr">
          <a:noFill/>
          <a:prstDash val="solid"/>
          <a:miter lim="800000"/>
        </a:ln>
        <a:effectLst/>
        <a:sp3d/>
      </dgm:spPr>
      <dgm:t>
        <a:bodyPr/>
        <a:lstStyle/>
        <a:p>
          <a:r>
            <a:rPr lang="bg-BG" sz="1600" b="1" dirty="0" smtClean="0">
              <a:solidFill>
                <a:sysClr val="windowText" lastClr="000000">
                  <a:hueOff val="0"/>
                  <a:satOff val="0"/>
                  <a:lumOff val="0"/>
                  <a:alphaOff val="0"/>
                </a:sysClr>
              </a:solidFill>
              <a:latin typeface="Calibri"/>
              <a:ea typeface="+mn-ea"/>
              <a:cs typeface="+mn-cs"/>
            </a:rPr>
            <a:t>ПРОГРАМА ЗА РАЗВИТИЕ НА РЕГИОНИТЕ </a:t>
          </a:r>
          <a:r>
            <a:rPr lang="en-US" sz="1600" b="1" dirty="0" smtClean="0">
              <a:solidFill>
                <a:sysClr val="windowText" lastClr="000000">
                  <a:hueOff val="0"/>
                  <a:satOff val="0"/>
                  <a:lumOff val="0"/>
                  <a:alphaOff val="0"/>
                </a:sysClr>
              </a:solidFill>
              <a:latin typeface="Calibri"/>
              <a:ea typeface="+mn-ea"/>
              <a:cs typeface="+mn-cs"/>
            </a:rPr>
            <a:t>2021-2027 </a:t>
          </a:r>
          <a:endParaRPr lang="en-US" sz="1600" b="1" dirty="0">
            <a:solidFill>
              <a:sysClr val="windowText" lastClr="000000">
                <a:hueOff val="0"/>
                <a:satOff val="0"/>
                <a:lumOff val="0"/>
                <a:alphaOff val="0"/>
              </a:sysClr>
            </a:solidFill>
            <a:latin typeface="Calibri"/>
            <a:ea typeface="+mn-ea"/>
            <a:cs typeface="+mn-cs"/>
          </a:endParaRPr>
        </a:p>
      </dgm:t>
    </dgm:pt>
    <dgm:pt modelId="{376EC0F5-081C-4587-BD9B-96D4FAB040B8}" type="parTrans" cxnId="{5C332FE0-875E-4EEB-9268-515FE84565BC}">
      <dgm:prSet/>
      <dgm:spPr/>
      <dgm:t>
        <a:bodyPr/>
        <a:lstStyle/>
        <a:p>
          <a:endParaRPr lang="en-US"/>
        </a:p>
      </dgm:t>
    </dgm:pt>
    <dgm:pt modelId="{8D4279C2-1BBF-4C5E-ABAC-767D78ED5450}" type="sibTrans" cxnId="{5C332FE0-875E-4EEB-9268-515FE84565BC}">
      <dgm:prSet/>
      <dgm:spPr/>
      <dgm:t>
        <a:bodyPr/>
        <a:lstStyle/>
        <a:p>
          <a:endParaRPr lang="en-US"/>
        </a:p>
      </dgm:t>
    </dgm:pt>
    <dgm:pt modelId="{370705EC-A448-48FE-83BE-D24F079A4AD6}">
      <dgm:prSet phldrT="[Text]" custT="1"/>
      <dgm:spPr>
        <a:xfrm>
          <a:off x="564" y="2916482"/>
          <a:ext cx="2457733" cy="786474"/>
        </a:xfrm>
        <a:prstGeom prst="rect">
          <a:avLst/>
        </a:prstGeom>
        <a:noFill/>
        <a:ln w="12700" cap="flat" cmpd="sng" algn="ctr">
          <a:noFill/>
          <a:prstDash val="solid"/>
          <a:miter lim="800000"/>
        </a:ln>
        <a:effectLst/>
        <a:sp3d/>
      </dgm:spPr>
      <dgm:t>
        <a:bodyPr/>
        <a:lstStyle/>
        <a:p>
          <a:r>
            <a:rPr lang="bg-BG" sz="1400" b="1" dirty="0" smtClean="0">
              <a:solidFill>
                <a:sysClr val="windowText" lastClr="000000">
                  <a:hueOff val="0"/>
                  <a:satOff val="0"/>
                  <a:lumOff val="0"/>
                  <a:alphaOff val="0"/>
                </a:sysClr>
              </a:solidFill>
              <a:latin typeface="Calibri"/>
              <a:ea typeface="+mn-ea"/>
              <a:cs typeface="+mn-cs"/>
            </a:rPr>
            <a:t>Приоритет</a:t>
          </a:r>
          <a:r>
            <a:rPr lang="en-US" sz="1400" b="1" dirty="0" smtClean="0">
              <a:solidFill>
                <a:sysClr val="windowText" lastClr="000000">
                  <a:hueOff val="0"/>
                  <a:satOff val="0"/>
                  <a:lumOff val="0"/>
                  <a:alphaOff val="0"/>
                </a:sysClr>
              </a:solidFill>
              <a:latin typeface="Calibri"/>
              <a:ea typeface="+mn-ea"/>
              <a:cs typeface="+mn-cs"/>
            </a:rPr>
            <a:t> 1</a:t>
          </a:r>
        </a:p>
        <a:p>
          <a:r>
            <a:rPr lang="bg-BG" sz="1300" dirty="0" smtClean="0">
              <a:solidFill>
                <a:sysClr val="windowText" lastClr="000000">
                  <a:hueOff val="0"/>
                  <a:satOff val="0"/>
                  <a:lumOff val="0"/>
                  <a:alphaOff val="0"/>
                </a:sysClr>
              </a:solidFill>
              <a:latin typeface="Calibri"/>
              <a:ea typeface="+mn-ea"/>
              <a:cs typeface="+mn-cs"/>
            </a:rPr>
            <a:t>Интегрирано градско развитие</a:t>
          </a:r>
          <a:endParaRPr lang="en-US" sz="1300" dirty="0">
            <a:solidFill>
              <a:sysClr val="windowText" lastClr="000000">
                <a:hueOff val="0"/>
                <a:satOff val="0"/>
                <a:lumOff val="0"/>
                <a:alphaOff val="0"/>
              </a:sysClr>
            </a:solidFill>
            <a:latin typeface="Calibri"/>
            <a:ea typeface="+mn-ea"/>
            <a:cs typeface="+mn-cs"/>
          </a:endParaRPr>
        </a:p>
      </dgm:t>
    </dgm:pt>
    <dgm:pt modelId="{DD808642-F14C-4935-AA81-85150B7EBF14}" type="parTrans" cxnId="{86CC8FAC-48DF-41DF-86B1-F4BFBA8DC533}">
      <dgm:prSet/>
      <dgm:spPr>
        <a:xfrm>
          <a:off x="1229431" y="2179161"/>
          <a:ext cx="2973858" cy="516124"/>
        </a:xfrm>
        <a:custGeom>
          <a:avLst/>
          <a:gdLst/>
          <a:ahLst/>
          <a:cxnLst/>
          <a:rect l="0" t="0" r="0" b="0"/>
          <a:pathLst>
            <a:path>
              <a:moveTo>
                <a:pt x="2973858" y="0"/>
              </a:moveTo>
              <a:lnTo>
                <a:pt x="2973858" y="258062"/>
              </a:lnTo>
              <a:lnTo>
                <a:pt x="0" y="258062"/>
              </a:lnTo>
              <a:lnTo>
                <a:pt x="0" y="516124"/>
              </a:lnTo>
            </a:path>
          </a:pathLst>
        </a:custGeom>
        <a:noFill/>
        <a:ln w="12700" cap="flat" cmpd="sng" algn="ctr">
          <a:solidFill>
            <a:srgbClr val="FFC000">
              <a:hueOff val="0"/>
              <a:satOff val="0"/>
              <a:lumOff val="0"/>
              <a:alphaOff val="0"/>
            </a:srgbClr>
          </a:solidFill>
          <a:prstDash val="solid"/>
          <a:miter lim="800000"/>
        </a:ln>
        <a:effectLst/>
      </dgm:spPr>
      <dgm:t>
        <a:bodyPr/>
        <a:lstStyle/>
        <a:p>
          <a:endParaRPr lang="en-US"/>
        </a:p>
      </dgm:t>
    </dgm:pt>
    <dgm:pt modelId="{F6A011F3-AD40-4438-B4C3-15ABFE877B42}" type="sibTrans" cxnId="{86CC8FAC-48DF-41DF-86B1-F4BFBA8DC533}">
      <dgm:prSet/>
      <dgm:spPr/>
      <dgm:t>
        <a:bodyPr/>
        <a:lstStyle/>
        <a:p>
          <a:endParaRPr lang="en-US"/>
        </a:p>
      </dgm:t>
    </dgm:pt>
    <dgm:pt modelId="{2E7F6CC6-3CA3-4D35-9B51-4260BEF05EBB}">
      <dgm:prSet phldrT="[Text]" custT="1"/>
      <dgm:spPr>
        <a:xfrm>
          <a:off x="2974422" y="2916482"/>
          <a:ext cx="2457733" cy="786474"/>
        </a:xfrm>
        <a:prstGeom prst="rect">
          <a:avLst/>
        </a:prstGeom>
        <a:noFill/>
        <a:ln w="12700" cap="flat" cmpd="sng" algn="ctr">
          <a:noFill/>
          <a:prstDash val="solid"/>
          <a:miter lim="800000"/>
        </a:ln>
        <a:effectLst/>
        <a:sp3d/>
      </dgm:spPr>
      <dgm:t>
        <a:bodyPr/>
        <a:lstStyle/>
        <a:p>
          <a:r>
            <a:rPr lang="bg-BG" sz="1400" b="1" dirty="0" smtClean="0">
              <a:solidFill>
                <a:sysClr val="windowText" lastClr="000000">
                  <a:hueOff val="0"/>
                  <a:satOff val="0"/>
                  <a:lumOff val="0"/>
                  <a:alphaOff val="0"/>
                </a:sysClr>
              </a:solidFill>
              <a:latin typeface="Calibri"/>
              <a:ea typeface="+mn-ea"/>
              <a:cs typeface="+mn-cs"/>
            </a:rPr>
            <a:t>Приоритет</a:t>
          </a:r>
          <a:r>
            <a:rPr lang="en-US" sz="1200" b="1" dirty="0" smtClean="0">
              <a:solidFill>
                <a:sysClr val="windowText" lastClr="000000">
                  <a:hueOff val="0"/>
                  <a:satOff val="0"/>
                  <a:lumOff val="0"/>
                  <a:alphaOff val="0"/>
                </a:sysClr>
              </a:solidFill>
              <a:latin typeface="Calibri"/>
              <a:ea typeface="+mn-ea"/>
              <a:cs typeface="+mn-cs"/>
            </a:rPr>
            <a:t> 2</a:t>
          </a:r>
        </a:p>
        <a:p>
          <a:r>
            <a:rPr lang="bg-BG" sz="1200" dirty="0" smtClean="0">
              <a:solidFill>
                <a:sysClr val="windowText" lastClr="000000">
                  <a:hueOff val="0"/>
                  <a:satOff val="0"/>
                  <a:lumOff val="0"/>
                  <a:alphaOff val="0"/>
                </a:sysClr>
              </a:solidFill>
              <a:latin typeface="Calibri"/>
              <a:ea typeface="+mn-ea"/>
              <a:cs typeface="+mn-cs"/>
            </a:rPr>
            <a:t>Интегрирано териториално развитие на регионите</a:t>
          </a:r>
          <a:endParaRPr lang="en-US" sz="1200" dirty="0">
            <a:solidFill>
              <a:sysClr val="windowText" lastClr="000000">
                <a:hueOff val="0"/>
                <a:satOff val="0"/>
                <a:lumOff val="0"/>
                <a:alphaOff val="0"/>
              </a:sysClr>
            </a:solidFill>
            <a:latin typeface="Calibri"/>
            <a:ea typeface="+mn-ea"/>
            <a:cs typeface="+mn-cs"/>
          </a:endParaRPr>
        </a:p>
      </dgm:t>
    </dgm:pt>
    <dgm:pt modelId="{649CF2F2-D139-45C7-B148-26A2659F1351}" type="parTrans" cxnId="{E57BADE8-7848-4E20-8D7F-C1B3F8AA7B89}">
      <dgm:prSet/>
      <dgm:spPr>
        <a:xfrm>
          <a:off x="4157569" y="2179161"/>
          <a:ext cx="91440" cy="516124"/>
        </a:xfrm>
        <a:custGeom>
          <a:avLst/>
          <a:gdLst/>
          <a:ahLst/>
          <a:cxnLst/>
          <a:rect l="0" t="0" r="0" b="0"/>
          <a:pathLst>
            <a:path>
              <a:moveTo>
                <a:pt x="45720" y="0"/>
              </a:moveTo>
              <a:lnTo>
                <a:pt x="45720" y="516124"/>
              </a:lnTo>
            </a:path>
          </a:pathLst>
        </a:custGeom>
        <a:noFill/>
        <a:ln w="12700" cap="flat" cmpd="sng" algn="ctr">
          <a:solidFill>
            <a:srgbClr val="FFC000">
              <a:hueOff val="0"/>
              <a:satOff val="0"/>
              <a:lumOff val="0"/>
              <a:alphaOff val="0"/>
            </a:srgbClr>
          </a:solidFill>
          <a:prstDash val="solid"/>
          <a:miter lim="800000"/>
        </a:ln>
        <a:effectLst/>
      </dgm:spPr>
      <dgm:t>
        <a:bodyPr/>
        <a:lstStyle/>
        <a:p>
          <a:endParaRPr lang="en-US"/>
        </a:p>
      </dgm:t>
    </dgm:pt>
    <dgm:pt modelId="{38A9E8A6-EB75-4ACF-8224-DC0AF8A29366}" type="sibTrans" cxnId="{E57BADE8-7848-4E20-8D7F-C1B3F8AA7B89}">
      <dgm:prSet/>
      <dgm:spPr/>
      <dgm:t>
        <a:bodyPr/>
        <a:lstStyle/>
        <a:p>
          <a:endParaRPr lang="en-US"/>
        </a:p>
      </dgm:t>
    </dgm:pt>
    <dgm:pt modelId="{C55F6ACD-AA6B-4468-9C3C-43A3F9D651FB}">
      <dgm:prSet/>
      <dgm:spPr>
        <a:xfrm>
          <a:off x="5948280" y="2916482"/>
          <a:ext cx="2457733" cy="786474"/>
        </a:xfrm>
        <a:prstGeom prst="rect">
          <a:avLst/>
        </a:prstGeom>
        <a:noFill/>
        <a:ln w="12700" cap="flat" cmpd="sng" algn="ctr">
          <a:noFill/>
          <a:prstDash val="solid"/>
          <a:miter lim="800000"/>
        </a:ln>
        <a:effectLst/>
        <a:sp3d/>
      </dgm:spPr>
      <dgm:t>
        <a:bodyPr/>
        <a:lstStyle/>
        <a:p>
          <a:endParaRPr lang="en-US" dirty="0">
            <a:solidFill>
              <a:sysClr val="windowText" lastClr="000000">
                <a:hueOff val="0"/>
                <a:satOff val="0"/>
                <a:lumOff val="0"/>
                <a:alphaOff val="0"/>
              </a:sysClr>
            </a:solidFill>
            <a:latin typeface="Calibri"/>
            <a:ea typeface="+mn-ea"/>
            <a:cs typeface="+mn-cs"/>
          </a:endParaRPr>
        </a:p>
      </dgm:t>
    </dgm:pt>
    <dgm:pt modelId="{B99196AB-6C54-4078-BC52-D375BD0A66CB}" type="parTrans" cxnId="{37E9BA21-23FA-424B-9F8A-CD55416F7C79}">
      <dgm:prSet/>
      <dgm:spPr>
        <a:xfrm>
          <a:off x="4203289" y="2179161"/>
          <a:ext cx="2973858" cy="516124"/>
        </a:xfrm>
        <a:custGeom>
          <a:avLst/>
          <a:gdLst/>
          <a:ahLst/>
          <a:cxnLst/>
          <a:rect l="0" t="0" r="0" b="0"/>
          <a:pathLst>
            <a:path>
              <a:moveTo>
                <a:pt x="0" y="0"/>
              </a:moveTo>
              <a:lnTo>
                <a:pt x="0" y="258062"/>
              </a:lnTo>
              <a:lnTo>
                <a:pt x="2973858" y="258062"/>
              </a:lnTo>
              <a:lnTo>
                <a:pt x="2973858" y="516124"/>
              </a:lnTo>
            </a:path>
          </a:pathLst>
        </a:custGeom>
        <a:noFill/>
        <a:ln w="12700" cap="flat" cmpd="sng" algn="ctr">
          <a:solidFill>
            <a:srgbClr val="FFC000">
              <a:hueOff val="0"/>
              <a:satOff val="0"/>
              <a:lumOff val="0"/>
              <a:alphaOff val="0"/>
            </a:srgbClr>
          </a:solidFill>
          <a:prstDash val="solid"/>
          <a:miter lim="800000"/>
        </a:ln>
        <a:effectLst/>
      </dgm:spPr>
      <dgm:t>
        <a:bodyPr/>
        <a:lstStyle/>
        <a:p>
          <a:endParaRPr lang="en-US"/>
        </a:p>
      </dgm:t>
    </dgm:pt>
    <dgm:pt modelId="{41EA1BBB-C867-4D6B-A413-9A85BFB78964}" type="sibTrans" cxnId="{37E9BA21-23FA-424B-9F8A-CD55416F7C79}">
      <dgm:prSet/>
      <dgm:spPr/>
      <dgm:t>
        <a:bodyPr/>
        <a:lstStyle/>
        <a:p>
          <a:endParaRPr lang="en-US"/>
        </a:p>
      </dgm:t>
    </dgm:pt>
    <dgm:pt modelId="{286EDCC7-3165-4BAB-83E5-412FED827637}" type="pres">
      <dgm:prSet presAssocID="{F9695931-44D3-4092-8655-4DA845B9C89E}" presName="Name0" presStyleCnt="0">
        <dgm:presLayoutVars>
          <dgm:orgChart val="1"/>
          <dgm:chPref val="1"/>
          <dgm:dir/>
          <dgm:animOne val="branch"/>
          <dgm:animLvl val="lvl"/>
          <dgm:resizeHandles/>
        </dgm:presLayoutVars>
      </dgm:prSet>
      <dgm:spPr/>
      <dgm:t>
        <a:bodyPr/>
        <a:lstStyle/>
        <a:p>
          <a:endParaRPr lang="en-US"/>
        </a:p>
      </dgm:t>
    </dgm:pt>
    <dgm:pt modelId="{8B3CC09A-B7CE-4AAC-AFF9-C0E0EAB2873C}" type="pres">
      <dgm:prSet presAssocID="{DD6A55B2-9E8A-48FB-A231-86D71FEFE3E7}" presName="hierRoot1" presStyleCnt="0">
        <dgm:presLayoutVars>
          <dgm:hierBranch val="init"/>
        </dgm:presLayoutVars>
      </dgm:prSet>
      <dgm:spPr/>
    </dgm:pt>
    <dgm:pt modelId="{85D29C15-0087-46F5-88C2-677DC0661BE5}" type="pres">
      <dgm:prSet presAssocID="{DD6A55B2-9E8A-48FB-A231-86D71FEFE3E7}" presName="rootComposite1" presStyleCnt="0"/>
      <dgm:spPr/>
    </dgm:pt>
    <dgm:pt modelId="{2EDC853B-208F-4F18-950F-6A279B7193CD}" type="pres">
      <dgm:prSet presAssocID="{DD6A55B2-9E8A-48FB-A231-86D71FEFE3E7}" presName="rootText1" presStyleLbl="alignAcc1" presStyleIdx="0" presStyleCnt="0" custScaleX="248204" custScaleY="77089">
        <dgm:presLayoutVars>
          <dgm:chPref val="3"/>
        </dgm:presLayoutVars>
      </dgm:prSet>
      <dgm:spPr/>
      <dgm:t>
        <a:bodyPr/>
        <a:lstStyle/>
        <a:p>
          <a:endParaRPr lang="en-US"/>
        </a:p>
      </dgm:t>
    </dgm:pt>
    <dgm:pt modelId="{9FF4C3B3-EB07-4713-81D1-CAEDD3E20906}" type="pres">
      <dgm:prSet presAssocID="{DD6A55B2-9E8A-48FB-A231-86D71FEFE3E7}" presName="topArc1" presStyleLbl="parChTrans1D1" presStyleIdx="0" presStyleCnt="8"/>
      <dgm:spPr>
        <a:xfrm>
          <a:off x="2678240" y="1231840"/>
          <a:ext cx="3050097" cy="947321"/>
        </a:xfrm>
        <a:prstGeom prst="arc">
          <a:avLst>
            <a:gd name="adj1" fmla="val 13200000"/>
            <a:gd name="adj2" fmla="val 19200000"/>
          </a:avLst>
        </a:prstGeom>
        <a:noFill/>
        <a:ln w="12700" cap="flat" cmpd="sng" algn="ctr">
          <a:solidFill>
            <a:srgbClr val="A5A5A5">
              <a:hueOff val="0"/>
              <a:satOff val="0"/>
              <a:lumOff val="0"/>
              <a:alphaOff val="0"/>
            </a:srgbClr>
          </a:solidFill>
          <a:prstDash val="solid"/>
          <a:miter lim="800000"/>
        </a:ln>
        <a:effectLst/>
      </dgm:spPr>
      <dgm:t>
        <a:bodyPr/>
        <a:lstStyle/>
        <a:p>
          <a:endParaRPr lang="en-US"/>
        </a:p>
      </dgm:t>
    </dgm:pt>
    <dgm:pt modelId="{3E3BAD69-A97F-487E-97C5-96689C3AC479}" type="pres">
      <dgm:prSet presAssocID="{DD6A55B2-9E8A-48FB-A231-86D71FEFE3E7}" presName="bottomArc1" presStyleLbl="parChTrans1D1" presStyleIdx="1" presStyleCnt="8"/>
      <dgm:spPr>
        <a:xfrm>
          <a:off x="2678240" y="1231840"/>
          <a:ext cx="3050097" cy="947321"/>
        </a:xfrm>
        <a:prstGeom prst="arc">
          <a:avLst>
            <a:gd name="adj1" fmla="val 2400000"/>
            <a:gd name="adj2" fmla="val 8400000"/>
          </a:avLst>
        </a:prstGeom>
        <a:noFill/>
        <a:ln w="12700" cap="flat" cmpd="sng" algn="ctr">
          <a:solidFill>
            <a:srgbClr val="A5A5A5">
              <a:hueOff val="0"/>
              <a:satOff val="0"/>
              <a:lumOff val="0"/>
              <a:alphaOff val="0"/>
            </a:srgbClr>
          </a:solidFill>
          <a:prstDash val="solid"/>
          <a:miter lim="800000"/>
        </a:ln>
        <a:effectLst/>
      </dgm:spPr>
      <dgm:t>
        <a:bodyPr/>
        <a:lstStyle/>
        <a:p>
          <a:endParaRPr lang="en-US"/>
        </a:p>
      </dgm:t>
    </dgm:pt>
    <dgm:pt modelId="{3895F914-1B8E-4656-B26E-4CF129B511D6}" type="pres">
      <dgm:prSet presAssocID="{DD6A55B2-9E8A-48FB-A231-86D71FEFE3E7}" presName="topConnNode1" presStyleLbl="node1" presStyleIdx="0" presStyleCnt="0"/>
      <dgm:spPr/>
      <dgm:t>
        <a:bodyPr/>
        <a:lstStyle/>
        <a:p>
          <a:endParaRPr lang="en-US"/>
        </a:p>
      </dgm:t>
    </dgm:pt>
    <dgm:pt modelId="{9554E29F-BF95-44A2-97DD-8C6F18932CBD}" type="pres">
      <dgm:prSet presAssocID="{DD6A55B2-9E8A-48FB-A231-86D71FEFE3E7}" presName="hierChild2" presStyleCnt="0"/>
      <dgm:spPr/>
    </dgm:pt>
    <dgm:pt modelId="{181AEDFF-0F17-4968-A7F7-DF65458B8ACF}" type="pres">
      <dgm:prSet presAssocID="{DD808642-F14C-4935-AA81-85150B7EBF14}" presName="Name28" presStyleLbl="parChTrans1D2" presStyleIdx="0" presStyleCnt="3"/>
      <dgm:spPr/>
      <dgm:t>
        <a:bodyPr/>
        <a:lstStyle/>
        <a:p>
          <a:endParaRPr lang="en-US"/>
        </a:p>
      </dgm:t>
    </dgm:pt>
    <dgm:pt modelId="{EAF35B9B-89CF-4B79-8569-C949F3D144D1}" type="pres">
      <dgm:prSet presAssocID="{370705EC-A448-48FE-83BE-D24F079A4AD6}" presName="hierRoot2" presStyleCnt="0">
        <dgm:presLayoutVars>
          <dgm:hierBranch val="init"/>
        </dgm:presLayoutVars>
      </dgm:prSet>
      <dgm:spPr/>
    </dgm:pt>
    <dgm:pt modelId="{11503BD4-85E6-4A74-A2D5-178970A38088}" type="pres">
      <dgm:prSet presAssocID="{370705EC-A448-48FE-83BE-D24F079A4AD6}" presName="rootComposite2" presStyleCnt="0"/>
      <dgm:spPr/>
    </dgm:pt>
    <dgm:pt modelId="{823F1B7B-A005-4400-B222-D6E0958A7C8B}" type="pres">
      <dgm:prSet presAssocID="{370705EC-A448-48FE-83BE-D24F079A4AD6}" presName="rootText2" presStyleLbl="alignAcc1" presStyleIdx="0" presStyleCnt="0">
        <dgm:presLayoutVars>
          <dgm:chPref val="3"/>
        </dgm:presLayoutVars>
      </dgm:prSet>
      <dgm:spPr/>
      <dgm:t>
        <a:bodyPr/>
        <a:lstStyle/>
        <a:p>
          <a:endParaRPr lang="en-US"/>
        </a:p>
      </dgm:t>
    </dgm:pt>
    <dgm:pt modelId="{1F539CC8-58C5-488B-B57E-8344CA7F7E31}" type="pres">
      <dgm:prSet presAssocID="{370705EC-A448-48FE-83BE-D24F079A4AD6}" presName="topArc2" presStyleLbl="parChTrans1D1" presStyleIdx="2" presStyleCnt="8"/>
      <dgm:spPr>
        <a:xfrm>
          <a:off x="614997" y="2695286"/>
          <a:ext cx="1228866" cy="1228866"/>
        </a:xfrm>
        <a:prstGeom prst="arc">
          <a:avLst>
            <a:gd name="adj1" fmla="val 13200000"/>
            <a:gd name="adj2" fmla="val 19200000"/>
          </a:avLst>
        </a:prstGeom>
        <a:noFill/>
        <a:ln w="12700" cap="flat" cmpd="sng" algn="ctr">
          <a:solidFill>
            <a:srgbClr val="A5A5A5">
              <a:hueOff val="0"/>
              <a:satOff val="0"/>
              <a:lumOff val="0"/>
              <a:alphaOff val="0"/>
            </a:srgbClr>
          </a:solidFill>
          <a:prstDash val="solid"/>
          <a:miter lim="800000"/>
        </a:ln>
        <a:effectLst/>
      </dgm:spPr>
      <dgm:t>
        <a:bodyPr/>
        <a:lstStyle/>
        <a:p>
          <a:endParaRPr lang="en-US"/>
        </a:p>
      </dgm:t>
    </dgm:pt>
    <dgm:pt modelId="{382F1F34-AC83-463D-9FE7-6BDC5D39CA21}" type="pres">
      <dgm:prSet presAssocID="{370705EC-A448-48FE-83BE-D24F079A4AD6}" presName="bottomArc2" presStyleLbl="parChTrans1D1" presStyleIdx="3" presStyleCnt="8"/>
      <dgm:spPr>
        <a:xfrm>
          <a:off x="614997" y="2695286"/>
          <a:ext cx="1228866" cy="1228866"/>
        </a:xfrm>
        <a:prstGeom prst="arc">
          <a:avLst>
            <a:gd name="adj1" fmla="val 2400000"/>
            <a:gd name="adj2" fmla="val 8400000"/>
          </a:avLst>
        </a:prstGeom>
        <a:noFill/>
        <a:ln w="12700" cap="flat" cmpd="sng" algn="ctr">
          <a:solidFill>
            <a:srgbClr val="A5A5A5">
              <a:hueOff val="0"/>
              <a:satOff val="0"/>
              <a:lumOff val="0"/>
              <a:alphaOff val="0"/>
            </a:srgbClr>
          </a:solidFill>
          <a:prstDash val="solid"/>
          <a:miter lim="800000"/>
        </a:ln>
        <a:effectLst/>
      </dgm:spPr>
      <dgm:t>
        <a:bodyPr/>
        <a:lstStyle/>
        <a:p>
          <a:endParaRPr lang="en-US"/>
        </a:p>
      </dgm:t>
    </dgm:pt>
    <dgm:pt modelId="{D33B6EB2-7DFE-47AD-870A-925F37EF5E08}" type="pres">
      <dgm:prSet presAssocID="{370705EC-A448-48FE-83BE-D24F079A4AD6}" presName="topConnNode2" presStyleLbl="node2" presStyleIdx="0" presStyleCnt="0"/>
      <dgm:spPr/>
      <dgm:t>
        <a:bodyPr/>
        <a:lstStyle/>
        <a:p>
          <a:endParaRPr lang="en-US"/>
        </a:p>
      </dgm:t>
    </dgm:pt>
    <dgm:pt modelId="{92295433-AB57-4AD7-A930-BF4B5AF94D3F}" type="pres">
      <dgm:prSet presAssocID="{370705EC-A448-48FE-83BE-D24F079A4AD6}" presName="hierChild4" presStyleCnt="0"/>
      <dgm:spPr/>
    </dgm:pt>
    <dgm:pt modelId="{AE7F777F-5BA3-4C2D-8A98-387EAE9C8880}" type="pres">
      <dgm:prSet presAssocID="{370705EC-A448-48FE-83BE-D24F079A4AD6}" presName="hierChild5" presStyleCnt="0"/>
      <dgm:spPr/>
    </dgm:pt>
    <dgm:pt modelId="{A41021BE-4919-402B-8BB2-A396390EAE96}" type="pres">
      <dgm:prSet presAssocID="{649CF2F2-D139-45C7-B148-26A2659F1351}" presName="Name28" presStyleLbl="parChTrans1D2" presStyleIdx="1" presStyleCnt="3"/>
      <dgm:spPr/>
      <dgm:t>
        <a:bodyPr/>
        <a:lstStyle/>
        <a:p>
          <a:endParaRPr lang="en-US"/>
        </a:p>
      </dgm:t>
    </dgm:pt>
    <dgm:pt modelId="{EBCC4346-1941-4491-896E-9DFD3D1328F7}" type="pres">
      <dgm:prSet presAssocID="{2E7F6CC6-3CA3-4D35-9B51-4260BEF05EBB}" presName="hierRoot2" presStyleCnt="0">
        <dgm:presLayoutVars>
          <dgm:hierBranch val="init"/>
        </dgm:presLayoutVars>
      </dgm:prSet>
      <dgm:spPr/>
    </dgm:pt>
    <dgm:pt modelId="{8AAF3EAF-6A3C-4C1E-8282-85B3C0BE86EE}" type="pres">
      <dgm:prSet presAssocID="{2E7F6CC6-3CA3-4D35-9B51-4260BEF05EBB}" presName="rootComposite2" presStyleCnt="0"/>
      <dgm:spPr/>
    </dgm:pt>
    <dgm:pt modelId="{A077BAB5-1FB7-4733-95FB-50B4F75F04D0}" type="pres">
      <dgm:prSet presAssocID="{2E7F6CC6-3CA3-4D35-9B51-4260BEF05EBB}" presName="rootText2" presStyleLbl="alignAcc1" presStyleIdx="0" presStyleCnt="0">
        <dgm:presLayoutVars>
          <dgm:chPref val="3"/>
        </dgm:presLayoutVars>
      </dgm:prSet>
      <dgm:spPr/>
      <dgm:t>
        <a:bodyPr/>
        <a:lstStyle/>
        <a:p>
          <a:endParaRPr lang="en-US"/>
        </a:p>
      </dgm:t>
    </dgm:pt>
    <dgm:pt modelId="{5B9D0C0E-9F25-48E0-95DA-01A7E0F67DC1}" type="pres">
      <dgm:prSet presAssocID="{2E7F6CC6-3CA3-4D35-9B51-4260BEF05EBB}" presName="topArc2" presStyleLbl="parChTrans1D1" presStyleIdx="4" presStyleCnt="8"/>
      <dgm:spPr>
        <a:xfrm>
          <a:off x="3588856" y="2695286"/>
          <a:ext cx="1228866" cy="1228866"/>
        </a:xfrm>
        <a:prstGeom prst="arc">
          <a:avLst>
            <a:gd name="adj1" fmla="val 13200000"/>
            <a:gd name="adj2" fmla="val 19200000"/>
          </a:avLst>
        </a:prstGeom>
        <a:noFill/>
        <a:ln w="12700" cap="flat" cmpd="sng" algn="ctr">
          <a:solidFill>
            <a:srgbClr val="A5A5A5">
              <a:hueOff val="0"/>
              <a:satOff val="0"/>
              <a:lumOff val="0"/>
              <a:alphaOff val="0"/>
            </a:srgbClr>
          </a:solidFill>
          <a:prstDash val="solid"/>
          <a:miter lim="800000"/>
        </a:ln>
        <a:effectLst/>
      </dgm:spPr>
      <dgm:t>
        <a:bodyPr/>
        <a:lstStyle/>
        <a:p>
          <a:endParaRPr lang="en-US"/>
        </a:p>
      </dgm:t>
    </dgm:pt>
    <dgm:pt modelId="{92F7CEF6-231A-4ED0-8D2E-B6FAEB243BCC}" type="pres">
      <dgm:prSet presAssocID="{2E7F6CC6-3CA3-4D35-9B51-4260BEF05EBB}" presName="bottomArc2" presStyleLbl="parChTrans1D1" presStyleIdx="5" presStyleCnt="8"/>
      <dgm:spPr>
        <a:xfrm>
          <a:off x="3588856" y="2695286"/>
          <a:ext cx="1228866" cy="1228866"/>
        </a:xfrm>
        <a:prstGeom prst="arc">
          <a:avLst>
            <a:gd name="adj1" fmla="val 2400000"/>
            <a:gd name="adj2" fmla="val 8400000"/>
          </a:avLst>
        </a:prstGeom>
        <a:noFill/>
        <a:ln w="12700" cap="flat" cmpd="sng" algn="ctr">
          <a:solidFill>
            <a:srgbClr val="A5A5A5">
              <a:hueOff val="0"/>
              <a:satOff val="0"/>
              <a:lumOff val="0"/>
              <a:alphaOff val="0"/>
            </a:srgbClr>
          </a:solidFill>
          <a:prstDash val="solid"/>
          <a:miter lim="800000"/>
        </a:ln>
        <a:effectLst/>
      </dgm:spPr>
      <dgm:t>
        <a:bodyPr/>
        <a:lstStyle/>
        <a:p>
          <a:endParaRPr lang="en-US"/>
        </a:p>
      </dgm:t>
    </dgm:pt>
    <dgm:pt modelId="{C3303F7E-7E2C-4D5F-8F0F-F8492C374B45}" type="pres">
      <dgm:prSet presAssocID="{2E7F6CC6-3CA3-4D35-9B51-4260BEF05EBB}" presName="topConnNode2" presStyleLbl="node2" presStyleIdx="0" presStyleCnt="0"/>
      <dgm:spPr/>
      <dgm:t>
        <a:bodyPr/>
        <a:lstStyle/>
        <a:p>
          <a:endParaRPr lang="en-US"/>
        </a:p>
      </dgm:t>
    </dgm:pt>
    <dgm:pt modelId="{66F4C038-9731-44B3-858F-F94DE737A4DB}" type="pres">
      <dgm:prSet presAssocID="{2E7F6CC6-3CA3-4D35-9B51-4260BEF05EBB}" presName="hierChild4" presStyleCnt="0"/>
      <dgm:spPr/>
    </dgm:pt>
    <dgm:pt modelId="{A98271D5-2DC5-440B-A4CA-68BD7F314FF9}" type="pres">
      <dgm:prSet presAssocID="{2E7F6CC6-3CA3-4D35-9B51-4260BEF05EBB}" presName="hierChild5" presStyleCnt="0"/>
      <dgm:spPr/>
    </dgm:pt>
    <dgm:pt modelId="{2B963C9C-D470-478D-AF9D-AE3AEE9422B0}" type="pres">
      <dgm:prSet presAssocID="{B99196AB-6C54-4078-BC52-D375BD0A66CB}" presName="Name28" presStyleLbl="parChTrans1D2" presStyleIdx="2" presStyleCnt="3"/>
      <dgm:spPr/>
      <dgm:t>
        <a:bodyPr/>
        <a:lstStyle/>
        <a:p>
          <a:endParaRPr lang="en-US"/>
        </a:p>
      </dgm:t>
    </dgm:pt>
    <dgm:pt modelId="{596C9F85-DF82-48D5-838A-22E18530D820}" type="pres">
      <dgm:prSet presAssocID="{C55F6ACD-AA6B-4468-9C3C-43A3F9D651FB}" presName="hierRoot2" presStyleCnt="0">
        <dgm:presLayoutVars>
          <dgm:hierBranch val="init"/>
        </dgm:presLayoutVars>
      </dgm:prSet>
      <dgm:spPr/>
    </dgm:pt>
    <dgm:pt modelId="{0336CF89-E612-4BC7-85E5-C1B0A6E3B96A}" type="pres">
      <dgm:prSet presAssocID="{C55F6ACD-AA6B-4468-9C3C-43A3F9D651FB}" presName="rootComposite2" presStyleCnt="0"/>
      <dgm:spPr/>
    </dgm:pt>
    <dgm:pt modelId="{4337CA01-27C0-41A1-ACF5-BA500053A195}" type="pres">
      <dgm:prSet presAssocID="{C55F6ACD-AA6B-4468-9C3C-43A3F9D651FB}" presName="rootText2" presStyleLbl="alignAcc1" presStyleIdx="0" presStyleCnt="0">
        <dgm:presLayoutVars>
          <dgm:chPref val="3"/>
        </dgm:presLayoutVars>
      </dgm:prSet>
      <dgm:spPr/>
      <dgm:t>
        <a:bodyPr/>
        <a:lstStyle/>
        <a:p>
          <a:endParaRPr lang="en-US"/>
        </a:p>
      </dgm:t>
    </dgm:pt>
    <dgm:pt modelId="{69D86CEC-9F9A-4006-BC4C-81630AB02097}" type="pres">
      <dgm:prSet presAssocID="{C55F6ACD-AA6B-4468-9C3C-43A3F9D651FB}" presName="topArc2" presStyleLbl="parChTrans1D1" presStyleIdx="6" presStyleCnt="8"/>
      <dgm:spPr>
        <a:xfrm>
          <a:off x="6562714" y="2695286"/>
          <a:ext cx="1228866" cy="1228866"/>
        </a:xfrm>
        <a:prstGeom prst="arc">
          <a:avLst>
            <a:gd name="adj1" fmla="val 13200000"/>
            <a:gd name="adj2" fmla="val 19200000"/>
          </a:avLst>
        </a:prstGeom>
        <a:noFill/>
        <a:ln w="12700" cap="flat" cmpd="sng" algn="ctr">
          <a:solidFill>
            <a:srgbClr val="A5A5A5">
              <a:hueOff val="0"/>
              <a:satOff val="0"/>
              <a:lumOff val="0"/>
              <a:alphaOff val="0"/>
            </a:srgbClr>
          </a:solidFill>
          <a:prstDash val="solid"/>
          <a:miter lim="800000"/>
        </a:ln>
        <a:effectLst/>
      </dgm:spPr>
      <dgm:t>
        <a:bodyPr/>
        <a:lstStyle/>
        <a:p>
          <a:endParaRPr lang="en-US"/>
        </a:p>
      </dgm:t>
    </dgm:pt>
    <dgm:pt modelId="{23202813-4C6E-4AB0-A32A-09D62990A628}" type="pres">
      <dgm:prSet presAssocID="{C55F6ACD-AA6B-4468-9C3C-43A3F9D651FB}" presName="bottomArc2" presStyleLbl="parChTrans1D1" presStyleIdx="7" presStyleCnt="8"/>
      <dgm:spPr>
        <a:xfrm>
          <a:off x="6562714" y="2695286"/>
          <a:ext cx="1228866" cy="1228866"/>
        </a:xfrm>
        <a:prstGeom prst="arc">
          <a:avLst>
            <a:gd name="adj1" fmla="val 2400000"/>
            <a:gd name="adj2" fmla="val 8400000"/>
          </a:avLst>
        </a:prstGeom>
        <a:noFill/>
        <a:ln w="12700" cap="flat" cmpd="sng" algn="ctr">
          <a:solidFill>
            <a:srgbClr val="A5A5A5">
              <a:hueOff val="0"/>
              <a:satOff val="0"/>
              <a:lumOff val="0"/>
              <a:alphaOff val="0"/>
            </a:srgbClr>
          </a:solidFill>
          <a:prstDash val="solid"/>
          <a:miter lim="800000"/>
        </a:ln>
        <a:effectLst/>
      </dgm:spPr>
      <dgm:t>
        <a:bodyPr/>
        <a:lstStyle/>
        <a:p>
          <a:endParaRPr lang="en-US"/>
        </a:p>
      </dgm:t>
    </dgm:pt>
    <dgm:pt modelId="{45087514-1CE6-4B03-8961-D67D8484990C}" type="pres">
      <dgm:prSet presAssocID="{C55F6ACD-AA6B-4468-9C3C-43A3F9D651FB}" presName="topConnNode2" presStyleLbl="node2" presStyleIdx="0" presStyleCnt="0"/>
      <dgm:spPr/>
      <dgm:t>
        <a:bodyPr/>
        <a:lstStyle/>
        <a:p>
          <a:endParaRPr lang="en-US"/>
        </a:p>
      </dgm:t>
    </dgm:pt>
    <dgm:pt modelId="{6687BEFD-C5EA-402D-BB9F-8E0FAF92660C}" type="pres">
      <dgm:prSet presAssocID="{C55F6ACD-AA6B-4468-9C3C-43A3F9D651FB}" presName="hierChild4" presStyleCnt="0"/>
      <dgm:spPr/>
    </dgm:pt>
    <dgm:pt modelId="{DB357B74-C420-4ED7-AC41-AC391C82468F}" type="pres">
      <dgm:prSet presAssocID="{C55F6ACD-AA6B-4468-9C3C-43A3F9D651FB}" presName="hierChild5" presStyleCnt="0"/>
      <dgm:spPr/>
    </dgm:pt>
    <dgm:pt modelId="{B7BF0878-1E75-43F0-824C-83BC9D852965}" type="pres">
      <dgm:prSet presAssocID="{DD6A55B2-9E8A-48FB-A231-86D71FEFE3E7}" presName="hierChild3" presStyleCnt="0"/>
      <dgm:spPr/>
    </dgm:pt>
  </dgm:ptLst>
  <dgm:cxnLst>
    <dgm:cxn modelId="{B760F3EC-5BC1-4B80-AD40-473312F08EEE}" type="presOf" srcId="{C55F6ACD-AA6B-4468-9C3C-43A3F9D651FB}" destId="{4337CA01-27C0-41A1-ACF5-BA500053A195}" srcOrd="0" destOrd="0" presId="urn:microsoft.com/office/officeart/2008/layout/HalfCircleOrganizationChart"/>
    <dgm:cxn modelId="{86CC8FAC-48DF-41DF-86B1-F4BFBA8DC533}" srcId="{DD6A55B2-9E8A-48FB-A231-86D71FEFE3E7}" destId="{370705EC-A448-48FE-83BE-D24F079A4AD6}" srcOrd="0" destOrd="0" parTransId="{DD808642-F14C-4935-AA81-85150B7EBF14}" sibTransId="{F6A011F3-AD40-4438-B4C3-15ABFE877B42}"/>
    <dgm:cxn modelId="{CA382E85-0EBA-4148-950B-1E7C494F3D8C}" type="presOf" srcId="{F9695931-44D3-4092-8655-4DA845B9C89E}" destId="{286EDCC7-3165-4BAB-83E5-412FED827637}" srcOrd="0" destOrd="0" presId="urn:microsoft.com/office/officeart/2008/layout/HalfCircleOrganizationChart"/>
    <dgm:cxn modelId="{D41F8789-A285-4C1B-9572-3A48F07E8E55}" type="presOf" srcId="{370705EC-A448-48FE-83BE-D24F079A4AD6}" destId="{D33B6EB2-7DFE-47AD-870A-925F37EF5E08}" srcOrd="1" destOrd="0" presId="urn:microsoft.com/office/officeart/2008/layout/HalfCircleOrganizationChart"/>
    <dgm:cxn modelId="{41571EEE-46CF-4B13-95C7-73007D36960A}" type="presOf" srcId="{370705EC-A448-48FE-83BE-D24F079A4AD6}" destId="{823F1B7B-A005-4400-B222-D6E0958A7C8B}" srcOrd="0" destOrd="0" presId="urn:microsoft.com/office/officeart/2008/layout/HalfCircleOrganizationChart"/>
    <dgm:cxn modelId="{E57BADE8-7848-4E20-8D7F-C1B3F8AA7B89}" srcId="{DD6A55B2-9E8A-48FB-A231-86D71FEFE3E7}" destId="{2E7F6CC6-3CA3-4D35-9B51-4260BEF05EBB}" srcOrd="1" destOrd="0" parTransId="{649CF2F2-D139-45C7-B148-26A2659F1351}" sibTransId="{38A9E8A6-EB75-4ACF-8224-DC0AF8A29366}"/>
    <dgm:cxn modelId="{95545573-04E0-4F64-BD14-FF58CAE5924D}" type="presOf" srcId="{DD6A55B2-9E8A-48FB-A231-86D71FEFE3E7}" destId="{3895F914-1B8E-4656-B26E-4CF129B511D6}" srcOrd="1" destOrd="0" presId="urn:microsoft.com/office/officeart/2008/layout/HalfCircleOrganizationChart"/>
    <dgm:cxn modelId="{CE4636F8-517F-412A-A6C3-69465AB1CD6E}" type="presOf" srcId="{DD6A55B2-9E8A-48FB-A231-86D71FEFE3E7}" destId="{2EDC853B-208F-4F18-950F-6A279B7193CD}" srcOrd="0" destOrd="0" presId="urn:microsoft.com/office/officeart/2008/layout/HalfCircleOrganizationChart"/>
    <dgm:cxn modelId="{87B71843-F361-47F7-B202-EFC05CA3E71D}" type="presOf" srcId="{649CF2F2-D139-45C7-B148-26A2659F1351}" destId="{A41021BE-4919-402B-8BB2-A396390EAE96}" srcOrd="0" destOrd="0" presId="urn:microsoft.com/office/officeart/2008/layout/HalfCircleOrganizationChart"/>
    <dgm:cxn modelId="{37F8392E-148D-4B76-A08B-5BB362C144AA}" type="presOf" srcId="{B99196AB-6C54-4078-BC52-D375BD0A66CB}" destId="{2B963C9C-D470-478D-AF9D-AE3AEE9422B0}" srcOrd="0" destOrd="0" presId="urn:microsoft.com/office/officeart/2008/layout/HalfCircleOrganizationChart"/>
    <dgm:cxn modelId="{F4341638-7E4C-47CA-AFD1-3F233670CFC7}" type="presOf" srcId="{C55F6ACD-AA6B-4468-9C3C-43A3F9D651FB}" destId="{45087514-1CE6-4B03-8961-D67D8484990C}" srcOrd="1" destOrd="0" presId="urn:microsoft.com/office/officeart/2008/layout/HalfCircleOrganizationChart"/>
    <dgm:cxn modelId="{29144DBF-0F2A-4382-9674-A76E8041B28C}" type="presOf" srcId="{2E7F6CC6-3CA3-4D35-9B51-4260BEF05EBB}" destId="{C3303F7E-7E2C-4D5F-8F0F-F8492C374B45}" srcOrd="1" destOrd="0" presId="urn:microsoft.com/office/officeart/2008/layout/HalfCircleOrganizationChart"/>
    <dgm:cxn modelId="{0A67C119-A25B-4F27-9FDD-FB9864CAC654}" type="presOf" srcId="{DD808642-F14C-4935-AA81-85150B7EBF14}" destId="{181AEDFF-0F17-4968-A7F7-DF65458B8ACF}" srcOrd="0" destOrd="0" presId="urn:microsoft.com/office/officeart/2008/layout/HalfCircleOrganizationChart"/>
    <dgm:cxn modelId="{EA488816-2977-47B8-A086-934D09921B07}" type="presOf" srcId="{2E7F6CC6-3CA3-4D35-9B51-4260BEF05EBB}" destId="{A077BAB5-1FB7-4733-95FB-50B4F75F04D0}" srcOrd="0" destOrd="0" presId="urn:microsoft.com/office/officeart/2008/layout/HalfCircleOrganizationChart"/>
    <dgm:cxn modelId="{37E9BA21-23FA-424B-9F8A-CD55416F7C79}" srcId="{DD6A55B2-9E8A-48FB-A231-86D71FEFE3E7}" destId="{C55F6ACD-AA6B-4468-9C3C-43A3F9D651FB}" srcOrd="2" destOrd="0" parTransId="{B99196AB-6C54-4078-BC52-D375BD0A66CB}" sibTransId="{41EA1BBB-C867-4D6B-A413-9A85BFB78964}"/>
    <dgm:cxn modelId="{5C332FE0-875E-4EEB-9268-515FE84565BC}" srcId="{F9695931-44D3-4092-8655-4DA845B9C89E}" destId="{DD6A55B2-9E8A-48FB-A231-86D71FEFE3E7}" srcOrd="0" destOrd="0" parTransId="{376EC0F5-081C-4587-BD9B-96D4FAB040B8}" sibTransId="{8D4279C2-1BBF-4C5E-ABAC-767D78ED5450}"/>
    <dgm:cxn modelId="{B276F938-D9B1-4AB1-B344-4DA3CAA29F51}" type="presParOf" srcId="{286EDCC7-3165-4BAB-83E5-412FED827637}" destId="{8B3CC09A-B7CE-4AAC-AFF9-C0E0EAB2873C}" srcOrd="0" destOrd="0" presId="urn:microsoft.com/office/officeart/2008/layout/HalfCircleOrganizationChart"/>
    <dgm:cxn modelId="{A77BAA67-FB84-41C4-9F79-FCBCF93B6E49}" type="presParOf" srcId="{8B3CC09A-B7CE-4AAC-AFF9-C0E0EAB2873C}" destId="{85D29C15-0087-46F5-88C2-677DC0661BE5}" srcOrd="0" destOrd="0" presId="urn:microsoft.com/office/officeart/2008/layout/HalfCircleOrganizationChart"/>
    <dgm:cxn modelId="{01F0F04F-4DEA-42E2-B6B5-30D061640527}" type="presParOf" srcId="{85D29C15-0087-46F5-88C2-677DC0661BE5}" destId="{2EDC853B-208F-4F18-950F-6A279B7193CD}" srcOrd="0" destOrd="0" presId="urn:microsoft.com/office/officeart/2008/layout/HalfCircleOrganizationChart"/>
    <dgm:cxn modelId="{8F1629F5-3D9C-428A-8BD9-632A84000FCE}" type="presParOf" srcId="{85D29C15-0087-46F5-88C2-677DC0661BE5}" destId="{9FF4C3B3-EB07-4713-81D1-CAEDD3E20906}" srcOrd="1" destOrd="0" presId="urn:microsoft.com/office/officeart/2008/layout/HalfCircleOrganizationChart"/>
    <dgm:cxn modelId="{1B2CD015-423C-4AEB-8628-81D42F74F2D6}" type="presParOf" srcId="{85D29C15-0087-46F5-88C2-677DC0661BE5}" destId="{3E3BAD69-A97F-487E-97C5-96689C3AC479}" srcOrd="2" destOrd="0" presId="urn:microsoft.com/office/officeart/2008/layout/HalfCircleOrganizationChart"/>
    <dgm:cxn modelId="{34EA4761-4805-417C-ACE1-BB3FBBBB72A7}" type="presParOf" srcId="{85D29C15-0087-46F5-88C2-677DC0661BE5}" destId="{3895F914-1B8E-4656-B26E-4CF129B511D6}" srcOrd="3" destOrd="0" presId="urn:microsoft.com/office/officeart/2008/layout/HalfCircleOrganizationChart"/>
    <dgm:cxn modelId="{47EBDEB7-8EAF-43F8-81A9-69C73D8D7F87}" type="presParOf" srcId="{8B3CC09A-B7CE-4AAC-AFF9-C0E0EAB2873C}" destId="{9554E29F-BF95-44A2-97DD-8C6F18932CBD}" srcOrd="1" destOrd="0" presId="urn:microsoft.com/office/officeart/2008/layout/HalfCircleOrganizationChart"/>
    <dgm:cxn modelId="{95F77E3C-1700-4914-AA24-B467055A9B13}" type="presParOf" srcId="{9554E29F-BF95-44A2-97DD-8C6F18932CBD}" destId="{181AEDFF-0F17-4968-A7F7-DF65458B8ACF}" srcOrd="0" destOrd="0" presId="urn:microsoft.com/office/officeart/2008/layout/HalfCircleOrganizationChart"/>
    <dgm:cxn modelId="{9F0FDED3-9A6F-4C0D-8855-2094010D6235}" type="presParOf" srcId="{9554E29F-BF95-44A2-97DD-8C6F18932CBD}" destId="{EAF35B9B-89CF-4B79-8569-C949F3D144D1}" srcOrd="1" destOrd="0" presId="urn:microsoft.com/office/officeart/2008/layout/HalfCircleOrganizationChart"/>
    <dgm:cxn modelId="{AAC6D178-4997-43F5-BB15-69E58F4C95C4}" type="presParOf" srcId="{EAF35B9B-89CF-4B79-8569-C949F3D144D1}" destId="{11503BD4-85E6-4A74-A2D5-178970A38088}" srcOrd="0" destOrd="0" presId="urn:microsoft.com/office/officeart/2008/layout/HalfCircleOrganizationChart"/>
    <dgm:cxn modelId="{567372DC-6756-4F55-9BAF-3BF4DEF688F8}" type="presParOf" srcId="{11503BD4-85E6-4A74-A2D5-178970A38088}" destId="{823F1B7B-A005-4400-B222-D6E0958A7C8B}" srcOrd="0" destOrd="0" presId="urn:microsoft.com/office/officeart/2008/layout/HalfCircleOrganizationChart"/>
    <dgm:cxn modelId="{8C06D0E1-D3FF-43FB-B246-8D8035415B01}" type="presParOf" srcId="{11503BD4-85E6-4A74-A2D5-178970A38088}" destId="{1F539CC8-58C5-488B-B57E-8344CA7F7E31}" srcOrd="1" destOrd="0" presId="urn:microsoft.com/office/officeart/2008/layout/HalfCircleOrganizationChart"/>
    <dgm:cxn modelId="{505D3639-71C6-4246-BB15-76D9A0473A99}" type="presParOf" srcId="{11503BD4-85E6-4A74-A2D5-178970A38088}" destId="{382F1F34-AC83-463D-9FE7-6BDC5D39CA21}" srcOrd="2" destOrd="0" presId="urn:microsoft.com/office/officeart/2008/layout/HalfCircleOrganizationChart"/>
    <dgm:cxn modelId="{B74FBA86-9D0F-48BA-A512-E5A57B09FF4E}" type="presParOf" srcId="{11503BD4-85E6-4A74-A2D5-178970A38088}" destId="{D33B6EB2-7DFE-47AD-870A-925F37EF5E08}" srcOrd="3" destOrd="0" presId="urn:microsoft.com/office/officeart/2008/layout/HalfCircleOrganizationChart"/>
    <dgm:cxn modelId="{B8AF4C92-33EA-44A8-8725-30ADEC7E6A38}" type="presParOf" srcId="{EAF35B9B-89CF-4B79-8569-C949F3D144D1}" destId="{92295433-AB57-4AD7-A930-BF4B5AF94D3F}" srcOrd="1" destOrd="0" presId="urn:microsoft.com/office/officeart/2008/layout/HalfCircleOrganizationChart"/>
    <dgm:cxn modelId="{9D3F2D56-52C2-4E0A-8713-2397BA924C1D}" type="presParOf" srcId="{EAF35B9B-89CF-4B79-8569-C949F3D144D1}" destId="{AE7F777F-5BA3-4C2D-8A98-387EAE9C8880}" srcOrd="2" destOrd="0" presId="urn:microsoft.com/office/officeart/2008/layout/HalfCircleOrganizationChart"/>
    <dgm:cxn modelId="{92A282C7-84D7-4FE4-9863-75CC557B1663}" type="presParOf" srcId="{9554E29F-BF95-44A2-97DD-8C6F18932CBD}" destId="{A41021BE-4919-402B-8BB2-A396390EAE96}" srcOrd="2" destOrd="0" presId="urn:microsoft.com/office/officeart/2008/layout/HalfCircleOrganizationChart"/>
    <dgm:cxn modelId="{1C523C72-7942-4023-9B21-6E1368E44020}" type="presParOf" srcId="{9554E29F-BF95-44A2-97DD-8C6F18932CBD}" destId="{EBCC4346-1941-4491-896E-9DFD3D1328F7}" srcOrd="3" destOrd="0" presId="urn:microsoft.com/office/officeart/2008/layout/HalfCircleOrganizationChart"/>
    <dgm:cxn modelId="{73E97CDA-E1DD-4D16-9ADB-59519F302EC7}" type="presParOf" srcId="{EBCC4346-1941-4491-896E-9DFD3D1328F7}" destId="{8AAF3EAF-6A3C-4C1E-8282-85B3C0BE86EE}" srcOrd="0" destOrd="0" presId="urn:microsoft.com/office/officeart/2008/layout/HalfCircleOrganizationChart"/>
    <dgm:cxn modelId="{93887A68-555C-42A4-9365-FD877F3C747C}" type="presParOf" srcId="{8AAF3EAF-6A3C-4C1E-8282-85B3C0BE86EE}" destId="{A077BAB5-1FB7-4733-95FB-50B4F75F04D0}" srcOrd="0" destOrd="0" presId="urn:microsoft.com/office/officeart/2008/layout/HalfCircleOrganizationChart"/>
    <dgm:cxn modelId="{C158DBFD-874D-407E-83AA-019F0746D951}" type="presParOf" srcId="{8AAF3EAF-6A3C-4C1E-8282-85B3C0BE86EE}" destId="{5B9D0C0E-9F25-48E0-95DA-01A7E0F67DC1}" srcOrd="1" destOrd="0" presId="urn:microsoft.com/office/officeart/2008/layout/HalfCircleOrganizationChart"/>
    <dgm:cxn modelId="{158CB99B-1567-42AD-B892-08D3A39E703B}" type="presParOf" srcId="{8AAF3EAF-6A3C-4C1E-8282-85B3C0BE86EE}" destId="{92F7CEF6-231A-4ED0-8D2E-B6FAEB243BCC}" srcOrd="2" destOrd="0" presId="urn:microsoft.com/office/officeart/2008/layout/HalfCircleOrganizationChart"/>
    <dgm:cxn modelId="{301807E0-25D9-4F27-A217-7495D02BE5FB}" type="presParOf" srcId="{8AAF3EAF-6A3C-4C1E-8282-85B3C0BE86EE}" destId="{C3303F7E-7E2C-4D5F-8F0F-F8492C374B45}" srcOrd="3" destOrd="0" presId="urn:microsoft.com/office/officeart/2008/layout/HalfCircleOrganizationChart"/>
    <dgm:cxn modelId="{C44B465F-975A-4F42-8148-68295E8D27EF}" type="presParOf" srcId="{EBCC4346-1941-4491-896E-9DFD3D1328F7}" destId="{66F4C038-9731-44B3-858F-F94DE737A4DB}" srcOrd="1" destOrd="0" presId="urn:microsoft.com/office/officeart/2008/layout/HalfCircleOrganizationChart"/>
    <dgm:cxn modelId="{246D715A-C773-4AC0-92DA-B723A8546D2E}" type="presParOf" srcId="{EBCC4346-1941-4491-896E-9DFD3D1328F7}" destId="{A98271D5-2DC5-440B-A4CA-68BD7F314FF9}" srcOrd="2" destOrd="0" presId="urn:microsoft.com/office/officeart/2008/layout/HalfCircleOrganizationChart"/>
    <dgm:cxn modelId="{B7519E32-53B5-4F2B-8A11-92E670669B0B}" type="presParOf" srcId="{9554E29F-BF95-44A2-97DD-8C6F18932CBD}" destId="{2B963C9C-D470-478D-AF9D-AE3AEE9422B0}" srcOrd="4" destOrd="0" presId="urn:microsoft.com/office/officeart/2008/layout/HalfCircleOrganizationChart"/>
    <dgm:cxn modelId="{C8433245-60AE-420E-96E4-EC6AF4D1CF21}" type="presParOf" srcId="{9554E29F-BF95-44A2-97DD-8C6F18932CBD}" destId="{596C9F85-DF82-48D5-838A-22E18530D820}" srcOrd="5" destOrd="0" presId="urn:microsoft.com/office/officeart/2008/layout/HalfCircleOrganizationChart"/>
    <dgm:cxn modelId="{2FF8C5BA-5584-444F-AA8C-36215720E41C}" type="presParOf" srcId="{596C9F85-DF82-48D5-838A-22E18530D820}" destId="{0336CF89-E612-4BC7-85E5-C1B0A6E3B96A}" srcOrd="0" destOrd="0" presId="urn:microsoft.com/office/officeart/2008/layout/HalfCircleOrganizationChart"/>
    <dgm:cxn modelId="{F1DCEC64-787A-4E2C-8D81-5B342750969B}" type="presParOf" srcId="{0336CF89-E612-4BC7-85E5-C1B0A6E3B96A}" destId="{4337CA01-27C0-41A1-ACF5-BA500053A195}" srcOrd="0" destOrd="0" presId="urn:microsoft.com/office/officeart/2008/layout/HalfCircleOrganizationChart"/>
    <dgm:cxn modelId="{32ABF662-07CC-4218-B64E-3CE86A8810DE}" type="presParOf" srcId="{0336CF89-E612-4BC7-85E5-C1B0A6E3B96A}" destId="{69D86CEC-9F9A-4006-BC4C-81630AB02097}" srcOrd="1" destOrd="0" presId="urn:microsoft.com/office/officeart/2008/layout/HalfCircleOrganizationChart"/>
    <dgm:cxn modelId="{DAB77A02-299A-405D-971F-FB6EE942C314}" type="presParOf" srcId="{0336CF89-E612-4BC7-85E5-C1B0A6E3B96A}" destId="{23202813-4C6E-4AB0-A32A-09D62990A628}" srcOrd="2" destOrd="0" presId="urn:microsoft.com/office/officeart/2008/layout/HalfCircleOrganizationChart"/>
    <dgm:cxn modelId="{6CD0F1DF-65D1-49DE-AEE8-3CF5E1A0FEEE}" type="presParOf" srcId="{0336CF89-E612-4BC7-85E5-C1B0A6E3B96A}" destId="{45087514-1CE6-4B03-8961-D67D8484990C}" srcOrd="3" destOrd="0" presId="urn:microsoft.com/office/officeart/2008/layout/HalfCircleOrganizationChart"/>
    <dgm:cxn modelId="{99BA6FC3-4857-4934-8F0E-757FF49015E0}" type="presParOf" srcId="{596C9F85-DF82-48D5-838A-22E18530D820}" destId="{6687BEFD-C5EA-402D-BB9F-8E0FAF92660C}" srcOrd="1" destOrd="0" presId="urn:microsoft.com/office/officeart/2008/layout/HalfCircleOrganizationChart"/>
    <dgm:cxn modelId="{17AA6EA1-B0D8-43B7-A71C-3BA23F4AC901}" type="presParOf" srcId="{596C9F85-DF82-48D5-838A-22E18530D820}" destId="{DB357B74-C420-4ED7-AC41-AC391C82468F}" srcOrd="2" destOrd="0" presId="urn:microsoft.com/office/officeart/2008/layout/HalfCircleOrganizationChart"/>
    <dgm:cxn modelId="{8E2AC21E-4551-496C-9679-0A718E098FD6}" type="presParOf" srcId="{8B3CC09A-B7CE-4AAC-AFF9-C0E0EAB2873C}" destId="{B7BF0878-1E75-43F0-824C-83BC9D852965}"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63C9C-D470-478D-AF9D-AE3AEE9422B0}">
      <dsp:nvSpPr>
        <dsp:cNvPr id="0" name=""/>
        <dsp:cNvSpPr/>
      </dsp:nvSpPr>
      <dsp:spPr>
        <a:xfrm>
          <a:off x="4203289" y="2179161"/>
          <a:ext cx="2973858" cy="516124"/>
        </a:xfrm>
        <a:custGeom>
          <a:avLst/>
          <a:gdLst/>
          <a:ahLst/>
          <a:cxnLst/>
          <a:rect l="0" t="0" r="0" b="0"/>
          <a:pathLst>
            <a:path>
              <a:moveTo>
                <a:pt x="0" y="0"/>
              </a:moveTo>
              <a:lnTo>
                <a:pt x="0" y="258062"/>
              </a:lnTo>
              <a:lnTo>
                <a:pt x="2973858" y="258062"/>
              </a:lnTo>
              <a:lnTo>
                <a:pt x="2973858" y="516124"/>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41021BE-4919-402B-8BB2-A396390EAE96}">
      <dsp:nvSpPr>
        <dsp:cNvPr id="0" name=""/>
        <dsp:cNvSpPr/>
      </dsp:nvSpPr>
      <dsp:spPr>
        <a:xfrm>
          <a:off x="4157569" y="2179161"/>
          <a:ext cx="91440" cy="516124"/>
        </a:xfrm>
        <a:custGeom>
          <a:avLst/>
          <a:gdLst/>
          <a:ahLst/>
          <a:cxnLst/>
          <a:rect l="0" t="0" r="0" b="0"/>
          <a:pathLst>
            <a:path>
              <a:moveTo>
                <a:pt x="45720" y="0"/>
              </a:moveTo>
              <a:lnTo>
                <a:pt x="45720" y="516124"/>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81AEDFF-0F17-4968-A7F7-DF65458B8ACF}">
      <dsp:nvSpPr>
        <dsp:cNvPr id="0" name=""/>
        <dsp:cNvSpPr/>
      </dsp:nvSpPr>
      <dsp:spPr>
        <a:xfrm>
          <a:off x="1229431" y="2179161"/>
          <a:ext cx="2973858" cy="516124"/>
        </a:xfrm>
        <a:custGeom>
          <a:avLst/>
          <a:gdLst/>
          <a:ahLst/>
          <a:cxnLst/>
          <a:rect l="0" t="0" r="0" b="0"/>
          <a:pathLst>
            <a:path>
              <a:moveTo>
                <a:pt x="2973858" y="0"/>
              </a:moveTo>
              <a:lnTo>
                <a:pt x="2973858" y="258062"/>
              </a:lnTo>
              <a:lnTo>
                <a:pt x="0" y="258062"/>
              </a:lnTo>
              <a:lnTo>
                <a:pt x="0" y="516124"/>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FF4C3B3-EB07-4713-81D1-CAEDD3E20906}">
      <dsp:nvSpPr>
        <dsp:cNvPr id="0" name=""/>
        <dsp:cNvSpPr/>
      </dsp:nvSpPr>
      <dsp:spPr>
        <a:xfrm>
          <a:off x="2678240" y="1231840"/>
          <a:ext cx="3050097" cy="947321"/>
        </a:xfrm>
        <a:prstGeom prst="arc">
          <a:avLst>
            <a:gd name="adj1" fmla="val 13200000"/>
            <a:gd name="adj2" fmla="val 19200000"/>
          </a:avLst>
        </a:prstGeom>
        <a:noFill/>
        <a:ln w="12700" cap="flat" cmpd="sng" algn="ctr">
          <a:solidFill>
            <a:srgbClr val="A5A5A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E3BAD69-A97F-487E-97C5-96689C3AC479}">
      <dsp:nvSpPr>
        <dsp:cNvPr id="0" name=""/>
        <dsp:cNvSpPr/>
      </dsp:nvSpPr>
      <dsp:spPr>
        <a:xfrm>
          <a:off x="2678240" y="1231840"/>
          <a:ext cx="3050097" cy="947321"/>
        </a:xfrm>
        <a:prstGeom prst="arc">
          <a:avLst>
            <a:gd name="adj1" fmla="val 2400000"/>
            <a:gd name="adj2" fmla="val 8400000"/>
          </a:avLst>
        </a:prstGeom>
        <a:noFill/>
        <a:ln w="12700" cap="flat" cmpd="sng" algn="ctr">
          <a:solidFill>
            <a:srgbClr val="A5A5A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EDC853B-208F-4F18-950F-6A279B7193CD}">
      <dsp:nvSpPr>
        <dsp:cNvPr id="0" name=""/>
        <dsp:cNvSpPr/>
      </dsp:nvSpPr>
      <dsp:spPr>
        <a:xfrm>
          <a:off x="1153192" y="1402358"/>
          <a:ext cx="6100194" cy="60628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bg-BG" sz="1600" b="1" kern="1200" dirty="0" smtClean="0">
              <a:solidFill>
                <a:sysClr val="windowText" lastClr="000000">
                  <a:hueOff val="0"/>
                  <a:satOff val="0"/>
                  <a:lumOff val="0"/>
                  <a:alphaOff val="0"/>
                </a:sysClr>
              </a:solidFill>
              <a:latin typeface="Calibri"/>
              <a:ea typeface="+mn-ea"/>
              <a:cs typeface="+mn-cs"/>
            </a:rPr>
            <a:t>ПРОГРАМА ЗА РАЗВИТИЕ НА РЕГИОНИТЕ </a:t>
          </a:r>
          <a:r>
            <a:rPr lang="en-US" sz="1600" b="1" kern="1200" dirty="0" smtClean="0">
              <a:solidFill>
                <a:sysClr val="windowText" lastClr="000000">
                  <a:hueOff val="0"/>
                  <a:satOff val="0"/>
                  <a:lumOff val="0"/>
                  <a:alphaOff val="0"/>
                </a:sysClr>
              </a:solidFill>
              <a:latin typeface="Calibri"/>
              <a:ea typeface="+mn-ea"/>
              <a:cs typeface="+mn-cs"/>
            </a:rPr>
            <a:t>2021-2027 </a:t>
          </a:r>
          <a:endParaRPr lang="en-US" sz="1600" b="1" kern="1200" dirty="0">
            <a:solidFill>
              <a:sysClr val="windowText" lastClr="000000">
                <a:hueOff val="0"/>
                <a:satOff val="0"/>
                <a:lumOff val="0"/>
                <a:alphaOff val="0"/>
              </a:sysClr>
            </a:solidFill>
            <a:latin typeface="Calibri"/>
            <a:ea typeface="+mn-ea"/>
            <a:cs typeface="+mn-cs"/>
          </a:endParaRPr>
        </a:p>
      </dsp:txBody>
      <dsp:txXfrm>
        <a:off x="1153192" y="1402358"/>
        <a:ext cx="6100194" cy="606285"/>
      </dsp:txXfrm>
    </dsp:sp>
    <dsp:sp modelId="{1F539CC8-58C5-488B-B57E-8344CA7F7E31}">
      <dsp:nvSpPr>
        <dsp:cNvPr id="0" name=""/>
        <dsp:cNvSpPr/>
      </dsp:nvSpPr>
      <dsp:spPr>
        <a:xfrm>
          <a:off x="614997" y="2695286"/>
          <a:ext cx="1228866" cy="1228866"/>
        </a:xfrm>
        <a:prstGeom prst="arc">
          <a:avLst>
            <a:gd name="adj1" fmla="val 13200000"/>
            <a:gd name="adj2" fmla="val 19200000"/>
          </a:avLst>
        </a:prstGeom>
        <a:noFill/>
        <a:ln w="12700" cap="flat" cmpd="sng" algn="ctr">
          <a:solidFill>
            <a:srgbClr val="A5A5A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82F1F34-AC83-463D-9FE7-6BDC5D39CA21}">
      <dsp:nvSpPr>
        <dsp:cNvPr id="0" name=""/>
        <dsp:cNvSpPr/>
      </dsp:nvSpPr>
      <dsp:spPr>
        <a:xfrm>
          <a:off x="614997" y="2695286"/>
          <a:ext cx="1228866" cy="1228866"/>
        </a:xfrm>
        <a:prstGeom prst="arc">
          <a:avLst>
            <a:gd name="adj1" fmla="val 2400000"/>
            <a:gd name="adj2" fmla="val 8400000"/>
          </a:avLst>
        </a:prstGeom>
        <a:noFill/>
        <a:ln w="12700" cap="flat" cmpd="sng" algn="ctr">
          <a:solidFill>
            <a:srgbClr val="A5A5A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23F1B7B-A005-4400-B222-D6E0958A7C8B}">
      <dsp:nvSpPr>
        <dsp:cNvPr id="0" name=""/>
        <dsp:cNvSpPr/>
      </dsp:nvSpPr>
      <dsp:spPr>
        <a:xfrm>
          <a:off x="564" y="2916482"/>
          <a:ext cx="2457733" cy="78647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g-BG" sz="1400" b="1" kern="1200" dirty="0" smtClean="0">
              <a:solidFill>
                <a:sysClr val="windowText" lastClr="000000">
                  <a:hueOff val="0"/>
                  <a:satOff val="0"/>
                  <a:lumOff val="0"/>
                  <a:alphaOff val="0"/>
                </a:sysClr>
              </a:solidFill>
              <a:latin typeface="Calibri"/>
              <a:ea typeface="+mn-ea"/>
              <a:cs typeface="+mn-cs"/>
            </a:rPr>
            <a:t>Приоритет</a:t>
          </a:r>
          <a:r>
            <a:rPr lang="en-US" sz="1400" b="1" kern="1200" dirty="0" smtClean="0">
              <a:solidFill>
                <a:sysClr val="windowText" lastClr="000000">
                  <a:hueOff val="0"/>
                  <a:satOff val="0"/>
                  <a:lumOff val="0"/>
                  <a:alphaOff val="0"/>
                </a:sysClr>
              </a:solidFill>
              <a:latin typeface="Calibri"/>
              <a:ea typeface="+mn-ea"/>
              <a:cs typeface="+mn-cs"/>
            </a:rPr>
            <a:t> 1</a:t>
          </a:r>
        </a:p>
        <a:p>
          <a:pPr lvl="0" algn="ctr" defTabSz="622300">
            <a:lnSpc>
              <a:spcPct val="90000"/>
            </a:lnSpc>
            <a:spcBef>
              <a:spcPct val="0"/>
            </a:spcBef>
            <a:spcAft>
              <a:spcPct val="35000"/>
            </a:spcAft>
          </a:pPr>
          <a:r>
            <a:rPr lang="bg-BG" sz="1300" kern="1200" dirty="0" smtClean="0">
              <a:solidFill>
                <a:sysClr val="windowText" lastClr="000000">
                  <a:hueOff val="0"/>
                  <a:satOff val="0"/>
                  <a:lumOff val="0"/>
                  <a:alphaOff val="0"/>
                </a:sysClr>
              </a:solidFill>
              <a:latin typeface="Calibri"/>
              <a:ea typeface="+mn-ea"/>
              <a:cs typeface="+mn-cs"/>
            </a:rPr>
            <a:t>Интегрирано градско развитие</a:t>
          </a:r>
          <a:endParaRPr lang="en-US" sz="1300" kern="1200" dirty="0">
            <a:solidFill>
              <a:sysClr val="windowText" lastClr="000000">
                <a:hueOff val="0"/>
                <a:satOff val="0"/>
                <a:lumOff val="0"/>
                <a:alphaOff val="0"/>
              </a:sysClr>
            </a:solidFill>
            <a:latin typeface="Calibri"/>
            <a:ea typeface="+mn-ea"/>
            <a:cs typeface="+mn-cs"/>
          </a:endParaRPr>
        </a:p>
      </dsp:txBody>
      <dsp:txXfrm>
        <a:off x="564" y="2916482"/>
        <a:ext cx="2457733" cy="786474"/>
      </dsp:txXfrm>
    </dsp:sp>
    <dsp:sp modelId="{5B9D0C0E-9F25-48E0-95DA-01A7E0F67DC1}">
      <dsp:nvSpPr>
        <dsp:cNvPr id="0" name=""/>
        <dsp:cNvSpPr/>
      </dsp:nvSpPr>
      <dsp:spPr>
        <a:xfrm>
          <a:off x="3588856" y="2695286"/>
          <a:ext cx="1228866" cy="1228866"/>
        </a:xfrm>
        <a:prstGeom prst="arc">
          <a:avLst>
            <a:gd name="adj1" fmla="val 13200000"/>
            <a:gd name="adj2" fmla="val 19200000"/>
          </a:avLst>
        </a:prstGeom>
        <a:noFill/>
        <a:ln w="12700" cap="flat" cmpd="sng" algn="ctr">
          <a:solidFill>
            <a:srgbClr val="A5A5A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2F7CEF6-231A-4ED0-8D2E-B6FAEB243BCC}">
      <dsp:nvSpPr>
        <dsp:cNvPr id="0" name=""/>
        <dsp:cNvSpPr/>
      </dsp:nvSpPr>
      <dsp:spPr>
        <a:xfrm>
          <a:off x="3588856" y="2695286"/>
          <a:ext cx="1228866" cy="1228866"/>
        </a:xfrm>
        <a:prstGeom prst="arc">
          <a:avLst>
            <a:gd name="adj1" fmla="val 2400000"/>
            <a:gd name="adj2" fmla="val 8400000"/>
          </a:avLst>
        </a:prstGeom>
        <a:noFill/>
        <a:ln w="12700" cap="flat" cmpd="sng" algn="ctr">
          <a:solidFill>
            <a:srgbClr val="A5A5A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077BAB5-1FB7-4733-95FB-50B4F75F04D0}">
      <dsp:nvSpPr>
        <dsp:cNvPr id="0" name=""/>
        <dsp:cNvSpPr/>
      </dsp:nvSpPr>
      <dsp:spPr>
        <a:xfrm>
          <a:off x="2974422" y="2916482"/>
          <a:ext cx="2457733" cy="78647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g-BG" sz="1400" b="1" kern="1200" dirty="0" smtClean="0">
              <a:solidFill>
                <a:sysClr val="windowText" lastClr="000000">
                  <a:hueOff val="0"/>
                  <a:satOff val="0"/>
                  <a:lumOff val="0"/>
                  <a:alphaOff val="0"/>
                </a:sysClr>
              </a:solidFill>
              <a:latin typeface="Calibri"/>
              <a:ea typeface="+mn-ea"/>
              <a:cs typeface="+mn-cs"/>
            </a:rPr>
            <a:t>Приоритет</a:t>
          </a:r>
          <a:r>
            <a:rPr lang="en-US" sz="1200" b="1" kern="1200" dirty="0" smtClean="0">
              <a:solidFill>
                <a:sysClr val="windowText" lastClr="000000">
                  <a:hueOff val="0"/>
                  <a:satOff val="0"/>
                  <a:lumOff val="0"/>
                  <a:alphaOff val="0"/>
                </a:sysClr>
              </a:solidFill>
              <a:latin typeface="Calibri"/>
              <a:ea typeface="+mn-ea"/>
              <a:cs typeface="+mn-cs"/>
            </a:rPr>
            <a:t> 2</a:t>
          </a:r>
        </a:p>
        <a:p>
          <a:pPr lvl="0" algn="ctr" defTabSz="622300">
            <a:lnSpc>
              <a:spcPct val="90000"/>
            </a:lnSpc>
            <a:spcBef>
              <a:spcPct val="0"/>
            </a:spcBef>
            <a:spcAft>
              <a:spcPct val="35000"/>
            </a:spcAft>
          </a:pPr>
          <a:r>
            <a:rPr lang="bg-BG" sz="1200" kern="1200" dirty="0" smtClean="0">
              <a:solidFill>
                <a:sysClr val="windowText" lastClr="000000">
                  <a:hueOff val="0"/>
                  <a:satOff val="0"/>
                  <a:lumOff val="0"/>
                  <a:alphaOff val="0"/>
                </a:sysClr>
              </a:solidFill>
              <a:latin typeface="Calibri"/>
              <a:ea typeface="+mn-ea"/>
              <a:cs typeface="+mn-cs"/>
            </a:rPr>
            <a:t>Интегрирано териториално развитие на регионите</a:t>
          </a:r>
          <a:endParaRPr lang="en-US" sz="1200" kern="1200" dirty="0">
            <a:solidFill>
              <a:sysClr val="windowText" lastClr="000000">
                <a:hueOff val="0"/>
                <a:satOff val="0"/>
                <a:lumOff val="0"/>
                <a:alphaOff val="0"/>
              </a:sysClr>
            </a:solidFill>
            <a:latin typeface="Calibri"/>
            <a:ea typeface="+mn-ea"/>
            <a:cs typeface="+mn-cs"/>
          </a:endParaRPr>
        </a:p>
      </dsp:txBody>
      <dsp:txXfrm>
        <a:off x="2974422" y="2916482"/>
        <a:ext cx="2457733" cy="786474"/>
      </dsp:txXfrm>
    </dsp:sp>
    <dsp:sp modelId="{69D86CEC-9F9A-4006-BC4C-81630AB02097}">
      <dsp:nvSpPr>
        <dsp:cNvPr id="0" name=""/>
        <dsp:cNvSpPr/>
      </dsp:nvSpPr>
      <dsp:spPr>
        <a:xfrm>
          <a:off x="6562714" y="2695286"/>
          <a:ext cx="1228866" cy="1228866"/>
        </a:xfrm>
        <a:prstGeom prst="arc">
          <a:avLst>
            <a:gd name="adj1" fmla="val 13200000"/>
            <a:gd name="adj2" fmla="val 19200000"/>
          </a:avLst>
        </a:prstGeom>
        <a:noFill/>
        <a:ln w="12700" cap="flat" cmpd="sng" algn="ctr">
          <a:solidFill>
            <a:srgbClr val="A5A5A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3202813-4C6E-4AB0-A32A-09D62990A628}">
      <dsp:nvSpPr>
        <dsp:cNvPr id="0" name=""/>
        <dsp:cNvSpPr/>
      </dsp:nvSpPr>
      <dsp:spPr>
        <a:xfrm>
          <a:off x="6562714" y="2695286"/>
          <a:ext cx="1228866" cy="1228866"/>
        </a:xfrm>
        <a:prstGeom prst="arc">
          <a:avLst>
            <a:gd name="adj1" fmla="val 2400000"/>
            <a:gd name="adj2" fmla="val 8400000"/>
          </a:avLst>
        </a:prstGeom>
        <a:noFill/>
        <a:ln w="12700" cap="flat" cmpd="sng" algn="ctr">
          <a:solidFill>
            <a:srgbClr val="A5A5A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337CA01-27C0-41A1-ACF5-BA500053A195}">
      <dsp:nvSpPr>
        <dsp:cNvPr id="0" name=""/>
        <dsp:cNvSpPr/>
      </dsp:nvSpPr>
      <dsp:spPr>
        <a:xfrm>
          <a:off x="5948280" y="2916482"/>
          <a:ext cx="2457733" cy="78647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endParaRPr lang="en-US" sz="5100" kern="1200" dirty="0">
            <a:solidFill>
              <a:sysClr val="windowText" lastClr="000000">
                <a:hueOff val="0"/>
                <a:satOff val="0"/>
                <a:lumOff val="0"/>
                <a:alphaOff val="0"/>
              </a:sysClr>
            </a:solidFill>
            <a:latin typeface="Calibri"/>
            <a:ea typeface="+mn-ea"/>
            <a:cs typeface="+mn-cs"/>
          </a:endParaRPr>
        </a:p>
      </dsp:txBody>
      <dsp:txXfrm>
        <a:off x="5948280" y="2916482"/>
        <a:ext cx="2457733" cy="786474"/>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7D0783-C800-4986-AEB2-77864ED1059A}" type="datetimeFigureOut">
              <a:rPr lang="bg-BG" smtClean="0"/>
              <a:t>10.12.2020 г.</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49FFDC-E194-4C21-AC56-5C50A01FEAB8}" type="slidenum">
              <a:rPr lang="bg-BG" smtClean="0"/>
              <a:t>‹#›</a:t>
            </a:fld>
            <a:endParaRPr lang="bg-BG"/>
          </a:p>
        </p:txBody>
      </p:sp>
    </p:spTree>
    <p:extLst>
      <p:ext uri="{BB962C8B-B14F-4D97-AF65-F5344CB8AC3E}">
        <p14:creationId xmlns:p14="http://schemas.microsoft.com/office/powerpoint/2010/main" val="3056813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1486983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dirty="0" smtClean="0">
              <a:latin typeface="Arial" charset="0"/>
            </a:endParaRPr>
          </a:p>
          <a:p>
            <a:pPr eaLnBrk="1" hangingPunct="1"/>
            <a:r>
              <a:rPr lang="bg-BG" dirty="0" smtClean="0">
                <a:latin typeface="Arial" charset="0"/>
              </a:rPr>
              <a:t/>
            </a:r>
            <a:br>
              <a:rPr lang="bg-BG" dirty="0" smtClean="0">
                <a:latin typeface="Arial" charset="0"/>
              </a:rPr>
            </a:br>
            <a:endParaRPr lang="bg-BG" dirty="0" smtClean="0">
              <a:latin typeface="Arial" charset="0"/>
            </a:endParaRPr>
          </a:p>
          <a:p>
            <a:pPr eaLnBrk="1" hangingPunct="1"/>
            <a:endParaRPr lang="bg-BG" dirty="0" smtClean="0">
              <a:latin typeface="Arial" charset="0"/>
            </a:endParaRPr>
          </a:p>
          <a:p>
            <a:pPr eaLnBrk="1" hangingPunct="1"/>
            <a:endParaRPr lang="bg-BG" dirty="0" smtClean="0">
              <a:latin typeface="Arial" charset="0"/>
            </a:endParaRPr>
          </a:p>
          <a:p>
            <a:pPr eaLnBrk="1" hangingPunct="1"/>
            <a:endParaRPr lang="bg-BG" dirty="0" smtClean="0">
              <a:latin typeface="Arial" charset="0"/>
            </a:endParaRPr>
          </a:p>
          <a:p>
            <a:pPr eaLnBrk="1" hangingPunct="1"/>
            <a:endParaRPr lang="en-US" dirty="0" smtClean="0">
              <a:latin typeface="Arial" charset="0"/>
            </a:endParaRPr>
          </a:p>
        </p:txBody>
      </p:sp>
    </p:spTree>
    <p:extLst>
      <p:ext uri="{BB962C8B-B14F-4D97-AF65-F5344CB8AC3E}">
        <p14:creationId xmlns:p14="http://schemas.microsoft.com/office/powerpoint/2010/main" val="2377743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3749630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3034557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693557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2720911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36968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263124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1939186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3379339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2157290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486799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1585217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3415355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2892096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2809473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1670858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947100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1426561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84286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3799688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328407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2890739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4139070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3544478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505626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1380406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934796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168151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32268577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40662357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31151034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2903343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13612275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19827696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42484137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2392346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4004570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2837645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978710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dirty="0" smtClean="0">
              <a:latin typeface="Arial" charset="0"/>
            </a:endParaRPr>
          </a:p>
          <a:p>
            <a:pPr eaLnBrk="1" hangingPunct="1"/>
            <a:r>
              <a:rPr lang="bg-BG" dirty="0" smtClean="0">
                <a:latin typeface="Arial" charset="0"/>
              </a:rPr>
              <a:t/>
            </a:r>
            <a:br>
              <a:rPr lang="bg-BG" dirty="0" smtClean="0">
                <a:latin typeface="Arial" charset="0"/>
              </a:rPr>
            </a:br>
            <a:endParaRPr lang="bg-BG" dirty="0" smtClean="0">
              <a:latin typeface="Arial" charset="0"/>
            </a:endParaRPr>
          </a:p>
          <a:p>
            <a:pPr eaLnBrk="1" hangingPunct="1"/>
            <a:endParaRPr lang="bg-BG" dirty="0" smtClean="0">
              <a:latin typeface="Arial" charset="0"/>
            </a:endParaRPr>
          </a:p>
          <a:p>
            <a:pPr eaLnBrk="1" hangingPunct="1"/>
            <a:endParaRPr lang="bg-BG" dirty="0" smtClean="0">
              <a:latin typeface="Arial" charset="0"/>
            </a:endParaRPr>
          </a:p>
          <a:p>
            <a:pPr eaLnBrk="1" hangingPunct="1"/>
            <a:endParaRPr lang="bg-BG" dirty="0" smtClean="0">
              <a:latin typeface="Arial" charset="0"/>
            </a:endParaRPr>
          </a:p>
          <a:p>
            <a:pPr eaLnBrk="1" hangingPunct="1"/>
            <a:endParaRPr lang="en-US" dirty="0" smtClean="0">
              <a:latin typeface="Arial" charset="0"/>
            </a:endParaRPr>
          </a:p>
        </p:txBody>
      </p:sp>
    </p:spTree>
    <p:extLst>
      <p:ext uri="{BB962C8B-B14F-4D97-AF65-F5344CB8AC3E}">
        <p14:creationId xmlns:p14="http://schemas.microsoft.com/office/powerpoint/2010/main" val="1084840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bg-BG" smtClean="0">
              <a:latin typeface="Arial" charset="0"/>
            </a:endParaRPr>
          </a:p>
          <a:p>
            <a:pPr eaLnBrk="1" hangingPunct="1"/>
            <a:r>
              <a:rPr lang="bg-BG" smtClean="0">
                <a:latin typeface="Arial" charset="0"/>
              </a:rPr>
              <a:t/>
            </a:r>
            <a:br>
              <a:rPr lang="bg-BG" smtClean="0">
                <a:latin typeface="Arial" charset="0"/>
              </a:rPr>
            </a:br>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bg-BG" smtClean="0">
              <a:latin typeface="Arial" charset="0"/>
            </a:endParaRPr>
          </a:p>
          <a:p>
            <a:pPr eaLnBrk="1" hangingPunct="1"/>
            <a:endParaRPr lang="en-US" smtClean="0">
              <a:latin typeface="Arial" charset="0"/>
            </a:endParaRPr>
          </a:p>
        </p:txBody>
      </p:sp>
    </p:spTree>
    <p:extLst>
      <p:ext uri="{BB962C8B-B14F-4D97-AF65-F5344CB8AC3E}">
        <p14:creationId xmlns:p14="http://schemas.microsoft.com/office/powerpoint/2010/main" val="54534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2130425"/>
            <a:ext cx="7772400" cy="1470025"/>
          </a:xfrm>
        </p:spPr>
        <p:txBody>
          <a:bodyPr/>
          <a:lstStyle/>
          <a:p>
            <a:r>
              <a:rPr lang="bg-BG" smtClean="0"/>
              <a:t>Щракнете, за да редактирате стила на заглавието в образеца</a:t>
            </a:r>
            <a:endParaRPr lang="bg-BG"/>
          </a:p>
        </p:txBody>
      </p:sp>
      <p:sp>
        <p:nvSpPr>
          <p:cNvPr id="3" name="Подзаглавие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да редактирате стила на подзаглавията в образеца</a:t>
            </a:r>
            <a:endParaRPr lang="bg-BG"/>
          </a:p>
        </p:txBody>
      </p:sp>
      <p:sp>
        <p:nvSpPr>
          <p:cNvPr id="4" name="Контейнер за дата 3"/>
          <p:cNvSpPr>
            <a:spLocks noGrp="1"/>
          </p:cNvSpPr>
          <p:nvPr>
            <p:ph type="dt" sz="half" idx="10"/>
          </p:nvPr>
        </p:nvSpPr>
        <p:spPr/>
        <p:txBody>
          <a:bodyPr/>
          <a:lstStyle>
            <a:lvl1pPr>
              <a:defRPr/>
            </a:lvl1pPr>
          </a:lstStyle>
          <a:p>
            <a:pPr>
              <a:defRPr/>
            </a:pPr>
            <a:fld id="{600C3EEA-988B-4295-AAD7-D3C4A4439820}" type="datetime1">
              <a:rPr lang="bg-BG">
                <a:solidFill>
                  <a:prstClr val="black">
                    <a:tint val="75000"/>
                  </a:prstClr>
                </a:solidFill>
              </a:rPr>
              <a:pPr>
                <a:defRPr/>
              </a:pPr>
              <a:t>10.12.2020 г.</a:t>
            </a:fld>
            <a:endParaRPr lang="bg-BG">
              <a:solidFill>
                <a:prstClr val="black">
                  <a:tint val="75000"/>
                </a:prstClr>
              </a:solidFill>
            </a:endParaRPr>
          </a:p>
        </p:txBody>
      </p:sp>
      <p:sp>
        <p:nvSpPr>
          <p:cNvPr id="5" name="Контейнер за долния колонтитул 4"/>
          <p:cNvSpPr>
            <a:spLocks noGrp="1"/>
          </p:cNvSpPr>
          <p:nvPr>
            <p:ph type="ftr" sz="quarter" idx="11"/>
          </p:nvPr>
        </p:nvSpPr>
        <p:spPr/>
        <p:txBody>
          <a:bodyPr/>
          <a:lstStyle>
            <a:lvl1pPr>
              <a:defRPr/>
            </a:lvl1pPr>
          </a:lstStyle>
          <a:p>
            <a:pPr>
              <a:defRPr/>
            </a:pPr>
            <a:endParaRPr lang="bg-BG"/>
          </a:p>
        </p:txBody>
      </p:sp>
      <p:sp>
        <p:nvSpPr>
          <p:cNvPr id="6" name="Контейнер за номер на слайда 5"/>
          <p:cNvSpPr>
            <a:spLocks noGrp="1"/>
          </p:cNvSpPr>
          <p:nvPr>
            <p:ph type="sldNum" sz="quarter" idx="12"/>
          </p:nvPr>
        </p:nvSpPr>
        <p:spPr/>
        <p:txBody>
          <a:bodyPr/>
          <a:lstStyle>
            <a:lvl1pPr>
              <a:defRPr/>
            </a:lvl1pPr>
          </a:lstStyle>
          <a:p>
            <a:pPr>
              <a:defRPr/>
            </a:pPr>
            <a:fld id="{2FAFCB3C-55E1-4BF2-B117-302D763F97BC}"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566789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pPr>
              <a:defRPr/>
            </a:pPr>
            <a:fld id="{B770FA3A-C9F7-4359-9FC7-36CEF11976BF}" type="datetime1">
              <a:rPr lang="bg-BG">
                <a:solidFill>
                  <a:prstClr val="black">
                    <a:tint val="75000"/>
                  </a:prstClr>
                </a:solidFill>
              </a:rPr>
              <a:pPr>
                <a:defRPr/>
              </a:pPr>
              <a:t>10.12.2020 г.</a:t>
            </a:fld>
            <a:endParaRPr lang="bg-BG">
              <a:solidFill>
                <a:prstClr val="black">
                  <a:tint val="75000"/>
                </a:prstClr>
              </a:solidFill>
            </a:endParaRPr>
          </a:p>
        </p:txBody>
      </p:sp>
      <p:sp>
        <p:nvSpPr>
          <p:cNvPr id="5" name="Контейнер за долния колонтитул 4"/>
          <p:cNvSpPr>
            <a:spLocks noGrp="1"/>
          </p:cNvSpPr>
          <p:nvPr>
            <p:ph type="ftr" sz="quarter" idx="11"/>
          </p:nvPr>
        </p:nvSpPr>
        <p:spPr/>
        <p:txBody>
          <a:bodyPr/>
          <a:lstStyle>
            <a:lvl1pPr>
              <a:defRPr/>
            </a:lvl1pPr>
          </a:lstStyle>
          <a:p>
            <a:pPr>
              <a:defRPr/>
            </a:pPr>
            <a:endParaRPr lang="bg-BG"/>
          </a:p>
        </p:txBody>
      </p:sp>
      <p:sp>
        <p:nvSpPr>
          <p:cNvPr id="6" name="Контейнер за номер на слайда 5"/>
          <p:cNvSpPr>
            <a:spLocks noGrp="1"/>
          </p:cNvSpPr>
          <p:nvPr>
            <p:ph type="sldNum" sz="quarter" idx="12"/>
          </p:nvPr>
        </p:nvSpPr>
        <p:spPr/>
        <p:txBody>
          <a:bodyPr/>
          <a:lstStyle>
            <a:lvl1pPr>
              <a:defRPr/>
            </a:lvl1pPr>
          </a:lstStyle>
          <a:p>
            <a:pPr>
              <a:defRPr/>
            </a:pPr>
            <a:fld id="{3E411ECD-E32A-491A-89AE-F06CA2A70F0B}"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345819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8"/>
            <a:ext cx="2057400" cy="5851525"/>
          </a:xfrm>
        </p:spPr>
        <p:txBody>
          <a:bodyPr vert="eaVert"/>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pPr>
              <a:defRPr/>
            </a:pPr>
            <a:fld id="{3BB3B2CE-27FB-40C4-B051-32D63B9E26B4}" type="datetime1">
              <a:rPr lang="bg-BG">
                <a:solidFill>
                  <a:prstClr val="black">
                    <a:tint val="75000"/>
                  </a:prstClr>
                </a:solidFill>
              </a:rPr>
              <a:pPr>
                <a:defRPr/>
              </a:pPr>
              <a:t>10.12.2020 г.</a:t>
            </a:fld>
            <a:endParaRPr lang="bg-BG">
              <a:solidFill>
                <a:prstClr val="black">
                  <a:tint val="75000"/>
                </a:prstClr>
              </a:solidFill>
            </a:endParaRPr>
          </a:p>
        </p:txBody>
      </p:sp>
      <p:sp>
        <p:nvSpPr>
          <p:cNvPr id="5" name="Контейнер за долния колонтитул 4"/>
          <p:cNvSpPr>
            <a:spLocks noGrp="1"/>
          </p:cNvSpPr>
          <p:nvPr>
            <p:ph type="ftr" sz="quarter" idx="11"/>
          </p:nvPr>
        </p:nvSpPr>
        <p:spPr/>
        <p:txBody>
          <a:bodyPr/>
          <a:lstStyle>
            <a:lvl1pPr>
              <a:defRPr/>
            </a:lvl1pPr>
          </a:lstStyle>
          <a:p>
            <a:pPr>
              <a:defRPr/>
            </a:pPr>
            <a:endParaRPr lang="bg-BG"/>
          </a:p>
        </p:txBody>
      </p:sp>
      <p:sp>
        <p:nvSpPr>
          <p:cNvPr id="6" name="Контейнер за номер на слайда 5"/>
          <p:cNvSpPr>
            <a:spLocks noGrp="1"/>
          </p:cNvSpPr>
          <p:nvPr>
            <p:ph type="sldNum" sz="quarter" idx="12"/>
          </p:nvPr>
        </p:nvSpPr>
        <p:spPr/>
        <p:txBody>
          <a:bodyPr/>
          <a:lstStyle>
            <a:lvl1pPr>
              <a:defRPr/>
            </a:lvl1pPr>
          </a:lstStyle>
          <a:p>
            <a:pPr>
              <a:defRPr/>
            </a:pPr>
            <a:fld id="{4ABAEFE1-53F3-46A7-B4B9-AB3C3FA46922}"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646011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bg-BG"/>
          </a:p>
        </p:txBody>
      </p:sp>
      <p:sp>
        <p:nvSpPr>
          <p:cNvPr id="3" name="SmartArt Placeholder 2"/>
          <p:cNvSpPr>
            <a:spLocks noGrp="1"/>
          </p:cNvSpPr>
          <p:nvPr>
            <p:ph type="dgm" idx="1"/>
          </p:nvPr>
        </p:nvSpPr>
        <p:spPr>
          <a:xfrm>
            <a:off x="457200" y="1600200"/>
            <a:ext cx="8229600" cy="4525963"/>
          </a:xfrm>
        </p:spPr>
        <p:txBody>
          <a:bodyPr>
            <a:normAutofit/>
          </a:bodyPr>
          <a:lstStyle/>
          <a:p>
            <a:pPr lvl="0"/>
            <a:endParaRPr lang="bg-BG" noProof="0" smtClean="0"/>
          </a:p>
        </p:txBody>
      </p:sp>
      <p:sp>
        <p:nvSpPr>
          <p:cNvPr id="4" name="Date Placeholder 9"/>
          <p:cNvSpPr>
            <a:spLocks noGrp="1"/>
          </p:cNvSpPr>
          <p:nvPr>
            <p:ph type="dt" sz="half" idx="10"/>
          </p:nvPr>
        </p:nvSpPr>
        <p:spPr/>
        <p:txBody>
          <a:bodyPr/>
          <a:lstStyle>
            <a:lvl1pPr>
              <a:defRPr/>
            </a:lvl1pPr>
          </a:lstStyle>
          <a:p>
            <a:pPr>
              <a:defRPr/>
            </a:pPr>
            <a:fld id="{79E769BE-EDE7-44D8-81A5-370EE870ABE7}" type="datetime13">
              <a:rPr lang="en-GB">
                <a:solidFill>
                  <a:prstClr val="black">
                    <a:tint val="75000"/>
                  </a:prstClr>
                </a:solidFill>
              </a:rPr>
              <a:pPr>
                <a:defRPr/>
              </a:pPr>
              <a:t>11:08:29 AM</a:t>
            </a:fld>
            <a:endParaRPr lang="en-US">
              <a:solidFill>
                <a:prstClr val="black">
                  <a:tint val="75000"/>
                </a:prst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AA18E02-9D5F-444F-90AE-9BCB07DCDF3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85609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pPr>
              <a:defRPr/>
            </a:pPr>
            <a:fld id="{7C601BCD-B426-4087-BCF7-CBEA27AF0720}" type="datetime1">
              <a:rPr lang="bg-BG">
                <a:solidFill>
                  <a:prstClr val="black">
                    <a:tint val="75000"/>
                  </a:prstClr>
                </a:solidFill>
              </a:rPr>
              <a:pPr>
                <a:defRPr/>
              </a:pPr>
              <a:t>10.12.2020 г.</a:t>
            </a:fld>
            <a:endParaRPr lang="bg-BG">
              <a:solidFill>
                <a:prstClr val="black">
                  <a:tint val="75000"/>
                </a:prstClr>
              </a:solidFill>
            </a:endParaRPr>
          </a:p>
        </p:txBody>
      </p:sp>
      <p:sp>
        <p:nvSpPr>
          <p:cNvPr id="5" name="Контейнер за долния колонтитул 4"/>
          <p:cNvSpPr>
            <a:spLocks noGrp="1"/>
          </p:cNvSpPr>
          <p:nvPr>
            <p:ph type="ftr" sz="quarter" idx="11"/>
          </p:nvPr>
        </p:nvSpPr>
        <p:spPr/>
        <p:txBody>
          <a:bodyPr/>
          <a:lstStyle>
            <a:lvl1pPr>
              <a:defRPr/>
            </a:lvl1pPr>
          </a:lstStyle>
          <a:p>
            <a:pPr>
              <a:defRPr/>
            </a:pPr>
            <a:endParaRPr lang="bg-BG"/>
          </a:p>
        </p:txBody>
      </p:sp>
      <p:sp>
        <p:nvSpPr>
          <p:cNvPr id="6" name="Контейнер за номер на слайда 5"/>
          <p:cNvSpPr>
            <a:spLocks noGrp="1"/>
          </p:cNvSpPr>
          <p:nvPr>
            <p:ph type="sldNum" sz="quarter" idx="12"/>
          </p:nvPr>
        </p:nvSpPr>
        <p:spPr/>
        <p:txBody>
          <a:bodyPr/>
          <a:lstStyle>
            <a:lvl1pPr>
              <a:defRPr/>
            </a:lvl1pPr>
          </a:lstStyle>
          <a:p>
            <a:pPr>
              <a:defRPr/>
            </a:pPr>
            <a:fld id="{8854D2F1-997B-41AE-8ECC-FB41104B4A5B}"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4025572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 за да ред. стил на загл. в обр.</a:t>
            </a:r>
          </a:p>
        </p:txBody>
      </p:sp>
      <p:sp>
        <p:nvSpPr>
          <p:cNvPr id="4" name="Контейнер за дата 3"/>
          <p:cNvSpPr>
            <a:spLocks noGrp="1"/>
          </p:cNvSpPr>
          <p:nvPr>
            <p:ph type="dt" sz="half" idx="10"/>
          </p:nvPr>
        </p:nvSpPr>
        <p:spPr/>
        <p:txBody>
          <a:bodyPr/>
          <a:lstStyle>
            <a:lvl1pPr>
              <a:defRPr/>
            </a:lvl1pPr>
          </a:lstStyle>
          <a:p>
            <a:pPr>
              <a:defRPr/>
            </a:pPr>
            <a:fld id="{49C6BF2B-A58A-46B8-A504-83DB2A8EF785}" type="datetime1">
              <a:rPr lang="bg-BG">
                <a:solidFill>
                  <a:prstClr val="black">
                    <a:tint val="75000"/>
                  </a:prstClr>
                </a:solidFill>
              </a:rPr>
              <a:pPr>
                <a:defRPr/>
              </a:pPr>
              <a:t>10.12.2020 г.</a:t>
            </a:fld>
            <a:endParaRPr lang="bg-BG">
              <a:solidFill>
                <a:prstClr val="black">
                  <a:tint val="75000"/>
                </a:prstClr>
              </a:solidFill>
            </a:endParaRPr>
          </a:p>
        </p:txBody>
      </p:sp>
      <p:sp>
        <p:nvSpPr>
          <p:cNvPr id="5" name="Контейнер за долния колонтитул 4"/>
          <p:cNvSpPr>
            <a:spLocks noGrp="1"/>
          </p:cNvSpPr>
          <p:nvPr>
            <p:ph type="ftr" sz="quarter" idx="11"/>
          </p:nvPr>
        </p:nvSpPr>
        <p:spPr/>
        <p:txBody>
          <a:bodyPr/>
          <a:lstStyle>
            <a:lvl1pPr>
              <a:defRPr/>
            </a:lvl1pPr>
          </a:lstStyle>
          <a:p>
            <a:pPr>
              <a:defRPr/>
            </a:pPr>
            <a:endParaRPr lang="bg-BG"/>
          </a:p>
        </p:txBody>
      </p:sp>
      <p:sp>
        <p:nvSpPr>
          <p:cNvPr id="6" name="Контейнер за номер на слайда 5"/>
          <p:cNvSpPr>
            <a:spLocks noGrp="1"/>
          </p:cNvSpPr>
          <p:nvPr>
            <p:ph type="sldNum" sz="quarter" idx="12"/>
          </p:nvPr>
        </p:nvSpPr>
        <p:spPr/>
        <p:txBody>
          <a:bodyPr/>
          <a:lstStyle>
            <a:lvl1pPr>
              <a:defRPr/>
            </a:lvl1pPr>
          </a:lstStyle>
          <a:p>
            <a:pPr>
              <a:defRPr/>
            </a:pPr>
            <a:fld id="{E25B3BA2-8E6A-4EA8-99A4-EA4FE2D28BA1}"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46690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дата 3"/>
          <p:cNvSpPr>
            <a:spLocks noGrp="1"/>
          </p:cNvSpPr>
          <p:nvPr>
            <p:ph type="dt" sz="half" idx="10"/>
          </p:nvPr>
        </p:nvSpPr>
        <p:spPr/>
        <p:txBody>
          <a:bodyPr/>
          <a:lstStyle>
            <a:lvl1pPr>
              <a:defRPr/>
            </a:lvl1pPr>
          </a:lstStyle>
          <a:p>
            <a:pPr>
              <a:defRPr/>
            </a:pPr>
            <a:fld id="{16933989-3308-40D5-B35D-00696593B90D}" type="datetime1">
              <a:rPr lang="bg-BG">
                <a:solidFill>
                  <a:prstClr val="black">
                    <a:tint val="75000"/>
                  </a:prstClr>
                </a:solidFill>
              </a:rPr>
              <a:pPr>
                <a:defRPr/>
              </a:pPr>
              <a:t>10.12.2020 г.</a:t>
            </a:fld>
            <a:endParaRPr lang="bg-BG">
              <a:solidFill>
                <a:prstClr val="black">
                  <a:tint val="75000"/>
                </a:prstClr>
              </a:solidFill>
            </a:endParaRPr>
          </a:p>
        </p:txBody>
      </p:sp>
      <p:sp>
        <p:nvSpPr>
          <p:cNvPr id="6" name="Контейнер за долния колонтитул 4"/>
          <p:cNvSpPr>
            <a:spLocks noGrp="1"/>
          </p:cNvSpPr>
          <p:nvPr>
            <p:ph type="ftr" sz="quarter" idx="11"/>
          </p:nvPr>
        </p:nvSpPr>
        <p:spPr/>
        <p:txBody>
          <a:bodyPr/>
          <a:lstStyle>
            <a:lvl1pPr>
              <a:defRPr/>
            </a:lvl1pPr>
          </a:lstStyle>
          <a:p>
            <a:pPr>
              <a:defRPr/>
            </a:pPr>
            <a:endParaRPr lang="bg-BG"/>
          </a:p>
        </p:txBody>
      </p:sp>
      <p:sp>
        <p:nvSpPr>
          <p:cNvPr id="7" name="Контейнер за номер на слайда 5"/>
          <p:cNvSpPr>
            <a:spLocks noGrp="1"/>
          </p:cNvSpPr>
          <p:nvPr>
            <p:ph type="sldNum" sz="quarter" idx="12"/>
          </p:nvPr>
        </p:nvSpPr>
        <p:spPr/>
        <p:txBody>
          <a:bodyPr/>
          <a:lstStyle>
            <a:lvl1pPr>
              <a:defRPr/>
            </a:lvl1pPr>
          </a:lstStyle>
          <a:p>
            <a:pPr>
              <a:defRPr/>
            </a:pPr>
            <a:fld id="{1AA9A755-8831-43B7-ABD3-8DD36F9C8E34}"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717904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lvl1pPr>
              <a:defRPr/>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Контейнер за дата 3"/>
          <p:cNvSpPr>
            <a:spLocks noGrp="1"/>
          </p:cNvSpPr>
          <p:nvPr>
            <p:ph type="dt" sz="half" idx="10"/>
          </p:nvPr>
        </p:nvSpPr>
        <p:spPr/>
        <p:txBody>
          <a:bodyPr/>
          <a:lstStyle>
            <a:lvl1pPr>
              <a:defRPr/>
            </a:lvl1pPr>
          </a:lstStyle>
          <a:p>
            <a:pPr>
              <a:defRPr/>
            </a:pPr>
            <a:fld id="{C39F2D2E-017F-4F6E-BBDD-8620A355A21E}" type="datetime1">
              <a:rPr lang="bg-BG">
                <a:solidFill>
                  <a:prstClr val="black">
                    <a:tint val="75000"/>
                  </a:prstClr>
                </a:solidFill>
              </a:rPr>
              <a:pPr>
                <a:defRPr/>
              </a:pPr>
              <a:t>10.12.2020 г.</a:t>
            </a:fld>
            <a:endParaRPr lang="bg-BG">
              <a:solidFill>
                <a:prstClr val="black">
                  <a:tint val="75000"/>
                </a:prstClr>
              </a:solidFill>
            </a:endParaRPr>
          </a:p>
        </p:txBody>
      </p:sp>
      <p:sp>
        <p:nvSpPr>
          <p:cNvPr id="8" name="Контейнер за долния колонтитул 4"/>
          <p:cNvSpPr>
            <a:spLocks noGrp="1"/>
          </p:cNvSpPr>
          <p:nvPr>
            <p:ph type="ftr" sz="quarter" idx="11"/>
          </p:nvPr>
        </p:nvSpPr>
        <p:spPr/>
        <p:txBody>
          <a:bodyPr/>
          <a:lstStyle>
            <a:lvl1pPr>
              <a:defRPr/>
            </a:lvl1pPr>
          </a:lstStyle>
          <a:p>
            <a:pPr>
              <a:defRPr/>
            </a:pPr>
            <a:endParaRPr lang="bg-BG"/>
          </a:p>
        </p:txBody>
      </p:sp>
      <p:sp>
        <p:nvSpPr>
          <p:cNvPr id="9" name="Контейнер за номер на слайда 5"/>
          <p:cNvSpPr>
            <a:spLocks noGrp="1"/>
          </p:cNvSpPr>
          <p:nvPr>
            <p:ph type="sldNum" sz="quarter" idx="12"/>
          </p:nvPr>
        </p:nvSpPr>
        <p:spPr/>
        <p:txBody>
          <a:bodyPr/>
          <a:lstStyle>
            <a:lvl1pPr>
              <a:defRPr/>
            </a:lvl1pPr>
          </a:lstStyle>
          <a:p>
            <a:pPr>
              <a:defRPr/>
            </a:pPr>
            <a:fld id="{9BDA4104-9A3F-43CB-A014-F39FFAE7E78A}"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13482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дата 3"/>
          <p:cNvSpPr>
            <a:spLocks noGrp="1"/>
          </p:cNvSpPr>
          <p:nvPr>
            <p:ph type="dt" sz="half" idx="10"/>
          </p:nvPr>
        </p:nvSpPr>
        <p:spPr/>
        <p:txBody>
          <a:bodyPr/>
          <a:lstStyle>
            <a:lvl1pPr>
              <a:defRPr/>
            </a:lvl1pPr>
          </a:lstStyle>
          <a:p>
            <a:pPr>
              <a:defRPr/>
            </a:pPr>
            <a:fld id="{D85AEF1C-1908-45E7-9450-B1B057EBC7F3}" type="datetime1">
              <a:rPr lang="bg-BG">
                <a:solidFill>
                  <a:prstClr val="black">
                    <a:tint val="75000"/>
                  </a:prstClr>
                </a:solidFill>
              </a:rPr>
              <a:pPr>
                <a:defRPr/>
              </a:pPr>
              <a:t>10.12.2020 г.</a:t>
            </a:fld>
            <a:endParaRPr lang="bg-BG">
              <a:solidFill>
                <a:prstClr val="black">
                  <a:tint val="75000"/>
                </a:prstClr>
              </a:solidFill>
            </a:endParaRPr>
          </a:p>
        </p:txBody>
      </p:sp>
      <p:sp>
        <p:nvSpPr>
          <p:cNvPr id="4" name="Контейнер за долния колонтитул 4"/>
          <p:cNvSpPr>
            <a:spLocks noGrp="1"/>
          </p:cNvSpPr>
          <p:nvPr>
            <p:ph type="ftr" sz="quarter" idx="11"/>
          </p:nvPr>
        </p:nvSpPr>
        <p:spPr/>
        <p:txBody>
          <a:bodyPr/>
          <a:lstStyle>
            <a:lvl1pPr>
              <a:defRPr/>
            </a:lvl1pPr>
          </a:lstStyle>
          <a:p>
            <a:pPr>
              <a:defRPr/>
            </a:pPr>
            <a:endParaRPr lang="bg-BG"/>
          </a:p>
        </p:txBody>
      </p:sp>
      <p:sp>
        <p:nvSpPr>
          <p:cNvPr id="5" name="Контейнер за номер на слайда 5"/>
          <p:cNvSpPr>
            <a:spLocks noGrp="1"/>
          </p:cNvSpPr>
          <p:nvPr>
            <p:ph type="sldNum" sz="quarter" idx="12"/>
          </p:nvPr>
        </p:nvSpPr>
        <p:spPr/>
        <p:txBody>
          <a:bodyPr/>
          <a:lstStyle>
            <a:lvl1pPr>
              <a:defRPr/>
            </a:lvl1pPr>
          </a:lstStyle>
          <a:p>
            <a:pPr>
              <a:defRPr/>
            </a:pPr>
            <a:fld id="{87CED844-8455-49A9-8867-FBD42F30CE08}"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937264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3"/>
          <p:cNvSpPr>
            <a:spLocks noGrp="1"/>
          </p:cNvSpPr>
          <p:nvPr>
            <p:ph type="dt" sz="half" idx="10"/>
          </p:nvPr>
        </p:nvSpPr>
        <p:spPr/>
        <p:txBody>
          <a:bodyPr/>
          <a:lstStyle>
            <a:lvl1pPr>
              <a:defRPr/>
            </a:lvl1pPr>
          </a:lstStyle>
          <a:p>
            <a:pPr>
              <a:defRPr/>
            </a:pPr>
            <a:fld id="{5173F1C6-CC54-41BC-9EC9-1F3E6E528B71}" type="datetime1">
              <a:rPr lang="bg-BG">
                <a:solidFill>
                  <a:prstClr val="black">
                    <a:tint val="75000"/>
                  </a:prstClr>
                </a:solidFill>
              </a:rPr>
              <a:pPr>
                <a:defRPr/>
              </a:pPr>
              <a:t>10.12.2020 г.</a:t>
            </a:fld>
            <a:endParaRPr lang="bg-BG">
              <a:solidFill>
                <a:prstClr val="black">
                  <a:tint val="75000"/>
                </a:prstClr>
              </a:solidFill>
            </a:endParaRPr>
          </a:p>
        </p:txBody>
      </p:sp>
      <p:sp>
        <p:nvSpPr>
          <p:cNvPr id="3" name="Контейнер за долния колонтитул 4"/>
          <p:cNvSpPr>
            <a:spLocks noGrp="1"/>
          </p:cNvSpPr>
          <p:nvPr>
            <p:ph type="ftr" sz="quarter" idx="11"/>
          </p:nvPr>
        </p:nvSpPr>
        <p:spPr/>
        <p:txBody>
          <a:bodyPr/>
          <a:lstStyle>
            <a:lvl1pPr>
              <a:defRPr/>
            </a:lvl1pPr>
          </a:lstStyle>
          <a:p>
            <a:pPr>
              <a:defRPr/>
            </a:pPr>
            <a:endParaRPr lang="bg-BG"/>
          </a:p>
        </p:txBody>
      </p:sp>
      <p:sp>
        <p:nvSpPr>
          <p:cNvPr id="4" name="Контейнер за номер на слайда 5"/>
          <p:cNvSpPr>
            <a:spLocks noGrp="1"/>
          </p:cNvSpPr>
          <p:nvPr>
            <p:ph type="sldNum" sz="quarter" idx="12"/>
          </p:nvPr>
        </p:nvSpPr>
        <p:spPr/>
        <p:txBody>
          <a:bodyPr/>
          <a:lstStyle>
            <a:lvl1pPr>
              <a:defRPr/>
            </a:lvl1pPr>
          </a:lstStyle>
          <a:p>
            <a:pPr>
              <a:defRPr/>
            </a:pPr>
            <a:fld id="{3C20D7D3-5D7A-41C6-9F5E-980C23D40657}"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988155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5" name="Контейнер за дата 3"/>
          <p:cNvSpPr>
            <a:spLocks noGrp="1"/>
          </p:cNvSpPr>
          <p:nvPr>
            <p:ph type="dt" sz="half" idx="10"/>
          </p:nvPr>
        </p:nvSpPr>
        <p:spPr/>
        <p:txBody>
          <a:bodyPr/>
          <a:lstStyle>
            <a:lvl1pPr>
              <a:defRPr/>
            </a:lvl1pPr>
          </a:lstStyle>
          <a:p>
            <a:pPr>
              <a:defRPr/>
            </a:pPr>
            <a:fld id="{D89DE2D4-D1DE-403C-8A0B-4CC88D03E1D8}" type="datetime1">
              <a:rPr lang="bg-BG">
                <a:solidFill>
                  <a:prstClr val="black">
                    <a:tint val="75000"/>
                  </a:prstClr>
                </a:solidFill>
              </a:rPr>
              <a:pPr>
                <a:defRPr/>
              </a:pPr>
              <a:t>10.12.2020 г.</a:t>
            </a:fld>
            <a:endParaRPr lang="bg-BG">
              <a:solidFill>
                <a:prstClr val="black">
                  <a:tint val="75000"/>
                </a:prstClr>
              </a:solidFill>
            </a:endParaRPr>
          </a:p>
        </p:txBody>
      </p:sp>
      <p:sp>
        <p:nvSpPr>
          <p:cNvPr id="6" name="Контейнер за долния колонтитул 4"/>
          <p:cNvSpPr>
            <a:spLocks noGrp="1"/>
          </p:cNvSpPr>
          <p:nvPr>
            <p:ph type="ftr" sz="quarter" idx="11"/>
          </p:nvPr>
        </p:nvSpPr>
        <p:spPr/>
        <p:txBody>
          <a:bodyPr/>
          <a:lstStyle>
            <a:lvl1pPr>
              <a:defRPr/>
            </a:lvl1pPr>
          </a:lstStyle>
          <a:p>
            <a:pPr>
              <a:defRPr/>
            </a:pPr>
            <a:endParaRPr lang="bg-BG"/>
          </a:p>
        </p:txBody>
      </p:sp>
      <p:sp>
        <p:nvSpPr>
          <p:cNvPr id="7" name="Контейнер за номер на слайда 5"/>
          <p:cNvSpPr>
            <a:spLocks noGrp="1"/>
          </p:cNvSpPr>
          <p:nvPr>
            <p:ph type="sldNum" sz="quarter" idx="12"/>
          </p:nvPr>
        </p:nvSpPr>
        <p:spPr/>
        <p:txBody>
          <a:bodyPr/>
          <a:lstStyle>
            <a:lvl1pPr>
              <a:defRPr/>
            </a:lvl1pPr>
          </a:lstStyle>
          <a:p>
            <a:pPr>
              <a:defRPr/>
            </a:pPr>
            <a:fld id="{8C55D73C-03BF-4543-932E-98CE3BB40D35}"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119769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картина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5" name="Контейнер за дата 3"/>
          <p:cNvSpPr>
            <a:spLocks noGrp="1"/>
          </p:cNvSpPr>
          <p:nvPr>
            <p:ph type="dt" sz="half" idx="10"/>
          </p:nvPr>
        </p:nvSpPr>
        <p:spPr/>
        <p:txBody>
          <a:bodyPr/>
          <a:lstStyle>
            <a:lvl1pPr>
              <a:defRPr/>
            </a:lvl1pPr>
          </a:lstStyle>
          <a:p>
            <a:pPr>
              <a:defRPr/>
            </a:pPr>
            <a:fld id="{63B3D46B-C5A7-4595-BD18-2501378B6E97}" type="datetime1">
              <a:rPr lang="bg-BG">
                <a:solidFill>
                  <a:prstClr val="black">
                    <a:tint val="75000"/>
                  </a:prstClr>
                </a:solidFill>
              </a:rPr>
              <a:pPr>
                <a:defRPr/>
              </a:pPr>
              <a:t>10.12.2020 г.</a:t>
            </a:fld>
            <a:endParaRPr lang="bg-BG">
              <a:solidFill>
                <a:prstClr val="black">
                  <a:tint val="75000"/>
                </a:prstClr>
              </a:solidFill>
            </a:endParaRPr>
          </a:p>
        </p:txBody>
      </p:sp>
      <p:sp>
        <p:nvSpPr>
          <p:cNvPr id="6" name="Контейнер за долния колонтитул 4"/>
          <p:cNvSpPr>
            <a:spLocks noGrp="1"/>
          </p:cNvSpPr>
          <p:nvPr>
            <p:ph type="ftr" sz="quarter" idx="11"/>
          </p:nvPr>
        </p:nvSpPr>
        <p:spPr/>
        <p:txBody>
          <a:bodyPr/>
          <a:lstStyle>
            <a:lvl1pPr>
              <a:defRPr/>
            </a:lvl1pPr>
          </a:lstStyle>
          <a:p>
            <a:pPr>
              <a:defRPr/>
            </a:pPr>
            <a:endParaRPr lang="bg-BG"/>
          </a:p>
        </p:txBody>
      </p:sp>
      <p:sp>
        <p:nvSpPr>
          <p:cNvPr id="7" name="Контейнер за номер на слайда 5"/>
          <p:cNvSpPr>
            <a:spLocks noGrp="1"/>
          </p:cNvSpPr>
          <p:nvPr>
            <p:ph type="sldNum" sz="quarter" idx="12"/>
          </p:nvPr>
        </p:nvSpPr>
        <p:spPr/>
        <p:txBody>
          <a:bodyPr/>
          <a:lstStyle>
            <a:lvl1pPr>
              <a:defRPr/>
            </a:lvl1pPr>
          </a:lstStyle>
          <a:p>
            <a:pPr>
              <a:defRPr/>
            </a:pPr>
            <a:fld id="{D813F694-8B64-44C9-9521-4231435FB03C}"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187957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4000" r="-4000"/>
          </a:stretch>
        </a:blipFill>
        <a:effectLst/>
      </p:bgPr>
    </p:bg>
    <p:spTree>
      <p:nvGrpSpPr>
        <p:cNvPr id="1" name=""/>
        <p:cNvGrpSpPr/>
        <p:nvPr/>
      </p:nvGrpSpPr>
      <p:grpSpPr>
        <a:xfrm>
          <a:off x="0" y="0"/>
          <a:ext cx="0" cy="0"/>
          <a:chOff x="0" y="0"/>
          <a:chExt cx="0" cy="0"/>
        </a:xfrm>
      </p:grpSpPr>
      <p:sp>
        <p:nvSpPr>
          <p:cNvPr id="3074" name="Контейнер за заглавие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bg-BG" smtClean="0"/>
              <a:t>Щракнете, за да редактирате стила на заглавието в образеца</a:t>
            </a:r>
          </a:p>
        </p:txBody>
      </p:sp>
      <p:sp>
        <p:nvSpPr>
          <p:cNvPr id="3075" name="Текстов контейне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p>
        </p:txBody>
      </p:sp>
      <p:sp>
        <p:nvSpPr>
          <p:cNvPr id="4" name="Контейнер за 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BDE3769-7684-46CC-8D29-EFC297FCE800}" type="datetime1">
              <a:rPr lang="bg-BG">
                <a:solidFill>
                  <a:prstClr val="black">
                    <a:tint val="75000"/>
                  </a:prstClr>
                </a:solidFill>
              </a:rPr>
              <a:pPr>
                <a:defRPr/>
              </a:pPr>
              <a:t>10.12.2020 г.</a:t>
            </a:fld>
            <a:endParaRPr lang="bg-BG">
              <a:solidFill>
                <a:prstClr val="black">
                  <a:tint val="75000"/>
                </a:prstClr>
              </a:solidFill>
            </a:endParaRPr>
          </a:p>
        </p:txBody>
      </p:sp>
      <p:sp>
        <p:nvSpPr>
          <p:cNvPr id="5" name="Контейнер за долния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defRPr/>
            </a:pPr>
            <a:endParaRPr lang="bg-BG"/>
          </a:p>
        </p:txBody>
      </p:sp>
      <p:sp>
        <p:nvSpPr>
          <p:cNvPr id="6" name="Контейнер за номер н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6618CB0-6C9F-4E70-B96B-FA2DBB7641F4}"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522547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8.jpeg"/><Relationship Id="rId5" Type="http://schemas.openxmlformats.org/officeDocument/2006/relationships/diagramLayout" Target="../diagrams/layout1.xml"/><Relationship Id="rId10" Type="http://schemas.openxmlformats.org/officeDocument/2006/relationships/image" Target="../media/image7.png"/><Relationship Id="rId4" Type="http://schemas.openxmlformats.org/officeDocument/2006/relationships/diagramData" Target="../diagrams/data1.xm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jpeg"/><Relationship Id="rId7"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image" Target="../media/image13.png"/><Relationship Id="rId10" Type="http://schemas.microsoft.com/office/2007/relationships/hdphoto" Target="../media/hdphoto2.wdp"/><Relationship Id="rId4" Type="http://schemas.openxmlformats.org/officeDocument/2006/relationships/image" Target="../media/image8.jpe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5997" y="550069"/>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endParaRPr lang="en-US" sz="3200" b="1">
              <a:solidFill>
                <a:prstClr val="white"/>
              </a:solidFill>
              <a:latin typeface="Calibri" pitchFamily="34" charset="0"/>
            </a:endParaRPr>
          </a:p>
        </p:txBody>
      </p:sp>
      <p:sp>
        <p:nvSpPr>
          <p:cNvPr id="29701" name="Правоъгълник 4"/>
          <p:cNvSpPr>
            <a:spLocks noChangeArrowheads="1"/>
          </p:cNvSpPr>
          <p:nvPr/>
        </p:nvSpPr>
        <p:spPr bwMode="auto">
          <a:xfrm>
            <a:off x="1258888" y="839788"/>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000" b="1">
              <a:solidFill>
                <a:prstClr val="black"/>
              </a:solidFill>
              <a:latin typeface="Arial" charset="0"/>
            </a:endParaRPr>
          </a:p>
          <a:p>
            <a:pPr algn="ctr" fontAlgn="base">
              <a:spcBef>
                <a:spcPct val="0"/>
              </a:spcBef>
              <a:spcAft>
                <a:spcPct val="0"/>
              </a:spcAft>
            </a:pPr>
            <a:endParaRPr lang="en-US" sz="2000" b="1">
              <a:solidFill>
                <a:prstClr val="black"/>
              </a:solidFill>
              <a:latin typeface="Arial" charset="0"/>
            </a:endParaRPr>
          </a:p>
        </p:txBody>
      </p:sp>
      <p:sp>
        <p:nvSpPr>
          <p:cNvPr id="2" name="Rectangle 1"/>
          <p:cNvSpPr/>
          <p:nvPr/>
        </p:nvSpPr>
        <p:spPr>
          <a:xfrm>
            <a:off x="251154" y="1547813"/>
            <a:ext cx="8820472" cy="1200329"/>
          </a:xfrm>
          <a:prstGeom prst="rect">
            <a:avLst/>
          </a:prstGeom>
        </p:spPr>
        <p:txBody>
          <a:bodyPr wrap="square">
            <a:spAutoFit/>
          </a:bodyPr>
          <a:lstStyle/>
          <a:p>
            <a:endParaRPr lang="ru-RU" sz="2400" dirty="0"/>
          </a:p>
          <a:p>
            <a:pPr marL="285750" indent="-285750">
              <a:buFont typeface="Arial" pitchFamily="34" charset="0"/>
              <a:buChar char="•"/>
            </a:pPr>
            <a:endParaRPr lang="ru-RU" sz="2400" dirty="0"/>
          </a:p>
          <a:p>
            <a:pPr marL="285750" indent="-285750">
              <a:buFont typeface="Arial" pitchFamily="34" charset="0"/>
              <a:buChar char="•"/>
            </a:pPr>
            <a:endParaRPr lang="bg-BG" sz="2400" dirty="0" smtClean="0"/>
          </a:p>
        </p:txBody>
      </p:sp>
      <p:sp>
        <p:nvSpPr>
          <p:cNvPr id="3" name="Rectangle 2"/>
          <p:cNvSpPr/>
          <p:nvPr/>
        </p:nvSpPr>
        <p:spPr>
          <a:xfrm>
            <a:off x="2483768" y="3347625"/>
            <a:ext cx="4894932" cy="923330"/>
          </a:xfrm>
          <a:prstGeom prst="rect">
            <a:avLst/>
          </a:prstGeom>
        </p:spPr>
        <p:txBody>
          <a:bodyPr wrap="square">
            <a:spAutoFit/>
          </a:bodyPr>
          <a:lstStyle/>
          <a:p>
            <a:pPr algn="ctr"/>
            <a:r>
              <a:rPr lang="ru-RU" i="1" dirty="0">
                <a:latin typeface="Times New Roman" panose="02020603050405020304" pitchFamily="18" charset="0"/>
                <a:cs typeface="Times New Roman" panose="02020603050405020304" pitchFamily="18" charset="0"/>
              </a:rPr>
              <a:t>Областен информационен център </a:t>
            </a:r>
            <a:r>
              <a:rPr lang="ru-RU" i="1" dirty="0" smtClean="0">
                <a:latin typeface="Times New Roman" panose="02020603050405020304" pitchFamily="18" charset="0"/>
                <a:cs typeface="Times New Roman" panose="02020603050405020304" pitchFamily="18" charset="0"/>
              </a:rPr>
              <a:t>Видин</a:t>
            </a:r>
          </a:p>
          <a:p>
            <a:pPr algn="ctr"/>
            <a:r>
              <a:rPr lang="ru-RU" i="1" dirty="0" smtClean="0">
                <a:latin typeface="Times New Roman" panose="02020603050405020304" pitchFamily="18" charset="0"/>
                <a:cs typeface="Times New Roman" panose="02020603050405020304" pitchFamily="18" charset="0"/>
              </a:rPr>
              <a:t>за </a:t>
            </a:r>
            <a:r>
              <a:rPr lang="ru-RU" i="1" dirty="0">
                <a:latin typeface="Times New Roman" panose="02020603050405020304" pitchFamily="18" charset="0"/>
                <a:cs typeface="Times New Roman" panose="02020603050405020304" pitchFamily="18" charset="0"/>
              </a:rPr>
              <a:t>популяризиране на кохезионната политика на ЕС в България</a:t>
            </a:r>
          </a:p>
        </p:txBody>
      </p:sp>
      <p:sp>
        <p:nvSpPr>
          <p:cNvPr id="4" name="Rectangle 3"/>
          <p:cNvSpPr/>
          <p:nvPr/>
        </p:nvSpPr>
        <p:spPr>
          <a:xfrm>
            <a:off x="1891908" y="1803778"/>
            <a:ext cx="5598368" cy="1384995"/>
          </a:xfrm>
          <a:prstGeom prst="rect">
            <a:avLst/>
          </a:prstGeom>
        </p:spPr>
        <p:txBody>
          <a:bodyPr wrap="square">
            <a:spAutoFit/>
          </a:bodyPr>
          <a:lstStyle/>
          <a:p>
            <a:pPr algn="ctr"/>
            <a:r>
              <a:rPr lang="ru-RU" sz="2800" b="1" dirty="0" smtClean="0">
                <a:latin typeface="Times New Roman" panose="02020603050405020304" pitchFamily="18" charset="0"/>
                <a:cs typeface="Times New Roman" panose="02020603050405020304" pitchFamily="18" charset="0"/>
              </a:rPr>
              <a:t>ОП </a:t>
            </a:r>
            <a:r>
              <a:rPr lang="en-US" sz="2800" b="1" dirty="0" smtClean="0">
                <a:latin typeface="Times New Roman" panose="02020603050405020304" pitchFamily="18" charset="0"/>
                <a:cs typeface="Times New Roman" panose="02020603050405020304" pitchFamily="18" charset="0"/>
              </a:rPr>
              <a:t>“</a:t>
            </a:r>
            <a:r>
              <a:rPr lang="ru-RU" sz="2800" b="1" dirty="0" smtClean="0">
                <a:latin typeface="Times New Roman" panose="02020603050405020304" pitchFamily="18" charset="0"/>
                <a:cs typeface="Times New Roman" panose="02020603050405020304" pitchFamily="18" charset="0"/>
              </a:rPr>
              <a:t>Развитие на регионит</a:t>
            </a:r>
            <a:r>
              <a:rPr lang="en-US" sz="2800" b="1" dirty="0" smtClean="0">
                <a:latin typeface="Times New Roman" panose="02020603050405020304" pitchFamily="18" charset="0"/>
                <a:cs typeface="Times New Roman" panose="02020603050405020304" pitchFamily="18" charset="0"/>
              </a:rPr>
              <a:t>e”</a:t>
            </a:r>
            <a:r>
              <a:rPr lang="ru-RU" sz="2800" b="1" dirty="0" smtClean="0">
                <a:latin typeface="Times New Roman" panose="02020603050405020304" pitchFamily="18" charset="0"/>
                <a:cs typeface="Times New Roman" panose="02020603050405020304" pitchFamily="18" charset="0"/>
              </a:rPr>
              <a:t> </a:t>
            </a:r>
            <a:endParaRPr lang="en-US" sz="2800" b="1" dirty="0" smtClean="0">
              <a:latin typeface="Times New Roman" panose="02020603050405020304" pitchFamily="18" charset="0"/>
              <a:cs typeface="Times New Roman" panose="02020603050405020304" pitchFamily="18" charset="0"/>
            </a:endParaRPr>
          </a:p>
          <a:p>
            <a:pPr algn="ctr"/>
            <a:r>
              <a:rPr lang="ru-RU" sz="2800" b="1" dirty="0" smtClean="0">
                <a:latin typeface="Times New Roman" panose="02020603050405020304" pitchFamily="18" charset="0"/>
                <a:cs typeface="Times New Roman" panose="02020603050405020304" pitchFamily="18" charset="0"/>
              </a:rPr>
              <a:t>(2021-2027)</a:t>
            </a:r>
            <a:endParaRPr lang="ru-RU" sz="2800" b="1" dirty="0">
              <a:latin typeface="Times New Roman" panose="02020603050405020304" pitchFamily="18" charset="0"/>
              <a:cs typeface="Times New Roman" panose="02020603050405020304" pitchFamily="18" charset="0"/>
            </a:endParaRPr>
          </a:p>
          <a:p>
            <a:endParaRPr lang="ru-RU"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2645234" y="4820959"/>
            <a:ext cx="4572000" cy="923330"/>
          </a:xfrm>
          <a:prstGeom prst="rect">
            <a:avLst/>
          </a:prstGeom>
        </p:spPr>
        <p:txBody>
          <a:bodyPr>
            <a:spAutoFit/>
          </a:bodyPr>
          <a:lstStyle/>
          <a:p>
            <a:pPr algn="ctr"/>
            <a:r>
              <a:rPr lang="bg-BG" dirty="0">
                <a:latin typeface="Times New Roman" panose="02020603050405020304" pitchFamily="18" charset="0"/>
                <a:cs typeface="Times New Roman" panose="02020603050405020304" pitchFamily="18" charset="0"/>
              </a:rPr>
              <a:t>Мариела Савкова</a:t>
            </a:r>
          </a:p>
          <a:p>
            <a:pPr algn="ctr"/>
            <a:endParaRPr lang="bg-BG" dirty="0">
              <a:latin typeface="Times New Roman" panose="02020603050405020304" pitchFamily="18" charset="0"/>
              <a:cs typeface="Times New Roman" panose="02020603050405020304" pitchFamily="18" charset="0"/>
            </a:endParaRPr>
          </a:p>
          <a:p>
            <a:pPr algn="ctr"/>
            <a:r>
              <a:rPr lang="bg-BG" dirty="0">
                <a:latin typeface="Times New Roman" panose="02020603050405020304" pitchFamily="18" charset="0"/>
                <a:cs typeface="Times New Roman" panose="02020603050405020304" pitchFamily="18" charset="0"/>
              </a:rPr>
              <a:t> </a:t>
            </a:r>
            <a:r>
              <a:rPr lang="bg-BG" dirty="0" smtClean="0">
                <a:latin typeface="Times New Roman" panose="02020603050405020304" pitchFamily="18" charset="0"/>
                <a:cs typeface="Times New Roman" panose="02020603050405020304" pitchFamily="18" charset="0"/>
              </a:rPr>
              <a:t>10</a:t>
            </a:r>
            <a:r>
              <a:rPr lang="bg-BG" dirty="0" smtClean="0">
                <a:latin typeface="Times New Roman" panose="02020603050405020304" pitchFamily="18" charset="0"/>
                <a:cs typeface="Times New Roman" panose="02020603050405020304" pitchFamily="18" charset="0"/>
              </a:rPr>
              <a:t>. </a:t>
            </a:r>
            <a:r>
              <a:rPr lang="bg-BG" dirty="0" smtClean="0">
                <a:latin typeface="Times New Roman" panose="02020603050405020304" pitchFamily="18" charset="0"/>
                <a:cs typeface="Times New Roman" panose="02020603050405020304" pitchFamily="18" charset="0"/>
              </a:rPr>
              <a:t>12</a:t>
            </a:r>
            <a:r>
              <a:rPr lang="bg-BG" dirty="0" smtClean="0">
                <a:latin typeface="Times New Roman" panose="02020603050405020304" pitchFamily="18" charset="0"/>
                <a:cs typeface="Times New Roman" panose="02020603050405020304" pitchFamily="18" charset="0"/>
              </a:rPr>
              <a:t>. 2020 г.</a:t>
            </a:r>
            <a:r>
              <a:rPr lang="bg-BG" dirty="0" smtClean="0">
                <a:latin typeface="Times New Roman" panose="02020603050405020304" pitchFamily="18" charset="0"/>
                <a:cs typeface="Times New Roman" panose="02020603050405020304" pitchFamily="18" charset="0"/>
              </a:rPr>
              <a:t>, 10,30-12,00 ч.</a:t>
            </a:r>
            <a:endParaRPr lang="en-US" dirty="0">
              <a:latin typeface="Times New Roman" panose="02020603050405020304" pitchFamily="18" charset="0"/>
              <a:cs typeface="Times New Roman" panose="02020603050405020304" pitchFamily="18" charset="0"/>
            </a:endParaRPr>
          </a:p>
        </p:txBody>
      </p:sp>
      <p:sp>
        <p:nvSpPr>
          <p:cNvPr id="7" name="Rectangle 6"/>
          <p:cNvSpPr/>
          <p:nvPr/>
        </p:nvSpPr>
        <p:spPr>
          <a:xfrm>
            <a:off x="2051720" y="6021288"/>
            <a:ext cx="5472608" cy="553998"/>
          </a:xfrm>
          <a:prstGeom prst="rect">
            <a:avLst/>
          </a:prstGeom>
        </p:spPr>
        <p:txBody>
          <a:bodyPr wrap="square">
            <a:spAutoFit/>
          </a:bodyPr>
          <a:lstStyle/>
          <a:p>
            <a:r>
              <a:rPr lang="ru-RU" sz="1000" dirty="0">
                <a:latin typeface="Times New Roman" panose="02020603050405020304" pitchFamily="18" charset="0"/>
                <a:cs typeface="Times New Roman" panose="02020603050405020304" pitchFamily="18" charset="0"/>
              </a:rPr>
              <a:t>Проект „Областен информационен център – Видин“. Финансиран по договор за безвъзмездна финансова помощ  № BG05SFOP001-4.004-0022-С01 от Оперативна програма „Добро управление” 2014-2020, съфинансирана от Европейския  съюз чрез Европейския социален фонд.</a:t>
            </a:r>
            <a:endParaRPr lang="bg-BG" sz="10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500437" y="5978436"/>
            <a:ext cx="1609524" cy="561905"/>
          </a:xfrm>
          <a:prstGeom prst="rect">
            <a:avLst/>
          </a:prstGeom>
        </p:spPr>
      </p:pic>
      <p:pic>
        <p:nvPicPr>
          <p:cNvPr id="9" name="Picture 8"/>
          <p:cNvPicPr>
            <a:picLocks noChangeAspect="1"/>
          </p:cNvPicPr>
          <p:nvPr/>
        </p:nvPicPr>
        <p:blipFill>
          <a:blip r:embed="rId5"/>
          <a:stretch>
            <a:fillRect/>
          </a:stretch>
        </p:blipFill>
        <p:spPr>
          <a:xfrm>
            <a:off x="7524328" y="5958315"/>
            <a:ext cx="1521504" cy="790476"/>
          </a:xfrm>
          <a:prstGeom prst="rect">
            <a:avLst/>
          </a:prstGeom>
        </p:spPr>
      </p:pic>
      <p:pic>
        <p:nvPicPr>
          <p:cNvPr id="6" name="Picture 5"/>
          <p:cNvPicPr>
            <a:picLocks noChangeAspect="1"/>
          </p:cNvPicPr>
          <p:nvPr/>
        </p:nvPicPr>
        <p:blipFill>
          <a:blip r:embed="rId6"/>
          <a:stretch>
            <a:fillRect/>
          </a:stretch>
        </p:blipFill>
        <p:spPr>
          <a:xfrm>
            <a:off x="462738" y="287466"/>
            <a:ext cx="1152244" cy="1225402"/>
          </a:xfrm>
          <a:prstGeom prst="rect">
            <a:avLst/>
          </a:prstGeom>
        </p:spPr>
      </p:pic>
    </p:spTree>
    <p:extLst>
      <p:ext uri="{BB962C8B-B14F-4D97-AF65-F5344CB8AC3E}">
        <p14:creationId xmlns:p14="http://schemas.microsoft.com/office/powerpoint/2010/main" val="2791888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endParaRPr lang="en-US" sz="3200" b="1">
              <a:solidFill>
                <a:prstClr val="white"/>
              </a:solidFill>
              <a:latin typeface="Calibri" pitchFamily="34" charset="0"/>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prstClr val="black"/>
              </a:solidFill>
            </a:endParaRPr>
          </a:p>
        </p:txBody>
      </p:sp>
      <p:sp>
        <p:nvSpPr>
          <p:cNvPr id="29701" name="Правоъгълник 4"/>
          <p:cNvSpPr>
            <a:spLocks noChangeArrowheads="1"/>
          </p:cNvSpPr>
          <p:nvPr/>
        </p:nvSpPr>
        <p:spPr bwMode="auto">
          <a:xfrm>
            <a:off x="1258888" y="765175"/>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000" b="1">
              <a:solidFill>
                <a:prstClr val="black"/>
              </a:solidFill>
              <a:latin typeface="Arial" charset="0"/>
            </a:endParaRPr>
          </a:p>
          <a:p>
            <a:pPr algn="ctr" fontAlgn="base">
              <a:spcBef>
                <a:spcPct val="0"/>
              </a:spcBef>
              <a:spcAft>
                <a:spcPct val="0"/>
              </a:spcAft>
            </a:pPr>
            <a:endParaRPr lang="en-US" sz="2000" b="1">
              <a:solidFill>
                <a:prstClr val="black"/>
              </a:solidFill>
              <a:latin typeface="Arial" charset="0"/>
            </a:endParaRPr>
          </a:p>
        </p:txBody>
      </p:sp>
      <p:sp>
        <p:nvSpPr>
          <p:cNvPr id="7" name="Rectangle 2"/>
          <p:cNvSpPr txBox="1">
            <a:spLocks noChangeArrowheads="1"/>
          </p:cNvSpPr>
          <p:nvPr/>
        </p:nvSpPr>
        <p:spPr bwMode="auto">
          <a:xfrm>
            <a:off x="829816" y="241300"/>
            <a:ext cx="7772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bg-BG" sz="2900" b="1" dirty="0" smtClean="0">
                <a:solidFill>
                  <a:prstClr val="black"/>
                </a:solidFill>
                <a:effectLst>
                  <a:outerShdw blurRad="38100" dist="38100" dir="2700000" algn="tl">
                    <a:srgbClr val="C0C0C0"/>
                  </a:outerShdw>
                </a:effectLst>
              </a:rPr>
              <a:t>ВЗАИМОВРЪЗКИ ПРИОРИТЕТ 1 И ПРИОРИТЕТ 2 </a:t>
            </a:r>
            <a:endParaRPr lang="bg-BG" sz="2900" b="1" dirty="0">
              <a:solidFill>
                <a:prstClr val="black"/>
              </a:solidFill>
              <a:effectLst>
                <a:outerShdw blurRad="38100" dist="38100" dir="2700000" algn="tl">
                  <a:srgbClr val="C0C0C0"/>
                </a:outerShdw>
              </a:effectLst>
            </a:endParaRPr>
          </a:p>
        </p:txBody>
      </p:sp>
      <p:sp>
        <p:nvSpPr>
          <p:cNvPr id="2" name="Rectangle 1"/>
          <p:cNvSpPr/>
          <p:nvPr/>
        </p:nvSpPr>
        <p:spPr>
          <a:xfrm>
            <a:off x="395536" y="1643063"/>
            <a:ext cx="8640960" cy="5078313"/>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10 те градски общини </a:t>
            </a:r>
            <a:r>
              <a:rPr lang="ru-RU" i="1" dirty="0">
                <a:latin typeface="Times New Roman" panose="02020603050405020304" pitchFamily="18" charset="0"/>
                <a:cs typeface="Times New Roman" panose="02020603050405020304" pitchFamily="18" charset="0"/>
              </a:rPr>
              <a:t>могат да си партнират помежду си или с други общини от същия или друг регион </a:t>
            </a:r>
            <a:r>
              <a:rPr lang="ru-RU" dirty="0" smtClean="0">
                <a:latin typeface="Times New Roman" panose="02020603050405020304" pitchFamily="18" charset="0"/>
                <a:cs typeface="Times New Roman" panose="02020603050405020304" pitchFamily="18" charset="0"/>
              </a:rPr>
              <a:t>за изпълнение на ИТИ </a:t>
            </a:r>
            <a:r>
              <a:rPr lang="ru-RU" dirty="0">
                <a:latin typeface="Times New Roman" panose="02020603050405020304" pitchFamily="18" charset="0"/>
                <a:cs typeface="Times New Roman" panose="02020603050405020304" pitchFamily="18" charset="0"/>
              </a:rPr>
              <a:t>в съответствие със съответната интегрираната териториална стратегия на </a:t>
            </a:r>
            <a:r>
              <a:rPr lang="ru-RU" dirty="0" smtClean="0">
                <a:latin typeface="Times New Roman" panose="02020603050405020304" pitchFamily="18" charset="0"/>
                <a:cs typeface="Times New Roman" panose="02020603050405020304" pitchFamily="18" charset="0"/>
              </a:rPr>
              <a:t>ниво</a:t>
            </a:r>
            <a:r>
              <a:rPr lang="en-US" dirty="0" smtClean="0">
                <a:latin typeface="Times New Roman" panose="02020603050405020304" pitchFamily="18" charset="0"/>
                <a:cs typeface="Times New Roman" panose="02020603050405020304" pitchFamily="18" charset="0"/>
              </a:rPr>
              <a:t> NUTS </a:t>
            </a:r>
            <a:r>
              <a:rPr lang="ru-RU" dirty="0" smtClean="0">
                <a:latin typeface="Times New Roman" panose="02020603050405020304" pitchFamily="18" charset="0"/>
                <a:cs typeface="Times New Roman" panose="02020603050405020304" pitchFamily="18" charset="0"/>
              </a:rPr>
              <a:t>2</a:t>
            </a:r>
            <a:r>
              <a:rPr lang="ru-RU"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ru-RU" dirty="0" smtClean="0">
                <a:latin typeface="Times New Roman" panose="02020603050405020304" pitchFamily="18" charset="0"/>
                <a:cs typeface="Times New Roman" panose="02020603050405020304" pitchFamily="18" charset="0"/>
              </a:rPr>
              <a:t>Общини и други избираеми кандидати по ПО 1,  могат да са партньори, отговорни </a:t>
            </a:r>
            <a:r>
              <a:rPr lang="ru-RU" dirty="0">
                <a:latin typeface="Times New Roman" panose="02020603050405020304" pitchFamily="18" charset="0"/>
                <a:cs typeface="Times New Roman" panose="02020603050405020304" pitchFamily="18" charset="0"/>
              </a:rPr>
              <a:t>за изпълнението на "меки" </a:t>
            </a:r>
            <a:r>
              <a:rPr lang="ru-RU" i="1" dirty="0">
                <a:latin typeface="Times New Roman" panose="02020603050405020304" pitchFamily="18" charset="0"/>
                <a:cs typeface="Times New Roman" panose="02020603050405020304" pitchFamily="18" charset="0"/>
              </a:rPr>
              <a:t>мерки, свързани с обмен на опит, добри практики, трансфер на знания и </a:t>
            </a:r>
            <a:r>
              <a:rPr lang="ru-RU" i="1" dirty="0" smtClean="0">
                <a:latin typeface="Times New Roman" panose="02020603050405020304" pitchFamily="18" charset="0"/>
                <a:cs typeface="Times New Roman" panose="02020603050405020304" pitchFamily="18" charset="0"/>
              </a:rPr>
              <a:t>др</a:t>
            </a:r>
            <a:r>
              <a:rPr lang="ru-RU"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q"/>
            </a:pPr>
            <a:r>
              <a:rPr lang="ru-RU" dirty="0" smtClean="0">
                <a:latin typeface="Times New Roman" panose="02020603050405020304" pitchFamily="18" charset="0"/>
                <a:cs typeface="Times New Roman" panose="02020603050405020304" pitchFamily="18" charset="0"/>
              </a:rPr>
              <a:t>Финансирането на ИТИ става по два начина</a:t>
            </a:r>
            <a:r>
              <a:rPr lang="en-US" dirty="0" smtClean="0">
                <a:latin typeface="Times New Roman" panose="02020603050405020304" pitchFamily="18" charset="0"/>
                <a:cs typeface="Times New Roman" panose="02020603050405020304" pitchFamily="18" charset="0"/>
              </a:rPr>
              <a:t>: </a:t>
            </a:r>
            <a:r>
              <a:rPr lang="bg-BG" dirty="0" smtClean="0">
                <a:latin typeface="Times New Roman" panose="02020603050405020304" pitchFamily="18" charset="0"/>
                <a:cs typeface="Times New Roman" panose="02020603050405020304" pitchFamily="18" charset="0"/>
              </a:rPr>
              <a:t>първият е в</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рамките </a:t>
            </a:r>
            <a:r>
              <a:rPr lang="ru-RU" b="1" i="1" dirty="0">
                <a:latin typeface="Times New Roman" panose="02020603050405020304" pitchFamily="18" charset="0"/>
                <a:cs typeface="Times New Roman" panose="02020603050405020304" pitchFamily="18" charset="0"/>
              </a:rPr>
              <a:t>на </a:t>
            </a:r>
            <a:r>
              <a:rPr lang="ru-RU" b="1" i="1" dirty="0" smtClean="0">
                <a:latin typeface="Times New Roman" panose="02020603050405020304" pitchFamily="18" charset="0"/>
                <a:cs typeface="Times New Roman" panose="02020603050405020304" pitchFamily="18" charset="0"/>
              </a:rPr>
              <a:t>до 30 </a:t>
            </a:r>
            <a:r>
              <a:rPr lang="ru-RU" b="1"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от общата </a:t>
            </a:r>
            <a:r>
              <a:rPr lang="ru-RU" dirty="0" smtClean="0">
                <a:latin typeface="Times New Roman" panose="02020603050405020304" pitchFamily="18" charset="0"/>
                <a:cs typeface="Times New Roman" panose="02020603050405020304" pitchFamily="18" charset="0"/>
              </a:rPr>
              <a:t>стойност на ИТИ, </a:t>
            </a:r>
            <a:r>
              <a:rPr lang="ru-RU" dirty="0">
                <a:latin typeface="Times New Roman" panose="02020603050405020304" pitchFamily="18" charset="0"/>
                <a:cs typeface="Times New Roman" panose="02020603050405020304" pitchFamily="18" charset="0"/>
              </a:rPr>
              <a:t>спецално заделени за участие на потенциални бенефициенти, попадащи в обхвата на Приоритет </a:t>
            </a:r>
            <a:r>
              <a:rPr lang="ru-RU" dirty="0" smtClean="0">
                <a:latin typeface="Times New Roman" panose="02020603050405020304" pitchFamily="18" charset="0"/>
                <a:cs typeface="Times New Roman" panose="02020603050405020304" pitchFamily="18" charset="0"/>
              </a:rPr>
              <a:t>1. </a:t>
            </a:r>
            <a:r>
              <a:rPr lang="ru-RU" dirty="0">
                <a:latin typeface="Times New Roman" panose="02020603050405020304" pitchFamily="18" charset="0"/>
                <a:cs typeface="Times New Roman" panose="02020603050405020304" pitchFamily="18" charset="0"/>
              </a:rPr>
              <a:t>н</a:t>
            </a:r>
            <a:r>
              <a:rPr lang="ru-RU" dirty="0" smtClean="0">
                <a:latin typeface="Times New Roman" panose="02020603050405020304" pitchFamily="18" charset="0"/>
                <a:cs typeface="Times New Roman" panose="02020603050405020304" pitchFamily="18" charset="0"/>
              </a:rPr>
              <a:t>апр., </a:t>
            </a:r>
            <a:r>
              <a:rPr lang="ru-RU" dirty="0">
                <a:latin typeface="Times New Roman" panose="02020603050405020304" pitchFamily="18" charset="0"/>
                <a:cs typeface="Times New Roman" panose="02020603050405020304" pitchFamily="18" charset="0"/>
              </a:rPr>
              <a:t>инвестициите за здравеопазване и пътища могат да бъдат осъществявани със средства от този заделен бюджет, предвид че те обикновено са с надобщинско </a:t>
            </a:r>
            <a:r>
              <a:rPr lang="ru-RU" dirty="0" smtClean="0">
                <a:latin typeface="Times New Roman" panose="02020603050405020304" pitchFamily="18" charset="0"/>
                <a:cs typeface="Times New Roman" panose="02020603050405020304" pitchFamily="18" charset="0"/>
              </a:rPr>
              <a:t>и имат регионално значение. Вторият е с </a:t>
            </a:r>
            <a:r>
              <a:rPr lang="ru-RU" dirty="0">
                <a:latin typeface="Times New Roman" panose="02020603050405020304" pitchFamily="18" charset="0"/>
                <a:cs typeface="Times New Roman" panose="02020603050405020304" pitchFamily="18" charset="0"/>
              </a:rPr>
              <a:t>проект, финансиран със собствени средства и финансови инструменти. </a:t>
            </a:r>
            <a:endParaRPr lang="ru-RU" dirty="0" smtClean="0">
              <a:latin typeface="Times New Roman" panose="02020603050405020304" pitchFamily="18" charset="0"/>
              <a:cs typeface="Times New Roman" panose="02020603050405020304" pitchFamily="18" charset="0"/>
            </a:endParaRPr>
          </a:p>
          <a:p>
            <a:endParaRPr lang="ru-RU" b="1" dirty="0" smtClean="0">
              <a:latin typeface="Times New Roman" panose="02020603050405020304" pitchFamily="18" charset="0"/>
              <a:cs typeface="Times New Roman" panose="02020603050405020304" pitchFamily="18" charset="0"/>
            </a:endParaRPr>
          </a:p>
          <a:p>
            <a:r>
              <a:rPr lang="ru-RU" b="1" dirty="0" smtClean="0">
                <a:latin typeface="Times New Roman" panose="02020603050405020304" pitchFamily="18" charset="0"/>
                <a:cs typeface="Times New Roman" panose="02020603050405020304" pitchFamily="18" charset="0"/>
              </a:rPr>
              <a:t>ВАЖНО! </a:t>
            </a: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рамките на Приоритет 2 </a:t>
            </a:r>
            <a:r>
              <a:rPr lang="ru-RU" dirty="0" smtClean="0">
                <a:latin typeface="Times New Roman" panose="02020603050405020304" pitchFamily="18" charset="0"/>
                <a:cs typeface="Times New Roman" panose="02020603050405020304" pitchFamily="18" charset="0"/>
              </a:rPr>
              <a:t>ОПРР, </a:t>
            </a:r>
            <a:r>
              <a:rPr lang="ru-RU" dirty="0">
                <a:latin typeface="Times New Roman" panose="02020603050405020304" pitchFamily="18" charset="0"/>
                <a:cs typeface="Times New Roman" panose="02020603050405020304" pitchFamily="18" charset="0"/>
              </a:rPr>
              <a:t>няма да предоставя </a:t>
            </a:r>
            <a:r>
              <a:rPr lang="ru-RU" dirty="0" smtClean="0">
                <a:latin typeface="Times New Roman" panose="02020603050405020304" pitchFamily="18" charset="0"/>
                <a:cs typeface="Times New Roman" panose="02020603050405020304" pitchFamily="18" charset="0"/>
              </a:rPr>
              <a:t>БФП </a:t>
            </a:r>
            <a:r>
              <a:rPr lang="ru-RU" dirty="0">
                <a:latin typeface="Times New Roman" panose="02020603050405020304" pitchFamily="18" charset="0"/>
                <a:cs typeface="Times New Roman" panose="02020603050405020304" pitchFamily="18" charset="0"/>
              </a:rPr>
              <a:t>за инвестиции в инфраструктура </a:t>
            </a:r>
            <a:r>
              <a:rPr lang="ru-RU" dirty="0" smtClean="0">
                <a:latin typeface="Times New Roman" panose="02020603050405020304" pitchFamily="18" charset="0"/>
                <a:cs typeface="Times New Roman" panose="02020603050405020304" pitchFamily="18" charset="0"/>
              </a:rPr>
              <a:t>на ИТИ, на</a:t>
            </a:r>
            <a:r>
              <a:rPr lang="ru-RU" b="1" i="1" dirty="0" smtClean="0">
                <a:latin typeface="Times New Roman" panose="02020603050405020304" pitchFamily="18" charset="0"/>
                <a:cs typeface="Times New Roman" panose="02020603050405020304" pitchFamily="18" charset="0"/>
              </a:rPr>
              <a:t> 10 те </a:t>
            </a:r>
            <a:r>
              <a:rPr lang="ru-RU" b="1" i="1" dirty="0">
                <a:latin typeface="Times New Roman" panose="02020603050405020304" pitchFamily="18" charset="0"/>
                <a:cs typeface="Times New Roman" panose="02020603050405020304" pitchFamily="18" charset="0"/>
              </a:rPr>
              <a:t>градски </a:t>
            </a:r>
            <a:r>
              <a:rPr lang="ru-RU" b="1" i="1" dirty="0" smtClean="0">
                <a:latin typeface="Times New Roman" panose="02020603050405020304" pitchFamily="18" charset="0"/>
                <a:cs typeface="Times New Roman" panose="02020603050405020304" pitchFamily="18" charset="0"/>
              </a:rPr>
              <a:t>общини по Приоритет 1.</a:t>
            </a:r>
            <a:endParaRPr lang="bg-BG"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630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endParaRPr lang="en-US" sz="3200" b="1">
              <a:solidFill>
                <a:prstClr val="white"/>
              </a:solidFill>
              <a:latin typeface="Calibri" pitchFamily="34" charset="0"/>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prstClr val="black"/>
              </a:solidFill>
            </a:endParaRPr>
          </a:p>
        </p:txBody>
      </p:sp>
      <p:sp>
        <p:nvSpPr>
          <p:cNvPr id="29701" name="Правоъгълник 4"/>
          <p:cNvSpPr>
            <a:spLocks noChangeArrowheads="1"/>
          </p:cNvSpPr>
          <p:nvPr/>
        </p:nvSpPr>
        <p:spPr bwMode="auto">
          <a:xfrm>
            <a:off x="1258888" y="765175"/>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000" b="1">
              <a:solidFill>
                <a:prstClr val="black"/>
              </a:solidFill>
              <a:latin typeface="Arial" charset="0"/>
            </a:endParaRPr>
          </a:p>
          <a:p>
            <a:pPr algn="ctr" fontAlgn="base">
              <a:spcBef>
                <a:spcPct val="0"/>
              </a:spcBef>
              <a:spcAft>
                <a:spcPct val="0"/>
              </a:spcAft>
            </a:pPr>
            <a:endParaRPr lang="en-US" sz="2000" b="1">
              <a:solidFill>
                <a:prstClr val="black"/>
              </a:solidFill>
              <a:latin typeface="Arial" charset="0"/>
            </a:endParaRPr>
          </a:p>
        </p:txBody>
      </p:sp>
      <p:sp>
        <p:nvSpPr>
          <p:cNvPr id="7" name="Rectangle 2"/>
          <p:cNvSpPr txBox="1">
            <a:spLocks noChangeArrowheads="1"/>
          </p:cNvSpPr>
          <p:nvPr/>
        </p:nvSpPr>
        <p:spPr bwMode="auto">
          <a:xfrm>
            <a:off x="800100" y="181769"/>
            <a:ext cx="7772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ru-RU"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Приоритет </a:t>
            </a:r>
            <a:r>
              <a:rPr lang="en-US"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 </a:t>
            </a:r>
            <a:r>
              <a:rPr lang="bg-BG"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ИТИ ОПРР</a:t>
            </a:r>
            <a:r>
              <a:rPr lang="en-US"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ru-RU"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2021-2027</a:t>
            </a:r>
            <a:r>
              <a:rPr lang="en-US"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ru-RU"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endParaRPr lang="bg-BG"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251520" y="1344613"/>
            <a:ext cx="8511608" cy="5355312"/>
          </a:xfrm>
          <a:prstGeom prst="rect">
            <a:avLst/>
          </a:prstGeom>
        </p:spPr>
        <p:txBody>
          <a:bodyPr wrap="square">
            <a:spAutoFit/>
          </a:bodyPr>
          <a:lstStyle/>
          <a:p>
            <a:pPr algn="just"/>
            <a:endParaRPr lang="en-US" dirty="0" smtClean="0"/>
          </a:p>
          <a:p>
            <a:pPr marL="285750" indent="-285750" algn="just">
              <a:buFont typeface="Wingdings" panose="05000000000000000000" pitchFamily="2" charset="2"/>
              <a:buChar char="§"/>
            </a:pPr>
            <a:r>
              <a:rPr lang="ru-RU" dirty="0" smtClean="0">
                <a:latin typeface="Times New Roman" panose="02020603050405020304" pitchFamily="18" charset="0"/>
                <a:cs typeface="Times New Roman" panose="02020603050405020304" pitchFamily="18" charset="0"/>
              </a:rPr>
              <a:t>Подкрепата </a:t>
            </a:r>
            <a:r>
              <a:rPr lang="ru-RU" dirty="0">
                <a:latin typeface="Times New Roman" panose="02020603050405020304" pitchFamily="18" charset="0"/>
                <a:cs typeface="Times New Roman" panose="02020603050405020304" pitchFamily="18" charset="0"/>
              </a:rPr>
              <a:t>за интегрирано териториално развитие </a:t>
            </a:r>
            <a:r>
              <a:rPr lang="ru-RU" dirty="0" smtClean="0">
                <a:latin typeface="Times New Roman" panose="02020603050405020304" pitchFamily="18" charset="0"/>
                <a:cs typeface="Times New Roman" panose="02020603050405020304" pitchFamily="18" charset="0"/>
              </a:rPr>
              <a:t>е </a:t>
            </a:r>
            <a:r>
              <a:rPr lang="ru-RU" dirty="0">
                <a:latin typeface="Times New Roman" panose="02020603050405020304" pitchFamily="18" charset="0"/>
                <a:cs typeface="Times New Roman" panose="02020603050405020304" pitchFamily="18" charset="0"/>
              </a:rPr>
              <a:t>уредена в чл. 22 от проекта на </a:t>
            </a:r>
            <a:r>
              <a:rPr lang="ru-RU" dirty="0" smtClean="0">
                <a:latin typeface="Times New Roman" panose="02020603050405020304" pitchFamily="18" charset="0"/>
                <a:cs typeface="Times New Roman" panose="02020603050405020304" pitchFamily="18" charset="0"/>
              </a:rPr>
              <a:t>РОР, който включва СКФ, ПМДР и фондовете </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Убежище и Миграция</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Вътрешна сигурност</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и </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Инструмент за управление на границиите</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endParaRPr lang="en-US" i="1" dirty="0" smtClean="0">
              <a:latin typeface="Times New Roman" panose="02020603050405020304" pitchFamily="18" charset="0"/>
              <a:cs typeface="Times New Roman" panose="02020603050405020304" pitchFamily="18" charset="0"/>
            </a:endParaRPr>
          </a:p>
          <a:p>
            <a:pPr algn="just"/>
            <a:endParaRPr lang="ru-RU" b="1" i="1"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При тази форма на подкрепа финансирането се отпуска от различни фондове и/или програми в подкрепа на изпълнението на стратегии за териториално и местно развитие в България и ще се прилага през програмния период 2021-2027 г. за насърчаване на развитието на регионите от ниво 2.</a:t>
            </a:r>
          </a:p>
          <a:p>
            <a:pPr algn="just"/>
            <a:endParaRPr lang="ru-RU"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Целта на подхода е </a:t>
            </a:r>
            <a:r>
              <a:rPr lang="ru-RU" dirty="0">
                <a:latin typeface="Times New Roman" panose="02020603050405020304" pitchFamily="18" charset="0"/>
                <a:cs typeface="Times New Roman" panose="02020603050405020304" pitchFamily="18" charset="0"/>
              </a:rPr>
              <a:t>развитие на модел на </a:t>
            </a:r>
            <a:r>
              <a:rPr lang="ru-RU" dirty="0" smtClean="0">
                <a:latin typeface="Times New Roman" panose="02020603050405020304" pitchFamily="18" charset="0"/>
                <a:cs typeface="Times New Roman" panose="02020603050405020304" pitchFamily="18" charset="0"/>
              </a:rPr>
              <a:t>партньорство </a:t>
            </a:r>
            <a:r>
              <a:rPr lang="ru-RU" dirty="0">
                <a:latin typeface="Times New Roman" panose="02020603050405020304" pitchFamily="18" charset="0"/>
                <a:cs typeface="Times New Roman" panose="02020603050405020304" pitchFamily="18" charset="0"/>
              </a:rPr>
              <a:t>между местните власти и другите заинтересовани </a:t>
            </a:r>
            <a:r>
              <a:rPr lang="ru-RU" dirty="0" smtClean="0">
                <a:latin typeface="Times New Roman" panose="02020603050405020304" pitchFamily="18" charset="0"/>
                <a:cs typeface="Times New Roman" panose="02020603050405020304" pitchFamily="18" charset="0"/>
              </a:rPr>
              <a:t>страни, </a:t>
            </a:r>
            <a:r>
              <a:rPr lang="ru-RU" dirty="0">
                <a:latin typeface="Times New Roman" panose="02020603050405020304" pitchFamily="18" charset="0"/>
                <a:cs typeface="Times New Roman" panose="02020603050405020304" pitchFamily="18" charset="0"/>
              </a:rPr>
              <a:t>(представители на бизнеса и гражданското общество) които, водени от обща цел вместо в условия на конкуренция за достъп до финансиране</a:t>
            </a:r>
            <a:r>
              <a:rPr lang="ru-RU" i="1" u="sng" dirty="0">
                <a:latin typeface="Times New Roman" panose="02020603050405020304" pitchFamily="18" charset="0"/>
                <a:cs typeface="Times New Roman" panose="02020603050405020304" pitchFamily="18" charset="0"/>
              </a:rPr>
              <a:t>, работят съвместно за разрешаването на общи проблеми </a:t>
            </a:r>
            <a:r>
              <a:rPr lang="ru-RU" dirty="0">
                <a:latin typeface="Times New Roman" panose="02020603050405020304" pitchFamily="18" charset="0"/>
                <a:cs typeface="Times New Roman" panose="02020603050405020304" pitchFamily="18" charset="0"/>
              </a:rPr>
              <a:t>или оползотворяване на потенциалите за развитие на конкретна територия, без водещи да са административните граници на отделните териториални </a:t>
            </a:r>
            <a:r>
              <a:rPr lang="ru-RU" dirty="0" smtClean="0">
                <a:latin typeface="Times New Roman" panose="02020603050405020304" pitchFamily="18" charset="0"/>
                <a:cs typeface="Times New Roman" panose="02020603050405020304" pitchFamily="18" charset="0"/>
              </a:rPr>
              <a:t>единици.</a:t>
            </a:r>
            <a:endParaRPr lang="en-US"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ОПРР </a:t>
            </a:r>
            <a:r>
              <a:rPr lang="ru-RU" dirty="0">
                <a:latin typeface="Times New Roman" panose="02020603050405020304" pitchFamily="18" charset="0"/>
                <a:cs typeface="Times New Roman" panose="02020603050405020304" pitchFamily="18" charset="0"/>
              </a:rPr>
              <a:t>2021-2027 г. </a:t>
            </a:r>
            <a:r>
              <a:rPr lang="ru-RU" dirty="0" smtClean="0">
                <a:latin typeface="Times New Roman" panose="02020603050405020304" pitchFamily="18" charset="0"/>
                <a:cs typeface="Times New Roman" panose="02020603050405020304" pitchFamily="18" charset="0"/>
              </a:rPr>
              <a:t>насочена </a:t>
            </a:r>
            <a:r>
              <a:rPr lang="ru-RU" dirty="0">
                <a:latin typeface="Times New Roman" panose="02020603050405020304" pitchFamily="18" charset="0"/>
                <a:cs typeface="Times New Roman" panose="02020603050405020304" pitchFamily="18" charset="0"/>
              </a:rPr>
              <a:t>към изпълнението на териториалната цел на политиката „</a:t>
            </a:r>
            <a:r>
              <a:rPr lang="ru-RU" i="1" dirty="0">
                <a:latin typeface="Times New Roman" panose="02020603050405020304" pitchFamily="18" charset="0"/>
                <a:cs typeface="Times New Roman" panose="02020603050405020304" pitchFamily="18" charset="0"/>
              </a:rPr>
              <a:t>Европа по-близо до гражданите</a:t>
            </a:r>
            <a:r>
              <a:rPr lang="ru-RU" dirty="0" smtClean="0">
                <a:latin typeface="Times New Roman" panose="02020603050405020304" pitchFamily="18" charset="0"/>
                <a:cs typeface="Times New Roman" panose="02020603050405020304" pitchFamily="18" charset="0"/>
              </a:rPr>
              <a:t>“.</a:t>
            </a:r>
            <a:endParaRPr lang="bg-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8709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endParaRPr lang="en-US" sz="3200" b="1">
              <a:solidFill>
                <a:prstClr val="white"/>
              </a:solidFill>
              <a:latin typeface="Calibri" pitchFamily="34" charset="0"/>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prstClr val="black"/>
              </a:solidFill>
            </a:endParaRPr>
          </a:p>
        </p:txBody>
      </p:sp>
      <p:sp>
        <p:nvSpPr>
          <p:cNvPr id="29701" name="Правоъгълник 4"/>
          <p:cNvSpPr>
            <a:spLocks noChangeArrowheads="1"/>
          </p:cNvSpPr>
          <p:nvPr/>
        </p:nvSpPr>
        <p:spPr bwMode="auto">
          <a:xfrm>
            <a:off x="1258888" y="765175"/>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000" b="1">
              <a:solidFill>
                <a:prstClr val="black"/>
              </a:solidFill>
              <a:latin typeface="Arial" charset="0"/>
            </a:endParaRPr>
          </a:p>
          <a:p>
            <a:pPr algn="ctr" fontAlgn="base">
              <a:spcBef>
                <a:spcPct val="0"/>
              </a:spcBef>
              <a:spcAft>
                <a:spcPct val="0"/>
              </a:spcAft>
            </a:pPr>
            <a:endParaRPr lang="en-US" sz="2000" b="1">
              <a:solidFill>
                <a:prstClr val="black"/>
              </a:solidFill>
              <a:latin typeface="Arial" charset="0"/>
            </a:endParaRPr>
          </a:p>
        </p:txBody>
      </p:sp>
      <p:sp>
        <p:nvSpPr>
          <p:cNvPr id="7" name="Rectangle 2"/>
          <p:cNvSpPr txBox="1">
            <a:spLocks noChangeArrowheads="1"/>
          </p:cNvSpPr>
          <p:nvPr/>
        </p:nvSpPr>
        <p:spPr bwMode="auto">
          <a:xfrm>
            <a:off x="968465" y="-95297"/>
            <a:ext cx="7772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ru-RU"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ПОДХОД НА ИТИ </a:t>
            </a:r>
            <a:r>
              <a:rPr lang="en-US" sz="29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ru-RU"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2021-2027</a:t>
            </a:r>
            <a:r>
              <a:rPr lang="en-US"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ru-RU"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endParaRPr lang="bg-BG"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323528" y="1354138"/>
            <a:ext cx="8424936" cy="5355312"/>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Предвижда се всеки </a:t>
            </a:r>
            <a:r>
              <a:rPr lang="ru-RU" dirty="0">
                <a:latin typeface="Times New Roman" panose="02020603050405020304" pitchFamily="18" charset="0"/>
                <a:cs typeface="Times New Roman" panose="02020603050405020304" pitchFamily="18" charset="0"/>
              </a:rPr>
              <a:t>регион за планиране от ниво 2 да разполага с определен бюджет от европейските фондове за периода 2021-2027 г., </a:t>
            </a:r>
            <a:r>
              <a:rPr lang="ru-RU" dirty="0" smtClean="0">
                <a:latin typeface="Times New Roman" panose="02020603050405020304" pitchFamily="18" charset="0"/>
                <a:cs typeface="Times New Roman" panose="02020603050405020304" pitchFamily="18" charset="0"/>
              </a:rPr>
              <a:t>за </a:t>
            </a:r>
            <a:r>
              <a:rPr lang="ru-RU" dirty="0">
                <a:latin typeface="Times New Roman" panose="02020603050405020304" pitchFamily="18" charset="0"/>
                <a:cs typeface="Times New Roman" panose="02020603050405020304" pitchFamily="18" charset="0"/>
              </a:rPr>
              <a:t>реализиране на </a:t>
            </a:r>
            <a:r>
              <a:rPr lang="ru-RU" dirty="0" smtClean="0">
                <a:latin typeface="Times New Roman" panose="02020603050405020304" pitchFamily="18" charset="0"/>
                <a:cs typeface="Times New Roman" panose="02020603050405020304" pitchFamily="18" charset="0"/>
              </a:rPr>
              <a:t>ИТИ</a:t>
            </a:r>
          </a:p>
          <a:p>
            <a:pPr algn="just"/>
            <a:endParaRPr lang="ru-RU"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подкрепа на изпълнението на съответната стратегия за развитие на региона ще се подават концепции за ИТИ</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които ще получат </a:t>
            </a:r>
            <a:r>
              <a:rPr lang="ru-RU" dirty="0" smtClean="0">
                <a:latin typeface="Times New Roman" panose="02020603050405020304" pitchFamily="18" charset="0"/>
                <a:cs typeface="Times New Roman" panose="02020603050405020304" pitchFamily="18" charset="0"/>
              </a:rPr>
              <a:t>подкрепа от </a:t>
            </a:r>
            <a:r>
              <a:rPr lang="ru-RU" dirty="0">
                <a:latin typeface="Times New Roman" panose="02020603050405020304" pitchFamily="18" charset="0"/>
                <a:cs typeface="Times New Roman" panose="02020603050405020304" pitchFamily="18" charset="0"/>
              </a:rPr>
              <a:t>Pегионалните съвети за развитие (РСР), в зависимост от приноса им за изпълнение на стратегията и съответствието с предварително разработени и утвърдени на национално ниво критерии за </a:t>
            </a:r>
            <a:r>
              <a:rPr lang="ru-RU" dirty="0" smtClean="0">
                <a:latin typeface="Times New Roman" panose="02020603050405020304" pitchFamily="18" charset="0"/>
                <a:cs typeface="Times New Roman" panose="02020603050405020304" pitchFamily="18" charset="0"/>
              </a:rPr>
              <a:t>подбор</a:t>
            </a:r>
            <a:endParaRPr lang="ru-RU" dirty="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Всяка концепция включва комбинация от взаимносвързани и допълващи се проекти, насочени към изпълнението на конкретна цел или приоритет от интегрираната териториална стратегия (ИТС) за развитие на съответния регион за планиране от ниво </a:t>
            </a:r>
            <a:r>
              <a:rPr lang="ru-RU" dirty="0" smtClean="0">
                <a:latin typeface="Times New Roman" panose="02020603050405020304" pitchFamily="18" charset="0"/>
                <a:cs typeface="Times New Roman" panose="02020603050405020304" pitchFamily="18" charset="0"/>
              </a:rPr>
              <a:t>2</a:t>
            </a:r>
            <a:endParaRPr lang="ru-RU" dirty="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Възможно е една концепция да предвижда инвестиции на територията на повече от един регион за планиране. В този случай концепцията се подава към всеки от РСР на регионите, чиито територии попадат в обхвата на концепцията. В случай че един от РСР одобри концепцията, а друг я отхвърли, тя ще се счита за отхвърлена и от двата </a:t>
            </a:r>
            <a:r>
              <a:rPr lang="ru-RU" dirty="0" smtClean="0">
                <a:latin typeface="Times New Roman" panose="02020603050405020304" pitchFamily="18" charset="0"/>
                <a:cs typeface="Times New Roman" panose="02020603050405020304" pitchFamily="18" charset="0"/>
              </a:rPr>
              <a:t>района</a:t>
            </a:r>
            <a:endParaRPr lang="bg-BG"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300705" y="837532"/>
            <a:ext cx="1440160" cy="461665"/>
          </a:xfrm>
          <a:prstGeom prst="rect">
            <a:avLst/>
          </a:prstGeom>
          <a:noFill/>
        </p:spPr>
        <p:txBody>
          <a:bodyPr wrap="square" rtlCol="0">
            <a:spAutoFit/>
          </a:bodyPr>
          <a:lstStyle/>
          <a:p>
            <a:r>
              <a:rPr lang="bg-BG" sz="2400" b="1" dirty="0" smtClean="0">
                <a:latin typeface="Times New Roman" panose="02020603050405020304" pitchFamily="18" charset="0"/>
                <a:cs typeface="Times New Roman" panose="02020603050405020304" pitchFamily="18" charset="0"/>
              </a:rPr>
              <a:t>ПО 2</a:t>
            </a:r>
            <a:endParaRPr lang="bg-BG"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3432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prstClr val="black"/>
              </a:solidFill>
            </a:endParaRPr>
          </a:p>
        </p:txBody>
      </p:sp>
      <p:sp>
        <p:nvSpPr>
          <p:cNvPr id="29701" name="Правоъгълник 4"/>
          <p:cNvSpPr>
            <a:spLocks noChangeArrowheads="1"/>
          </p:cNvSpPr>
          <p:nvPr/>
        </p:nvSpPr>
        <p:spPr bwMode="auto">
          <a:xfrm>
            <a:off x="1548098" y="-99392"/>
            <a:ext cx="61198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800" b="1" dirty="0">
              <a:solidFill>
                <a:prstClr val="black"/>
              </a:solidFill>
              <a:latin typeface="Arial" charset="0"/>
            </a:endParaRPr>
          </a:p>
          <a:p>
            <a:pPr algn="ctr" fontAlgn="base">
              <a:spcBef>
                <a:spcPct val="0"/>
              </a:spcBef>
              <a:spcAft>
                <a:spcPct val="0"/>
              </a:spcAft>
            </a:pPr>
            <a:r>
              <a:rPr lang="bg-BG" sz="2800" b="1" dirty="0" smtClean="0">
                <a:solidFill>
                  <a:prstClr val="black"/>
                </a:solidFill>
                <a:latin typeface="Times New Roman" panose="02020603050405020304" pitchFamily="18" charset="0"/>
                <a:cs typeface="Times New Roman" panose="02020603050405020304" pitchFamily="18" charset="0"/>
              </a:rPr>
              <a:t>Принцип на партньорство</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7" name="Rectangle 2"/>
          <p:cNvSpPr txBox="1">
            <a:spLocks noChangeArrowheads="1"/>
          </p:cNvSpPr>
          <p:nvPr/>
        </p:nvSpPr>
        <p:spPr bwMode="auto">
          <a:xfrm>
            <a:off x="251520" y="1124744"/>
            <a:ext cx="8712968" cy="551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285750" indent="-285750" algn="just">
              <a:buFont typeface="Wingdings" panose="05000000000000000000" pitchFamily="2" charset="2"/>
              <a:buChar char="q"/>
              <a:defRPr/>
            </a:pPr>
            <a:r>
              <a:rPr lang="ru-RU" sz="1800"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Партньорството по Приоритет </a:t>
            </a:r>
            <a:r>
              <a:rPr lang="ru-RU" sz="1800"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 </a:t>
            </a:r>
            <a:r>
              <a:rPr lang="ru-RU" sz="1800"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може да е в рамките </a:t>
            </a:r>
            <a:r>
              <a:rPr lang="ru-RU" sz="1800"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на една градска община или между отделните градските общини (включително местните заинтересовани страни), включени в градски </a:t>
            </a:r>
            <a:r>
              <a:rPr lang="ru-RU" sz="1800"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клъстери, </a:t>
            </a:r>
            <a:r>
              <a:rPr lang="ru-RU" sz="1800"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с общи бюджетни </a:t>
            </a:r>
            <a:r>
              <a:rPr lang="ru-RU" sz="1800"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пакети.</a:t>
            </a:r>
          </a:p>
          <a:p>
            <a:pPr algn="just">
              <a:defRPr/>
            </a:pPr>
            <a:endParaRPr lang="ru-RU" sz="1800"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defRPr/>
            </a:pPr>
            <a:r>
              <a:rPr lang="ru-RU" sz="1800"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Задължителен е по Приоритет </a:t>
            </a:r>
            <a:r>
              <a:rPr lang="ru-RU" sz="1800"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 </a:t>
            </a:r>
            <a:r>
              <a:rPr lang="ru-RU" sz="1800"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между </a:t>
            </a:r>
            <a:r>
              <a:rPr lang="ru-RU" sz="1800"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различните заинтересовани страни в съответния регион от ниво NUTS </a:t>
            </a:r>
            <a:r>
              <a:rPr lang="ru-RU" sz="1800"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a:t>
            </a:r>
          </a:p>
          <a:p>
            <a:pPr algn="l">
              <a:defRPr/>
            </a:pPr>
            <a:endParaRPr lang="ru-RU" sz="1800" dirty="0" smtClean="0">
              <a:solidFill>
                <a:prstClr val="black"/>
              </a:solidFill>
              <a:effectLst>
                <a:outerShdw blurRad="38100" dist="38100" dir="2700000" algn="tl">
                  <a:srgbClr val="C0C0C0"/>
                </a:outerShdw>
              </a:effectLst>
            </a:endParaRPr>
          </a:p>
          <a:p>
            <a:pPr algn="l">
              <a:defRPr/>
            </a:pPr>
            <a:r>
              <a:rPr lang="bg-BG" sz="18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Д</a:t>
            </a:r>
            <a:r>
              <a:rPr lang="ru-RU" sz="1800" b="1" u="sng"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опустими </a:t>
            </a:r>
            <a:r>
              <a:rPr lang="ru-RU" sz="1800" b="1" u="sng"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бенефициенти </a:t>
            </a:r>
            <a:r>
              <a:rPr lang="ru-RU" sz="1800" b="1" u="sng"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са партньорства</a:t>
            </a:r>
            <a:r>
              <a:rPr lang="en-US" sz="1800" b="1" u="sng"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bg-BG" sz="1800" b="1" u="sng"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между</a:t>
            </a:r>
            <a:r>
              <a:rPr lang="en-US" sz="1800" b="1" u="sng"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endParaRPr lang="bg-BG" sz="1800" b="1" u="sng"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l">
              <a:defRPr/>
            </a:pPr>
            <a:endParaRPr lang="ru-RU" sz="1800" b="1" u="sng"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defRPr/>
            </a:pPr>
            <a:r>
              <a:rPr lang="ru-RU" sz="1800"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държавни </a:t>
            </a:r>
            <a:r>
              <a:rPr lang="ru-RU" sz="1800"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органи, областни администрации и общински </a:t>
            </a:r>
            <a:r>
              <a:rPr lang="ru-RU" sz="1800"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власти, представители </a:t>
            </a:r>
            <a:r>
              <a:rPr lang="ru-RU" sz="1800"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на гражданското общество - неправителствени </a:t>
            </a:r>
            <a:r>
              <a:rPr lang="ru-RU" sz="1800"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организации, организации </a:t>
            </a:r>
            <a:r>
              <a:rPr lang="ru-RU" sz="1800"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на работодатели, синдикати, фондации</a:t>
            </a:r>
          </a:p>
          <a:p>
            <a:pPr marL="285750" indent="-285750" algn="l">
              <a:buFont typeface="Arial" panose="020B0604020202020204" pitchFamily="34" charset="0"/>
              <a:buChar char="•"/>
              <a:defRPr/>
            </a:pPr>
            <a:r>
              <a:rPr lang="ru-RU" sz="1800"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бизнес </a:t>
            </a:r>
            <a:r>
              <a:rPr lang="ru-RU" sz="1800"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представители на големи предприятия, </a:t>
            </a:r>
            <a:r>
              <a:rPr lang="ru-RU" sz="1800"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представители на </a:t>
            </a:r>
            <a:r>
              <a:rPr lang="ru-RU" sz="1800"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малки и средни предприятия и </a:t>
            </a:r>
            <a:r>
              <a:rPr lang="ru-RU" sz="1800"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др.</a:t>
            </a:r>
            <a:endParaRPr lang="bg-BG" sz="1800"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defRPr/>
            </a:pPr>
            <a:r>
              <a:rPr lang="ru-RU" sz="1800"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научна </a:t>
            </a:r>
            <a:r>
              <a:rPr lang="ru-RU" sz="1800"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общност - представители на университети, Българска академия на науката, Селскостопанската академия и </a:t>
            </a:r>
            <a:r>
              <a:rPr lang="ru-RU" sz="1800"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др.</a:t>
            </a:r>
          </a:p>
          <a:p>
            <a:pPr algn="l">
              <a:defRPr/>
            </a:pPr>
            <a:endParaRPr lang="en-US" sz="1800"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l">
              <a:defRPr/>
            </a:pPr>
            <a:r>
              <a:rPr lang="ru-RU" sz="1800" i="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Изискването </a:t>
            </a:r>
            <a:r>
              <a:rPr lang="ru-RU" sz="1800" i="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за партньорство също ще гарантира изпълнението на националните секторни политики. </a:t>
            </a:r>
            <a:endParaRPr lang="bg-BG" sz="1800" i="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0398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14300" y="689024"/>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endParaRPr lang="en-US" sz="3200" b="1">
              <a:solidFill>
                <a:prstClr val="white"/>
              </a:solidFill>
              <a:latin typeface="Calibri" pitchFamily="34" charset="0"/>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prstClr val="black"/>
              </a:solidFill>
            </a:endParaRPr>
          </a:p>
        </p:txBody>
      </p:sp>
      <p:sp>
        <p:nvSpPr>
          <p:cNvPr id="29701" name="Правоъгълник 4"/>
          <p:cNvSpPr>
            <a:spLocks noChangeArrowheads="1"/>
          </p:cNvSpPr>
          <p:nvPr/>
        </p:nvSpPr>
        <p:spPr bwMode="auto">
          <a:xfrm>
            <a:off x="1371476" y="242896"/>
            <a:ext cx="61198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ru-RU" sz="2000" b="1" dirty="0" smtClean="0">
                <a:solidFill>
                  <a:prstClr val="black"/>
                </a:solidFill>
                <a:latin typeface="Times New Roman" panose="02020603050405020304" pitchFamily="18" charset="0"/>
                <a:cs typeface="Times New Roman" panose="02020603050405020304" pitchFamily="18" charset="0"/>
              </a:rPr>
              <a:t>УСЛОВИЯ ЗА ПОДГОТОВКА И ИЗПЪЛНЕНИЕ НА ИТСР </a:t>
            </a:r>
            <a:r>
              <a:rPr lang="en-US" sz="2000" b="1" dirty="0" smtClean="0">
                <a:solidFill>
                  <a:prstClr val="black"/>
                </a:solidFill>
                <a:latin typeface="Times New Roman" panose="02020603050405020304" pitchFamily="18" charset="0"/>
                <a:cs typeface="Times New Roman" panose="02020603050405020304" pitchFamily="18" charset="0"/>
              </a:rPr>
              <a:t>(</a:t>
            </a:r>
            <a:r>
              <a:rPr lang="ru-RU" sz="2000" b="1" dirty="0" smtClean="0">
                <a:solidFill>
                  <a:prstClr val="black"/>
                </a:solidFill>
                <a:latin typeface="Times New Roman" panose="02020603050405020304" pitchFamily="18" charset="0"/>
                <a:cs typeface="Times New Roman" panose="02020603050405020304" pitchFamily="18" charset="0"/>
              </a:rPr>
              <a:t>2021-2027</a:t>
            </a:r>
            <a:r>
              <a:rPr lang="en-US" sz="2000" b="1" dirty="0" smtClean="0">
                <a:solidFill>
                  <a:prstClr val="black"/>
                </a:solidFill>
                <a:latin typeface="Times New Roman" panose="02020603050405020304" pitchFamily="18" charset="0"/>
                <a:cs typeface="Times New Roman" panose="02020603050405020304" pitchFamily="18" charset="0"/>
              </a:rPr>
              <a:t>)</a:t>
            </a:r>
            <a:r>
              <a:rPr lang="ru-RU" sz="2000" b="1" dirty="0" smtClean="0">
                <a:solidFill>
                  <a:prstClr val="black"/>
                </a:solidFill>
                <a:latin typeface="Times New Roman" panose="02020603050405020304" pitchFamily="18" charset="0"/>
                <a:cs typeface="Times New Roman" panose="02020603050405020304" pitchFamily="18" charset="0"/>
              </a:rPr>
              <a:t> </a:t>
            </a: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7" name="Rectangle 2"/>
          <p:cNvSpPr txBox="1">
            <a:spLocks noChangeArrowheads="1"/>
          </p:cNvSpPr>
          <p:nvPr/>
        </p:nvSpPr>
        <p:spPr bwMode="auto">
          <a:xfrm>
            <a:off x="1120080" y="2674629"/>
            <a:ext cx="7772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bg-BG" sz="2900" b="1" dirty="0" smtClean="0">
              <a:solidFill>
                <a:prstClr val="black"/>
              </a:solidFill>
              <a:effectLst>
                <a:outerShdw blurRad="38100" dist="38100" dir="2700000" algn="tl">
                  <a:srgbClr val="C0C0C0"/>
                </a:outerShdw>
              </a:effectLst>
            </a:endParaRPr>
          </a:p>
        </p:txBody>
      </p:sp>
      <p:sp>
        <p:nvSpPr>
          <p:cNvPr id="2" name="Rectangle 1"/>
          <p:cNvSpPr/>
          <p:nvPr/>
        </p:nvSpPr>
        <p:spPr>
          <a:xfrm>
            <a:off x="260525" y="1485769"/>
            <a:ext cx="8634164" cy="5262979"/>
          </a:xfrm>
          <a:prstGeom prst="rect">
            <a:avLst/>
          </a:prstGeom>
        </p:spPr>
        <p:txBody>
          <a:bodyPr wrap="square">
            <a:spAutoFit/>
          </a:bodyPr>
          <a:lstStyle/>
          <a:p>
            <a:pPr marL="285750" indent="-285750">
              <a:buFont typeface="Wingdings" panose="05000000000000000000" pitchFamily="2" charset="2"/>
              <a:buChar char="§"/>
            </a:pPr>
            <a:r>
              <a:rPr lang="ru-RU" sz="1600" dirty="0" smtClean="0">
                <a:latin typeface="Times New Roman" panose="02020603050405020304" pitchFamily="18" charset="0"/>
                <a:cs typeface="Times New Roman" panose="02020603050405020304" pitchFamily="18" charset="0"/>
              </a:rPr>
              <a:t>ИТСР</a:t>
            </a:r>
            <a:r>
              <a:rPr lang="en-US" sz="1600" dirty="0" smtClean="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задават </a:t>
            </a:r>
            <a:r>
              <a:rPr lang="ru-RU" sz="1600" dirty="0" smtClean="0">
                <a:latin typeface="Times New Roman" panose="02020603050405020304" pitchFamily="18" charset="0"/>
                <a:cs typeface="Times New Roman" panose="02020603050405020304" pitchFamily="18" charset="0"/>
              </a:rPr>
              <a:t>рамката </a:t>
            </a:r>
            <a:r>
              <a:rPr lang="ru-RU" sz="1600" dirty="0">
                <a:latin typeface="Times New Roman" panose="02020603050405020304" pitchFamily="18" charset="0"/>
                <a:cs typeface="Times New Roman" panose="02020603050405020304" pitchFamily="18" charset="0"/>
              </a:rPr>
              <a:t>за интегрирано пространствено развитие </a:t>
            </a:r>
            <a:endParaRPr lang="ru-RU" sz="16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ru-RU" sz="1600" dirty="0" smtClean="0">
                <a:latin typeface="Times New Roman" panose="02020603050405020304" pitchFamily="18" charset="0"/>
                <a:cs typeface="Times New Roman" panose="02020603050405020304" pitchFamily="18" charset="0"/>
              </a:rPr>
              <a:t>Спазват принцип</a:t>
            </a:r>
            <a:r>
              <a:rPr lang="bg-BG" sz="1600" dirty="0" smtClean="0">
                <a:latin typeface="Times New Roman" panose="02020603050405020304" pitchFamily="18" charset="0"/>
                <a:cs typeface="Times New Roman" panose="02020603050405020304" pitchFamily="18" charset="0"/>
              </a:rPr>
              <a:t>а</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за балансирано устойчиво </a:t>
            </a:r>
            <a:r>
              <a:rPr lang="ru-RU" sz="1600" dirty="0" smtClean="0">
                <a:latin typeface="Times New Roman" panose="02020603050405020304" pitchFamily="18" charset="0"/>
                <a:cs typeface="Times New Roman" panose="02020603050405020304" pitchFamily="18" charset="0"/>
              </a:rPr>
              <a:t>развитие. </a:t>
            </a:r>
          </a:p>
          <a:p>
            <a:pPr marL="285750" indent="-285750">
              <a:buFont typeface="Wingdings" panose="05000000000000000000" pitchFamily="2" charset="2"/>
              <a:buChar char="§"/>
            </a:pPr>
            <a:r>
              <a:rPr lang="ru-RU" sz="1600" dirty="0" smtClean="0">
                <a:latin typeface="Times New Roman" panose="02020603050405020304" pitchFamily="18" charset="0"/>
                <a:cs typeface="Times New Roman" panose="02020603050405020304" pitchFamily="18" charset="0"/>
              </a:rPr>
              <a:t>ИТСР сами определят </a:t>
            </a:r>
            <a:r>
              <a:rPr lang="ru-RU" sz="1600" i="1" dirty="0">
                <a:latin typeface="Times New Roman" panose="02020603050405020304" pitchFamily="18" charset="0"/>
                <a:cs typeface="Times New Roman" panose="02020603050405020304" pitchFamily="18" charset="0"/>
              </a:rPr>
              <a:t>приоритетите</a:t>
            </a:r>
            <a:r>
              <a:rPr lang="ru-RU" sz="1600" dirty="0">
                <a:latin typeface="Times New Roman" panose="02020603050405020304" pitchFamily="18" charset="0"/>
                <a:cs typeface="Times New Roman" panose="02020603050405020304" pitchFamily="18" charset="0"/>
              </a:rPr>
              <a:t> и зоните за интервенции </a:t>
            </a:r>
            <a:r>
              <a:rPr lang="ru-RU" sz="1600" dirty="0" smtClean="0">
                <a:latin typeface="Times New Roman" panose="02020603050405020304" pitchFamily="18" charset="0"/>
                <a:cs typeface="Times New Roman" panose="02020603050405020304" pitchFamily="18" charset="0"/>
              </a:rPr>
              <a:t>за </a:t>
            </a:r>
            <a:r>
              <a:rPr lang="ru-RU" sz="1600" dirty="0">
                <a:latin typeface="Times New Roman" panose="02020603050405020304" pitchFamily="18" charset="0"/>
                <a:cs typeface="Times New Roman" panose="02020603050405020304" pitchFamily="18" charset="0"/>
              </a:rPr>
              <a:t>прилагане на </a:t>
            </a:r>
            <a:r>
              <a:rPr lang="bg-BG" sz="1600" i="1" dirty="0" smtClean="0">
                <a:latin typeface="Times New Roman" panose="02020603050405020304" pitchFamily="18" charset="0"/>
                <a:cs typeface="Times New Roman" panose="02020603050405020304" pitchFamily="18" charset="0"/>
              </a:rPr>
              <a:t>ИТИ</a:t>
            </a:r>
            <a:r>
              <a:rPr lang="bg-BG" sz="1600" i="1" dirty="0">
                <a:latin typeface="Times New Roman" panose="02020603050405020304" pitchFamily="18" charset="0"/>
                <a:cs typeface="Times New Roman" panose="02020603050405020304" pitchFamily="18" charset="0"/>
              </a:rPr>
              <a:t>,</a:t>
            </a:r>
            <a:r>
              <a:rPr lang="bg-BG" sz="1600" i="1" dirty="0" smtClean="0">
                <a:latin typeface="Times New Roman" panose="02020603050405020304" pitchFamily="18" charset="0"/>
                <a:cs typeface="Times New Roman" panose="02020603050405020304" pitchFamily="18" charset="0"/>
              </a:rPr>
              <a:t> в рамките на пре- дефинираните приоритети и цели</a:t>
            </a:r>
            <a:r>
              <a:rPr lang="en-US" sz="1600" i="1" dirty="0">
                <a:latin typeface="Times New Roman" panose="02020603050405020304" pitchFamily="18" charset="0"/>
                <a:cs typeface="Times New Roman" panose="02020603050405020304" pitchFamily="18" charset="0"/>
              </a:rPr>
              <a:t> </a:t>
            </a:r>
            <a:r>
              <a:rPr lang="bg-BG" sz="1600" i="1" dirty="0" smtClean="0">
                <a:latin typeface="Times New Roman" panose="02020603050405020304" pitchFamily="18" charset="0"/>
                <a:cs typeface="Times New Roman" panose="02020603050405020304" pitchFamily="18" charset="0"/>
              </a:rPr>
              <a:t>на за съответния </a:t>
            </a:r>
            <a:r>
              <a:rPr lang="en-US" sz="1600" i="1" dirty="0" smtClean="0">
                <a:latin typeface="Times New Roman" panose="02020603050405020304" pitchFamily="18" charset="0"/>
                <a:cs typeface="Times New Roman" panose="02020603050405020304" pitchFamily="18" charset="0"/>
              </a:rPr>
              <a:t>NUTS2</a:t>
            </a:r>
            <a:r>
              <a:rPr lang="bg-BG" sz="1600" i="1" dirty="0" smtClean="0">
                <a:latin typeface="Times New Roman" panose="02020603050405020304" pitchFamily="18" charset="0"/>
                <a:cs typeface="Times New Roman" panose="02020603050405020304" pitchFamily="18" charset="0"/>
              </a:rPr>
              <a:t>,</a:t>
            </a:r>
            <a:r>
              <a:rPr lang="en-US" sz="1600" i="1" dirty="0" smtClean="0">
                <a:latin typeface="Times New Roman" panose="02020603050405020304" pitchFamily="18" charset="0"/>
                <a:cs typeface="Times New Roman" panose="02020603050405020304" pitchFamily="18" charset="0"/>
              </a:rPr>
              <a:t> </a:t>
            </a:r>
            <a:r>
              <a:rPr lang="bg-BG" sz="1600" i="1" dirty="0">
                <a:latin typeface="Times New Roman" panose="02020603050405020304" pitchFamily="18" charset="0"/>
                <a:cs typeface="Times New Roman" panose="02020603050405020304" pitchFamily="18" charset="0"/>
              </a:rPr>
              <a:t>СРЗ  </a:t>
            </a:r>
            <a:r>
              <a:rPr lang="bg-BG" sz="1600" i="1" dirty="0" smtClean="0">
                <a:latin typeface="Times New Roman" panose="02020603050405020304" pitchFamily="18" charset="0"/>
                <a:cs typeface="Times New Roman" panose="02020603050405020304" pitchFamily="18" charset="0"/>
              </a:rPr>
              <a:t>през</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новия програмен период 2021-2027 г</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ctr"/>
            <a:r>
              <a:rPr lang="ru-RU" sz="1600" b="1" u="sng" dirty="0" smtClean="0">
                <a:latin typeface="Times New Roman" panose="02020603050405020304" pitchFamily="18" charset="0"/>
                <a:cs typeface="Times New Roman" panose="02020603050405020304" pitchFamily="18" charset="0"/>
              </a:rPr>
              <a:t>Други изисквания</a:t>
            </a:r>
            <a:r>
              <a:rPr lang="en-US" sz="1600" b="1" u="sng" dirty="0" smtClean="0">
                <a:latin typeface="Times New Roman" panose="02020603050405020304" pitchFamily="18" charset="0"/>
                <a:cs typeface="Times New Roman" panose="02020603050405020304" pitchFamily="18" charset="0"/>
              </a:rPr>
              <a:t> </a:t>
            </a:r>
            <a:r>
              <a:rPr lang="bg-BG" sz="1600" b="1" u="sng" dirty="0" smtClean="0">
                <a:latin typeface="Times New Roman" panose="02020603050405020304" pitchFamily="18" charset="0"/>
                <a:cs typeface="Times New Roman" panose="02020603050405020304" pitchFamily="18" charset="0"/>
              </a:rPr>
              <a:t>към ИТСР</a:t>
            </a:r>
            <a:r>
              <a:rPr lang="en-US" sz="1600" b="1" u="sng" dirty="0" smtClean="0">
                <a:latin typeface="Times New Roman" panose="02020603050405020304" pitchFamily="18" charset="0"/>
                <a:cs typeface="Times New Roman" panose="02020603050405020304" pitchFamily="18" charset="0"/>
              </a:rPr>
              <a:t>:</a:t>
            </a:r>
            <a:endParaRPr lang="ru-RU" sz="1600" b="1" u="sng"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ü"/>
            </a:pPr>
            <a:r>
              <a:rPr lang="ru-RU" sz="1200" dirty="0" smtClean="0"/>
              <a:t> </a:t>
            </a:r>
            <a:r>
              <a:rPr lang="ru-RU" sz="1600" dirty="0">
                <a:latin typeface="Times New Roman" panose="02020603050405020304" pitchFamily="18" charset="0"/>
                <a:cs typeface="Times New Roman" panose="02020603050405020304" pitchFamily="18" charset="0"/>
              </a:rPr>
              <a:t>Да отчитат местните характеристики, потребности и ресурси</a:t>
            </a:r>
          </a:p>
          <a:p>
            <a:pPr marL="285750" indent="-285750" algn="just">
              <a:lnSpc>
                <a:spcPct val="150000"/>
              </a:lnSpc>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Да отговарят на определените в ИТСР приоритети за развитие на съответния регион</a:t>
            </a:r>
          </a:p>
          <a:p>
            <a:pPr marL="285750" indent="-285750" algn="just">
              <a:lnSpc>
                <a:spcPct val="150000"/>
              </a:lnSpc>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Да имат значение/въздействие върху повече от една община/област</a:t>
            </a:r>
          </a:p>
          <a:p>
            <a:pPr marL="285750" indent="-285750" algn="just">
              <a:lnSpc>
                <a:spcPct val="150000"/>
              </a:lnSpc>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Да допринасят за икономическото развитие на региона, в т.ч. за разкриване на нови работни места и подобряване на неговата конкурентоспособност, изграждане на необходимата техническа и бизнес инфраструктура</a:t>
            </a:r>
          </a:p>
          <a:p>
            <a:pPr marL="285750" indent="-285750" algn="just">
              <a:lnSpc>
                <a:spcPct val="150000"/>
              </a:lnSpc>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 Към икономическите компоненти на проектите, да бъдат интегрирани както социални, така и такива, свързани с околната среда и подобряването на качествата на атмосферния въздух и питейната вода, намаляването на енергийните разходи и генерираните отпадъци и др.</a:t>
            </a:r>
          </a:p>
          <a:p>
            <a:pPr marL="285750" indent="-285750" algn="just">
              <a:lnSpc>
                <a:spcPct val="150000"/>
              </a:lnSpc>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 Да са обсъждани в публични форуми и да са подкрепени от местните общности и </a:t>
            </a:r>
            <a:r>
              <a:rPr lang="ru-RU" sz="1600" dirty="0" smtClean="0">
                <a:latin typeface="Times New Roman" panose="02020603050405020304" pitchFamily="18" charset="0"/>
                <a:cs typeface="Times New Roman" panose="02020603050405020304" pitchFamily="18" charset="0"/>
              </a:rPr>
              <a:t>бизнеса</a:t>
            </a:r>
            <a:endParaRPr lang="ru-RU" sz="1600" dirty="0">
              <a:latin typeface="Times New Roman" panose="02020603050405020304" pitchFamily="18" charset="0"/>
              <a:cs typeface="Times New Roman" panose="02020603050405020304" pitchFamily="18" charset="0"/>
            </a:endParaRPr>
          </a:p>
        </p:txBody>
      </p:sp>
      <p:sp>
        <p:nvSpPr>
          <p:cNvPr id="3" name="Rectangle 2"/>
          <p:cNvSpPr/>
          <p:nvPr/>
        </p:nvSpPr>
        <p:spPr>
          <a:xfrm>
            <a:off x="3436328" y="6594860"/>
            <a:ext cx="5618856" cy="307777"/>
          </a:xfrm>
          <a:prstGeom prst="rect">
            <a:avLst/>
          </a:prstGeom>
        </p:spPr>
        <p:txBody>
          <a:bodyPr wrap="square">
            <a:spAutoFit/>
          </a:bodyPr>
          <a:lstStyle/>
          <a:p>
            <a:r>
              <a:rPr lang="en-US" sz="1400" b="1" dirty="0" smtClean="0">
                <a:latin typeface="Times New Roman" panose="02020603050405020304" pitchFamily="18" charset="0"/>
                <a:cs typeface="Times New Roman" panose="02020603050405020304" pitchFamily="18" charset="0"/>
              </a:rPr>
              <a:t>*</a:t>
            </a:r>
            <a:r>
              <a:rPr lang="ru-RU" sz="1400" b="1" dirty="0" smtClean="0">
                <a:latin typeface="Times New Roman" panose="02020603050405020304" pitchFamily="18" charset="0"/>
                <a:cs typeface="Times New Roman" panose="02020603050405020304" pitchFamily="18" charset="0"/>
              </a:rPr>
              <a:t>Интегрирани </a:t>
            </a:r>
            <a:r>
              <a:rPr lang="ru-RU" sz="1400" b="1" dirty="0">
                <a:latin typeface="Times New Roman" panose="02020603050405020304" pitchFamily="18" charset="0"/>
                <a:cs typeface="Times New Roman" panose="02020603050405020304" pitchFamily="18" charset="0"/>
              </a:rPr>
              <a:t>териториални стратегии за развитие на регионите</a:t>
            </a:r>
            <a:endParaRPr lang="bg-BG" sz="1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611237" y="944453"/>
            <a:ext cx="2248388" cy="461665"/>
          </a:xfrm>
          <a:prstGeom prst="rect">
            <a:avLst/>
          </a:prstGeom>
          <a:noFill/>
        </p:spPr>
        <p:txBody>
          <a:bodyPr wrap="square" rtlCol="0">
            <a:spAutoFit/>
          </a:bodyPr>
          <a:lstStyle/>
          <a:p>
            <a:r>
              <a:rPr lang="bg-BG" sz="2400" b="1" dirty="0" smtClean="0">
                <a:latin typeface="Times New Roman" panose="02020603050405020304" pitchFamily="18" charset="0"/>
                <a:cs typeface="Times New Roman" panose="02020603050405020304" pitchFamily="18" charset="0"/>
              </a:rPr>
              <a:t>Приоритет 2</a:t>
            </a:r>
            <a:endParaRPr lang="bg-BG"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0363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endParaRPr lang="en-US" sz="3200" b="1">
              <a:solidFill>
                <a:prstClr val="white"/>
              </a:solidFill>
              <a:latin typeface="Calibri" pitchFamily="34" charset="0"/>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prstClr val="black"/>
              </a:solidFill>
            </a:endParaRPr>
          </a:p>
        </p:txBody>
      </p:sp>
      <p:sp>
        <p:nvSpPr>
          <p:cNvPr id="29701" name="Правоъгълник 4"/>
          <p:cNvSpPr>
            <a:spLocks noChangeArrowheads="1"/>
          </p:cNvSpPr>
          <p:nvPr/>
        </p:nvSpPr>
        <p:spPr bwMode="auto">
          <a:xfrm>
            <a:off x="1258888" y="765175"/>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000" b="1">
              <a:solidFill>
                <a:prstClr val="black"/>
              </a:solidFill>
              <a:latin typeface="Arial" charset="0"/>
            </a:endParaRPr>
          </a:p>
          <a:p>
            <a:pPr algn="ctr" fontAlgn="base">
              <a:spcBef>
                <a:spcPct val="0"/>
              </a:spcBef>
              <a:spcAft>
                <a:spcPct val="0"/>
              </a:spcAft>
            </a:pPr>
            <a:endParaRPr lang="en-US" sz="2000" b="1">
              <a:solidFill>
                <a:prstClr val="black"/>
              </a:solidFill>
              <a:latin typeface="Arial" charset="0"/>
            </a:endParaRPr>
          </a:p>
        </p:txBody>
      </p:sp>
      <p:sp>
        <p:nvSpPr>
          <p:cNvPr id="3" name="Rectangle 2"/>
          <p:cNvSpPr/>
          <p:nvPr/>
        </p:nvSpPr>
        <p:spPr>
          <a:xfrm>
            <a:off x="473832" y="1230015"/>
            <a:ext cx="8424936" cy="5878532"/>
          </a:xfrm>
          <a:prstGeom prst="rect">
            <a:avLst/>
          </a:prstGeom>
        </p:spPr>
        <p:txBody>
          <a:bodyPr wrap="square">
            <a:spAutoFit/>
          </a:bodyPr>
          <a:lstStyle/>
          <a:p>
            <a:pPr algn="just"/>
            <a:endParaRPr lang="ru-RU" sz="1600" dirty="0" smtClean="0">
              <a:solidFill>
                <a:srgbClr val="000000"/>
              </a:solidFill>
              <a:latin typeface="Times New Roman" panose="02020603050405020304" pitchFamily="18" charset="0"/>
            </a:endParaRPr>
          </a:p>
          <a:p>
            <a:pPr marL="342900" indent="-342900" algn="just">
              <a:buFont typeface="Wingdings" panose="05000000000000000000" pitchFamily="2" charset="2"/>
              <a:buChar char="q"/>
            </a:pPr>
            <a:r>
              <a:rPr lang="ru-RU" sz="2000" dirty="0" smtClean="0">
                <a:solidFill>
                  <a:srgbClr val="000000"/>
                </a:solidFill>
                <a:latin typeface="Times New Roman" panose="02020603050405020304" pitchFamily="18" charset="0"/>
              </a:rPr>
              <a:t>Всяка концепция е набор </a:t>
            </a:r>
            <a:r>
              <a:rPr lang="ru-RU" sz="2000" dirty="0">
                <a:solidFill>
                  <a:srgbClr val="000000"/>
                </a:solidFill>
                <a:latin typeface="Times New Roman" panose="02020603050405020304" pitchFamily="18" charset="0"/>
              </a:rPr>
              <a:t>от взаимосвързани и допълващи се (интегрирани) проекти/проектни идеи, насочени към територии </a:t>
            </a:r>
            <a:r>
              <a:rPr lang="ru-RU" sz="2000" u="sng" dirty="0">
                <a:solidFill>
                  <a:srgbClr val="000000"/>
                </a:solidFill>
                <a:latin typeface="Times New Roman" panose="02020603050405020304" pitchFamily="18" charset="0"/>
              </a:rPr>
              <a:t>с общи характеристики</a:t>
            </a:r>
            <a:r>
              <a:rPr lang="ru-RU" sz="2000" dirty="0">
                <a:solidFill>
                  <a:srgbClr val="000000"/>
                </a:solidFill>
                <a:latin typeface="Times New Roman" panose="02020603050405020304" pitchFamily="18" charset="0"/>
              </a:rPr>
              <a:t> и/или </a:t>
            </a:r>
            <a:r>
              <a:rPr lang="ru-RU" sz="2000" u="sng" dirty="0">
                <a:solidFill>
                  <a:srgbClr val="000000"/>
                </a:solidFill>
                <a:latin typeface="Times New Roman" panose="02020603050405020304" pitchFamily="18" charset="0"/>
              </a:rPr>
              <a:t>потенциал</a:t>
            </a:r>
            <a:r>
              <a:rPr lang="ru-RU" sz="2000" dirty="0">
                <a:solidFill>
                  <a:srgbClr val="000000"/>
                </a:solidFill>
                <a:latin typeface="Times New Roman" panose="02020603050405020304" pitchFamily="18" charset="0"/>
              </a:rPr>
              <a:t> за развитие, включващи най-подходящата комбинация от ресурси и мерки, които да бъдат използвани за постигане на конкретна цел или приоритет на интегрирана териториална стратегия. </a:t>
            </a:r>
            <a:r>
              <a:rPr lang="ru-RU" sz="2000" b="1" u="sng" dirty="0">
                <a:solidFill>
                  <a:srgbClr val="000000"/>
                </a:solidFill>
                <a:latin typeface="Times New Roman" panose="02020603050405020304" pitchFamily="18" charset="0"/>
              </a:rPr>
              <a:t>Видът</a:t>
            </a:r>
            <a:r>
              <a:rPr lang="ru-RU" sz="2000" dirty="0">
                <a:solidFill>
                  <a:srgbClr val="000000"/>
                </a:solidFill>
                <a:latin typeface="Times New Roman" panose="02020603050405020304" pitchFamily="18" charset="0"/>
              </a:rPr>
              <a:t> на проектите може да се различава в зависимост от </a:t>
            </a:r>
            <a:r>
              <a:rPr lang="ru-RU" sz="2000" i="1" u="sng" dirty="0">
                <a:solidFill>
                  <a:srgbClr val="000000"/>
                </a:solidFill>
                <a:latin typeface="Times New Roman" panose="02020603050405020304" pitchFamily="18" charset="0"/>
              </a:rPr>
              <a:t>типа инвестиции, бенефициентите или източниците на финансиране. </a:t>
            </a:r>
            <a:r>
              <a:rPr lang="ru-RU" sz="2000" i="1" dirty="0">
                <a:solidFill>
                  <a:srgbClr val="000000"/>
                </a:solidFill>
                <a:latin typeface="Times New Roman" panose="02020603050405020304" pitchFamily="18" charset="0"/>
              </a:rPr>
              <a:t>	</a:t>
            </a:r>
            <a:endParaRPr lang="bg-BG" sz="2000" i="1" dirty="0">
              <a:solidFill>
                <a:srgbClr val="000000"/>
              </a:solidFill>
              <a:latin typeface="Times New Roman" panose="02020603050405020304" pitchFamily="18" charset="0"/>
            </a:endParaRPr>
          </a:p>
          <a:p>
            <a:pPr marL="342900" indent="-342900" algn="just">
              <a:buFont typeface="Wingdings" panose="05000000000000000000" pitchFamily="2" charset="2"/>
              <a:buChar char="q"/>
            </a:pPr>
            <a:r>
              <a:rPr lang="ru-RU" sz="2000" b="1" u="sng" dirty="0" smtClean="0">
                <a:solidFill>
                  <a:srgbClr val="000000"/>
                </a:solidFill>
                <a:latin typeface="Times New Roman" panose="02020603050405020304" pitchFamily="18" charset="0"/>
              </a:rPr>
              <a:t>Поне </a:t>
            </a:r>
            <a:r>
              <a:rPr lang="ru-RU" sz="2000" b="1" u="sng" dirty="0">
                <a:solidFill>
                  <a:srgbClr val="000000"/>
                </a:solidFill>
                <a:latin typeface="Times New Roman" panose="02020603050405020304" pitchFamily="18" charset="0"/>
              </a:rPr>
              <a:t>един </a:t>
            </a:r>
            <a:r>
              <a:rPr lang="ru-RU" sz="2000" dirty="0">
                <a:solidFill>
                  <a:srgbClr val="000000"/>
                </a:solidFill>
                <a:latin typeface="Times New Roman" panose="02020603050405020304" pitchFamily="18" charset="0"/>
              </a:rPr>
              <a:t>от проектите трябва </a:t>
            </a:r>
            <a:r>
              <a:rPr lang="ru-RU" sz="2000" b="1" u="sng" dirty="0">
                <a:solidFill>
                  <a:srgbClr val="000000"/>
                </a:solidFill>
                <a:latin typeface="Times New Roman" panose="02020603050405020304" pitchFamily="18" charset="0"/>
              </a:rPr>
              <a:t>да бъде икономически ориентиран </a:t>
            </a:r>
            <a:r>
              <a:rPr lang="ru-RU" sz="2000" dirty="0">
                <a:solidFill>
                  <a:srgbClr val="000000"/>
                </a:solidFill>
                <a:latin typeface="Times New Roman" panose="02020603050405020304" pitchFamily="18" charset="0"/>
              </a:rPr>
              <a:t>или реализиран от икономически оператор(и) и да доведе до икономически ползи и резултати за целевата област. Изключения от това правило ще се правят в случай на важни секторни инфраструктурни проекти със социално измерение. </a:t>
            </a:r>
          </a:p>
          <a:p>
            <a:pPr marL="342900" indent="-342900" algn="just">
              <a:buFont typeface="Wingdings" panose="05000000000000000000" pitchFamily="2" charset="2"/>
              <a:buChar char="q"/>
            </a:pPr>
            <a:r>
              <a:rPr lang="ru-RU" sz="2000" dirty="0" smtClean="0">
                <a:solidFill>
                  <a:srgbClr val="000000"/>
                </a:solidFill>
                <a:latin typeface="Times New Roman" panose="02020603050405020304" pitchFamily="18" charset="0"/>
              </a:rPr>
              <a:t>Предвижда </a:t>
            </a:r>
            <a:r>
              <a:rPr lang="ru-RU" sz="2000" dirty="0">
                <a:solidFill>
                  <a:srgbClr val="000000"/>
                </a:solidFill>
                <a:latin typeface="Times New Roman" panose="02020603050405020304" pitchFamily="18" charset="0"/>
              </a:rPr>
              <a:t>се повечето от секторните </a:t>
            </a:r>
            <a:r>
              <a:rPr lang="ru-RU" sz="2000" dirty="0" smtClean="0">
                <a:solidFill>
                  <a:srgbClr val="000000"/>
                </a:solidFill>
                <a:latin typeface="Times New Roman" panose="02020603050405020304" pitchFamily="18" charset="0"/>
              </a:rPr>
              <a:t>програми </a:t>
            </a:r>
            <a:r>
              <a:rPr lang="en-US" sz="2000" dirty="0" smtClean="0">
                <a:solidFill>
                  <a:srgbClr val="000000"/>
                </a:solidFill>
                <a:latin typeface="Times New Roman" panose="02020603050405020304" pitchFamily="18" charset="0"/>
              </a:rPr>
              <a:t>(</a:t>
            </a:r>
            <a:r>
              <a:rPr lang="bg-BG" sz="2000" dirty="0" smtClean="0">
                <a:solidFill>
                  <a:srgbClr val="000000"/>
                </a:solidFill>
                <a:latin typeface="Times New Roman" panose="02020603050405020304" pitchFamily="18" charset="0"/>
              </a:rPr>
              <a:t>ОП</a:t>
            </a:r>
            <a:r>
              <a:rPr lang="en-US" sz="2000" dirty="0" smtClean="0">
                <a:solidFill>
                  <a:srgbClr val="000000"/>
                </a:solidFill>
                <a:latin typeface="Times New Roman" panose="02020603050405020304" pitchFamily="18" charset="0"/>
              </a:rPr>
              <a:t>)</a:t>
            </a:r>
            <a:r>
              <a:rPr lang="ru-RU" sz="2000" dirty="0" smtClean="0">
                <a:solidFill>
                  <a:srgbClr val="000000"/>
                </a:solidFill>
                <a:latin typeface="Times New Roman" panose="02020603050405020304" pitchFamily="18" charset="0"/>
              </a:rPr>
              <a:t> </a:t>
            </a:r>
            <a:r>
              <a:rPr lang="ru-RU" sz="2000" dirty="0">
                <a:solidFill>
                  <a:srgbClr val="000000"/>
                </a:solidFill>
                <a:latin typeface="Times New Roman" panose="02020603050405020304" pitchFamily="18" charset="0"/>
              </a:rPr>
              <a:t>да допринесат с </a:t>
            </a:r>
            <a:r>
              <a:rPr lang="ru-RU" sz="2000" i="1" u="sng" dirty="0">
                <a:solidFill>
                  <a:srgbClr val="000000"/>
                </a:solidFill>
                <a:latin typeface="Times New Roman" panose="02020603050405020304" pitchFamily="18" charset="0"/>
              </a:rPr>
              <a:t>най-малко 10% от своите бюджети </a:t>
            </a:r>
            <a:r>
              <a:rPr lang="ru-RU" sz="2000" dirty="0">
                <a:solidFill>
                  <a:srgbClr val="000000"/>
                </a:solidFill>
                <a:latin typeface="Times New Roman" panose="02020603050405020304" pitchFamily="18" charset="0"/>
              </a:rPr>
              <a:t>за прилагането на този подход. В тази връзка, ще бъде осигурена съгласуваност и допълняемост между различните видове инвестиции.</a:t>
            </a:r>
            <a:endParaRPr lang="en-US" sz="2000" dirty="0">
              <a:solidFill>
                <a:srgbClr val="000000"/>
              </a:solidFill>
              <a:latin typeface="Times New Roman" panose="02020603050405020304" pitchFamily="18" charset="0"/>
            </a:endParaRPr>
          </a:p>
          <a:p>
            <a:pPr algn="just"/>
            <a:endParaRPr lang="ru-RU" sz="2000" dirty="0">
              <a:solidFill>
                <a:srgbClr val="000000"/>
              </a:solidFill>
              <a:latin typeface="Times New Roman" panose="02020603050405020304" pitchFamily="18" charset="0"/>
            </a:endParaRPr>
          </a:p>
        </p:txBody>
      </p:sp>
      <p:sp>
        <p:nvSpPr>
          <p:cNvPr id="4" name="Rectangle 3"/>
          <p:cNvSpPr/>
          <p:nvPr/>
        </p:nvSpPr>
        <p:spPr>
          <a:xfrm>
            <a:off x="2283160" y="303510"/>
            <a:ext cx="4806280" cy="461665"/>
          </a:xfrm>
          <a:prstGeom prst="rect">
            <a:avLst/>
          </a:prstGeom>
        </p:spPr>
        <p:txBody>
          <a:bodyPr wrap="square">
            <a:spAutoFit/>
          </a:bodyPr>
          <a:lstStyle/>
          <a:p>
            <a:r>
              <a:rPr lang="bg-BG" sz="2400" b="1" dirty="0" smtClean="0">
                <a:latin typeface="Times New Roman" panose="02020603050405020304" pitchFamily="18" charset="0"/>
                <a:cs typeface="Times New Roman" panose="02020603050405020304" pitchFamily="18" charset="0"/>
              </a:rPr>
              <a:t>ПРИОРИТЕТ 2 ИТИ</a:t>
            </a:r>
            <a:r>
              <a:rPr lang="en-US" sz="2400" b="1" dirty="0" smtClean="0">
                <a:latin typeface="Times New Roman" panose="02020603050405020304" pitchFamily="18" charset="0"/>
                <a:cs typeface="Times New Roman" panose="02020603050405020304" pitchFamily="18" charset="0"/>
              </a:rPr>
              <a:t>, NUTS 2</a:t>
            </a:r>
            <a:endParaRPr lang="bg-BG"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578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endParaRPr lang="en-US" sz="3200" b="1">
              <a:solidFill>
                <a:prstClr val="white"/>
              </a:solidFill>
              <a:latin typeface="Calibri" pitchFamily="34" charset="0"/>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prstClr val="black"/>
              </a:solidFill>
            </a:endParaRPr>
          </a:p>
        </p:txBody>
      </p:sp>
      <p:sp>
        <p:nvSpPr>
          <p:cNvPr id="29701" name="Правоъгълник 4"/>
          <p:cNvSpPr>
            <a:spLocks noChangeArrowheads="1"/>
          </p:cNvSpPr>
          <p:nvPr/>
        </p:nvSpPr>
        <p:spPr bwMode="auto">
          <a:xfrm>
            <a:off x="217748" y="1674674"/>
            <a:ext cx="849248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spcBef>
                <a:spcPct val="0"/>
              </a:spcBef>
              <a:spcAft>
                <a:spcPct val="0"/>
              </a:spcAft>
            </a:pPr>
            <a:r>
              <a:rPr lang="ru-RU" dirty="0" smtClean="0">
                <a:solidFill>
                  <a:prstClr val="black"/>
                </a:solidFill>
                <a:latin typeface="Times New Roman" panose="02020603050405020304" pitchFamily="18" charset="0"/>
                <a:cs typeface="Times New Roman" panose="02020603050405020304" pitchFamily="18" charset="0"/>
              </a:rPr>
              <a:t>Видове ИТИ: </a:t>
            </a:r>
            <a:r>
              <a:rPr lang="en-US" dirty="0" smtClean="0">
                <a:solidFill>
                  <a:prstClr val="black"/>
                </a:solidFill>
                <a:latin typeface="Times New Roman" panose="02020603050405020304" pitchFamily="18" charset="0"/>
                <a:cs typeface="Times New Roman" panose="02020603050405020304" pitchFamily="18" charset="0"/>
              </a:rPr>
              <a:t> </a:t>
            </a:r>
            <a:r>
              <a:rPr lang="ru-RU" b="1" i="1" dirty="0" smtClean="0">
                <a:solidFill>
                  <a:prstClr val="black"/>
                </a:solidFill>
                <a:latin typeface="Times New Roman" panose="02020603050405020304" pitchFamily="18" charset="0"/>
                <a:cs typeface="Times New Roman" panose="02020603050405020304" pitchFamily="18" charset="0"/>
              </a:rPr>
              <a:t>с териториална или</a:t>
            </a:r>
            <a:r>
              <a:rPr lang="en-US" b="1" i="1" dirty="0" smtClean="0">
                <a:solidFill>
                  <a:prstClr val="black"/>
                </a:solidFill>
                <a:latin typeface="Times New Roman" panose="02020603050405020304" pitchFamily="18" charset="0"/>
                <a:cs typeface="Times New Roman" panose="02020603050405020304" pitchFamily="18" charset="0"/>
              </a:rPr>
              <a:t> </a:t>
            </a:r>
            <a:r>
              <a:rPr lang="ru-RU" b="1" i="1" dirty="0" smtClean="0">
                <a:solidFill>
                  <a:prstClr val="black"/>
                </a:solidFill>
                <a:latin typeface="Times New Roman" panose="02020603050405020304" pitchFamily="18" charset="0"/>
                <a:cs typeface="Times New Roman" panose="02020603050405020304" pitchFamily="18" charset="0"/>
              </a:rPr>
              <a:t>секторна насоченост. </a:t>
            </a:r>
          </a:p>
          <a:p>
            <a:pPr algn="just" fontAlgn="base">
              <a:spcBef>
                <a:spcPct val="0"/>
              </a:spcBef>
              <a:spcAft>
                <a:spcPct val="0"/>
              </a:spcAft>
            </a:pPr>
            <a:endParaRPr lang="ru-RU" b="1" i="1" dirty="0" smtClean="0">
              <a:solidFill>
                <a:prstClr val="black"/>
              </a:solidFill>
              <a:latin typeface="Times New Roman" panose="02020603050405020304" pitchFamily="18" charset="0"/>
              <a:cs typeface="Times New Roman" panose="02020603050405020304" pitchFamily="18" charset="0"/>
            </a:endParaRPr>
          </a:p>
          <a:p>
            <a:pPr algn="just" fontAlgn="base">
              <a:spcBef>
                <a:spcPct val="0"/>
              </a:spcBef>
              <a:spcAft>
                <a:spcPct val="0"/>
              </a:spcAft>
            </a:pPr>
            <a:r>
              <a:rPr lang="ru-RU" dirty="0" smtClean="0">
                <a:solidFill>
                  <a:prstClr val="black"/>
                </a:solidFill>
                <a:latin typeface="Times New Roman" panose="02020603050405020304" pitchFamily="18" charset="0"/>
                <a:cs typeface="Times New Roman" panose="02020603050405020304" pitchFamily="18" charset="0"/>
              </a:rPr>
              <a:t>•	Водещ елемент</a:t>
            </a:r>
            <a:r>
              <a:rPr lang="en-US" dirty="0" smtClean="0">
                <a:solidFill>
                  <a:prstClr val="black"/>
                </a:solidFill>
                <a:latin typeface="Times New Roman" panose="02020603050405020304" pitchFamily="18" charset="0"/>
                <a:cs typeface="Times New Roman" panose="02020603050405020304" pitchFamily="18" charset="0"/>
              </a:rPr>
              <a:t> </a:t>
            </a:r>
            <a:r>
              <a:rPr lang="bg-BG" dirty="0" smtClean="0">
                <a:solidFill>
                  <a:prstClr val="black"/>
                </a:solidFill>
                <a:latin typeface="Times New Roman" panose="02020603050405020304" pitchFamily="18" charset="0"/>
                <a:cs typeface="Times New Roman" panose="02020603050405020304" pitchFamily="18" charset="0"/>
              </a:rPr>
              <a:t>в първия вид </a:t>
            </a:r>
            <a:r>
              <a:rPr lang="ru-RU" dirty="0" smtClean="0">
                <a:solidFill>
                  <a:prstClr val="black"/>
                </a:solidFill>
                <a:latin typeface="Times New Roman" panose="02020603050405020304" pitchFamily="18" charset="0"/>
                <a:cs typeface="Times New Roman" panose="02020603050405020304" pitchFamily="18" charset="0"/>
              </a:rPr>
              <a:t>е </a:t>
            </a:r>
            <a:r>
              <a:rPr lang="ru-RU" u="sng" dirty="0" smtClean="0">
                <a:solidFill>
                  <a:prstClr val="black"/>
                </a:solidFill>
                <a:latin typeface="Times New Roman" panose="02020603050405020304" pitchFamily="18" charset="0"/>
                <a:cs typeface="Times New Roman" panose="02020603050405020304" pitchFamily="18" charset="0"/>
              </a:rPr>
              <a:t>специфика</a:t>
            </a:r>
            <a:r>
              <a:rPr lang="ru-RU" dirty="0" smtClean="0">
                <a:solidFill>
                  <a:prstClr val="black"/>
                </a:solidFill>
                <a:latin typeface="Times New Roman" panose="02020603050405020304" pitchFamily="18" charset="0"/>
                <a:cs typeface="Times New Roman" panose="02020603050405020304" pitchFamily="18" charset="0"/>
              </a:rPr>
              <a:t> на конкретната територия, като инвестициите се фокусират върху конкретен </a:t>
            </a:r>
            <a:r>
              <a:rPr lang="ru-RU" u="sng" dirty="0" smtClean="0">
                <a:solidFill>
                  <a:prstClr val="black"/>
                </a:solidFill>
                <a:latin typeface="Times New Roman" panose="02020603050405020304" pitchFamily="18" charset="0"/>
                <a:cs typeface="Times New Roman" panose="02020603050405020304" pitchFamily="18" charset="0"/>
              </a:rPr>
              <a:t>потенциал</a:t>
            </a:r>
            <a:r>
              <a:rPr lang="ru-RU" dirty="0" smtClean="0">
                <a:solidFill>
                  <a:prstClr val="black"/>
                </a:solidFill>
                <a:latin typeface="Times New Roman" panose="02020603050405020304" pitchFamily="18" charset="0"/>
                <a:cs typeface="Times New Roman" panose="02020603050405020304" pitchFamily="18" charset="0"/>
              </a:rPr>
              <a:t> или нужда на целевата територия и се цели интеграция на различните секторни и хоризонтални политики с цел развитие на тази територия, насърчаване на социалното включване на населението ѝ и подкрепа за местната икономика.</a:t>
            </a:r>
          </a:p>
          <a:p>
            <a:pPr algn="just" fontAlgn="base">
              <a:spcBef>
                <a:spcPct val="0"/>
              </a:spcBef>
              <a:spcAft>
                <a:spcPct val="0"/>
              </a:spcAft>
            </a:pPr>
            <a:endParaRPr lang="bg-BG" dirty="0" smtClean="0">
              <a:solidFill>
                <a:prstClr val="black"/>
              </a:solidFill>
              <a:latin typeface="Times New Roman" panose="02020603050405020304" pitchFamily="18" charset="0"/>
              <a:cs typeface="Times New Roman" panose="02020603050405020304" pitchFamily="18" charset="0"/>
            </a:endParaRPr>
          </a:p>
          <a:p>
            <a:pPr marL="285750" indent="-285750" algn="just" fontAlgn="base">
              <a:spcBef>
                <a:spcPct val="0"/>
              </a:spcBef>
              <a:spcAft>
                <a:spcPct val="0"/>
              </a:spcAft>
              <a:buFont typeface="Arial" panose="020B0604020202020204" pitchFamily="34" charset="0"/>
              <a:buChar char="•"/>
            </a:pPr>
            <a:r>
              <a:rPr lang="ru-RU" dirty="0" smtClean="0">
                <a:solidFill>
                  <a:prstClr val="black"/>
                </a:solidFill>
                <a:latin typeface="Times New Roman" panose="02020603050405020304" pitchFamily="18" charset="0"/>
                <a:cs typeface="Times New Roman" panose="02020603050405020304" pitchFamily="18" charset="0"/>
              </a:rPr>
              <a:t>Секторни концепции за ИТИ:</a:t>
            </a:r>
          </a:p>
          <a:p>
            <a:pPr algn="just" fontAlgn="base">
              <a:spcBef>
                <a:spcPct val="0"/>
              </a:spcBef>
              <a:spcAft>
                <a:spcPct val="0"/>
              </a:spcAft>
            </a:pPr>
            <a:r>
              <a:rPr lang="ru-RU" dirty="0" smtClean="0">
                <a:solidFill>
                  <a:prstClr val="black"/>
                </a:solidFill>
                <a:latin typeface="Times New Roman" panose="02020603050405020304" pitchFamily="18" charset="0"/>
                <a:cs typeface="Times New Roman" panose="02020603050405020304" pitchFamily="18" charset="0"/>
              </a:rPr>
              <a:t>Водещи са конкретни нужди или потенциали в определен сектор, като те се адресират с подходяща комбинация от инфраструктурни и меки мерки.</a:t>
            </a:r>
          </a:p>
          <a:p>
            <a:pPr algn="just" fontAlgn="base">
              <a:spcBef>
                <a:spcPct val="0"/>
              </a:spcBef>
              <a:spcAft>
                <a:spcPct val="0"/>
              </a:spcAft>
            </a:pPr>
            <a:endParaRPr lang="ru-RU" dirty="0">
              <a:solidFill>
                <a:prstClr val="black"/>
              </a:solidFill>
              <a:latin typeface="Times New Roman" panose="02020603050405020304" pitchFamily="18" charset="0"/>
              <a:cs typeface="Times New Roman" panose="02020603050405020304" pitchFamily="18" charset="0"/>
            </a:endParaRPr>
          </a:p>
          <a:p>
            <a:pPr marL="285750" indent="-285750" algn="just" fontAlgn="base">
              <a:spcBef>
                <a:spcPct val="0"/>
              </a:spcBef>
              <a:spcAft>
                <a:spcPct val="0"/>
              </a:spcAft>
              <a:buFont typeface="Wingdings" panose="05000000000000000000" pitchFamily="2" charset="2"/>
              <a:buChar char="ü"/>
            </a:pPr>
            <a:r>
              <a:rPr lang="ru-RU" dirty="0" smtClean="0">
                <a:solidFill>
                  <a:prstClr val="black"/>
                </a:solidFill>
                <a:latin typeface="Times New Roman" panose="02020603050405020304" pitchFamily="18" charset="0"/>
                <a:cs typeface="Times New Roman" panose="02020603050405020304" pitchFamily="18" charset="0"/>
              </a:rPr>
              <a:t>Възможно </a:t>
            </a:r>
            <a:r>
              <a:rPr lang="ru-RU" dirty="0">
                <a:solidFill>
                  <a:prstClr val="black"/>
                </a:solidFill>
                <a:latin typeface="Times New Roman" panose="02020603050405020304" pitchFamily="18" charset="0"/>
                <a:cs typeface="Times New Roman" panose="02020603050405020304" pitchFamily="18" charset="0"/>
              </a:rPr>
              <a:t>е концепциите да бъдат едновременно със </a:t>
            </a:r>
            <a:r>
              <a:rPr lang="ru-RU" i="1" dirty="0">
                <a:solidFill>
                  <a:prstClr val="black"/>
                </a:solidFill>
                <a:latin typeface="Times New Roman" panose="02020603050405020304" pitchFamily="18" charset="0"/>
                <a:cs typeface="Times New Roman" panose="02020603050405020304" pitchFamily="18" charset="0"/>
              </a:rPr>
              <a:t>секторна и с териториална </a:t>
            </a:r>
            <a:r>
              <a:rPr lang="ru-RU" dirty="0">
                <a:solidFill>
                  <a:prstClr val="black"/>
                </a:solidFill>
                <a:latin typeface="Times New Roman" panose="02020603050405020304" pitchFamily="18" charset="0"/>
                <a:cs typeface="Times New Roman" panose="02020603050405020304" pitchFamily="18" charset="0"/>
              </a:rPr>
              <a:t>насоченост – например концепция за </a:t>
            </a:r>
            <a:r>
              <a:rPr lang="ru-RU" dirty="0" smtClean="0">
                <a:solidFill>
                  <a:prstClr val="black"/>
                </a:solidFill>
                <a:latin typeface="Times New Roman" panose="02020603050405020304" pitchFamily="18" charset="0"/>
                <a:cs typeface="Times New Roman" panose="02020603050405020304" pitchFamily="18" charset="0"/>
              </a:rPr>
              <a:t>ИТИ, </a:t>
            </a:r>
            <a:r>
              <a:rPr lang="ru-RU" dirty="0">
                <a:solidFill>
                  <a:prstClr val="black"/>
                </a:solidFill>
                <a:latin typeface="Times New Roman" panose="02020603050405020304" pitchFamily="18" charset="0"/>
                <a:cs typeface="Times New Roman" panose="02020603050405020304" pitchFamily="18" charset="0"/>
              </a:rPr>
              <a:t>за развитие на транспорта в конкретна функционална зона.</a:t>
            </a:r>
          </a:p>
          <a:p>
            <a:pPr algn="just" fontAlgn="base">
              <a:spcBef>
                <a:spcPct val="0"/>
              </a:spcBef>
              <a:spcAft>
                <a:spcPct val="0"/>
              </a:spcAft>
            </a:pPr>
            <a:endParaRPr lang="ru-RU" sz="1600" dirty="0" smtClean="0">
              <a:solidFill>
                <a:prstClr val="black"/>
              </a:solidFill>
              <a:latin typeface="Arial" charset="0"/>
            </a:endParaRPr>
          </a:p>
          <a:p>
            <a:pPr algn="just" fontAlgn="base">
              <a:spcBef>
                <a:spcPct val="0"/>
              </a:spcBef>
              <a:spcAft>
                <a:spcPct val="0"/>
              </a:spcAft>
            </a:pPr>
            <a:endParaRPr lang="ru-RU" sz="1600" dirty="0" smtClean="0">
              <a:solidFill>
                <a:prstClr val="black"/>
              </a:solidFill>
              <a:latin typeface="Arial" charset="0"/>
            </a:endParaRPr>
          </a:p>
          <a:p>
            <a:pPr algn="just" fontAlgn="base">
              <a:spcBef>
                <a:spcPct val="0"/>
              </a:spcBef>
              <a:spcAft>
                <a:spcPct val="0"/>
              </a:spcAft>
            </a:pPr>
            <a:endParaRPr lang="ru-RU" sz="1600" dirty="0" smtClean="0">
              <a:solidFill>
                <a:prstClr val="black"/>
              </a:solidFill>
              <a:latin typeface="Arial" charset="0"/>
            </a:endParaRPr>
          </a:p>
        </p:txBody>
      </p:sp>
      <p:sp>
        <p:nvSpPr>
          <p:cNvPr id="7" name="Rectangle 2"/>
          <p:cNvSpPr txBox="1">
            <a:spLocks noChangeArrowheads="1"/>
          </p:cNvSpPr>
          <p:nvPr/>
        </p:nvSpPr>
        <p:spPr bwMode="auto">
          <a:xfrm>
            <a:off x="937828" y="37306"/>
            <a:ext cx="7772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ru-RU"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ВИДОВЕ ИТИ </a:t>
            </a:r>
            <a:r>
              <a:rPr lang="en-US"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ru-RU"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2021-2027</a:t>
            </a:r>
            <a:r>
              <a:rPr lang="en-US"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endParaRPr lang="bg-BG"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611560" y="1305342"/>
            <a:ext cx="8424936" cy="369332"/>
          </a:xfrm>
          <a:prstGeom prst="rect">
            <a:avLst/>
          </a:prstGeom>
        </p:spPr>
        <p:txBody>
          <a:bodyPr wrap="square">
            <a:spAutoFit/>
          </a:bodyPr>
          <a:lstStyle/>
          <a:p>
            <a:endParaRPr lang="bg-BG" dirty="0">
              <a:solidFill>
                <a:prstClr val="black"/>
              </a:solidFill>
            </a:endParaRPr>
          </a:p>
        </p:txBody>
      </p:sp>
    </p:spTree>
    <p:extLst>
      <p:ext uri="{BB962C8B-B14F-4D97-AF65-F5344CB8AC3E}">
        <p14:creationId xmlns:p14="http://schemas.microsoft.com/office/powerpoint/2010/main" val="2226438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endParaRPr lang="en-US" sz="3200" b="1">
              <a:solidFill>
                <a:prstClr val="white"/>
              </a:solidFill>
              <a:latin typeface="Calibri" pitchFamily="34" charset="0"/>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prstClr val="black"/>
              </a:solidFill>
            </a:endParaRPr>
          </a:p>
        </p:txBody>
      </p:sp>
      <p:sp>
        <p:nvSpPr>
          <p:cNvPr id="29701" name="Правоъгълник 4"/>
          <p:cNvSpPr>
            <a:spLocks noChangeArrowheads="1"/>
          </p:cNvSpPr>
          <p:nvPr/>
        </p:nvSpPr>
        <p:spPr bwMode="auto">
          <a:xfrm>
            <a:off x="1258888" y="765175"/>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000" b="1">
              <a:solidFill>
                <a:prstClr val="black"/>
              </a:solidFill>
              <a:latin typeface="Arial" charset="0"/>
            </a:endParaRPr>
          </a:p>
          <a:p>
            <a:pPr algn="ctr" fontAlgn="base">
              <a:spcBef>
                <a:spcPct val="0"/>
              </a:spcBef>
              <a:spcAft>
                <a:spcPct val="0"/>
              </a:spcAft>
            </a:pPr>
            <a:endParaRPr lang="en-US" sz="2000" b="1">
              <a:solidFill>
                <a:prstClr val="black"/>
              </a:solidFill>
              <a:latin typeface="Arial" charset="0"/>
            </a:endParaRPr>
          </a:p>
        </p:txBody>
      </p:sp>
      <p:sp>
        <p:nvSpPr>
          <p:cNvPr id="7" name="Rectangle 2"/>
          <p:cNvSpPr txBox="1">
            <a:spLocks noChangeArrowheads="1"/>
          </p:cNvSpPr>
          <p:nvPr/>
        </p:nvSpPr>
        <p:spPr bwMode="auto">
          <a:xfrm>
            <a:off x="649796" y="282651"/>
            <a:ext cx="7772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bg-BG" sz="28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Изисквания към партньорствата  </a:t>
            </a:r>
          </a:p>
        </p:txBody>
      </p:sp>
      <p:sp>
        <p:nvSpPr>
          <p:cNvPr id="2" name="Rectangle 1"/>
          <p:cNvSpPr/>
          <p:nvPr/>
        </p:nvSpPr>
        <p:spPr>
          <a:xfrm>
            <a:off x="539552" y="1643063"/>
            <a:ext cx="7992888" cy="4801314"/>
          </a:xfrm>
          <a:prstGeom prst="rect">
            <a:avLst/>
          </a:prstGeom>
        </p:spPr>
        <p:txBody>
          <a:bodyPr wrap="square">
            <a:spAutoFit/>
          </a:bodyPr>
          <a:lstStyle/>
          <a:p>
            <a:pPr marL="285750" indent="-285750" algn="just">
              <a:buFont typeface="Wingdings" panose="05000000000000000000" pitchFamily="2" charset="2"/>
              <a:buChar char="q"/>
            </a:pPr>
            <a:r>
              <a:rPr lang="ru-RU" dirty="0">
                <a:solidFill>
                  <a:prstClr val="black"/>
                </a:solidFill>
                <a:latin typeface="Times New Roman" panose="02020603050405020304" pitchFamily="18" charset="0"/>
                <a:cs typeface="Times New Roman" panose="02020603050405020304" pitchFamily="18" charset="0"/>
              </a:rPr>
              <a:t>Всеки от партньорите отговаря за подготовката и изпълнението на конкретен/и проект/и от </a:t>
            </a:r>
            <a:r>
              <a:rPr lang="ru-RU" dirty="0" smtClean="0">
                <a:solidFill>
                  <a:prstClr val="black"/>
                </a:solidFill>
                <a:latin typeface="Times New Roman" panose="02020603050405020304" pitchFamily="18" charset="0"/>
                <a:cs typeface="Times New Roman" panose="02020603050405020304" pitchFamily="18" charset="0"/>
              </a:rPr>
              <a:t>концепцията</a:t>
            </a:r>
          </a:p>
          <a:p>
            <a:pPr algn="just"/>
            <a:endParaRPr lang="ru-RU" dirty="0" smtClean="0">
              <a:solidFill>
                <a:prstClr val="black"/>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ru-RU" u="sng" dirty="0" smtClean="0">
                <a:solidFill>
                  <a:prstClr val="black"/>
                </a:solidFill>
                <a:latin typeface="Times New Roman" panose="02020603050405020304" pitchFamily="18" charset="0"/>
                <a:cs typeface="Times New Roman" panose="02020603050405020304" pitchFamily="18" charset="0"/>
              </a:rPr>
              <a:t>Един </a:t>
            </a:r>
            <a:r>
              <a:rPr lang="ru-RU" u="sng" dirty="0">
                <a:solidFill>
                  <a:prstClr val="black"/>
                </a:solidFill>
                <a:latin typeface="Times New Roman" panose="02020603050405020304" pitchFamily="18" charset="0"/>
                <a:cs typeface="Times New Roman" panose="02020603050405020304" pitchFamily="18" charset="0"/>
              </a:rPr>
              <a:t>водещ партньор</a:t>
            </a:r>
            <a:r>
              <a:rPr lang="ru-RU" dirty="0">
                <a:solidFill>
                  <a:prstClr val="black"/>
                </a:solidFill>
                <a:latin typeface="Times New Roman" panose="02020603050405020304" pitchFamily="18" charset="0"/>
                <a:cs typeface="Times New Roman" panose="02020603050405020304" pitchFamily="18" charset="0"/>
              </a:rPr>
              <a:t>, </a:t>
            </a:r>
            <a:r>
              <a:rPr lang="ru-RU" dirty="0" smtClean="0">
                <a:solidFill>
                  <a:prstClr val="black"/>
                </a:solidFill>
                <a:latin typeface="Times New Roman" panose="02020603050405020304" pitchFamily="18" charset="0"/>
                <a:cs typeface="Times New Roman" panose="02020603050405020304" pitchFamily="18" charset="0"/>
              </a:rPr>
              <a:t>представлява </a:t>
            </a:r>
            <a:r>
              <a:rPr lang="ru-RU" dirty="0">
                <a:solidFill>
                  <a:prstClr val="black"/>
                </a:solidFill>
                <a:latin typeface="Times New Roman" panose="02020603050405020304" pitchFamily="18" charset="0"/>
                <a:cs typeface="Times New Roman" panose="02020603050405020304" pitchFamily="18" charset="0"/>
              </a:rPr>
              <a:t>партньорството пред съответния </a:t>
            </a:r>
            <a:r>
              <a:rPr lang="ru-RU" dirty="0" smtClean="0">
                <a:solidFill>
                  <a:prstClr val="black"/>
                </a:solidFill>
                <a:latin typeface="Times New Roman" panose="02020603050405020304" pitchFamily="18" charset="0"/>
                <a:cs typeface="Times New Roman" panose="02020603050405020304" pitchFamily="18" charset="0"/>
              </a:rPr>
              <a:t>РСР, осъществява </a:t>
            </a:r>
            <a:r>
              <a:rPr lang="ru-RU" dirty="0">
                <a:solidFill>
                  <a:prstClr val="black"/>
                </a:solidFill>
                <a:latin typeface="Times New Roman" panose="02020603050405020304" pitchFamily="18" charset="0"/>
                <a:cs typeface="Times New Roman" panose="02020603050405020304" pitchFamily="18" charset="0"/>
              </a:rPr>
              <a:t>координацията между партньорите и улеснява комуникацията между тях и отговаря за цялостната подготовка на </a:t>
            </a:r>
            <a:r>
              <a:rPr lang="ru-RU" dirty="0" smtClean="0">
                <a:solidFill>
                  <a:prstClr val="black"/>
                </a:solidFill>
                <a:latin typeface="Times New Roman" panose="02020603050405020304" pitchFamily="18" charset="0"/>
                <a:cs typeface="Times New Roman" panose="02020603050405020304" pitchFamily="18" charset="0"/>
              </a:rPr>
              <a:t>концепцията</a:t>
            </a:r>
          </a:p>
          <a:p>
            <a:pPr algn="just"/>
            <a:endParaRPr lang="ru-RU" dirty="0" smtClean="0">
              <a:solidFill>
                <a:prstClr val="black"/>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ru-RU" dirty="0" smtClean="0">
                <a:solidFill>
                  <a:prstClr val="black"/>
                </a:solidFill>
                <a:latin typeface="Times New Roman" panose="02020603050405020304" pitchFamily="18" charset="0"/>
                <a:cs typeface="Times New Roman" panose="02020603050405020304" pitchFamily="18" charset="0"/>
              </a:rPr>
              <a:t>Основно </a:t>
            </a:r>
            <a:r>
              <a:rPr lang="ru-RU" dirty="0">
                <a:solidFill>
                  <a:prstClr val="black"/>
                </a:solidFill>
                <a:latin typeface="Times New Roman" panose="02020603050405020304" pitchFamily="18" charset="0"/>
                <a:cs typeface="Times New Roman" panose="02020603050405020304" pitchFamily="18" charset="0"/>
              </a:rPr>
              <a:t>изискване към партньорствата е да разполагат с </a:t>
            </a:r>
            <a:r>
              <a:rPr lang="ru-RU" u="sng" dirty="0">
                <a:solidFill>
                  <a:prstClr val="black"/>
                </a:solidFill>
                <a:latin typeface="Times New Roman" panose="02020603050405020304" pitchFamily="18" charset="0"/>
                <a:cs typeface="Times New Roman" panose="02020603050405020304" pitchFamily="18" charset="0"/>
              </a:rPr>
              <a:t>капацитет</a:t>
            </a:r>
            <a:r>
              <a:rPr lang="ru-RU" dirty="0">
                <a:solidFill>
                  <a:prstClr val="black"/>
                </a:solidFill>
                <a:latin typeface="Times New Roman" panose="02020603050405020304" pitchFamily="18" charset="0"/>
                <a:cs typeface="Times New Roman" panose="02020603050405020304" pitchFamily="18" charset="0"/>
              </a:rPr>
              <a:t> за изпълнението на предложените дейности: човешки и финансови ресурси, както и опит в зависимост от спецификата на </a:t>
            </a:r>
            <a:r>
              <a:rPr lang="ru-RU" dirty="0" smtClean="0">
                <a:solidFill>
                  <a:prstClr val="black"/>
                </a:solidFill>
                <a:latin typeface="Times New Roman" panose="02020603050405020304" pitchFamily="18" charset="0"/>
                <a:cs typeface="Times New Roman" panose="02020603050405020304" pitchFamily="18" charset="0"/>
              </a:rPr>
              <a:t>дейностите</a:t>
            </a:r>
          </a:p>
          <a:p>
            <a:pPr algn="just"/>
            <a:endParaRPr lang="ru-RU" dirty="0" smtClean="0">
              <a:solidFill>
                <a:prstClr val="black"/>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ru-RU" dirty="0" smtClean="0">
                <a:solidFill>
                  <a:prstClr val="black"/>
                </a:solidFill>
                <a:latin typeface="Times New Roman" panose="02020603050405020304" pitchFamily="18" charset="0"/>
                <a:cs typeface="Times New Roman" panose="02020603050405020304" pitchFamily="18" charset="0"/>
              </a:rPr>
              <a:t>Капацитетът </a:t>
            </a:r>
            <a:r>
              <a:rPr lang="ru-RU" dirty="0">
                <a:solidFill>
                  <a:prstClr val="black"/>
                </a:solidFill>
                <a:latin typeface="Times New Roman" panose="02020603050405020304" pitchFamily="18" charset="0"/>
                <a:cs typeface="Times New Roman" panose="02020603050405020304" pitchFamily="18" charset="0"/>
              </a:rPr>
              <a:t>на партньорството да управлява и изпълнява концепцията за ИТИ </a:t>
            </a:r>
            <a:r>
              <a:rPr lang="ru-RU" dirty="0" smtClean="0">
                <a:solidFill>
                  <a:prstClr val="black"/>
                </a:solidFill>
                <a:latin typeface="Times New Roman" panose="02020603050405020304" pitchFamily="18" charset="0"/>
                <a:cs typeface="Times New Roman" panose="02020603050405020304" pitchFamily="18" charset="0"/>
              </a:rPr>
              <a:t>е предмет </a:t>
            </a:r>
            <a:r>
              <a:rPr lang="ru-RU" dirty="0">
                <a:solidFill>
                  <a:prstClr val="black"/>
                </a:solidFill>
                <a:latin typeface="Times New Roman" panose="02020603050405020304" pitchFamily="18" charset="0"/>
                <a:cs typeface="Times New Roman" panose="02020603050405020304" pitchFamily="18" charset="0"/>
              </a:rPr>
              <a:t>на оценка в рамките на процедурата по подбор на </a:t>
            </a:r>
            <a:r>
              <a:rPr lang="ru-RU" dirty="0" smtClean="0">
                <a:solidFill>
                  <a:prstClr val="black"/>
                </a:solidFill>
                <a:latin typeface="Times New Roman" panose="02020603050405020304" pitchFamily="18" charset="0"/>
                <a:cs typeface="Times New Roman" panose="02020603050405020304" pitchFamily="18" charset="0"/>
              </a:rPr>
              <a:t>концепции</a:t>
            </a:r>
          </a:p>
          <a:p>
            <a:pPr algn="just"/>
            <a:endParaRPr lang="ru-RU" dirty="0">
              <a:solidFill>
                <a:prstClr val="black"/>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ru-RU" dirty="0">
                <a:solidFill>
                  <a:prstClr val="black"/>
                </a:solidFill>
                <a:latin typeface="Times New Roman" panose="02020603050405020304" pitchFamily="18" charset="0"/>
                <a:cs typeface="Times New Roman" panose="02020603050405020304" pitchFamily="18" charset="0"/>
              </a:rPr>
              <a:t>Отношенията между партньорите следва да бъдат уредени с писмено споразумение по образец, съгласно Приложение </a:t>
            </a:r>
            <a:r>
              <a:rPr lang="ru-RU" dirty="0" smtClean="0">
                <a:solidFill>
                  <a:prstClr val="black"/>
                </a:solidFill>
                <a:latin typeface="Times New Roman" panose="02020603050405020304" pitchFamily="18" charset="0"/>
                <a:cs typeface="Times New Roman" panose="02020603050405020304" pitchFamily="18" charset="0"/>
              </a:rPr>
              <a:t>I</a:t>
            </a:r>
            <a:endParaRPr lang="ru-RU" dirty="0">
              <a:solidFill>
                <a:prstClr val="black"/>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endParaRPr lang="bg-BG"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3717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endParaRPr lang="en-US" sz="3200" b="1">
              <a:solidFill>
                <a:prstClr val="white"/>
              </a:solidFill>
              <a:latin typeface="Calibri" pitchFamily="34" charset="0"/>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prstClr val="black"/>
              </a:solidFill>
            </a:endParaRPr>
          </a:p>
        </p:txBody>
      </p:sp>
      <p:sp>
        <p:nvSpPr>
          <p:cNvPr id="29701" name="Правоъгълник 4"/>
          <p:cNvSpPr>
            <a:spLocks noChangeArrowheads="1"/>
          </p:cNvSpPr>
          <p:nvPr/>
        </p:nvSpPr>
        <p:spPr bwMode="auto">
          <a:xfrm>
            <a:off x="1258888" y="765175"/>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000" b="1">
              <a:solidFill>
                <a:prstClr val="black"/>
              </a:solidFill>
              <a:latin typeface="Arial" charset="0"/>
            </a:endParaRPr>
          </a:p>
          <a:p>
            <a:pPr algn="ctr" fontAlgn="base">
              <a:spcBef>
                <a:spcPct val="0"/>
              </a:spcBef>
              <a:spcAft>
                <a:spcPct val="0"/>
              </a:spcAft>
            </a:pPr>
            <a:endParaRPr lang="en-US" sz="2000" b="1">
              <a:solidFill>
                <a:prstClr val="black"/>
              </a:solidFill>
              <a:latin typeface="Arial" charset="0"/>
            </a:endParaRPr>
          </a:p>
        </p:txBody>
      </p:sp>
      <p:sp>
        <p:nvSpPr>
          <p:cNvPr id="7" name="Rectangle 2"/>
          <p:cNvSpPr txBox="1">
            <a:spLocks noChangeArrowheads="1"/>
          </p:cNvSpPr>
          <p:nvPr/>
        </p:nvSpPr>
        <p:spPr bwMode="auto">
          <a:xfrm>
            <a:off x="800100" y="91087"/>
            <a:ext cx="7772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bg-BG"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Изисквания към партньорствата  </a:t>
            </a:r>
          </a:p>
        </p:txBody>
      </p:sp>
      <p:sp>
        <p:nvSpPr>
          <p:cNvPr id="2" name="Rectangle 1"/>
          <p:cNvSpPr/>
          <p:nvPr/>
        </p:nvSpPr>
        <p:spPr>
          <a:xfrm>
            <a:off x="581616" y="1729776"/>
            <a:ext cx="7992888" cy="4801314"/>
          </a:xfrm>
          <a:prstGeom prst="rect">
            <a:avLst/>
          </a:prstGeom>
        </p:spPr>
        <p:txBody>
          <a:bodyPr wrap="square">
            <a:spAutoFit/>
          </a:bodyPr>
          <a:lstStyle/>
          <a:p>
            <a:pPr marL="285750" indent="-285750" algn="just">
              <a:buFont typeface="Wingdings" panose="05000000000000000000" pitchFamily="2" charset="2"/>
              <a:buChar char="q"/>
            </a:pPr>
            <a:r>
              <a:rPr lang="ru-RU" dirty="0">
                <a:latin typeface="Times New Roman" panose="02020603050405020304" pitchFamily="18" charset="0"/>
                <a:cs typeface="Times New Roman" panose="02020603050405020304" pitchFamily="18" charset="0"/>
              </a:rPr>
              <a:t>Всяка концепция за ИТИ следва да съдържа поне 2 (два) взаимосвързани и допълващи се </a:t>
            </a:r>
            <a:r>
              <a:rPr lang="ru-RU" dirty="0" smtClean="0">
                <a:latin typeface="Times New Roman" panose="02020603050405020304" pitchFamily="18" charset="0"/>
                <a:cs typeface="Times New Roman" panose="02020603050405020304" pitchFamily="18" charset="0"/>
              </a:rPr>
              <a:t>проекта</a:t>
            </a:r>
          </a:p>
          <a:p>
            <a:pPr algn="just"/>
            <a:r>
              <a:rPr lang="ru-RU" dirty="0" smtClean="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q"/>
            </a:pPr>
            <a:r>
              <a:rPr lang="ru-RU" dirty="0" smtClean="0">
                <a:latin typeface="Times New Roman" panose="02020603050405020304" pitchFamily="18" charset="0"/>
                <a:cs typeface="Times New Roman" panose="02020603050405020304" pitchFamily="18" charset="0"/>
              </a:rPr>
              <a:t> Да </a:t>
            </a:r>
            <a:r>
              <a:rPr lang="ru-RU" dirty="0">
                <a:latin typeface="Times New Roman" panose="02020603050405020304" pitchFamily="18" charset="0"/>
                <a:cs typeface="Times New Roman" panose="02020603050405020304" pitchFamily="18" charset="0"/>
              </a:rPr>
              <a:t>бъде разработена и изпълнявана в </a:t>
            </a:r>
            <a:r>
              <a:rPr lang="ru-RU" dirty="0" smtClean="0">
                <a:latin typeface="Times New Roman" panose="02020603050405020304" pitchFamily="18" charset="0"/>
                <a:cs typeface="Times New Roman" panose="02020603050405020304" pitchFamily="18" charset="0"/>
              </a:rPr>
              <a:t>партньорство</a:t>
            </a:r>
          </a:p>
          <a:p>
            <a:pPr algn="just"/>
            <a:endParaRPr lang="ru-RU"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ru-RU" dirty="0" smtClean="0">
                <a:latin typeface="Times New Roman" panose="02020603050405020304" pitchFamily="18" charset="0"/>
                <a:cs typeface="Times New Roman" panose="02020603050405020304" pitchFamily="18" charset="0"/>
              </a:rPr>
              <a:t>Да включа </a:t>
            </a:r>
            <a:r>
              <a:rPr lang="ru-RU" dirty="0">
                <a:latin typeface="Times New Roman" panose="02020603050405020304" pitchFamily="18" charset="0"/>
                <a:cs typeface="Times New Roman" panose="02020603050405020304" pitchFamily="18" charset="0"/>
              </a:rPr>
              <a:t>поне </a:t>
            </a:r>
            <a:r>
              <a:rPr lang="ru-RU" dirty="0" smtClean="0">
                <a:latin typeface="Times New Roman" panose="02020603050405020304" pitchFamily="18" charset="0"/>
                <a:cs typeface="Times New Roman" panose="02020603050405020304" pitchFamily="18" charset="0"/>
              </a:rPr>
              <a:t>трима</a:t>
            </a:r>
            <a:r>
              <a:rPr lang="en-US" dirty="0" smtClean="0">
                <a:latin typeface="Times New Roman" panose="02020603050405020304" pitchFamily="18" charset="0"/>
                <a:cs typeface="Times New Roman" panose="02020603050405020304" pitchFamily="18" charset="0"/>
              </a:rPr>
              <a:t> (3)</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партньори, като максималният брой на партньорите не следва да </a:t>
            </a:r>
            <a:r>
              <a:rPr lang="ru-RU" dirty="0" smtClean="0">
                <a:latin typeface="Times New Roman" panose="02020603050405020304" pitchFamily="18" charset="0"/>
                <a:cs typeface="Times New Roman" panose="02020603050405020304" pitchFamily="18" charset="0"/>
              </a:rPr>
              <a:t>надвишават </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двадесет</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20</a:t>
            </a:r>
            <a:r>
              <a:rPr lang="en-US" dirty="0" smtClean="0">
                <a:latin typeface="Times New Roman" panose="02020603050405020304" pitchFamily="18" charset="0"/>
                <a:cs typeface="Times New Roman" panose="02020603050405020304" pitchFamily="18" charset="0"/>
              </a:rPr>
              <a:t> </a:t>
            </a:r>
            <a:r>
              <a:rPr lang="bg-BG" dirty="0" smtClean="0">
                <a:latin typeface="Times New Roman" panose="02020603050405020304" pitchFamily="18" charset="0"/>
                <a:cs typeface="Times New Roman" panose="02020603050405020304" pitchFamily="18" charset="0"/>
              </a:rPr>
              <a:t>броя</a:t>
            </a:r>
          </a:p>
          <a:p>
            <a:pPr algn="just"/>
            <a:endParaRPr lang="ru-RU"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ru-RU" dirty="0">
                <a:latin typeface="Times New Roman" panose="02020603050405020304" pitchFamily="18" charset="0"/>
                <a:cs typeface="Times New Roman" panose="02020603050405020304" pitchFamily="18" charset="0"/>
              </a:rPr>
              <a:t>Партньорите могат да </a:t>
            </a:r>
            <a:r>
              <a:rPr lang="ru-RU" dirty="0" smtClean="0">
                <a:latin typeface="Times New Roman" panose="02020603050405020304" pitchFamily="18" charset="0"/>
                <a:cs typeface="Times New Roman" panose="02020603050405020304" pitchFamily="18" charset="0"/>
              </a:rPr>
              <a:t>са публични </a:t>
            </a:r>
            <a:r>
              <a:rPr lang="ru-RU" dirty="0">
                <a:latin typeface="Times New Roman" panose="02020603050405020304" pitchFamily="18" charset="0"/>
                <a:cs typeface="Times New Roman" panose="02020603050405020304" pitchFamily="18" charset="0"/>
              </a:rPr>
              <a:t>власти (например общински и областни администрации</a:t>
            </a:r>
            <a:r>
              <a:rPr lang="ru-RU" dirty="0" smtClean="0">
                <a:latin typeface="Times New Roman" panose="02020603050405020304" pitchFamily="18" charset="0"/>
                <a:cs typeface="Times New Roman" panose="02020603050405020304" pitchFamily="18" charset="0"/>
              </a:rPr>
              <a:t>), представители </a:t>
            </a:r>
            <a:r>
              <a:rPr lang="ru-RU" dirty="0">
                <a:latin typeface="Times New Roman" panose="02020603050405020304" pitchFamily="18" charset="0"/>
                <a:cs typeface="Times New Roman" panose="02020603050405020304" pitchFamily="18" charset="0"/>
              </a:rPr>
              <a:t>на неправителствени организации,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работодателски организации</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синдикати</a:t>
            </a:r>
            <a:r>
              <a:rPr lang="ru-RU" dirty="0" smtClean="0">
                <a:latin typeface="Times New Roman" panose="02020603050405020304" pitchFamily="18" charset="0"/>
                <a:cs typeface="Times New Roman" panose="02020603050405020304" pitchFamily="18" charset="0"/>
              </a:rPr>
              <a:t>, фондации, </a:t>
            </a:r>
            <a:r>
              <a:rPr lang="ru-RU" dirty="0">
                <a:latin typeface="Times New Roman" panose="02020603050405020304" pitchFamily="18" charset="0"/>
                <a:cs typeface="Times New Roman" panose="02020603050405020304" pitchFamily="18" charset="0"/>
              </a:rPr>
              <a:t>бизнеса (представители на големи предприятия, представители на малки и средни предприятия и др.), научната общност (представители на университети, БАН и др.</a:t>
            </a:r>
            <a:r>
              <a:rPr lang="ru-RU"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и т.н. </a:t>
            </a:r>
            <a:endParaRPr lang="ru-RU" dirty="0" smtClean="0">
              <a:latin typeface="Times New Roman" panose="02020603050405020304" pitchFamily="18" charset="0"/>
              <a:cs typeface="Times New Roman" panose="02020603050405020304" pitchFamily="18" charset="0"/>
            </a:endParaRPr>
          </a:p>
          <a:p>
            <a:pPr algn="just"/>
            <a:endParaRPr lang="bg-BG"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ru-RU" dirty="0" smtClean="0">
                <a:latin typeface="Times New Roman" panose="02020603050405020304" pitchFamily="18" charset="0"/>
                <a:cs typeface="Times New Roman" panose="02020603050405020304" pitchFamily="18" charset="0"/>
              </a:rPr>
              <a:t>Инвестициите </a:t>
            </a:r>
            <a:r>
              <a:rPr lang="ru-RU" dirty="0">
                <a:latin typeface="Times New Roman" panose="02020603050405020304" pitchFamily="18" charset="0"/>
                <a:cs typeface="Times New Roman" panose="02020603050405020304" pitchFamily="18" charset="0"/>
              </a:rPr>
              <a:t>с над-общинско значение се </a:t>
            </a:r>
            <a:r>
              <a:rPr lang="ru-RU" dirty="0" smtClean="0">
                <a:latin typeface="Times New Roman" panose="02020603050405020304" pitchFamily="18" charset="0"/>
                <a:cs typeface="Times New Roman" panose="02020603050405020304" pitchFamily="18" charset="0"/>
              </a:rPr>
              <a:t>очаква да се </a:t>
            </a:r>
            <a:r>
              <a:rPr lang="ru-RU" dirty="0">
                <a:latin typeface="Times New Roman" panose="02020603050405020304" pitchFamily="18" charset="0"/>
                <a:cs typeface="Times New Roman" panose="02020603050405020304" pitchFamily="18" charset="0"/>
              </a:rPr>
              <a:t>осъществяват на територията на няколко </a:t>
            </a:r>
            <a:r>
              <a:rPr lang="ru-RU" dirty="0" smtClean="0">
                <a:latin typeface="Times New Roman" panose="02020603050405020304" pitchFamily="18" charset="0"/>
                <a:cs typeface="Times New Roman" panose="02020603050405020304" pitchFamily="18" charset="0"/>
              </a:rPr>
              <a:t>общини и включените обшини са </a:t>
            </a:r>
            <a:r>
              <a:rPr lang="ru-RU" dirty="0">
                <a:latin typeface="Times New Roman" panose="02020603050405020304" pitchFamily="18" charset="0"/>
                <a:cs typeface="Times New Roman" panose="02020603050405020304" pitchFamily="18" charset="0"/>
              </a:rPr>
              <a:t>ангажирани в партньорствата като бенефициенти или партньори по проекти. </a:t>
            </a:r>
            <a:endParaRPr lang="bg-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2129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endParaRPr lang="en-US" sz="3200" b="1">
              <a:solidFill>
                <a:prstClr val="white"/>
              </a:solidFill>
              <a:latin typeface="Calibri" pitchFamily="34" charset="0"/>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prstClr val="black"/>
              </a:solidFill>
            </a:endParaRPr>
          </a:p>
        </p:txBody>
      </p:sp>
      <p:sp>
        <p:nvSpPr>
          <p:cNvPr id="29701" name="Правоъгълник 4"/>
          <p:cNvSpPr>
            <a:spLocks noChangeArrowheads="1"/>
          </p:cNvSpPr>
          <p:nvPr/>
        </p:nvSpPr>
        <p:spPr bwMode="auto">
          <a:xfrm>
            <a:off x="1258888" y="765175"/>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000" b="1">
              <a:solidFill>
                <a:prstClr val="black"/>
              </a:solidFill>
              <a:latin typeface="Arial" charset="0"/>
            </a:endParaRPr>
          </a:p>
          <a:p>
            <a:pPr algn="ctr" fontAlgn="base">
              <a:spcBef>
                <a:spcPct val="0"/>
              </a:spcBef>
              <a:spcAft>
                <a:spcPct val="0"/>
              </a:spcAft>
            </a:pPr>
            <a:endParaRPr lang="en-US" sz="2000" b="1">
              <a:solidFill>
                <a:prstClr val="black"/>
              </a:solidFill>
              <a:latin typeface="Arial" charset="0"/>
            </a:endParaRPr>
          </a:p>
        </p:txBody>
      </p:sp>
      <p:sp>
        <p:nvSpPr>
          <p:cNvPr id="7" name="Rectangle 2"/>
          <p:cNvSpPr txBox="1">
            <a:spLocks noChangeArrowheads="1"/>
          </p:cNvSpPr>
          <p:nvPr/>
        </p:nvSpPr>
        <p:spPr bwMode="auto">
          <a:xfrm>
            <a:off x="899592" y="452075"/>
            <a:ext cx="7772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bg-BG" sz="2900" b="1" dirty="0" smtClean="0">
              <a:solidFill>
                <a:prstClr val="black"/>
              </a:solidFill>
              <a:effectLst>
                <a:outerShdw blurRad="38100" dist="38100" dir="2700000" algn="tl">
                  <a:srgbClr val="C0C0C0"/>
                </a:outerShdw>
              </a:effectLst>
            </a:endParaRPr>
          </a:p>
        </p:txBody>
      </p:sp>
      <p:sp>
        <p:nvSpPr>
          <p:cNvPr id="3" name="Rectangle 2"/>
          <p:cNvSpPr/>
          <p:nvPr/>
        </p:nvSpPr>
        <p:spPr>
          <a:xfrm>
            <a:off x="437828" y="1478415"/>
            <a:ext cx="8496944" cy="5355312"/>
          </a:xfrm>
          <a:prstGeom prst="rect">
            <a:avLst/>
          </a:prstGeom>
        </p:spPr>
        <p:txBody>
          <a:bodyPr wrap="square">
            <a:spAutoFit/>
          </a:bodyPr>
          <a:lstStyle/>
          <a:p>
            <a:pPr marL="285750" indent="-285750" algn="just">
              <a:buFont typeface="Wingdings" panose="05000000000000000000" pitchFamily="2" charset="2"/>
              <a:buChar char="q"/>
            </a:pPr>
            <a:r>
              <a:rPr lang="ru-RU" dirty="0" smtClean="0">
                <a:solidFill>
                  <a:prstClr val="black"/>
                </a:solidFill>
                <a:latin typeface="Times New Roman" panose="02020603050405020304" pitchFamily="18" charset="0"/>
                <a:cs typeface="Times New Roman" panose="02020603050405020304" pitchFamily="18" charset="0"/>
              </a:rPr>
              <a:t>Всички </a:t>
            </a:r>
            <a:r>
              <a:rPr lang="ru-RU" dirty="0">
                <a:solidFill>
                  <a:prstClr val="black"/>
                </a:solidFill>
                <a:latin typeface="Times New Roman" panose="02020603050405020304" pitchFamily="18" charset="0"/>
                <a:cs typeface="Times New Roman" panose="02020603050405020304" pitchFamily="18" charset="0"/>
              </a:rPr>
              <a:t>видове </a:t>
            </a:r>
            <a:r>
              <a:rPr lang="ru-RU" dirty="0" smtClean="0">
                <a:solidFill>
                  <a:prstClr val="black"/>
                </a:solidFill>
                <a:latin typeface="Times New Roman" panose="02020603050405020304" pitchFamily="18" charset="0"/>
                <a:cs typeface="Times New Roman" panose="02020603050405020304" pitchFamily="18" charset="0"/>
              </a:rPr>
              <a:t>допустими за финансиране интервенции</a:t>
            </a:r>
            <a:r>
              <a:rPr lang="ru-RU" dirty="0">
                <a:solidFill>
                  <a:prstClr val="black"/>
                </a:solidFill>
                <a:latin typeface="Times New Roman" panose="02020603050405020304" pitchFamily="18" charset="0"/>
                <a:cs typeface="Times New Roman" panose="02020603050405020304" pitchFamily="18" charset="0"/>
              </a:rPr>
              <a:t>, </a:t>
            </a:r>
            <a:r>
              <a:rPr lang="ru-RU" dirty="0" smtClean="0">
                <a:solidFill>
                  <a:prstClr val="black"/>
                </a:solidFill>
                <a:latin typeface="Times New Roman" panose="02020603050405020304" pitchFamily="18" charset="0"/>
                <a:cs typeface="Times New Roman" panose="02020603050405020304" pitchFamily="18" charset="0"/>
              </a:rPr>
              <a:t>от </a:t>
            </a:r>
            <a:r>
              <a:rPr lang="ru-RU" dirty="0">
                <a:solidFill>
                  <a:prstClr val="black"/>
                </a:solidFill>
                <a:latin typeface="Times New Roman" panose="02020603050405020304" pitchFamily="18" charset="0"/>
                <a:cs typeface="Times New Roman" panose="02020603050405020304" pitchFamily="18" charset="0"/>
              </a:rPr>
              <a:t>участващите оперативни програми (ОП</a:t>
            </a:r>
            <a:r>
              <a:rPr lang="ru-RU" dirty="0" smtClean="0">
                <a:solidFill>
                  <a:prstClr val="black"/>
                </a:solidFill>
                <a:latin typeface="Times New Roman" panose="02020603050405020304" pitchFamily="18" charset="0"/>
                <a:cs typeface="Times New Roman" panose="02020603050405020304" pitchFamily="18" charset="0"/>
              </a:rPr>
              <a:t>)</a:t>
            </a:r>
          </a:p>
          <a:p>
            <a:pPr algn="just"/>
            <a:endParaRPr lang="ru-RU" dirty="0" smtClean="0">
              <a:solidFill>
                <a:prstClr val="black"/>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ru-RU" dirty="0" smtClean="0">
                <a:solidFill>
                  <a:prstClr val="black"/>
                </a:solidFill>
                <a:latin typeface="Times New Roman" panose="02020603050405020304" pitchFamily="18" charset="0"/>
                <a:cs typeface="Times New Roman" panose="02020603050405020304" pitchFamily="18" charset="0"/>
              </a:rPr>
              <a:t>Ще </a:t>
            </a:r>
            <a:r>
              <a:rPr lang="ru-RU" dirty="0">
                <a:solidFill>
                  <a:prstClr val="black"/>
                </a:solidFill>
                <a:latin typeface="Times New Roman" panose="02020603050405020304" pitchFamily="18" charset="0"/>
                <a:cs typeface="Times New Roman" panose="02020603050405020304" pitchFamily="18" charset="0"/>
              </a:rPr>
              <a:t>се търси подобряване на свързаността на северните и южните територии на </a:t>
            </a:r>
            <a:r>
              <a:rPr lang="ru-RU" dirty="0" smtClean="0">
                <a:solidFill>
                  <a:prstClr val="black"/>
                </a:solidFill>
                <a:latin typeface="Times New Roman" panose="02020603050405020304" pitchFamily="18" charset="0"/>
                <a:cs typeface="Times New Roman" panose="02020603050405020304" pitchFamily="18" charset="0"/>
              </a:rPr>
              <a:t>страната</a:t>
            </a:r>
          </a:p>
          <a:p>
            <a:pPr algn="just"/>
            <a:endParaRPr lang="ru-RU" dirty="0" smtClean="0">
              <a:solidFill>
                <a:prstClr val="black"/>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ru-RU" dirty="0">
                <a:solidFill>
                  <a:prstClr val="black"/>
                </a:solidFill>
                <a:latin typeface="Times New Roman" panose="02020603050405020304" pitchFamily="18" charset="0"/>
                <a:cs typeface="Times New Roman" panose="02020603050405020304" pitchFamily="18" charset="0"/>
              </a:rPr>
              <a:t>Инвестициите в областта на транспорта ще обхващат основно пътища от I-III клас от републиканската пътна мрежа на територията на цялата </a:t>
            </a:r>
            <a:r>
              <a:rPr lang="ru-RU" dirty="0" smtClean="0">
                <a:solidFill>
                  <a:prstClr val="black"/>
                </a:solidFill>
                <a:latin typeface="Times New Roman" panose="02020603050405020304" pitchFamily="18" charset="0"/>
                <a:cs typeface="Times New Roman" panose="02020603050405020304" pitchFamily="18" charset="0"/>
              </a:rPr>
              <a:t>страна</a:t>
            </a:r>
          </a:p>
          <a:p>
            <a:pPr algn="just"/>
            <a:endParaRPr lang="ru-RU" dirty="0" smtClean="0">
              <a:solidFill>
                <a:prstClr val="black"/>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ru-RU" dirty="0" smtClean="0">
                <a:solidFill>
                  <a:prstClr val="black"/>
                </a:solidFill>
                <a:latin typeface="Times New Roman" panose="02020603050405020304" pitchFamily="18" charset="0"/>
                <a:cs typeface="Times New Roman" panose="02020603050405020304" pitchFamily="18" charset="0"/>
              </a:rPr>
              <a:t>Съществена роля се отделя </a:t>
            </a:r>
            <a:r>
              <a:rPr lang="ru-RU" dirty="0">
                <a:solidFill>
                  <a:prstClr val="black"/>
                </a:solidFill>
                <a:latin typeface="Times New Roman" panose="02020603050405020304" pitchFamily="18" charset="0"/>
                <a:cs typeface="Times New Roman" panose="02020603050405020304" pitchFamily="18" charset="0"/>
              </a:rPr>
              <a:t>на градовете като двигатели за растеж, творчество и </a:t>
            </a:r>
            <a:r>
              <a:rPr lang="ru-RU" dirty="0" smtClean="0">
                <a:solidFill>
                  <a:prstClr val="black"/>
                </a:solidFill>
                <a:latin typeface="Times New Roman" panose="02020603050405020304" pitchFamily="18" charset="0"/>
                <a:cs typeface="Times New Roman" panose="02020603050405020304" pitchFamily="18" charset="0"/>
              </a:rPr>
              <a:t>иновации</a:t>
            </a:r>
          </a:p>
          <a:p>
            <a:pPr algn="just"/>
            <a:endParaRPr lang="ru-RU" dirty="0" smtClean="0">
              <a:solidFill>
                <a:prstClr val="black"/>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ru-RU" dirty="0">
                <a:solidFill>
                  <a:prstClr val="black"/>
                </a:solidFill>
                <a:latin typeface="Times New Roman" panose="02020603050405020304" pitchFamily="18" charset="0"/>
                <a:cs typeface="Times New Roman" panose="02020603050405020304" pitchFamily="18" charset="0"/>
              </a:rPr>
              <a:t>Щ</a:t>
            </a:r>
            <a:r>
              <a:rPr lang="ru-RU" dirty="0" smtClean="0">
                <a:solidFill>
                  <a:prstClr val="black"/>
                </a:solidFill>
                <a:latin typeface="Times New Roman" panose="02020603050405020304" pitchFamily="18" charset="0"/>
                <a:cs typeface="Times New Roman" panose="02020603050405020304" pitchFamily="18" charset="0"/>
              </a:rPr>
              <a:t>е </a:t>
            </a:r>
            <a:r>
              <a:rPr lang="ru-RU" dirty="0">
                <a:solidFill>
                  <a:prstClr val="black"/>
                </a:solidFill>
                <a:latin typeface="Times New Roman" panose="02020603050405020304" pitchFamily="18" charset="0"/>
                <a:cs typeface="Times New Roman" panose="02020603050405020304" pitchFamily="18" charset="0"/>
              </a:rPr>
              <a:t>се подкрепя създаването на иновативни мрежи между градовете и на функционални връзки между градовете и селските </a:t>
            </a:r>
            <a:r>
              <a:rPr lang="ru-RU" dirty="0" smtClean="0">
                <a:solidFill>
                  <a:prstClr val="black"/>
                </a:solidFill>
                <a:latin typeface="Times New Roman" panose="02020603050405020304" pitchFamily="18" charset="0"/>
                <a:cs typeface="Times New Roman" panose="02020603050405020304" pitchFamily="18" charset="0"/>
              </a:rPr>
              <a:t>райони</a:t>
            </a:r>
          </a:p>
          <a:p>
            <a:pPr algn="just"/>
            <a:endParaRPr lang="ru-RU" dirty="0" smtClean="0">
              <a:solidFill>
                <a:prstClr val="black"/>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ru-RU" dirty="0" smtClean="0">
                <a:solidFill>
                  <a:prstClr val="black"/>
                </a:solidFill>
                <a:latin typeface="Times New Roman" panose="02020603050405020304" pitchFamily="18" charset="0"/>
                <a:cs typeface="Times New Roman" panose="02020603050405020304" pitchFamily="18" charset="0"/>
              </a:rPr>
              <a:t>Ще </a:t>
            </a:r>
            <a:r>
              <a:rPr lang="ru-RU" dirty="0">
                <a:solidFill>
                  <a:prstClr val="black"/>
                </a:solidFill>
                <a:latin typeface="Times New Roman" panose="02020603050405020304" pitchFamily="18" charset="0"/>
                <a:cs typeface="Times New Roman" panose="02020603050405020304" pitchFamily="18" charset="0"/>
              </a:rPr>
              <a:t>се насочат усилия за създаване на умни градове, където чрез дигиталните и телекомуникационните технологии ще се </a:t>
            </a:r>
            <a:r>
              <a:rPr lang="ru-RU" dirty="0" smtClean="0">
                <a:solidFill>
                  <a:prstClr val="black"/>
                </a:solidFill>
                <a:latin typeface="Times New Roman" panose="02020603050405020304" pitchFamily="18" charset="0"/>
                <a:cs typeface="Times New Roman" panose="02020603050405020304" pitchFamily="18" charset="0"/>
              </a:rPr>
              <a:t>подобряват услугите </a:t>
            </a:r>
            <a:r>
              <a:rPr lang="ru-RU" dirty="0">
                <a:solidFill>
                  <a:prstClr val="black"/>
                </a:solidFill>
                <a:latin typeface="Times New Roman" panose="02020603050405020304" pitchFamily="18" charset="0"/>
                <a:cs typeface="Times New Roman" panose="02020603050405020304" pitchFamily="18" charset="0"/>
              </a:rPr>
              <a:t>като градски транспорт, безопасност на градската среда и трафика, административни </a:t>
            </a:r>
            <a:r>
              <a:rPr lang="ru-RU" dirty="0" smtClean="0">
                <a:solidFill>
                  <a:prstClr val="black"/>
                </a:solidFill>
                <a:latin typeface="Times New Roman" panose="02020603050405020304" pitchFamily="18" charset="0"/>
                <a:cs typeface="Times New Roman" panose="02020603050405020304" pitchFamily="18" charset="0"/>
              </a:rPr>
              <a:t>услуги </a:t>
            </a:r>
          </a:p>
          <a:p>
            <a:pPr marL="285750" indent="-285750">
              <a:buFont typeface="Wingdings" panose="05000000000000000000" pitchFamily="2" charset="2"/>
              <a:buChar char="q"/>
            </a:pPr>
            <a:endParaRPr lang="bg-BG" dirty="0">
              <a:solidFill>
                <a:prstClr val="black"/>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898918" y="122038"/>
            <a:ext cx="7773074" cy="1140051"/>
          </a:xfrm>
          <a:prstGeom prst="rect">
            <a:avLst/>
          </a:prstGeom>
        </p:spPr>
      </p:pic>
    </p:spTree>
    <p:extLst>
      <p:ext uri="{BB962C8B-B14F-4D97-AF65-F5344CB8AC3E}">
        <p14:creationId xmlns:p14="http://schemas.microsoft.com/office/powerpoint/2010/main" val="1624003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701" name="Правоъгълник 4"/>
          <p:cNvSpPr>
            <a:spLocks noChangeArrowheads="1"/>
          </p:cNvSpPr>
          <p:nvPr/>
        </p:nvSpPr>
        <p:spPr bwMode="auto">
          <a:xfrm>
            <a:off x="1258888" y="765175"/>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charset="0"/>
              <a:ea typeface="+mn-ea"/>
              <a:cs typeface="+mn-cs"/>
            </a:endParaRPr>
          </a:p>
        </p:txBody>
      </p:sp>
      <p:sp>
        <p:nvSpPr>
          <p:cNvPr id="7" name="Rectangle 2"/>
          <p:cNvSpPr txBox="1">
            <a:spLocks noChangeArrowheads="1"/>
          </p:cNvSpPr>
          <p:nvPr/>
        </p:nvSpPr>
        <p:spPr bwMode="auto">
          <a:xfrm>
            <a:off x="611560" y="211348"/>
            <a:ext cx="7772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bg-BG" sz="2900" b="1" i="0" u="none" strike="noStrike" kern="1200" cap="none" spc="0" normalizeH="0" baseline="0" noProof="0" dirty="0" smtClean="0">
              <a:ln>
                <a:noFill/>
              </a:ln>
              <a:solidFill>
                <a:prstClr val="black"/>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endParaRPr>
          </a:p>
        </p:txBody>
      </p:sp>
      <p:graphicFrame>
        <p:nvGraphicFramePr>
          <p:cNvPr id="8" name="Diagram 7"/>
          <p:cNvGraphicFramePr/>
          <p:nvPr>
            <p:extLst>
              <p:ext uri="{D42A27DB-BD31-4B8C-83A1-F6EECF244321}">
                <p14:modId xmlns:p14="http://schemas.microsoft.com/office/powerpoint/2010/main" val="2169316632"/>
              </p:ext>
            </p:extLst>
          </p:nvPr>
        </p:nvGraphicFramePr>
        <p:xfrm>
          <a:off x="483010" y="650292"/>
          <a:ext cx="8406579"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6802824" y="3645024"/>
            <a:ext cx="1614096"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g-BG" sz="1400" b="1" i="0" u="none" strike="noStrike" kern="0" cap="none" spc="0" normalizeH="0" baseline="0" noProof="0" dirty="0" smtClean="0">
                <a:ln>
                  <a:noFill/>
                </a:ln>
                <a:solidFill>
                  <a:prstClr val="black"/>
                </a:solidFill>
                <a:effectLst/>
                <a:uLnTx/>
                <a:uFillTx/>
              </a:rPr>
              <a:t>Приоритет</a:t>
            </a:r>
            <a:r>
              <a:rPr kumimoji="0" lang="en-US" sz="1400" b="1" i="0" u="none" strike="noStrike" kern="0" cap="none" spc="0" normalizeH="0" baseline="0" noProof="0" dirty="0" smtClean="0">
                <a:ln>
                  <a:noFill/>
                </a:ln>
                <a:solidFill>
                  <a:prstClr val="black"/>
                </a:solidFill>
                <a:effectLst/>
                <a:uLnTx/>
                <a:uFillTx/>
              </a:rPr>
              <a:t>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g-BG" sz="1400" b="0" i="0" u="none" strike="noStrike" kern="0" cap="none" spc="0" normalizeH="0" baseline="0" noProof="0" dirty="0" smtClean="0">
                <a:ln>
                  <a:noFill/>
                </a:ln>
                <a:solidFill>
                  <a:prstClr val="black"/>
                </a:solidFill>
                <a:effectLst/>
                <a:uLnTx/>
                <a:uFillTx/>
              </a:rPr>
              <a:t>Техническа помощ</a:t>
            </a:r>
            <a:endParaRPr kumimoji="0" lang="bg-BG" sz="1400" b="0" i="0" u="none" strike="noStrike" kern="0" cap="none" spc="0" normalizeH="0" baseline="0" noProof="0" dirty="0">
              <a:ln>
                <a:noFill/>
              </a:ln>
              <a:solidFill>
                <a:prstClr val="black"/>
              </a:solidFill>
              <a:effectLst/>
              <a:uLnTx/>
              <a:uFillTx/>
            </a:endParaRPr>
          </a:p>
        </p:txBody>
      </p:sp>
      <p:pic>
        <p:nvPicPr>
          <p:cNvPr id="3" name="Picture 2"/>
          <p:cNvPicPr>
            <a:picLocks noChangeAspect="1"/>
          </p:cNvPicPr>
          <p:nvPr/>
        </p:nvPicPr>
        <p:blipFill>
          <a:blip r:embed="rId9"/>
          <a:stretch>
            <a:fillRect/>
          </a:stretch>
        </p:blipFill>
        <p:spPr>
          <a:xfrm>
            <a:off x="1835696" y="5325536"/>
            <a:ext cx="6029467" cy="432854"/>
          </a:xfrm>
          <a:prstGeom prst="rect">
            <a:avLst/>
          </a:prstGeom>
        </p:spPr>
      </p:pic>
      <p:pic>
        <p:nvPicPr>
          <p:cNvPr id="10" name="Picture 9"/>
          <p:cNvPicPr>
            <a:picLocks noChangeAspect="1"/>
          </p:cNvPicPr>
          <p:nvPr/>
        </p:nvPicPr>
        <p:blipFill>
          <a:blip r:embed="rId10" cstate="print">
            <a:duotone>
              <a:srgbClr val="5B9BD5">
                <a:shade val="45000"/>
                <a:satMod val="135000"/>
              </a:srgbClr>
              <a:prstClr val="white"/>
            </a:duotone>
            <a:extLst>
              <a:ext uri="{28A0092B-C50C-407E-A947-70E740481C1C}">
                <a14:useLocalDpi xmlns:a14="http://schemas.microsoft.com/office/drawing/2010/main" val="0"/>
              </a:ext>
            </a:extLst>
          </a:blip>
          <a:stretch>
            <a:fillRect/>
          </a:stretch>
        </p:blipFill>
        <p:spPr>
          <a:xfrm>
            <a:off x="1247632" y="5161415"/>
            <a:ext cx="750992" cy="761095"/>
          </a:xfrm>
          <a:prstGeom prst="ellipse">
            <a:avLst/>
          </a:prstGeom>
        </p:spPr>
      </p:pic>
      <p:pic>
        <p:nvPicPr>
          <p:cNvPr id="11" name="Picture 1"/>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8461" y="200024"/>
            <a:ext cx="11525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69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endParaRPr lang="en-US" sz="3200" b="1">
              <a:solidFill>
                <a:prstClr val="white"/>
              </a:solidFill>
              <a:latin typeface="Calibri" pitchFamily="34" charset="0"/>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prstClr val="black"/>
              </a:solidFill>
            </a:endParaRPr>
          </a:p>
        </p:txBody>
      </p:sp>
      <p:sp>
        <p:nvSpPr>
          <p:cNvPr id="29701" name="Правоъгълник 4"/>
          <p:cNvSpPr>
            <a:spLocks noChangeArrowheads="1"/>
          </p:cNvSpPr>
          <p:nvPr/>
        </p:nvSpPr>
        <p:spPr bwMode="auto">
          <a:xfrm>
            <a:off x="1258888" y="765175"/>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000" b="1">
              <a:solidFill>
                <a:prstClr val="black"/>
              </a:solidFill>
              <a:latin typeface="Arial" charset="0"/>
            </a:endParaRPr>
          </a:p>
          <a:p>
            <a:pPr algn="ctr" fontAlgn="base">
              <a:spcBef>
                <a:spcPct val="0"/>
              </a:spcBef>
              <a:spcAft>
                <a:spcPct val="0"/>
              </a:spcAft>
            </a:pPr>
            <a:endParaRPr lang="en-US" sz="2000" b="1">
              <a:solidFill>
                <a:prstClr val="black"/>
              </a:solidFill>
              <a:latin typeface="Arial" charset="0"/>
            </a:endParaRPr>
          </a:p>
        </p:txBody>
      </p:sp>
      <p:sp>
        <p:nvSpPr>
          <p:cNvPr id="7" name="Rectangle 2"/>
          <p:cNvSpPr txBox="1">
            <a:spLocks noChangeArrowheads="1"/>
          </p:cNvSpPr>
          <p:nvPr/>
        </p:nvSpPr>
        <p:spPr bwMode="auto">
          <a:xfrm>
            <a:off x="800100" y="224468"/>
            <a:ext cx="7772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bg-BG"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Ще се насърчават ИТИ, които включват...   </a:t>
            </a:r>
          </a:p>
        </p:txBody>
      </p:sp>
      <p:sp>
        <p:nvSpPr>
          <p:cNvPr id="2" name="Rectangle 1"/>
          <p:cNvSpPr/>
          <p:nvPr/>
        </p:nvSpPr>
        <p:spPr>
          <a:xfrm>
            <a:off x="323528" y="1473200"/>
            <a:ext cx="8640960" cy="5632311"/>
          </a:xfrm>
          <a:prstGeom prst="rect">
            <a:avLst/>
          </a:prstGeom>
        </p:spPr>
        <p:txBody>
          <a:bodyPr wrap="square">
            <a:spAutoFit/>
          </a:bodyPr>
          <a:lstStyle/>
          <a:p>
            <a:pPr marL="342900" indent="-342900">
              <a:buFont typeface="Wingdings" panose="05000000000000000000" pitchFamily="2" charset="2"/>
              <a:buChar char="q"/>
            </a:pPr>
            <a:r>
              <a:rPr lang="ru-RU" b="1" dirty="0">
                <a:latin typeface="Times New Roman" panose="02020603050405020304" pitchFamily="18" charset="0"/>
                <a:cs typeface="Times New Roman" panose="02020603050405020304" pitchFamily="18" charset="0"/>
              </a:rPr>
              <a:t>Специфичен акцент </a:t>
            </a:r>
            <a:r>
              <a:rPr lang="ru-RU" dirty="0" smtClean="0">
                <a:latin typeface="Times New Roman" panose="02020603050405020304" pitchFamily="18" charset="0"/>
                <a:cs typeface="Times New Roman" panose="02020603050405020304" pitchFamily="18" charset="0"/>
              </a:rPr>
              <a:t>са интервенциите в </a:t>
            </a:r>
            <a:r>
              <a:rPr lang="ru-RU" i="1" dirty="0">
                <a:latin typeface="Times New Roman" panose="02020603050405020304" pitchFamily="18" charset="0"/>
                <a:cs typeface="Times New Roman" panose="02020603050405020304" pitchFamily="18" charset="0"/>
              </a:rPr>
              <a:t>здравеопазването, туризма и културата и </a:t>
            </a:r>
            <a:r>
              <a:rPr lang="ru-RU" i="1" dirty="0" smtClean="0">
                <a:latin typeface="Times New Roman" panose="02020603050405020304" pitchFamily="18" charset="0"/>
                <a:cs typeface="Times New Roman" panose="02020603050405020304" pitchFamily="18" charset="0"/>
              </a:rPr>
              <a:t>образованието</a:t>
            </a:r>
          </a:p>
          <a:p>
            <a:endParaRPr lang="ru-RU"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ru-RU" dirty="0">
                <a:latin typeface="Times New Roman" panose="02020603050405020304" pitchFamily="18" charset="0"/>
                <a:cs typeface="Times New Roman" panose="02020603050405020304" pitchFamily="18" charset="0"/>
              </a:rPr>
              <a:t>З</a:t>
            </a:r>
            <a:r>
              <a:rPr lang="ru-RU" dirty="0" smtClean="0">
                <a:latin typeface="Times New Roman" panose="02020603050405020304" pitchFamily="18" charset="0"/>
                <a:cs typeface="Times New Roman" panose="02020603050405020304" pitchFamily="18" charset="0"/>
              </a:rPr>
              <a:t>драве </a:t>
            </a:r>
            <a:r>
              <a:rPr lang="ru-RU" dirty="0">
                <a:latin typeface="Times New Roman" panose="02020603050405020304" pitchFamily="18" charset="0"/>
                <a:cs typeface="Times New Roman" panose="02020603050405020304" pitchFamily="18" charset="0"/>
              </a:rPr>
              <a:t>за всички </a:t>
            </a:r>
            <a:r>
              <a:rPr lang="ru-RU" dirty="0" smtClean="0">
                <a:latin typeface="Times New Roman" panose="02020603050405020304" pitchFamily="18" charset="0"/>
                <a:cs typeface="Times New Roman" panose="02020603050405020304" pitchFamily="18" charset="0"/>
              </a:rPr>
              <a:t>чрез промоция на </a:t>
            </a:r>
            <a:r>
              <a:rPr lang="ru-RU" b="1" dirty="0" smtClean="0">
                <a:latin typeface="Times New Roman" panose="02020603050405020304" pitchFamily="18" charset="0"/>
                <a:cs typeface="Times New Roman" panose="02020603050405020304" pitchFamily="18" charset="0"/>
              </a:rPr>
              <a:t>здравето</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и превенция на </a:t>
            </a:r>
            <a:r>
              <a:rPr lang="ru-RU" dirty="0" smtClean="0">
                <a:latin typeface="Times New Roman" panose="02020603050405020304" pitchFamily="18" charset="0"/>
                <a:cs typeface="Times New Roman" panose="02020603050405020304" pitchFamily="18" charset="0"/>
              </a:rPr>
              <a:t>болестите. Ще </a:t>
            </a:r>
            <a:r>
              <a:rPr lang="ru-RU" dirty="0">
                <a:latin typeface="Times New Roman" panose="02020603050405020304" pitchFamily="18" charset="0"/>
                <a:cs typeface="Times New Roman" panose="02020603050405020304" pitchFamily="18" charset="0"/>
              </a:rPr>
              <a:t>бъдат </a:t>
            </a:r>
            <a:r>
              <a:rPr lang="ru-RU" dirty="0" smtClean="0">
                <a:latin typeface="Times New Roman" panose="02020603050405020304" pitchFamily="18" charset="0"/>
                <a:cs typeface="Times New Roman" panose="02020603050405020304" pitchFamily="18" charset="0"/>
              </a:rPr>
              <a:t>по</a:t>
            </a:r>
            <a:r>
              <a:rPr lang="bg-BG" dirty="0" smtClean="0">
                <a:latin typeface="Times New Roman" panose="02020603050405020304" pitchFamily="18" charset="0"/>
                <a:cs typeface="Times New Roman" panose="02020603050405020304" pitchFamily="18" charset="0"/>
              </a:rPr>
              <a:t>дкрепяни</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мерки </a:t>
            </a:r>
            <a:r>
              <a:rPr lang="ru-RU" dirty="0" smtClean="0">
                <a:latin typeface="Times New Roman" panose="02020603050405020304" pitchFamily="18" charset="0"/>
                <a:cs typeface="Times New Roman" panose="02020603050405020304" pitchFamily="18" charset="0"/>
              </a:rPr>
              <a:t>като: </a:t>
            </a:r>
            <a:r>
              <a:rPr lang="ru-RU" i="1" dirty="0">
                <a:latin typeface="Times New Roman" panose="02020603050405020304" pitchFamily="18" charset="0"/>
                <a:cs typeface="Times New Roman" panose="02020603050405020304" pitchFamily="18" charset="0"/>
              </a:rPr>
              <a:t>създаване на мобилни кабинети; доставки на специализирано оборудване за болниците (вкл. за транспорт по въздух), развитие на телемедицината, осигуряване на медицински </a:t>
            </a:r>
            <a:r>
              <a:rPr lang="ru-RU" i="1" dirty="0" smtClean="0">
                <a:latin typeface="Times New Roman" panose="02020603050405020304" pitchFamily="18" charset="0"/>
                <a:cs typeface="Times New Roman" panose="02020603050405020304" pitchFamily="18" charset="0"/>
              </a:rPr>
              <a:t>специалисти</a:t>
            </a:r>
            <a:endParaRPr lang="ru-RU" dirty="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ru-RU" dirty="0">
                <a:latin typeface="Times New Roman" panose="02020603050405020304" pitchFamily="18" charset="0"/>
                <a:cs typeface="Times New Roman" panose="02020603050405020304" pitchFamily="18" charset="0"/>
              </a:rPr>
              <a:t>В областта на </a:t>
            </a:r>
            <a:r>
              <a:rPr lang="ru-RU" b="1" dirty="0">
                <a:latin typeface="Times New Roman" panose="02020603050405020304" pitchFamily="18" charset="0"/>
                <a:cs typeface="Times New Roman" panose="02020603050405020304" pitchFamily="18" charset="0"/>
              </a:rPr>
              <a:t>туризма, </a:t>
            </a:r>
            <a:r>
              <a:rPr lang="ru-RU" dirty="0">
                <a:latin typeface="Times New Roman" panose="02020603050405020304" pitchFamily="18" charset="0"/>
                <a:cs typeface="Times New Roman" panose="02020603050405020304" pitchFamily="18" charset="0"/>
              </a:rPr>
              <a:t>интервенциите ще бъдат фокусирани върху опазване, развитие и популяризиране на публичните туристически </a:t>
            </a:r>
            <a:r>
              <a:rPr lang="ru-RU" i="1" dirty="0">
                <a:latin typeface="Times New Roman" panose="02020603050405020304" pitchFamily="18" charset="0"/>
                <a:cs typeface="Times New Roman" panose="02020603050405020304" pitchFamily="18" charset="0"/>
              </a:rPr>
              <a:t>активи и свързаните с тях туристически услуги</a:t>
            </a:r>
            <a:r>
              <a:rPr lang="ru-RU" dirty="0">
                <a:latin typeface="Times New Roman" panose="02020603050405020304" pitchFamily="18" charset="0"/>
                <a:cs typeface="Times New Roman" panose="02020603050405020304" pitchFamily="18" charset="0"/>
              </a:rPr>
              <a:t>. Ще продължат мерките, насочени към съхраняване и развитие на природното наследство, включително чрез инвестиции в обекти за социален туризъм (напр. хижи), като валоризирането на икономическия потенциал ще бъде осъществявано по максимално щадящ околната среда </a:t>
            </a:r>
            <a:r>
              <a:rPr lang="ru-RU" dirty="0" smtClean="0">
                <a:latin typeface="Times New Roman" panose="02020603050405020304" pitchFamily="18" charset="0"/>
                <a:cs typeface="Times New Roman" panose="02020603050405020304" pitchFamily="18" charset="0"/>
              </a:rPr>
              <a:t>начин</a:t>
            </a:r>
          </a:p>
          <a:p>
            <a:pPr algn="just"/>
            <a:endParaRPr lang="ru-RU"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ru-RU" dirty="0" smtClean="0">
                <a:latin typeface="Times New Roman" panose="02020603050405020304" pitchFamily="18" charset="0"/>
                <a:cs typeface="Times New Roman" panose="02020603050405020304" pitchFamily="18" charset="0"/>
              </a:rPr>
              <a:t>Действия </a:t>
            </a:r>
            <a:r>
              <a:rPr lang="ru-RU" dirty="0">
                <a:latin typeface="Times New Roman" panose="02020603050405020304" pitchFamily="18" charset="0"/>
                <a:cs typeface="Times New Roman" panose="02020603050405020304" pitchFamily="18" charset="0"/>
              </a:rPr>
              <a:t>за устойчивото управление на </a:t>
            </a:r>
            <a:r>
              <a:rPr lang="ru-RU" b="1" dirty="0">
                <a:latin typeface="Times New Roman" panose="02020603050405020304" pitchFamily="18" charset="0"/>
                <a:cs typeface="Times New Roman" panose="02020603050405020304" pitchFamily="18" charset="0"/>
              </a:rPr>
              <a:t>културното наследство </a:t>
            </a:r>
            <a:r>
              <a:rPr lang="ru-RU" dirty="0">
                <a:latin typeface="Times New Roman" panose="02020603050405020304" pitchFamily="18" charset="0"/>
                <a:cs typeface="Times New Roman" panose="02020603050405020304" pitchFamily="18" charset="0"/>
              </a:rPr>
              <a:t>чрез разработването на </a:t>
            </a:r>
            <a:r>
              <a:rPr lang="ru-RU" i="1" dirty="0">
                <a:latin typeface="Times New Roman" panose="02020603050405020304" pitchFamily="18" charset="0"/>
                <a:cs typeface="Times New Roman" panose="02020603050405020304" pitchFamily="18" charset="0"/>
              </a:rPr>
              <a:t>Планове за опазване и управление на обектите на недвижимото културно наследство и изграждане на необходимата материална и техническа инфраструктурата </a:t>
            </a:r>
          </a:p>
          <a:p>
            <a:pPr marL="342900" indent="-342900" algn="just">
              <a:buFont typeface="Wingdings" panose="05000000000000000000" pitchFamily="2" charset="2"/>
              <a:buChar char="q"/>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766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endParaRPr lang="en-US" sz="3200" b="1">
              <a:solidFill>
                <a:prstClr val="white"/>
              </a:solidFill>
              <a:latin typeface="Calibri" pitchFamily="34" charset="0"/>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prstClr val="black"/>
              </a:solidFill>
            </a:endParaRPr>
          </a:p>
        </p:txBody>
      </p:sp>
      <p:sp>
        <p:nvSpPr>
          <p:cNvPr id="29701" name="Правоъгълник 4"/>
          <p:cNvSpPr>
            <a:spLocks noChangeArrowheads="1"/>
          </p:cNvSpPr>
          <p:nvPr/>
        </p:nvSpPr>
        <p:spPr bwMode="auto">
          <a:xfrm>
            <a:off x="1258888" y="765175"/>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000" b="1">
              <a:solidFill>
                <a:prstClr val="black"/>
              </a:solidFill>
              <a:latin typeface="Arial" charset="0"/>
            </a:endParaRPr>
          </a:p>
          <a:p>
            <a:pPr algn="ctr" fontAlgn="base">
              <a:spcBef>
                <a:spcPct val="0"/>
              </a:spcBef>
              <a:spcAft>
                <a:spcPct val="0"/>
              </a:spcAft>
            </a:pPr>
            <a:endParaRPr lang="en-US" sz="2000" b="1">
              <a:solidFill>
                <a:prstClr val="black"/>
              </a:solidFill>
              <a:latin typeface="Arial" charset="0"/>
            </a:endParaRPr>
          </a:p>
        </p:txBody>
      </p:sp>
      <p:sp>
        <p:nvSpPr>
          <p:cNvPr id="7" name="Rectangle 2"/>
          <p:cNvSpPr txBox="1">
            <a:spLocks noChangeArrowheads="1"/>
          </p:cNvSpPr>
          <p:nvPr/>
        </p:nvSpPr>
        <p:spPr bwMode="auto">
          <a:xfrm>
            <a:off x="755576" y="1659630"/>
            <a:ext cx="7772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sz="3200" b="1" dirty="0">
                <a:latin typeface="Times New Roman" panose="02020603050405020304" pitchFamily="18" charset="0"/>
                <a:cs typeface="Times New Roman" panose="02020603050405020304" pitchFamily="18" charset="0"/>
              </a:rPr>
              <a:t>ИНДИКАТИВНО РАЗПРЕДЕЛЕНИЕ НА БЮДЖЕТА </a:t>
            </a:r>
          </a:p>
          <a:p>
            <a:r>
              <a:rPr lang="bg-BG" sz="3200" i="1" dirty="0">
                <a:latin typeface="Times New Roman" panose="02020603050405020304" pitchFamily="18" charset="0"/>
                <a:cs typeface="Times New Roman" panose="02020603050405020304" pitchFamily="18" charset="0"/>
              </a:rPr>
              <a:t>ПО 1 </a:t>
            </a:r>
            <a:r>
              <a:rPr lang="ru-RU" sz="3200" i="1" dirty="0">
                <a:latin typeface="Times New Roman" panose="02020603050405020304" pitchFamily="18" charset="0"/>
                <a:cs typeface="Times New Roman" panose="02020603050405020304" pitchFamily="18" charset="0"/>
              </a:rPr>
              <a:t>( %) от ОПРР </a:t>
            </a:r>
            <a:r>
              <a:rPr lang="en-US" sz="3200" i="1" dirty="0">
                <a:latin typeface="Times New Roman" panose="02020603050405020304" pitchFamily="18" charset="0"/>
                <a:cs typeface="Times New Roman" panose="02020603050405020304" pitchFamily="18" charset="0"/>
              </a:rPr>
              <a:t>(</a:t>
            </a:r>
            <a:r>
              <a:rPr lang="ru-RU" sz="3200" i="1" dirty="0">
                <a:latin typeface="Times New Roman" panose="02020603050405020304" pitchFamily="18" charset="0"/>
                <a:cs typeface="Times New Roman" panose="02020603050405020304" pitchFamily="18" charset="0"/>
              </a:rPr>
              <a:t>2021-2027</a:t>
            </a:r>
            <a:r>
              <a:rPr lang="en-US" sz="3200" i="1" dirty="0">
                <a:latin typeface="Times New Roman" panose="02020603050405020304" pitchFamily="18" charset="0"/>
                <a:cs typeface="Times New Roman" panose="02020603050405020304" pitchFamily="18" charset="0"/>
              </a:rPr>
              <a:t>)</a:t>
            </a:r>
            <a:endParaRPr lang="bg-BG" sz="2900" b="1" dirty="0" smtClean="0">
              <a:solidFill>
                <a:prstClr val="black"/>
              </a:solidFill>
              <a:effectLst>
                <a:outerShdw blurRad="38100" dist="38100" dir="2700000" algn="tl">
                  <a:srgbClr val="C0C0C0"/>
                </a:outerShdw>
              </a:effectLst>
            </a:endParaRPr>
          </a:p>
        </p:txBody>
      </p:sp>
      <p:sp>
        <p:nvSpPr>
          <p:cNvPr id="4" name="Rectangle 3"/>
          <p:cNvSpPr/>
          <p:nvPr/>
        </p:nvSpPr>
        <p:spPr>
          <a:xfrm>
            <a:off x="755576" y="2999352"/>
            <a:ext cx="7416824" cy="2308324"/>
          </a:xfrm>
          <a:prstGeom prst="rect">
            <a:avLst/>
          </a:prstGeom>
        </p:spPr>
        <p:txBody>
          <a:bodyPr wrap="square">
            <a:spAutoFit/>
          </a:bodyPr>
          <a:lstStyle/>
          <a:p>
            <a:pPr algn="just"/>
            <a:r>
              <a:rPr lang="ru-RU" i="1" dirty="0" smtClean="0">
                <a:solidFill>
                  <a:srgbClr val="000000"/>
                </a:solidFill>
                <a:latin typeface="Times New Roman" panose="02020603050405020304" pitchFamily="18" charset="0"/>
              </a:rPr>
              <a:t>Регион </a:t>
            </a:r>
            <a:r>
              <a:rPr lang="ru-RU" i="1" dirty="0">
                <a:solidFill>
                  <a:srgbClr val="000000"/>
                </a:solidFill>
                <a:latin typeface="Times New Roman" panose="02020603050405020304" pitchFamily="18" charset="0"/>
              </a:rPr>
              <a:t>за планиране Градски клъстер Дял на ресурса (%) </a:t>
            </a:r>
            <a:endParaRPr lang="ru-RU" dirty="0">
              <a:solidFill>
                <a:srgbClr val="000000"/>
              </a:solidFill>
              <a:latin typeface="Times New Roman" panose="02020603050405020304" pitchFamily="18" charset="0"/>
            </a:endParaRPr>
          </a:p>
          <a:p>
            <a:pPr marL="342900" indent="-342900" algn="just">
              <a:buFont typeface="+mj-lt"/>
              <a:buAutoNum type="arabicPeriod"/>
            </a:pPr>
            <a:r>
              <a:rPr lang="ru-RU" dirty="0">
                <a:solidFill>
                  <a:srgbClr val="000000"/>
                </a:solidFill>
                <a:latin typeface="Times New Roman" panose="02020603050405020304" pitchFamily="18" charset="0"/>
              </a:rPr>
              <a:t>СЗР Видин и Плевен </a:t>
            </a:r>
            <a:r>
              <a:rPr lang="ru-RU" dirty="0">
                <a:latin typeface="Times New Roman" panose="02020603050405020304" pitchFamily="18" charset="0"/>
              </a:rPr>
              <a:t>21.82% </a:t>
            </a:r>
            <a:endParaRPr lang="en-US" dirty="0" smtClean="0">
              <a:latin typeface="Times New Roman" panose="02020603050405020304" pitchFamily="18" charset="0"/>
            </a:endParaRPr>
          </a:p>
          <a:p>
            <a:pPr marL="342900" indent="-342900" algn="just">
              <a:buFont typeface="+mj-lt"/>
              <a:buAutoNum type="arabicPeriod"/>
            </a:pPr>
            <a:r>
              <a:rPr lang="ru-RU" dirty="0" smtClean="0">
                <a:solidFill>
                  <a:srgbClr val="000000"/>
                </a:solidFill>
                <a:latin typeface="Times New Roman" panose="02020603050405020304" pitchFamily="18" charset="0"/>
              </a:rPr>
              <a:t>СЦР </a:t>
            </a:r>
            <a:r>
              <a:rPr lang="ru-RU" dirty="0">
                <a:solidFill>
                  <a:srgbClr val="000000"/>
                </a:solidFill>
                <a:latin typeface="Times New Roman" panose="02020603050405020304" pitchFamily="18" charset="0"/>
              </a:rPr>
              <a:t>и СИР Русе, В. Търново, Варна 23.53% </a:t>
            </a:r>
          </a:p>
          <a:p>
            <a:pPr algn="just"/>
            <a:r>
              <a:rPr lang="bg-BG" b="1" dirty="0">
                <a:solidFill>
                  <a:srgbClr val="000000"/>
                </a:solidFill>
                <a:latin typeface="Times New Roman" panose="02020603050405020304" pitchFamily="18" charset="0"/>
              </a:rPr>
              <a:t>ОБЩО СЕВЕРНА БЪЛГАРИЯ 45.35% </a:t>
            </a:r>
            <a:endParaRPr lang="bg-BG" dirty="0">
              <a:solidFill>
                <a:srgbClr val="000000"/>
              </a:solidFill>
              <a:latin typeface="Times New Roman" panose="02020603050405020304" pitchFamily="18" charset="0"/>
            </a:endParaRPr>
          </a:p>
          <a:p>
            <a:pPr algn="just"/>
            <a:endParaRPr lang="ru-RU" dirty="0" smtClean="0">
              <a:solidFill>
                <a:srgbClr val="000000"/>
              </a:solidFill>
              <a:latin typeface="Times New Roman" panose="02020603050405020304" pitchFamily="18" charset="0"/>
            </a:endParaRPr>
          </a:p>
          <a:p>
            <a:pPr marL="342900" indent="-342900" algn="just">
              <a:buFont typeface="+mj-lt"/>
              <a:buAutoNum type="arabicPeriod"/>
            </a:pPr>
            <a:r>
              <a:rPr lang="ru-RU" dirty="0" smtClean="0">
                <a:solidFill>
                  <a:srgbClr val="000000"/>
                </a:solidFill>
                <a:latin typeface="Times New Roman" panose="02020603050405020304" pitchFamily="18" charset="0"/>
              </a:rPr>
              <a:t>ЮИР </a:t>
            </a:r>
            <a:r>
              <a:rPr lang="ru-RU" dirty="0">
                <a:solidFill>
                  <a:srgbClr val="000000"/>
                </a:solidFill>
                <a:latin typeface="Times New Roman" panose="02020603050405020304" pitchFamily="18" charset="0"/>
              </a:rPr>
              <a:t>и ЮЦР Бургас, Ст. Загора и Пловдив 21.62% </a:t>
            </a:r>
          </a:p>
          <a:p>
            <a:pPr marL="342900" indent="-342900" algn="just">
              <a:buFont typeface="+mj-lt"/>
              <a:buAutoNum type="arabicPeriod"/>
            </a:pPr>
            <a:r>
              <a:rPr lang="ru-RU" dirty="0">
                <a:solidFill>
                  <a:srgbClr val="000000"/>
                </a:solidFill>
                <a:latin typeface="Times New Roman" panose="02020603050405020304" pitchFamily="18" charset="0"/>
              </a:rPr>
              <a:t>ЮЗР София и Благоевград 33.02% </a:t>
            </a:r>
          </a:p>
          <a:p>
            <a:pPr algn="just"/>
            <a:r>
              <a:rPr lang="bg-BG" b="1" dirty="0">
                <a:solidFill>
                  <a:srgbClr val="000000"/>
                </a:solidFill>
                <a:latin typeface="Times New Roman" panose="02020603050405020304" pitchFamily="18" charset="0"/>
              </a:rPr>
              <a:t>ОБЩО ЮЖНА БЪЛГАРИЯ 54.65% </a:t>
            </a:r>
            <a:endParaRPr lang="bg-BG" dirty="0"/>
          </a:p>
        </p:txBody>
      </p:sp>
    </p:spTree>
    <p:extLst>
      <p:ext uri="{BB962C8B-B14F-4D97-AF65-F5344CB8AC3E}">
        <p14:creationId xmlns:p14="http://schemas.microsoft.com/office/powerpoint/2010/main" val="3461281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endParaRPr lang="en-US" sz="3200" b="1">
              <a:solidFill>
                <a:prstClr val="white"/>
              </a:solidFill>
              <a:latin typeface="Calibri" pitchFamily="34" charset="0"/>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prstClr val="black"/>
              </a:solidFill>
            </a:endParaRPr>
          </a:p>
        </p:txBody>
      </p:sp>
      <p:sp>
        <p:nvSpPr>
          <p:cNvPr id="29701" name="Правоъгълник 4"/>
          <p:cNvSpPr>
            <a:spLocks noChangeArrowheads="1"/>
          </p:cNvSpPr>
          <p:nvPr/>
        </p:nvSpPr>
        <p:spPr bwMode="auto">
          <a:xfrm>
            <a:off x="1258888" y="765175"/>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000" b="1">
              <a:solidFill>
                <a:prstClr val="black"/>
              </a:solidFill>
              <a:latin typeface="Arial" charset="0"/>
            </a:endParaRPr>
          </a:p>
          <a:p>
            <a:pPr algn="ctr" fontAlgn="base">
              <a:spcBef>
                <a:spcPct val="0"/>
              </a:spcBef>
              <a:spcAft>
                <a:spcPct val="0"/>
              </a:spcAft>
            </a:pPr>
            <a:endParaRPr lang="en-US" sz="2000" b="1">
              <a:solidFill>
                <a:prstClr val="black"/>
              </a:solidFill>
              <a:latin typeface="Arial" charset="0"/>
            </a:endParaRPr>
          </a:p>
        </p:txBody>
      </p:sp>
      <p:sp>
        <p:nvSpPr>
          <p:cNvPr id="7" name="Rectangle 2"/>
          <p:cNvSpPr txBox="1">
            <a:spLocks noChangeArrowheads="1"/>
          </p:cNvSpPr>
          <p:nvPr/>
        </p:nvSpPr>
        <p:spPr bwMode="auto">
          <a:xfrm>
            <a:off x="509715" y="1621460"/>
            <a:ext cx="7772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lgn="l" eaLnBrk="1" fontAlgn="auto" hangingPunct="1">
              <a:spcBef>
                <a:spcPts val="0"/>
              </a:spcBef>
              <a:spcAft>
                <a:spcPts val="0"/>
              </a:spcAft>
            </a:pPr>
            <a:r>
              <a:rPr lang="ru-RU" sz="2400" b="1" dirty="0">
                <a:solidFill>
                  <a:prstClr val="black"/>
                </a:solidFill>
                <a:latin typeface="Times New Roman" panose="02020603050405020304" pitchFamily="18" charset="0"/>
                <a:ea typeface="+mn-ea"/>
                <a:cs typeface="Times New Roman" panose="02020603050405020304" pitchFamily="18" charset="0"/>
              </a:rPr>
              <a:t>ИНДИКАТИВНО РАЗПРЕДЕЛЕНИЕ НА БЮДЖЕТА </a:t>
            </a:r>
          </a:p>
          <a:p>
            <a:pPr lvl="0" eaLnBrk="1" fontAlgn="auto" hangingPunct="1">
              <a:spcBef>
                <a:spcPts val="0"/>
              </a:spcBef>
              <a:spcAft>
                <a:spcPts val="0"/>
              </a:spcAft>
            </a:pPr>
            <a:r>
              <a:rPr lang="bg-BG" sz="2400" i="1" dirty="0">
                <a:solidFill>
                  <a:prstClr val="black"/>
                </a:solidFill>
                <a:latin typeface="Times New Roman" panose="02020603050405020304" pitchFamily="18" charset="0"/>
                <a:ea typeface="+mn-ea"/>
                <a:cs typeface="Times New Roman" panose="02020603050405020304" pitchFamily="18" charset="0"/>
              </a:rPr>
              <a:t>ПО </a:t>
            </a:r>
            <a:r>
              <a:rPr lang="bg-BG" sz="2400" i="1" dirty="0" smtClean="0">
                <a:solidFill>
                  <a:prstClr val="black"/>
                </a:solidFill>
                <a:latin typeface="Times New Roman" panose="02020603050405020304" pitchFamily="18" charset="0"/>
                <a:ea typeface="+mn-ea"/>
                <a:cs typeface="Times New Roman" panose="02020603050405020304" pitchFamily="18" charset="0"/>
              </a:rPr>
              <a:t>2 </a:t>
            </a:r>
            <a:r>
              <a:rPr lang="ru-RU" sz="2400" i="1" dirty="0">
                <a:solidFill>
                  <a:prstClr val="black"/>
                </a:solidFill>
                <a:latin typeface="Times New Roman" panose="02020603050405020304" pitchFamily="18" charset="0"/>
                <a:ea typeface="+mn-ea"/>
                <a:cs typeface="Times New Roman" panose="02020603050405020304" pitchFamily="18" charset="0"/>
              </a:rPr>
              <a:t>( %) от ОПРР </a:t>
            </a:r>
            <a:r>
              <a:rPr lang="en-US" sz="2400" i="1" dirty="0">
                <a:solidFill>
                  <a:prstClr val="black"/>
                </a:solidFill>
                <a:latin typeface="Times New Roman" panose="02020603050405020304" pitchFamily="18" charset="0"/>
                <a:ea typeface="+mn-ea"/>
                <a:cs typeface="Times New Roman" panose="02020603050405020304" pitchFamily="18" charset="0"/>
              </a:rPr>
              <a:t>(</a:t>
            </a:r>
            <a:r>
              <a:rPr lang="ru-RU" sz="2400" i="1" dirty="0">
                <a:solidFill>
                  <a:prstClr val="black"/>
                </a:solidFill>
                <a:latin typeface="Times New Roman" panose="02020603050405020304" pitchFamily="18" charset="0"/>
                <a:ea typeface="+mn-ea"/>
                <a:cs typeface="Times New Roman" panose="02020603050405020304" pitchFamily="18" charset="0"/>
              </a:rPr>
              <a:t>2021-2027</a:t>
            </a:r>
            <a:r>
              <a:rPr lang="en-US" sz="2400" i="1" dirty="0">
                <a:solidFill>
                  <a:prstClr val="black"/>
                </a:solidFill>
                <a:latin typeface="Times New Roman" panose="02020603050405020304" pitchFamily="18" charset="0"/>
                <a:ea typeface="+mn-ea"/>
                <a:cs typeface="Times New Roman" panose="02020603050405020304" pitchFamily="18" charset="0"/>
              </a:rPr>
              <a:t>)</a:t>
            </a:r>
            <a:endParaRPr lang="ru-RU" sz="2400" i="1" dirty="0">
              <a:solidFill>
                <a:prstClr val="black"/>
              </a:solidFill>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62199" y="2564904"/>
            <a:ext cx="8109794" cy="3693319"/>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Дялове от </a:t>
            </a:r>
            <a:r>
              <a:rPr lang="ru-RU" dirty="0">
                <a:latin typeface="Times New Roman" panose="02020603050405020304" pitchFamily="18" charset="0"/>
                <a:cs typeface="Times New Roman" panose="02020603050405020304" pitchFamily="18" charset="0"/>
              </a:rPr>
              <a:t>индикативните регионални пакети въз основа на гореописаната методология за всеки от региони ниво NUTS 2 като процент от общия ресурс (ПРР + други програми) са както следва</a:t>
            </a:r>
            <a:r>
              <a:rPr lang="ru-RU" dirty="0" smtClean="0">
                <a:latin typeface="Times New Roman" panose="02020603050405020304" pitchFamily="18" charset="0"/>
                <a:cs typeface="Times New Roman" panose="02020603050405020304" pitchFamily="18" charset="0"/>
              </a:rPr>
              <a:t>:</a:t>
            </a:r>
          </a:p>
          <a:p>
            <a:endParaRPr lang="ru-RU" dirty="0"/>
          </a:p>
          <a:p>
            <a:r>
              <a:rPr lang="ru-RU" b="1" u="sng" dirty="0">
                <a:latin typeface="Times New Roman" panose="02020603050405020304" pitchFamily="18" charset="0"/>
                <a:cs typeface="Times New Roman" panose="02020603050405020304" pitchFamily="18" charset="0"/>
              </a:rPr>
              <a:t>Регион ниво NUTS 2 Дял от общия ресурс (%)</a:t>
            </a:r>
          </a:p>
          <a:p>
            <a:pPr marL="342900" indent="-342900">
              <a:buFont typeface="+mj-lt"/>
              <a:buAutoNum type="arabicPeriod"/>
            </a:pPr>
            <a:r>
              <a:rPr lang="ru-RU" dirty="0">
                <a:latin typeface="Times New Roman" panose="02020603050405020304" pitchFamily="18" charset="0"/>
                <a:cs typeface="Times New Roman" panose="02020603050405020304" pitchFamily="18" charset="0"/>
              </a:rPr>
              <a:t>СЗР 19%</a:t>
            </a:r>
          </a:p>
          <a:p>
            <a:pPr marL="342900" indent="-342900">
              <a:buFont typeface="+mj-lt"/>
              <a:buAutoNum type="arabicPeriod"/>
            </a:pPr>
            <a:r>
              <a:rPr lang="ru-RU" dirty="0">
                <a:latin typeface="Times New Roman" panose="02020603050405020304" pitchFamily="18" charset="0"/>
                <a:cs typeface="Times New Roman" panose="02020603050405020304" pitchFamily="18" charset="0"/>
              </a:rPr>
              <a:t>СЦР 17%</a:t>
            </a:r>
          </a:p>
          <a:p>
            <a:pPr marL="342900" indent="-342900">
              <a:buFont typeface="+mj-lt"/>
              <a:buAutoNum type="arabicPeriod"/>
            </a:pPr>
            <a:r>
              <a:rPr lang="ru-RU" dirty="0">
                <a:latin typeface="Times New Roman" panose="02020603050405020304" pitchFamily="18" charset="0"/>
                <a:cs typeface="Times New Roman" panose="02020603050405020304" pitchFamily="18" charset="0"/>
              </a:rPr>
              <a:t>СИР 16%</a:t>
            </a:r>
          </a:p>
          <a:p>
            <a:r>
              <a:rPr lang="ru-RU" b="1" dirty="0">
                <a:latin typeface="Times New Roman" panose="02020603050405020304" pitchFamily="18" charset="0"/>
                <a:cs typeface="Times New Roman" panose="02020603050405020304" pitchFamily="18" charset="0"/>
              </a:rPr>
              <a:t>ОБЩО СЕВЕРНА БЪЛГАРИЯ 52%</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ЮИР 17%</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ЮЦР 17%</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ЮЗР (без град София) 14%</a:t>
            </a:r>
          </a:p>
          <a:p>
            <a:r>
              <a:rPr lang="ru-RU" b="1" dirty="0">
                <a:latin typeface="Times New Roman" panose="02020603050405020304" pitchFamily="18" charset="0"/>
                <a:cs typeface="Times New Roman" panose="02020603050405020304" pitchFamily="18" charset="0"/>
              </a:rPr>
              <a:t>ОБЩО ЮЖНА БЪЛГАРИЯ 48%</a:t>
            </a:r>
            <a:endParaRPr lang="bg-BG"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95557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701" name="Правоъгълник 4"/>
          <p:cNvSpPr>
            <a:spLocks noChangeArrowheads="1"/>
          </p:cNvSpPr>
          <p:nvPr/>
        </p:nvSpPr>
        <p:spPr bwMode="auto">
          <a:xfrm>
            <a:off x="1258888" y="765175"/>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charset="0"/>
              <a:ea typeface="+mn-ea"/>
              <a:cs typeface="+mn-cs"/>
            </a:endParaRPr>
          </a:p>
        </p:txBody>
      </p:sp>
      <p:sp>
        <p:nvSpPr>
          <p:cNvPr id="7" name="Rectangle 2"/>
          <p:cNvSpPr txBox="1">
            <a:spLocks noChangeArrowheads="1"/>
          </p:cNvSpPr>
          <p:nvPr/>
        </p:nvSpPr>
        <p:spPr bwMode="auto">
          <a:xfrm>
            <a:off x="800100" y="58738"/>
            <a:ext cx="7772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bg-BG" sz="2900" b="1" i="0" u="none" strike="noStrike" kern="1200" cap="none" spc="0" normalizeH="0" baseline="0" noProof="0" dirty="0" smtClean="0">
                <a:ln>
                  <a:noFill/>
                </a:ln>
                <a:solidFill>
                  <a:prstClr val="black"/>
                </a:solidFill>
                <a:effectLst>
                  <a:outerShdw blurRad="38100" dist="38100" dir="2700000" algn="tl">
                    <a:srgbClr val="C0C0C0"/>
                  </a:outerShdw>
                </a:effectLst>
                <a:uLnTx/>
                <a:uFillTx/>
                <a:latin typeface="Calibri"/>
              </a:rPr>
              <a:t>ПРИМЕРИ НА ДОБРИ ПРАКТИКИ ИТИ</a:t>
            </a:r>
          </a:p>
        </p:txBody>
      </p:sp>
      <p:sp>
        <p:nvSpPr>
          <p:cNvPr id="2" name="Rectangle 1"/>
          <p:cNvSpPr/>
          <p:nvPr/>
        </p:nvSpPr>
        <p:spPr>
          <a:xfrm>
            <a:off x="251520" y="1233024"/>
            <a:ext cx="8568952" cy="5355312"/>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Пример 1:</a:t>
            </a:r>
          </a:p>
          <a:p>
            <a:pPr marL="285750" indent="-285750" algn="just">
              <a:buFont typeface="Wingdings" panose="05000000000000000000" pitchFamily="2" charset="2"/>
              <a:buChar char="q"/>
            </a:pPr>
            <a:r>
              <a:rPr lang="ru-RU" dirty="0">
                <a:latin typeface="Times New Roman" panose="02020603050405020304" pitchFamily="18" charset="0"/>
                <a:cs typeface="Times New Roman" panose="02020603050405020304" pitchFamily="18" charset="0"/>
              </a:rPr>
              <a:t>Наличието на стари неизползвани производствени бази или други неоползотворени урбанизирани територии с незадоволителна физическа среда </a:t>
            </a:r>
            <a:r>
              <a:rPr lang="bg-BG" dirty="0" smtClean="0">
                <a:latin typeface="Times New Roman" panose="02020603050405020304" pitchFamily="18" charset="0"/>
                <a:cs typeface="Times New Roman" panose="02020603050405020304" pitchFamily="18" charset="0"/>
              </a:rPr>
              <a:t>и </a:t>
            </a:r>
            <a:r>
              <a:rPr lang="ru-RU" dirty="0" smtClean="0">
                <a:latin typeface="Times New Roman" panose="02020603050405020304" pitchFamily="18" charset="0"/>
                <a:cs typeface="Times New Roman" panose="02020603050405020304" pitchFamily="18" charset="0"/>
              </a:rPr>
              <a:t>може </a:t>
            </a:r>
            <a:r>
              <a:rPr lang="ru-RU" dirty="0">
                <a:latin typeface="Times New Roman" panose="02020603050405020304" pitchFamily="18" charset="0"/>
                <a:cs typeface="Times New Roman" panose="02020603050405020304" pitchFamily="18" charset="0"/>
              </a:rPr>
              <a:t>да обхваща територията на повече от една община или дори </a:t>
            </a:r>
            <a:r>
              <a:rPr lang="ru-RU" dirty="0" smtClean="0">
                <a:latin typeface="Times New Roman" panose="02020603050405020304" pitchFamily="18" charset="0"/>
                <a:cs typeface="Times New Roman" panose="02020603050405020304" pitchFamily="18" charset="0"/>
              </a:rPr>
              <a:t>област</a:t>
            </a:r>
          </a:p>
          <a:p>
            <a:pPr marL="285750" indent="-285750" algn="just">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Такава </a:t>
            </a:r>
            <a:r>
              <a:rPr lang="ru-RU" dirty="0">
                <a:latin typeface="Times New Roman" panose="02020603050405020304" pitchFamily="18" charset="0"/>
                <a:cs typeface="Times New Roman" panose="02020603050405020304" pitchFamily="18" charset="0"/>
              </a:rPr>
              <a:t>концепция може да включва инвестиции в инфраструктура за създаване на нови производства, облагородяване на територията и обновяване или изграждане на необходимата техническа инфраструктура, включително </a:t>
            </a:r>
            <a:r>
              <a:rPr lang="ru-RU" i="1" dirty="0">
                <a:latin typeface="Times New Roman" panose="02020603050405020304" pitchFamily="18" charset="0"/>
                <a:cs typeface="Times New Roman" panose="02020603050405020304" pitchFamily="18" charset="0"/>
              </a:rPr>
              <a:t>електро-, газо- или </a:t>
            </a:r>
            <a:r>
              <a:rPr lang="ru-RU" i="1" dirty="0" smtClean="0">
                <a:latin typeface="Times New Roman" panose="02020603050405020304" pitchFamily="18" charset="0"/>
                <a:cs typeface="Times New Roman" panose="02020603050405020304" pitchFamily="18" charset="0"/>
              </a:rPr>
              <a:t>водоснабдяване</a:t>
            </a:r>
            <a:endParaRPr lang="ru-RU"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ru-RU" dirty="0" smtClean="0">
                <a:latin typeface="Times New Roman" panose="02020603050405020304" pitchFamily="18" charset="0"/>
                <a:cs typeface="Times New Roman" panose="02020603050405020304" pitchFamily="18" charset="0"/>
              </a:rPr>
              <a:t>Подкрепа </a:t>
            </a:r>
            <a:r>
              <a:rPr lang="ru-RU" dirty="0">
                <a:latin typeface="Times New Roman" panose="02020603050405020304" pitchFamily="18" charset="0"/>
                <a:cs typeface="Times New Roman" panose="02020603050405020304" pitchFamily="18" charset="0"/>
              </a:rPr>
              <a:t>за образователни институции за осигуряване на необходимите кадри, осигуряване на транспортна свързаност, включително рехабилитация на пътища или осигуряване на градски и междуградски транспорт за насърчаване на трудовата мобилност и градско-селските </a:t>
            </a:r>
            <a:r>
              <a:rPr lang="ru-RU" dirty="0" smtClean="0">
                <a:latin typeface="Times New Roman" panose="02020603050405020304" pitchFamily="18" charset="0"/>
                <a:cs typeface="Times New Roman" panose="02020603050405020304" pitchFamily="18" charset="0"/>
              </a:rPr>
              <a:t>връзки</a:t>
            </a:r>
          </a:p>
          <a:p>
            <a:pPr marL="285750" indent="-285750" algn="just">
              <a:buFont typeface="Wingdings" panose="05000000000000000000" pitchFamily="2" charset="2"/>
              <a:buChar char="q"/>
            </a:pPr>
            <a:r>
              <a:rPr lang="ru-RU" dirty="0">
                <a:latin typeface="Times New Roman" panose="02020603050405020304" pitchFamily="18" charset="0"/>
                <a:cs typeface="Times New Roman" panose="02020603050405020304" pitchFamily="18" charset="0"/>
              </a:rPr>
              <a:t>П</a:t>
            </a:r>
            <a:r>
              <a:rPr lang="ru-RU" dirty="0" smtClean="0">
                <a:latin typeface="Times New Roman" panose="02020603050405020304" pitchFamily="18" charset="0"/>
                <a:cs typeface="Times New Roman" panose="02020603050405020304" pitchFamily="18" charset="0"/>
              </a:rPr>
              <a:t>одкрепа </a:t>
            </a:r>
            <a:r>
              <a:rPr lang="ru-RU" dirty="0">
                <a:latin typeface="Times New Roman" panose="02020603050405020304" pitchFamily="18" charset="0"/>
                <a:cs typeface="Times New Roman" panose="02020603050405020304" pitchFamily="18" charset="0"/>
              </a:rPr>
              <a:t>за научно-изследователска дейност, свързана с производствата в зоната, подкрепа за обучения или за наемане на кадри, подкрепа на социални предприятия за производствена дейност или търговия във връзка с наличните производства в зоната, подкрепа за земеделски производители, когато продукцията им или отпадъците от земеделското производство могат да обслужат производствените процеси в зоната, изграждане на социални жилища за уязвими групи и семейства от региона, за които да бъде осигурена работа в зоната и </a:t>
            </a:r>
            <a:r>
              <a:rPr lang="ru-RU" dirty="0" smtClean="0">
                <a:latin typeface="Times New Roman" panose="02020603050405020304" pitchFamily="18" charset="0"/>
                <a:cs typeface="Times New Roman" panose="02020603050405020304" pitchFamily="18" charset="0"/>
              </a:rPr>
              <a:t>т.н</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3705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endParaRPr lang="en-US" sz="3200" b="1">
              <a:solidFill>
                <a:prstClr val="white"/>
              </a:solidFill>
              <a:latin typeface="Calibri" pitchFamily="34" charset="0"/>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prstClr val="black"/>
              </a:solidFill>
            </a:endParaRPr>
          </a:p>
        </p:txBody>
      </p:sp>
      <p:sp>
        <p:nvSpPr>
          <p:cNvPr id="29701" name="Правоъгълник 4"/>
          <p:cNvSpPr>
            <a:spLocks noChangeArrowheads="1"/>
          </p:cNvSpPr>
          <p:nvPr/>
        </p:nvSpPr>
        <p:spPr bwMode="auto">
          <a:xfrm>
            <a:off x="1258888" y="765175"/>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000" b="1">
              <a:solidFill>
                <a:prstClr val="black"/>
              </a:solidFill>
              <a:latin typeface="Arial" charset="0"/>
            </a:endParaRPr>
          </a:p>
          <a:p>
            <a:pPr algn="ctr" fontAlgn="base">
              <a:spcBef>
                <a:spcPct val="0"/>
              </a:spcBef>
              <a:spcAft>
                <a:spcPct val="0"/>
              </a:spcAft>
            </a:pPr>
            <a:endParaRPr lang="en-US" sz="2000" b="1">
              <a:solidFill>
                <a:prstClr val="black"/>
              </a:solidFill>
              <a:latin typeface="Arial" charset="0"/>
            </a:endParaRPr>
          </a:p>
        </p:txBody>
      </p:sp>
      <p:sp>
        <p:nvSpPr>
          <p:cNvPr id="7" name="Rectangle 2"/>
          <p:cNvSpPr txBox="1">
            <a:spLocks noChangeArrowheads="1"/>
          </p:cNvSpPr>
          <p:nvPr/>
        </p:nvSpPr>
        <p:spPr bwMode="auto">
          <a:xfrm>
            <a:off x="899592" y="177800"/>
            <a:ext cx="7772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bg-BG" sz="2900" b="1" dirty="0" smtClean="0">
                <a:solidFill>
                  <a:prstClr val="black"/>
                </a:solidFill>
                <a:effectLst>
                  <a:outerShdw blurRad="38100" dist="38100" dir="2700000" algn="tl">
                    <a:srgbClr val="C0C0C0"/>
                  </a:outerShdw>
                </a:effectLst>
              </a:rPr>
              <a:t>ПРИМЕРИ НА ДОБРИ ПРАКТИКИ ИТИ</a:t>
            </a:r>
          </a:p>
        </p:txBody>
      </p:sp>
      <p:sp>
        <p:nvSpPr>
          <p:cNvPr id="3" name="Rectangle 2"/>
          <p:cNvSpPr/>
          <p:nvPr/>
        </p:nvSpPr>
        <p:spPr>
          <a:xfrm>
            <a:off x="537320" y="1323137"/>
            <a:ext cx="8496944" cy="4801314"/>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Пример 2:</a:t>
            </a:r>
          </a:p>
          <a:p>
            <a:pPr algn="just"/>
            <a:r>
              <a:rPr lang="ru-RU" dirty="0" smtClean="0">
                <a:latin typeface="Times New Roman" panose="02020603050405020304" pitchFamily="18" charset="0"/>
                <a:cs typeface="Times New Roman" panose="02020603050405020304" pitchFamily="18" charset="0"/>
              </a:rPr>
              <a:t>Неоползотворени </a:t>
            </a:r>
            <a:r>
              <a:rPr lang="ru-RU" dirty="0">
                <a:latin typeface="Times New Roman" panose="02020603050405020304" pitchFamily="18" charset="0"/>
                <a:cs typeface="Times New Roman" panose="02020603050405020304" pitchFamily="18" charset="0"/>
              </a:rPr>
              <a:t>пространства могат да бъдат поставени и във фокуса на концепция за ИТИ </a:t>
            </a:r>
            <a:r>
              <a:rPr lang="ru-RU" dirty="0" smtClean="0">
                <a:latin typeface="Times New Roman" panose="02020603050405020304" pitchFamily="18" charset="0"/>
                <a:cs typeface="Times New Roman" panose="02020603050405020304" pitchFamily="18" charset="0"/>
              </a:rPr>
              <a:t>за </a:t>
            </a:r>
            <a:r>
              <a:rPr lang="ru-RU" dirty="0">
                <a:latin typeface="Times New Roman" panose="02020603050405020304" pitchFamily="18" charset="0"/>
                <a:cs typeface="Times New Roman" panose="02020603050405020304" pitchFamily="18" charset="0"/>
              </a:rPr>
              <a:t>подобряване на физическата активност на населението, рекреационни мерки или туристическа атрактивност на региона, насочени към територията и населението на няколко общини, като се финансира регенерация на площите и превръщането им в паркови пространства и/или спортна инфраструктура, генерираща приходи. Тези мерки могат да се съчетаят с подобряване на достъпността чрез пътна инфраструктура или градски/междуградски транспорт, мерки за насърчаване на социалното включване чрез осигуряване на средства за спортни активности на деца и младежи или хора от уязвими групи, мерки за осигуряване на достъп до спортните съоръжения на училища от няколко различни населени места, мерки за обновяване на здравна/рекреационна инфраструктура и осигуряване на кадри за нея за обслужването на няколко общини, мерки за подобряване на околната среда или адресиращи промените в климата на целевата територия, мерки за насърчаване на селския туризъм на тази територия и т.н. Концепцията може да включва и подходящи меки мерки – обучения и квалификация, маркетингови и рекламни дейности и др.</a:t>
            </a:r>
          </a:p>
        </p:txBody>
      </p:sp>
    </p:spTree>
    <p:extLst>
      <p:ext uri="{BB962C8B-B14F-4D97-AF65-F5344CB8AC3E}">
        <p14:creationId xmlns:p14="http://schemas.microsoft.com/office/powerpoint/2010/main" val="3340865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endParaRPr lang="en-US" sz="3200" b="1">
              <a:solidFill>
                <a:prstClr val="white"/>
              </a:solidFill>
              <a:latin typeface="Calibri" pitchFamily="34" charset="0"/>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prstClr val="black"/>
              </a:solidFill>
            </a:endParaRPr>
          </a:p>
        </p:txBody>
      </p:sp>
      <p:sp>
        <p:nvSpPr>
          <p:cNvPr id="29701" name="Правоъгълник 4"/>
          <p:cNvSpPr>
            <a:spLocks noChangeArrowheads="1"/>
          </p:cNvSpPr>
          <p:nvPr/>
        </p:nvSpPr>
        <p:spPr bwMode="auto">
          <a:xfrm>
            <a:off x="1258888" y="765175"/>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000" b="1">
              <a:solidFill>
                <a:prstClr val="black"/>
              </a:solidFill>
              <a:latin typeface="Arial" charset="0"/>
            </a:endParaRPr>
          </a:p>
          <a:p>
            <a:pPr algn="ctr" fontAlgn="base">
              <a:spcBef>
                <a:spcPct val="0"/>
              </a:spcBef>
              <a:spcAft>
                <a:spcPct val="0"/>
              </a:spcAft>
            </a:pPr>
            <a:endParaRPr lang="en-US" sz="2000" b="1">
              <a:solidFill>
                <a:prstClr val="black"/>
              </a:solidFill>
              <a:latin typeface="Arial" charset="0"/>
            </a:endParaRPr>
          </a:p>
        </p:txBody>
      </p:sp>
      <p:sp>
        <p:nvSpPr>
          <p:cNvPr id="7" name="Rectangle 2"/>
          <p:cNvSpPr txBox="1">
            <a:spLocks noChangeArrowheads="1"/>
          </p:cNvSpPr>
          <p:nvPr/>
        </p:nvSpPr>
        <p:spPr bwMode="auto">
          <a:xfrm>
            <a:off x="899592" y="177800"/>
            <a:ext cx="7772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bg-BG" sz="2900" b="1" dirty="0" smtClean="0">
                <a:solidFill>
                  <a:prstClr val="black"/>
                </a:solidFill>
                <a:effectLst>
                  <a:outerShdw blurRad="38100" dist="38100" dir="2700000" algn="tl">
                    <a:srgbClr val="C0C0C0"/>
                  </a:outerShdw>
                </a:effectLst>
              </a:rPr>
              <a:t>ПРИМЕРИ НА ДОБРИ ПРАКТИКИ ИТИ</a:t>
            </a:r>
          </a:p>
        </p:txBody>
      </p:sp>
      <p:sp>
        <p:nvSpPr>
          <p:cNvPr id="2" name="Rectangle 1"/>
          <p:cNvSpPr/>
          <p:nvPr/>
        </p:nvSpPr>
        <p:spPr>
          <a:xfrm>
            <a:off x="611560" y="2280772"/>
            <a:ext cx="8060432" cy="2585323"/>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Пример 3</a:t>
            </a:r>
            <a:r>
              <a:rPr lang="ru-RU" b="1" dirty="0" smtClean="0">
                <a:latin typeface="Times New Roman" panose="02020603050405020304" pitchFamily="18" charset="0"/>
                <a:cs typeface="Times New Roman" panose="02020603050405020304" pitchFamily="18" charset="0"/>
              </a:rPr>
              <a:t>:</a:t>
            </a:r>
          </a:p>
          <a:p>
            <a:endParaRPr lang="ru-RU" b="1"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Концепция за ИТИ за подобряване на здравното обслужване на населението може да включва проекти за подобряване на здравна инфраструктура или меки мерки за здравните работници, съчетани с мерки за осигуряване на свързаност и достъп на населението до съответните здравни обекти, осигуряване на хосписи, мерки за подобряване на здравната култура на маргинализирани групи, меки мерки за обмяна на опит или провеждане на публични кампании по здравни въпроси.</a:t>
            </a:r>
          </a:p>
        </p:txBody>
      </p:sp>
    </p:spTree>
    <p:extLst>
      <p:ext uri="{BB962C8B-B14F-4D97-AF65-F5344CB8AC3E}">
        <p14:creationId xmlns:p14="http://schemas.microsoft.com/office/powerpoint/2010/main" val="24282033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endParaRPr lang="en-US" sz="3200" b="1">
              <a:solidFill>
                <a:prstClr val="white"/>
              </a:solidFill>
              <a:latin typeface="Calibri" pitchFamily="34" charset="0"/>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prstClr val="black"/>
              </a:solidFill>
            </a:endParaRPr>
          </a:p>
        </p:txBody>
      </p:sp>
      <p:sp>
        <p:nvSpPr>
          <p:cNvPr id="29701" name="Правоъгълник 4"/>
          <p:cNvSpPr>
            <a:spLocks noChangeArrowheads="1"/>
          </p:cNvSpPr>
          <p:nvPr/>
        </p:nvSpPr>
        <p:spPr bwMode="auto">
          <a:xfrm>
            <a:off x="1258888" y="765175"/>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000" b="1">
              <a:solidFill>
                <a:prstClr val="black"/>
              </a:solidFill>
              <a:latin typeface="Arial" charset="0"/>
            </a:endParaRPr>
          </a:p>
          <a:p>
            <a:pPr algn="ctr" fontAlgn="base">
              <a:spcBef>
                <a:spcPct val="0"/>
              </a:spcBef>
              <a:spcAft>
                <a:spcPct val="0"/>
              </a:spcAft>
            </a:pPr>
            <a:endParaRPr lang="en-US" sz="2000" b="1">
              <a:solidFill>
                <a:prstClr val="black"/>
              </a:solidFill>
              <a:latin typeface="Arial" charset="0"/>
            </a:endParaRPr>
          </a:p>
        </p:txBody>
      </p:sp>
      <p:sp>
        <p:nvSpPr>
          <p:cNvPr id="7" name="Rectangle 2"/>
          <p:cNvSpPr txBox="1">
            <a:spLocks noChangeArrowheads="1"/>
          </p:cNvSpPr>
          <p:nvPr/>
        </p:nvSpPr>
        <p:spPr bwMode="auto">
          <a:xfrm>
            <a:off x="978482" y="476250"/>
            <a:ext cx="7772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bg-BG" sz="2900" b="1" dirty="0" smtClean="0">
                <a:solidFill>
                  <a:prstClr val="black"/>
                </a:solidFill>
                <a:effectLst>
                  <a:outerShdw blurRad="38100" dist="38100" dir="2700000" algn="tl">
                    <a:srgbClr val="C0C0C0"/>
                  </a:outerShdw>
                </a:effectLst>
              </a:rPr>
              <a:t>ПРИМЕРИ НА ДОБРИ ПРАКТИКИ ИТИ</a:t>
            </a:r>
          </a:p>
        </p:txBody>
      </p:sp>
      <p:sp>
        <p:nvSpPr>
          <p:cNvPr id="2" name="Rectangle 1"/>
          <p:cNvSpPr/>
          <p:nvPr/>
        </p:nvSpPr>
        <p:spPr>
          <a:xfrm>
            <a:off x="799749" y="1867664"/>
            <a:ext cx="7920880" cy="3693319"/>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Пример 4</a:t>
            </a:r>
            <a:r>
              <a:rPr lang="ru-RU" b="1" dirty="0" smtClean="0">
                <a:latin typeface="Times New Roman" panose="02020603050405020304" pitchFamily="18" charset="0"/>
                <a:cs typeface="Times New Roman" panose="02020603050405020304" pitchFamily="18" charset="0"/>
              </a:rPr>
              <a:t>:</a:t>
            </a:r>
            <a:endParaRPr lang="en-US" b="1" dirty="0" smtClean="0">
              <a:latin typeface="Times New Roman" panose="02020603050405020304" pitchFamily="18" charset="0"/>
              <a:cs typeface="Times New Roman" panose="02020603050405020304" pitchFamily="18" charset="0"/>
            </a:endParaRPr>
          </a:p>
          <a:p>
            <a:endParaRPr lang="ru-RU" b="1"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Във фокуса на концепция за ИТИ може да бъде поставена и територията на една или няколко пътни отсечки, подобряващи градско-селските връзки и насърчаващи трудовата мобилност, като осигуряват свързаност и достъпност на населението от по-малките населени места до по-големи административни или икономически центрове. </a:t>
            </a:r>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зависимост от конкретната територия и нейните потенциали такива инвестиции могат да бъдат включени в концепция за ИТИ като се комбинират с мерки, свързани с индустриална зона, туристически атракции, образование, здравеопазване, социални услуги и др.</a:t>
            </a:r>
          </a:p>
          <a:p>
            <a:pPr algn="just"/>
            <a:endParaRPr lang="ru-RU" dirty="0"/>
          </a:p>
        </p:txBody>
      </p:sp>
    </p:spTree>
    <p:extLst>
      <p:ext uri="{BB962C8B-B14F-4D97-AF65-F5344CB8AC3E}">
        <p14:creationId xmlns:p14="http://schemas.microsoft.com/office/powerpoint/2010/main" val="23583092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endParaRPr lang="en-US" sz="3200" b="1">
              <a:solidFill>
                <a:prstClr val="white"/>
              </a:solidFill>
              <a:latin typeface="Calibri" pitchFamily="34" charset="0"/>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prstClr val="black"/>
              </a:solidFill>
            </a:endParaRPr>
          </a:p>
        </p:txBody>
      </p:sp>
      <p:sp>
        <p:nvSpPr>
          <p:cNvPr id="29701" name="Правоъгълник 4"/>
          <p:cNvSpPr>
            <a:spLocks noChangeArrowheads="1"/>
          </p:cNvSpPr>
          <p:nvPr/>
        </p:nvSpPr>
        <p:spPr bwMode="auto">
          <a:xfrm>
            <a:off x="1258888" y="765175"/>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000" b="1">
              <a:solidFill>
                <a:prstClr val="black"/>
              </a:solidFill>
              <a:latin typeface="Arial" charset="0"/>
            </a:endParaRPr>
          </a:p>
          <a:p>
            <a:pPr algn="ctr" fontAlgn="base">
              <a:spcBef>
                <a:spcPct val="0"/>
              </a:spcBef>
              <a:spcAft>
                <a:spcPct val="0"/>
              </a:spcAft>
            </a:pPr>
            <a:endParaRPr lang="en-US" sz="2000" b="1">
              <a:solidFill>
                <a:prstClr val="black"/>
              </a:solidFill>
              <a:latin typeface="Arial" charset="0"/>
            </a:endParaRPr>
          </a:p>
        </p:txBody>
      </p:sp>
      <p:sp>
        <p:nvSpPr>
          <p:cNvPr id="7" name="Rectangle 2"/>
          <p:cNvSpPr txBox="1">
            <a:spLocks noChangeArrowheads="1"/>
          </p:cNvSpPr>
          <p:nvPr/>
        </p:nvSpPr>
        <p:spPr bwMode="auto">
          <a:xfrm>
            <a:off x="899592" y="177800"/>
            <a:ext cx="7772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bg-BG" sz="2900" b="1" dirty="0" smtClean="0">
                <a:solidFill>
                  <a:prstClr val="black"/>
                </a:solidFill>
                <a:effectLst>
                  <a:outerShdw blurRad="38100" dist="38100" dir="2700000" algn="tl">
                    <a:srgbClr val="C0C0C0"/>
                  </a:outerShdw>
                </a:effectLst>
              </a:rPr>
              <a:t>ПРИМЕРИ НА ДОБРИ ПРАКТИКИ ИТИ</a:t>
            </a:r>
          </a:p>
        </p:txBody>
      </p:sp>
      <p:sp>
        <p:nvSpPr>
          <p:cNvPr id="2" name="Rectangle 1"/>
          <p:cNvSpPr/>
          <p:nvPr/>
        </p:nvSpPr>
        <p:spPr>
          <a:xfrm>
            <a:off x="683568" y="2049196"/>
            <a:ext cx="7488832" cy="3139321"/>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Пример 5</a:t>
            </a:r>
            <a:r>
              <a:rPr lang="ru-RU" b="1" dirty="0" smtClean="0">
                <a:latin typeface="Times New Roman" panose="02020603050405020304" pitchFamily="18" charset="0"/>
                <a:cs typeface="Times New Roman" panose="02020603050405020304" pitchFamily="18" charset="0"/>
              </a:rPr>
              <a:t>:</a:t>
            </a:r>
          </a:p>
          <a:p>
            <a:endParaRPr lang="ru-RU" b="1"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Концепции за ИТИ, свързани със специфичен потенциал на територията на няколко </a:t>
            </a:r>
            <a:r>
              <a:rPr lang="ru-RU" dirty="0" smtClean="0">
                <a:latin typeface="Times New Roman" panose="02020603050405020304" pitchFamily="18" charset="0"/>
                <a:cs typeface="Times New Roman" panose="02020603050405020304" pitchFamily="18" charset="0"/>
              </a:rPr>
              <a:t>общини </a:t>
            </a:r>
            <a:r>
              <a:rPr lang="ru-RU" dirty="0">
                <a:latin typeface="Times New Roman" panose="02020603050405020304" pitchFamily="18" charset="0"/>
                <a:cs typeface="Times New Roman" panose="02020603050405020304" pitchFamily="18" charset="0"/>
              </a:rPr>
              <a:t>с големи горски територии, могат да включват от една страна мерки за насърчаване на туризма (</a:t>
            </a:r>
            <a:r>
              <a:rPr lang="ru-RU" b="1" i="1" dirty="0">
                <a:latin typeface="Times New Roman" panose="02020603050405020304" pitchFamily="18" charset="0"/>
                <a:cs typeface="Times New Roman" panose="02020603050405020304" pitchFamily="18" charset="0"/>
              </a:rPr>
              <a:t>екопътеки, обозначаване на планински туристически маршрути, велотрасета, обновяване на високопланински хижи), </a:t>
            </a:r>
            <a:r>
              <a:rPr lang="ru-RU" dirty="0">
                <a:latin typeface="Times New Roman" panose="02020603050405020304" pitchFamily="18" charset="0"/>
                <a:cs typeface="Times New Roman" panose="02020603050405020304" pitchFamily="18" charset="0"/>
              </a:rPr>
              <a:t>а от друга страна – мерки за оползотворяване на икономическия потенциал на горите и опазване на околната среда чрез подпомагане на местни предприятия, създаване на планове за устойчиво управление, подкрепа за научно-изследователска дейност в горския сектор, мерки за защита от пожари и т.н.</a:t>
            </a:r>
          </a:p>
        </p:txBody>
      </p:sp>
    </p:spTree>
    <p:extLst>
      <p:ext uri="{BB962C8B-B14F-4D97-AF65-F5344CB8AC3E}">
        <p14:creationId xmlns:p14="http://schemas.microsoft.com/office/powerpoint/2010/main" val="456675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prstClr val="black"/>
              </a:solidFill>
            </a:endParaRPr>
          </a:p>
        </p:txBody>
      </p:sp>
      <p:sp>
        <p:nvSpPr>
          <p:cNvPr id="29701" name="Правоъгълник 4"/>
          <p:cNvSpPr>
            <a:spLocks noChangeArrowheads="1"/>
          </p:cNvSpPr>
          <p:nvPr/>
        </p:nvSpPr>
        <p:spPr bwMode="auto">
          <a:xfrm>
            <a:off x="1258888" y="765175"/>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000" b="1">
              <a:solidFill>
                <a:prstClr val="black"/>
              </a:solidFill>
              <a:latin typeface="Arial" charset="0"/>
            </a:endParaRPr>
          </a:p>
          <a:p>
            <a:pPr algn="ctr" fontAlgn="base">
              <a:spcBef>
                <a:spcPct val="0"/>
              </a:spcBef>
              <a:spcAft>
                <a:spcPct val="0"/>
              </a:spcAft>
            </a:pPr>
            <a:endParaRPr lang="en-US" sz="2000" b="1">
              <a:solidFill>
                <a:prstClr val="black"/>
              </a:solidFill>
              <a:latin typeface="Arial" charset="0"/>
            </a:endParaRPr>
          </a:p>
        </p:txBody>
      </p:sp>
      <p:sp>
        <p:nvSpPr>
          <p:cNvPr id="4" name="Rectangle 3"/>
          <p:cNvSpPr/>
          <p:nvPr/>
        </p:nvSpPr>
        <p:spPr>
          <a:xfrm>
            <a:off x="1115616" y="371577"/>
            <a:ext cx="7632576" cy="1323439"/>
          </a:xfrm>
          <a:prstGeom prst="rect">
            <a:avLst/>
          </a:prstGeom>
        </p:spPr>
        <p:txBody>
          <a:bodyPr wrap="square">
            <a:spAutoFit/>
          </a:bodyPr>
          <a:lstStyle/>
          <a:p>
            <a:pPr algn="ctr"/>
            <a:r>
              <a:rPr lang="ru-RU" sz="2000" b="1" dirty="0" smtClean="0">
                <a:latin typeface="Times New Roman" panose="02020603050405020304" pitchFamily="18" charset="0"/>
                <a:cs typeface="Times New Roman" panose="02020603050405020304" pitchFamily="18" charset="0"/>
              </a:rPr>
              <a:t>РАМКА НА НОРМАТИВНАТА БАЗА И ПРИОРИТЕТИ НА ИНТЕГРИРАНАТА ТЕРИТОРИАЛНА СТРАТЕГИЯ ЗА РАЗВИТИЕ НА </a:t>
            </a:r>
            <a:r>
              <a:rPr lang="ru-RU" sz="2000" b="1" dirty="0">
                <a:latin typeface="Times New Roman" panose="02020603050405020304" pitchFamily="18" charset="0"/>
                <a:cs typeface="Times New Roman" panose="02020603050405020304" pitchFamily="18" charset="0"/>
              </a:rPr>
              <a:t>СЕВЕРОЗАПАДНИЯ </a:t>
            </a:r>
            <a:r>
              <a:rPr lang="ru-RU" sz="2000" b="1" dirty="0" smtClean="0">
                <a:latin typeface="Times New Roman" panose="02020603050405020304" pitchFamily="18" charset="0"/>
                <a:cs typeface="Times New Roman" panose="02020603050405020304" pitchFamily="18" charset="0"/>
              </a:rPr>
              <a:t>РЕГИОН (</a:t>
            </a:r>
            <a:r>
              <a:rPr lang="ru-RU" sz="2000" b="1" dirty="0">
                <a:latin typeface="Times New Roman" panose="02020603050405020304" pitchFamily="18" charset="0"/>
                <a:cs typeface="Times New Roman" panose="02020603050405020304" pitchFamily="18" charset="0"/>
              </a:rPr>
              <a:t>2021-2027) </a:t>
            </a:r>
          </a:p>
          <a:p>
            <a:endParaRPr lang="bg-BG" sz="2000" b="1" dirty="0"/>
          </a:p>
        </p:txBody>
      </p:sp>
      <p:sp>
        <p:nvSpPr>
          <p:cNvPr id="5" name="Rectangle 4"/>
          <p:cNvSpPr/>
          <p:nvPr/>
        </p:nvSpPr>
        <p:spPr>
          <a:xfrm>
            <a:off x="626572" y="1916832"/>
            <a:ext cx="8337916" cy="4801314"/>
          </a:xfrm>
          <a:prstGeom prst="rect">
            <a:avLst/>
          </a:prstGeom>
        </p:spPr>
        <p:txBody>
          <a:bodyPr wrap="square">
            <a:spAutoFit/>
          </a:bodyPr>
          <a:lstStyle/>
          <a:p>
            <a:pPr algn="ctr"/>
            <a:r>
              <a:rPr lang="ru-RU" b="1" dirty="0" smtClean="0">
                <a:latin typeface="Times New Roman" panose="02020603050405020304" pitchFamily="18" charset="0"/>
                <a:cs typeface="Times New Roman" panose="02020603050405020304" pitchFamily="18" charset="0"/>
              </a:rPr>
              <a:t>Нормативна рамка</a:t>
            </a:r>
          </a:p>
          <a:p>
            <a:pPr algn="ctr"/>
            <a:endParaRPr lang="ru-RU" b="1"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ru-RU" dirty="0" smtClean="0">
                <a:latin typeface="Times New Roman" panose="02020603050405020304" pitchFamily="18" charset="0"/>
                <a:cs typeface="Times New Roman" panose="02020603050405020304" pitchFamily="18" charset="0"/>
              </a:rPr>
              <a:t> Национална </a:t>
            </a:r>
            <a:r>
              <a:rPr lang="ru-RU" dirty="0">
                <a:latin typeface="Times New Roman" panose="02020603050405020304" pitchFamily="18" charset="0"/>
                <a:cs typeface="Times New Roman" panose="02020603050405020304" pitchFamily="18" charset="0"/>
              </a:rPr>
              <a:t>концепция </a:t>
            </a:r>
            <a:r>
              <a:rPr lang="ru-RU" dirty="0" smtClean="0">
                <a:latin typeface="Times New Roman" panose="02020603050405020304" pitchFamily="18" charset="0"/>
                <a:cs typeface="Times New Roman" panose="02020603050405020304" pitchFamily="18" charset="0"/>
              </a:rPr>
              <a:t>за пространствено </a:t>
            </a:r>
            <a:r>
              <a:rPr lang="ru-RU" dirty="0">
                <a:latin typeface="Times New Roman" panose="02020603050405020304" pitchFamily="18" charset="0"/>
                <a:cs typeface="Times New Roman" panose="02020603050405020304" pitchFamily="18" charset="0"/>
              </a:rPr>
              <a:t>развитие за периода 2013-2025 г. (Актуализация 2019 г.) </a:t>
            </a:r>
            <a:endParaRPr lang="ru-RU"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ru-RU" dirty="0" smtClean="0">
                <a:latin typeface="Times New Roman" panose="02020603050405020304" pitchFamily="18" charset="0"/>
                <a:cs typeface="Times New Roman" panose="02020603050405020304" pitchFamily="18" charset="0"/>
              </a:rPr>
              <a:t>Национална </a:t>
            </a:r>
            <a:r>
              <a:rPr lang="ru-RU" dirty="0">
                <a:latin typeface="Times New Roman" panose="02020603050405020304" pitchFamily="18" charset="0"/>
                <a:cs typeface="Times New Roman" panose="02020603050405020304" pitchFamily="18" charset="0"/>
              </a:rPr>
              <a:t>стратегия за регионално развитие на Р. България (</a:t>
            </a:r>
            <a:r>
              <a:rPr lang="ru-RU" dirty="0" smtClean="0">
                <a:latin typeface="Times New Roman" panose="02020603050405020304" pitchFamily="18" charset="0"/>
                <a:cs typeface="Times New Roman" panose="02020603050405020304" pitchFamily="18" charset="0"/>
              </a:rPr>
              <a:t>2012-2022 </a:t>
            </a:r>
            <a:r>
              <a:rPr lang="ru-RU" dirty="0">
                <a:latin typeface="Times New Roman" panose="02020603050405020304" pitchFamily="18" charset="0"/>
                <a:cs typeface="Times New Roman" panose="02020603050405020304" pitchFamily="18" charset="0"/>
              </a:rPr>
              <a:t>г</a:t>
            </a:r>
            <a:r>
              <a:rPr lang="ru-RU"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Национална програма за развитие „България 2030“ </a:t>
            </a:r>
            <a:endParaRPr lang="ru-RU"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ru-RU" dirty="0" smtClean="0">
                <a:latin typeface="Times New Roman" panose="02020603050405020304" pitchFamily="18" charset="0"/>
                <a:cs typeface="Times New Roman" panose="02020603050405020304" pitchFamily="18" charset="0"/>
              </a:rPr>
              <a:t>Насоки на политиката </a:t>
            </a:r>
            <a:r>
              <a:rPr lang="ru-RU" dirty="0">
                <a:latin typeface="Times New Roman" panose="02020603050405020304" pitchFamily="18" charset="0"/>
                <a:cs typeface="Times New Roman" panose="02020603050405020304" pitchFamily="18" charset="0"/>
              </a:rPr>
              <a:t>на ЕС за сближаване и регионално развитие за периода 2021-2027 </a:t>
            </a:r>
            <a:r>
              <a:rPr lang="ru-RU" dirty="0" smtClean="0">
                <a:latin typeface="Times New Roman" panose="02020603050405020304" pitchFamily="18" charset="0"/>
                <a:cs typeface="Times New Roman" panose="02020603050405020304" pitchFamily="18" charset="0"/>
              </a:rPr>
              <a:t>г.</a:t>
            </a:r>
          </a:p>
          <a:p>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ПРИОРИТЕТИ</a:t>
            </a:r>
            <a:r>
              <a:rPr lang="en-US" b="1" dirty="0" smtClean="0">
                <a:latin typeface="Times New Roman" panose="02020603050405020304" pitchFamily="18" charset="0"/>
                <a:cs typeface="Times New Roman" panose="02020603050405020304" pitchFamily="18" charset="0"/>
              </a:rPr>
              <a:t>:</a:t>
            </a:r>
            <a:endParaRPr lang="ru-RU" b="1" dirty="0" smtClean="0">
              <a:latin typeface="Times New Roman" panose="02020603050405020304" pitchFamily="18" charset="0"/>
              <a:cs typeface="Times New Roman" panose="02020603050405020304" pitchFamily="18" charset="0"/>
            </a:endParaRPr>
          </a:p>
          <a:p>
            <a:endParaRPr lang="ru-RU" b="1" dirty="0" smtClean="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ПРИОРИТЕТ 1: </a:t>
            </a:r>
            <a:r>
              <a:rPr lang="ru-RU" dirty="0">
                <a:latin typeface="Times New Roman" panose="02020603050405020304" pitchFamily="18" charset="0"/>
                <a:cs typeface="Times New Roman" panose="02020603050405020304" pitchFamily="18" charset="0"/>
              </a:rPr>
              <a:t>УСКОРЯВАНЕ НА РАСТЕЖА НА РЕГИОНАЛНАТА</a:t>
            </a:r>
          </a:p>
          <a:p>
            <a:r>
              <a:rPr lang="ru-RU" dirty="0" smtClean="0">
                <a:latin typeface="Times New Roman" panose="02020603050405020304" pitchFamily="18" charset="0"/>
                <a:cs typeface="Times New Roman" panose="02020603050405020304" pitchFamily="18" charset="0"/>
              </a:rPr>
              <a:t>ИКОНОМИКА</a:t>
            </a:r>
          </a:p>
          <a:p>
            <a:r>
              <a:rPr lang="ru-RU" b="1" dirty="0">
                <a:latin typeface="Times New Roman" panose="02020603050405020304" pitchFamily="18" charset="0"/>
                <a:cs typeface="Times New Roman" panose="02020603050405020304" pitchFamily="18" charset="0"/>
              </a:rPr>
              <a:t>ПРИОРИТЕТ 2: </a:t>
            </a:r>
            <a:r>
              <a:rPr lang="ru-RU" dirty="0">
                <a:latin typeface="Times New Roman" panose="02020603050405020304" pitchFamily="18" charset="0"/>
                <a:cs typeface="Times New Roman" panose="02020603050405020304" pitchFamily="18" charset="0"/>
              </a:rPr>
              <a:t>ЗАПАЗВАНЕ И РАЗВИТИЕ НА ЧОВЕШКИЯ </a:t>
            </a:r>
            <a:r>
              <a:rPr lang="ru-RU" dirty="0" smtClean="0">
                <a:latin typeface="Times New Roman" panose="02020603050405020304" pitchFamily="18" charset="0"/>
                <a:cs typeface="Times New Roman" panose="02020603050405020304" pitchFamily="18" charset="0"/>
              </a:rPr>
              <a:t>КАПИТАЛ</a:t>
            </a:r>
          </a:p>
          <a:p>
            <a:r>
              <a:rPr lang="ru-RU" b="1" dirty="0">
                <a:latin typeface="Times New Roman" panose="02020603050405020304" pitchFamily="18" charset="0"/>
                <a:cs typeface="Times New Roman" panose="02020603050405020304" pitchFamily="18" charset="0"/>
              </a:rPr>
              <a:t>ПРИОРИТЕТ 3: </a:t>
            </a:r>
            <a:r>
              <a:rPr lang="ru-RU" dirty="0">
                <a:latin typeface="Times New Roman" panose="02020603050405020304" pitchFamily="18" charset="0"/>
                <a:cs typeface="Times New Roman" panose="02020603050405020304" pitchFamily="18" charset="0"/>
              </a:rPr>
              <a:t>ТЕРИТОРИАЛНА СВЪРЗАНОСТ, УСТОЙЧИВО РАЗВИТИЕ И</a:t>
            </a:r>
          </a:p>
          <a:p>
            <a:r>
              <a:rPr lang="ru-RU" dirty="0">
                <a:latin typeface="Times New Roman" panose="02020603050405020304" pitchFamily="18" charset="0"/>
                <a:cs typeface="Times New Roman" panose="02020603050405020304" pitchFamily="18" charset="0"/>
              </a:rPr>
              <a:t>НАМАЛЯВАНЕ НА НЕРАВЕНСТВАТА </a:t>
            </a:r>
          </a:p>
          <a:p>
            <a:endParaRPr lang="ru-RU" b="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bg-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71652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endParaRPr lang="en-US" sz="3200" b="1">
              <a:solidFill>
                <a:prstClr val="white"/>
              </a:solidFill>
              <a:latin typeface="Calibri" pitchFamily="34" charset="0"/>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prstClr val="black"/>
              </a:solidFill>
            </a:endParaRPr>
          </a:p>
        </p:txBody>
      </p:sp>
      <p:sp>
        <p:nvSpPr>
          <p:cNvPr id="29701" name="Правоъгълник 4"/>
          <p:cNvSpPr>
            <a:spLocks noChangeArrowheads="1"/>
          </p:cNvSpPr>
          <p:nvPr/>
        </p:nvSpPr>
        <p:spPr bwMode="auto">
          <a:xfrm>
            <a:off x="1258888" y="765175"/>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000" b="1">
              <a:solidFill>
                <a:prstClr val="black"/>
              </a:solidFill>
              <a:latin typeface="Arial" charset="0"/>
            </a:endParaRPr>
          </a:p>
          <a:p>
            <a:pPr algn="ctr" fontAlgn="base">
              <a:spcBef>
                <a:spcPct val="0"/>
              </a:spcBef>
              <a:spcAft>
                <a:spcPct val="0"/>
              </a:spcAft>
            </a:pPr>
            <a:endParaRPr lang="en-US" sz="2000" b="1">
              <a:solidFill>
                <a:prstClr val="black"/>
              </a:solidFill>
              <a:latin typeface="Arial" charset="0"/>
            </a:endParaRPr>
          </a:p>
        </p:txBody>
      </p:sp>
      <p:sp>
        <p:nvSpPr>
          <p:cNvPr id="7" name="Rectangle 2"/>
          <p:cNvSpPr txBox="1">
            <a:spLocks noChangeArrowheads="1"/>
          </p:cNvSpPr>
          <p:nvPr/>
        </p:nvSpPr>
        <p:spPr bwMode="auto">
          <a:xfrm>
            <a:off x="432594" y="454252"/>
            <a:ext cx="7772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ru-RU"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ПРИОРИТЕТ 1: УСКОРЯВАНЕ НА РАСТЕЖА НА </a:t>
            </a:r>
            <a:r>
              <a:rPr lang="ru-RU" sz="24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РЕГИОНАЛНАТА ИКОНОМИКА</a:t>
            </a:r>
            <a:endParaRPr lang="ru-RU"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432594" y="1774376"/>
            <a:ext cx="8315870" cy="4801314"/>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СПЕЦИФИЧНА ЦЕЛ </a:t>
            </a:r>
            <a:r>
              <a:rPr lang="ru-RU" dirty="0" smtClean="0">
                <a:latin typeface="Times New Roman" panose="02020603050405020304" pitchFamily="18" charset="0"/>
                <a:cs typeface="Times New Roman" panose="02020603050405020304" pitchFamily="18" charset="0"/>
              </a:rPr>
              <a:t>1.1: ПОВИШАВАНЕ </a:t>
            </a:r>
            <a:r>
              <a:rPr lang="ru-RU" dirty="0">
                <a:latin typeface="Times New Roman" panose="02020603050405020304" pitchFamily="18" charset="0"/>
                <a:cs typeface="Times New Roman" panose="02020603050405020304" pitchFamily="18" charset="0"/>
              </a:rPr>
              <a:t>НА ИНВЕСТИЦИОННАТА </a:t>
            </a:r>
            <a:r>
              <a:rPr lang="ru-RU" dirty="0" smtClean="0">
                <a:latin typeface="Times New Roman" panose="02020603050405020304" pitchFamily="18" charset="0"/>
                <a:cs typeface="Times New Roman" panose="02020603050405020304" pitchFamily="18" charset="0"/>
              </a:rPr>
              <a:t>АКТИВНОСТ</a:t>
            </a:r>
            <a:endParaRPr lang="en-US"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ЦЕЛ </a:t>
            </a:r>
            <a:r>
              <a:rPr lang="ru-RU" dirty="0">
                <a:latin typeface="Times New Roman" panose="02020603050405020304" pitchFamily="18" charset="0"/>
                <a:cs typeface="Times New Roman" panose="02020603050405020304" pitchFamily="18" charset="0"/>
              </a:rPr>
              <a:t>1.1.1: ПОДКРЕПА ЗА НОВИ ИНВЕСТИЦИИ ЗА </a:t>
            </a:r>
            <a:r>
              <a:rPr lang="ru-RU" dirty="0" smtClean="0">
                <a:latin typeface="Times New Roman" panose="02020603050405020304" pitchFamily="18" charset="0"/>
                <a:cs typeface="Times New Roman" panose="02020603050405020304" pitchFamily="18" charset="0"/>
              </a:rPr>
              <a:t>РАСТЕЖ</a:t>
            </a:r>
            <a:endParaRPr lang="en-US"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ЦЕЛ </a:t>
            </a:r>
            <a:r>
              <a:rPr lang="ru-RU" dirty="0">
                <a:latin typeface="Times New Roman" panose="02020603050405020304" pitchFamily="18" charset="0"/>
                <a:cs typeface="Times New Roman" panose="02020603050405020304" pitchFamily="18" charset="0"/>
              </a:rPr>
              <a:t>1.1.2: ОСИГУРЯВАНЕ НА ПОДХОДЯЩИ МЕСТА ЗА </a:t>
            </a:r>
            <a:r>
              <a:rPr lang="ru-RU" dirty="0" smtClean="0">
                <a:latin typeface="Times New Roman" panose="02020603050405020304" pitchFamily="18" charset="0"/>
                <a:cs typeface="Times New Roman" panose="02020603050405020304" pitchFamily="18" charset="0"/>
              </a:rPr>
              <a:t>РАЗВИТИЕ</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НА </a:t>
            </a:r>
            <a:r>
              <a:rPr lang="ru-RU" dirty="0">
                <a:latin typeface="Times New Roman" panose="02020603050405020304" pitchFamily="18" charset="0"/>
                <a:cs typeface="Times New Roman" panose="02020603050405020304" pitchFamily="18" charset="0"/>
              </a:rPr>
              <a:t>НОВ БИЗНЕС, ИЗГРАЖДАНЕ НА ИНДУСТРИАЛНИ </a:t>
            </a:r>
            <a:r>
              <a:rPr lang="ru-RU" dirty="0" smtClean="0">
                <a:latin typeface="Times New Roman" panose="02020603050405020304" pitchFamily="18" charset="0"/>
                <a:cs typeface="Times New Roman" panose="02020603050405020304" pitchFamily="18" charset="0"/>
              </a:rPr>
              <a:t>ЗОНИ,</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ЛОГИСТИЧНИ </a:t>
            </a:r>
            <a:r>
              <a:rPr lang="ru-RU" dirty="0">
                <a:latin typeface="Times New Roman" panose="02020603050405020304" pitchFamily="18" charset="0"/>
                <a:cs typeface="Times New Roman" panose="02020603050405020304" pitchFamily="18" charset="0"/>
              </a:rPr>
              <a:t>ЦЕНТРОВЕ И </a:t>
            </a:r>
            <a:r>
              <a:rPr lang="ru-RU" dirty="0" smtClean="0">
                <a:latin typeface="Times New Roman" panose="02020603050405020304" pitchFamily="18" charset="0"/>
                <a:cs typeface="Times New Roman" panose="02020603050405020304" pitchFamily="18" charset="0"/>
              </a:rPr>
              <a:t>ХЪБОВЕ</a:t>
            </a:r>
            <a:endParaRPr lang="en-US" dirty="0" smtClean="0">
              <a:latin typeface="Times New Roman" panose="02020603050405020304" pitchFamily="18" charset="0"/>
              <a:cs typeface="Times New Roman" panose="02020603050405020304" pitchFamily="18" charset="0"/>
            </a:endParaRPr>
          </a:p>
          <a:p>
            <a:pPr algn="just"/>
            <a:endParaRPr lang="en-US" b="1" dirty="0" smtClean="0">
              <a:latin typeface="Times New Roman" panose="02020603050405020304" pitchFamily="18" charset="0"/>
              <a:cs typeface="Times New Roman" panose="02020603050405020304" pitchFamily="18" charset="0"/>
            </a:endParaRPr>
          </a:p>
          <a:p>
            <a:r>
              <a:rPr lang="ru-RU" b="1" dirty="0" smtClean="0">
                <a:latin typeface="Times New Roman" panose="02020603050405020304" pitchFamily="18" charset="0"/>
                <a:cs typeface="Times New Roman" panose="02020603050405020304" pitchFamily="18" charset="0"/>
              </a:rPr>
              <a:t>СПЕЦИФИЧНА ЦЕЛ </a:t>
            </a:r>
            <a:r>
              <a:rPr lang="ru-RU" dirty="0" smtClean="0">
                <a:latin typeface="Times New Roman" panose="02020603050405020304" pitchFamily="18" charset="0"/>
                <a:cs typeface="Times New Roman" panose="02020603050405020304" pitchFamily="18" charset="0"/>
              </a:rPr>
              <a:t>1.2: ПОВИШАВАНЕ </a:t>
            </a:r>
            <a:r>
              <a:rPr lang="ru-RU" dirty="0">
                <a:latin typeface="Times New Roman" panose="02020603050405020304" pitchFamily="18" charset="0"/>
                <a:cs typeface="Times New Roman" panose="02020603050405020304" pitchFamily="18" charset="0"/>
              </a:rPr>
              <a:t>НА КОНКУРЕНТОСПОСОБНОСТТА НА МЕСТНАТА </a:t>
            </a:r>
            <a:r>
              <a:rPr lang="ru-RU" dirty="0" smtClean="0">
                <a:latin typeface="Times New Roman" panose="02020603050405020304" pitchFamily="18" charset="0"/>
                <a:cs typeface="Times New Roman" panose="02020603050405020304" pitchFamily="18" charset="0"/>
              </a:rPr>
              <a:t>ИКОНОМИКА</a:t>
            </a:r>
            <a:endParaRPr lang="en-US" dirty="0" smtClean="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ЦЕЛ 1.2.1: НАСЪРЧАВАНЕ НА ИНОВАЦИИТЕ И </a:t>
            </a:r>
            <a:r>
              <a:rPr lang="ru-RU" dirty="0" smtClean="0">
                <a:latin typeface="Times New Roman" panose="02020603050405020304" pitchFamily="18" charset="0"/>
                <a:cs typeface="Times New Roman" panose="02020603050405020304" pitchFamily="18" charset="0"/>
              </a:rPr>
              <a:t>РЕСУРСНАТА</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ЕФЕКТИВНОСТ</a:t>
            </a:r>
            <a:endParaRPr lang="en-US" dirty="0" smtClean="0">
              <a:latin typeface="Times New Roman" panose="02020603050405020304" pitchFamily="18" charset="0"/>
              <a:cs typeface="Times New Roman" panose="02020603050405020304" pitchFamily="18" charset="0"/>
            </a:endParaRPr>
          </a:p>
          <a:p>
            <a:pPr algn="just"/>
            <a:endParaRPr lang="en-US" b="1" dirty="0" smtClean="0">
              <a:latin typeface="Times New Roman" panose="02020603050405020304" pitchFamily="18" charset="0"/>
              <a:cs typeface="Times New Roman" panose="02020603050405020304" pitchFamily="18" charset="0"/>
            </a:endParaRPr>
          </a:p>
          <a:p>
            <a:r>
              <a:rPr lang="ru-RU" b="1" dirty="0" smtClean="0">
                <a:latin typeface="Times New Roman" panose="02020603050405020304" pitchFamily="18" charset="0"/>
                <a:cs typeface="Times New Roman" panose="02020603050405020304" pitchFamily="18" charset="0"/>
              </a:rPr>
              <a:t>СПЕЦИФИЧНА </a:t>
            </a:r>
            <a:r>
              <a:rPr lang="ru-RU" b="1" dirty="0">
                <a:latin typeface="Times New Roman" panose="02020603050405020304" pitchFamily="18" charset="0"/>
                <a:cs typeface="Times New Roman" panose="02020603050405020304" pitchFamily="18" charset="0"/>
              </a:rPr>
              <a:t>ЦЕЛ </a:t>
            </a:r>
            <a:r>
              <a:rPr lang="ru-RU" b="1" dirty="0" smtClean="0">
                <a:latin typeface="Times New Roman" panose="02020603050405020304" pitchFamily="18" charset="0"/>
                <a:cs typeface="Times New Roman" panose="02020603050405020304" pitchFamily="18" charset="0"/>
              </a:rPr>
              <a:t>1.3: УСТОЙЧИВО </a:t>
            </a:r>
            <a:r>
              <a:rPr lang="ru-RU" b="1" dirty="0">
                <a:latin typeface="Times New Roman" panose="02020603050405020304" pitchFamily="18" charset="0"/>
                <a:cs typeface="Times New Roman" panose="02020603050405020304" pitchFamily="18" charset="0"/>
              </a:rPr>
              <a:t>ИЗПОЛЗВАНЕ НА РЕГИОНАЛНИТЕ РЕСУРСИ</a:t>
            </a:r>
            <a:endParaRPr lang="en-US" b="1" dirty="0" smtClean="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ЦЕЛ 1.3.1. РАЗВИТИЕ НА СЕЛСКОТО И ГОРСКОТО </a:t>
            </a:r>
            <a:r>
              <a:rPr lang="ru-RU" dirty="0" smtClean="0">
                <a:latin typeface="Times New Roman" panose="02020603050405020304" pitchFamily="18" charset="0"/>
                <a:cs typeface="Times New Roman" panose="02020603050405020304" pitchFamily="18" charset="0"/>
              </a:rPr>
              <a:t>СТОПАНСТВО</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ПРИ </a:t>
            </a:r>
            <a:r>
              <a:rPr lang="ru-RU" dirty="0">
                <a:latin typeface="Times New Roman" panose="02020603050405020304" pitchFamily="18" charset="0"/>
                <a:cs typeface="Times New Roman" panose="02020603050405020304" pitchFamily="18" charset="0"/>
              </a:rPr>
              <a:t>УСТОЙЧИВО УПРАВЛЕНИЕ НА ПРИРОДНИТЕ </a:t>
            </a:r>
            <a:r>
              <a:rPr lang="ru-RU" dirty="0" smtClean="0">
                <a:latin typeface="Times New Roman" panose="02020603050405020304" pitchFamily="18" charset="0"/>
                <a:cs typeface="Times New Roman" panose="02020603050405020304" pitchFamily="18" charset="0"/>
              </a:rPr>
              <a:t>РЕСУРСИ</a:t>
            </a:r>
            <a:endParaRPr lang="en-US" dirty="0" smtClean="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ЦЕЛ 1.3.2. РАЗВИТИЕ НА УСТОЙЧИВ ТУРИЗЪМ</a:t>
            </a:r>
            <a:endParaRPr lang="bg-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3731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endParaRPr lang="en-US" sz="3200" b="1">
              <a:solidFill>
                <a:prstClr val="white"/>
              </a:solidFill>
              <a:latin typeface="Calibri" pitchFamily="34" charset="0"/>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prstClr val="black"/>
              </a:solidFill>
            </a:endParaRPr>
          </a:p>
        </p:txBody>
      </p:sp>
      <p:sp>
        <p:nvSpPr>
          <p:cNvPr id="29701" name="Правоъгълник 4"/>
          <p:cNvSpPr>
            <a:spLocks noChangeArrowheads="1"/>
          </p:cNvSpPr>
          <p:nvPr/>
        </p:nvSpPr>
        <p:spPr bwMode="auto">
          <a:xfrm>
            <a:off x="1258888" y="765175"/>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000" b="1">
              <a:solidFill>
                <a:prstClr val="black"/>
              </a:solidFill>
              <a:latin typeface="Arial" charset="0"/>
            </a:endParaRPr>
          </a:p>
          <a:p>
            <a:pPr algn="ctr" fontAlgn="base">
              <a:spcBef>
                <a:spcPct val="0"/>
              </a:spcBef>
              <a:spcAft>
                <a:spcPct val="0"/>
              </a:spcAft>
            </a:pPr>
            <a:endParaRPr lang="en-US" sz="2000" b="1">
              <a:solidFill>
                <a:prstClr val="black"/>
              </a:solidFill>
              <a:latin typeface="Arial" charset="0"/>
            </a:endParaRPr>
          </a:p>
        </p:txBody>
      </p:sp>
      <p:sp>
        <p:nvSpPr>
          <p:cNvPr id="7" name="Rectangle 2"/>
          <p:cNvSpPr txBox="1">
            <a:spLocks noChangeArrowheads="1"/>
          </p:cNvSpPr>
          <p:nvPr/>
        </p:nvSpPr>
        <p:spPr bwMode="auto">
          <a:xfrm>
            <a:off x="611560" y="211348"/>
            <a:ext cx="7772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bg-BG"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ОБЩО ЗА ОПРР</a:t>
            </a:r>
            <a:r>
              <a:rPr lang="en-US"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(2021-2027)</a:t>
            </a:r>
            <a:r>
              <a:rPr lang="bg-BG"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p:txBody>
      </p:sp>
      <p:sp>
        <p:nvSpPr>
          <p:cNvPr id="2" name="Rectangle 1"/>
          <p:cNvSpPr/>
          <p:nvPr/>
        </p:nvSpPr>
        <p:spPr>
          <a:xfrm>
            <a:off x="755576" y="1621065"/>
            <a:ext cx="7992888" cy="4801314"/>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Бъдещата оперативна програма </a:t>
            </a:r>
            <a:r>
              <a:rPr lang="ru-RU" dirty="0" smtClean="0">
                <a:latin typeface="Times New Roman" panose="02020603050405020304" pitchFamily="18" charset="0"/>
                <a:cs typeface="Times New Roman" panose="02020603050405020304" pitchFamily="18" charset="0"/>
              </a:rPr>
              <a:t>е с </a:t>
            </a:r>
            <a:r>
              <a:rPr lang="ru-RU" dirty="0">
                <a:latin typeface="Times New Roman" panose="02020603050405020304" pitchFamily="18" charset="0"/>
                <a:cs typeface="Times New Roman" panose="02020603050405020304" pitchFamily="18" charset="0"/>
              </a:rPr>
              <a:t>бюджет от над 3 млрд. лв. </a:t>
            </a:r>
            <a:r>
              <a:rPr lang="ru-RU" dirty="0" smtClean="0">
                <a:latin typeface="Times New Roman" panose="02020603050405020304" pitchFamily="18" charset="0"/>
                <a:cs typeface="Times New Roman" panose="02020603050405020304" pitchFamily="18" charset="0"/>
              </a:rPr>
              <a:t>и съдържа </a:t>
            </a:r>
            <a:r>
              <a:rPr lang="ru-RU" dirty="0">
                <a:latin typeface="Times New Roman" panose="02020603050405020304" pitchFamily="18" charset="0"/>
                <a:cs typeface="Times New Roman" panose="02020603050405020304" pitchFamily="18" charset="0"/>
              </a:rPr>
              <a:t>три  приоритетни оси</a:t>
            </a:r>
            <a:r>
              <a:rPr lang="ru-RU" dirty="0" smtClean="0">
                <a:latin typeface="Times New Roman" panose="02020603050405020304" pitchFamily="18" charset="0"/>
                <a:cs typeface="Times New Roman" panose="02020603050405020304" pitchFamily="18" charset="0"/>
              </a:rPr>
              <a:t>. При сегашен бюджет от  1,351 млн евро</a:t>
            </a:r>
            <a:r>
              <a:rPr lang="en-US" dirty="0" smtClean="0">
                <a:latin typeface="Times New Roman" panose="02020603050405020304" pitchFamily="18" charset="0"/>
                <a:cs typeface="Times New Roman" panose="02020603050405020304" pitchFamily="18" charset="0"/>
              </a:rPr>
              <a:t>(</a:t>
            </a:r>
            <a:r>
              <a:rPr lang="bg-BG" b="1" dirty="0" smtClean="0">
                <a:latin typeface="Times New Roman" panose="02020603050405020304" pitchFamily="18" charset="0"/>
                <a:cs typeface="Times New Roman" panose="02020603050405020304" pitchFamily="18" charset="0"/>
              </a:rPr>
              <a:t>ОПРР 2014-2020</a:t>
            </a:r>
            <a:r>
              <a:rPr lang="en-US"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ctr"/>
            <a:r>
              <a:rPr lang="ru-RU" b="1" u="sng" dirty="0" smtClean="0">
                <a:latin typeface="Times New Roman" panose="02020603050405020304" pitchFamily="18" charset="0"/>
                <a:cs typeface="Times New Roman" panose="02020603050405020304" pitchFamily="18" charset="0"/>
              </a:rPr>
              <a:t>Консолидация на приоритетите до 2! </a:t>
            </a:r>
            <a:endParaRPr lang="ru-RU" b="1" u="sng" dirty="0">
              <a:latin typeface="Times New Roman" panose="02020603050405020304" pitchFamily="18" charset="0"/>
              <a:cs typeface="Times New Roman" panose="02020603050405020304" pitchFamily="18" charset="0"/>
            </a:endParaRPr>
          </a:p>
          <a:p>
            <a:r>
              <a:rPr lang="ru-RU" b="1" u="sng" dirty="0" smtClean="0">
                <a:latin typeface="Times New Roman" panose="02020603050405020304" pitchFamily="18" charset="0"/>
                <a:cs typeface="Times New Roman" panose="02020603050405020304" pitchFamily="18" charset="0"/>
              </a:rPr>
              <a:t>Първа ос</a:t>
            </a:r>
            <a:r>
              <a:rPr lang="ru-RU" dirty="0" smtClean="0">
                <a:latin typeface="Times New Roman" panose="02020603050405020304" pitchFamily="18" charset="0"/>
                <a:cs typeface="Times New Roman" panose="02020603050405020304" pitchFamily="18" charset="0"/>
              </a:rPr>
              <a:t>, </a:t>
            </a:r>
            <a:r>
              <a:rPr lang="ru-RU" b="1" i="1" dirty="0">
                <a:latin typeface="Times New Roman" panose="02020603050405020304" pitchFamily="18" charset="0"/>
                <a:cs typeface="Times New Roman" panose="02020603050405020304" pitchFamily="18" charset="0"/>
              </a:rPr>
              <a:t>градско </a:t>
            </a:r>
            <a:r>
              <a:rPr lang="ru-RU" b="1" i="1" dirty="0" smtClean="0">
                <a:latin typeface="Times New Roman" panose="02020603050405020304" pitchFamily="18" charset="0"/>
                <a:cs typeface="Times New Roman" panose="02020603050405020304" pitchFamily="18" charset="0"/>
              </a:rPr>
              <a:t>развитие</a:t>
            </a:r>
            <a:r>
              <a:rPr lang="ru-RU" dirty="0" smtClean="0">
                <a:latin typeface="Times New Roman" panose="02020603050405020304" pitchFamily="18" charset="0"/>
                <a:cs typeface="Times New Roman" panose="02020603050405020304" pitchFamily="18" charset="0"/>
              </a:rPr>
              <a:t> </a:t>
            </a:r>
          </a:p>
          <a:p>
            <a:r>
              <a:rPr lang="ru-RU" dirty="0" smtClean="0">
                <a:latin typeface="Times New Roman" panose="02020603050405020304" pitchFamily="18" charset="0"/>
                <a:cs typeface="Times New Roman" panose="02020603050405020304" pitchFamily="18" charset="0"/>
              </a:rPr>
              <a:t>Обхват - проекти </a:t>
            </a:r>
            <a:r>
              <a:rPr lang="ru-RU" dirty="0">
                <a:latin typeface="Times New Roman" panose="02020603050405020304" pitchFamily="18" charset="0"/>
                <a:cs typeface="Times New Roman" panose="02020603050405020304" pitchFamily="18" charset="0"/>
              </a:rPr>
              <a:t>за градско развитие на </a:t>
            </a:r>
            <a:r>
              <a:rPr lang="ru-RU" dirty="0" smtClean="0">
                <a:latin typeface="Times New Roman" panose="02020603050405020304" pitchFamily="18" charset="0"/>
                <a:cs typeface="Times New Roman" panose="02020603050405020304" pitchFamily="18" charset="0"/>
              </a:rPr>
              <a:t>10 те па-големи общини</a:t>
            </a:r>
            <a:r>
              <a:rPr lang="en-US" dirty="0" smtClean="0">
                <a:latin typeface="Times New Roman" panose="02020603050405020304" pitchFamily="18" charset="0"/>
                <a:cs typeface="Times New Roman" panose="02020603050405020304" pitchFamily="18" charset="0"/>
              </a:rPr>
              <a:t> </a:t>
            </a:r>
            <a:r>
              <a:rPr lang="bg-BG" dirty="0" smtClean="0">
                <a:latin typeface="Times New Roman" panose="02020603050405020304" pitchFamily="18" charset="0"/>
                <a:cs typeface="Times New Roman" panose="02020603050405020304" pitchFamily="18" charset="0"/>
              </a:rPr>
              <a:t>вкл. Видин</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r>
              <a:rPr lang="ru-RU" b="1" u="sng" dirty="0" smtClean="0">
                <a:latin typeface="Times New Roman" panose="02020603050405020304" pitchFamily="18" charset="0"/>
                <a:cs typeface="Times New Roman" panose="02020603050405020304" pitchFamily="18" charset="0"/>
              </a:rPr>
              <a:t>Втора </a:t>
            </a:r>
            <a:r>
              <a:rPr lang="ru-RU" b="1" u="sng" dirty="0">
                <a:latin typeface="Times New Roman" panose="02020603050405020304" pitchFamily="18" charset="0"/>
                <a:cs typeface="Times New Roman" panose="02020603050405020304" pitchFamily="18" charset="0"/>
              </a:rPr>
              <a:t>ос </a:t>
            </a:r>
            <a:r>
              <a:rPr lang="ru-RU" dirty="0">
                <a:latin typeface="Times New Roman" panose="02020603050405020304" pitchFamily="18" charset="0"/>
                <a:cs typeface="Times New Roman" panose="02020603050405020304" pitchFamily="18" charset="0"/>
              </a:rPr>
              <a:t>е за интегрирано териториално развитие на регионите, в която попадат 40 общини, чиито градски центрове са с население над 15 000 </a:t>
            </a:r>
            <a:r>
              <a:rPr lang="ru-RU" dirty="0" smtClean="0">
                <a:latin typeface="Times New Roman" panose="02020603050405020304" pitchFamily="18" charset="0"/>
                <a:cs typeface="Times New Roman" panose="02020603050405020304" pitchFamily="18" charset="0"/>
              </a:rPr>
              <a:t>души и ще </a:t>
            </a:r>
            <a:r>
              <a:rPr lang="ru-RU" dirty="0">
                <a:latin typeface="Times New Roman" panose="02020603050405020304" pitchFamily="18" charset="0"/>
                <a:cs typeface="Times New Roman" panose="02020603050405020304" pitchFamily="18" charset="0"/>
              </a:rPr>
              <a:t>изпълняват </a:t>
            </a:r>
            <a:r>
              <a:rPr lang="ru-RU" b="1" i="1" dirty="0">
                <a:latin typeface="Times New Roman" panose="02020603050405020304" pitchFamily="18" charset="0"/>
                <a:cs typeface="Times New Roman" panose="02020603050405020304" pitchFamily="18" charset="0"/>
              </a:rPr>
              <a:t>интегрирани териториални </a:t>
            </a:r>
            <a:r>
              <a:rPr lang="ru-RU" b="1" i="1" dirty="0" smtClean="0">
                <a:latin typeface="Times New Roman" panose="02020603050405020304" pitchFamily="18" charset="0"/>
                <a:cs typeface="Times New Roman" panose="02020603050405020304" pitchFamily="18" charset="0"/>
              </a:rPr>
              <a:t>инвестиции</a:t>
            </a:r>
            <a:r>
              <a:rPr lang="en-US" b="1" i="1" dirty="0" smtClean="0">
                <a:latin typeface="Times New Roman" panose="02020603050405020304" pitchFamily="18" charset="0"/>
                <a:cs typeface="Times New Roman" panose="02020603050405020304" pitchFamily="18" charset="0"/>
              </a:rPr>
              <a:t> (</a:t>
            </a:r>
            <a:r>
              <a:rPr lang="bg-BG" b="1" i="1" dirty="0" smtClean="0">
                <a:latin typeface="Times New Roman" panose="02020603050405020304" pitchFamily="18" charset="0"/>
                <a:cs typeface="Times New Roman" panose="02020603050405020304" pitchFamily="18" charset="0"/>
              </a:rPr>
              <a:t>ИТИ</a:t>
            </a:r>
            <a:r>
              <a:rPr lang="en-US" b="1" i="1"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Допълващо ще имат достъп до финансиране от останалите </a:t>
            </a:r>
            <a:r>
              <a:rPr lang="ru-RU" dirty="0" smtClean="0">
                <a:latin typeface="Times New Roman" panose="02020603050405020304" pitchFamily="18" charset="0"/>
                <a:cs typeface="Times New Roman" panose="02020603050405020304" pitchFamily="18" charset="0"/>
              </a:rPr>
              <a:t>ОП </a:t>
            </a:r>
            <a:r>
              <a:rPr lang="ru-RU" dirty="0">
                <a:latin typeface="Times New Roman" panose="02020603050405020304" pitchFamily="18" charset="0"/>
                <a:cs typeface="Times New Roman" panose="02020603050405020304" pitchFamily="18" charset="0"/>
              </a:rPr>
              <a:t>и </a:t>
            </a:r>
            <a:r>
              <a:rPr lang="ru-RU" dirty="0" smtClean="0">
                <a:latin typeface="Times New Roman" panose="02020603050405020304" pitchFamily="18" charset="0"/>
                <a:cs typeface="Times New Roman" panose="02020603050405020304" pitchFamily="18" charset="0"/>
              </a:rPr>
              <a:t>ПРСР, </a:t>
            </a:r>
            <a:r>
              <a:rPr lang="en-US" dirty="0" smtClean="0">
                <a:latin typeface="Times New Roman" panose="02020603050405020304" pitchFamily="18" charset="0"/>
                <a:cs typeface="Times New Roman" panose="02020603050405020304" pitchFamily="18" charset="0"/>
              </a:rPr>
              <a:t> </a:t>
            </a:r>
            <a:r>
              <a:rPr lang="bg-BG" dirty="0" smtClean="0">
                <a:latin typeface="Times New Roman" panose="02020603050405020304" pitchFamily="18" charset="0"/>
                <a:cs typeface="Times New Roman" panose="02020603050405020304" pitchFamily="18" charset="0"/>
              </a:rPr>
              <a:t>с изключение на ОП </a:t>
            </a:r>
            <a:r>
              <a:rPr lang="en-US" dirty="0" smtClean="0">
                <a:latin typeface="Times New Roman" panose="02020603050405020304" pitchFamily="18" charset="0"/>
                <a:cs typeface="Times New Roman" panose="02020603050405020304" pitchFamily="18" charset="0"/>
              </a:rPr>
              <a:t>“</a:t>
            </a:r>
            <a:r>
              <a:rPr lang="bg-BG" dirty="0" smtClean="0">
                <a:latin typeface="Times New Roman" panose="02020603050405020304" pitchFamily="18" charset="0"/>
                <a:cs typeface="Times New Roman" panose="02020603050405020304" pitchFamily="18" charset="0"/>
              </a:rPr>
              <a:t>Транспорт</a:t>
            </a:r>
            <a:r>
              <a:rPr lang="en-US" dirty="0" smtClean="0">
                <a:latin typeface="Times New Roman" panose="02020603050405020304" pitchFamily="18" charset="0"/>
                <a:cs typeface="Times New Roman" panose="02020603050405020304" pitchFamily="18" charset="0"/>
              </a:rPr>
              <a:t>”</a:t>
            </a:r>
            <a:r>
              <a:rPr lang="bg-BG" dirty="0" smtClean="0">
                <a:latin typeface="Times New Roman" panose="02020603050405020304" pitchFamily="18" charset="0"/>
                <a:cs typeface="Times New Roman" panose="02020603050405020304" pitchFamily="18" charset="0"/>
              </a:rPr>
              <a:t>и ОП </a:t>
            </a:r>
            <a:r>
              <a:rPr lang="en-US" dirty="0" smtClean="0">
                <a:latin typeface="Times New Roman" panose="02020603050405020304" pitchFamily="18" charset="0"/>
                <a:cs typeface="Times New Roman" panose="02020603050405020304" pitchFamily="18" charset="0"/>
              </a:rPr>
              <a:t>“</a:t>
            </a:r>
            <a:r>
              <a:rPr lang="bg-BG" dirty="0" smtClean="0">
                <a:latin typeface="Times New Roman" panose="02020603050405020304" pitchFamily="18" charset="0"/>
                <a:cs typeface="Times New Roman" panose="02020603050405020304" pitchFamily="18" charset="0"/>
              </a:rPr>
              <a:t>Храни</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r>
              <a:rPr lang="ru-RU" b="1" u="sng" dirty="0" smtClean="0">
                <a:latin typeface="Times New Roman" panose="02020603050405020304" pitchFamily="18" charset="0"/>
                <a:cs typeface="Times New Roman" panose="02020603050405020304" pitchFamily="18" charset="0"/>
              </a:rPr>
              <a:t>Трета </a:t>
            </a:r>
            <a:r>
              <a:rPr lang="ru-RU" b="1" u="sng" dirty="0">
                <a:latin typeface="Times New Roman" panose="02020603050405020304" pitchFamily="18" charset="0"/>
                <a:cs typeface="Times New Roman" panose="02020603050405020304" pitchFamily="18" charset="0"/>
              </a:rPr>
              <a:t>приоритетна ос </a:t>
            </a:r>
            <a:r>
              <a:rPr lang="ru-RU" dirty="0">
                <a:latin typeface="Times New Roman" panose="02020603050405020304" pitchFamily="18" charset="0"/>
                <a:cs typeface="Times New Roman" panose="02020603050405020304" pitchFamily="18" charset="0"/>
              </a:rPr>
              <a:t>на програмата е за </a:t>
            </a:r>
            <a:r>
              <a:rPr lang="ru-RU" b="1" i="1" dirty="0">
                <a:latin typeface="Times New Roman" panose="02020603050405020304" pitchFamily="18" charset="0"/>
                <a:cs typeface="Times New Roman" panose="02020603050405020304" pitchFamily="18" charset="0"/>
              </a:rPr>
              <a:t>техническа помощ</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за дейности </a:t>
            </a:r>
            <a:r>
              <a:rPr lang="ru-RU" dirty="0">
                <a:latin typeface="Times New Roman" panose="02020603050405020304" pitchFamily="18" charset="0"/>
                <a:cs typeface="Times New Roman" panose="02020603050405020304" pitchFamily="18" charset="0"/>
              </a:rPr>
              <a:t>за повишаване на административния капацитет на местно и национално ниво</a:t>
            </a:r>
            <a:r>
              <a:rPr lang="ru-RU"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Ключов приоритет- икономическото развитие на регионите. </a:t>
            </a:r>
          </a:p>
          <a:p>
            <a:endParaRPr lang="ru-RU" dirty="0"/>
          </a:p>
        </p:txBody>
      </p:sp>
    </p:spTree>
    <p:extLst>
      <p:ext uri="{BB962C8B-B14F-4D97-AF65-F5344CB8AC3E}">
        <p14:creationId xmlns:p14="http://schemas.microsoft.com/office/powerpoint/2010/main" val="34256023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endParaRPr lang="en-US" sz="3200" b="1">
              <a:solidFill>
                <a:prstClr val="white"/>
              </a:solidFill>
              <a:latin typeface="Calibri" pitchFamily="34" charset="0"/>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prstClr val="black"/>
              </a:solidFill>
            </a:endParaRPr>
          </a:p>
        </p:txBody>
      </p:sp>
      <p:sp>
        <p:nvSpPr>
          <p:cNvPr id="29701" name="Правоъгълник 4"/>
          <p:cNvSpPr>
            <a:spLocks noChangeArrowheads="1"/>
          </p:cNvSpPr>
          <p:nvPr/>
        </p:nvSpPr>
        <p:spPr bwMode="auto">
          <a:xfrm>
            <a:off x="1258888" y="765175"/>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000" b="1">
              <a:solidFill>
                <a:prstClr val="black"/>
              </a:solidFill>
              <a:latin typeface="Arial" charset="0"/>
            </a:endParaRPr>
          </a:p>
          <a:p>
            <a:pPr algn="ctr" fontAlgn="base">
              <a:spcBef>
                <a:spcPct val="0"/>
              </a:spcBef>
              <a:spcAft>
                <a:spcPct val="0"/>
              </a:spcAft>
            </a:pPr>
            <a:endParaRPr lang="en-US" sz="2000" b="1">
              <a:solidFill>
                <a:prstClr val="black"/>
              </a:solidFill>
              <a:latin typeface="Arial" charset="0"/>
            </a:endParaRPr>
          </a:p>
        </p:txBody>
      </p:sp>
      <p:sp>
        <p:nvSpPr>
          <p:cNvPr id="7" name="Rectangle 2"/>
          <p:cNvSpPr txBox="1">
            <a:spLocks noChangeArrowheads="1"/>
          </p:cNvSpPr>
          <p:nvPr/>
        </p:nvSpPr>
        <p:spPr bwMode="auto">
          <a:xfrm>
            <a:off x="899592" y="488723"/>
            <a:ext cx="7772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ru-RU"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ПРИОРИТЕТ 2: ЗАПАЗВАНЕ И РАЗВИТИЕ НА ЧОВЕШКИЯ КАПИТАЛ</a:t>
            </a:r>
          </a:p>
        </p:txBody>
      </p:sp>
      <p:sp>
        <p:nvSpPr>
          <p:cNvPr id="2" name="Rectangle 1"/>
          <p:cNvSpPr/>
          <p:nvPr/>
        </p:nvSpPr>
        <p:spPr>
          <a:xfrm>
            <a:off x="467544" y="1633218"/>
            <a:ext cx="8280919" cy="4801314"/>
          </a:xfrm>
          <a:prstGeom prst="rect">
            <a:avLst/>
          </a:prstGeom>
        </p:spPr>
        <p:txBody>
          <a:bodyPr wrap="square">
            <a:spAutoFit/>
          </a:bodyPr>
          <a:lstStyle/>
          <a:p>
            <a:pPr algn="just"/>
            <a:r>
              <a:rPr lang="ru-RU" b="1" dirty="0">
                <a:latin typeface="Times New Roman" panose="02020603050405020304" pitchFamily="18" charset="0"/>
                <a:cs typeface="Times New Roman" panose="02020603050405020304" pitchFamily="18" charset="0"/>
              </a:rPr>
              <a:t>СПЕЦИФИЧНА ЦЕЛ 2.1.</a:t>
            </a:r>
          </a:p>
          <a:p>
            <a:pPr algn="just"/>
            <a:r>
              <a:rPr lang="ru-RU" dirty="0">
                <a:latin typeface="Times New Roman" panose="02020603050405020304" pitchFamily="18" charset="0"/>
                <a:cs typeface="Times New Roman" panose="02020603050405020304" pitchFamily="18" charset="0"/>
              </a:rPr>
              <a:t>РАВЕН ДОСТЪП ДО КАЧЕСТВЕНО ОБРАЗОВАНИЕ И </a:t>
            </a:r>
            <a:r>
              <a:rPr lang="ru-RU" dirty="0" smtClean="0">
                <a:latin typeface="Times New Roman" panose="02020603050405020304" pitchFamily="18" charset="0"/>
                <a:cs typeface="Times New Roman" panose="02020603050405020304" pitchFamily="18" charset="0"/>
              </a:rPr>
              <a:t>ОБУЧЕНИЕ</a:t>
            </a:r>
            <a:endParaRPr lang="en-US" dirty="0" smtClean="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ЦЕЛ 2.1.1. ОСИГУРЯВАНЕ НА РАВЕН ДОСТЪП ДО ОБРАЗОВАНИЕ И</a:t>
            </a:r>
          </a:p>
          <a:p>
            <a:pPr algn="just"/>
            <a:r>
              <a:rPr lang="ru-RU" dirty="0">
                <a:latin typeface="Times New Roman" panose="02020603050405020304" pitchFamily="18" charset="0"/>
                <a:cs typeface="Times New Roman" panose="02020603050405020304" pitchFamily="18" charset="0"/>
              </a:rPr>
              <a:t>ПРЕДОТВРАТЯВАНЕ НА РИСКОВЕТЕ ЗА СОЦИАЛНО </a:t>
            </a:r>
            <a:r>
              <a:rPr lang="ru-RU" dirty="0" smtClean="0">
                <a:latin typeface="Times New Roman" panose="02020603050405020304" pitchFamily="18" charset="0"/>
                <a:cs typeface="Times New Roman" panose="02020603050405020304" pitchFamily="18" charset="0"/>
              </a:rPr>
              <a:t>ИЗКЛЮЧВАНЕ</a:t>
            </a:r>
            <a:endParaRPr lang="en-US" dirty="0" smtClean="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ЦЕЛ 2.1.2. НАМАЛЯВАНЕ НА БРОЯ НА ПРЕЖДЕВРЕМЕННО</a:t>
            </a:r>
          </a:p>
          <a:p>
            <a:pPr algn="just"/>
            <a:r>
              <a:rPr lang="ru-RU" dirty="0">
                <a:latin typeface="Times New Roman" panose="02020603050405020304" pitchFamily="18" charset="0"/>
                <a:cs typeface="Times New Roman" panose="02020603050405020304" pitchFamily="18" charset="0"/>
              </a:rPr>
              <a:t>НАПУСКАЩИТЕ </a:t>
            </a:r>
            <a:r>
              <a:rPr lang="ru-RU" dirty="0" smtClean="0">
                <a:latin typeface="Times New Roman" panose="02020603050405020304" pitchFamily="18" charset="0"/>
                <a:cs typeface="Times New Roman" panose="02020603050405020304" pitchFamily="18" charset="0"/>
              </a:rPr>
              <a:t>УЧИЛИЩЕ</a:t>
            </a:r>
            <a:endParaRPr lang="en-US" dirty="0" smtClean="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ЦЕЛ 2.1.3. ПРИДОБИВАНЕ НА УМЕНИЯ В СЪОТВЕТСТВИЕ С ПАЗАРА</a:t>
            </a:r>
          </a:p>
          <a:p>
            <a:pPr algn="just"/>
            <a:r>
              <a:rPr lang="ru-RU" dirty="0">
                <a:latin typeface="Times New Roman" panose="02020603050405020304" pitchFamily="18" charset="0"/>
                <a:cs typeface="Times New Roman" panose="02020603050405020304" pitchFamily="18" charset="0"/>
              </a:rPr>
              <a:t>НА </a:t>
            </a:r>
            <a:r>
              <a:rPr lang="ru-RU" dirty="0" smtClean="0">
                <a:latin typeface="Times New Roman" panose="02020603050405020304" pitchFamily="18" charset="0"/>
                <a:cs typeface="Times New Roman" panose="02020603050405020304" pitchFamily="18" charset="0"/>
              </a:rPr>
              <a:t>ТРУДА</a:t>
            </a:r>
            <a:endParaRPr lang="en-US" dirty="0" smtClean="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ЦЕЛ 2.1.4. ОБУЧЕНИЕ ПРЕЗ ЦЕЛИЯ </a:t>
            </a:r>
            <a:r>
              <a:rPr lang="ru-RU" dirty="0" smtClean="0">
                <a:latin typeface="Times New Roman" panose="02020603050405020304" pitchFamily="18" charset="0"/>
                <a:cs typeface="Times New Roman" panose="02020603050405020304" pitchFamily="18" charset="0"/>
              </a:rPr>
              <a:t>ЖИВОТ</a:t>
            </a:r>
            <a:endParaRPr lang="en-US" dirty="0" smtClean="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ЦЕЛ 2.1.5. МОДЕРНИЗАЦИЯ НА ОБРАЗОВАТЕЛНАТА</a:t>
            </a:r>
          </a:p>
          <a:p>
            <a:pPr algn="just"/>
            <a:r>
              <a:rPr lang="ru-RU" dirty="0" smtClean="0">
                <a:latin typeface="Times New Roman" panose="02020603050405020304" pitchFamily="18" charset="0"/>
                <a:cs typeface="Times New Roman" panose="02020603050405020304" pitchFamily="18" charset="0"/>
              </a:rPr>
              <a:t>ИНФРАСТРУКТУРА</a:t>
            </a:r>
            <a:endParaRPr lang="en-US" dirty="0" smtClean="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ЦЕЛ 2.1.6. СЪЗДАВАНЕ НА УСЛОВИЯ ЗА ЗАДЪРЖАНЕ НА</a:t>
            </a:r>
          </a:p>
          <a:p>
            <a:pPr algn="just"/>
            <a:r>
              <a:rPr lang="ru-RU" dirty="0">
                <a:latin typeface="Times New Roman" panose="02020603050405020304" pitchFamily="18" charset="0"/>
                <a:cs typeface="Times New Roman" panose="02020603050405020304" pitchFamily="18" charset="0"/>
              </a:rPr>
              <a:t>ВИСОКООБРАЗОВАНОТО НАСЕЛЕНИЕ В </a:t>
            </a:r>
            <a:r>
              <a:rPr lang="ru-RU" dirty="0" smtClean="0">
                <a:latin typeface="Times New Roman" panose="02020603050405020304" pitchFamily="18" charset="0"/>
                <a:cs typeface="Times New Roman" panose="02020603050405020304" pitchFamily="18" charset="0"/>
              </a:rPr>
              <a:t>РАЙОНА</a:t>
            </a:r>
            <a:endParaRPr lang="en-US" dirty="0" smtClean="0">
              <a:latin typeface="Times New Roman" panose="02020603050405020304" pitchFamily="18" charset="0"/>
              <a:cs typeface="Times New Roman" panose="02020603050405020304" pitchFamily="18" charset="0"/>
            </a:endParaRPr>
          </a:p>
          <a:p>
            <a:pPr algn="just"/>
            <a:r>
              <a:rPr lang="ru-RU" b="1" dirty="0">
                <a:latin typeface="Times New Roman" panose="02020603050405020304" pitchFamily="18" charset="0"/>
                <a:cs typeface="Times New Roman" panose="02020603050405020304" pitchFamily="18" charset="0"/>
              </a:rPr>
              <a:t>СПЕЦИФИЧНА ЦЕЛ 2.2.</a:t>
            </a:r>
          </a:p>
          <a:p>
            <a:pPr algn="just"/>
            <a:r>
              <a:rPr lang="ru-RU" dirty="0">
                <a:latin typeface="Times New Roman" panose="02020603050405020304" pitchFamily="18" charset="0"/>
                <a:cs typeface="Times New Roman" panose="02020603050405020304" pitchFamily="18" charset="0"/>
              </a:rPr>
              <a:t>ИНВЕСТИРАНЕ В ЗДРАВНА, СОЦИАЛНА И </a:t>
            </a:r>
            <a:r>
              <a:rPr lang="ru-RU" dirty="0" smtClean="0">
                <a:latin typeface="Times New Roman" panose="02020603050405020304" pitchFamily="18" charset="0"/>
                <a:cs typeface="Times New Roman" panose="02020603050405020304" pitchFamily="18" charset="0"/>
              </a:rPr>
              <a:t>КУЛТУРНА</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ИНФРАСТРУКТУРА И ПО-ДОБЪР </a:t>
            </a:r>
            <a:r>
              <a:rPr lang="ru-RU" dirty="0">
                <a:latin typeface="Times New Roman" panose="02020603050405020304" pitchFamily="18" charset="0"/>
                <a:cs typeface="Times New Roman" panose="02020603050405020304" pitchFamily="18" charset="0"/>
              </a:rPr>
              <a:t>ДОСТЪП ДО ЗДРАВНО ОБСЛУЖВАНЕ, СОЦИАЛНИ УСЛУГИ И</a:t>
            </a:r>
          </a:p>
          <a:p>
            <a:pPr algn="just"/>
            <a:r>
              <a:rPr lang="ru-RU" dirty="0">
                <a:latin typeface="Times New Roman" panose="02020603050405020304" pitchFamily="18" charset="0"/>
                <a:cs typeface="Times New Roman" panose="02020603050405020304" pitchFamily="18" charset="0"/>
              </a:rPr>
              <a:t>КУЛТУРА И СПОРТ</a:t>
            </a:r>
            <a:endParaRPr lang="bg-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43496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endParaRPr lang="en-US" sz="3200" b="1">
              <a:solidFill>
                <a:prstClr val="white"/>
              </a:solidFill>
              <a:latin typeface="Calibri" pitchFamily="34" charset="0"/>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prstClr val="black"/>
              </a:solidFill>
            </a:endParaRPr>
          </a:p>
        </p:txBody>
      </p:sp>
      <p:sp>
        <p:nvSpPr>
          <p:cNvPr id="29701" name="Правоъгълник 4"/>
          <p:cNvSpPr>
            <a:spLocks noChangeArrowheads="1"/>
          </p:cNvSpPr>
          <p:nvPr/>
        </p:nvSpPr>
        <p:spPr bwMode="auto">
          <a:xfrm>
            <a:off x="398167" y="1628800"/>
            <a:ext cx="8460332"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ru-RU" dirty="0">
                <a:solidFill>
                  <a:prstClr val="black"/>
                </a:solidFill>
                <a:latin typeface="Times New Roman" panose="02020603050405020304" pitchFamily="18" charset="0"/>
                <a:cs typeface="Times New Roman" panose="02020603050405020304" pitchFamily="18" charset="0"/>
              </a:rPr>
              <a:t>ЦЕЛ 2.2.1. ПОДОБРЯВАНЕ НА ЗДРАВНАТА ИНФРАСТРУКТУРА </a:t>
            </a:r>
            <a:r>
              <a:rPr lang="ru-RU" dirty="0" smtClean="0">
                <a:solidFill>
                  <a:prstClr val="black"/>
                </a:solidFill>
                <a:latin typeface="Times New Roman" panose="02020603050405020304" pitchFamily="18" charset="0"/>
                <a:cs typeface="Times New Roman" panose="02020603050405020304" pitchFamily="18" charset="0"/>
              </a:rPr>
              <a:t>И</a:t>
            </a:r>
            <a:r>
              <a:rPr lang="en-US" dirty="0" smtClean="0">
                <a:solidFill>
                  <a:prstClr val="black"/>
                </a:solidFill>
                <a:latin typeface="Times New Roman" panose="02020603050405020304" pitchFamily="18" charset="0"/>
                <a:cs typeface="Times New Roman" panose="02020603050405020304" pitchFamily="18" charset="0"/>
              </a:rPr>
              <a:t> </a:t>
            </a:r>
            <a:r>
              <a:rPr lang="ru-RU" dirty="0" smtClean="0">
                <a:solidFill>
                  <a:prstClr val="black"/>
                </a:solidFill>
                <a:latin typeface="Times New Roman" panose="02020603050405020304" pitchFamily="18" charset="0"/>
                <a:cs typeface="Times New Roman" panose="02020603050405020304" pitchFamily="18" charset="0"/>
              </a:rPr>
              <a:t>СОЦИАЛНИТЕ УСЛУГИ</a:t>
            </a:r>
            <a:endParaRPr lang="en-US" dirty="0" smtClean="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ru-RU" dirty="0" smtClean="0">
                <a:solidFill>
                  <a:prstClr val="black"/>
                </a:solidFill>
                <a:latin typeface="Times New Roman" panose="02020603050405020304" pitchFamily="18" charset="0"/>
                <a:cs typeface="Times New Roman" panose="02020603050405020304" pitchFamily="18" charset="0"/>
              </a:rPr>
              <a:t>ЦЕЛ </a:t>
            </a:r>
            <a:r>
              <a:rPr lang="ru-RU" dirty="0">
                <a:solidFill>
                  <a:prstClr val="black"/>
                </a:solidFill>
                <a:latin typeface="Times New Roman" panose="02020603050405020304" pitchFamily="18" charset="0"/>
                <a:cs typeface="Times New Roman" panose="02020603050405020304" pitchFamily="18" charset="0"/>
              </a:rPr>
              <a:t>2.2.2. ПОДКРЕПА ЗА КУЛТУРНИ ИНСТИТУЦИИ И </a:t>
            </a:r>
            <a:r>
              <a:rPr lang="ru-RU" dirty="0" smtClean="0">
                <a:solidFill>
                  <a:prstClr val="black"/>
                </a:solidFill>
                <a:latin typeface="Times New Roman" panose="02020603050405020304" pitchFamily="18" charset="0"/>
                <a:cs typeface="Times New Roman" panose="02020603050405020304" pitchFamily="18" charset="0"/>
              </a:rPr>
              <a:t>ДЕЙНОСТИ,</a:t>
            </a:r>
            <a:r>
              <a:rPr lang="en-US" dirty="0" smtClean="0">
                <a:solidFill>
                  <a:prstClr val="black"/>
                </a:solidFill>
                <a:latin typeface="Times New Roman" panose="02020603050405020304" pitchFamily="18" charset="0"/>
                <a:cs typeface="Times New Roman" panose="02020603050405020304" pitchFamily="18" charset="0"/>
              </a:rPr>
              <a:t> </a:t>
            </a:r>
            <a:r>
              <a:rPr lang="ru-RU" dirty="0" smtClean="0">
                <a:solidFill>
                  <a:prstClr val="black"/>
                </a:solidFill>
                <a:latin typeface="Times New Roman" panose="02020603050405020304" pitchFamily="18" charset="0"/>
                <a:cs typeface="Times New Roman" panose="02020603050405020304" pitchFamily="18" charset="0"/>
              </a:rPr>
              <a:t>ДОСТЪП </a:t>
            </a:r>
            <a:r>
              <a:rPr lang="ru-RU" dirty="0">
                <a:solidFill>
                  <a:prstClr val="black"/>
                </a:solidFill>
                <a:latin typeface="Times New Roman" panose="02020603050405020304" pitchFamily="18" charset="0"/>
                <a:cs typeface="Times New Roman" panose="02020603050405020304" pitchFamily="18" charset="0"/>
              </a:rPr>
              <a:t>ДО КУЛТУРНОТО </a:t>
            </a:r>
            <a:r>
              <a:rPr lang="ru-RU" dirty="0" smtClean="0">
                <a:solidFill>
                  <a:prstClr val="black"/>
                </a:solidFill>
                <a:latin typeface="Times New Roman" panose="02020603050405020304" pitchFamily="18" charset="0"/>
                <a:cs typeface="Times New Roman" panose="02020603050405020304" pitchFamily="18" charset="0"/>
              </a:rPr>
              <a:t>НАСЛЕДСТВО</a:t>
            </a:r>
            <a:endParaRPr lang="en-US" dirty="0" smtClean="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ru-RU" dirty="0" smtClean="0">
                <a:solidFill>
                  <a:prstClr val="black"/>
                </a:solidFill>
                <a:latin typeface="Times New Roman" panose="02020603050405020304" pitchFamily="18" charset="0"/>
                <a:cs typeface="Times New Roman" panose="02020603050405020304" pitchFamily="18" charset="0"/>
              </a:rPr>
              <a:t>ЦЕЛ </a:t>
            </a:r>
            <a:r>
              <a:rPr lang="ru-RU" dirty="0">
                <a:solidFill>
                  <a:prstClr val="black"/>
                </a:solidFill>
                <a:latin typeface="Times New Roman" panose="02020603050405020304" pitchFamily="18" charset="0"/>
                <a:cs typeface="Times New Roman" panose="02020603050405020304" pitchFamily="18" charset="0"/>
              </a:rPr>
              <a:t>2.2.3. ОБНОВЯВАНЕ НА СПОРТНАТА ИНФРАСТРУКТУРА И</a:t>
            </a:r>
          </a:p>
          <a:p>
            <a:pPr fontAlgn="base">
              <a:spcBef>
                <a:spcPct val="0"/>
              </a:spcBef>
              <a:spcAft>
                <a:spcPct val="0"/>
              </a:spcAft>
            </a:pPr>
            <a:r>
              <a:rPr lang="ru-RU" dirty="0">
                <a:solidFill>
                  <a:prstClr val="black"/>
                </a:solidFill>
                <a:latin typeface="Times New Roman" panose="02020603050405020304" pitchFamily="18" charset="0"/>
                <a:cs typeface="Times New Roman" panose="02020603050405020304" pitchFamily="18" charset="0"/>
              </a:rPr>
              <a:t>СТИМУЛИРАНЕ НА МАСОВ СПОРТ СРЕД </a:t>
            </a:r>
            <a:r>
              <a:rPr lang="ru-RU" dirty="0" smtClean="0">
                <a:solidFill>
                  <a:prstClr val="black"/>
                </a:solidFill>
                <a:latin typeface="Times New Roman" panose="02020603050405020304" pitchFamily="18" charset="0"/>
                <a:cs typeface="Times New Roman" panose="02020603050405020304" pitchFamily="18" charset="0"/>
              </a:rPr>
              <a:t>МЛАДЕЖИТЕ</a:t>
            </a:r>
            <a:endParaRPr lang="en-US" dirty="0" smtClean="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bg-BG" dirty="0" smtClean="0">
                <a:solidFill>
                  <a:prstClr val="black"/>
                </a:solidFill>
                <a:latin typeface="Times New Roman" panose="02020603050405020304" pitchFamily="18" charset="0"/>
                <a:cs typeface="Times New Roman" panose="02020603050405020304" pitchFamily="18" charset="0"/>
              </a:rPr>
              <a:t>ЦЕЛ </a:t>
            </a:r>
            <a:r>
              <a:rPr lang="bg-BG" dirty="0">
                <a:solidFill>
                  <a:prstClr val="black"/>
                </a:solidFill>
                <a:latin typeface="Times New Roman" panose="02020603050405020304" pitchFamily="18" charset="0"/>
                <a:cs typeface="Times New Roman" panose="02020603050405020304" pitchFamily="18" charset="0"/>
              </a:rPr>
              <a:t>2.2.4. СОЦИАЛНО </a:t>
            </a:r>
            <a:r>
              <a:rPr lang="bg-BG" dirty="0" smtClean="0">
                <a:solidFill>
                  <a:prstClr val="black"/>
                </a:solidFill>
                <a:latin typeface="Times New Roman" panose="02020603050405020304" pitchFamily="18" charset="0"/>
                <a:cs typeface="Times New Roman" panose="02020603050405020304" pitchFamily="18" charset="0"/>
              </a:rPr>
              <a:t>ВКЛЮЧВАНЕ</a:t>
            </a:r>
            <a:endParaRPr lang="en-US" dirty="0" smtClean="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ru-RU" dirty="0" smtClean="0">
                <a:solidFill>
                  <a:prstClr val="black"/>
                </a:solidFill>
                <a:latin typeface="Times New Roman" panose="02020603050405020304" pitchFamily="18" charset="0"/>
                <a:cs typeface="Times New Roman" panose="02020603050405020304" pitchFamily="18" charset="0"/>
              </a:rPr>
              <a:t>ЦЕЛ </a:t>
            </a:r>
            <a:r>
              <a:rPr lang="ru-RU" dirty="0">
                <a:solidFill>
                  <a:prstClr val="black"/>
                </a:solidFill>
                <a:latin typeface="Times New Roman" panose="02020603050405020304" pitchFamily="18" charset="0"/>
                <a:cs typeface="Times New Roman" panose="02020603050405020304" pitchFamily="18" charset="0"/>
              </a:rPr>
              <a:t>2.2.5. ПОВИШАВАНЕ НА ЗАЕТОСТТА И ЕФЕКТИВНОСТТА НА</a:t>
            </a:r>
          </a:p>
          <a:p>
            <a:pPr fontAlgn="base">
              <a:spcBef>
                <a:spcPct val="0"/>
              </a:spcBef>
              <a:spcAft>
                <a:spcPct val="0"/>
              </a:spcAft>
            </a:pPr>
            <a:r>
              <a:rPr lang="ru-RU" dirty="0">
                <a:solidFill>
                  <a:prstClr val="black"/>
                </a:solidFill>
                <a:latin typeface="Times New Roman" panose="02020603050405020304" pitchFamily="18" charset="0"/>
                <a:cs typeface="Times New Roman" panose="02020603050405020304" pitchFamily="18" charset="0"/>
              </a:rPr>
              <a:t>ПАЗАРА НА </a:t>
            </a:r>
            <a:r>
              <a:rPr lang="ru-RU" dirty="0" smtClean="0">
                <a:solidFill>
                  <a:prstClr val="black"/>
                </a:solidFill>
                <a:latin typeface="Times New Roman" panose="02020603050405020304" pitchFamily="18" charset="0"/>
                <a:cs typeface="Times New Roman" panose="02020603050405020304" pitchFamily="18" charset="0"/>
              </a:rPr>
              <a:t>ТРУДА</a:t>
            </a:r>
            <a:endParaRPr lang="en-US" dirty="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ru-RU" b="1" dirty="0">
                <a:solidFill>
                  <a:prstClr val="black"/>
                </a:solidFill>
                <a:latin typeface="Times New Roman" panose="02020603050405020304" pitchFamily="18" charset="0"/>
                <a:cs typeface="Times New Roman" panose="02020603050405020304" pitchFamily="18" charset="0"/>
              </a:rPr>
              <a:t>СПЕЦИФИЧНА ЦЕЛ </a:t>
            </a:r>
            <a:r>
              <a:rPr lang="ru-RU" b="1" dirty="0" smtClean="0">
                <a:solidFill>
                  <a:prstClr val="black"/>
                </a:solidFill>
                <a:latin typeface="Times New Roman" panose="02020603050405020304" pitchFamily="18" charset="0"/>
                <a:cs typeface="Times New Roman" panose="02020603050405020304" pitchFamily="18" charset="0"/>
              </a:rPr>
              <a:t>2.3. УКРЕПВАНЕ </a:t>
            </a:r>
            <a:r>
              <a:rPr lang="ru-RU" b="1" dirty="0">
                <a:solidFill>
                  <a:prstClr val="black"/>
                </a:solidFill>
                <a:latin typeface="Times New Roman" panose="02020603050405020304" pitchFamily="18" charset="0"/>
                <a:cs typeface="Times New Roman" panose="02020603050405020304" pitchFamily="18" charset="0"/>
              </a:rPr>
              <a:t>НА ИНСТИТУЦИОНАЛНИЯ КАПАЦИТЕТ НА ОБЛАСТНО И </a:t>
            </a:r>
            <a:r>
              <a:rPr lang="ru-RU" b="1" dirty="0" smtClean="0">
                <a:solidFill>
                  <a:prstClr val="black"/>
                </a:solidFill>
                <a:latin typeface="Times New Roman" panose="02020603050405020304" pitchFamily="18" charset="0"/>
                <a:cs typeface="Times New Roman" panose="02020603050405020304" pitchFamily="18" charset="0"/>
              </a:rPr>
              <a:t>МЕСТНО НИВО </a:t>
            </a:r>
            <a:r>
              <a:rPr lang="ru-RU" b="1" dirty="0">
                <a:solidFill>
                  <a:prstClr val="black"/>
                </a:solidFill>
                <a:latin typeface="Times New Roman" panose="02020603050405020304" pitchFamily="18" charset="0"/>
                <a:cs typeface="Times New Roman" panose="02020603050405020304" pitchFamily="18" charset="0"/>
              </a:rPr>
              <a:t>ЗА ПОДОБРЯВАНЕ НА ПРОЦЕСИТЕ НА </a:t>
            </a:r>
            <a:r>
              <a:rPr lang="ru-RU" b="1" dirty="0" smtClean="0">
                <a:solidFill>
                  <a:prstClr val="black"/>
                </a:solidFill>
                <a:latin typeface="Times New Roman" panose="02020603050405020304" pitchFamily="18" charset="0"/>
                <a:cs typeface="Times New Roman" panose="02020603050405020304" pitchFamily="18" charset="0"/>
              </a:rPr>
              <a:t>УПРАВЛЕНИЕ</a:t>
            </a:r>
            <a:endParaRPr lang="ru-RU" b="1" dirty="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ru-RU" dirty="0" smtClean="0">
                <a:solidFill>
                  <a:prstClr val="black"/>
                </a:solidFill>
                <a:latin typeface="Times New Roman" panose="02020603050405020304" pitchFamily="18" charset="0"/>
                <a:cs typeface="Times New Roman" panose="02020603050405020304" pitchFamily="18" charset="0"/>
              </a:rPr>
              <a:t>ЦЕЛ </a:t>
            </a:r>
            <a:r>
              <a:rPr lang="ru-RU" dirty="0">
                <a:solidFill>
                  <a:prstClr val="black"/>
                </a:solidFill>
                <a:latin typeface="Times New Roman" panose="02020603050405020304" pitchFamily="18" charset="0"/>
                <a:cs typeface="Times New Roman" panose="02020603050405020304" pitchFamily="18" charset="0"/>
              </a:rPr>
              <a:t>2.3.1. ПОВИШАВАНЕ НА АДМИНИСТРАТИВНИЯ </a:t>
            </a:r>
            <a:r>
              <a:rPr lang="ru-RU" dirty="0" smtClean="0">
                <a:solidFill>
                  <a:prstClr val="black"/>
                </a:solidFill>
                <a:latin typeface="Times New Roman" panose="02020603050405020304" pitchFamily="18" charset="0"/>
                <a:cs typeface="Times New Roman" panose="02020603050405020304" pitchFamily="18" charset="0"/>
              </a:rPr>
              <a:t>КАПАЦИТЕТ ПРИ </a:t>
            </a:r>
            <a:r>
              <a:rPr lang="ru-RU" dirty="0">
                <a:solidFill>
                  <a:prstClr val="black"/>
                </a:solidFill>
                <a:latin typeface="Times New Roman" panose="02020603050405020304" pitchFamily="18" charset="0"/>
                <a:cs typeface="Times New Roman" panose="02020603050405020304" pitchFamily="18" charset="0"/>
              </a:rPr>
              <a:t>ПРЕДЛАГАНЕТО НА ПУБЛИЧНИ УСЛУГИ, ЧРЕЗ </a:t>
            </a:r>
            <a:r>
              <a:rPr lang="ru-RU" dirty="0" smtClean="0">
                <a:solidFill>
                  <a:prstClr val="black"/>
                </a:solidFill>
                <a:latin typeface="Times New Roman" panose="02020603050405020304" pitchFamily="18" charset="0"/>
                <a:cs typeface="Times New Roman" panose="02020603050405020304" pitchFamily="18" charset="0"/>
              </a:rPr>
              <a:t>ПРИЛАГАНЕ НА </a:t>
            </a:r>
            <a:r>
              <a:rPr lang="ru-RU" dirty="0">
                <a:solidFill>
                  <a:prstClr val="black"/>
                </a:solidFill>
                <a:latin typeface="Times New Roman" panose="02020603050405020304" pitchFamily="18" charset="0"/>
                <a:cs typeface="Times New Roman" panose="02020603050405020304" pitchFamily="18" charset="0"/>
              </a:rPr>
              <a:t>НОВИ ФОРМИ НА ИНФОРМАЦИОННО И </a:t>
            </a:r>
            <a:r>
              <a:rPr lang="ru-RU" dirty="0" smtClean="0">
                <a:solidFill>
                  <a:prstClr val="black"/>
                </a:solidFill>
                <a:latin typeface="Times New Roman" panose="02020603050405020304" pitchFamily="18" charset="0"/>
                <a:cs typeface="Times New Roman" panose="02020603050405020304" pitchFamily="18" charset="0"/>
              </a:rPr>
              <a:t>АДМИНИСТРАТИВНО ОБСЛУЖВАНЕ</a:t>
            </a:r>
            <a:endParaRPr lang="ru-RU" dirty="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ru-RU" dirty="0">
                <a:solidFill>
                  <a:prstClr val="black"/>
                </a:solidFill>
                <a:latin typeface="Times New Roman" panose="02020603050405020304" pitchFamily="18" charset="0"/>
                <a:cs typeface="Times New Roman" panose="02020603050405020304" pitchFamily="18" charset="0"/>
              </a:rPr>
              <a:t>ЦЕЛ 2.3.2. УСЪВЪРШЕНСТВАНЕ НА УПРАВЛЕНИЕТО </a:t>
            </a:r>
            <a:r>
              <a:rPr lang="ru-RU" dirty="0" smtClean="0">
                <a:solidFill>
                  <a:prstClr val="black"/>
                </a:solidFill>
                <a:latin typeface="Times New Roman" panose="02020603050405020304" pitchFamily="18" charset="0"/>
                <a:cs typeface="Times New Roman" panose="02020603050405020304" pitchFamily="18" charset="0"/>
              </a:rPr>
              <a:t>НА ПРОЦЕСИТЕ </a:t>
            </a:r>
            <a:r>
              <a:rPr lang="ru-RU" dirty="0">
                <a:solidFill>
                  <a:prstClr val="black"/>
                </a:solidFill>
                <a:latin typeface="Times New Roman" panose="02020603050405020304" pitchFamily="18" charset="0"/>
                <a:cs typeface="Times New Roman" panose="02020603050405020304" pitchFamily="18" charset="0"/>
              </a:rPr>
              <a:t>И ДЕЙНОСТИТЕ</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7" name="Rectangle 2"/>
          <p:cNvSpPr txBox="1">
            <a:spLocks noChangeArrowheads="1"/>
          </p:cNvSpPr>
          <p:nvPr/>
        </p:nvSpPr>
        <p:spPr bwMode="auto">
          <a:xfrm>
            <a:off x="462402" y="44631"/>
            <a:ext cx="7772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bg-BG" sz="29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СПЕЦИФИЧНА ЦЕЛ 2.2</a:t>
            </a:r>
            <a:r>
              <a:rPr lang="bg-BG"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bg-BG"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ЧОВЕШКИ КАПИТАЛ</a:t>
            </a:r>
            <a:endParaRPr lang="bg-BG" sz="29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94610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endParaRPr lang="en-US" sz="3200" b="1">
              <a:solidFill>
                <a:prstClr val="white"/>
              </a:solidFill>
              <a:latin typeface="Calibri" pitchFamily="34" charset="0"/>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prstClr val="black"/>
              </a:solidFill>
            </a:endParaRPr>
          </a:p>
        </p:txBody>
      </p:sp>
      <p:sp>
        <p:nvSpPr>
          <p:cNvPr id="29701" name="Правоъгълник 4"/>
          <p:cNvSpPr>
            <a:spLocks noChangeArrowheads="1"/>
          </p:cNvSpPr>
          <p:nvPr/>
        </p:nvSpPr>
        <p:spPr bwMode="auto">
          <a:xfrm>
            <a:off x="1258888" y="765175"/>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000" b="1">
              <a:solidFill>
                <a:prstClr val="black"/>
              </a:solidFill>
              <a:latin typeface="Arial" charset="0"/>
            </a:endParaRPr>
          </a:p>
          <a:p>
            <a:pPr algn="ctr" fontAlgn="base">
              <a:spcBef>
                <a:spcPct val="0"/>
              </a:spcBef>
              <a:spcAft>
                <a:spcPct val="0"/>
              </a:spcAft>
            </a:pPr>
            <a:endParaRPr lang="en-US" sz="2000" b="1">
              <a:solidFill>
                <a:prstClr val="black"/>
              </a:solidFill>
              <a:latin typeface="Arial" charset="0"/>
            </a:endParaRPr>
          </a:p>
        </p:txBody>
      </p:sp>
      <p:sp>
        <p:nvSpPr>
          <p:cNvPr id="7" name="Rectangle 2"/>
          <p:cNvSpPr txBox="1">
            <a:spLocks noChangeArrowheads="1"/>
          </p:cNvSpPr>
          <p:nvPr/>
        </p:nvSpPr>
        <p:spPr bwMode="auto">
          <a:xfrm>
            <a:off x="800100" y="428352"/>
            <a:ext cx="7772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ru-RU"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ПРИОРИТЕТ </a:t>
            </a:r>
            <a:r>
              <a:rPr lang="ru-RU" sz="24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3 ТЕРИТОРИАЛНА </a:t>
            </a:r>
            <a:r>
              <a:rPr lang="ru-RU" sz="24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СВЪРЗАНОСТ, УСТОЙЧИВО РАЗВИТИЕ И НАМАЛЯВАНЕ </a:t>
            </a:r>
            <a:r>
              <a:rPr lang="ru-RU" sz="24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НА НЕРАВЕНСТВАТА</a:t>
            </a:r>
            <a:endParaRPr lang="bg-BG" sz="24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171450" y="1577703"/>
            <a:ext cx="9029700" cy="5355312"/>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СПЕЦИФИЧНА ЦЕЛ </a:t>
            </a:r>
            <a:r>
              <a:rPr lang="ru-RU" b="1" dirty="0" smtClean="0">
                <a:latin typeface="Times New Roman" panose="02020603050405020304" pitchFamily="18" charset="0"/>
                <a:cs typeface="Times New Roman" panose="02020603050405020304" pitchFamily="18" charset="0"/>
              </a:rPr>
              <a:t>3.1. ТРАНСПОРТНА </a:t>
            </a:r>
            <a:r>
              <a:rPr lang="ru-RU" b="1" dirty="0">
                <a:latin typeface="Times New Roman" panose="02020603050405020304" pitchFamily="18" charset="0"/>
                <a:cs typeface="Times New Roman" panose="02020603050405020304" pitchFamily="18" charset="0"/>
              </a:rPr>
              <a:t>И </a:t>
            </a:r>
            <a:r>
              <a:rPr lang="ru-RU" b="1" dirty="0" smtClean="0">
                <a:latin typeface="Times New Roman" panose="02020603050405020304" pitchFamily="18" charset="0"/>
                <a:cs typeface="Times New Roman" panose="02020603050405020304" pitchFamily="18" charset="0"/>
              </a:rPr>
              <a:t>ЦИФРОВА СВЪРЗАНОСТ</a:t>
            </a:r>
          </a:p>
          <a:p>
            <a:r>
              <a:rPr lang="ru-RU" dirty="0">
                <a:latin typeface="Times New Roman" panose="02020603050405020304" pitchFamily="18" charset="0"/>
                <a:cs typeface="Times New Roman" panose="02020603050405020304" pitchFamily="18" charset="0"/>
              </a:rPr>
              <a:t>ЦЕЛ 3.1.1. ИЗГРАЖДАНЕ НА НОВА И ПОДОБРЯВАНЕ НА</a:t>
            </a:r>
          </a:p>
          <a:p>
            <a:r>
              <a:rPr lang="ru-RU" dirty="0">
                <a:latin typeface="Times New Roman" panose="02020603050405020304" pitchFamily="18" charset="0"/>
                <a:cs typeface="Times New Roman" panose="02020603050405020304" pitchFamily="18" charset="0"/>
              </a:rPr>
              <a:t>СЪЩЕСТВУВАЩАТА ПЪТНА МРЕЖА И ЖЕЛЕЗОПЪТНА</a:t>
            </a:r>
          </a:p>
          <a:p>
            <a:r>
              <a:rPr lang="ru-RU" dirty="0" smtClean="0">
                <a:latin typeface="Times New Roman" panose="02020603050405020304" pitchFamily="18" charset="0"/>
                <a:cs typeface="Times New Roman" panose="02020603050405020304" pitchFamily="18" charset="0"/>
              </a:rPr>
              <a:t>ИНФРАСТРУКТУРА</a:t>
            </a:r>
          </a:p>
          <a:p>
            <a:r>
              <a:rPr lang="ru-RU" dirty="0">
                <a:latin typeface="Times New Roman" panose="02020603050405020304" pitchFamily="18" charset="0"/>
                <a:cs typeface="Times New Roman" panose="02020603050405020304" pitchFamily="18" charset="0"/>
              </a:rPr>
              <a:t>ЦЕЛ 3.1.2. ПОДОБРЯВАНЕ НА </a:t>
            </a:r>
            <a:r>
              <a:rPr lang="ru-RU" b="1" dirty="0">
                <a:latin typeface="Times New Roman" panose="02020603050405020304" pitchFamily="18" charset="0"/>
                <a:cs typeface="Times New Roman" panose="02020603050405020304" pitchFamily="18" charset="0"/>
              </a:rPr>
              <a:t>ИНФРАСТРУКТУРАТА ПО Р. </a:t>
            </a:r>
            <a:r>
              <a:rPr lang="ru-RU" b="1" dirty="0" smtClean="0">
                <a:latin typeface="Times New Roman" panose="02020603050405020304" pitchFamily="18" charset="0"/>
                <a:cs typeface="Times New Roman" panose="02020603050405020304" pitchFamily="18" charset="0"/>
              </a:rPr>
              <a:t>ДУНАВ</a:t>
            </a:r>
          </a:p>
          <a:p>
            <a:r>
              <a:rPr lang="ru-RU" dirty="0">
                <a:latin typeface="Times New Roman" panose="02020603050405020304" pitchFamily="18" charset="0"/>
                <a:cs typeface="Times New Roman" panose="02020603050405020304" pitchFamily="18" charset="0"/>
              </a:rPr>
              <a:t>ЦЕЛ 3.1.3. ПОДОБРЯВАНЕ НА ЦИФРОВАТА </a:t>
            </a:r>
            <a:r>
              <a:rPr lang="ru-RU" dirty="0" smtClean="0">
                <a:latin typeface="Times New Roman" panose="02020603050405020304" pitchFamily="18" charset="0"/>
                <a:cs typeface="Times New Roman" panose="02020603050405020304" pitchFamily="18" charset="0"/>
              </a:rPr>
              <a:t>СВЪРЗАНОСТ</a:t>
            </a:r>
          </a:p>
          <a:p>
            <a:r>
              <a:rPr lang="ru-RU" dirty="0">
                <a:latin typeface="Times New Roman" panose="02020603050405020304" pitchFamily="18" charset="0"/>
                <a:cs typeface="Times New Roman" panose="02020603050405020304" pitchFamily="18" charset="0"/>
              </a:rPr>
              <a:t>СПЕЦИФИЧНА ЦЕЛ </a:t>
            </a:r>
            <a:r>
              <a:rPr lang="ru-RU" dirty="0" smtClean="0">
                <a:latin typeface="Times New Roman" panose="02020603050405020304" pitchFamily="18" charset="0"/>
                <a:cs typeface="Times New Roman" panose="02020603050405020304" pitchFamily="18" charset="0"/>
              </a:rPr>
              <a:t>3.2. УСТОЙЧИВА </a:t>
            </a:r>
            <a:r>
              <a:rPr lang="ru-RU" dirty="0">
                <a:latin typeface="Times New Roman" panose="02020603050405020304" pitchFamily="18" charset="0"/>
                <a:cs typeface="Times New Roman" panose="02020603050405020304" pitchFamily="18" charset="0"/>
              </a:rPr>
              <a:t>ОКОЛНА </a:t>
            </a:r>
            <a:r>
              <a:rPr lang="ru-RU" dirty="0" smtClean="0">
                <a:latin typeface="Times New Roman" panose="02020603050405020304" pitchFamily="18" charset="0"/>
                <a:cs typeface="Times New Roman" panose="02020603050405020304" pitchFamily="18" charset="0"/>
              </a:rPr>
              <a:t>СРЕДА</a:t>
            </a:r>
          </a:p>
          <a:p>
            <a:r>
              <a:rPr lang="ru-RU" dirty="0">
                <a:latin typeface="Times New Roman" panose="02020603050405020304" pitchFamily="18" charset="0"/>
                <a:cs typeface="Times New Roman" panose="02020603050405020304" pitchFamily="18" charset="0"/>
              </a:rPr>
              <a:t>ЦЕЛ 3.2.1. ИЗГРАЖДАНЕ И ПОДЪРЖАНЕ НА </a:t>
            </a:r>
            <a:r>
              <a:rPr lang="ru-RU" dirty="0" smtClean="0">
                <a:latin typeface="Times New Roman" panose="02020603050405020304" pitchFamily="18" charset="0"/>
                <a:cs typeface="Times New Roman" panose="02020603050405020304" pitchFamily="18" charset="0"/>
              </a:rPr>
              <a:t>ТЕХНИЧЕСКА ИНФРАСТРУКТУРА</a:t>
            </a:r>
          </a:p>
          <a:p>
            <a:r>
              <a:rPr lang="ru-RU" dirty="0">
                <a:latin typeface="Times New Roman" panose="02020603050405020304" pitchFamily="18" charset="0"/>
                <a:cs typeface="Times New Roman" panose="02020603050405020304" pitchFamily="18" charset="0"/>
              </a:rPr>
              <a:t>ЦЕЛ 3.2.2. ЕНЕРГИЙНА ИНФРАСТРУКТУРА И </a:t>
            </a:r>
            <a:r>
              <a:rPr lang="ru-RU" dirty="0" smtClean="0">
                <a:latin typeface="Times New Roman" panose="02020603050405020304" pitchFamily="18" charset="0"/>
                <a:cs typeface="Times New Roman" panose="02020603050405020304" pitchFamily="18" charset="0"/>
              </a:rPr>
              <a:t>ЕФЕКТИВНОСТ</a:t>
            </a:r>
          </a:p>
          <a:p>
            <a:r>
              <a:rPr lang="ru-RU" dirty="0">
                <a:latin typeface="Times New Roman" panose="02020603050405020304" pitchFamily="18" charset="0"/>
                <a:cs typeface="Times New Roman" panose="02020603050405020304" pitchFamily="18" charset="0"/>
              </a:rPr>
              <a:t>ЦЕЛ 3.2.3. ОПАЗВАНЕ И ВЪЗСТАНОВЯВАНЕ НА </a:t>
            </a:r>
            <a:r>
              <a:rPr lang="ru-RU" dirty="0" smtClean="0">
                <a:latin typeface="Times New Roman" panose="02020603050405020304" pitchFamily="18" charset="0"/>
                <a:cs typeface="Times New Roman" panose="02020603050405020304" pitchFamily="18" charset="0"/>
              </a:rPr>
              <a:t>ПРИРОДНОТО НАСЛЕДСТВО</a:t>
            </a:r>
            <a:r>
              <a:rPr lang="ru-RU" dirty="0">
                <a:latin typeface="Times New Roman" panose="02020603050405020304" pitchFamily="18" charset="0"/>
                <a:cs typeface="Times New Roman" panose="02020603050405020304" pitchFamily="18" charset="0"/>
              </a:rPr>
              <a:t>, БИОЛОГИЧНОТО </a:t>
            </a:r>
            <a:r>
              <a:rPr lang="ru-RU" dirty="0" smtClean="0">
                <a:latin typeface="Times New Roman" panose="02020603050405020304" pitchFamily="18" charset="0"/>
                <a:cs typeface="Times New Roman" panose="02020603050405020304" pitchFamily="18" charset="0"/>
              </a:rPr>
              <a:t>РАЗНООБРАЗИЕ, НАСЪРЧАВАНЕ </a:t>
            </a:r>
            <a:r>
              <a:rPr lang="ru-RU" dirty="0">
                <a:latin typeface="Times New Roman" panose="02020603050405020304" pitchFamily="18" charset="0"/>
                <a:cs typeface="Times New Roman" panose="02020603050405020304" pitchFamily="18" charset="0"/>
              </a:rPr>
              <a:t>НА ЕКОСИСТЕМНИТЕ УСЛУГИ И „</a:t>
            </a:r>
            <a:r>
              <a:rPr lang="ru-RU" dirty="0" smtClean="0">
                <a:latin typeface="Times New Roman" panose="02020603050405020304" pitchFamily="18" charset="0"/>
                <a:cs typeface="Times New Roman" panose="02020603050405020304" pitchFamily="18" charset="0"/>
              </a:rPr>
              <a:t>ЗЕЛЕНАТА” ИНФРАСТРУКТУРА</a:t>
            </a:r>
          </a:p>
          <a:p>
            <a:r>
              <a:rPr lang="ru-RU" dirty="0">
                <a:latin typeface="Times New Roman" panose="02020603050405020304" pitchFamily="18" charset="0"/>
                <a:cs typeface="Times New Roman" panose="02020603050405020304" pitchFamily="18" charset="0"/>
              </a:rPr>
              <a:t>ЦЕЛ 3.2.4. АДАПТИРАНЕ КЪМ КЛИМАТИЧНИТЕ ПРОМЕНИ </a:t>
            </a:r>
            <a:r>
              <a:rPr lang="ru-RU" dirty="0" smtClean="0">
                <a:latin typeface="Times New Roman" panose="02020603050405020304" pitchFamily="18" charset="0"/>
                <a:cs typeface="Times New Roman" panose="02020603050405020304" pitchFamily="18" charset="0"/>
              </a:rPr>
              <a:t>И НАМАЛЯВАНЕ </a:t>
            </a:r>
            <a:r>
              <a:rPr lang="ru-RU" dirty="0">
                <a:latin typeface="Times New Roman" panose="02020603050405020304" pitchFamily="18" charset="0"/>
                <a:cs typeface="Times New Roman" panose="02020603050405020304" pitchFamily="18" charset="0"/>
              </a:rPr>
              <a:t>НА РИСКА ОТ ПРИРОДНИ </a:t>
            </a:r>
            <a:r>
              <a:rPr lang="ru-RU" dirty="0" smtClean="0">
                <a:latin typeface="Times New Roman" panose="02020603050405020304" pitchFamily="18" charset="0"/>
                <a:cs typeface="Times New Roman" panose="02020603050405020304" pitchFamily="18" charset="0"/>
              </a:rPr>
              <a:t>БЕДСТВИЯ</a:t>
            </a:r>
          </a:p>
          <a:p>
            <a:r>
              <a:rPr lang="ru-RU" dirty="0">
                <a:latin typeface="Times New Roman" panose="02020603050405020304" pitchFamily="18" charset="0"/>
                <a:cs typeface="Times New Roman" panose="02020603050405020304" pitchFamily="18" charset="0"/>
              </a:rPr>
              <a:t>СПЕЦИФИЧНА ЦЕЛ </a:t>
            </a:r>
            <a:r>
              <a:rPr lang="ru-RU" dirty="0" smtClean="0">
                <a:latin typeface="Times New Roman" panose="02020603050405020304" pitchFamily="18" charset="0"/>
                <a:cs typeface="Times New Roman" panose="02020603050405020304" pitchFamily="18" charset="0"/>
              </a:rPr>
              <a:t>3.3. ПОДОБРЯВАНЕ </a:t>
            </a:r>
            <a:r>
              <a:rPr lang="ru-RU" dirty="0">
                <a:latin typeface="Times New Roman" panose="02020603050405020304" pitchFamily="18" charset="0"/>
                <a:cs typeface="Times New Roman" panose="02020603050405020304" pitchFamily="18" charset="0"/>
              </a:rPr>
              <a:t>КАЧЕСТВАТА НА ГРАДСКАТА </a:t>
            </a:r>
            <a:r>
              <a:rPr lang="ru-RU" dirty="0" smtClean="0">
                <a:latin typeface="Times New Roman" panose="02020603050405020304" pitchFamily="18" charset="0"/>
                <a:cs typeface="Times New Roman" panose="02020603050405020304" pitchFamily="18" charset="0"/>
              </a:rPr>
              <a:t>И АГЛОМЕРАЦИОННАТА СРЕДА</a:t>
            </a:r>
          </a:p>
          <a:p>
            <a:r>
              <a:rPr lang="ru-RU" b="1" dirty="0">
                <a:latin typeface="Times New Roman" panose="02020603050405020304" pitchFamily="18" charset="0"/>
                <a:cs typeface="Times New Roman" panose="02020603050405020304" pitchFamily="18" charset="0"/>
              </a:rPr>
              <a:t>СПЕЦИФИЧНА ЦЕЛ </a:t>
            </a:r>
            <a:r>
              <a:rPr lang="ru-RU" b="1" dirty="0" smtClean="0">
                <a:latin typeface="Times New Roman" panose="02020603050405020304" pitchFamily="18" charset="0"/>
                <a:cs typeface="Times New Roman" panose="02020603050405020304" pitchFamily="18" charset="0"/>
              </a:rPr>
              <a:t>3.4. РАЗВИТИЕ </a:t>
            </a:r>
            <a:r>
              <a:rPr lang="ru-RU" b="1" dirty="0">
                <a:latin typeface="Times New Roman" panose="02020603050405020304" pitchFamily="18" charset="0"/>
                <a:cs typeface="Times New Roman" panose="02020603050405020304" pitchFamily="18" charset="0"/>
              </a:rPr>
              <a:t>НА </a:t>
            </a:r>
            <a:r>
              <a:rPr lang="ru-RU" b="1" dirty="0" smtClean="0">
                <a:latin typeface="Times New Roman" panose="02020603050405020304" pitchFamily="18" charset="0"/>
                <a:cs typeface="Times New Roman" panose="02020603050405020304" pitchFamily="18" charset="0"/>
              </a:rPr>
              <a:t>ТЕРИТОРИАЛНОТО СЪТРУДНИЧЕСТВО</a:t>
            </a:r>
            <a:endParaRPr lang="ru-RU" b="1" dirty="0">
              <a:latin typeface="Times New Roman" panose="02020603050405020304" pitchFamily="18" charset="0"/>
              <a:cs typeface="Times New Roman" panose="02020603050405020304" pitchFamily="18" charset="0"/>
            </a:endParaRPr>
          </a:p>
          <a:p>
            <a:endParaRPr lang="bg-BG" dirty="0"/>
          </a:p>
        </p:txBody>
      </p:sp>
    </p:spTree>
    <p:extLst>
      <p:ext uri="{BB962C8B-B14F-4D97-AF65-F5344CB8AC3E}">
        <p14:creationId xmlns:p14="http://schemas.microsoft.com/office/powerpoint/2010/main" val="9505621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endParaRPr lang="en-US" sz="3200" b="1">
              <a:solidFill>
                <a:prstClr val="white"/>
              </a:solidFill>
              <a:latin typeface="Calibri" pitchFamily="34" charset="0"/>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prstClr val="black"/>
              </a:solidFill>
            </a:endParaRPr>
          </a:p>
        </p:txBody>
      </p:sp>
      <p:sp>
        <p:nvSpPr>
          <p:cNvPr id="29701" name="Правоъгълник 4"/>
          <p:cNvSpPr>
            <a:spLocks noChangeArrowheads="1"/>
          </p:cNvSpPr>
          <p:nvPr/>
        </p:nvSpPr>
        <p:spPr bwMode="auto">
          <a:xfrm>
            <a:off x="1258888" y="765175"/>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000" b="1">
              <a:solidFill>
                <a:prstClr val="black"/>
              </a:solidFill>
              <a:latin typeface="Arial" charset="0"/>
            </a:endParaRPr>
          </a:p>
          <a:p>
            <a:pPr algn="ctr" fontAlgn="base">
              <a:spcBef>
                <a:spcPct val="0"/>
              </a:spcBef>
              <a:spcAft>
                <a:spcPct val="0"/>
              </a:spcAft>
            </a:pPr>
            <a:endParaRPr lang="en-US" sz="2000" b="1">
              <a:solidFill>
                <a:prstClr val="black"/>
              </a:solidFill>
              <a:latin typeface="Arial" charset="0"/>
            </a:endParaRPr>
          </a:p>
        </p:txBody>
      </p:sp>
      <p:sp>
        <p:nvSpPr>
          <p:cNvPr id="7" name="Rectangle 2"/>
          <p:cNvSpPr txBox="1">
            <a:spLocks noChangeArrowheads="1"/>
          </p:cNvSpPr>
          <p:nvPr/>
        </p:nvSpPr>
        <p:spPr bwMode="auto">
          <a:xfrm>
            <a:off x="899592" y="488723"/>
            <a:ext cx="7772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bg-BG" sz="2900" b="1" dirty="0" smtClean="0">
              <a:solidFill>
                <a:prstClr val="black"/>
              </a:solidFill>
              <a:effectLst>
                <a:outerShdw blurRad="38100" dist="38100" dir="2700000" algn="tl">
                  <a:srgbClr val="C0C0C0"/>
                </a:outerShdw>
              </a:effectLst>
            </a:endParaRPr>
          </a:p>
        </p:txBody>
      </p:sp>
      <p:sp>
        <p:nvSpPr>
          <p:cNvPr id="2" name="Rectangle 1"/>
          <p:cNvSpPr/>
          <p:nvPr/>
        </p:nvSpPr>
        <p:spPr>
          <a:xfrm>
            <a:off x="1667806" y="646842"/>
            <a:ext cx="6216562" cy="461665"/>
          </a:xfrm>
          <a:prstGeom prst="rect">
            <a:avLst/>
          </a:prstGeom>
        </p:spPr>
        <p:txBody>
          <a:bodyPr wrap="square">
            <a:spAutoFit/>
          </a:bodyPr>
          <a:lstStyle/>
          <a:p>
            <a:r>
              <a:rPr lang="ru-RU" sz="2400" b="1" dirty="0" smtClean="0">
                <a:latin typeface="Times New Roman" panose="02020603050405020304" pitchFamily="18" charset="0"/>
                <a:cs typeface="Times New Roman" panose="02020603050405020304" pitchFamily="18" charset="0"/>
              </a:rPr>
              <a:t>ОП</a:t>
            </a:r>
            <a:r>
              <a:rPr lang="en-US" sz="2400" b="1" dirty="0" smtClean="0">
                <a:latin typeface="Times New Roman" panose="02020603050405020304" pitchFamily="18" charset="0"/>
                <a:cs typeface="Times New Roman" panose="02020603050405020304" pitchFamily="18" charset="0"/>
              </a:rPr>
              <a:t>”</a:t>
            </a:r>
            <a:r>
              <a:rPr lang="ru-RU" sz="2400" b="1" dirty="0" smtClean="0">
                <a:latin typeface="Times New Roman" panose="02020603050405020304" pitchFamily="18" charset="0"/>
                <a:cs typeface="Times New Roman" panose="02020603050405020304" pitchFamily="18" charset="0"/>
              </a:rPr>
              <a:t> Р</a:t>
            </a:r>
            <a:r>
              <a:rPr lang="bg-BG" sz="2400" b="1" dirty="0" smtClean="0">
                <a:latin typeface="Times New Roman" panose="02020603050405020304" pitchFamily="18" charset="0"/>
                <a:cs typeface="Times New Roman" panose="02020603050405020304" pitchFamily="18" charset="0"/>
              </a:rPr>
              <a:t>азвитие на </a:t>
            </a:r>
            <a:r>
              <a:rPr lang="ru-RU" sz="2400" b="1" dirty="0" smtClean="0">
                <a:latin typeface="Times New Roman" panose="02020603050405020304" pitchFamily="18" charset="0"/>
                <a:cs typeface="Times New Roman" panose="02020603050405020304" pitchFamily="18" charset="0"/>
              </a:rPr>
              <a:t>регионите</a:t>
            </a:r>
            <a:r>
              <a:rPr lang="en-US" sz="2400" b="1" dirty="0" smtClean="0">
                <a:latin typeface="Times New Roman" panose="02020603050405020304" pitchFamily="18" charset="0"/>
                <a:cs typeface="Times New Roman" panose="02020603050405020304" pitchFamily="18" charset="0"/>
              </a:rPr>
              <a:t>”</a:t>
            </a:r>
            <a:r>
              <a:rPr lang="ru-RU" sz="2400" b="1" dirty="0" smtClean="0">
                <a:latin typeface="Times New Roman" panose="02020603050405020304" pitchFamily="18" charset="0"/>
                <a:cs typeface="Times New Roman" panose="02020603050405020304" pitchFamily="18" charset="0"/>
              </a:rPr>
              <a:t> 2021-2027 г.</a:t>
            </a:r>
            <a:endParaRPr lang="ru-RU"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203297" y="2099608"/>
            <a:ext cx="8496944" cy="1200329"/>
          </a:xfrm>
          <a:prstGeom prst="rect">
            <a:avLst/>
          </a:prstGeom>
        </p:spPr>
        <p:txBody>
          <a:bodyPr wrap="square">
            <a:spAutoFit/>
          </a:bodyPr>
          <a:lstStyle/>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Регионалните </a:t>
            </a:r>
            <a:r>
              <a:rPr lang="ru-RU" dirty="0">
                <a:latin typeface="Times New Roman" panose="02020603050405020304" pitchFamily="18" charset="0"/>
                <a:cs typeface="Times New Roman" panose="02020603050405020304" pitchFamily="18" charset="0"/>
              </a:rPr>
              <a:t>съвети за развитие </a:t>
            </a:r>
            <a:r>
              <a:rPr lang="ru-RU" dirty="0" smtClean="0">
                <a:latin typeface="Times New Roman" panose="02020603050405020304" pitchFamily="18" charset="0"/>
                <a:cs typeface="Times New Roman" panose="02020603050405020304" pitchFamily="18" charset="0"/>
              </a:rPr>
              <a:t>са </a:t>
            </a:r>
            <a:r>
              <a:rPr lang="ru-RU" b="1" dirty="0">
                <a:latin typeface="Times New Roman" panose="02020603050405020304" pitchFamily="18" charset="0"/>
                <a:cs typeface="Times New Roman" panose="02020603050405020304" pitchFamily="18" charset="0"/>
              </a:rPr>
              <a:t>териториални органи</a:t>
            </a:r>
            <a:r>
              <a:rPr lang="ru-RU" dirty="0">
                <a:latin typeface="Times New Roman" panose="02020603050405020304" pitchFamily="18" charset="0"/>
                <a:cs typeface="Times New Roman" panose="02020603050405020304" pitchFamily="18" charset="0"/>
              </a:rPr>
              <a:t>, отговорни за прилагането на тези стратегии и за предварителния подбор на проекти и мерки, които да бъдат </a:t>
            </a:r>
            <a:r>
              <a:rPr lang="ru-RU" dirty="0" smtClean="0">
                <a:latin typeface="Times New Roman" panose="02020603050405020304" pitchFamily="18" charset="0"/>
                <a:cs typeface="Times New Roman" panose="02020603050405020304" pitchFamily="18" charset="0"/>
              </a:rPr>
              <a:t>финансирани</a:t>
            </a:r>
          </a:p>
          <a:p>
            <a:endParaRPr lang="ru-RU" dirty="0"/>
          </a:p>
        </p:txBody>
      </p:sp>
      <p:pic>
        <p:nvPicPr>
          <p:cNvPr id="4" name="Picture 3"/>
          <p:cNvPicPr>
            <a:picLocks noChangeAspect="1"/>
          </p:cNvPicPr>
          <p:nvPr/>
        </p:nvPicPr>
        <p:blipFill>
          <a:blip r:embed="rId4"/>
          <a:stretch>
            <a:fillRect/>
          </a:stretch>
        </p:blipFill>
        <p:spPr>
          <a:xfrm>
            <a:off x="0" y="4032934"/>
            <a:ext cx="9144000" cy="2825065"/>
          </a:xfrm>
          <a:prstGeom prst="rect">
            <a:avLst/>
          </a:prstGeom>
        </p:spPr>
      </p:pic>
    </p:spTree>
    <p:extLst>
      <p:ext uri="{BB962C8B-B14F-4D97-AF65-F5344CB8AC3E}">
        <p14:creationId xmlns:p14="http://schemas.microsoft.com/office/powerpoint/2010/main" val="11102092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prstClr val="black"/>
              </a:solidFill>
            </a:endParaRPr>
          </a:p>
        </p:txBody>
      </p:sp>
      <p:sp>
        <p:nvSpPr>
          <p:cNvPr id="29701" name="Правоъгълник 4"/>
          <p:cNvSpPr>
            <a:spLocks noChangeArrowheads="1"/>
          </p:cNvSpPr>
          <p:nvPr/>
        </p:nvSpPr>
        <p:spPr bwMode="auto">
          <a:xfrm>
            <a:off x="1258888" y="765175"/>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000" b="1" smtClean="0">
              <a:solidFill>
                <a:prstClr val="black"/>
              </a:solidFill>
              <a:latin typeface="Arial" charset="0"/>
            </a:endParaRPr>
          </a:p>
          <a:p>
            <a:pPr algn="ctr" fontAlgn="base">
              <a:spcBef>
                <a:spcPct val="0"/>
              </a:spcBef>
              <a:spcAft>
                <a:spcPct val="0"/>
              </a:spcAft>
            </a:pPr>
            <a:endParaRPr lang="en-US" sz="2000" b="1">
              <a:solidFill>
                <a:prstClr val="black"/>
              </a:solidFill>
              <a:latin typeface="Arial" charset="0"/>
            </a:endParaRPr>
          </a:p>
        </p:txBody>
      </p:sp>
      <p:sp>
        <p:nvSpPr>
          <p:cNvPr id="7" name="Rectangle 2"/>
          <p:cNvSpPr txBox="1">
            <a:spLocks noChangeArrowheads="1"/>
          </p:cNvSpPr>
          <p:nvPr/>
        </p:nvSpPr>
        <p:spPr bwMode="auto">
          <a:xfrm>
            <a:off x="899592" y="488723"/>
            <a:ext cx="7772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bg-BG" sz="2900" b="1" dirty="0" smtClean="0">
              <a:solidFill>
                <a:prstClr val="black"/>
              </a:solidFill>
              <a:effectLst>
                <a:outerShdw blurRad="38100" dist="38100" dir="2700000" algn="tl">
                  <a:srgbClr val="C0C0C0"/>
                </a:outerShdw>
              </a:effectLst>
            </a:endParaRPr>
          </a:p>
        </p:txBody>
      </p:sp>
      <p:sp>
        <p:nvSpPr>
          <p:cNvPr id="2" name="Rectangle 1"/>
          <p:cNvSpPr/>
          <p:nvPr/>
        </p:nvSpPr>
        <p:spPr>
          <a:xfrm>
            <a:off x="1373915" y="303510"/>
            <a:ext cx="6867201" cy="461665"/>
          </a:xfrm>
          <a:prstGeom prst="rect">
            <a:avLst/>
          </a:prstGeom>
        </p:spPr>
        <p:txBody>
          <a:bodyPr wrap="none">
            <a:spAutoFit/>
          </a:bodyPr>
          <a:lstStyle/>
          <a:p>
            <a:r>
              <a:rPr lang="bg-BG" sz="2400" b="1" dirty="0" smtClean="0">
                <a:latin typeface="Times New Roman" panose="02020603050405020304" pitchFamily="18" charset="0"/>
                <a:cs typeface="Times New Roman" panose="02020603050405020304" pitchFamily="18" charset="0"/>
              </a:rPr>
              <a:t>ПОДГОТОВКА НА ИНСРУМЕНТА ИТИ, ПО 2</a:t>
            </a:r>
            <a:endParaRPr lang="bg-BG"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251520" y="810930"/>
            <a:ext cx="8784976" cy="5786199"/>
          </a:xfrm>
          <a:prstGeom prst="rect">
            <a:avLst/>
          </a:prstGeom>
        </p:spPr>
        <p:txBody>
          <a:bodyPr wrap="square">
            <a:spAutoFit/>
          </a:bodyPr>
          <a:lstStyle/>
          <a:p>
            <a:endParaRPr lang="ru-RU" sz="1600" dirty="0" smtClean="0">
              <a:solidFill>
                <a:srgbClr val="000000"/>
              </a:solidFill>
              <a:latin typeface="Times New Roman" panose="02020603050405020304" pitchFamily="18" charset="0"/>
            </a:endParaRPr>
          </a:p>
          <a:p>
            <a:r>
              <a:rPr lang="ru-RU" dirty="0" smtClean="0">
                <a:solidFill>
                  <a:srgbClr val="000000"/>
                </a:solidFill>
                <a:latin typeface="Times New Roman" panose="02020603050405020304" pitchFamily="18" charset="0"/>
                <a:cs typeface="Times New Roman" panose="02020603050405020304" pitchFamily="18" charset="0"/>
              </a:rPr>
              <a:t>1. </a:t>
            </a:r>
            <a:r>
              <a:rPr lang="ru-RU" sz="1600" dirty="0" smtClean="0">
                <a:solidFill>
                  <a:srgbClr val="000000"/>
                </a:solidFill>
                <a:latin typeface="Times New Roman" panose="02020603050405020304" pitchFamily="18" charset="0"/>
                <a:cs typeface="Times New Roman" panose="02020603050405020304" pitchFamily="18" charset="0"/>
              </a:rPr>
              <a:t>Приемане </a:t>
            </a:r>
            <a:r>
              <a:rPr lang="ru-RU" sz="1600" dirty="0">
                <a:solidFill>
                  <a:srgbClr val="000000"/>
                </a:solidFill>
                <a:latin typeface="Times New Roman" panose="02020603050405020304" pitchFamily="18" charset="0"/>
                <a:cs typeface="Times New Roman" panose="02020603050405020304" pitchFamily="18" charset="0"/>
              </a:rPr>
              <a:t>на </a:t>
            </a:r>
            <a:r>
              <a:rPr lang="ru-RU" sz="1600" dirty="0" smtClean="0">
                <a:solidFill>
                  <a:srgbClr val="000000"/>
                </a:solidFill>
                <a:latin typeface="Times New Roman" panose="02020603050405020304" pitchFamily="18" charset="0"/>
                <a:cs typeface="Times New Roman" panose="02020603050405020304" pitchFamily="18" charset="0"/>
              </a:rPr>
              <a:t>Постановление </a:t>
            </a:r>
            <a:r>
              <a:rPr lang="ru-RU" sz="1600" dirty="0">
                <a:solidFill>
                  <a:srgbClr val="000000"/>
                </a:solidFill>
                <a:latin typeface="Times New Roman" panose="02020603050405020304" pitchFamily="18" charset="0"/>
                <a:cs typeface="Times New Roman" panose="02020603050405020304" pitchFamily="18" charset="0"/>
              </a:rPr>
              <a:t>на Министерски съвет към Закона за управление на средствата от </a:t>
            </a:r>
            <a:r>
              <a:rPr lang="ru-RU" sz="1600" dirty="0" smtClean="0">
                <a:solidFill>
                  <a:srgbClr val="000000"/>
                </a:solidFill>
                <a:latin typeface="Times New Roman" panose="02020603050405020304" pitchFamily="18" charset="0"/>
                <a:cs typeface="Times New Roman" panose="02020603050405020304" pitchFamily="18" charset="0"/>
              </a:rPr>
              <a:t>ЕСИФ, </a:t>
            </a:r>
            <a:r>
              <a:rPr lang="ru-RU" sz="1600" dirty="0">
                <a:solidFill>
                  <a:srgbClr val="000000"/>
                </a:solidFill>
                <a:latin typeface="Times New Roman" panose="02020603050405020304" pitchFamily="18" charset="0"/>
                <a:cs typeface="Times New Roman" panose="02020603050405020304" pitchFamily="18" charset="0"/>
              </a:rPr>
              <a:t>в който да бъдат регулирани процедурите по прилагане на инструмента </a:t>
            </a:r>
            <a:r>
              <a:rPr lang="ru-RU" sz="1600" dirty="0" smtClean="0">
                <a:solidFill>
                  <a:srgbClr val="000000"/>
                </a:solidFill>
                <a:latin typeface="Times New Roman" panose="02020603050405020304" pitchFamily="18" charset="0"/>
                <a:cs typeface="Times New Roman" panose="02020603050405020304" pitchFamily="18" charset="0"/>
              </a:rPr>
              <a:t>ИТИ</a:t>
            </a:r>
          </a:p>
          <a:p>
            <a:r>
              <a:rPr lang="ru-RU" sz="1600" dirty="0" smtClean="0">
                <a:solidFill>
                  <a:srgbClr val="000000"/>
                </a:solidFill>
                <a:latin typeface="Times New Roman" panose="02020603050405020304" pitchFamily="18" charset="0"/>
                <a:cs typeface="Times New Roman" panose="02020603050405020304" pitchFamily="18" charset="0"/>
              </a:rPr>
              <a:t>2</a:t>
            </a:r>
            <a:r>
              <a:rPr lang="ru-RU" sz="1600" dirty="0">
                <a:solidFill>
                  <a:srgbClr val="000000"/>
                </a:solidFill>
                <a:latin typeface="Times New Roman" panose="02020603050405020304" pitchFamily="18" charset="0"/>
                <a:cs typeface="Times New Roman" panose="02020603050405020304" pitchFamily="18" charset="0"/>
              </a:rPr>
              <a:t>. Одобрение на интегрирани териториални стратегии за развитие на </a:t>
            </a:r>
            <a:r>
              <a:rPr lang="ru-RU" sz="1600" dirty="0" smtClean="0">
                <a:solidFill>
                  <a:srgbClr val="000000"/>
                </a:solidFill>
                <a:latin typeface="Times New Roman" panose="02020603050405020304" pitchFamily="18" charset="0"/>
                <a:cs typeface="Times New Roman" panose="02020603050405020304" pitchFamily="18" charset="0"/>
              </a:rPr>
              <a:t>NUTS </a:t>
            </a:r>
            <a:r>
              <a:rPr lang="ru-RU" sz="1600" dirty="0">
                <a:solidFill>
                  <a:srgbClr val="000000"/>
                </a:solidFill>
                <a:latin typeface="Times New Roman" panose="02020603050405020304" pitchFamily="18" charset="0"/>
                <a:cs typeface="Times New Roman" panose="02020603050405020304" pitchFamily="18" charset="0"/>
              </a:rPr>
              <a:t>2 </a:t>
            </a:r>
            <a:r>
              <a:rPr lang="ru-RU" sz="1600" dirty="0" smtClean="0">
                <a:solidFill>
                  <a:srgbClr val="000000"/>
                </a:solidFill>
                <a:latin typeface="Times New Roman" panose="02020603050405020304" pitchFamily="18" charset="0"/>
                <a:cs typeface="Times New Roman" panose="02020603050405020304" pitchFamily="18" charset="0"/>
              </a:rPr>
              <a:t>от  </a:t>
            </a:r>
            <a:r>
              <a:rPr lang="ru-RU" sz="1600" dirty="0">
                <a:solidFill>
                  <a:srgbClr val="000000"/>
                </a:solidFill>
                <a:latin typeface="Times New Roman" panose="02020603050405020304" pitchFamily="18" charset="0"/>
                <a:cs typeface="Times New Roman" panose="02020603050405020304" pitchFamily="18" charset="0"/>
              </a:rPr>
              <a:t>регионалните съвети за развитие </a:t>
            </a:r>
            <a:r>
              <a:rPr lang="ru-RU" sz="1600" dirty="0" smtClean="0">
                <a:solidFill>
                  <a:srgbClr val="000000"/>
                </a:solidFill>
                <a:latin typeface="Times New Roman" panose="02020603050405020304" pitchFamily="18" charset="0"/>
                <a:cs typeface="Times New Roman" panose="02020603050405020304" pitchFamily="18" charset="0"/>
              </a:rPr>
              <a:t>и </a:t>
            </a:r>
            <a:r>
              <a:rPr lang="ru-RU" sz="1600" dirty="0">
                <a:solidFill>
                  <a:srgbClr val="000000"/>
                </a:solidFill>
                <a:latin typeface="Times New Roman" panose="02020603050405020304" pitchFamily="18" charset="0"/>
                <a:cs typeface="Times New Roman" panose="02020603050405020304" pitchFamily="18" charset="0"/>
              </a:rPr>
              <a:t>от Министерски </a:t>
            </a:r>
            <a:r>
              <a:rPr lang="ru-RU" sz="1600" dirty="0" smtClean="0">
                <a:solidFill>
                  <a:srgbClr val="000000"/>
                </a:solidFill>
                <a:latin typeface="Times New Roman" panose="02020603050405020304" pitchFamily="18" charset="0"/>
                <a:cs typeface="Times New Roman" panose="02020603050405020304" pitchFamily="18" charset="0"/>
              </a:rPr>
              <a:t>съвет</a:t>
            </a:r>
            <a:endParaRPr lang="ru-RU" sz="1600" dirty="0">
              <a:solidFill>
                <a:srgbClr val="000000"/>
              </a:solidFill>
              <a:latin typeface="Times New Roman" panose="02020603050405020304" pitchFamily="18" charset="0"/>
              <a:cs typeface="Times New Roman" panose="02020603050405020304" pitchFamily="18" charset="0"/>
            </a:endParaRPr>
          </a:p>
          <a:p>
            <a:endParaRPr lang="bg-BG" sz="1600" b="1" u="sng" dirty="0" smtClean="0">
              <a:solidFill>
                <a:srgbClr val="000000"/>
              </a:solidFill>
              <a:latin typeface="Times New Roman" panose="02020603050405020304" pitchFamily="18" charset="0"/>
              <a:cs typeface="Times New Roman" panose="02020603050405020304" pitchFamily="18" charset="0"/>
            </a:endParaRPr>
          </a:p>
          <a:p>
            <a:pPr algn="just"/>
            <a:r>
              <a:rPr lang="bg-BG" sz="1600" b="1" u="sng" dirty="0" smtClean="0">
                <a:solidFill>
                  <a:srgbClr val="000000"/>
                </a:solidFill>
                <a:latin typeface="Times New Roman" panose="02020603050405020304" pitchFamily="18" charset="0"/>
                <a:cs typeface="Times New Roman" panose="02020603050405020304" pitchFamily="18" charset="0"/>
              </a:rPr>
              <a:t>С</a:t>
            </a:r>
            <a:r>
              <a:rPr lang="ru-RU" sz="1600" b="1" u="sng" dirty="0" smtClean="0">
                <a:solidFill>
                  <a:srgbClr val="000000"/>
                </a:solidFill>
                <a:latin typeface="Times New Roman" panose="02020603050405020304" pitchFamily="18" charset="0"/>
                <a:cs typeface="Times New Roman" panose="02020603050405020304" pitchFamily="18" charset="0"/>
              </a:rPr>
              <a:t>тъпки по процедурата за </a:t>
            </a:r>
            <a:r>
              <a:rPr lang="ru-RU" sz="1600" b="1" u="sng" dirty="0">
                <a:solidFill>
                  <a:srgbClr val="000000"/>
                </a:solidFill>
                <a:latin typeface="Times New Roman" panose="02020603050405020304" pitchFamily="18" charset="0"/>
                <a:cs typeface="Times New Roman" panose="02020603050405020304" pitchFamily="18" charset="0"/>
              </a:rPr>
              <a:t>изпълнение на </a:t>
            </a:r>
            <a:r>
              <a:rPr lang="ru-RU" sz="1600" b="1" u="sng" dirty="0" smtClean="0">
                <a:solidFill>
                  <a:srgbClr val="000000"/>
                </a:solidFill>
                <a:latin typeface="Times New Roman" panose="02020603050405020304" pitchFamily="18" charset="0"/>
                <a:cs typeface="Times New Roman" panose="02020603050405020304" pitchFamily="18" charset="0"/>
              </a:rPr>
              <a:t>ИТИ: </a:t>
            </a:r>
            <a:endParaRPr lang="ru-RU" sz="1600" b="1" u="sng" dirty="0">
              <a:solidFill>
                <a:srgbClr val="000000"/>
              </a:solidFill>
              <a:latin typeface="Times New Roman" panose="02020603050405020304" pitchFamily="18" charset="0"/>
              <a:cs typeface="Times New Roman" panose="02020603050405020304" pitchFamily="18" charset="0"/>
            </a:endParaRPr>
          </a:p>
          <a:p>
            <a:pPr algn="just"/>
            <a:r>
              <a:rPr lang="ru-RU" sz="1600" dirty="0">
                <a:solidFill>
                  <a:srgbClr val="000000"/>
                </a:solidFill>
                <a:latin typeface="Times New Roman" panose="02020603050405020304" pitchFamily="18" charset="0"/>
                <a:cs typeface="Times New Roman" panose="02020603050405020304" pitchFamily="18" charset="0"/>
              </a:rPr>
              <a:t>1. Подготовка, утвърждаване и публикуване на Насоки за кандидатстване с концепции за </a:t>
            </a:r>
            <a:r>
              <a:rPr lang="ru-RU" sz="1600" dirty="0" smtClean="0">
                <a:solidFill>
                  <a:srgbClr val="000000"/>
                </a:solidFill>
                <a:latin typeface="Times New Roman" panose="02020603050405020304" pitchFamily="18" charset="0"/>
                <a:cs typeface="Times New Roman" panose="02020603050405020304" pitchFamily="18" charset="0"/>
              </a:rPr>
              <a:t>ИТИ</a:t>
            </a:r>
            <a:endParaRPr lang="ru-RU" sz="1600" dirty="0">
              <a:solidFill>
                <a:srgbClr val="000000"/>
              </a:solidFill>
              <a:latin typeface="Times New Roman" panose="02020603050405020304" pitchFamily="18" charset="0"/>
              <a:cs typeface="Times New Roman" panose="02020603050405020304" pitchFamily="18" charset="0"/>
            </a:endParaRPr>
          </a:p>
          <a:p>
            <a:pPr algn="just"/>
            <a:r>
              <a:rPr lang="ru-RU" sz="1600" dirty="0">
                <a:solidFill>
                  <a:srgbClr val="000000"/>
                </a:solidFill>
                <a:latin typeface="Times New Roman" panose="02020603050405020304" pitchFamily="18" charset="0"/>
                <a:cs typeface="Times New Roman" panose="02020603050405020304" pitchFamily="18" charset="0"/>
              </a:rPr>
              <a:t>2. Създаване на партньорство, подписване на партньорско споразумение и подаване на концепция за ИТИ в </a:t>
            </a:r>
            <a:r>
              <a:rPr lang="ru-RU" sz="1600" dirty="0" smtClean="0">
                <a:solidFill>
                  <a:srgbClr val="000000"/>
                </a:solidFill>
                <a:latin typeface="Times New Roman" panose="02020603050405020304" pitchFamily="18" charset="0"/>
                <a:cs typeface="Times New Roman" panose="02020603050405020304" pitchFamily="18" charset="0"/>
              </a:rPr>
              <a:t>ИСУН</a:t>
            </a:r>
            <a:endParaRPr lang="ru-RU" sz="1600" dirty="0">
              <a:solidFill>
                <a:srgbClr val="000000"/>
              </a:solidFill>
              <a:latin typeface="Times New Roman" panose="02020603050405020304" pitchFamily="18" charset="0"/>
              <a:cs typeface="Times New Roman" panose="02020603050405020304" pitchFamily="18" charset="0"/>
            </a:endParaRPr>
          </a:p>
          <a:p>
            <a:pPr algn="just"/>
            <a:r>
              <a:rPr lang="ru-RU" sz="1600" dirty="0">
                <a:solidFill>
                  <a:srgbClr val="000000"/>
                </a:solidFill>
                <a:latin typeface="Times New Roman" panose="02020603050405020304" pitchFamily="18" charset="0"/>
                <a:cs typeface="Times New Roman" panose="02020603050405020304" pitchFamily="18" charset="0"/>
              </a:rPr>
              <a:t>3. Публични обсъждания за осигуряване на обществена подкрепа и повишаване </a:t>
            </a:r>
            <a:r>
              <a:rPr lang="ru-RU" sz="1600" dirty="0" smtClean="0">
                <a:solidFill>
                  <a:srgbClr val="000000"/>
                </a:solidFill>
                <a:latin typeface="Times New Roman" panose="02020603050405020304" pitchFamily="18" charset="0"/>
                <a:cs typeface="Times New Roman" panose="02020603050405020304" pitchFamily="18" charset="0"/>
              </a:rPr>
              <a:t>на осведомеността </a:t>
            </a:r>
            <a:r>
              <a:rPr lang="ru-RU" sz="1600" dirty="0">
                <a:solidFill>
                  <a:srgbClr val="000000"/>
                </a:solidFill>
                <a:latin typeface="Times New Roman" panose="02020603050405020304" pitchFamily="18" charset="0"/>
                <a:cs typeface="Times New Roman" panose="02020603050405020304" pitchFamily="18" charset="0"/>
              </a:rPr>
              <a:t>на обществеността относно планираните дейности в рамките на </a:t>
            </a:r>
            <a:r>
              <a:rPr lang="ru-RU" sz="1600" dirty="0" smtClean="0">
                <a:solidFill>
                  <a:srgbClr val="000000"/>
                </a:solidFill>
                <a:latin typeface="Times New Roman" panose="02020603050405020304" pitchFamily="18" charset="0"/>
                <a:cs typeface="Times New Roman" panose="02020603050405020304" pitchFamily="18" charset="0"/>
              </a:rPr>
              <a:t>ИТИ </a:t>
            </a:r>
            <a:endParaRPr lang="ru-RU" sz="1600" dirty="0">
              <a:solidFill>
                <a:srgbClr val="000000"/>
              </a:solidFill>
              <a:latin typeface="Times New Roman" panose="02020603050405020304" pitchFamily="18" charset="0"/>
              <a:cs typeface="Times New Roman" panose="02020603050405020304" pitchFamily="18" charset="0"/>
            </a:endParaRPr>
          </a:p>
          <a:p>
            <a:pPr algn="just"/>
            <a:r>
              <a:rPr lang="ru-RU" sz="1600" dirty="0">
                <a:solidFill>
                  <a:srgbClr val="000000"/>
                </a:solidFill>
                <a:latin typeface="Times New Roman" panose="02020603050405020304" pitchFamily="18" charset="0"/>
                <a:cs typeface="Times New Roman" panose="02020603050405020304" pitchFamily="18" charset="0"/>
              </a:rPr>
              <a:t>4. Оценка и класиране на концепции за ИТИ от експертното звено на </a:t>
            </a:r>
            <a:r>
              <a:rPr lang="ru-RU" sz="1600" dirty="0" smtClean="0">
                <a:solidFill>
                  <a:srgbClr val="000000"/>
                </a:solidFill>
                <a:latin typeface="Times New Roman" panose="02020603050405020304" pitchFamily="18" charset="0"/>
                <a:cs typeface="Times New Roman" panose="02020603050405020304" pitchFamily="18" charset="0"/>
              </a:rPr>
              <a:t>РСР</a:t>
            </a:r>
            <a:endParaRPr lang="ru-RU" sz="1600" dirty="0">
              <a:solidFill>
                <a:srgbClr val="000000"/>
              </a:solidFill>
              <a:latin typeface="Times New Roman" panose="02020603050405020304" pitchFamily="18" charset="0"/>
              <a:cs typeface="Times New Roman" panose="02020603050405020304" pitchFamily="18" charset="0"/>
            </a:endParaRPr>
          </a:p>
          <a:p>
            <a:pPr algn="just"/>
            <a:r>
              <a:rPr lang="ru-RU" sz="1600" dirty="0">
                <a:solidFill>
                  <a:srgbClr val="000000"/>
                </a:solidFill>
                <a:latin typeface="Times New Roman" panose="02020603050405020304" pitchFamily="18" charset="0"/>
                <a:cs typeface="Times New Roman" panose="02020603050405020304" pitchFamily="18" charset="0"/>
              </a:rPr>
              <a:t>5. Оценка и гласуване за концепциите за ИТИ от членовете на </a:t>
            </a:r>
            <a:r>
              <a:rPr lang="ru-RU" sz="1600" dirty="0" smtClean="0">
                <a:solidFill>
                  <a:srgbClr val="000000"/>
                </a:solidFill>
                <a:latin typeface="Times New Roman" panose="02020603050405020304" pitchFamily="18" charset="0"/>
                <a:cs typeface="Times New Roman" panose="02020603050405020304" pitchFamily="18" charset="0"/>
              </a:rPr>
              <a:t>РСР</a:t>
            </a:r>
            <a:endParaRPr lang="ru-RU" sz="1600" dirty="0">
              <a:solidFill>
                <a:srgbClr val="000000"/>
              </a:solidFill>
              <a:latin typeface="Times New Roman" panose="02020603050405020304" pitchFamily="18" charset="0"/>
              <a:cs typeface="Times New Roman" panose="02020603050405020304" pitchFamily="18" charset="0"/>
            </a:endParaRPr>
          </a:p>
          <a:p>
            <a:pPr algn="just"/>
            <a:r>
              <a:rPr lang="ru-RU" sz="1600" dirty="0">
                <a:solidFill>
                  <a:srgbClr val="000000"/>
                </a:solidFill>
                <a:latin typeface="Times New Roman" panose="02020603050405020304" pitchFamily="18" charset="0"/>
                <a:cs typeface="Times New Roman" panose="02020603050405020304" pitchFamily="18" charset="0"/>
              </a:rPr>
              <a:t>6. Подаване на детайлизираните проектни предложения от партньорството и оценка от съответните УО (всеки УО оценява съответния проект, част от концепцията за ИТИ, попадащ в обхвата на неговата </a:t>
            </a:r>
            <a:r>
              <a:rPr lang="ru-RU" sz="1600" dirty="0" smtClean="0">
                <a:solidFill>
                  <a:srgbClr val="000000"/>
                </a:solidFill>
                <a:latin typeface="Times New Roman" panose="02020603050405020304" pitchFamily="18" charset="0"/>
                <a:cs typeface="Times New Roman" panose="02020603050405020304" pitchFamily="18" charset="0"/>
              </a:rPr>
              <a:t>програма)</a:t>
            </a:r>
            <a:endParaRPr lang="ru-RU" sz="1600" dirty="0">
              <a:solidFill>
                <a:srgbClr val="000000"/>
              </a:solidFill>
              <a:latin typeface="Times New Roman" panose="02020603050405020304" pitchFamily="18" charset="0"/>
              <a:cs typeface="Times New Roman" panose="02020603050405020304" pitchFamily="18" charset="0"/>
            </a:endParaRPr>
          </a:p>
          <a:p>
            <a:pPr algn="just"/>
            <a:r>
              <a:rPr lang="ru-RU" sz="1600" dirty="0">
                <a:solidFill>
                  <a:srgbClr val="000000"/>
                </a:solidFill>
                <a:latin typeface="Times New Roman" panose="02020603050405020304" pitchFamily="18" charset="0"/>
                <a:cs typeface="Times New Roman" panose="02020603050405020304" pitchFamily="18" charset="0"/>
              </a:rPr>
              <a:t>9. Подписване на договори за </a:t>
            </a:r>
            <a:r>
              <a:rPr lang="ru-RU" sz="1600" dirty="0" smtClean="0">
                <a:solidFill>
                  <a:srgbClr val="000000"/>
                </a:solidFill>
                <a:latin typeface="Times New Roman" panose="02020603050405020304" pitchFamily="18" charset="0"/>
                <a:cs typeface="Times New Roman" panose="02020603050405020304" pitchFamily="18" charset="0"/>
              </a:rPr>
              <a:t>БФП и </a:t>
            </a:r>
            <a:r>
              <a:rPr lang="ru-RU" sz="1600" dirty="0">
                <a:solidFill>
                  <a:srgbClr val="000000"/>
                </a:solidFill>
                <a:latin typeface="Times New Roman" panose="02020603050405020304" pitchFamily="18" charset="0"/>
                <a:cs typeface="Times New Roman" panose="02020603050405020304" pitchFamily="18" charset="0"/>
              </a:rPr>
              <a:t>изпълнение на проектите, </a:t>
            </a:r>
            <a:r>
              <a:rPr lang="ru-RU" sz="1600" dirty="0" smtClean="0">
                <a:solidFill>
                  <a:srgbClr val="000000"/>
                </a:solidFill>
                <a:latin typeface="Times New Roman" panose="02020603050405020304" pitchFamily="18" charset="0"/>
                <a:cs typeface="Times New Roman" panose="02020603050405020304" pitchFamily="18" charset="0"/>
              </a:rPr>
              <a:t>част </a:t>
            </a:r>
            <a:r>
              <a:rPr lang="ru-RU" sz="1600" dirty="0">
                <a:solidFill>
                  <a:srgbClr val="000000"/>
                </a:solidFill>
                <a:latin typeface="Times New Roman" panose="02020603050405020304" pitchFamily="18" charset="0"/>
                <a:cs typeface="Times New Roman" panose="02020603050405020304" pitchFamily="18" charset="0"/>
              </a:rPr>
              <a:t>от концепцията за ИТИ (всеки УО подписва отделен договор за безвъзмездна финансова помощ за съответния проект, попадащ в обхвата на неговата програма</a:t>
            </a:r>
            <a:r>
              <a:rPr lang="ru-RU" sz="1600" dirty="0" smtClean="0">
                <a:solidFill>
                  <a:srgbClr val="000000"/>
                </a:solidFill>
                <a:latin typeface="Times New Roman" panose="02020603050405020304" pitchFamily="18" charset="0"/>
                <a:cs typeface="Times New Roman" panose="02020603050405020304" pitchFamily="18" charset="0"/>
              </a:rPr>
              <a:t>) </a:t>
            </a:r>
            <a:endParaRPr lang="ru-RU" sz="1600" dirty="0">
              <a:solidFill>
                <a:srgbClr val="000000"/>
              </a:solidFill>
              <a:latin typeface="Times New Roman" panose="02020603050405020304" pitchFamily="18" charset="0"/>
              <a:cs typeface="Times New Roman" panose="02020603050405020304" pitchFamily="18" charset="0"/>
            </a:endParaRPr>
          </a:p>
          <a:p>
            <a:pPr algn="just"/>
            <a:r>
              <a:rPr lang="ru-RU" sz="1600" dirty="0">
                <a:solidFill>
                  <a:srgbClr val="000000"/>
                </a:solidFill>
                <a:latin typeface="Times New Roman" panose="02020603050405020304" pitchFamily="18" charset="0"/>
                <a:cs typeface="Times New Roman" panose="02020603050405020304" pitchFamily="18" charset="0"/>
              </a:rPr>
              <a:t>10. Цялостна координация на процеса по време на фазата на изпълнение. </a:t>
            </a:r>
          </a:p>
          <a:p>
            <a:pPr algn="just"/>
            <a:r>
              <a:rPr lang="ru-RU" sz="1600" dirty="0">
                <a:solidFill>
                  <a:srgbClr val="000000"/>
                </a:solidFill>
                <a:latin typeface="Times New Roman" panose="02020603050405020304" pitchFamily="18" charset="0"/>
                <a:cs typeface="Times New Roman" panose="02020603050405020304" pitchFamily="18" charset="0"/>
              </a:rPr>
              <a:t>11. Цялостна координация на изпълнението на споразумението за партньорство по време на фазата на изпълнение от водещия </a:t>
            </a:r>
            <a:r>
              <a:rPr lang="ru-RU" sz="1600" dirty="0" smtClean="0">
                <a:solidFill>
                  <a:srgbClr val="000000"/>
                </a:solidFill>
                <a:latin typeface="Times New Roman" panose="02020603050405020304" pitchFamily="18" charset="0"/>
                <a:cs typeface="Times New Roman" panose="02020603050405020304" pitchFamily="18" charset="0"/>
              </a:rPr>
              <a:t>партньор </a:t>
            </a:r>
            <a:endParaRPr lang="bg-BG"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3643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701" name="Правоъгълник 4"/>
          <p:cNvSpPr>
            <a:spLocks noChangeArrowheads="1"/>
          </p:cNvSpPr>
          <p:nvPr/>
        </p:nvSpPr>
        <p:spPr bwMode="auto">
          <a:xfrm>
            <a:off x="1258888" y="765175"/>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smtClean="0">
              <a:ln>
                <a:noFill/>
              </a:ln>
              <a:solidFill>
                <a:prstClr val="black"/>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charset="0"/>
              <a:ea typeface="+mn-ea"/>
              <a:cs typeface="+mn-cs"/>
            </a:endParaRPr>
          </a:p>
        </p:txBody>
      </p:sp>
      <p:sp>
        <p:nvSpPr>
          <p:cNvPr id="7" name="Rectangle 2"/>
          <p:cNvSpPr txBox="1">
            <a:spLocks noChangeArrowheads="1"/>
          </p:cNvSpPr>
          <p:nvPr/>
        </p:nvSpPr>
        <p:spPr bwMode="auto">
          <a:xfrm>
            <a:off x="899592" y="488723"/>
            <a:ext cx="7772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fontScale="92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defRPr/>
            </a:pPr>
            <a:r>
              <a:rPr lang="ru-RU" sz="2900" b="1" dirty="0">
                <a:solidFill>
                  <a:prstClr val="black"/>
                </a:solidFill>
                <a:effectLst>
                  <a:outerShdw blurRad="38100" dist="38100" dir="2700000" algn="tl">
                    <a:srgbClr val="C0C0C0"/>
                  </a:outerShdw>
                </a:effectLst>
              </a:rPr>
              <a:t>ПРР 2021-2027 И РОЛЯ НА РСР В ИЗПЪЛНЕНИЕТО Й</a:t>
            </a:r>
          </a:p>
          <a:p>
            <a:pPr lvl="0">
              <a:defRPr/>
            </a:pPr>
            <a:r>
              <a:rPr lang="ru-RU" sz="2900" b="1" dirty="0">
                <a:solidFill>
                  <a:prstClr val="black"/>
                </a:solidFill>
                <a:effectLst>
                  <a:outerShdw blurRad="38100" dist="38100" dir="2700000" algn="tl">
                    <a:srgbClr val="C0C0C0"/>
                  </a:outerShdw>
                </a:effectLst>
              </a:rPr>
              <a:t>ПРИОРИТЕТ 1</a:t>
            </a:r>
          </a:p>
        </p:txBody>
      </p:sp>
      <p:pic>
        <p:nvPicPr>
          <p:cNvPr id="5" name="Picture 4"/>
          <p:cNvPicPr>
            <a:picLocks noChangeAspect="1"/>
          </p:cNvPicPr>
          <p:nvPr/>
        </p:nvPicPr>
        <p:blipFill>
          <a:blip r:embed="rId4"/>
          <a:stretch>
            <a:fillRect/>
          </a:stretch>
        </p:blipFill>
        <p:spPr>
          <a:xfrm>
            <a:off x="1227581" y="1732821"/>
            <a:ext cx="6620830" cy="4980864"/>
          </a:xfrm>
          <a:prstGeom prst="rect">
            <a:avLst/>
          </a:prstGeom>
        </p:spPr>
      </p:pic>
      <p:sp>
        <p:nvSpPr>
          <p:cNvPr id="8" name="TextBox 7"/>
          <p:cNvSpPr txBox="1"/>
          <p:nvPr/>
        </p:nvSpPr>
        <p:spPr>
          <a:xfrm>
            <a:off x="971600" y="3429000"/>
            <a:ext cx="7700392" cy="1512168"/>
          </a:xfrm>
          <a:prstGeom prst="rect">
            <a:avLst/>
          </a:prstGeom>
          <a:noFill/>
          <a:ln>
            <a:solidFill>
              <a:srgbClr val="FF0000"/>
            </a:solidFill>
          </a:ln>
        </p:spPr>
        <p:txBody>
          <a:bodyPr wrap="square" rtlCol="0">
            <a:spAutoFit/>
          </a:bodyPr>
          <a:lstStyle/>
          <a:p>
            <a:endParaRPr lang="bg-BG" dirty="0">
              <a:solidFill>
                <a:srgbClr val="FF0000"/>
              </a:solidFill>
            </a:endParaRPr>
          </a:p>
        </p:txBody>
      </p:sp>
      <p:sp>
        <p:nvSpPr>
          <p:cNvPr id="9" name="Rectangle 8"/>
          <p:cNvSpPr/>
          <p:nvPr/>
        </p:nvSpPr>
        <p:spPr>
          <a:xfrm>
            <a:off x="273295" y="5801585"/>
            <a:ext cx="2282481" cy="523220"/>
          </a:xfrm>
          <a:prstGeom prst="rect">
            <a:avLst/>
          </a:prstGeom>
        </p:spPr>
        <p:txBody>
          <a:bodyPr wrap="square">
            <a:spAutoFit/>
          </a:bodyPr>
          <a:lstStyle/>
          <a:p>
            <a:r>
              <a:rPr lang="en-US" sz="1400" b="1" i="1" dirty="0"/>
              <a:t>www.mrrb.government.bg                                                                                                                                                 www.bgregio.eu</a:t>
            </a:r>
          </a:p>
        </p:txBody>
      </p:sp>
    </p:spTree>
    <p:extLst>
      <p:ext uri="{BB962C8B-B14F-4D97-AF65-F5344CB8AC3E}">
        <p14:creationId xmlns:p14="http://schemas.microsoft.com/office/powerpoint/2010/main" val="41008968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701" name="Правоъгълник 4"/>
          <p:cNvSpPr>
            <a:spLocks noChangeArrowheads="1"/>
          </p:cNvSpPr>
          <p:nvPr/>
        </p:nvSpPr>
        <p:spPr bwMode="auto">
          <a:xfrm>
            <a:off x="1314470" y="289558"/>
            <a:ext cx="68579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fontAlgn="base">
              <a:spcBef>
                <a:spcPct val="0"/>
              </a:spcBef>
              <a:spcAft>
                <a:spcPct val="0"/>
              </a:spcAft>
            </a:pPr>
            <a:r>
              <a:rPr lang="ru-RU" sz="2000" b="1">
                <a:solidFill>
                  <a:prstClr val="black"/>
                </a:solidFill>
                <a:latin typeface="Arial" charset="0"/>
              </a:rPr>
              <a:t>ПРР 2021-2027 И РОЛЯ НА РСР В ИЗПЪЛНЕНИЕТО Й</a:t>
            </a:r>
          </a:p>
          <a:p>
            <a:pPr lvl="0" algn="ctr" fontAlgn="base">
              <a:spcBef>
                <a:spcPct val="0"/>
              </a:spcBef>
              <a:spcAft>
                <a:spcPct val="0"/>
              </a:spcAft>
            </a:pPr>
            <a:r>
              <a:rPr lang="ru-RU" sz="2000" b="1">
                <a:solidFill>
                  <a:prstClr val="black"/>
                </a:solidFill>
                <a:latin typeface="Arial" charset="0"/>
              </a:rPr>
              <a:t>ПРИОРИТЕТ 2: СТЪПКИ В ИЗПЪЛНЕНИЕТО НА ИТИ</a:t>
            </a:r>
          </a:p>
        </p:txBody>
      </p:sp>
      <p:pic>
        <p:nvPicPr>
          <p:cNvPr id="3" name="Picture 2"/>
          <p:cNvPicPr>
            <a:picLocks noChangeAspect="1"/>
          </p:cNvPicPr>
          <p:nvPr/>
        </p:nvPicPr>
        <p:blipFill>
          <a:blip r:embed="rId4"/>
          <a:stretch>
            <a:fillRect/>
          </a:stretch>
        </p:blipFill>
        <p:spPr>
          <a:xfrm>
            <a:off x="118195" y="1473200"/>
            <a:ext cx="8852159" cy="4590686"/>
          </a:xfrm>
          <a:prstGeom prst="rect">
            <a:avLst/>
          </a:prstGeom>
        </p:spPr>
      </p:pic>
      <p:sp>
        <p:nvSpPr>
          <p:cNvPr id="4" name="TextBox 3"/>
          <p:cNvSpPr txBox="1"/>
          <p:nvPr/>
        </p:nvSpPr>
        <p:spPr>
          <a:xfrm>
            <a:off x="2555776" y="2181225"/>
            <a:ext cx="4756404" cy="307777"/>
          </a:xfrm>
          <a:prstGeom prst="rect">
            <a:avLst/>
          </a:prstGeom>
          <a:noFill/>
        </p:spPr>
        <p:txBody>
          <a:bodyPr wrap="square" rtlCol="0">
            <a:spAutoFit/>
          </a:bodyPr>
          <a:lstStyle/>
          <a:p>
            <a:r>
              <a:rPr lang="bg-BG" sz="1400" dirty="0" smtClean="0"/>
              <a:t>Публични обсъждания на предстоящи концепции за ИТИ</a:t>
            </a:r>
            <a:endParaRPr lang="bg-BG" sz="1400" dirty="0"/>
          </a:p>
        </p:txBody>
      </p:sp>
      <p:sp>
        <p:nvSpPr>
          <p:cNvPr id="2" name="Right Brace 1"/>
          <p:cNvSpPr/>
          <p:nvPr/>
        </p:nvSpPr>
        <p:spPr>
          <a:xfrm>
            <a:off x="8100392" y="1700808"/>
            <a:ext cx="216024" cy="19442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6" name="Right Brace 5"/>
          <p:cNvSpPr/>
          <p:nvPr/>
        </p:nvSpPr>
        <p:spPr>
          <a:xfrm>
            <a:off x="8028384" y="4077072"/>
            <a:ext cx="360040" cy="17281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7" name="TextBox 6"/>
          <p:cNvSpPr txBox="1"/>
          <p:nvPr/>
        </p:nvSpPr>
        <p:spPr>
          <a:xfrm>
            <a:off x="1727994" y="2672916"/>
            <a:ext cx="6300390" cy="369332"/>
          </a:xfrm>
          <a:prstGeom prst="rect">
            <a:avLst/>
          </a:prstGeom>
          <a:noFill/>
          <a:ln>
            <a:solidFill>
              <a:schemeClr val="accent1">
                <a:lumMod val="75000"/>
              </a:schemeClr>
            </a:solidFill>
          </a:ln>
        </p:spPr>
        <p:txBody>
          <a:bodyPr wrap="square" rtlCol="0">
            <a:spAutoFit/>
          </a:bodyPr>
          <a:lstStyle/>
          <a:p>
            <a:endParaRPr lang="bg-BG" dirty="0">
              <a:solidFill>
                <a:schemeClr val="tx1">
                  <a:lumMod val="65000"/>
                  <a:lumOff val="35000"/>
                </a:schemeClr>
              </a:solidFill>
            </a:endParaRPr>
          </a:p>
        </p:txBody>
      </p:sp>
      <p:sp>
        <p:nvSpPr>
          <p:cNvPr id="8" name="TextBox 7"/>
          <p:cNvSpPr txBox="1"/>
          <p:nvPr/>
        </p:nvSpPr>
        <p:spPr>
          <a:xfrm>
            <a:off x="1727994" y="3284984"/>
            <a:ext cx="6300390" cy="504056"/>
          </a:xfrm>
          <a:prstGeom prst="rect">
            <a:avLst/>
          </a:prstGeom>
          <a:noFill/>
          <a:ln>
            <a:solidFill>
              <a:schemeClr val="accent1">
                <a:lumMod val="75000"/>
              </a:schemeClr>
            </a:solidFill>
          </a:ln>
        </p:spPr>
        <p:txBody>
          <a:bodyPr wrap="square" rtlCol="0">
            <a:spAutoFit/>
          </a:bodyPr>
          <a:lstStyle/>
          <a:p>
            <a:endParaRPr lang="bg-BG" dirty="0"/>
          </a:p>
        </p:txBody>
      </p:sp>
      <p:sp>
        <p:nvSpPr>
          <p:cNvPr id="9" name="TextBox 8"/>
          <p:cNvSpPr txBox="1"/>
          <p:nvPr/>
        </p:nvSpPr>
        <p:spPr>
          <a:xfrm>
            <a:off x="1727994" y="4031776"/>
            <a:ext cx="6264696" cy="792088"/>
          </a:xfrm>
          <a:prstGeom prst="rect">
            <a:avLst/>
          </a:prstGeom>
          <a:noFill/>
          <a:ln>
            <a:solidFill>
              <a:srgbClr val="0070C0"/>
            </a:solidFill>
          </a:ln>
        </p:spPr>
        <p:txBody>
          <a:bodyPr wrap="square" rtlCol="0">
            <a:spAutoFit/>
          </a:bodyPr>
          <a:lstStyle/>
          <a:p>
            <a:endParaRPr lang="bg-BG" dirty="0"/>
          </a:p>
        </p:txBody>
      </p:sp>
      <p:sp>
        <p:nvSpPr>
          <p:cNvPr id="10" name="TextBox 9"/>
          <p:cNvSpPr txBox="1"/>
          <p:nvPr/>
        </p:nvSpPr>
        <p:spPr>
          <a:xfrm>
            <a:off x="1727994" y="5020041"/>
            <a:ext cx="6351343" cy="369332"/>
          </a:xfrm>
          <a:prstGeom prst="rect">
            <a:avLst/>
          </a:prstGeom>
          <a:noFill/>
          <a:ln>
            <a:solidFill>
              <a:srgbClr val="0070C0"/>
            </a:solidFill>
          </a:ln>
        </p:spPr>
        <p:txBody>
          <a:bodyPr wrap="square" rtlCol="0">
            <a:spAutoFit/>
          </a:bodyPr>
          <a:lstStyle/>
          <a:p>
            <a:endParaRPr lang="bg-BG" dirty="0"/>
          </a:p>
        </p:txBody>
      </p:sp>
      <p:sp>
        <p:nvSpPr>
          <p:cNvPr id="12" name="Rectangle 11"/>
          <p:cNvSpPr/>
          <p:nvPr/>
        </p:nvSpPr>
        <p:spPr>
          <a:xfrm>
            <a:off x="2051721" y="1422818"/>
            <a:ext cx="5760725" cy="523220"/>
          </a:xfrm>
          <a:prstGeom prst="rect">
            <a:avLst/>
          </a:prstGeom>
        </p:spPr>
        <p:txBody>
          <a:bodyPr wrap="square">
            <a:spAutoFit/>
          </a:bodyPr>
          <a:lstStyle/>
          <a:p>
            <a:r>
              <a:rPr lang="ru-RU" sz="1400" b="1" dirty="0"/>
              <a:t>Сформиране на партньорство, подписване на партньорско споразумение и подаване на концепция за ИТИ в ИСУН</a:t>
            </a:r>
          </a:p>
        </p:txBody>
      </p:sp>
    </p:spTree>
    <p:extLst>
      <p:ext uri="{BB962C8B-B14F-4D97-AF65-F5344CB8AC3E}">
        <p14:creationId xmlns:p14="http://schemas.microsoft.com/office/powerpoint/2010/main" val="3474418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701" name="Правоъгълник 4"/>
          <p:cNvSpPr>
            <a:spLocks noChangeArrowheads="1"/>
          </p:cNvSpPr>
          <p:nvPr/>
        </p:nvSpPr>
        <p:spPr bwMode="auto">
          <a:xfrm>
            <a:off x="1258888" y="765175"/>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charset="0"/>
              <a:ea typeface="+mn-ea"/>
              <a:cs typeface="+mn-cs"/>
            </a:endParaRPr>
          </a:p>
        </p:txBody>
      </p:sp>
      <p:pic>
        <p:nvPicPr>
          <p:cNvPr id="3" name="Picture 2"/>
          <p:cNvPicPr>
            <a:picLocks noChangeAspect="1"/>
          </p:cNvPicPr>
          <p:nvPr/>
        </p:nvPicPr>
        <p:blipFill>
          <a:blip r:embed="rId4"/>
          <a:stretch>
            <a:fillRect/>
          </a:stretch>
        </p:blipFill>
        <p:spPr>
          <a:xfrm>
            <a:off x="863776" y="1338088"/>
            <a:ext cx="7645047" cy="4487045"/>
          </a:xfrm>
          <a:prstGeom prst="rect">
            <a:avLst/>
          </a:prstGeom>
        </p:spPr>
      </p:pic>
      <p:sp>
        <p:nvSpPr>
          <p:cNvPr id="4" name="Rectangle 3"/>
          <p:cNvSpPr/>
          <p:nvPr/>
        </p:nvSpPr>
        <p:spPr>
          <a:xfrm>
            <a:off x="1979712" y="2766904"/>
            <a:ext cx="6558826" cy="646331"/>
          </a:xfrm>
          <a:prstGeom prst="rect">
            <a:avLst/>
          </a:prstGeom>
        </p:spPr>
        <p:txBody>
          <a:bodyPr wrap="square">
            <a:spAutoFit/>
          </a:bodyPr>
          <a:lstStyle/>
          <a:p>
            <a:r>
              <a:rPr lang="ru-RU" sz="1200" b="1" dirty="0"/>
              <a:t>Наблюдатели по чл. 18, ал. 13, т. 6 – 11 от ЗРР: </a:t>
            </a:r>
          </a:p>
          <a:p>
            <a:r>
              <a:rPr lang="ru-RU" sz="1200" b="1" dirty="0"/>
              <a:t>представители на НСОРБ, национално представените организации на работодателите и на работниците и служителите, висши училища, икономически сектор, представители на ЮЛНЦ</a:t>
            </a:r>
          </a:p>
        </p:txBody>
      </p:sp>
      <p:sp>
        <p:nvSpPr>
          <p:cNvPr id="5" name="Rectangle 4"/>
          <p:cNvSpPr/>
          <p:nvPr/>
        </p:nvSpPr>
        <p:spPr>
          <a:xfrm>
            <a:off x="3812844" y="453109"/>
            <a:ext cx="2255297" cy="400110"/>
          </a:xfrm>
          <a:prstGeom prst="rect">
            <a:avLst/>
          </a:prstGeom>
        </p:spPr>
        <p:txBody>
          <a:bodyPr wrap="none">
            <a:spAutoFit/>
          </a:bodyPr>
          <a:lstStyle/>
          <a:p>
            <a:r>
              <a:rPr lang="bg-BG" sz="2000" b="1" dirty="0"/>
              <a:t>СТРУКТУРА НА РСР</a:t>
            </a:r>
          </a:p>
        </p:txBody>
      </p:sp>
      <p:pic>
        <p:nvPicPr>
          <p:cNvPr id="6" name="Picture 5"/>
          <p:cNvPicPr>
            <a:picLocks noChangeAspect="1"/>
          </p:cNvPicPr>
          <p:nvPr/>
        </p:nvPicPr>
        <p:blipFill>
          <a:blip r:embed="rId5"/>
          <a:stretch>
            <a:fillRect/>
          </a:stretch>
        </p:blipFill>
        <p:spPr>
          <a:xfrm>
            <a:off x="428060" y="152474"/>
            <a:ext cx="1152244" cy="1225402"/>
          </a:xfrm>
          <a:prstGeom prst="rect">
            <a:avLst/>
          </a:prstGeom>
        </p:spPr>
      </p:pic>
      <p:pic>
        <p:nvPicPr>
          <p:cNvPr id="8" name="Picture 7"/>
          <p:cNvPicPr>
            <a:picLocks noChangeAspect="1"/>
          </p:cNvPicPr>
          <p:nvPr/>
        </p:nvPicPr>
        <p:blipFill>
          <a:blip r:embed="rId6"/>
          <a:stretch>
            <a:fillRect/>
          </a:stretch>
        </p:blipFill>
        <p:spPr>
          <a:xfrm>
            <a:off x="2627784" y="6063092"/>
            <a:ext cx="3712786" cy="493819"/>
          </a:xfrm>
          <a:prstGeom prst="rect">
            <a:avLst/>
          </a:prstGeom>
        </p:spPr>
      </p:pic>
      <p:pic>
        <p:nvPicPr>
          <p:cNvPr id="9" name="Picture 8"/>
          <p:cNvPicPr>
            <a:picLocks noChangeAspect="1"/>
          </p:cNvPicPr>
          <p:nvPr/>
        </p:nvPicPr>
        <p:blipFill>
          <a:blip r:embed="rId7"/>
          <a:stretch>
            <a:fillRect/>
          </a:stretch>
        </p:blipFill>
        <p:spPr>
          <a:xfrm>
            <a:off x="2225413" y="6007788"/>
            <a:ext cx="402371" cy="402371"/>
          </a:xfrm>
          <a:prstGeom prst="rect">
            <a:avLst/>
          </a:prstGeom>
        </p:spPr>
      </p:pic>
      <p:sp>
        <p:nvSpPr>
          <p:cNvPr id="13" name="Left Brace 12">
            <a:extLst>
              <a:ext uri="{FF2B5EF4-FFF2-40B4-BE49-F238E27FC236}">
                <a16:creationId xmlns="" xmlns:a16="http://schemas.microsoft.com/office/drawing/2014/main" id="{D4B9DCEE-35A1-4C50-B062-BFF1D294A64E}"/>
              </a:ext>
            </a:extLst>
          </p:cNvPr>
          <p:cNvSpPr/>
          <p:nvPr/>
        </p:nvSpPr>
        <p:spPr>
          <a:xfrm rot="10800000">
            <a:off x="8224764" y="2096917"/>
            <a:ext cx="217472" cy="1667595"/>
          </a:xfrm>
          <a:prstGeom prst="leftBrace">
            <a:avLst>
              <a:gd name="adj1" fmla="val 8333"/>
              <a:gd name="adj2" fmla="val 50301"/>
            </a:avLst>
          </a:prstGeom>
          <a:noFill/>
          <a:ln w="190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14" name="TextBox 13">
            <a:extLst>
              <a:ext uri="{FF2B5EF4-FFF2-40B4-BE49-F238E27FC236}">
                <a16:creationId xmlns="" xmlns:a16="http://schemas.microsoft.com/office/drawing/2014/main" id="{52CE7058-C596-4D8E-8D94-013E1C5CD44C}"/>
              </a:ext>
            </a:extLst>
          </p:cNvPr>
          <p:cNvSpPr txBox="1"/>
          <p:nvPr/>
        </p:nvSpPr>
        <p:spPr>
          <a:xfrm rot="10800000">
            <a:off x="8441580" y="2294277"/>
            <a:ext cx="615553" cy="1167698"/>
          </a:xfrm>
          <a:prstGeom prst="rect">
            <a:avLst/>
          </a:prstGeom>
          <a:noFill/>
        </p:spPr>
        <p:txBody>
          <a:bodyPr vert="vert270"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g-BG" sz="14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rPr>
              <a:t>Фаза </a:t>
            </a:r>
            <a:r>
              <a:rPr kumimoji="0" lang="bg-BG" sz="14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rPr>
              <a:t>1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g-BG" sz="14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rPr>
              <a:t>на оценка</a:t>
            </a:r>
            <a:endParaRPr kumimoji="0" lang="en-GB" sz="14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endParaRPr>
          </a:p>
        </p:txBody>
      </p:sp>
      <p:sp>
        <p:nvSpPr>
          <p:cNvPr id="15" name="Left Brace 14">
            <a:extLst>
              <a:ext uri="{FF2B5EF4-FFF2-40B4-BE49-F238E27FC236}">
                <a16:creationId xmlns="" xmlns:a16="http://schemas.microsoft.com/office/drawing/2014/main" id="{3F6710EE-E205-4A4E-8244-1BDC3B590942}"/>
              </a:ext>
            </a:extLst>
          </p:cNvPr>
          <p:cNvSpPr/>
          <p:nvPr/>
        </p:nvSpPr>
        <p:spPr>
          <a:xfrm rot="10800000">
            <a:off x="8447270" y="4249381"/>
            <a:ext cx="182536" cy="1470687"/>
          </a:xfrm>
          <a:prstGeom prst="leftBrace">
            <a:avLst>
              <a:gd name="adj1" fmla="val 8333"/>
              <a:gd name="adj2" fmla="val 50301"/>
            </a:avLst>
          </a:prstGeom>
          <a:noFill/>
          <a:ln w="190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pic>
        <p:nvPicPr>
          <p:cNvPr id="10" name="Picture 9"/>
          <p:cNvPicPr>
            <a:picLocks noChangeAspect="1"/>
          </p:cNvPicPr>
          <p:nvPr/>
        </p:nvPicPr>
        <p:blipFill>
          <a:blip r:embed="rId8"/>
          <a:stretch>
            <a:fillRect/>
          </a:stretch>
        </p:blipFill>
        <p:spPr>
          <a:xfrm>
            <a:off x="8538538" y="4377526"/>
            <a:ext cx="646232" cy="1164437"/>
          </a:xfrm>
          <a:prstGeom prst="rect">
            <a:avLst/>
          </a:prstGeom>
        </p:spPr>
      </p:pic>
    </p:spTree>
    <p:extLst>
      <p:ext uri="{BB962C8B-B14F-4D97-AF65-F5344CB8AC3E}">
        <p14:creationId xmlns:p14="http://schemas.microsoft.com/office/powerpoint/2010/main" val="31732320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701" name="Правоъгълник 4"/>
          <p:cNvSpPr>
            <a:spLocks noChangeArrowheads="1"/>
          </p:cNvSpPr>
          <p:nvPr/>
        </p:nvSpPr>
        <p:spPr bwMode="auto">
          <a:xfrm>
            <a:off x="1258888" y="765175"/>
            <a:ext cx="61198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gn="ctr" fontAlgn="base">
              <a:spcBef>
                <a:spcPct val="0"/>
              </a:spcBef>
              <a:spcAft>
                <a:spcPct val="0"/>
              </a:spcAft>
            </a:pPr>
            <a:r>
              <a:rPr lang="ru-RU" sz="2000" b="1">
                <a:solidFill>
                  <a:prstClr val="black"/>
                </a:solidFill>
                <a:latin typeface="Arial" charset="0"/>
              </a:rPr>
              <a:t>ФУНКЦИИ НА ЕКСПЕРТЕН СЪСТАВ КЪМ РСР</a:t>
            </a:r>
          </a:p>
        </p:txBody>
      </p:sp>
      <p:sp>
        <p:nvSpPr>
          <p:cNvPr id="8" name="TextBox 7"/>
          <p:cNvSpPr txBox="1"/>
          <p:nvPr/>
        </p:nvSpPr>
        <p:spPr>
          <a:xfrm>
            <a:off x="6084168" y="2297497"/>
            <a:ext cx="2520279" cy="461665"/>
          </a:xfrm>
          <a:prstGeom prst="rect">
            <a:avLst/>
          </a:prstGeom>
          <a:solidFill>
            <a:srgbClr val="5B9BD5">
              <a:alpha val="50000"/>
            </a:srgbClr>
          </a:solidFill>
          <a:ln>
            <a:solidFill>
              <a:srgbClr val="5E9ED8"/>
            </a:solidFill>
          </a:ln>
          <a:effectLst/>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g-BG" sz="1200" b="1" i="0" u="none" strike="noStrike" kern="0" cap="none" spc="0" normalizeH="0" baseline="0" noProof="0" dirty="0" smtClean="0">
                <a:ln>
                  <a:noFill/>
                </a:ln>
                <a:solidFill>
                  <a:prstClr val="black"/>
                </a:solidFill>
                <a:effectLst/>
                <a:uLnTx/>
                <a:uFillTx/>
                <a:latin typeface="Calibri"/>
                <a:ea typeface="+mn-ea"/>
                <a:cs typeface="+mn-cs"/>
              </a:rPr>
              <a:t>ЗВЕНО ЗА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g-BG" sz="1200" b="1" i="0" u="none" strike="noStrike" kern="0" cap="none" spc="0" normalizeH="0" baseline="0" noProof="0" dirty="0" smtClean="0">
                <a:ln>
                  <a:noFill/>
                </a:ln>
                <a:solidFill>
                  <a:prstClr val="black"/>
                </a:solidFill>
                <a:effectLst/>
                <a:uLnTx/>
                <a:uFillTx/>
                <a:latin typeface="Calibri"/>
                <a:ea typeface="+mn-ea"/>
                <a:cs typeface="+mn-cs"/>
              </a:rPr>
              <a:t>ПРЕДВАРИТЕЛЕН ПОДБОР </a:t>
            </a:r>
            <a:endParaRPr kumimoji="0" lang="bg-BG"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6084168" y="2775288"/>
            <a:ext cx="2520279" cy="2677656"/>
          </a:xfrm>
          <a:prstGeom prst="rect">
            <a:avLst/>
          </a:prstGeom>
          <a:solidFill>
            <a:sysClr val="window" lastClr="FFFFFF"/>
          </a:solidFill>
          <a:ln w="12700" cap="flat" cmpd="sng" algn="ctr">
            <a:solidFill>
              <a:srgbClr val="5B9BD5"/>
            </a:solidFill>
            <a:prstDash val="solid"/>
            <a:miter lim="800000"/>
          </a:ln>
          <a:effectLst/>
        </p:spPr>
        <p:txBody>
          <a:bodyPr wrap="square">
            <a:spAutoFit/>
          </a:bodyPr>
          <a:lstStyle/>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ru-RU" sz="1200" b="0" i="0" u="none" strike="noStrike" kern="0" cap="none" spc="0" normalizeH="0" baseline="0" noProof="0" dirty="0">
                <a:ln>
                  <a:noFill/>
                </a:ln>
                <a:solidFill>
                  <a:prstClr val="black"/>
                </a:solidFill>
                <a:effectLst/>
                <a:uLnTx/>
                <a:uFillTx/>
                <a:latin typeface="Calibri"/>
                <a:ea typeface="+mn-ea"/>
                <a:cs typeface="+mn-cs"/>
              </a:rPr>
              <a:t>и</a:t>
            </a:r>
            <a:r>
              <a:rPr kumimoji="0" lang="ru-RU" sz="1200" b="0" i="0" u="none" strike="noStrike" kern="0" cap="none" spc="0" normalizeH="0" baseline="0" noProof="0" dirty="0" smtClean="0">
                <a:ln>
                  <a:noFill/>
                </a:ln>
                <a:solidFill>
                  <a:prstClr val="black"/>
                </a:solidFill>
                <a:effectLst/>
                <a:uLnTx/>
                <a:uFillTx/>
                <a:latin typeface="Calibri"/>
                <a:ea typeface="+mn-ea"/>
                <a:cs typeface="+mn-cs"/>
              </a:rPr>
              <a:t>звършва </a:t>
            </a:r>
            <a:r>
              <a:rPr kumimoji="0" lang="ru-RU" sz="1200" b="1" i="0" u="none" strike="noStrike" kern="0" cap="none" spc="0" normalizeH="0" baseline="0" noProof="0" dirty="0" smtClean="0">
                <a:ln>
                  <a:noFill/>
                </a:ln>
                <a:solidFill>
                  <a:prstClr val="black"/>
                </a:solidFill>
                <a:effectLst/>
                <a:uLnTx/>
                <a:uFillTx/>
                <a:latin typeface="Calibri"/>
                <a:ea typeface="+mn-ea"/>
                <a:cs typeface="+mn-cs"/>
              </a:rPr>
              <a:t>оценка </a:t>
            </a:r>
            <a:r>
              <a:rPr kumimoji="0" lang="ru-RU" sz="1200" b="1" i="0" u="none" strike="noStrike" kern="0" cap="none" spc="0" normalizeH="0" baseline="0" noProof="0" dirty="0">
                <a:ln>
                  <a:noFill/>
                </a:ln>
                <a:solidFill>
                  <a:prstClr val="black"/>
                </a:solidFill>
                <a:effectLst/>
                <a:uLnTx/>
                <a:uFillTx/>
                <a:latin typeface="Calibri"/>
                <a:ea typeface="+mn-ea"/>
                <a:cs typeface="+mn-cs"/>
              </a:rPr>
              <a:t>за административно съответствие и допустимост </a:t>
            </a:r>
            <a:r>
              <a:rPr kumimoji="0" lang="ru-RU" sz="1200" b="0" i="0" u="none" strike="noStrike" kern="0" cap="none" spc="0" normalizeH="0" baseline="0" noProof="0" dirty="0">
                <a:ln>
                  <a:noFill/>
                </a:ln>
                <a:solidFill>
                  <a:prstClr val="black"/>
                </a:solidFill>
                <a:effectLst/>
                <a:uLnTx/>
                <a:uFillTx/>
                <a:latin typeface="Calibri"/>
                <a:ea typeface="+mn-ea"/>
                <a:cs typeface="+mn-cs"/>
              </a:rPr>
              <a:t>на концепциите </a:t>
            </a:r>
            <a:r>
              <a:rPr kumimoji="0" lang="ru-RU" sz="1200" b="0" i="0" u="none" strike="noStrike" kern="0" cap="none" spc="0" normalizeH="0" baseline="0" noProof="0" dirty="0" smtClean="0">
                <a:ln>
                  <a:noFill/>
                </a:ln>
                <a:solidFill>
                  <a:prstClr val="black"/>
                </a:solidFill>
                <a:effectLst/>
                <a:uLnTx/>
                <a:uFillTx/>
                <a:latin typeface="Calibri"/>
                <a:ea typeface="+mn-ea"/>
                <a:cs typeface="+mn-cs"/>
              </a:rPr>
              <a:t>за ИТИ</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ru-RU" sz="1200" b="0" i="0" u="none" strike="noStrike" kern="0" cap="none" spc="0" normalizeH="0" baseline="0" noProof="0" dirty="0" smtClean="0">
                <a:ln>
                  <a:noFill/>
                </a:ln>
                <a:solidFill>
                  <a:prstClr val="black"/>
                </a:solidFill>
                <a:effectLst/>
                <a:uLnTx/>
                <a:uFillTx/>
                <a:latin typeface="Calibri"/>
                <a:ea typeface="+mn-ea"/>
                <a:cs typeface="+mn-cs"/>
              </a:rPr>
              <a:t>извършва </a:t>
            </a:r>
            <a:r>
              <a:rPr kumimoji="0" lang="ru-RU" sz="1200" b="1" i="0" u="none" strike="noStrike" kern="0" cap="none" spc="0" normalizeH="0" baseline="0" noProof="0" dirty="0" smtClean="0">
                <a:ln>
                  <a:noFill/>
                </a:ln>
                <a:solidFill>
                  <a:prstClr val="black"/>
                </a:solidFill>
                <a:effectLst/>
                <a:uLnTx/>
                <a:uFillTx/>
                <a:latin typeface="Calibri"/>
                <a:ea typeface="+mn-ea"/>
                <a:cs typeface="+mn-cs"/>
              </a:rPr>
              <a:t>оценка </a:t>
            </a:r>
            <a:r>
              <a:rPr kumimoji="0" lang="ru-RU" sz="1200" b="1" i="0" u="none" strike="noStrike" kern="0" cap="none" spc="0" normalizeH="0" baseline="0" noProof="0" dirty="0">
                <a:ln>
                  <a:noFill/>
                </a:ln>
                <a:solidFill>
                  <a:prstClr val="black"/>
                </a:solidFill>
                <a:effectLst/>
                <a:uLnTx/>
                <a:uFillTx/>
                <a:latin typeface="Calibri"/>
                <a:ea typeface="+mn-ea"/>
                <a:cs typeface="+mn-cs"/>
              </a:rPr>
              <a:t>на </a:t>
            </a:r>
            <a:r>
              <a:rPr kumimoji="0" lang="ru-RU" sz="1200" b="1" i="0" u="none" strike="noStrike" kern="0" cap="none" spc="0" normalizeH="0" baseline="0" noProof="0" dirty="0" smtClean="0">
                <a:ln>
                  <a:noFill/>
                </a:ln>
                <a:solidFill>
                  <a:prstClr val="black"/>
                </a:solidFill>
                <a:effectLst/>
                <a:uLnTx/>
                <a:uFillTx/>
                <a:latin typeface="Calibri"/>
                <a:ea typeface="+mn-ea"/>
                <a:cs typeface="+mn-cs"/>
              </a:rPr>
              <a:t>качеството</a:t>
            </a:r>
            <a:r>
              <a:rPr kumimoji="0" lang="ru-RU" sz="1200" b="0" i="0" u="none" strike="noStrike" kern="0" cap="none" spc="0" normalizeH="0" baseline="0" noProof="0" dirty="0" smtClean="0">
                <a:ln>
                  <a:noFill/>
                </a:ln>
                <a:solidFill>
                  <a:prstClr val="black"/>
                </a:solidFill>
                <a:effectLst/>
                <a:uLnTx/>
                <a:uFillTx/>
                <a:latin typeface="Calibri"/>
                <a:ea typeface="+mn-ea"/>
                <a:cs typeface="+mn-cs"/>
              </a:rPr>
              <a:t> </a:t>
            </a:r>
            <a:r>
              <a:rPr kumimoji="0" lang="ru-RU" sz="1200" b="0" i="0" u="none" strike="noStrike" kern="0" cap="none" spc="0" normalizeH="0" baseline="0" noProof="0" dirty="0">
                <a:ln>
                  <a:noFill/>
                </a:ln>
                <a:solidFill>
                  <a:prstClr val="black"/>
                </a:solidFill>
                <a:effectLst/>
                <a:uLnTx/>
                <a:uFillTx/>
                <a:latin typeface="Calibri"/>
                <a:ea typeface="+mn-ea"/>
                <a:cs typeface="+mn-cs"/>
              </a:rPr>
              <a:t>на концепциите за </a:t>
            </a:r>
            <a:r>
              <a:rPr kumimoji="0" lang="ru-RU" sz="1200" b="0" i="0" u="none" strike="noStrike" kern="0" cap="none" spc="0" normalizeH="0" baseline="0" noProof="0" dirty="0" smtClean="0">
                <a:ln>
                  <a:noFill/>
                </a:ln>
                <a:solidFill>
                  <a:prstClr val="black"/>
                </a:solidFill>
                <a:effectLst/>
                <a:uLnTx/>
                <a:uFillTx/>
                <a:latin typeface="Calibri"/>
                <a:ea typeface="+mn-ea"/>
                <a:cs typeface="+mn-cs"/>
              </a:rPr>
              <a:t>ИТИ</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ru-RU" sz="1200" b="0" i="0" u="none" strike="noStrike" kern="0" cap="none" spc="0" normalizeH="0" baseline="0" noProof="0" dirty="0" smtClean="0">
                <a:ln>
                  <a:noFill/>
                </a:ln>
                <a:solidFill>
                  <a:prstClr val="black"/>
                </a:solidFill>
                <a:effectLst/>
                <a:uLnTx/>
                <a:uFillTx/>
                <a:latin typeface="Calibri"/>
                <a:ea typeface="+mn-ea"/>
                <a:cs typeface="+mn-cs"/>
              </a:rPr>
              <a:t>изготвя </a:t>
            </a:r>
            <a:r>
              <a:rPr kumimoji="0" lang="ru-RU" sz="1200" b="1" i="0" u="none" strike="noStrike" kern="0" cap="none" spc="0" normalizeH="0" baseline="0" noProof="0" dirty="0">
                <a:ln>
                  <a:noFill/>
                </a:ln>
                <a:solidFill>
                  <a:prstClr val="black"/>
                </a:solidFill>
                <a:effectLst/>
                <a:uLnTx/>
                <a:uFillTx/>
                <a:latin typeface="Calibri"/>
                <a:ea typeface="+mn-ea"/>
                <a:cs typeface="+mn-cs"/>
              </a:rPr>
              <a:t>доклад</a:t>
            </a:r>
            <a:r>
              <a:rPr kumimoji="0" lang="ru-RU" sz="1200" b="0" i="0" u="none" strike="noStrike" kern="0" cap="none" spc="0" normalizeH="0" baseline="0" noProof="0" dirty="0">
                <a:ln>
                  <a:noFill/>
                </a:ln>
                <a:solidFill>
                  <a:prstClr val="black"/>
                </a:solidFill>
                <a:effectLst/>
                <a:uLnTx/>
                <a:uFillTx/>
                <a:latin typeface="Calibri"/>
                <a:ea typeface="+mn-ea"/>
                <a:cs typeface="+mn-cs"/>
              </a:rPr>
              <a:t> за проведената процедура и списък с концепциите за </a:t>
            </a:r>
            <a:r>
              <a:rPr kumimoji="0" lang="ru-RU" sz="1200" b="0" i="0" u="none" strike="noStrike" kern="0" cap="none" spc="0" normalizeH="0" baseline="0" noProof="0" dirty="0" smtClean="0">
                <a:ln>
                  <a:noFill/>
                </a:ln>
                <a:solidFill>
                  <a:prstClr val="black"/>
                </a:solidFill>
                <a:effectLst/>
                <a:uLnTx/>
                <a:uFillTx/>
                <a:latin typeface="Calibri"/>
                <a:ea typeface="+mn-ea"/>
                <a:cs typeface="+mn-cs"/>
              </a:rPr>
              <a:t>ИТИ с </a:t>
            </a:r>
            <a:r>
              <a:rPr kumimoji="0" lang="ru-RU" sz="1200" b="0" i="0" u="none" strike="noStrike" kern="0" cap="none" spc="0" normalizeH="0" baseline="0" noProof="0" dirty="0">
                <a:ln>
                  <a:noFill/>
                </a:ln>
                <a:solidFill>
                  <a:prstClr val="black"/>
                </a:solidFill>
                <a:effectLst/>
                <a:uLnTx/>
                <a:uFillTx/>
                <a:latin typeface="Calibri"/>
                <a:ea typeface="+mn-ea"/>
                <a:cs typeface="+mn-cs"/>
              </a:rPr>
              <a:t>получените от тях точки на етапа на оценка на качеството</a:t>
            </a:r>
            <a:endParaRPr kumimoji="0" lang="ru-RU" sz="1200" b="0" i="0" u="none" strike="noStrike" kern="0" cap="none" spc="0" normalizeH="0" baseline="0" noProof="0" dirty="0" smtClean="0">
              <a:ln>
                <a:noFill/>
              </a:ln>
              <a:solidFill>
                <a:prstClr val="black"/>
              </a:solidFill>
              <a:effectLst/>
              <a:uLnTx/>
              <a:uFillTx/>
              <a:latin typeface="Calibri"/>
              <a:ea typeface="+mn-ea"/>
              <a:cs typeface="+mn-cs"/>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ru-RU" sz="1200" b="0" i="0" u="none" strike="noStrike" kern="0" cap="none" spc="0" normalizeH="0" baseline="0" noProof="0" dirty="0">
                <a:ln>
                  <a:noFill/>
                </a:ln>
                <a:solidFill>
                  <a:prstClr val="black"/>
                </a:solidFill>
                <a:effectLst/>
                <a:uLnTx/>
                <a:uFillTx/>
                <a:latin typeface="Calibri"/>
                <a:ea typeface="+mn-ea"/>
                <a:cs typeface="+mn-cs"/>
              </a:rPr>
              <a:t>о</a:t>
            </a:r>
            <a:r>
              <a:rPr kumimoji="0" lang="ru-RU" sz="1200" b="0" i="0" u="none" strike="noStrike" kern="0" cap="none" spc="0" normalizeH="0" baseline="0" noProof="0" dirty="0" smtClean="0">
                <a:ln>
                  <a:noFill/>
                </a:ln>
                <a:solidFill>
                  <a:prstClr val="black"/>
                </a:solidFill>
                <a:effectLst/>
                <a:uLnTx/>
                <a:uFillTx/>
                <a:latin typeface="Calibri"/>
                <a:ea typeface="+mn-ea"/>
                <a:cs typeface="+mn-cs"/>
              </a:rPr>
              <a:t>формя </a:t>
            </a:r>
            <a:r>
              <a:rPr kumimoji="0" lang="ru-RU" sz="1200" b="1" i="0" u="none" strike="noStrike" kern="0" cap="none" spc="0" normalizeH="0" baseline="0" noProof="0" dirty="0">
                <a:ln>
                  <a:noFill/>
                </a:ln>
                <a:solidFill>
                  <a:prstClr val="black"/>
                </a:solidFill>
                <a:effectLst/>
                <a:uLnTx/>
                <a:uFillTx/>
                <a:latin typeface="Calibri"/>
                <a:ea typeface="+mn-ea"/>
                <a:cs typeface="+mn-cs"/>
              </a:rPr>
              <a:t>окончателния списък </a:t>
            </a:r>
            <a:r>
              <a:rPr kumimoji="0" lang="ru-RU" sz="1200" b="0" i="0" u="none" strike="noStrike" kern="0" cap="none" spc="0" normalizeH="0" baseline="0" noProof="0" dirty="0">
                <a:ln>
                  <a:noFill/>
                </a:ln>
                <a:solidFill>
                  <a:prstClr val="black"/>
                </a:solidFill>
                <a:effectLst/>
                <a:uLnTx/>
                <a:uFillTx/>
                <a:latin typeface="Calibri"/>
                <a:ea typeface="+mn-ea"/>
                <a:cs typeface="+mn-cs"/>
              </a:rPr>
              <a:t>с класирани </a:t>
            </a:r>
            <a:r>
              <a:rPr kumimoji="0" lang="ru-RU" sz="1200" b="0" i="0" u="none" strike="noStrike" kern="0" cap="none" spc="0" normalizeH="0" baseline="0" noProof="0" dirty="0" smtClean="0">
                <a:ln>
                  <a:noFill/>
                </a:ln>
                <a:solidFill>
                  <a:prstClr val="black"/>
                </a:solidFill>
                <a:effectLst/>
                <a:uLnTx/>
                <a:uFillTx/>
                <a:latin typeface="Calibri"/>
                <a:ea typeface="+mn-ea"/>
                <a:cs typeface="+mn-cs"/>
              </a:rPr>
              <a:t>концепции /ТЗ на МРРБ/</a:t>
            </a:r>
            <a:endParaRPr kumimoji="0" lang="bg-BG"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a:xfrm>
            <a:off x="554200" y="1530764"/>
            <a:ext cx="8044993" cy="461665"/>
          </a:xfrm>
          <a:prstGeom prst="rect">
            <a:avLst/>
          </a:prstGeom>
          <a:solidFill>
            <a:srgbClr val="A5A5A5">
              <a:alpha val="50000"/>
            </a:srgbClr>
          </a:solidFill>
          <a:ln>
            <a:noFill/>
          </a:ln>
          <a:effectLst/>
        </p:spPr>
        <p:txBody>
          <a:bodyPr wrap="square" rtlCol="0" anchor="ctr" anchorCtr="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bg-BG" sz="1300" b="1" i="0" u="none" strike="noStrike" kern="0" cap="none" spc="0" normalizeH="0" baseline="0" noProof="0" dirty="0" smtClean="0">
                <a:ln>
                  <a:noFill/>
                </a:ln>
                <a:solidFill>
                  <a:prstClr val="black"/>
                </a:solidFill>
                <a:effectLst/>
                <a:uLnTx/>
                <a:uFillTx/>
                <a:latin typeface="Calibri"/>
                <a:ea typeface="+mn-ea"/>
                <a:cs typeface="+mn-cs"/>
              </a:rPr>
              <a:t>		</a:t>
            </a:r>
            <a:r>
              <a:rPr kumimoji="0" lang="bg-BG" sz="1800" b="1" i="0" u="none" strike="noStrike" kern="0" cap="none" spc="0" normalizeH="0" baseline="0" noProof="0" dirty="0" smtClean="0">
                <a:ln>
                  <a:noFill/>
                </a:ln>
                <a:solidFill>
                  <a:prstClr val="black"/>
                </a:solidFill>
                <a:effectLst/>
                <a:uLnTx/>
                <a:uFillTx/>
                <a:latin typeface="Calibri"/>
                <a:ea typeface="+mn-ea"/>
                <a:cs typeface="+mn-cs"/>
              </a:rPr>
              <a:t>              Е К С П Е Р Т Е Н    С Ъ С Т А В</a:t>
            </a:r>
          </a:p>
        </p:txBody>
      </p:sp>
      <p:sp>
        <p:nvSpPr>
          <p:cNvPr id="11" name="TextBox 10"/>
          <p:cNvSpPr txBox="1"/>
          <p:nvPr/>
        </p:nvSpPr>
        <p:spPr>
          <a:xfrm>
            <a:off x="3424271" y="2261114"/>
            <a:ext cx="2335497" cy="461665"/>
          </a:xfrm>
          <a:prstGeom prst="rect">
            <a:avLst/>
          </a:prstGeom>
          <a:solidFill>
            <a:srgbClr val="70AD47">
              <a:alpha val="50000"/>
            </a:srgbClr>
          </a:solidFill>
          <a:ln>
            <a:solidFill>
              <a:srgbClr val="71AF47"/>
            </a:solidFill>
          </a:ln>
          <a:effectLst/>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g-BG" sz="1200" b="1" i="0" u="none" strike="noStrike" kern="0" cap="none" spc="0" normalizeH="0" baseline="0" noProof="0" dirty="0" smtClean="0">
                <a:ln>
                  <a:noFill/>
                </a:ln>
                <a:solidFill>
                  <a:prstClr val="black"/>
                </a:solidFill>
                <a:effectLst/>
                <a:uLnTx/>
                <a:uFillTx/>
                <a:latin typeface="Calibri"/>
                <a:ea typeface="+mn-ea"/>
                <a:cs typeface="+mn-cs"/>
              </a:rPr>
              <a:t>ЗВЕНО ЗА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g-BG" sz="1200" b="1" i="0" u="none" strike="noStrike" kern="0" cap="none" spc="0" normalizeH="0" baseline="0" noProof="0" dirty="0" smtClean="0">
                <a:ln>
                  <a:noFill/>
                </a:ln>
                <a:solidFill>
                  <a:prstClr val="black"/>
                </a:solidFill>
                <a:effectLst/>
                <a:uLnTx/>
                <a:uFillTx/>
                <a:latin typeface="Calibri"/>
                <a:ea typeface="+mn-ea"/>
                <a:cs typeface="+mn-cs"/>
              </a:rPr>
              <a:t>ПУБЛИЧНИ КОНСУЛТАЦИИ </a:t>
            </a:r>
            <a:endParaRPr kumimoji="0" lang="bg-BG"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12" name="Rectangle 11"/>
          <p:cNvSpPr/>
          <p:nvPr/>
        </p:nvSpPr>
        <p:spPr>
          <a:xfrm>
            <a:off x="3424271" y="2738537"/>
            <a:ext cx="2335497" cy="2631490"/>
          </a:xfrm>
          <a:prstGeom prst="rect">
            <a:avLst/>
          </a:prstGeom>
          <a:solidFill>
            <a:sysClr val="window" lastClr="FFFFFF"/>
          </a:solidFill>
          <a:ln w="12700" cap="flat" cmpd="sng" algn="ctr">
            <a:solidFill>
              <a:srgbClr val="70AD47"/>
            </a:solidFill>
            <a:prstDash val="solid"/>
            <a:miter lim="800000"/>
          </a:ln>
          <a:effectLst/>
        </p:spPr>
        <p:txBody>
          <a:bodyPr wrap="square">
            <a:spAutoFit/>
          </a:bodyPr>
          <a:lstStyle/>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bg-BG" sz="1100" b="0" i="0" u="none" strike="noStrike" kern="0" cap="none" spc="0" normalizeH="0" baseline="0" noProof="0" dirty="0" smtClean="0">
                <a:ln>
                  <a:noFill/>
                </a:ln>
                <a:solidFill>
                  <a:prstClr val="black"/>
                </a:solidFill>
                <a:effectLst/>
                <a:uLnTx/>
                <a:uFillTx/>
                <a:latin typeface="Calibri"/>
                <a:ea typeface="+mn-ea"/>
                <a:cs typeface="+mn-cs"/>
              </a:rPr>
              <a:t>организира </a:t>
            </a:r>
            <a:r>
              <a:rPr kumimoji="0" lang="bg-BG" sz="1100" b="0" i="0" u="none" strike="noStrike" kern="0" cap="none" spc="0" normalizeH="0" baseline="0" noProof="0" dirty="0">
                <a:ln>
                  <a:noFill/>
                </a:ln>
                <a:solidFill>
                  <a:prstClr val="black"/>
                </a:solidFill>
                <a:effectLst/>
                <a:uLnTx/>
                <a:uFillTx/>
                <a:latin typeface="Calibri"/>
                <a:ea typeface="+mn-ea"/>
                <a:cs typeface="+mn-cs"/>
              </a:rPr>
              <a:t>и провежда традиционни и иновативни форми на </a:t>
            </a:r>
            <a:r>
              <a:rPr kumimoji="0" lang="bg-BG" sz="1100" b="1" i="0" u="none" strike="noStrike" kern="0" cap="none" spc="0" normalizeH="0" baseline="0" noProof="0" dirty="0">
                <a:ln>
                  <a:noFill/>
                </a:ln>
                <a:solidFill>
                  <a:prstClr val="black"/>
                </a:solidFill>
                <a:effectLst/>
                <a:uLnTx/>
                <a:uFillTx/>
                <a:latin typeface="Calibri"/>
                <a:ea typeface="+mn-ea"/>
                <a:cs typeface="+mn-cs"/>
              </a:rPr>
              <a:t>обществени </a:t>
            </a:r>
            <a:r>
              <a:rPr kumimoji="0" lang="bg-BG" sz="1100" b="1" i="0" u="none" strike="noStrike" kern="0" cap="none" spc="0" normalizeH="0" baseline="0" noProof="0" dirty="0" smtClean="0">
                <a:ln>
                  <a:noFill/>
                </a:ln>
                <a:solidFill>
                  <a:prstClr val="black"/>
                </a:solidFill>
                <a:effectLst/>
                <a:uLnTx/>
                <a:uFillTx/>
                <a:latin typeface="Calibri"/>
                <a:ea typeface="+mn-ea"/>
                <a:cs typeface="+mn-cs"/>
              </a:rPr>
              <a:t>консултации, представяния, публични събития</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bg-BG" sz="1100" b="0" i="0" u="none" strike="noStrike" kern="0" cap="none" spc="0" normalizeH="0" baseline="0" noProof="0" dirty="0" smtClean="0">
                <a:ln>
                  <a:noFill/>
                </a:ln>
                <a:solidFill>
                  <a:prstClr val="black"/>
                </a:solidFill>
                <a:effectLst/>
                <a:uLnTx/>
                <a:uFillTx/>
                <a:latin typeface="Calibri"/>
                <a:ea typeface="+mn-ea"/>
                <a:cs typeface="+mn-cs"/>
              </a:rPr>
              <a:t>изготвя </a:t>
            </a:r>
            <a:r>
              <a:rPr kumimoji="0" lang="bg-BG" sz="1100" b="1" i="0" u="none" strike="noStrike" kern="0" cap="none" spc="0" normalizeH="0" baseline="0" noProof="0" dirty="0">
                <a:ln>
                  <a:noFill/>
                </a:ln>
                <a:solidFill>
                  <a:prstClr val="black"/>
                </a:solidFill>
                <a:effectLst/>
                <a:uLnTx/>
                <a:uFillTx/>
                <a:latin typeface="Calibri"/>
                <a:ea typeface="+mn-ea"/>
                <a:cs typeface="+mn-cs"/>
              </a:rPr>
              <a:t>график и програма </a:t>
            </a:r>
            <a:r>
              <a:rPr kumimoji="0" lang="bg-BG" sz="1100" b="0" i="0" u="none" strike="noStrike" kern="0" cap="none" spc="0" normalizeH="0" baseline="0" noProof="0" dirty="0">
                <a:ln>
                  <a:noFill/>
                </a:ln>
                <a:solidFill>
                  <a:prstClr val="black"/>
                </a:solidFill>
                <a:effectLst/>
                <a:uLnTx/>
                <a:uFillTx/>
                <a:latin typeface="Calibri"/>
                <a:ea typeface="+mn-ea"/>
                <a:cs typeface="+mn-cs"/>
              </a:rPr>
              <a:t>за провеждането им; </a:t>
            </a:r>
            <a:endParaRPr kumimoji="0" lang="bg-BG" sz="1100" b="0" i="0" u="none" strike="noStrike" kern="0" cap="none" spc="0" normalizeH="0" baseline="0" noProof="0" dirty="0" smtClean="0">
              <a:ln>
                <a:noFill/>
              </a:ln>
              <a:solidFill>
                <a:prstClr val="black"/>
              </a:solidFill>
              <a:effectLst/>
              <a:uLnTx/>
              <a:uFillTx/>
              <a:latin typeface="Calibri"/>
              <a:ea typeface="+mn-ea"/>
              <a:cs typeface="+mn-cs"/>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bg-BG" sz="1100" b="0" i="0" u="none" strike="noStrike" kern="0" cap="none" spc="0" normalizeH="0" baseline="0" noProof="0" dirty="0" smtClean="0">
                <a:ln>
                  <a:noFill/>
                </a:ln>
                <a:solidFill>
                  <a:prstClr val="black"/>
                </a:solidFill>
                <a:effectLst/>
                <a:uLnTx/>
                <a:uFillTx/>
                <a:latin typeface="Calibri"/>
                <a:ea typeface="+mn-ea"/>
                <a:cs typeface="+mn-cs"/>
              </a:rPr>
              <a:t>при постъпили предложения за промяна в концепциите, уведомява партньорствата;</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bg-BG" sz="1100" b="0" i="0" u="none" strike="noStrike" kern="0" cap="none" spc="0" normalizeH="0" baseline="0" noProof="0" dirty="0" smtClean="0">
                <a:ln>
                  <a:noFill/>
                </a:ln>
                <a:solidFill>
                  <a:prstClr val="black"/>
                </a:solidFill>
                <a:effectLst/>
                <a:uLnTx/>
                <a:uFillTx/>
                <a:latin typeface="Calibri"/>
                <a:ea typeface="+mn-ea"/>
                <a:cs typeface="+mn-cs"/>
              </a:rPr>
              <a:t>изготвя </a:t>
            </a:r>
            <a:r>
              <a:rPr kumimoji="0" lang="bg-BG" sz="1100" b="1" i="0" u="none" strike="noStrike" kern="0" cap="none" spc="0" normalizeH="0" baseline="0" noProof="0" dirty="0">
                <a:ln>
                  <a:noFill/>
                </a:ln>
                <a:solidFill>
                  <a:prstClr val="black"/>
                </a:solidFill>
                <a:effectLst/>
                <a:uLnTx/>
                <a:uFillTx/>
                <a:latin typeface="Calibri"/>
                <a:ea typeface="+mn-ea"/>
                <a:cs typeface="+mn-cs"/>
              </a:rPr>
              <a:t>доклад</a:t>
            </a:r>
            <a:r>
              <a:rPr kumimoji="0" lang="bg-BG" sz="1100" b="0" i="0" u="none" strike="noStrike" kern="0" cap="none" spc="0" normalizeH="0" baseline="0" noProof="0" dirty="0">
                <a:ln>
                  <a:noFill/>
                </a:ln>
                <a:solidFill>
                  <a:prstClr val="black"/>
                </a:solidFill>
                <a:effectLst/>
                <a:uLnTx/>
                <a:uFillTx/>
                <a:latin typeface="Calibri"/>
                <a:ea typeface="+mn-ea"/>
                <a:cs typeface="+mn-cs"/>
              </a:rPr>
              <a:t> за резултатите от проведените обществени консултации и </a:t>
            </a:r>
            <a:r>
              <a:rPr kumimoji="0" lang="bg-BG" sz="1100" b="1" i="0" u="none" strike="noStrike" kern="0" cap="none" spc="0" normalizeH="0" baseline="0" noProof="0" dirty="0">
                <a:ln>
                  <a:noFill/>
                </a:ln>
                <a:solidFill>
                  <a:prstClr val="black"/>
                </a:solidFill>
                <a:effectLst/>
                <a:uLnTx/>
                <a:uFillTx/>
                <a:latin typeface="Calibri"/>
                <a:ea typeface="+mn-ea"/>
                <a:cs typeface="+mn-cs"/>
              </a:rPr>
              <a:t>оценява степента на обществената </a:t>
            </a:r>
            <a:r>
              <a:rPr kumimoji="0" lang="bg-BG" sz="1100" b="1" i="0" u="none" strike="noStrike" kern="0" cap="none" spc="0" normalizeH="0" baseline="0" noProof="0" dirty="0" smtClean="0">
                <a:ln>
                  <a:noFill/>
                </a:ln>
                <a:solidFill>
                  <a:prstClr val="black"/>
                </a:solidFill>
                <a:effectLst/>
                <a:uLnTx/>
                <a:uFillTx/>
                <a:latin typeface="Calibri"/>
                <a:ea typeface="+mn-ea"/>
                <a:cs typeface="+mn-cs"/>
              </a:rPr>
              <a:t>подкрепа </a:t>
            </a:r>
            <a:r>
              <a:rPr kumimoji="0" lang="bg-BG" sz="1100" b="0" i="0" u="none" strike="noStrike" kern="0" cap="none" spc="0" normalizeH="0" baseline="0" noProof="0" dirty="0" smtClean="0">
                <a:ln>
                  <a:noFill/>
                </a:ln>
                <a:solidFill>
                  <a:prstClr val="black"/>
                </a:solidFill>
                <a:effectLst/>
                <a:uLnTx/>
                <a:uFillTx/>
                <a:latin typeface="Calibri"/>
                <a:ea typeface="+mn-ea"/>
                <a:cs typeface="+mn-cs"/>
              </a:rPr>
              <a:t>на всяка една концепция за ИТИ</a:t>
            </a:r>
            <a:endParaRPr kumimoji="0" lang="bg-BG" sz="1100" b="0" i="0" u="none" strike="noStrike" kern="0" cap="none" spc="0" normalizeH="0" baseline="0" noProof="0" dirty="0">
              <a:ln>
                <a:noFill/>
              </a:ln>
              <a:solidFill>
                <a:prstClr val="black"/>
              </a:solidFill>
              <a:effectLst/>
              <a:uLnTx/>
              <a:uFillTx/>
              <a:latin typeface="Calibri"/>
              <a:ea typeface="+mn-ea"/>
              <a:cs typeface="+mn-cs"/>
            </a:endParaRPr>
          </a:p>
        </p:txBody>
      </p:sp>
      <p:sp>
        <p:nvSpPr>
          <p:cNvPr id="13" name="TextBox 12"/>
          <p:cNvSpPr txBox="1"/>
          <p:nvPr/>
        </p:nvSpPr>
        <p:spPr>
          <a:xfrm>
            <a:off x="554201" y="2240489"/>
            <a:ext cx="2450461" cy="461665"/>
          </a:xfrm>
          <a:prstGeom prst="rect">
            <a:avLst/>
          </a:prstGeom>
          <a:solidFill>
            <a:srgbClr val="FFC000">
              <a:alpha val="50000"/>
            </a:srgbClr>
          </a:solidFill>
          <a:ln>
            <a:solidFill>
              <a:srgbClr val="FFC000"/>
            </a:solidFill>
          </a:ln>
          <a:effectLst/>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g-BG" sz="1200" b="1" i="0" u="none" strike="noStrike" kern="0" cap="none" spc="0" normalizeH="0" baseline="0" noProof="0" dirty="0" smtClean="0">
                <a:ln>
                  <a:noFill/>
                </a:ln>
                <a:solidFill>
                  <a:prstClr val="black"/>
                </a:solidFill>
                <a:effectLst/>
                <a:uLnTx/>
                <a:uFillTx/>
                <a:latin typeface="Calibri"/>
                <a:ea typeface="+mn-ea"/>
                <a:cs typeface="+mn-cs"/>
              </a:rPr>
              <a:t>ЗВЕНО ЗА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g-BG" sz="1200" b="1" i="0" u="none" strike="noStrike" kern="0" cap="none" spc="0" normalizeH="0" baseline="0" noProof="0" dirty="0" smtClean="0">
                <a:ln>
                  <a:noFill/>
                </a:ln>
                <a:solidFill>
                  <a:prstClr val="black"/>
                </a:solidFill>
                <a:effectLst/>
                <a:uLnTx/>
                <a:uFillTx/>
                <a:latin typeface="Calibri"/>
                <a:ea typeface="+mn-ea"/>
                <a:cs typeface="+mn-cs"/>
              </a:rPr>
              <a:t>МЕДИАЦИИ </a:t>
            </a:r>
            <a:endParaRPr kumimoji="0" lang="bg-BG"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14" name="Rectangle 13"/>
          <p:cNvSpPr/>
          <p:nvPr/>
        </p:nvSpPr>
        <p:spPr>
          <a:xfrm>
            <a:off x="559454" y="2755199"/>
            <a:ext cx="2450462" cy="2677656"/>
          </a:xfrm>
          <a:prstGeom prst="rect">
            <a:avLst/>
          </a:prstGeom>
          <a:solidFill>
            <a:sysClr val="window" lastClr="FFFFFF"/>
          </a:solidFill>
          <a:ln w="12700" cap="flat" cmpd="sng" algn="ctr">
            <a:solidFill>
              <a:srgbClr val="FFC000"/>
            </a:solidFill>
            <a:prstDash val="solid"/>
            <a:miter lim="800000"/>
          </a:ln>
          <a:effectLst/>
        </p:spPr>
        <p:txBody>
          <a:bodyPr wrap="square">
            <a:spAutoFit/>
          </a:bodyPr>
          <a:lstStyle/>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ru-RU" sz="1200" b="1" i="0" u="none" strike="noStrike" kern="0" cap="none" spc="0" normalizeH="0" baseline="0" noProof="0" dirty="0">
                <a:ln>
                  <a:noFill/>
                </a:ln>
                <a:solidFill>
                  <a:prstClr val="black"/>
                </a:solidFill>
                <a:effectLst/>
                <a:uLnTx/>
                <a:uFillTx/>
                <a:latin typeface="Calibri"/>
                <a:ea typeface="+mn-ea"/>
                <a:cs typeface="+mn-cs"/>
              </a:rPr>
              <a:t>координация и съдействие за сформирането на партньорство </a:t>
            </a:r>
            <a:r>
              <a:rPr kumimoji="0" lang="ru-RU" sz="1200" b="0" i="0" u="none" strike="noStrike" kern="0" cap="none" spc="0" normalizeH="0" baseline="0" noProof="0" dirty="0">
                <a:ln>
                  <a:noFill/>
                </a:ln>
                <a:solidFill>
                  <a:prstClr val="black"/>
                </a:solidFill>
                <a:effectLst/>
                <a:uLnTx/>
                <a:uFillTx/>
                <a:latin typeface="Calibri"/>
                <a:ea typeface="+mn-ea"/>
                <a:cs typeface="+mn-cs"/>
              </a:rPr>
              <a:t>между заинтересованите </a:t>
            </a:r>
            <a:r>
              <a:rPr kumimoji="0" lang="ru-RU" sz="1200" b="0" i="0" u="none" strike="noStrike" kern="0" cap="none" spc="0" normalizeH="0" baseline="0" noProof="0" dirty="0" smtClean="0">
                <a:ln>
                  <a:noFill/>
                </a:ln>
                <a:solidFill>
                  <a:prstClr val="black"/>
                </a:solidFill>
                <a:effectLst/>
                <a:uLnTx/>
                <a:uFillTx/>
                <a:latin typeface="Calibri"/>
                <a:ea typeface="+mn-ea"/>
                <a:cs typeface="+mn-cs"/>
              </a:rPr>
              <a:t>страни;</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ru-RU" sz="1200" b="0" i="0" u="none" strike="noStrike" kern="0" cap="none" spc="0" normalizeH="0" baseline="0" noProof="0" dirty="0" smtClean="0">
                <a:ln>
                  <a:noFill/>
                </a:ln>
                <a:solidFill>
                  <a:prstClr val="black"/>
                </a:solidFill>
                <a:effectLst/>
                <a:uLnTx/>
                <a:uFillTx/>
                <a:latin typeface="Calibri"/>
                <a:ea typeface="+mn-ea"/>
                <a:cs typeface="+mn-cs"/>
              </a:rPr>
              <a:t>подпомага </a:t>
            </a:r>
            <a:r>
              <a:rPr kumimoji="0" lang="ru-RU" sz="1200" b="0" i="0" u="none" strike="noStrike" kern="0" cap="none" spc="0" normalizeH="0" baseline="0" noProof="0" dirty="0">
                <a:ln>
                  <a:noFill/>
                </a:ln>
                <a:solidFill>
                  <a:prstClr val="black"/>
                </a:solidFill>
                <a:effectLst/>
                <a:uLnTx/>
                <a:uFillTx/>
                <a:latin typeface="Calibri"/>
                <a:ea typeface="+mn-ea"/>
                <a:cs typeface="+mn-cs"/>
              </a:rPr>
              <a:t>комуникацията между потенциалните партньори чрез </a:t>
            </a:r>
            <a:r>
              <a:rPr kumimoji="0" lang="ru-RU" sz="1200" b="1" i="0" u="none" strike="noStrike" kern="0" cap="none" spc="0" normalizeH="0" baseline="0" noProof="0" dirty="0">
                <a:ln>
                  <a:noFill/>
                </a:ln>
                <a:solidFill>
                  <a:prstClr val="black"/>
                </a:solidFill>
                <a:effectLst/>
                <a:uLnTx/>
                <a:uFillTx/>
                <a:latin typeface="Calibri"/>
                <a:ea typeface="+mn-ea"/>
                <a:cs typeface="+mn-cs"/>
              </a:rPr>
              <a:t>разяснителни кампании и информационни </a:t>
            </a:r>
            <a:r>
              <a:rPr kumimoji="0" lang="ru-RU" sz="1200" b="1" i="0" u="none" strike="noStrike" kern="0" cap="none" spc="0" normalizeH="0" baseline="0" noProof="0" dirty="0" smtClean="0">
                <a:ln>
                  <a:noFill/>
                </a:ln>
                <a:solidFill>
                  <a:prstClr val="black"/>
                </a:solidFill>
                <a:effectLst/>
                <a:uLnTx/>
                <a:uFillTx/>
                <a:latin typeface="Calibri"/>
                <a:ea typeface="+mn-ea"/>
                <a:cs typeface="+mn-cs"/>
              </a:rPr>
              <a:t>дейности</a:t>
            </a:r>
            <a:r>
              <a:rPr kumimoji="0" lang="ru-RU" sz="1200" b="0" i="0" u="none" strike="noStrike" kern="0" cap="none" spc="0" normalizeH="0" baseline="0" noProof="0" dirty="0" smtClean="0">
                <a:ln>
                  <a:noFill/>
                </a:ln>
                <a:solidFill>
                  <a:prstClr val="black"/>
                </a:solidFill>
                <a:effectLst/>
                <a:uLnTx/>
                <a:uFillTx/>
                <a:latin typeface="Calibri"/>
                <a:ea typeface="+mn-ea"/>
                <a:cs typeface="+mn-cs"/>
              </a:rPr>
              <a:t>;</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ru-RU" sz="1200" b="0" i="0" u="none" strike="noStrike" kern="0" cap="none" spc="0" normalizeH="0" baseline="0" noProof="0" dirty="0" smtClean="0">
                <a:ln>
                  <a:noFill/>
                </a:ln>
                <a:solidFill>
                  <a:prstClr val="black"/>
                </a:solidFill>
                <a:effectLst/>
                <a:uLnTx/>
                <a:uFillTx/>
                <a:latin typeface="Calibri"/>
                <a:ea typeface="+mn-ea"/>
                <a:cs typeface="+mn-cs"/>
              </a:rPr>
              <a:t>отговаря </a:t>
            </a:r>
            <a:r>
              <a:rPr kumimoji="0" lang="ru-RU" sz="1200" b="0" i="0" u="none" strike="noStrike" kern="0" cap="none" spc="0" normalizeH="0" baseline="0" noProof="0" dirty="0">
                <a:ln>
                  <a:noFill/>
                </a:ln>
                <a:solidFill>
                  <a:prstClr val="black"/>
                </a:solidFill>
                <a:effectLst/>
                <a:uLnTx/>
                <a:uFillTx/>
                <a:latin typeface="Calibri"/>
                <a:ea typeface="+mn-ea"/>
                <a:cs typeface="+mn-cs"/>
              </a:rPr>
              <a:t>за </a:t>
            </a:r>
            <a:r>
              <a:rPr kumimoji="0" lang="ru-RU" sz="1200" b="1" i="0" u="none" strike="noStrike" kern="0" cap="none" spc="0" normalizeH="0" baseline="0" noProof="0" dirty="0">
                <a:ln>
                  <a:noFill/>
                </a:ln>
                <a:solidFill>
                  <a:prstClr val="black"/>
                </a:solidFill>
                <a:effectLst/>
                <a:uLnTx/>
                <a:uFillTx/>
                <a:latin typeface="Calibri"/>
                <a:ea typeface="+mn-ea"/>
                <a:cs typeface="+mn-cs"/>
              </a:rPr>
              <a:t>информационната стратегия на регионалния съвет за </a:t>
            </a:r>
            <a:r>
              <a:rPr kumimoji="0" lang="ru-RU" sz="1200" b="1" i="0" u="none" strike="noStrike" kern="0" cap="none" spc="0" normalizeH="0" baseline="0" noProof="0" dirty="0" smtClean="0">
                <a:ln>
                  <a:noFill/>
                </a:ln>
                <a:solidFill>
                  <a:prstClr val="black"/>
                </a:solidFill>
                <a:effectLst/>
                <a:uLnTx/>
                <a:uFillTx/>
                <a:latin typeface="Calibri"/>
                <a:ea typeface="+mn-ea"/>
                <a:cs typeface="+mn-cs"/>
              </a:rPr>
              <a:t>развитие</a:t>
            </a:r>
            <a:r>
              <a:rPr kumimoji="0" lang="ru-RU" sz="1200" b="0" i="0" u="none" strike="noStrike" kern="0" cap="none" spc="0" normalizeH="0" baseline="0" noProof="0" dirty="0" smtClean="0">
                <a:ln>
                  <a:noFill/>
                </a:ln>
                <a:solidFill>
                  <a:prstClr val="black"/>
                </a:solidFill>
                <a:effectLst/>
                <a:uLnTx/>
                <a:uFillTx/>
                <a:latin typeface="Calibri"/>
                <a:ea typeface="+mn-ea"/>
                <a:cs typeface="+mn-cs"/>
              </a:rPr>
              <a:t>; </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ru-RU" sz="1200" b="0" i="0" u="none" strike="noStrike" kern="0" cap="none" spc="0" normalizeH="0" baseline="0" noProof="0" dirty="0">
                <a:ln>
                  <a:noFill/>
                </a:ln>
                <a:solidFill>
                  <a:prstClr val="black"/>
                </a:solidFill>
                <a:effectLst/>
                <a:uLnTx/>
                <a:uFillTx/>
                <a:latin typeface="Calibri"/>
                <a:ea typeface="+mn-ea"/>
                <a:cs typeface="+mn-cs"/>
              </a:rPr>
              <a:t>и</a:t>
            </a:r>
            <a:r>
              <a:rPr kumimoji="0" lang="ru-RU" sz="1200" b="0" i="0" u="none" strike="noStrike" kern="0" cap="none" spc="0" normalizeH="0" baseline="0" noProof="0" dirty="0" smtClean="0">
                <a:ln>
                  <a:noFill/>
                </a:ln>
                <a:solidFill>
                  <a:prstClr val="black"/>
                </a:solidFill>
                <a:effectLst/>
                <a:uLnTx/>
                <a:uFillTx/>
                <a:latin typeface="Calibri"/>
                <a:ea typeface="+mn-ea"/>
                <a:cs typeface="+mn-cs"/>
              </a:rPr>
              <a:t>зготвя </a:t>
            </a:r>
            <a:r>
              <a:rPr kumimoji="0" lang="ru-RU" sz="1200" b="1" i="0" u="none" strike="noStrike" kern="0" cap="none" spc="0" normalizeH="0" baseline="0" noProof="0" dirty="0" smtClean="0">
                <a:ln>
                  <a:noFill/>
                </a:ln>
                <a:solidFill>
                  <a:prstClr val="black"/>
                </a:solidFill>
                <a:effectLst/>
                <a:uLnTx/>
                <a:uFillTx/>
                <a:latin typeface="Calibri"/>
                <a:ea typeface="+mn-ea"/>
                <a:cs typeface="+mn-cs"/>
              </a:rPr>
              <a:t>доклад</a:t>
            </a:r>
            <a:r>
              <a:rPr kumimoji="0" lang="ru-RU" sz="1200" b="0" i="0" u="none" strike="noStrike" kern="0" cap="none" spc="0" normalizeH="0" baseline="0" noProof="0" dirty="0" smtClean="0">
                <a:ln>
                  <a:noFill/>
                </a:ln>
                <a:solidFill>
                  <a:prstClr val="black"/>
                </a:solidFill>
                <a:effectLst/>
                <a:uLnTx/>
                <a:uFillTx/>
                <a:latin typeface="Calibri"/>
                <a:ea typeface="+mn-ea"/>
                <a:cs typeface="+mn-cs"/>
              </a:rPr>
              <a:t> на </a:t>
            </a:r>
            <a:r>
              <a:rPr kumimoji="0" lang="ru-RU" sz="1200" b="0" i="0" u="none" strike="noStrike" kern="0" cap="none" spc="0" normalizeH="0" baseline="0" noProof="0" dirty="0">
                <a:ln>
                  <a:noFill/>
                </a:ln>
                <a:solidFill>
                  <a:prstClr val="black"/>
                </a:solidFill>
                <a:effectLst/>
                <a:uLnTx/>
                <a:uFillTx/>
                <a:latin typeface="Calibri"/>
                <a:ea typeface="+mn-ea"/>
                <a:cs typeface="+mn-cs"/>
              </a:rPr>
              <a:t>всеки 2 </a:t>
            </a:r>
            <a:r>
              <a:rPr kumimoji="0" lang="ru-RU" sz="1200" b="0" i="0" u="none" strike="noStrike" kern="0" cap="none" spc="0" normalizeH="0" baseline="0" noProof="0" dirty="0" smtClean="0">
                <a:ln>
                  <a:noFill/>
                </a:ln>
                <a:solidFill>
                  <a:prstClr val="black"/>
                </a:solidFill>
                <a:effectLst/>
                <a:uLnTx/>
                <a:uFillTx/>
                <a:latin typeface="Calibri"/>
                <a:ea typeface="+mn-ea"/>
                <a:cs typeface="+mn-cs"/>
              </a:rPr>
              <a:t>месеца</a:t>
            </a:r>
            <a:endParaRPr kumimoji="0" lang="ru-RU" sz="1200" b="0" i="0" u="none" strike="noStrike" kern="0" cap="none" spc="0" normalizeH="0" baseline="0" noProof="0" dirty="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4"/>
          <a:stretch>
            <a:fillRect/>
          </a:stretch>
        </p:blipFill>
        <p:spPr>
          <a:xfrm>
            <a:off x="114300" y="135204"/>
            <a:ext cx="1152244" cy="1225402"/>
          </a:xfrm>
          <a:prstGeom prst="rect">
            <a:avLst/>
          </a:prstGeom>
        </p:spPr>
      </p:pic>
      <p:pic>
        <p:nvPicPr>
          <p:cNvPr id="4" name="Picture 3"/>
          <p:cNvPicPr>
            <a:picLocks noChangeAspect="1"/>
          </p:cNvPicPr>
          <p:nvPr/>
        </p:nvPicPr>
        <p:blipFill>
          <a:blip r:embed="rId5"/>
          <a:stretch>
            <a:fillRect/>
          </a:stretch>
        </p:blipFill>
        <p:spPr>
          <a:xfrm>
            <a:off x="7344307" y="5583922"/>
            <a:ext cx="1487553" cy="1201016"/>
          </a:xfrm>
          <a:prstGeom prst="rect">
            <a:avLst/>
          </a:prstGeom>
        </p:spPr>
      </p:pic>
    </p:spTree>
    <p:extLst>
      <p:ext uri="{BB962C8B-B14F-4D97-AF65-F5344CB8AC3E}">
        <p14:creationId xmlns:p14="http://schemas.microsoft.com/office/powerpoint/2010/main" val="30324945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701" name="Правоъгълник 4"/>
          <p:cNvSpPr>
            <a:spLocks noChangeArrowheads="1"/>
          </p:cNvSpPr>
          <p:nvPr/>
        </p:nvSpPr>
        <p:spPr bwMode="auto">
          <a:xfrm>
            <a:off x="1626394" y="1524896"/>
            <a:ext cx="61198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gn="ctr" fontAlgn="base">
              <a:spcBef>
                <a:spcPct val="0"/>
              </a:spcBef>
              <a:spcAft>
                <a:spcPct val="0"/>
              </a:spcAft>
            </a:pPr>
            <a:r>
              <a:rPr lang="ru-RU" sz="2000" b="1" dirty="0">
                <a:solidFill>
                  <a:prstClr val="black"/>
                </a:solidFill>
                <a:latin typeface="Arial" charset="0"/>
              </a:rPr>
              <a:t>РОЛЯ НА РСР ПРИ ЕТС ПРОГРАМИТЕ</a:t>
            </a:r>
          </a:p>
        </p:txBody>
      </p:sp>
      <p:sp>
        <p:nvSpPr>
          <p:cNvPr id="7" name="Rectangle 2"/>
          <p:cNvSpPr txBox="1">
            <a:spLocks noChangeArrowheads="1"/>
          </p:cNvSpPr>
          <p:nvPr/>
        </p:nvSpPr>
        <p:spPr bwMode="auto">
          <a:xfrm>
            <a:off x="539552" y="24614"/>
            <a:ext cx="7772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bg-BG" sz="2900" b="1" i="0" u="none" strike="noStrike" kern="1200" cap="none" spc="0" normalizeH="0" baseline="0" noProof="0" dirty="0" smtClean="0">
              <a:ln>
                <a:noFill/>
              </a:ln>
              <a:solidFill>
                <a:prstClr val="black"/>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endParaRPr>
          </a:p>
        </p:txBody>
      </p:sp>
      <p:grpSp>
        <p:nvGrpSpPr>
          <p:cNvPr id="8" name="Group 7"/>
          <p:cNvGrpSpPr/>
          <p:nvPr/>
        </p:nvGrpSpPr>
        <p:grpSpPr>
          <a:xfrm>
            <a:off x="1115616" y="2636912"/>
            <a:ext cx="7357300" cy="3342082"/>
            <a:chOff x="1031124" y="1691648"/>
            <a:chExt cx="7357300" cy="3342082"/>
          </a:xfrm>
        </p:grpSpPr>
        <p:sp>
          <p:nvSpPr>
            <p:cNvPr id="9" name="TextBox 8"/>
            <p:cNvSpPr txBox="1"/>
            <p:nvPr/>
          </p:nvSpPr>
          <p:spPr>
            <a:xfrm>
              <a:off x="1055154" y="1691648"/>
              <a:ext cx="3096344" cy="338554"/>
            </a:xfrm>
            <a:prstGeom prst="rect">
              <a:avLst/>
            </a:prstGeom>
            <a:solidFill>
              <a:srgbClr val="5B9BD5"/>
            </a:solidFill>
            <a:ln>
              <a:noFill/>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g-BG" sz="1600" b="1" i="0" u="none" strike="noStrike" kern="0" cap="none" spc="0" normalizeH="0" baseline="0" noProof="0" dirty="0" smtClean="0">
                  <a:ln>
                    <a:noFill/>
                  </a:ln>
                  <a:solidFill>
                    <a:prstClr val="white"/>
                  </a:solidFill>
                  <a:effectLst/>
                  <a:uLnTx/>
                  <a:uFillTx/>
                  <a:latin typeface="Calibri"/>
                  <a:ea typeface="+mn-ea"/>
                  <a:cs typeface="+mn-cs"/>
                </a:rPr>
                <a:t>Звено</a:t>
              </a:r>
              <a:r>
                <a:rPr kumimoji="0" lang="bg-BG" sz="1600" b="0" i="1" u="none" strike="noStrike" kern="0" cap="none" spc="0" normalizeH="0" baseline="0" noProof="0" dirty="0" smtClean="0">
                  <a:ln>
                    <a:noFill/>
                  </a:ln>
                  <a:solidFill>
                    <a:prstClr val="white"/>
                  </a:solidFill>
                  <a:effectLst/>
                  <a:uLnTx/>
                  <a:uFillTx/>
                  <a:latin typeface="Calibri"/>
                  <a:ea typeface="+mn-ea"/>
                  <a:cs typeface="+mn-cs"/>
                </a:rPr>
                <a:t> </a:t>
              </a:r>
              <a:r>
                <a:rPr kumimoji="0" lang="bg-BG" sz="1600" b="1" i="0" u="none" strike="noStrike" kern="0" cap="none" spc="0" normalizeH="0" baseline="0" noProof="0" dirty="0">
                  <a:ln>
                    <a:noFill/>
                  </a:ln>
                  <a:solidFill>
                    <a:prstClr val="white"/>
                  </a:solidFill>
                  <a:effectLst/>
                  <a:uLnTx/>
                  <a:uFillTx/>
                  <a:latin typeface="Calibri"/>
                  <a:ea typeface="+mn-ea"/>
                  <a:cs typeface="+mn-cs"/>
                </a:rPr>
                <a:t>за</a:t>
              </a:r>
              <a:r>
                <a:rPr kumimoji="0" lang="bg-BG" sz="1600" b="0" i="1" u="none" strike="noStrike" kern="0" cap="none" spc="0" normalizeH="0" baseline="0" noProof="0" dirty="0">
                  <a:ln>
                    <a:noFill/>
                  </a:ln>
                  <a:solidFill>
                    <a:prstClr val="white"/>
                  </a:solidFill>
                  <a:effectLst/>
                  <a:uLnTx/>
                  <a:uFillTx/>
                  <a:latin typeface="Calibri"/>
                  <a:ea typeface="+mn-ea"/>
                  <a:cs typeface="+mn-cs"/>
                </a:rPr>
                <a:t> </a:t>
              </a:r>
              <a:r>
                <a:rPr kumimoji="0" lang="bg-BG" sz="1600" b="1" i="0" u="none" strike="noStrike" kern="0" cap="none" spc="0" normalizeH="0" baseline="0" noProof="0" dirty="0">
                  <a:ln>
                    <a:noFill/>
                  </a:ln>
                  <a:solidFill>
                    <a:prstClr val="white"/>
                  </a:solidFill>
                  <a:effectLst/>
                  <a:uLnTx/>
                  <a:uFillTx/>
                  <a:latin typeface="Calibri"/>
                  <a:ea typeface="+mn-ea"/>
                  <a:cs typeface="+mn-cs"/>
                </a:rPr>
                <a:t>медиации</a:t>
              </a:r>
              <a:r>
                <a:rPr kumimoji="0" lang="bg-BG" sz="1600" b="0" i="0" u="none" strike="noStrike" kern="0" cap="none" spc="0" normalizeH="0" baseline="0" noProof="0" dirty="0">
                  <a:ln>
                    <a:noFill/>
                  </a:ln>
                  <a:solidFill>
                    <a:prstClr val="white"/>
                  </a:solidFill>
                  <a:effectLst/>
                  <a:uLnTx/>
                  <a:uFillTx/>
                  <a:latin typeface="Calibri"/>
                  <a:ea typeface="+mn-ea"/>
                  <a:cs typeface="+mn-cs"/>
                </a:rPr>
                <a:t> </a:t>
              </a:r>
              <a:endParaRPr kumimoji="0" lang="bg-BG" sz="1600" b="1"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1057266" y="2348697"/>
              <a:ext cx="3096345" cy="338554"/>
            </a:xfrm>
            <a:prstGeom prst="rect">
              <a:avLst/>
            </a:prstGeom>
            <a:solidFill>
              <a:srgbClr val="5B9BD5"/>
            </a:solidFill>
            <a:ln>
              <a:noFill/>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g-BG" sz="1600" b="1" i="0" u="none" strike="noStrike" kern="0" cap="none" spc="0" normalizeH="0" baseline="0" noProof="0" dirty="0" smtClean="0">
                  <a:ln>
                    <a:noFill/>
                  </a:ln>
                  <a:solidFill>
                    <a:prstClr val="white"/>
                  </a:solidFill>
                  <a:effectLst/>
                  <a:uLnTx/>
                  <a:uFillTx/>
                  <a:latin typeface="Calibri"/>
                  <a:ea typeface="+mn-ea"/>
                  <a:cs typeface="+mn-cs"/>
                </a:rPr>
                <a:t>Звено</a:t>
              </a:r>
              <a:r>
                <a:rPr kumimoji="0" lang="bg-BG" sz="1600" b="0" i="1" u="none" strike="noStrike" kern="0" cap="none" spc="0" normalizeH="0" baseline="0" noProof="0" dirty="0" smtClean="0">
                  <a:ln>
                    <a:noFill/>
                  </a:ln>
                  <a:solidFill>
                    <a:prstClr val="white"/>
                  </a:solidFill>
                  <a:effectLst/>
                  <a:uLnTx/>
                  <a:uFillTx/>
                  <a:latin typeface="Calibri"/>
                  <a:ea typeface="+mn-ea"/>
                  <a:cs typeface="+mn-cs"/>
                </a:rPr>
                <a:t> </a:t>
              </a:r>
              <a:r>
                <a:rPr kumimoji="0" lang="bg-BG" sz="1600" b="1" i="0" u="none" strike="noStrike" kern="0" cap="none" spc="0" normalizeH="0" baseline="0" noProof="0" dirty="0">
                  <a:ln>
                    <a:noFill/>
                  </a:ln>
                  <a:solidFill>
                    <a:prstClr val="white"/>
                  </a:solidFill>
                  <a:effectLst/>
                  <a:uLnTx/>
                  <a:uFillTx/>
                  <a:latin typeface="Calibri"/>
                  <a:ea typeface="+mn-ea"/>
                  <a:cs typeface="+mn-cs"/>
                </a:rPr>
                <a:t>за публични </a:t>
              </a:r>
              <a:r>
                <a:rPr kumimoji="0" lang="bg-BG" sz="1600" b="1" i="0" u="none" strike="noStrike" kern="0" cap="none" spc="0" normalizeH="0" baseline="0" noProof="0" dirty="0" smtClean="0">
                  <a:ln>
                    <a:noFill/>
                  </a:ln>
                  <a:solidFill>
                    <a:prstClr val="white"/>
                  </a:solidFill>
                  <a:effectLst/>
                  <a:uLnTx/>
                  <a:uFillTx/>
                  <a:latin typeface="Calibri"/>
                  <a:ea typeface="+mn-ea"/>
                  <a:cs typeface="+mn-cs"/>
                </a:rPr>
                <a:t>консултации</a:t>
              </a:r>
              <a:endParaRPr kumimoji="0" lang="bg-BG" sz="1600" b="1" i="0" u="none" strike="noStrike" kern="0" cap="none" spc="0" normalizeH="0" baseline="0" noProof="0" dirty="0">
                <a:ln>
                  <a:noFill/>
                </a:ln>
                <a:solidFill>
                  <a:prstClr val="white"/>
                </a:solidFill>
                <a:effectLst/>
                <a:uLnTx/>
                <a:uFillTx/>
                <a:latin typeface="Calibri"/>
                <a:ea typeface="+mn-ea"/>
                <a:cs typeface="+mn-cs"/>
              </a:endParaRPr>
            </a:p>
          </p:txBody>
        </p:sp>
        <p:sp>
          <p:nvSpPr>
            <p:cNvPr id="11" name="TextBox 10"/>
            <p:cNvSpPr txBox="1"/>
            <p:nvPr/>
          </p:nvSpPr>
          <p:spPr>
            <a:xfrm>
              <a:off x="1031124" y="3027589"/>
              <a:ext cx="3093440" cy="338554"/>
            </a:xfrm>
            <a:prstGeom prst="rect">
              <a:avLst/>
            </a:prstGeom>
            <a:solidFill>
              <a:srgbClr val="5B9BD5"/>
            </a:solidFill>
            <a:ln>
              <a:noFill/>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g-BG" sz="1600" b="1" i="0" u="none" strike="noStrike" kern="0" cap="none" spc="0" normalizeH="0" baseline="0" noProof="0" dirty="0" smtClean="0">
                  <a:ln>
                    <a:noFill/>
                  </a:ln>
                  <a:solidFill>
                    <a:prstClr val="white"/>
                  </a:solidFill>
                  <a:effectLst/>
                  <a:uLnTx/>
                  <a:uFillTx/>
                  <a:latin typeface="Calibri"/>
                  <a:ea typeface="+mn-ea"/>
                  <a:cs typeface="+mn-cs"/>
                </a:rPr>
                <a:t>Звено</a:t>
              </a:r>
              <a:r>
                <a:rPr kumimoji="0" lang="bg-BG" sz="1600" b="0" i="1" u="none" strike="noStrike" kern="0" cap="none" spc="0" normalizeH="0" baseline="0" noProof="0" dirty="0" smtClean="0">
                  <a:ln>
                    <a:noFill/>
                  </a:ln>
                  <a:solidFill>
                    <a:prstClr val="white"/>
                  </a:solidFill>
                  <a:effectLst/>
                  <a:uLnTx/>
                  <a:uFillTx/>
                  <a:latin typeface="Calibri"/>
                  <a:ea typeface="+mn-ea"/>
                  <a:cs typeface="+mn-cs"/>
                </a:rPr>
                <a:t> </a:t>
              </a:r>
              <a:r>
                <a:rPr kumimoji="0" lang="bg-BG" sz="1600" b="1" i="0" u="none" strike="noStrike" kern="0" cap="none" spc="0" normalizeH="0" baseline="0" noProof="0" dirty="0">
                  <a:ln>
                    <a:noFill/>
                  </a:ln>
                  <a:solidFill>
                    <a:prstClr val="white"/>
                  </a:solidFill>
                  <a:effectLst/>
                  <a:uLnTx/>
                  <a:uFillTx/>
                  <a:latin typeface="Calibri"/>
                  <a:ea typeface="+mn-ea"/>
                  <a:cs typeface="+mn-cs"/>
                </a:rPr>
                <a:t>за</a:t>
              </a:r>
              <a:r>
                <a:rPr kumimoji="0" lang="bg-BG" sz="1600" b="0" i="1" u="none" strike="noStrike" kern="0" cap="none" spc="0" normalizeH="0" baseline="0" noProof="0" dirty="0">
                  <a:ln>
                    <a:noFill/>
                  </a:ln>
                  <a:solidFill>
                    <a:prstClr val="white"/>
                  </a:solidFill>
                  <a:effectLst/>
                  <a:uLnTx/>
                  <a:uFillTx/>
                  <a:latin typeface="Calibri"/>
                  <a:ea typeface="+mn-ea"/>
                  <a:cs typeface="+mn-cs"/>
                </a:rPr>
                <a:t> </a:t>
              </a:r>
              <a:r>
                <a:rPr kumimoji="0" lang="bg-BG" sz="1600" b="1" i="0" u="none" strike="noStrike" kern="0" cap="none" spc="0" normalizeH="0" baseline="0" noProof="0" dirty="0" smtClean="0">
                  <a:ln>
                    <a:noFill/>
                  </a:ln>
                  <a:solidFill>
                    <a:prstClr val="white"/>
                  </a:solidFill>
                  <a:effectLst/>
                  <a:uLnTx/>
                  <a:uFillTx/>
                  <a:latin typeface="Calibri"/>
                  <a:ea typeface="+mn-ea"/>
                  <a:cs typeface="+mn-cs"/>
                </a:rPr>
                <a:t>предварителен подбор</a:t>
              </a:r>
              <a:endParaRPr kumimoji="0" lang="bg-BG" sz="1600" b="1" i="0" u="none" strike="noStrike" kern="0" cap="none" spc="0" normalizeH="0" baseline="0" noProof="0" dirty="0">
                <a:ln>
                  <a:noFill/>
                </a:ln>
                <a:solidFill>
                  <a:prstClr val="white"/>
                </a:solidFill>
                <a:effectLst/>
                <a:uLnTx/>
                <a:uFillTx/>
                <a:latin typeface="Calibri"/>
                <a:ea typeface="+mn-ea"/>
                <a:cs typeface="+mn-cs"/>
              </a:endParaRPr>
            </a:p>
          </p:txBody>
        </p:sp>
        <p:sp>
          <p:nvSpPr>
            <p:cNvPr id="12" name="Text Box 5"/>
            <p:cNvSpPr txBox="1"/>
            <p:nvPr/>
          </p:nvSpPr>
          <p:spPr>
            <a:xfrm>
              <a:off x="5239689" y="1700808"/>
              <a:ext cx="3148735" cy="1656000"/>
            </a:xfrm>
            <a:prstGeom prst="rect">
              <a:avLst/>
            </a:prstGeom>
            <a:solidFill>
              <a:srgbClr val="4472C4"/>
            </a:solidFill>
            <a:ln>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bg-BG" sz="1600" b="1" i="0" u="none" strike="noStrike" kern="0" cap="none" spc="0" normalizeH="0" baseline="0" noProof="0" dirty="0">
                  <a:ln>
                    <a:noFill/>
                  </a:ln>
                  <a:solidFill>
                    <a:srgbClr val="FFFFFF"/>
                  </a:solidFill>
                  <a:effectLst/>
                  <a:uLnTx/>
                  <a:uFillTx/>
                  <a:latin typeface="Tahoma" panose="020B0604030504040204" pitchFamily="34" charset="0"/>
                  <a:ea typeface="Calibri" panose="020F0502020204030204" pitchFamily="34" charset="0"/>
                  <a:cs typeface="Times New Roman" panose="02020603050405020304" pitchFamily="18" charset="0"/>
                </a:rPr>
                <a:t>РЕГИОНАЛЕН СЪВЕТ ЗА РАЗВИТИЕ</a:t>
              </a:r>
              <a:endParaRPr kumimoji="0" lang="bg-BG" sz="900" b="0" i="0" u="none" strike="noStrike" kern="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p:txBody>
        </p:sp>
        <p:cxnSp>
          <p:nvCxnSpPr>
            <p:cNvPr id="13" name="Straight Arrow Connector 12"/>
            <p:cNvCxnSpPr/>
            <p:nvPr/>
          </p:nvCxnSpPr>
          <p:spPr>
            <a:xfrm flipV="1">
              <a:off x="3047348" y="3366143"/>
              <a:ext cx="12484" cy="1213618"/>
            </a:xfrm>
            <a:prstGeom prst="straightConnector1">
              <a:avLst/>
            </a:prstGeom>
            <a:solidFill>
              <a:srgbClr val="A5A5A5"/>
            </a:solidFill>
            <a:ln w="28575" cap="flat" cmpd="sng" algn="ctr">
              <a:solidFill>
                <a:srgbClr val="A5A5A5">
                  <a:shade val="50000"/>
                </a:srgbClr>
              </a:solidFill>
              <a:prstDash val="solid"/>
              <a:miter lim="800000"/>
              <a:tailEnd type="triangle"/>
            </a:ln>
            <a:effectLst/>
          </p:spPr>
        </p:cxnSp>
        <p:cxnSp>
          <p:nvCxnSpPr>
            <p:cNvPr id="14" name="Straight Connector 13"/>
            <p:cNvCxnSpPr/>
            <p:nvPr/>
          </p:nvCxnSpPr>
          <p:spPr>
            <a:xfrm>
              <a:off x="4966450" y="1848212"/>
              <a:ext cx="10166" cy="1368152"/>
            </a:xfrm>
            <a:prstGeom prst="line">
              <a:avLst/>
            </a:prstGeom>
            <a:noFill/>
            <a:ln w="28575" cap="flat" cmpd="sng" algn="ctr">
              <a:solidFill>
                <a:srgbClr val="5B9BD5"/>
              </a:solidFill>
              <a:prstDash val="solid"/>
              <a:miter lim="800000"/>
            </a:ln>
            <a:effectLst/>
          </p:spPr>
        </p:cxnSp>
        <p:cxnSp>
          <p:nvCxnSpPr>
            <p:cNvPr id="15" name="Straight Connector 14"/>
            <p:cNvCxnSpPr/>
            <p:nvPr/>
          </p:nvCxnSpPr>
          <p:spPr>
            <a:xfrm>
              <a:off x="4148055" y="1860175"/>
              <a:ext cx="828561" cy="750"/>
            </a:xfrm>
            <a:prstGeom prst="line">
              <a:avLst/>
            </a:prstGeom>
            <a:noFill/>
            <a:ln w="28575" cap="flat" cmpd="sng" algn="ctr">
              <a:solidFill>
                <a:srgbClr val="5B9BD5"/>
              </a:solidFill>
              <a:prstDash val="solid"/>
              <a:miter lim="800000"/>
            </a:ln>
            <a:effectLst/>
          </p:spPr>
        </p:cxnSp>
        <p:cxnSp>
          <p:nvCxnSpPr>
            <p:cNvPr id="16" name="Straight Connector 15"/>
            <p:cNvCxnSpPr/>
            <p:nvPr/>
          </p:nvCxnSpPr>
          <p:spPr>
            <a:xfrm>
              <a:off x="4151168" y="2514600"/>
              <a:ext cx="1088521" cy="3373"/>
            </a:xfrm>
            <a:prstGeom prst="line">
              <a:avLst/>
            </a:prstGeom>
            <a:noFill/>
            <a:ln w="28575" cap="flat" cmpd="sng" algn="ctr">
              <a:solidFill>
                <a:srgbClr val="5B9BD5"/>
              </a:solidFill>
              <a:prstDash val="solid"/>
              <a:miter lim="800000"/>
            </a:ln>
            <a:effectLst/>
          </p:spPr>
        </p:cxnSp>
        <p:cxnSp>
          <p:nvCxnSpPr>
            <p:cNvPr id="17" name="Straight Connector 16"/>
            <p:cNvCxnSpPr/>
            <p:nvPr/>
          </p:nvCxnSpPr>
          <p:spPr>
            <a:xfrm>
              <a:off x="4124564" y="3209266"/>
              <a:ext cx="869320" cy="0"/>
            </a:xfrm>
            <a:prstGeom prst="line">
              <a:avLst/>
            </a:prstGeom>
            <a:noFill/>
            <a:ln w="28575" cap="flat" cmpd="sng" algn="ctr">
              <a:solidFill>
                <a:srgbClr val="5B9BD5"/>
              </a:solidFill>
              <a:prstDash val="solid"/>
              <a:miter lim="800000"/>
            </a:ln>
            <a:effectLst/>
          </p:spPr>
        </p:cxnSp>
        <p:sp>
          <p:nvSpPr>
            <p:cNvPr id="18" name="TextBox 17"/>
            <p:cNvSpPr txBox="1"/>
            <p:nvPr/>
          </p:nvSpPr>
          <p:spPr>
            <a:xfrm>
              <a:off x="2035284" y="4061556"/>
              <a:ext cx="1960652" cy="276999"/>
            </a:xfrm>
            <a:prstGeom prst="rect">
              <a:avLst/>
            </a:prstGeom>
            <a:solidFill>
              <a:srgbClr val="A5A5A5"/>
            </a:solidFill>
            <a:ln w="12700" cap="flat" cmpd="sng" algn="ctr">
              <a:solidFill>
                <a:sysClr val="windowText" lastClr="000000">
                  <a:lumMod val="50000"/>
                  <a:lumOff val="50000"/>
                </a:sysClr>
              </a:solidFill>
              <a:prstDash val="solid"/>
              <a:miter lim="800000"/>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g-BG" sz="1200" b="1" i="0" u="none" strike="noStrike" kern="0" cap="none" spc="0" normalizeH="0" baseline="0" noProof="0" dirty="0" smtClean="0">
                  <a:ln>
                    <a:noFill/>
                  </a:ln>
                  <a:solidFill>
                    <a:prstClr val="white"/>
                  </a:solidFill>
                  <a:effectLst/>
                  <a:uLnTx/>
                  <a:uFillTx/>
                  <a:latin typeface="Calibri"/>
                  <a:ea typeface="+mn-ea"/>
                  <a:cs typeface="+mn-cs"/>
                </a:rPr>
                <a:t>Проектна идея/концепция</a:t>
              </a:r>
              <a:endParaRPr kumimoji="0" lang="bg-BG"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19" name="Oval 18"/>
            <p:cNvSpPr/>
            <p:nvPr/>
          </p:nvSpPr>
          <p:spPr>
            <a:xfrm>
              <a:off x="2944457" y="3704697"/>
              <a:ext cx="216024" cy="209168"/>
            </a:xfrm>
            <a:prstGeom prst="ellipse">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g-BG" sz="1400" b="0" i="0" u="none" strike="noStrike" kern="0" cap="none" spc="0" normalizeH="0" baseline="0" noProof="0" dirty="0">
                  <a:ln>
                    <a:noFill/>
                  </a:ln>
                  <a:solidFill>
                    <a:prstClr val="white"/>
                  </a:solidFill>
                  <a:effectLst/>
                  <a:uLnTx/>
                  <a:uFillTx/>
                  <a:latin typeface="Calibri"/>
                  <a:ea typeface="+mn-ea"/>
                  <a:cs typeface="+mn-cs"/>
                </a:rPr>
                <a:t>1</a:t>
              </a:r>
            </a:p>
          </p:txBody>
        </p:sp>
        <p:cxnSp>
          <p:nvCxnSpPr>
            <p:cNvPr id="20" name="Straight Connector 19"/>
            <p:cNvCxnSpPr/>
            <p:nvPr/>
          </p:nvCxnSpPr>
          <p:spPr>
            <a:xfrm>
              <a:off x="3903260" y="3357349"/>
              <a:ext cx="4232" cy="347353"/>
            </a:xfrm>
            <a:prstGeom prst="line">
              <a:avLst/>
            </a:prstGeom>
            <a:noFill/>
            <a:ln w="28575" cap="flat" cmpd="sng" algn="ctr">
              <a:solidFill>
                <a:srgbClr val="70AD47">
                  <a:lumMod val="75000"/>
                </a:srgbClr>
              </a:solidFill>
              <a:prstDash val="solid"/>
              <a:miter lim="800000"/>
            </a:ln>
            <a:effectLst/>
          </p:spPr>
        </p:cxnSp>
        <p:cxnSp>
          <p:nvCxnSpPr>
            <p:cNvPr id="21" name="Straight Connector 20"/>
            <p:cNvCxnSpPr/>
            <p:nvPr/>
          </p:nvCxnSpPr>
          <p:spPr>
            <a:xfrm flipH="1" flipV="1">
              <a:off x="3895263" y="3697037"/>
              <a:ext cx="2261118" cy="7665"/>
            </a:xfrm>
            <a:prstGeom prst="line">
              <a:avLst/>
            </a:prstGeom>
            <a:noFill/>
            <a:ln w="28575" cap="flat" cmpd="sng" algn="ctr">
              <a:solidFill>
                <a:srgbClr val="70AD47">
                  <a:lumMod val="75000"/>
                </a:srgbClr>
              </a:solidFill>
              <a:prstDash val="solid"/>
              <a:miter lim="800000"/>
            </a:ln>
            <a:effectLst/>
          </p:spPr>
        </p:cxnSp>
        <p:cxnSp>
          <p:nvCxnSpPr>
            <p:cNvPr id="22" name="Straight Arrow Connector 21"/>
            <p:cNvCxnSpPr/>
            <p:nvPr/>
          </p:nvCxnSpPr>
          <p:spPr>
            <a:xfrm flipV="1">
              <a:off x="6150333" y="3356808"/>
              <a:ext cx="5017" cy="361460"/>
            </a:xfrm>
            <a:prstGeom prst="straightConnector1">
              <a:avLst/>
            </a:prstGeom>
            <a:noFill/>
            <a:ln w="28575" cap="flat" cmpd="sng" algn="ctr">
              <a:solidFill>
                <a:srgbClr val="70AD47">
                  <a:lumMod val="75000"/>
                </a:srgbClr>
              </a:solidFill>
              <a:prstDash val="solid"/>
              <a:miter lim="800000"/>
              <a:tailEnd type="triangle"/>
            </a:ln>
            <a:effectLst/>
          </p:spPr>
        </p:cxnSp>
        <p:sp>
          <p:nvSpPr>
            <p:cNvPr id="23" name="Oval 22"/>
            <p:cNvSpPr/>
            <p:nvPr/>
          </p:nvSpPr>
          <p:spPr>
            <a:xfrm>
              <a:off x="4885872" y="3613683"/>
              <a:ext cx="216024" cy="209168"/>
            </a:xfrm>
            <a:prstGeom prst="ellipse">
              <a:avLst/>
            </a:prstGeom>
            <a:solidFill>
              <a:srgbClr val="70AD47"/>
            </a:solidFill>
            <a:ln w="12700" cap="flat" cmpd="sng" algn="ctr">
              <a:solidFill>
                <a:srgbClr val="70AD47">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g-BG" sz="1400" b="0" i="0" u="none" strike="noStrike" kern="0" cap="none" spc="0" normalizeH="0" baseline="0" noProof="0" dirty="0" smtClean="0">
                  <a:ln>
                    <a:noFill/>
                  </a:ln>
                  <a:solidFill>
                    <a:prstClr val="white"/>
                  </a:solidFill>
                  <a:effectLst/>
                  <a:uLnTx/>
                  <a:uFillTx/>
                  <a:latin typeface="Calibri"/>
                  <a:ea typeface="+mn-ea"/>
                  <a:cs typeface="+mn-cs"/>
                </a:rPr>
                <a:t>2</a:t>
              </a:r>
              <a:endParaRPr kumimoji="0" lang="bg-BG" sz="14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24" name="Straight Connector 23"/>
            <p:cNvCxnSpPr/>
            <p:nvPr/>
          </p:nvCxnSpPr>
          <p:spPr>
            <a:xfrm flipV="1">
              <a:off x="6712040" y="3356438"/>
              <a:ext cx="3031" cy="1518554"/>
            </a:xfrm>
            <a:prstGeom prst="line">
              <a:avLst/>
            </a:prstGeom>
            <a:noFill/>
            <a:ln w="28575" cap="flat" cmpd="sng" algn="ctr">
              <a:solidFill>
                <a:srgbClr val="ED7D31">
                  <a:lumMod val="50000"/>
                </a:srgbClr>
              </a:solidFill>
              <a:prstDash val="solid"/>
              <a:miter lim="800000"/>
            </a:ln>
            <a:effectLst/>
          </p:spPr>
        </p:cxnSp>
        <p:cxnSp>
          <p:nvCxnSpPr>
            <p:cNvPr id="25" name="Straight Arrow Connector 24"/>
            <p:cNvCxnSpPr/>
            <p:nvPr/>
          </p:nvCxnSpPr>
          <p:spPr>
            <a:xfrm flipH="1" flipV="1">
              <a:off x="5689108" y="4863294"/>
              <a:ext cx="1016578" cy="6782"/>
            </a:xfrm>
            <a:prstGeom prst="straightConnector1">
              <a:avLst/>
            </a:prstGeom>
            <a:noFill/>
            <a:ln w="28575" cap="flat" cmpd="sng" algn="ctr">
              <a:solidFill>
                <a:srgbClr val="ED7D31">
                  <a:lumMod val="50000"/>
                </a:srgbClr>
              </a:solidFill>
              <a:prstDash val="solid"/>
              <a:miter lim="800000"/>
              <a:tailEnd type="triangle"/>
            </a:ln>
            <a:effectLst/>
          </p:spPr>
        </p:cxnSp>
        <p:sp>
          <p:nvSpPr>
            <p:cNvPr id="26" name="Oval 25"/>
            <p:cNvSpPr/>
            <p:nvPr/>
          </p:nvSpPr>
          <p:spPr>
            <a:xfrm>
              <a:off x="6596528" y="3690110"/>
              <a:ext cx="216024" cy="209168"/>
            </a:xfrm>
            <a:prstGeom prst="ellipse">
              <a:avLst/>
            </a:prstGeom>
            <a:solidFill>
              <a:srgbClr val="ED7D31">
                <a:lumMod val="75000"/>
              </a:srgbClr>
            </a:solidFill>
            <a:ln w="12700" cap="flat" cmpd="sng" algn="ctr">
              <a:solidFill>
                <a:srgbClr val="ED7D31">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g-BG" sz="1400" b="0" i="0" u="none" strike="noStrike" kern="0" cap="none" spc="0" normalizeH="0" baseline="0" noProof="0" dirty="0">
                  <a:ln>
                    <a:noFill/>
                  </a:ln>
                  <a:solidFill>
                    <a:prstClr val="white"/>
                  </a:solidFill>
                  <a:effectLst/>
                  <a:uLnTx/>
                  <a:uFillTx/>
                  <a:latin typeface="Calibri"/>
                  <a:ea typeface="+mn-ea"/>
                  <a:cs typeface="+mn-cs"/>
                </a:rPr>
                <a:t>3</a:t>
              </a:r>
            </a:p>
          </p:txBody>
        </p:sp>
        <p:sp>
          <p:nvSpPr>
            <p:cNvPr id="27" name="TextBox 26"/>
            <p:cNvSpPr txBox="1"/>
            <p:nvPr/>
          </p:nvSpPr>
          <p:spPr>
            <a:xfrm>
              <a:off x="6009241" y="4072466"/>
              <a:ext cx="1515087" cy="276999"/>
            </a:xfrm>
            <a:prstGeom prst="rect">
              <a:avLst/>
            </a:prstGeom>
            <a:solidFill>
              <a:srgbClr val="ED7D31">
                <a:lumMod val="75000"/>
              </a:srgbClr>
            </a:solidFill>
            <a:ln w="12700">
              <a:solidFill>
                <a:srgbClr val="ED7D31">
                  <a:lumMod val="50000"/>
                </a:srgbClr>
              </a:solid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g-BG" sz="1200" b="1" i="0" u="none" strike="noStrike" kern="0" cap="none" spc="0" normalizeH="0" baseline="0" noProof="0" dirty="0" smtClean="0">
                  <a:ln>
                    <a:noFill/>
                  </a:ln>
                  <a:solidFill>
                    <a:prstClr val="white"/>
                  </a:solidFill>
                  <a:effectLst/>
                  <a:uLnTx/>
                  <a:uFillTx/>
                </a:rPr>
                <a:t>Писмо за подкрепа</a:t>
              </a:r>
              <a:endParaRPr kumimoji="0" lang="bg-BG" sz="1200" b="1" i="0" u="none" strike="noStrike" kern="0" cap="none" spc="0" normalizeH="0" baseline="0" noProof="0" dirty="0">
                <a:ln>
                  <a:noFill/>
                </a:ln>
                <a:solidFill>
                  <a:prstClr val="white"/>
                </a:solidFill>
                <a:effectLst/>
                <a:uLnTx/>
                <a:uFillTx/>
              </a:endParaRPr>
            </a:p>
          </p:txBody>
        </p:sp>
        <p:sp>
          <p:nvSpPr>
            <p:cNvPr id="28" name="TextBox 27"/>
            <p:cNvSpPr txBox="1"/>
            <p:nvPr/>
          </p:nvSpPr>
          <p:spPr>
            <a:xfrm>
              <a:off x="2035284" y="4579761"/>
              <a:ext cx="3643471" cy="453969"/>
            </a:xfrm>
            <a:prstGeom prst="rect">
              <a:avLst/>
            </a:prstGeom>
            <a:solidFill>
              <a:srgbClr val="FFC000">
                <a:alpha val="50000"/>
              </a:srgbClr>
            </a:solidFill>
            <a:ln>
              <a:solidFill>
                <a:srgbClr val="FFC000">
                  <a:lumMod val="75000"/>
                </a:srgbClr>
              </a:solid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g-BG" sz="1500" b="1" i="0" u="none" strike="noStrike" kern="0" cap="none" spc="0" normalizeH="0" baseline="0" noProof="0" dirty="0" smtClean="0">
                  <a:ln>
                    <a:noFill/>
                  </a:ln>
                  <a:solidFill>
                    <a:srgbClr val="E7E6E6">
                      <a:lumMod val="10000"/>
                    </a:srgbClr>
                  </a:solidFill>
                  <a:effectLst/>
                  <a:uLnTx/>
                  <a:uFillTx/>
                  <a:latin typeface="Calibri"/>
                  <a:ea typeface="+mn-ea"/>
                  <a:cs typeface="+mn-cs"/>
                </a:rPr>
                <a:t>Потенциални български кандидати</a:t>
              </a:r>
              <a:endParaRPr kumimoji="0" lang="bg-BG" sz="1500" b="1" i="0" u="none" strike="noStrike" kern="0" cap="none" spc="0" normalizeH="0" baseline="0" noProof="0" dirty="0">
                <a:ln>
                  <a:noFill/>
                </a:ln>
                <a:solidFill>
                  <a:srgbClr val="E7E6E6">
                    <a:lumMod val="10000"/>
                  </a:srgbClr>
                </a:solidFill>
                <a:effectLst/>
                <a:uLnTx/>
                <a:uFillTx/>
                <a:latin typeface="Calibri"/>
                <a:ea typeface="+mn-ea"/>
                <a:cs typeface="+mn-cs"/>
              </a:endParaRPr>
            </a:p>
          </p:txBody>
        </p:sp>
        <p:sp>
          <p:nvSpPr>
            <p:cNvPr id="29" name="TextBox 28"/>
            <p:cNvSpPr txBox="1"/>
            <p:nvPr/>
          </p:nvSpPr>
          <p:spPr>
            <a:xfrm>
              <a:off x="4310193" y="3906205"/>
              <a:ext cx="1341927" cy="276999"/>
            </a:xfrm>
            <a:prstGeom prst="rect">
              <a:avLst/>
            </a:prstGeom>
            <a:solidFill>
              <a:srgbClr val="70AD47"/>
            </a:solidFill>
            <a:ln w="12700">
              <a:solidFill>
                <a:srgbClr val="70AD47">
                  <a:lumMod val="75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g-BG" sz="1200" b="1" i="0" u="none" strike="noStrike" kern="0" cap="none" spc="0" normalizeH="0" baseline="0" noProof="0" dirty="0" smtClean="0">
                  <a:ln>
                    <a:noFill/>
                  </a:ln>
                  <a:solidFill>
                    <a:prstClr val="white"/>
                  </a:solidFill>
                  <a:effectLst/>
                  <a:uLnTx/>
                  <a:uFillTx/>
                </a:rPr>
                <a:t>Предложение </a:t>
              </a:r>
              <a:endParaRPr kumimoji="0" lang="bg-BG" sz="1200" b="1" i="0" u="none" strike="noStrike" kern="0" cap="none" spc="0" normalizeH="0" baseline="0" noProof="0" dirty="0">
                <a:ln>
                  <a:noFill/>
                </a:ln>
                <a:solidFill>
                  <a:prstClr val="white"/>
                </a:solidFill>
                <a:effectLst/>
                <a:uLnTx/>
                <a:uFillTx/>
              </a:endParaRPr>
            </a:p>
          </p:txBody>
        </p:sp>
      </p:grpSp>
      <p:pic>
        <p:nvPicPr>
          <p:cNvPr id="30"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75" y="116632"/>
            <a:ext cx="11525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a:off x="6438286" y="702446"/>
            <a:ext cx="2341067" cy="688908"/>
          </a:xfrm>
          <a:prstGeom prst="rect">
            <a:avLst/>
          </a:prstGeom>
        </p:spPr>
      </p:pic>
      <p:pic>
        <p:nvPicPr>
          <p:cNvPr id="4" name="Picture 3"/>
          <p:cNvPicPr>
            <a:picLocks noChangeAspect="1"/>
          </p:cNvPicPr>
          <p:nvPr/>
        </p:nvPicPr>
        <p:blipFill>
          <a:blip r:embed="rId6"/>
          <a:stretch>
            <a:fillRect/>
          </a:stretch>
        </p:blipFill>
        <p:spPr>
          <a:xfrm>
            <a:off x="7746206" y="5670196"/>
            <a:ext cx="902286" cy="810838"/>
          </a:xfrm>
          <a:prstGeom prst="rect">
            <a:avLst/>
          </a:prstGeom>
        </p:spPr>
      </p:pic>
      <p:sp>
        <p:nvSpPr>
          <p:cNvPr id="5" name="Rectangle 4"/>
          <p:cNvSpPr/>
          <p:nvPr/>
        </p:nvSpPr>
        <p:spPr>
          <a:xfrm>
            <a:off x="971600" y="6099020"/>
            <a:ext cx="2683940" cy="369332"/>
          </a:xfrm>
          <a:prstGeom prst="rect">
            <a:avLst/>
          </a:prstGeom>
        </p:spPr>
        <p:txBody>
          <a:bodyPr wrap="none">
            <a:spAutoFit/>
          </a:bodyPr>
          <a:lstStyle/>
          <a:p>
            <a:r>
              <a:rPr lang="en-US" dirty="0"/>
              <a:t>www.mrrb.government.bg</a:t>
            </a:r>
          </a:p>
        </p:txBody>
      </p:sp>
    </p:spTree>
    <p:extLst>
      <p:ext uri="{BB962C8B-B14F-4D97-AF65-F5344CB8AC3E}">
        <p14:creationId xmlns:p14="http://schemas.microsoft.com/office/powerpoint/2010/main" val="3004734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endParaRPr lang="en-US" sz="3200" b="1">
              <a:solidFill>
                <a:prstClr val="white"/>
              </a:solidFill>
              <a:latin typeface="Calibri" pitchFamily="34" charset="0"/>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prstClr val="black"/>
              </a:solidFill>
            </a:endParaRPr>
          </a:p>
        </p:txBody>
      </p:sp>
      <p:sp>
        <p:nvSpPr>
          <p:cNvPr id="29701" name="Правоъгълник 4"/>
          <p:cNvSpPr>
            <a:spLocks noChangeArrowheads="1"/>
          </p:cNvSpPr>
          <p:nvPr/>
        </p:nvSpPr>
        <p:spPr bwMode="auto">
          <a:xfrm>
            <a:off x="1258888" y="765175"/>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000" b="1">
              <a:solidFill>
                <a:prstClr val="black"/>
              </a:solidFill>
              <a:latin typeface="Arial" charset="0"/>
            </a:endParaRPr>
          </a:p>
          <a:p>
            <a:pPr algn="ctr" fontAlgn="base">
              <a:spcBef>
                <a:spcPct val="0"/>
              </a:spcBef>
              <a:spcAft>
                <a:spcPct val="0"/>
              </a:spcAft>
            </a:pPr>
            <a:endParaRPr lang="en-US" sz="2000" b="1">
              <a:solidFill>
                <a:prstClr val="black"/>
              </a:solidFill>
              <a:latin typeface="Arial" charset="0"/>
            </a:endParaRPr>
          </a:p>
        </p:txBody>
      </p:sp>
      <p:sp>
        <p:nvSpPr>
          <p:cNvPr id="7" name="Rectangle 2"/>
          <p:cNvSpPr txBox="1">
            <a:spLocks noChangeArrowheads="1"/>
          </p:cNvSpPr>
          <p:nvPr/>
        </p:nvSpPr>
        <p:spPr bwMode="auto">
          <a:xfrm>
            <a:off x="928589" y="-94683"/>
            <a:ext cx="7772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ru-RU" sz="2900" b="1" dirty="0" smtClean="0">
                <a:solidFill>
                  <a:prstClr val="black"/>
                </a:solidFill>
                <a:effectLst>
                  <a:outerShdw blurRad="38100" dist="38100" dir="2700000" algn="tl">
                    <a:srgbClr val="C0C0C0"/>
                  </a:outerShdw>
                </a:effectLst>
              </a:rPr>
              <a:t>Обхват </a:t>
            </a:r>
            <a:r>
              <a:rPr lang="ru-RU" sz="2900" b="1" dirty="0">
                <a:solidFill>
                  <a:prstClr val="black"/>
                </a:solidFill>
                <a:effectLst>
                  <a:outerShdw blurRad="38100" dist="38100" dir="2700000" algn="tl">
                    <a:srgbClr val="C0C0C0"/>
                  </a:outerShdw>
                </a:effectLst>
              </a:rPr>
              <a:t>на ПРР </a:t>
            </a:r>
            <a:r>
              <a:rPr lang="ru-RU" sz="2900" b="1" dirty="0" smtClean="0">
                <a:solidFill>
                  <a:prstClr val="black"/>
                </a:solidFill>
                <a:effectLst>
                  <a:outerShdw blurRad="38100" dist="38100" dir="2700000" algn="tl">
                    <a:srgbClr val="C0C0C0"/>
                  </a:outerShdw>
                </a:effectLst>
              </a:rPr>
              <a:t>2021-2027</a:t>
            </a:r>
            <a:endParaRPr lang="bg-BG" sz="2900" b="1" dirty="0" smtClean="0">
              <a:solidFill>
                <a:prstClr val="black"/>
              </a:solidFill>
              <a:effectLst>
                <a:outerShdw blurRad="38100" dist="38100" dir="2700000" algn="tl">
                  <a:srgbClr val="C0C0C0"/>
                </a:outerShdw>
              </a:effectLst>
            </a:endParaRPr>
          </a:p>
        </p:txBody>
      </p:sp>
      <p:sp>
        <p:nvSpPr>
          <p:cNvPr id="2" name="Rectangle 1"/>
          <p:cNvSpPr/>
          <p:nvPr/>
        </p:nvSpPr>
        <p:spPr>
          <a:xfrm>
            <a:off x="438375" y="877680"/>
            <a:ext cx="8280920" cy="1569660"/>
          </a:xfrm>
          <a:prstGeom prst="rect">
            <a:avLst/>
          </a:prstGeom>
        </p:spPr>
        <p:txBody>
          <a:bodyPr wrap="square">
            <a:spAutoFit/>
          </a:bodyPr>
          <a:lstStyle/>
          <a:p>
            <a:r>
              <a:rPr lang="ru-RU" dirty="0"/>
              <a:t>В обхвата на </a:t>
            </a:r>
            <a:r>
              <a:rPr lang="ru-RU" dirty="0" smtClean="0"/>
              <a:t>Програмата попадат </a:t>
            </a:r>
            <a:r>
              <a:rPr lang="ru-RU" dirty="0"/>
              <a:t>всички градски общини в</a:t>
            </a:r>
            <a:r>
              <a:rPr lang="ru-RU" dirty="0" smtClean="0"/>
              <a:t> България</a:t>
            </a:r>
            <a:r>
              <a:rPr lang="en-US" dirty="0" smtClean="0"/>
              <a:t>:</a:t>
            </a:r>
            <a:endParaRPr lang="ru-RU" dirty="0" smtClean="0"/>
          </a:p>
          <a:p>
            <a:pPr marL="285750" indent="-285750">
              <a:buFont typeface="Wingdings" panose="05000000000000000000" pitchFamily="2" charset="2"/>
              <a:buChar char="§"/>
            </a:pPr>
            <a:r>
              <a:rPr lang="bg-BG" dirty="0" smtClean="0"/>
              <a:t>ПО1. </a:t>
            </a:r>
            <a:r>
              <a:rPr lang="ru-RU" dirty="0" smtClean="0"/>
              <a:t>10 те най-големи </a:t>
            </a:r>
            <a:r>
              <a:rPr lang="ru-RU" dirty="0"/>
              <a:t>градски </a:t>
            </a:r>
            <a:r>
              <a:rPr lang="ru-RU" dirty="0" smtClean="0"/>
              <a:t>общини, </a:t>
            </a:r>
            <a:r>
              <a:rPr lang="ru-RU" dirty="0"/>
              <a:t>Приоритет </a:t>
            </a:r>
            <a:r>
              <a:rPr lang="ru-RU" dirty="0" smtClean="0"/>
              <a:t>1, интегрирано градско развитие</a:t>
            </a:r>
            <a:r>
              <a:rPr lang="en-US" dirty="0" smtClean="0"/>
              <a:t>:</a:t>
            </a:r>
            <a:r>
              <a:rPr lang="ru-RU" sz="2400" b="1" u="sng" dirty="0">
                <a:solidFill>
                  <a:schemeClr val="tx2">
                    <a:lumMod val="60000"/>
                    <a:lumOff val="40000"/>
                  </a:schemeClr>
                </a:solidFill>
              </a:rPr>
              <a:t>Видин</a:t>
            </a:r>
            <a:r>
              <a:rPr lang="ru-RU" dirty="0"/>
              <a:t>, </a:t>
            </a:r>
            <a:r>
              <a:rPr lang="ru-RU" sz="2400" b="1" u="sng" dirty="0">
                <a:solidFill>
                  <a:schemeClr val="tx2">
                    <a:lumMod val="60000"/>
                    <a:lumOff val="40000"/>
                  </a:schemeClr>
                </a:solidFill>
              </a:rPr>
              <a:t>Плевен</a:t>
            </a:r>
            <a:r>
              <a:rPr lang="ru-RU" dirty="0"/>
              <a:t>, Русе, Велико Търново, Варна, Бургас, Стара Загора, Пловдив, София и Благоевград.</a:t>
            </a:r>
            <a:endParaRPr lang="ru-RU" dirty="0" smtClean="0"/>
          </a:p>
          <a:p>
            <a:pPr marL="285750" indent="-285750">
              <a:buFont typeface="Wingdings" panose="05000000000000000000" pitchFamily="2" charset="2"/>
              <a:buChar char="§"/>
            </a:pPr>
            <a:r>
              <a:rPr lang="ru-RU" dirty="0" smtClean="0"/>
              <a:t>ПО 2. 40 </a:t>
            </a:r>
            <a:r>
              <a:rPr lang="ru-RU" dirty="0"/>
              <a:t>градски </a:t>
            </a:r>
            <a:r>
              <a:rPr lang="ru-RU" dirty="0" smtClean="0"/>
              <a:t>общини, Приоритет </a:t>
            </a:r>
            <a:r>
              <a:rPr lang="ru-RU" dirty="0"/>
              <a:t>2 за интегрирано териториално </a:t>
            </a:r>
            <a:r>
              <a:rPr lang="ru-RU" dirty="0" smtClean="0"/>
              <a:t>развитие.</a:t>
            </a:r>
            <a:endParaRPr lang="bg-BG" dirty="0"/>
          </a:p>
        </p:txBody>
      </p:sp>
      <p:pic>
        <p:nvPicPr>
          <p:cNvPr id="3" name="Picture 2"/>
          <p:cNvPicPr>
            <a:picLocks noChangeAspect="1"/>
          </p:cNvPicPr>
          <p:nvPr/>
        </p:nvPicPr>
        <p:blipFill>
          <a:blip r:embed="rId4"/>
          <a:stretch>
            <a:fillRect/>
          </a:stretch>
        </p:blipFill>
        <p:spPr>
          <a:xfrm>
            <a:off x="438375" y="2355008"/>
            <a:ext cx="8381401" cy="4525670"/>
          </a:xfrm>
          <a:prstGeom prst="rect">
            <a:avLst/>
          </a:prstGeom>
        </p:spPr>
      </p:pic>
    </p:spTree>
    <p:extLst>
      <p:ext uri="{BB962C8B-B14F-4D97-AF65-F5344CB8AC3E}">
        <p14:creationId xmlns:p14="http://schemas.microsoft.com/office/powerpoint/2010/main" val="34424653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endParaRPr lang="en-US" sz="3200" b="1">
              <a:solidFill>
                <a:prstClr val="white"/>
              </a:solidFill>
              <a:latin typeface="Calibri" pitchFamily="34" charset="0"/>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prstClr val="black"/>
              </a:solidFill>
            </a:endParaRPr>
          </a:p>
        </p:txBody>
      </p:sp>
      <p:sp>
        <p:nvSpPr>
          <p:cNvPr id="29701" name="Правоъгълник 4"/>
          <p:cNvSpPr>
            <a:spLocks noChangeArrowheads="1"/>
          </p:cNvSpPr>
          <p:nvPr/>
        </p:nvSpPr>
        <p:spPr bwMode="auto">
          <a:xfrm>
            <a:off x="1258888" y="765175"/>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000" b="1">
              <a:solidFill>
                <a:prstClr val="black"/>
              </a:solidFill>
              <a:latin typeface="Arial" charset="0"/>
            </a:endParaRPr>
          </a:p>
          <a:p>
            <a:pPr algn="ctr" fontAlgn="base">
              <a:spcBef>
                <a:spcPct val="0"/>
              </a:spcBef>
              <a:spcAft>
                <a:spcPct val="0"/>
              </a:spcAft>
            </a:pPr>
            <a:endParaRPr lang="en-US" sz="2000" b="1">
              <a:solidFill>
                <a:prstClr val="black"/>
              </a:solidFill>
              <a:latin typeface="Arial" charset="0"/>
            </a:endParaRPr>
          </a:p>
        </p:txBody>
      </p:sp>
      <p:sp>
        <p:nvSpPr>
          <p:cNvPr id="7" name="Rectangle 2"/>
          <p:cNvSpPr txBox="1">
            <a:spLocks noChangeArrowheads="1"/>
          </p:cNvSpPr>
          <p:nvPr/>
        </p:nvSpPr>
        <p:spPr bwMode="auto">
          <a:xfrm>
            <a:off x="539552" y="24614"/>
            <a:ext cx="7772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bg-BG"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Звено за медиации </a:t>
            </a:r>
          </a:p>
        </p:txBody>
      </p:sp>
      <p:sp>
        <p:nvSpPr>
          <p:cNvPr id="2" name="Rectangle 1"/>
          <p:cNvSpPr/>
          <p:nvPr/>
        </p:nvSpPr>
        <p:spPr>
          <a:xfrm>
            <a:off x="539552" y="1544499"/>
            <a:ext cx="8208912" cy="4801314"/>
          </a:xfrm>
          <a:prstGeom prst="rect">
            <a:avLst/>
          </a:prstGeom>
        </p:spPr>
        <p:txBody>
          <a:bodyPr wrap="square">
            <a:spAutoFit/>
          </a:bodyPr>
          <a:lstStyle/>
          <a:p>
            <a:pPr marL="285750" indent="-285750" algn="just">
              <a:buFont typeface="Wingdings" panose="05000000000000000000" pitchFamily="2" charset="2"/>
              <a:buChar char="q"/>
            </a:pPr>
            <a:r>
              <a:rPr lang="bg-BG" dirty="0" smtClean="0">
                <a:latin typeface="Times New Roman" panose="02020603050405020304" pitchFamily="18" charset="0"/>
                <a:cs typeface="Times New Roman" panose="02020603050405020304" pitchFamily="18" charset="0"/>
              </a:rPr>
              <a:t>Има за</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цел да </a:t>
            </a:r>
            <a:r>
              <a:rPr lang="ru-RU" dirty="0" smtClean="0">
                <a:latin typeface="Times New Roman" panose="02020603050405020304" pitchFamily="18" charset="0"/>
                <a:cs typeface="Times New Roman" panose="02020603050405020304" pitchFamily="18" charset="0"/>
              </a:rPr>
              <a:t>улесни </a:t>
            </a:r>
            <a:r>
              <a:rPr lang="ru-RU" dirty="0">
                <a:latin typeface="Times New Roman" panose="02020603050405020304" pitchFamily="18" charset="0"/>
                <a:cs typeface="Times New Roman" panose="02020603050405020304" pitchFamily="18" charset="0"/>
              </a:rPr>
              <a:t>прилагането на интегрирания териториален </a:t>
            </a:r>
            <a:r>
              <a:rPr lang="ru-RU" dirty="0" smtClean="0">
                <a:latin typeface="Times New Roman" panose="02020603050405020304" pitchFamily="18" charset="0"/>
                <a:cs typeface="Times New Roman" panose="02020603050405020304" pitchFamily="18" charset="0"/>
              </a:rPr>
              <a:t>подход.</a:t>
            </a:r>
          </a:p>
          <a:p>
            <a:pPr marL="285750" indent="-285750" algn="just">
              <a:buFont typeface="Wingdings" panose="05000000000000000000" pitchFamily="2" charset="2"/>
              <a:buChar char="q"/>
            </a:pPr>
            <a:r>
              <a:rPr lang="ru-RU" dirty="0" smtClean="0">
                <a:latin typeface="Times New Roman" panose="02020603050405020304" pitchFamily="18" charset="0"/>
                <a:cs typeface="Times New Roman" panose="02020603050405020304" pitchFamily="18" charset="0"/>
              </a:rPr>
              <a:t>Във </a:t>
            </a:r>
            <a:r>
              <a:rPr lang="ru-RU" dirty="0">
                <a:latin typeface="Times New Roman" panose="02020603050405020304" pitchFamily="18" charset="0"/>
                <a:cs typeface="Times New Roman" panose="02020603050405020304" pitchFamily="18" charset="0"/>
              </a:rPr>
              <a:t>всеки регион от ниво </a:t>
            </a:r>
            <a:r>
              <a:rPr lang="ru-RU" dirty="0" smtClean="0">
                <a:latin typeface="Times New Roman" panose="02020603050405020304" pitchFamily="18" charset="0"/>
                <a:cs typeface="Times New Roman" panose="02020603050405020304" pitchFamily="18" charset="0"/>
              </a:rPr>
              <a:t>2, </a:t>
            </a:r>
            <a:r>
              <a:rPr lang="ru-RU" dirty="0">
                <a:latin typeface="Times New Roman" panose="02020603050405020304" pitchFamily="18" charset="0"/>
                <a:cs typeface="Times New Roman" panose="02020603050405020304" pitchFamily="18" charset="0"/>
              </a:rPr>
              <a:t>като част от </a:t>
            </a:r>
            <a:r>
              <a:rPr lang="ru-RU" dirty="0" smtClean="0">
                <a:latin typeface="Times New Roman" panose="02020603050405020304" pitchFamily="18" charset="0"/>
                <a:cs typeface="Times New Roman" panose="02020603050405020304" pitchFamily="18" charset="0"/>
              </a:rPr>
              <a:t>Регионален </a:t>
            </a:r>
            <a:r>
              <a:rPr lang="ru-RU" dirty="0">
                <a:latin typeface="Times New Roman" panose="02020603050405020304" pitchFamily="18" charset="0"/>
                <a:cs typeface="Times New Roman" panose="02020603050405020304" pitchFamily="18" charset="0"/>
              </a:rPr>
              <a:t>съвет за развитие (РСР</a:t>
            </a:r>
            <a:r>
              <a:rPr lang="ru-RU" dirty="0" smtClean="0">
                <a:latin typeface="Times New Roman" panose="02020603050405020304" pitchFamily="18" charset="0"/>
                <a:cs typeface="Times New Roman" panose="02020603050405020304" pitchFamily="18" charset="0"/>
              </a:rPr>
              <a:t>) ще </a:t>
            </a:r>
            <a:r>
              <a:rPr lang="ru-RU" dirty="0">
                <a:latin typeface="Times New Roman" panose="02020603050405020304" pitchFamily="18" charset="0"/>
                <a:cs typeface="Times New Roman" panose="02020603050405020304" pitchFamily="18" charset="0"/>
              </a:rPr>
              <a:t>оперира т. нар. „Звено за медиации“. </a:t>
            </a:r>
            <a:endParaRPr lang="ru-RU"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ru-RU" dirty="0" smtClean="0">
                <a:latin typeface="Times New Roman" panose="02020603050405020304" pitchFamily="18" charset="0"/>
                <a:cs typeface="Times New Roman" panose="02020603050405020304" pitchFamily="18" charset="0"/>
              </a:rPr>
              <a:t>Ролята </a:t>
            </a:r>
            <a:r>
              <a:rPr lang="ru-RU" dirty="0">
                <a:latin typeface="Times New Roman" panose="02020603050405020304" pitchFamily="18" charset="0"/>
                <a:cs typeface="Times New Roman" panose="02020603050405020304" pitchFamily="18" charset="0"/>
              </a:rPr>
              <a:t>на Звеното за медиации е </a:t>
            </a:r>
            <a:r>
              <a:rPr lang="ru-RU" dirty="0" smtClean="0">
                <a:latin typeface="Times New Roman" panose="02020603050405020304" pitchFamily="18" charset="0"/>
                <a:cs typeface="Times New Roman" panose="02020603050405020304" pitchFamily="18" charset="0"/>
              </a:rPr>
              <a:t>да</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подпомага </a:t>
            </a:r>
            <a:r>
              <a:rPr lang="ru-RU" dirty="0">
                <a:latin typeface="Times New Roman" panose="02020603050405020304" pitchFamily="18" charset="0"/>
                <a:cs typeface="Times New Roman" panose="02020603050405020304" pitchFamily="18" charset="0"/>
              </a:rPr>
              <a:t>представителите на отделните заинтересовани страни в идентифицирането на проектни </a:t>
            </a:r>
            <a:r>
              <a:rPr lang="ru-RU" dirty="0" smtClean="0">
                <a:latin typeface="Times New Roman" panose="02020603050405020304" pitchFamily="18" charset="0"/>
                <a:cs typeface="Times New Roman" panose="02020603050405020304" pitchFamily="18" charset="0"/>
              </a:rPr>
              <a:t>идеи</a:t>
            </a:r>
            <a:r>
              <a:rPr lang="en-US" dirty="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намирането </a:t>
            </a:r>
            <a:r>
              <a:rPr lang="ru-RU" dirty="0">
                <a:latin typeface="Times New Roman" panose="02020603050405020304" pitchFamily="18" charset="0"/>
                <a:cs typeface="Times New Roman" panose="02020603050405020304" pitchFamily="18" charset="0"/>
              </a:rPr>
              <a:t>на подходящи </a:t>
            </a:r>
            <a:r>
              <a:rPr lang="ru-RU" dirty="0" smtClean="0">
                <a:latin typeface="Times New Roman" panose="02020603050405020304" pitchFamily="18" charset="0"/>
                <a:cs typeface="Times New Roman" panose="02020603050405020304" pitchFamily="18" charset="0"/>
              </a:rPr>
              <a:t>партньори</a:t>
            </a:r>
            <a:r>
              <a:rPr lang="en-US"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подготовката </a:t>
            </a:r>
            <a:r>
              <a:rPr lang="ru-RU" dirty="0">
                <a:latin typeface="Times New Roman" panose="02020603050405020304" pitchFamily="18" charset="0"/>
                <a:cs typeface="Times New Roman" panose="02020603050405020304" pitchFamily="18" charset="0"/>
              </a:rPr>
              <a:t>на концепции за </a:t>
            </a:r>
            <a:r>
              <a:rPr lang="ru-RU" dirty="0" smtClean="0">
                <a:latin typeface="Times New Roman" panose="02020603050405020304" pitchFamily="18" charset="0"/>
                <a:cs typeface="Times New Roman" panose="02020603050405020304" pitchFamily="18" charset="0"/>
              </a:rPr>
              <a:t>ИТИ</a:t>
            </a:r>
            <a:r>
              <a:rPr lang="en-US" dirty="0" smtClean="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предоставя </a:t>
            </a:r>
            <a:r>
              <a:rPr lang="ru-RU" dirty="0">
                <a:latin typeface="Times New Roman" panose="02020603050405020304" pitchFamily="18" charset="0"/>
                <a:cs typeface="Times New Roman" panose="02020603050405020304" pitchFamily="18" charset="0"/>
              </a:rPr>
              <a:t>консултации във връзка с възможните източници на финансиране или допустимостта предвидените дейности по съответните оперативни </a:t>
            </a:r>
            <a:r>
              <a:rPr lang="ru-RU" dirty="0" smtClean="0">
                <a:latin typeface="Times New Roman" panose="02020603050405020304" pitchFamily="18" charset="0"/>
                <a:cs typeface="Times New Roman" panose="02020603050405020304" pitchFamily="18" charset="0"/>
              </a:rPr>
              <a:t>програми</a:t>
            </a:r>
            <a:r>
              <a:rPr lang="en-US" dirty="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lgn="just"/>
            <a:r>
              <a:rPr lang="ru-RU" b="1" i="1" dirty="0">
                <a:latin typeface="Times New Roman" panose="02020603050405020304" pitchFamily="18" charset="0"/>
                <a:cs typeface="Times New Roman" panose="02020603050405020304" pitchFamily="18" charset="0"/>
              </a:rPr>
              <a:t>Основна характеристика на интегрирания териториален подход е прилагането на принципа на партньорство</a:t>
            </a:r>
            <a:r>
              <a:rPr lang="ru-RU" dirty="0">
                <a:latin typeface="Times New Roman" panose="02020603050405020304" pitchFamily="18" charset="0"/>
                <a:cs typeface="Times New Roman" panose="02020603050405020304" pitchFamily="18" charset="0"/>
              </a:rPr>
              <a:t>: сътрудничество между различните заинтересовани страни и участници в социално-икономическия живот на конкретната територия/район. </a:t>
            </a:r>
            <a:endParaRPr lang="en-US" dirty="0" smtClean="0">
              <a:latin typeface="Times New Roman" panose="02020603050405020304" pitchFamily="18" charset="0"/>
              <a:cs typeface="Times New Roman" panose="02020603050405020304" pitchFamily="18" charset="0"/>
            </a:endParaRPr>
          </a:p>
          <a:p>
            <a:pPr algn="just"/>
            <a:endParaRPr lang="ru-RU" dirty="0" smtClean="0"/>
          </a:p>
          <a:p>
            <a:endParaRPr lang="ru-RU" dirty="0"/>
          </a:p>
        </p:txBody>
      </p:sp>
    </p:spTree>
    <p:extLst>
      <p:ext uri="{BB962C8B-B14F-4D97-AF65-F5344CB8AC3E}">
        <p14:creationId xmlns:p14="http://schemas.microsoft.com/office/powerpoint/2010/main" val="7389724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endParaRPr lang="en-US" sz="3200" b="1">
              <a:solidFill>
                <a:prstClr val="white"/>
              </a:solidFill>
              <a:latin typeface="Calibri" pitchFamily="34" charset="0"/>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prstClr val="black"/>
              </a:solidFill>
            </a:endParaRPr>
          </a:p>
        </p:txBody>
      </p:sp>
      <p:sp>
        <p:nvSpPr>
          <p:cNvPr id="29701" name="Правоъгълник 4"/>
          <p:cNvSpPr>
            <a:spLocks noChangeArrowheads="1"/>
          </p:cNvSpPr>
          <p:nvPr/>
        </p:nvSpPr>
        <p:spPr bwMode="auto">
          <a:xfrm>
            <a:off x="1258888" y="765175"/>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000" b="1">
              <a:solidFill>
                <a:prstClr val="black"/>
              </a:solidFill>
              <a:latin typeface="Arial" charset="0"/>
            </a:endParaRPr>
          </a:p>
          <a:p>
            <a:pPr algn="ctr" fontAlgn="base">
              <a:spcBef>
                <a:spcPct val="0"/>
              </a:spcBef>
              <a:spcAft>
                <a:spcPct val="0"/>
              </a:spcAft>
            </a:pPr>
            <a:endParaRPr lang="en-US" sz="2000" b="1">
              <a:solidFill>
                <a:prstClr val="black"/>
              </a:solidFill>
              <a:latin typeface="Arial" charset="0"/>
            </a:endParaRPr>
          </a:p>
        </p:txBody>
      </p:sp>
      <p:sp>
        <p:nvSpPr>
          <p:cNvPr id="7" name="Rectangle 2"/>
          <p:cNvSpPr txBox="1">
            <a:spLocks noChangeArrowheads="1"/>
          </p:cNvSpPr>
          <p:nvPr/>
        </p:nvSpPr>
        <p:spPr bwMode="auto">
          <a:xfrm>
            <a:off x="323528" y="-3324"/>
            <a:ext cx="7772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bg-BG"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Звено за медиации </a:t>
            </a:r>
          </a:p>
        </p:txBody>
      </p:sp>
      <p:sp>
        <p:nvSpPr>
          <p:cNvPr id="3" name="Rectangle 2"/>
          <p:cNvSpPr/>
          <p:nvPr/>
        </p:nvSpPr>
        <p:spPr>
          <a:xfrm>
            <a:off x="323528" y="1762125"/>
            <a:ext cx="8431224" cy="4524315"/>
          </a:xfrm>
          <a:prstGeom prst="rect">
            <a:avLst/>
          </a:prstGeom>
        </p:spPr>
        <p:txBody>
          <a:bodyPr wrap="square">
            <a:spAutoFit/>
          </a:bodyPr>
          <a:lstStyle/>
          <a:p>
            <a:pPr marL="285750" indent="-285750" algn="just">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Насърчава </a:t>
            </a:r>
            <a:r>
              <a:rPr lang="bg-BG" dirty="0" smtClean="0">
                <a:latin typeface="Times New Roman" panose="02020603050405020304" pitchFamily="18" charset="0"/>
                <a:cs typeface="Times New Roman" panose="02020603050405020304" pitchFamily="18" charset="0"/>
              </a:rPr>
              <a:t>се </a:t>
            </a:r>
            <a:r>
              <a:rPr lang="ru-RU" dirty="0" smtClean="0">
                <a:latin typeface="Times New Roman" panose="02020603050405020304" pitchFamily="18" charset="0"/>
                <a:cs typeface="Times New Roman" panose="02020603050405020304" pitchFamily="18" charset="0"/>
              </a:rPr>
              <a:t>участието </a:t>
            </a:r>
            <a:r>
              <a:rPr lang="ru-RU" dirty="0">
                <a:latin typeface="Times New Roman" panose="02020603050405020304" pitchFamily="18" charset="0"/>
                <a:cs typeface="Times New Roman" panose="02020603050405020304" pitchFamily="18" charset="0"/>
              </a:rPr>
              <a:t>на икономически субекти (представители на бизнеса) в партньорствата, включително наличието на финансов принос към изпълнението на проектите от страна на тези икономически </a:t>
            </a:r>
            <a:r>
              <a:rPr lang="ru-RU" dirty="0" smtClean="0">
                <a:latin typeface="Times New Roman" panose="02020603050405020304" pitchFamily="18" charset="0"/>
                <a:cs typeface="Times New Roman" panose="02020603050405020304" pitchFamily="18" charset="0"/>
              </a:rPr>
              <a:t>субекти</a:t>
            </a:r>
          </a:p>
          <a:p>
            <a:pPr algn="just"/>
            <a:r>
              <a:rPr lang="ru-RU"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Включването на икономически оператори като партньори на етап </a:t>
            </a:r>
            <a:r>
              <a:rPr lang="ru-RU" dirty="0" smtClean="0">
                <a:latin typeface="Times New Roman" panose="02020603050405020304" pitchFamily="18" charset="0"/>
                <a:cs typeface="Times New Roman" panose="02020603050405020304" pitchFamily="18" charset="0"/>
              </a:rPr>
              <a:t>концепция </a:t>
            </a:r>
            <a:r>
              <a:rPr lang="bg-BG" dirty="0" smtClean="0">
                <a:latin typeface="Times New Roman" panose="02020603050405020304" pitchFamily="18" charset="0"/>
                <a:cs typeface="Times New Roman" panose="02020603050405020304" pitchFamily="18" charset="0"/>
              </a:rPr>
              <a:t>става </a:t>
            </a:r>
            <a:r>
              <a:rPr lang="ru-RU" dirty="0" smtClean="0">
                <a:latin typeface="Times New Roman" panose="02020603050405020304" pitchFamily="18" charset="0"/>
                <a:cs typeface="Times New Roman" panose="02020603050405020304" pitchFamily="18" charset="0"/>
              </a:rPr>
              <a:t>в съответствие </a:t>
            </a:r>
            <a:r>
              <a:rPr lang="ru-RU" dirty="0">
                <a:latin typeface="Times New Roman" panose="02020603050405020304" pitchFamily="18" charset="0"/>
                <a:cs typeface="Times New Roman" panose="02020603050405020304" pitchFamily="18" charset="0"/>
              </a:rPr>
              <a:t>с приложимите </a:t>
            </a:r>
            <a:r>
              <a:rPr lang="ru-RU" dirty="0" smtClean="0">
                <a:latin typeface="Times New Roman" panose="02020603050405020304" pitchFamily="18" charset="0"/>
                <a:cs typeface="Times New Roman" panose="02020603050405020304" pitchFamily="18" charset="0"/>
              </a:rPr>
              <a:t>правила за държавни помощи. Допустимо </a:t>
            </a:r>
            <a:r>
              <a:rPr lang="ru-RU" dirty="0">
                <a:latin typeface="Times New Roman" panose="02020603050405020304" pitchFamily="18" charset="0"/>
                <a:cs typeface="Times New Roman" panose="02020603050405020304" pitchFamily="18" charset="0"/>
              </a:rPr>
              <a:t>е участието на икономически оператори в партньорствата без предварително съгласуване, когато същите не ползват публични ресурси при участието си в </a:t>
            </a:r>
            <a:r>
              <a:rPr lang="ru-RU" dirty="0" smtClean="0">
                <a:latin typeface="Times New Roman" panose="02020603050405020304" pitchFamily="18" charset="0"/>
                <a:cs typeface="Times New Roman" panose="02020603050405020304" pitchFamily="18" charset="0"/>
              </a:rPr>
              <a:t>партньорството</a:t>
            </a:r>
            <a:endParaRPr lang="ru-RU" dirty="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Освен изискването за сътрудничество ц</a:t>
            </a:r>
            <a:r>
              <a:rPr lang="ru-RU" dirty="0" smtClean="0">
                <a:latin typeface="Times New Roman" panose="02020603050405020304" pitchFamily="18" charset="0"/>
                <a:cs typeface="Times New Roman" panose="02020603050405020304" pitchFamily="18" charset="0"/>
              </a:rPr>
              <a:t>елите </a:t>
            </a:r>
            <a:r>
              <a:rPr lang="ru-RU" dirty="0">
                <a:latin typeface="Times New Roman" panose="02020603050405020304" pitchFamily="18" charset="0"/>
                <a:cs typeface="Times New Roman" panose="02020603050405020304" pitchFamily="18" charset="0"/>
              </a:rPr>
              <a:t>на проектите</a:t>
            </a:r>
            <a:r>
              <a:rPr lang="ru-RU" dirty="0" smtClean="0">
                <a:latin typeface="Times New Roman" panose="02020603050405020304" pitchFamily="18" charset="0"/>
                <a:cs typeface="Times New Roman" panose="02020603050405020304" pitchFamily="18" charset="0"/>
              </a:rPr>
              <a:t>, трябва да адресират </a:t>
            </a:r>
            <a:r>
              <a:rPr lang="ru-RU" dirty="0">
                <a:latin typeface="Times New Roman" panose="02020603050405020304" pitchFamily="18" charset="0"/>
                <a:cs typeface="Times New Roman" panose="02020603050405020304" pitchFamily="18" charset="0"/>
              </a:rPr>
              <a:t>нужди и </a:t>
            </a:r>
            <a:r>
              <a:rPr lang="ru-RU" dirty="0" smtClean="0">
                <a:latin typeface="Times New Roman" panose="02020603050405020304" pitchFamily="18" charset="0"/>
                <a:cs typeface="Times New Roman" panose="02020603050405020304" pitchFamily="18" charset="0"/>
              </a:rPr>
              <a:t>очаквани </a:t>
            </a:r>
            <a:r>
              <a:rPr lang="ru-RU" dirty="0">
                <a:latin typeface="Times New Roman" panose="02020603050405020304" pitchFamily="18" charset="0"/>
                <a:cs typeface="Times New Roman" panose="02020603050405020304" pitchFamily="18" charset="0"/>
              </a:rPr>
              <a:t>резултати </a:t>
            </a:r>
            <a:r>
              <a:rPr lang="ru-RU" dirty="0" smtClean="0">
                <a:latin typeface="Times New Roman" panose="02020603050405020304" pitchFamily="18" charset="0"/>
                <a:cs typeface="Times New Roman" panose="02020603050405020304" pitchFamily="18" charset="0"/>
              </a:rPr>
              <a:t>припознати </a:t>
            </a:r>
            <a:r>
              <a:rPr lang="ru-RU" dirty="0">
                <a:latin typeface="Times New Roman" panose="02020603050405020304" pitchFamily="18" charset="0"/>
                <a:cs typeface="Times New Roman" panose="02020603050405020304" pitchFamily="18" charset="0"/>
              </a:rPr>
              <a:t>от максимален брой заинтересовани страни и дискутирани с широката </a:t>
            </a:r>
            <a:r>
              <a:rPr lang="ru-RU" dirty="0" smtClean="0">
                <a:latin typeface="Times New Roman" panose="02020603050405020304" pitchFamily="18" charset="0"/>
                <a:cs typeface="Times New Roman" panose="02020603050405020304" pitchFamily="18" charset="0"/>
              </a:rPr>
              <a:t>общественост</a:t>
            </a:r>
          </a:p>
          <a:p>
            <a:pPr algn="just"/>
            <a:r>
              <a:rPr lang="ru-RU" dirty="0" smtClean="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Необходимо е още на </a:t>
            </a:r>
            <a:r>
              <a:rPr lang="ru-RU" dirty="0" smtClean="0">
                <a:latin typeface="Times New Roman" panose="02020603050405020304" pitchFamily="18" charset="0"/>
                <a:cs typeface="Times New Roman" panose="02020603050405020304" pitchFamily="18" charset="0"/>
              </a:rPr>
              <a:t>етап </a:t>
            </a:r>
            <a:r>
              <a:rPr lang="ru-RU" dirty="0">
                <a:latin typeface="Times New Roman" panose="02020603050405020304" pitchFamily="18" charset="0"/>
                <a:cs typeface="Times New Roman" panose="02020603050405020304" pitchFamily="18" charset="0"/>
              </a:rPr>
              <a:t>на </a:t>
            </a:r>
            <a:r>
              <a:rPr lang="ru-RU" dirty="0" smtClean="0">
                <a:latin typeface="Times New Roman" panose="02020603050405020304" pitchFamily="18" charset="0"/>
                <a:cs typeface="Times New Roman" panose="02020603050405020304" pitchFamily="18" charset="0"/>
              </a:rPr>
              <a:t>подготовка </a:t>
            </a:r>
            <a:r>
              <a:rPr lang="ru-RU" dirty="0">
                <a:latin typeface="Times New Roman" panose="02020603050405020304" pitchFamily="18" charset="0"/>
                <a:cs typeface="Times New Roman" panose="02020603050405020304" pitchFamily="18" charset="0"/>
              </a:rPr>
              <a:t>на концепциите да се предприемат съответни мерки за </a:t>
            </a:r>
            <a:r>
              <a:rPr lang="ru-RU" dirty="0" smtClean="0">
                <a:latin typeface="Times New Roman" panose="02020603050405020304" pitchFamily="18" charset="0"/>
                <a:cs typeface="Times New Roman" panose="02020603050405020304" pitchFamily="18" charset="0"/>
              </a:rPr>
              <a:t>публичност.</a:t>
            </a:r>
            <a:endParaRPr lang="bg-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15302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prstClr val="black"/>
              </a:solidFill>
            </a:endParaRPr>
          </a:p>
        </p:txBody>
      </p:sp>
      <p:sp>
        <p:nvSpPr>
          <p:cNvPr id="29701" name="Правоъгълник 4"/>
          <p:cNvSpPr>
            <a:spLocks noChangeArrowheads="1"/>
          </p:cNvSpPr>
          <p:nvPr/>
        </p:nvSpPr>
        <p:spPr bwMode="auto">
          <a:xfrm>
            <a:off x="1258888" y="765175"/>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000" b="1">
              <a:solidFill>
                <a:prstClr val="black"/>
              </a:solidFill>
              <a:latin typeface="Arial" charset="0"/>
            </a:endParaRPr>
          </a:p>
          <a:p>
            <a:pPr algn="ctr" fontAlgn="base">
              <a:spcBef>
                <a:spcPct val="0"/>
              </a:spcBef>
              <a:spcAft>
                <a:spcPct val="0"/>
              </a:spcAft>
            </a:pPr>
            <a:endParaRPr lang="en-US" sz="2000" b="1">
              <a:solidFill>
                <a:prstClr val="black"/>
              </a:solidFill>
              <a:latin typeface="Arial" charset="0"/>
            </a:endParaRPr>
          </a:p>
        </p:txBody>
      </p:sp>
      <p:sp>
        <p:nvSpPr>
          <p:cNvPr id="7" name="Text Box 2"/>
          <p:cNvSpPr txBox="1">
            <a:spLocks noChangeArrowheads="1"/>
          </p:cNvSpPr>
          <p:nvPr/>
        </p:nvSpPr>
        <p:spPr bwMode="auto">
          <a:xfrm>
            <a:off x="317951" y="1765664"/>
            <a:ext cx="8351837"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indent="0" algn="ctr" fontAlgn="base">
              <a:spcBef>
                <a:spcPct val="0"/>
              </a:spcBef>
              <a:spcAft>
                <a:spcPct val="0"/>
              </a:spcAft>
            </a:pPr>
            <a:endParaRPr lang="ru-RU" sz="2800" dirty="0" smtClean="0">
              <a:solidFill>
                <a:prstClr val="black"/>
              </a:solidFill>
            </a:endParaRPr>
          </a:p>
          <a:p>
            <a:pPr marL="0" indent="0" algn="ctr" fontAlgn="base">
              <a:spcBef>
                <a:spcPct val="0"/>
              </a:spcBef>
              <a:spcAft>
                <a:spcPct val="0"/>
              </a:spcAft>
            </a:pPr>
            <a:endParaRPr lang="ru-RU" sz="2800" dirty="0">
              <a:solidFill>
                <a:prstClr val="black"/>
              </a:solidFill>
            </a:endParaRPr>
          </a:p>
          <a:p>
            <a:pPr marL="0" indent="0" algn="ctr" fontAlgn="base">
              <a:spcBef>
                <a:spcPct val="0"/>
              </a:spcBef>
              <a:spcAft>
                <a:spcPct val="0"/>
              </a:spcAft>
            </a:pPr>
            <a:r>
              <a:rPr lang="ru-RU" sz="2800" dirty="0" smtClean="0">
                <a:solidFill>
                  <a:prstClr val="black"/>
                </a:solidFill>
              </a:rPr>
              <a:t>Благодаря за вниманието!</a:t>
            </a:r>
          </a:p>
          <a:p>
            <a:pPr marL="0" indent="0" algn="ctr" fontAlgn="base">
              <a:spcBef>
                <a:spcPct val="0"/>
              </a:spcBef>
              <a:spcAft>
                <a:spcPct val="0"/>
              </a:spcAft>
            </a:pPr>
            <a:endParaRPr lang="ru-RU" sz="2800" dirty="0">
              <a:solidFill>
                <a:prstClr val="black"/>
              </a:solidFill>
            </a:endParaRPr>
          </a:p>
          <a:p>
            <a:pPr marL="0" indent="0" algn="ctr" fontAlgn="base">
              <a:spcBef>
                <a:spcPct val="0"/>
              </a:spcBef>
              <a:spcAft>
                <a:spcPct val="0"/>
              </a:spcAft>
            </a:pPr>
            <a:endParaRPr lang="ru-RU" dirty="0" smtClean="0">
              <a:solidFill>
                <a:prstClr val="black"/>
              </a:solidFill>
            </a:endParaRPr>
          </a:p>
          <a:p>
            <a:pPr marL="0" indent="0" algn="ctr" fontAlgn="base">
              <a:spcBef>
                <a:spcPct val="0"/>
              </a:spcBef>
              <a:spcAft>
                <a:spcPct val="0"/>
              </a:spcAft>
            </a:pPr>
            <a:endParaRPr lang="ru-RU" sz="1400" b="1" dirty="0">
              <a:solidFill>
                <a:prstClr val="black"/>
              </a:solidFill>
            </a:endParaRPr>
          </a:p>
          <a:p>
            <a:pPr marL="0" indent="0" algn="ctr" fontAlgn="base">
              <a:spcBef>
                <a:spcPct val="0"/>
              </a:spcBef>
              <a:spcAft>
                <a:spcPct val="0"/>
              </a:spcAft>
            </a:pPr>
            <a:endParaRPr lang="en-US" sz="1400" b="1" dirty="0" smtClean="0">
              <a:solidFill>
                <a:prstClr val="black"/>
              </a:solidFill>
            </a:endParaRPr>
          </a:p>
          <a:p>
            <a:pPr marL="0" indent="0" algn="ctr" fontAlgn="base">
              <a:spcBef>
                <a:spcPct val="0"/>
              </a:spcBef>
              <a:spcAft>
                <a:spcPct val="0"/>
              </a:spcAft>
            </a:pPr>
            <a:endParaRPr lang="en-US" sz="1400" b="1" dirty="0">
              <a:solidFill>
                <a:prstClr val="black"/>
              </a:solidFill>
            </a:endParaRPr>
          </a:p>
          <a:p>
            <a:pPr marL="0" indent="0" algn="ctr" fontAlgn="base">
              <a:spcBef>
                <a:spcPct val="0"/>
              </a:spcBef>
              <a:spcAft>
                <a:spcPct val="0"/>
              </a:spcAft>
            </a:pPr>
            <a:endParaRPr lang="en-US" sz="1400" b="1" dirty="0" smtClean="0">
              <a:solidFill>
                <a:prstClr val="black"/>
              </a:solidFill>
            </a:endParaRPr>
          </a:p>
          <a:p>
            <a:pPr marL="0" indent="0" algn="ctr" fontAlgn="base">
              <a:spcBef>
                <a:spcPct val="0"/>
              </a:spcBef>
              <a:spcAft>
                <a:spcPct val="0"/>
              </a:spcAft>
            </a:pPr>
            <a:endParaRPr lang="en-US" sz="1400" b="1" dirty="0">
              <a:solidFill>
                <a:prstClr val="black"/>
              </a:solidFill>
            </a:endParaRPr>
          </a:p>
          <a:p>
            <a:pPr marL="0" indent="0" algn="ctr" fontAlgn="base">
              <a:spcBef>
                <a:spcPct val="0"/>
              </a:spcBef>
              <a:spcAft>
                <a:spcPct val="0"/>
              </a:spcAft>
            </a:pPr>
            <a:endParaRPr lang="en-US" sz="1400" b="1" dirty="0" smtClean="0">
              <a:solidFill>
                <a:prstClr val="black"/>
              </a:solidFill>
            </a:endParaRPr>
          </a:p>
          <a:p>
            <a:pPr marL="0" indent="0" algn="ctr" fontAlgn="base">
              <a:spcBef>
                <a:spcPct val="0"/>
              </a:spcBef>
              <a:spcAft>
                <a:spcPct val="0"/>
              </a:spcAft>
            </a:pPr>
            <a:endParaRPr lang="ru-RU" sz="1400" b="1" dirty="0">
              <a:solidFill>
                <a:prstClr val="black"/>
              </a:solidFill>
            </a:endParaRPr>
          </a:p>
          <a:p>
            <a:pPr marL="0" indent="0" algn="ctr" fontAlgn="base">
              <a:spcBef>
                <a:spcPct val="0"/>
              </a:spcBef>
              <a:spcAft>
                <a:spcPct val="0"/>
              </a:spcAft>
            </a:pPr>
            <a:r>
              <a:rPr lang="ru-RU" sz="1400" b="1" dirty="0" smtClean="0">
                <a:solidFill>
                  <a:prstClr val="black"/>
                </a:solidFill>
              </a:rPr>
              <a:t>			Тази презентация е поготвена в рамките на проект!</a:t>
            </a:r>
          </a:p>
          <a:p>
            <a:pPr marL="0" indent="0" algn="ctr" fontAlgn="base">
              <a:spcBef>
                <a:spcPct val="0"/>
              </a:spcBef>
              <a:spcAft>
                <a:spcPct val="0"/>
              </a:spcAft>
            </a:pPr>
            <a:endParaRPr lang="ru-RU" sz="1800" dirty="0">
              <a:solidFill>
                <a:prstClr val="black"/>
              </a:solidFill>
            </a:endParaRPr>
          </a:p>
          <a:p>
            <a:pPr marL="0" indent="0" algn="ctr" fontAlgn="base">
              <a:spcBef>
                <a:spcPct val="0"/>
              </a:spcBef>
              <a:spcAft>
                <a:spcPct val="0"/>
              </a:spcAft>
            </a:pPr>
            <a:endParaRPr lang="ru-RU" sz="1800" dirty="0">
              <a:solidFill>
                <a:prstClr val="black"/>
              </a:solidFill>
            </a:endParaRPr>
          </a:p>
        </p:txBody>
      </p:sp>
      <p:sp>
        <p:nvSpPr>
          <p:cNvPr id="2" name="Rectangle 1"/>
          <p:cNvSpPr/>
          <p:nvPr/>
        </p:nvSpPr>
        <p:spPr>
          <a:xfrm>
            <a:off x="317951" y="1055688"/>
            <a:ext cx="8425184" cy="353943"/>
          </a:xfrm>
          <a:prstGeom prst="rect">
            <a:avLst/>
          </a:prstGeom>
        </p:spPr>
        <p:txBody>
          <a:bodyPr wrap="square">
            <a:spAutoFit/>
          </a:bodyPr>
          <a:lstStyle/>
          <a:p>
            <a:r>
              <a:rPr lang="bg-BG" sz="1700" dirty="0" smtClean="0">
                <a:solidFill>
                  <a:prstClr val="black"/>
                </a:solidFill>
              </a:rPr>
              <a:t> </a:t>
            </a:r>
            <a:endParaRPr lang="bg-BG" sz="1700" dirty="0">
              <a:solidFill>
                <a:prstClr val="black"/>
              </a:solidFill>
            </a:endParaRPr>
          </a:p>
        </p:txBody>
      </p:sp>
      <p:sp>
        <p:nvSpPr>
          <p:cNvPr id="4" name="Rectangle 3"/>
          <p:cNvSpPr/>
          <p:nvPr/>
        </p:nvSpPr>
        <p:spPr>
          <a:xfrm>
            <a:off x="473832" y="5737426"/>
            <a:ext cx="8424936" cy="646331"/>
          </a:xfrm>
          <a:prstGeom prst="rect">
            <a:avLst/>
          </a:prstGeom>
        </p:spPr>
        <p:txBody>
          <a:bodyPr wrap="square">
            <a:spAutoFit/>
          </a:bodyPr>
          <a:lstStyle/>
          <a:p>
            <a:r>
              <a:rPr lang="ru-RU" sz="1200" dirty="0">
                <a:latin typeface="Times New Roman" panose="02020603050405020304" pitchFamily="18" charset="0"/>
                <a:cs typeface="Times New Roman" panose="02020603050405020304" pitchFamily="18" charset="0"/>
              </a:rPr>
              <a:t>Проект „Областен информационен център – Видин“. Финансиран по договор за безвъзмездна финансова помощ  № BG05SFOP001-4.004-0022-С01 от Оперативна програма „Добро управление” 2014-2020, съфинансирана от Европейския  съюз чрез Европейския социален фонд.</a:t>
            </a:r>
          </a:p>
        </p:txBody>
      </p:sp>
    </p:spTree>
    <p:extLst>
      <p:ext uri="{BB962C8B-B14F-4D97-AF65-F5344CB8AC3E}">
        <p14:creationId xmlns:p14="http://schemas.microsoft.com/office/powerpoint/2010/main" val="151542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701" name="Правоъгълник 4"/>
          <p:cNvSpPr>
            <a:spLocks noChangeArrowheads="1"/>
          </p:cNvSpPr>
          <p:nvPr/>
        </p:nvSpPr>
        <p:spPr bwMode="auto">
          <a:xfrm>
            <a:off x="1258888" y="765175"/>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charset="0"/>
              <a:ea typeface="+mn-ea"/>
              <a:cs typeface="+mn-cs"/>
            </a:endParaRPr>
          </a:p>
        </p:txBody>
      </p:sp>
      <p:sp>
        <p:nvSpPr>
          <p:cNvPr id="7" name="Rectangle 2"/>
          <p:cNvSpPr txBox="1">
            <a:spLocks noChangeArrowheads="1"/>
          </p:cNvSpPr>
          <p:nvPr/>
        </p:nvSpPr>
        <p:spPr bwMode="auto">
          <a:xfrm>
            <a:off x="2157993" y="513779"/>
            <a:ext cx="668675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defRPr/>
            </a:pPr>
            <a:r>
              <a:rPr lang="ru-RU" sz="2900" b="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ПРР 2021-2027 И РОЛЯ НА РСР В ИЗПЪЛНЕНИЕТО Й</a:t>
            </a:r>
          </a:p>
          <a:p>
            <a:pPr lvl="0">
              <a:defRPr/>
            </a:pPr>
            <a:r>
              <a:rPr lang="ru-RU" sz="2900" b="1">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ПРИОРИТЕТ 1</a:t>
            </a:r>
            <a:endParaRPr lang="ru-RU" sz="29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 xmlns:a16="http://schemas.microsoft.com/office/drawing/2014/main" id="{1DB94146-1D3F-47C1-AB25-C5493CA68079}"/>
              </a:ext>
            </a:extLst>
          </p:cNvPr>
          <p:cNvSpPr/>
          <p:nvPr/>
        </p:nvSpPr>
        <p:spPr>
          <a:xfrm>
            <a:off x="2699792" y="2003900"/>
            <a:ext cx="4968552" cy="472467"/>
          </a:xfrm>
          <a:prstGeom prst="rect">
            <a:avLst/>
          </a:prstGeom>
          <a:solidFill>
            <a:sysClr val="window" lastClr="FFFFFF">
              <a:alpha val="90000"/>
              <a:hueOff val="0"/>
              <a:satOff val="0"/>
              <a:lumOff val="0"/>
              <a:alphaOff val="0"/>
            </a:sysClr>
          </a:solidFill>
          <a:ln w="28575" cap="flat" cmpd="sng" algn="ctr">
            <a:solidFill>
              <a:srgbClr val="ED7D31">
                <a:hueOff val="0"/>
                <a:satOff val="0"/>
                <a:lumOff val="0"/>
                <a:alphaOff val="0"/>
              </a:srgbClr>
            </a:solidFill>
            <a:prstDash val="solid"/>
            <a:miter lim="800000"/>
          </a:ln>
          <a:effectLst/>
        </p:spPr>
        <p:txBody>
          <a:bodyPr anchor="ctr" anchorCtr="0">
            <a:normAutofit fontScale="92500"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g-BG" sz="2800" b="1"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                            </a:t>
            </a:r>
            <a:r>
              <a:rPr kumimoji="0" lang="en-US" sz="2800" b="1" i="0" u="none" strike="noStrike" kern="0" cap="none" spc="0" normalizeH="0" baseline="0" noProof="0" dirty="0" smtClean="0">
                <a:ln>
                  <a:noFill/>
                </a:ln>
                <a:solidFill>
                  <a:prstClr val="black">
                    <a:hueOff val="0"/>
                    <a:satOff val="0"/>
                    <a:lumOff val="0"/>
                    <a:alphaOff val="0"/>
                  </a:prstClr>
                </a:solidFill>
                <a:effectLst/>
                <a:uLnTx/>
                <a:uFillTx/>
                <a:latin typeface="Calibri"/>
                <a:ea typeface="+mn-ea"/>
                <a:cs typeface="+mn-cs"/>
              </a:rPr>
              <a:t>         </a:t>
            </a:r>
            <a:r>
              <a:rPr kumimoji="0" lang="bg-BG" sz="2000" b="1" i="0" u="none" strike="noStrike" kern="0" cap="none" spc="0" normalizeH="0" baseline="0" noProof="0" dirty="0" smtClean="0">
                <a:ln>
                  <a:noFill/>
                </a:ln>
                <a:solidFill>
                  <a:prstClr val="black">
                    <a:hueOff val="0"/>
                    <a:satOff val="0"/>
                    <a:lumOff val="0"/>
                    <a:alphaOff val="0"/>
                  </a:prstClr>
                </a:solidFill>
                <a:effectLst/>
                <a:uLnTx/>
                <a:uFillTx/>
                <a:latin typeface="Calibri"/>
                <a:ea typeface="+mn-ea"/>
                <a:cs typeface="+mn-cs"/>
              </a:rPr>
              <a:t>Видин </a:t>
            </a:r>
            <a:r>
              <a:rPr kumimoji="0" lang="bg-BG" sz="2000" b="1"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и Плевен</a:t>
            </a:r>
            <a:endParaRPr kumimoji="0" lang="en-GB" sz="2000" b="1"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sp>
        <p:nvSpPr>
          <p:cNvPr id="6" name="Rectangle 5"/>
          <p:cNvSpPr/>
          <p:nvPr/>
        </p:nvSpPr>
        <p:spPr>
          <a:xfrm>
            <a:off x="2555776" y="5541731"/>
            <a:ext cx="6866088" cy="1200329"/>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Поне 30% от средствата във всеки клъстер ще бъдат заделени за участие на градските общини в концепции за ИТИ на ниво регион за планиране в рамките на изпълнение на ПО2 на ОПРР</a:t>
            </a:r>
          </a:p>
          <a:p>
            <a:r>
              <a:rPr lang="ru-RU" b="1" dirty="0" smtClean="0">
                <a:solidFill>
                  <a:srgbClr val="FF0000"/>
                </a:solidFill>
              </a:rPr>
              <a:t>Роля </a:t>
            </a:r>
            <a:r>
              <a:rPr lang="ru-RU" b="1" dirty="0">
                <a:solidFill>
                  <a:srgbClr val="FF0000"/>
                </a:solidFill>
              </a:rPr>
              <a:t>на РСР </a:t>
            </a:r>
          </a:p>
        </p:txBody>
      </p:sp>
      <p:pic>
        <p:nvPicPr>
          <p:cNvPr id="12" name="Picture 11"/>
          <p:cNvPicPr>
            <a:picLocks noChangeAspect="1"/>
          </p:cNvPicPr>
          <p:nvPr/>
        </p:nvPicPr>
        <p:blipFill>
          <a:blip r:embed="rId4"/>
          <a:stretch>
            <a:fillRect/>
          </a:stretch>
        </p:blipFill>
        <p:spPr>
          <a:xfrm>
            <a:off x="2601903" y="3573016"/>
            <a:ext cx="6242845" cy="518205"/>
          </a:xfrm>
          <a:prstGeom prst="rect">
            <a:avLst/>
          </a:prstGeom>
        </p:spPr>
      </p:pic>
      <p:pic>
        <p:nvPicPr>
          <p:cNvPr id="4" name="Picture 3"/>
          <p:cNvPicPr>
            <a:picLocks noChangeAspect="1"/>
          </p:cNvPicPr>
          <p:nvPr/>
        </p:nvPicPr>
        <p:blipFill>
          <a:blip r:embed="rId5"/>
          <a:stretch>
            <a:fillRect/>
          </a:stretch>
        </p:blipFill>
        <p:spPr>
          <a:xfrm>
            <a:off x="2339752" y="1901354"/>
            <a:ext cx="6504996" cy="3097036"/>
          </a:xfrm>
          <a:prstGeom prst="rect">
            <a:avLst/>
          </a:prstGeom>
        </p:spPr>
      </p:pic>
      <p:pic>
        <p:nvPicPr>
          <p:cNvPr id="14" name="Picture 13"/>
          <p:cNvPicPr>
            <a:picLocks noChangeAspect="1"/>
          </p:cNvPicPr>
          <p:nvPr/>
        </p:nvPicPr>
        <p:blipFill>
          <a:blip r:embed="rId6"/>
          <a:stretch>
            <a:fillRect/>
          </a:stretch>
        </p:blipFill>
        <p:spPr>
          <a:xfrm>
            <a:off x="209339" y="5415902"/>
            <a:ext cx="2346437" cy="1410174"/>
          </a:xfrm>
          <a:prstGeom prst="rect">
            <a:avLst/>
          </a:prstGeom>
        </p:spPr>
      </p:pic>
      <p:sp>
        <p:nvSpPr>
          <p:cNvPr id="18" name="Rectangle 17"/>
          <p:cNvSpPr/>
          <p:nvPr/>
        </p:nvSpPr>
        <p:spPr>
          <a:xfrm>
            <a:off x="418172" y="2188021"/>
            <a:ext cx="1681431" cy="2769989"/>
          </a:xfrm>
          <a:prstGeom prst="rect">
            <a:avLst/>
          </a:prstGeom>
          <a:solidFill>
            <a:sysClr val="window" lastClr="FFFFFF"/>
          </a:solidFill>
          <a:ln w="19050" cap="flat" cmpd="sng" algn="ctr">
            <a:solidFill>
              <a:srgbClr val="4472C4"/>
            </a:solidFill>
            <a:prstDash val="solid"/>
            <a:miter lim="800000"/>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g-BG" sz="1400" b="1" i="0" u="none" strike="noStrike" kern="0" cap="none" spc="0" normalizeH="0" baseline="0" noProof="0" dirty="0" smtClean="0">
                <a:ln>
                  <a:noFill/>
                </a:ln>
                <a:solidFill>
                  <a:prstClr val="black"/>
                </a:solidFill>
                <a:effectLst/>
                <a:uLnTx/>
                <a:uFillTx/>
                <a:latin typeface="Calibri"/>
                <a:ea typeface="+mn-ea"/>
                <a:cs typeface="+mn-cs"/>
              </a:rPr>
              <a:t>Използвани </a:t>
            </a:r>
            <a:r>
              <a:rPr kumimoji="0" lang="bg-BG" sz="1400" b="1" i="0" u="none" strike="noStrike" kern="0" cap="none" spc="0" normalizeH="0" baseline="0" noProof="0" dirty="0">
                <a:ln>
                  <a:noFill/>
                </a:ln>
                <a:solidFill>
                  <a:prstClr val="black"/>
                </a:solidFill>
                <a:effectLst/>
                <a:uLnTx/>
                <a:uFillTx/>
                <a:latin typeface="Calibri"/>
                <a:ea typeface="+mn-ea"/>
                <a:cs typeface="+mn-cs"/>
              </a:rPr>
              <a:t>показатели:</a:t>
            </a:r>
          </a:p>
          <a:p>
            <a:pPr marL="171450" marR="0" lvl="0" indent="-171450" defTabSz="914400" eaLnBrk="1" fontAlgn="auto" latinLnBrk="0" hangingPunct="1">
              <a:lnSpc>
                <a:spcPct val="150000"/>
              </a:lnSpc>
              <a:spcBef>
                <a:spcPts val="600"/>
              </a:spcBef>
              <a:spcAft>
                <a:spcPts val="0"/>
              </a:spcAft>
              <a:buClr>
                <a:srgbClr val="5B9BD5">
                  <a:lumMod val="50000"/>
                </a:srgbClr>
              </a:buClr>
              <a:buSzTx/>
              <a:buFont typeface="Wingdings" panose="05000000000000000000" pitchFamily="2" charset="2"/>
              <a:buChar char="§"/>
              <a:tabLst/>
              <a:defRPr/>
            </a:pPr>
            <a:r>
              <a:rPr kumimoji="0" lang="bg-BG" sz="1200" b="0" i="0" u="none" strike="noStrike" kern="0" cap="none" spc="0" normalizeH="0" baseline="0" noProof="0" dirty="0" smtClean="0">
                <a:ln>
                  <a:noFill/>
                </a:ln>
                <a:solidFill>
                  <a:prstClr val="black"/>
                </a:solidFill>
                <a:effectLst/>
                <a:uLnTx/>
                <a:uFillTx/>
                <a:latin typeface="Calibri"/>
                <a:ea typeface="+mn-ea"/>
                <a:cs typeface="+mn-cs"/>
              </a:rPr>
              <a:t>Население </a:t>
            </a:r>
            <a:r>
              <a:rPr kumimoji="0" lang="en-US" sz="1200" b="0" i="0" u="none" strike="noStrike" kern="0" cap="none" spc="0" normalizeH="0" baseline="0" noProof="0" dirty="0" smtClean="0">
                <a:ln>
                  <a:noFill/>
                </a:ln>
                <a:solidFill>
                  <a:prstClr val="black"/>
                </a:solidFill>
                <a:effectLst/>
                <a:uLnTx/>
                <a:uFillTx/>
                <a:latin typeface="Calibri"/>
                <a:ea typeface="+mn-ea"/>
                <a:cs typeface="+mn-cs"/>
              </a:rPr>
              <a:t>-</a:t>
            </a:r>
            <a:r>
              <a:rPr kumimoji="0" lang="bg-BG" sz="1200" b="0" i="0" u="none" strike="noStrike" kern="0" cap="none" spc="0" normalizeH="0" baseline="0" noProof="0" dirty="0" smtClean="0">
                <a:ln>
                  <a:noFill/>
                </a:ln>
                <a:solidFill>
                  <a:prstClr val="black"/>
                </a:solidFill>
                <a:effectLst/>
                <a:uLnTx/>
                <a:uFillTx/>
                <a:latin typeface="Calibri"/>
                <a:ea typeface="+mn-ea"/>
                <a:cs typeface="+mn-cs"/>
              </a:rPr>
              <a:t> тежест </a:t>
            </a:r>
            <a:r>
              <a:rPr kumimoji="0" lang="bg-BG" sz="1200" b="0" i="0" u="none" strike="noStrike" kern="0" cap="none" spc="0" normalizeH="0" baseline="0" noProof="0" dirty="0">
                <a:ln>
                  <a:noFill/>
                </a:ln>
                <a:solidFill>
                  <a:prstClr val="black"/>
                </a:solidFill>
                <a:effectLst/>
                <a:uLnTx/>
                <a:uFillTx/>
                <a:latin typeface="Calibri"/>
                <a:ea typeface="+mn-ea"/>
                <a:cs typeface="+mn-cs"/>
              </a:rPr>
              <a:t>15 %</a:t>
            </a:r>
          </a:p>
          <a:p>
            <a:pPr marL="171450" marR="0" lvl="0" indent="-171450" defTabSz="914400" eaLnBrk="1" fontAlgn="auto" latinLnBrk="0" hangingPunct="1">
              <a:lnSpc>
                <a:spcPct val="150000"/>
              </a:lnSpc>
              <a:spcBef>
                <a:spcPts val="600"/>
              </a:spcBef>
              <a:spcAft>
                <a:spcPts val="0"/>
              </a:spcAft>
              <a:buClr>
                <a:srgbClr val="5B9BD5">
                  <a:lumMod val="50000"/>
                </a:srgbClr>
              </a:buClr>
              <a:buSzTx/>
              <a:buFont typeface="Wingdings" panose="05000000000000000000" pitchFamily="2" charset="2"/>
              <a:buChar char="§"/>
              <a:tabLst/>
              <a:defRPr/>
            </a:pPr>
            <a:r>
              <a:rPr kumimoji="0" lang="bg-BG" sz="1200" b="0" i="0" u="none" strike="noStrike" kern="0" cap="none" spc="0" normalizeH="0" baseline="0" noProof="0" dirty="0" smtClean="0">
                <a:ln>
                  <a:noFill/>
                </a:ln>
                <a:solidFill>
                  <a:prstClr val="black"/>
                </a:solidFill>
                <a:effectLst/>
                <a:uLnTx/>
                <a:uFillTx/>
                <a:latin typeface="Calibri"/>
                <a:ea typeface="+mn-ea"/>
                <a:cs typeface="+mn-cs"/>
              </a:rPr>
              <a:t>Територия </a:t>
            </a:r>
            <a:r>
              <a:rPr kumimoji="0" lang="en-US" sz="1200" b="0" i="0" u="none" strike="noStrike" kern="0" cap="none" spc="0" normalizeH="0" baseline="0" noProof="0" dirty="0">
                <a:ln>
                  <a:noFill/>
                </a:ln>
                <a:solidFill>
                  <a:prstClr val="black"/>
                </a:solidFill>
                <a:effectLst/>
                <a:uLnTx/>
                <a:uFillTx/>
                <a:latin typeface="Calibri"/>
                <a:ea typeface="+mn-ea"/>
                <a:cs typeface="+mn-cs"/>
              </a:rPr>
              <a:t>- </a:t>
            </a:r>
            <a:r>
              <a:rPr kumimoji="0" lang="bg-BG" sz="1200" b="0" i="0" u="none" strike="noStrike" kern="0" cap="none" spc="0" normalizeH="0" baseline="0" noProof="0" dirty="0">
                <a:ln>
                  <a:noFill/>
                </a:ln>
                <a:solidFill>
                  <a:prstClr val="black"/>
                </a:solidFill>
                <a:effectLst/>
                <a:uLnTx/>
                <a:uFillTx/>
                <a:latin typeface="Calibri"/>
                <a:ea typeface="+mn-ea"/>
                <a:cs typeface="+mn-cs"/>
              </a:rPr>
              <a:t>тежест 15 % </a:t>
            </a:r>
          </a:p>
          <a:p>
            <a:pPr marL="171450" marR="0" lvl="0" indent="-171450" defTabSz="914400" eaLnBrk="1" fontAlgn="auto" latinLnBrk="0" hangingPunct="1">
              <a:lnSpc>
                <a:spcPct val="150000"/>
              </a:lnSpc>
              <a:spcBef>
                <a:spcPts val="600"/>
              </a:spcBef>
              <a:spcAft>
                <a:spcPts val="0"/>
              </a:spcAft>
              <a:buClr>
                <a:srgbClr val="5B9BD5">
                  <a:lumMod val="50000"/>
                </a:srgbClr>
              </a:buClr>
              <a:buSzTx/>
              <a:buFont typeface="Wingdings" panose="05000000000000000000" pitchFamily="2" charset="2"/>
              <a:buChar char="§"/>
              <a:tabLst/>
              <a:defRPr/>
            </a:pPr>
            <a:r>
              <a:rPr kumimoji="0" lang="bg-BG" sz="1200" b="0" i="0" u="none" strike="noStrike" kern="0" cap="none" spc="0" normalizeH="0" baseline="0" noProof="0" dirty="0" smtClean="0">
                <a:ln>
                  <a:noFill/>
                </a:ln>
                <a:solidFill>
                  <a:prstClr val="black"/>
                </a:solidFill>
                <a:effectLst/>
                <a:uLnTx/>
                <a:uFillTx/>
                <a:latin typeface="Calibri"/>
                <a:ea typeface="+mn-ea"/>
                <a:cs typeface="+mn-cs"/>
              </a:rPr>
              <a:t>БДС </a:t>
            </a:r>
            <a:r>
              <a:rPr kumimoji="0" lang="en-US" sz="1200" b="0" i="0" u="none" strike="noStrike" kern="0" cap="none" spc="0" normalizeH="0" baseline="0" noProof="0" dirty="0">
                <a:ln>
                  <a:noFill/>
                </a:ln>
                <a:solidFill>
                  <a:prstClr val="black"/>
                </a:solidFill>
                <a:effectLst/>
                <a:uLnTx/>
                <a:uFillTx/>
                <a:latin typeface="Calibri"/>
                <a:ea typeface="+mn-ea"/>
                <a:cs typeface="+mn-cs"/>
              </a:rPr>
              <a:t>-</a:t>
            </a:r>
            <a:r>
              <a:rPr kumimoji="0" lang="bg-BG" sz="1200" b="0" i="0" u="none" strike="noStrike" kern="0" cap="none" spc="0" normalizeH="0" baseline="0" noProof="0" dirty="0">
                <a:ln>
                  <a:noFill/>
                </a:ln>
                <a:solidFill>
                  <a:prstClr val="black"/>
                </a:solidFill>
                <a:effectLst/>
                <a:uLnTx/>
                <a:uFillTx/>
                <a:latin typeface="Calibri"/>
                <a:ea typeface="+mn-ea"/>
                <a:cs typeface="+mn-cs"/>
              </a:rPr>
              <a:t> тежест </a:t>
            </a:r>
            <a:r>
              <a:rPr kumimoji="0" lang="en-US" sz="1200" b="0" i="0" u="none" strike="noStrike" kern="0" cap="none" spc="0" normalizeH="0" baseline="0" noProof="0" dirty="0">
                <a:ln>
                  <a:noFill/>
                </a:ln>
                <a:solidFill>
                  <a:prstClr val="black"/>
                </a:solidFill>
                <a:effectLst/>
                <a:uLnTx/>
                <a:uFillTx/>
                <a:latin typeface="Calibri"/>
                <a:ea typeface="+mn-ea"/>
                <a:cs typeface="+mn-cs"/>
              </a:rPr>
              <a:t>20</a:t>
            </a:r>
            <a:r>
              <a:rPr kumimoji="0" lang="bg-BG" sz="1200" b="0" i="0" u="none" strike="noStrike" kern="0" cap="none" spc="0" normalizeH="0" baseline="0" noProof="0" dirty="0">
                <a:ln>
                  <a:noFill/>
                </a:ln>
                <a:solidFill>
                  <a:prstClr val="black"/>
                </a:solidFill>
                <a:effectLst/>
                <a:uLnTx/>
                <a:uFillTx/>
                <a:latin typeface="Calibri"/>
                <a:ea typeface="+mn-ea"/>
                <a:cs typeface="+mn-cs"/>
              </a:rPr>
              <a:t> </a:t>
            </a:r>
            <a:r>
              <a:rPr kumimoji="0" lang="bg-BG" sz="1200" b="0" i="0" u="none" strike="noStrike" kern="0" cap="none" spc="0" normalizeH="0" baseline="0" noProof="0" dirty="0" smtClean="0">
                <a:ln>
                  <a:noFill/>
                </a:ln>
                <a:solidFill>
                  <a:prstClr val="black"/>
                </a:solidFill>
                <a:effectLst/>
                <a:uLnTx/>
                <a:uFillTx/>
                <a:latin typeface="Calibri"/>
                <a:ea typeface="+mn-ea"/>
                <a:cs typeface="+mn-cs"/>
              </a:rPr>
              <a:t>%</a:t>
            </a:r>
          </a:p>
          <a:p>
            <a:pPr marL="171450" marR="0" lvl="0" indent="-171450" defTabSz="914400" eaLnBrk="1" fontAlgn="auto" latinLnBrk="0" hangingPunct="1">
              <a:lnSpc>
                <a:spcPct val="150000"/>
              </a:lnSpc>
              <a:spcBef>
                <a:spcPts val="600"/>
              </a:spcBef>
              <a:spcAft>
                <a:spcPts val="0"/>
              </a:spcAft>
              <a:buClr>
                <a:srgbClr val="5B9BD5">
                  <a:lumMod val="50000"/>
                </a:srgbClr>
              </a:buClr>
              <a:buSzTx/>
              <a:buFont typeface="Wingdings" panose="05000000000000000000" pitchFamily="2" charset="2"/>
              <a:buChar char="§"/>
              <a:tabLst/>
              <a:defRPr/>
            </a:pPr>
            <a:r>
              <a:rPr kumimoji="0" lang="bg-BG" sz="1100" b="0" i="0" u="none" strike="noStrike" kern="0" cap="none" spc="0" normalizeH="0" baseline="0" noProof="0" dirty="0" smtClean="0">
                <a:ln>
                  <a:noFill/>
                </a:ln>
                <a:solidFill>
                  <a:prstClr val="black"/>
                </a:solidFill>
                <a:effectLst/>
                <a:uLnTx/>
                <a:uFillTx/>
                <a:latin typeface="Calibri"/>
                <a:ea typeface="+mn-ea"/>
                <a:cs typeface="+mn-cs"/>
              </a:rPr>
              <a:t>Инфраструктура</a:t>
            </a:r>
            <a:r>
              <a:rPr kumimoji="0" lang="en-US" sz="1100" b="0" i="0" u="none" strike="noStrike" kern="0" cap="none" spc="0" normalizeH="0" baseline="0" noProof="0" dirty="0" smtClean="0">
                <a:ln>
                  <a:noFill/>
                </a:ln>
                <a:solidFill>
                  <a:prstClr val="black"/>
                </a:solidFill>
                <a:effectLst/>
                <a:uLnTx/>
                <a:uFillTx/>
                <a:latin typeface="Calibri"/>
                <a:ea typeface="+mn-ea"/>
                <a:cs typeface="+mn-cs"/>
              </a:rPr>
              <a:t> </a:t>
            </a:r>
            <a:r>
              <a:rPr kumimoji="0" lang="en-US" sz="1200" b="0" i="0" u="none" strike="noStrike" kern="0" cap="none" spc="0" normalizeH="0" baseline="0" noProof="0" dirty="0">
                <a:ln>
                  <a:noFill/>
                </a:ln>
                <a:solidFill>
                  <a:prstClr val="black"/>
                </a:solidFill>
                <a:effectLst/>
                <a:uLnTx/>
                <a:uFillTx/>
                <a:latin typeface="Calibri"/>
                <a:ea typeface="+mn-ea"/>
                <a:cs typeface="+mn-cs"/>
              </a:rPr>
              <a:t>- </a:t>
            </a:r>
            <a:r>
              <a:rPr kumimoji="0" lang="bg-BG" sz="1200" b="0" i="0" u="none" strike="noStrike" kern="0" cap="none" spc="0" normalizeH="0" baseline="0" noProof="0" dirty="0">
                <a:ln>
                  <a:noFill/>
                </a:ln>
                <a:solidFill>
                  <a:prstClr val="black"/>
                </a:solidFill>
                <a:effectLst/>
                <a:uLnTx/>
                <a:uFillTx/>
                <a:latin typeface="Calibri"/>
                <a:ea typeface="+mn-ea"/>
                <a:cs typeface="+mn-cs"/>
              </a:rPr>
              <a:t>тежест 5</a:t>
            </a:r>
            <a:r>
              <a:rPr kumimoji="0" lang="en-US" sz="1200" b="0" i="0" u="none" strike="noStrike" kern="0" cap="none" spc="0" normalizeH="0" baseline="0" noProof="0" dirty="0">
                <a:ln>
                  <a:noFill/>
                </a:ln>
                <a:solidFill>
                  <a:prstClr val="black"/>
                </a:solidFill>
                <a:effectLst/>
                <a:uLnTx/>
                <a:uFillTx/>
                <a:latin typeface="Calibri"/>
                <a:ea typeface="+mn-ea"/>
                <a:cs typeface="+mn-cs"/>
              </a:rPr>
              <a:t>0</a:t>
            </a:r>
            <a:r>
              <a:rPr kumimoji="0" lang="bg-BG" sz="1200" b="0" i="0" u="none" strike="noStrike" kern="0" cap="none" spc="0" normalizeH="0" baseline="0" noProof="0" dirty="0">
                <a:ln>
                  <a:noFill/>
                </a:ln>
                <a:solidFill>
                  <a:prstClr val="black"/>
                </a:solidFill>
                <a:effectLst/>
                <a:uLnTx/>
                <a:uFillTx/>
                <a:latin typeface="Calibri"/>
                <a:ea typeface="+mn-ea"/>
                <a:cs typeface="+mn-cs"/>
              </a:rPr>
              <a:t> </a:t>
            </a:r>
            <a:r>
              <a:rPr kumimoji="0" lang="bg-BG" sz="1200" b="0" i="0" u="none" strike="noStrike" kern="0" cap="none" spc="0" normalizeH="0" baseline="0" noProof="0" dirty="0" smtClean="0">
                <a:ln>
                  <a:noFill/>
                </a:ln>
                <a:solidFill>
                  <a:prstClr val="black"/>
                </a:solidFill>
                <a:effectLst/>
                <a:uLnTx/>
                <a:uFillTx/>
                <a:latin typeface="Calibri"/>
                <a:ea typeface="+mn-ea"/>
                <a:cs typeface="+mn-cs"/>
              </a:rPr>
              <a:t>%</a:t>
            </a:r>
            <a:endParaRPr kumimoji="0" lang="bg-BG" sz="1200" b="0" i="0" u="none" strike="noStrike" kern="0" cap="none" spc="0" normalizeH="0" baseline="0" noProof="0" dirty="0">
              <a:ln>
                <a:noFill/>
              </a:ln>
              <a:solidFill>
                <a:prstClr val="black"/>
              </a:solidFill>
              <a:effectLst/>
              <a:uLnTx/>
              <a:uFillTx/>
              <a:latin typeface="Calibri"/>
              <a:ea typeface="+mn-ea"/>
              <a:cs typeface="+mn-cs"/>
            </a:endParaRPr>
          </a:p>
        </p:txBody>
      </p:sp>
      <p:pic>
        <p:nvPicPr>
          <p:cNvPr id="15" name="Picture 14"/>
          <p:cNvPicPr>
            <a:picLocks noChangeAspect="1"/>
          </p:cNvPicPr>
          <p:nvPr/>
        </p:nvPicPr>
        <p:blipFill>
          <a:blip r:embed="rId7"/>
          <a:stretch>
            <a:fillRect/>
          </a:stretch>
        </p:blipFill>
        <p:spPr>
          <a:xfrm>
            <a:off x="394657" y="255271"/>
            <a:ext cx="1152244" cy="1225402"/>
          </a:xfrm>
          <a:prstGeom prst="rect">
            <a:avLst/>
          </a:prstGeom>
        </p:spPr>
      </p:pic>
    </p:spTree>
    <p:extLst>
      <p:ext uri="{BB962C8B-B14F-4D97-AF65-F5344CB8AC3E}">
        <p14:creationId xmlns:p14="http://schemas.microsoft.com/office/powerpoint/2010/main" val="1727819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701" name="Правоъгълник 4"/>
          <p:cNvSpPr>
            <a:spLocks noChangeArrowheads="1"/>
          </p:cNvSpPr>
          <p:nvPr/>
        </p:nvSpPr>
        <p:spPr bwMode="auto">
          <a:xfrm>
            <a:off x="1258888" y="765175"/>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charset="0"/>
              <a:ea typeface="+mn-ea"/>
              <a:cs typeface="+mn-cs"/>
            </a:endParaRPr>
          </a:p>
        </p:txBody>
      </p:sp>
      <p:pic>
        <p:nvPicPr>
          <p:cNvPr id="11"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461" y="200024"/>
            <a:ext cx="11525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0" y="2258982"/>
            <a:ext cx="9144000" cy="3548180"/>
          </a:xfrm>
          <a:prstGeom prst="rect">
            <a:avLst/>
          </a:prstGeom>
        </p:spPr>
      </p:pic>
      <p:pic>
        <p:nvPicPr>
          <p:cNvPr id="5" name="Picture 4"/>
          <p:cNvPicPr>
            <a:picLocks noChangeAspect="1"/>
          </p:cNvPicPr>
          <p:nvPr/>
        </p:nvPicPr>
        <p:blipFill>
          <a:blip r:embed="rId6"/>
          <a:stretch>
            <a:fillRect/>
          </a:stretch>
        </p:blipFill>
        <p:spPr>
          <a:xfrm>
            <a:off x="107950" y="2524181"/>
            <a:ext cx="8876545" cy="3017782"/>
          </a:xfrm>
          <a:prstGeom prst="rect">
            <a:avLst/>
          </a:prstGeom>
        </p:spPr>
      </p:pic>
      <p:pic>
        <p:nvPicPr>
          <p:cNvPr id="14" name="Picture 13"/>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t="53544" b="3931"/>
          <a:stretch/>
        </p:blipFill>
        <p:spPr>
          <a:xfrm>
            <a:off x="3635896" y="1316461"/>
            <a:ext cx="2316285" cy="637064"/>
          </a:xfrm>
          <a:prstGeom prst="rect">
            <a:avLst/>
          </a:prstGeom>
        </p:spPr>
      </p:pic>
      <p:pic>
        <p:nvPicPr>
          <p:cNvPr id="15" name="Picture 14"/>
          <p:cNvPicPr>
            <a:picLocks noChangeAspect="1"/>
          </p:cNvPicPr>
          <p:nvPr/>
        </p:nvPicPr>
        <p:blipFill rotWithShape="1">
          <a:blip r:embed="rId9">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rcRect l="128" t="-7034" r="-128" b="26019"/>
          <a:stretch/>
        </p:blipFill>
        <p:spPr>
          <a:xfrm>
            <a:off x="3323836" y="5492855"/>
            <a:ext cx="3098837" cy="977583"/>
          </a:xfrm>
          <a:prstGeom prst="rect">
            <a:avLst/>
          </a:prstGeom>
        </p:spPr>
      </p:pic>
      <p:pic>
        <p:nvPicPr>
          <p:cNvPr id="16" name="Picture 15"/>
          <p:cNvPicPr>
            <a:picLocks noChangeAspect="1"/>
          </p:cNvPicPr>
          <p:nvPr/>
        </p:nvPicPr>
        <p:blipFill>
          <a:blip r:embed="rId11" cstate="print">
            <a:duotone>
              <a:srgbClr val="5B9BD5">
                <a:shade val="45000"/>
                <a:satMod val="135000"/>
              </a:srgbClr>
              <a:prstClr val="white"/>
            </a:duotone>
            <a:extLst>
              <a:ext uri="{28A0092B-C50C-407E-A947-70E740481C1C}">
                <a14:useLocalDpi xmlns:a14="http://schemas.microsoft.com/office/drawing/2010/main" val="0"/>
              </a:ext>
            </a:extLst>
          </a:blip>
          <a:stretch>
            <a:fillRect/>
          </a:stretch>
        </p:blipFill>
        <p:spPr>
          <a:xfrm rot="10800000">
            <a:off x="4287648" y="1985187"/>
            <a:ext cx="797303" cy="847915"/>
          </a:xfrm>
          <a:prstGeom prst="rect">
            <a:avLst/>
          </a:prstGeom>
        </p:spPr>
      </p:pic>
      <p:pic>
        <p:nvPicPr>
          <p:cNvPr id="17" name="Picture 16"/>
          <p:cNvPicPr>
            <a:picLocks noChangeAspect="1"/>
          </p:cNvPicPr>
          <p:nvPr/>
        </p:nvPicPr>
        <p:blipFill>
          <a:blip r:embed="rId12" cstate="print">
            <a:duotone>
              <a:srgbClr val="5B9BD5">
                <a:shade val="45000"/>
                <a:satMod val="135000"/>
              </a:srgbClr>
              <a:prstClr val="white"/>
            </a:duotone>
            <a:extLst>
              <a:ext uri="{28A0092B-C50C-407E-A947-70E740481C1C}">
                <a14:useLocalDpi xmlns:a14="http://schemas.microsoft.com/office/drawing/2010/main" val="0"/>
              </a:ext>
            </a:extLst>
          </a:blip>
          <a:stretch>
            <a:fillRect/>
          </a:stretch>
        </p:blipFill>
        <p:spPr>
          <a:xfrm>
            <a:off x="4328046" y="5100087"/>
            <a:ext cx="797303" cy="785536"/>
          </a:xfrm>
          <a:prstGeom prst="rect">
            <a:avLst/>
          </a:prstGeom>
        </p:spPr>
      </p:pic>
      <p:sp>
        <p:nvSpPr>
          <p:cNvPr id="18" name="TextBox 17"/>
          <p:cNvSpPr txBox="1"/>
          <p:nvPr/>
        </p:nvSpPr>
        <p:spPr>
          <a:xfrm>
            <a:off x="2195736" y="853589"/>
            <a:ext cx="496855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bg-BG" b="0" i="1" u="none" strike="noStrike" kern="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Секторни политики </a:t>
            </a:r>
            <a:r>
              <a:rPr kumimoji="0" lang="en-US" b="0" i="1" u="none" strike="noStrike" kern="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bg-BG" b="0" i="1" u="none" strike="noStrike" kern="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подход „отгоре-надолу“</a:t>
            </a:r>
            <a:endParaRPr kumimoji="0" lang="bg-BG" b="0" i="1" u="none" strike="noStrike" kern="0" cap="none" spc="0" normalizeH="0" baseline="0" noProof="0" dirty="0">
              <a:ln>
                <a:noFill/>
              </a:ln>
              <a:solidFill>
                <a:prstClr val="black">
                  <a:lumMod val="65000"/>
                  <a:lumOff val="35000"/>
                </a:prst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19" name="TextBox 18"/>
          <p:cNvSpPr txBox="1"/>
          <p:nvPr/>
        </p:nvSpPr>
        <p:spPr>
          <a:xfrm>
            <a:off x="3560458" y="6440077"/>
            <a:ext cx="2432269"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bg-BG" sz="1600" b="0" i="1" u="none" strike="noStrike" kern="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rPr>
              <a:t>подход </a:t>
            </a:r>
            <a:r>
              <a:rPr kumimoji="0" lang="bg-BG" sz="1600" b="0" i="1" u="none" strike="noStrike" kern="0" cap="none" spc="0" normalizeH="0" baseline="0" noProof="0" dirty="0">
                <a:ln>
                  <a:noFill/>
                </a:ln>
                <a:solidFill>
                  <a:prstClr val="black">
                    <a:lumMod val="65000"/>
                    <a:lumOff val="35000"/>
                  </a:prstClr>
                </a:solidFill>
                <a:effectLst>
                  <a:outerShdw blurRad="38100" dist="38100" dir="2700000" algn="tl">
                    <a:srgbClr val="000000">
                      <a:alpha val="43137"/>
                    </a:srgbClr>
                  </a:outerShdw>
                </a:effectLst>
                <a:uLnTx/>
                <a:uFillTx/>
              </a:rPr>
              <a:t>„отдолу-нагоре“ </a:t>
            </a:r>
          </a:p>
        </p:txBody>
      </p:sp>
    </p:spTree>
    <p:extLst>
      <p:ext uri="{BB962C8B-B14F-4D97-AF65-F5344CB8AC3E}">
        <p14:creationId xmlns:p14="http://schemas.microsoft.com/office/powerpoint/2010/main" val="611401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endParaRPr lang="en-US" sz="3200" b="1">
              <a:solidFill>
                <a:prstClr val="white"/>
              </a:solidFill>
              <a:latin typeface="Calibri" pitchFamily="34" charset="0"/>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prstClr val="black"/>
              </a:solidFill>
            </a:endParaRPr>
          </a:p>
        </p:txBody>
      </p:sp>
      <p:sp>
        <p:nvSpPr>
          <p:cNvPr id="29701" name="Правоъгълник 4"/>
          <p:cNvSpPr>
            <a:spLocks noChangeArrowheads="1"/>
          </p:cNvSpPr>
          <p:nvPr/>
        </p:nvSpPr>
        <p:spPr bwMode="auto">
          <a:xfrm>
            <a:off x="1258888" y="765175"/>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000" b="1">
              <a:solidFill>
                <a:prstClr val="black"/>
              </a:solidFill>
              <a:latin typeface="Arial" charset="0"/>
            </a:endParaRPr>
          </a:p>
          <a:p>
            <a:pPr algn="ctr" fontAlgn="base">
              <a:spcBef>
                <a:spcPct val="0"/>
              </a:spcBef>
              <a:spcAft>
                <a:spcPct val="0"/>
              </a:spcAft>
            </a:pPr>
            <a:endParaRPr lang="en-US" sz="2000" b="1">
              <a:solidFill>
                <a:prstClr val="black"/>
              </a:solidFill>
              <a:latin typeface="Arial" charset="0"/>
            </a:endParaRPr>
          </a:p>
        </p:txBody>
      </p:sp>
      <p:sp>
        <p:nvSpPr>
          <p:cNvPr id="7" name="Rectangle 2"/>
          <p:cNvSpPr txBox="1">
            <a:spLocks noChangeArrowheads="1"/>
          </p:cNvSpPr>
          <p:nvPr/>
        </p:nvSpPr>
        <p:spPr bwMode="auto">
          <a:xfrm>
            <a:off x="611560" y="181769"/>
            <a:ext cx="7772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ru-RU"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Индикативни дейности в </a:t>
            </a:r>
            <a:r>
              <a:rPr lang="ru-RU" sz="29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рамките на </a:t>
            </a:r>
            <a:endParaRPr lang="ru-RU"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defRPr/>
            </a:pPr>
            <a:r>
              <a:rPr lang="ru-RU"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Приоритет </a:t>
            </a:r>
            <a:r>
              <a:rPr lang="ru-RU" sz="2900" b="1"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a:t>
            </a:r>
            <a:endParaRPr lang="bg-BG"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395536" y="1055688"/>
            <a:ext cx="8424936" cy="5909310"/>
          </a:xfrm>
          <a:prstGeom prst="rect">
            <a:avLst/>
          </a:prstGeom>
        </p:spPr>
        <p:txBody>
          <a:bodyPr wrap="square">
            <a:spAutoFit/>
          </a:bodyPr>
          <a:lstStyle/>
          <a:p>
            <a:endParaRPr lang="ru-RU" dirty="0" smtClean="0"/>
          </a:p>
          <a:p>
            <a:r>
              <a:rPr lang="ru-RU" dirty="0" smtClean="0">
                <a:latin typeface="Times New Roman" panose="02020603050405020304" pitchFamily="18" charset="0"/>
                <a:cs typeface="Times New Roman" panose="02020603050405020304" pitchFamily="18" charset="0"/>
              </a:rPr>
              <a:t>Допустими</a:t>
            </a:r>
            <a:r>
              <a:rPr lang="bg-BG" dirty="0" smtClean="0">
                <a:latin typeface="Times New Roman" panose="02020603050405020304" pitchFamily="18" charset="0"/>
                <a:cs typeface="Times New Roman" panose="02020603050405020304" pitchFamily="18" charset="0"/>
              </a:rPr>
              <a:t>те</a:t>
            </a:r>
            <a:r>
              <a:rPr lang="en-US" dirty="0" smtClean="0">
                <a:latin typeface="Times New Roman" panose="02020603050405020304" pitchFamily="18" charset="0"/>
                <a:cs typeface="Times New Roman" panose="02020603050405020304" pitchFamily="18" charset="0"/>
              </a:rPr>
              <a:t> 10</a:t>
            </a:r>
            <a:r>
              <a:rPr lang="ru-RU" dirty="0" smtClean="0">
                <a:latin typeface="Times New Roman" panose="02020603050405020304" pitchFamily="18" charset="0"/>
                <a:cs typeface="Times New Roman" panose="02020603050405020304" pitchFamily="18" charset="0"/>
              </a:rPr>
              <a:t> общини</a:t>
            </a:r>
            <a:r>
              <a:rPr lang="en-US" i="1" dirty="0" smtClean="0">
                <a:latin typeface="Times New Roman" panose="02020603050405020304" pitchFamily="18" charset="0"/>
                <a:cs typeface="Times New Roman" panose="02020603050405020304" pitchFamily="18" charset="0"/>
              </a:rPr>
              <a:t>: </a:t>
            </a:r>
            <a:r>
              <a:rPr lang="ru-RU" i="1" dirty="0" smtClean="0">
                <a:latin typeface="Times New Roman" panose="02020603050405020304" pitchFamily="18" charset="0"/>
                <a:cs typeface="Times New Roman" panose="02020603050405020304" pitchFamily="18" charset="0"/>
              </a:rPr>
              <a:t>Видин</a:t>
            </a:r>
            <a:r>
              <a:rPr lang="ru-RU" i="1" dirty="0">
                <a:latin typeface="Times New Roman" panose="02020603050405020304" pitchFamily="18" charset="0"/>
                <a:cs typeface="Times New Roman" panose="02020603050405020304" pitchFamily="18" charset="0"/>
              </a:rPr>
              <a:t>, Плевен, Русе, Велико Търново, Варна, Бургас, Стара Загора, Пловдив, София и </a:t>
            </a:r>
            <a:r>
              <a:rPr lang="ru-RU" i="1" dirty="0" smtClean="0">
                <a:latin typeface="Times New Roman" panose="02020603050405020304" pitchFamily="18" charset="0"/>
                <a:cs typeface="Times New Roman" panose="02020603050405020304" pitchFamily="18" charset="0"/>
              </a:rPr>
              <a:t>Благоевград</a:t>
            </a:r>
            <a:r>
              <a:rPr lang="en-US" i="1" dirty="0" smtClean="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Инфраструктурни </a:t>
            </a:r>
            <a:r>
              <a:rPr lang="ru-RU" dirty="0">
                <a:latin typeface="Times New Roman" panose="02020603050405020304" pitchFamily="18" charset="0"/>
                <a:cs typeface="Times New Roman" panose="02020603050405020304" pitchFamily="18" charset="0"/>
              </a:rPr>
              <a:t>мерки за насърчаване на икономическата активност:</a:t>
            </a:r>
          </a:p>
          <a:p>
            <a:pPr marL="285750" indent="-285750" algn="just">
              <a:buFontTx/>
              <a:buChar char="-"/>
            </a:pPr>
            <a:r>
              <a:rPr lang="ru-RU" dirty="0" smtClean="0">
                <a:latin typeface="Times New Roman" panose="02020603050405020304" pitchFamily="18" charset="0"/>
                <a:cs typeface="Times New Roman" panose="02020603050405020304" pitchFamily="18" charset="0"/>
              </a:rPr>
              <a:t>техническа </a:t>
            </a:r>
            <a:r>
              <a:rPr lang="ru-RU" dirty="0">
                <a:latin typeface="Times New Roman" panose="02020603050405020304" pitchFamily="18" charset="0"/>
                <a:cs typeface="Times New Roman" panose="02020603050405020304" pitchFamily="18" charset="0"/>
              </a:rPr>
              <a:t>инфраструктура за бизнес и предприемачество</a:t>
            </a:r>
            <a:r>
              <a:rPr lang="ru-RU" dirty="0" smtClean="0">
                <a:latin typeface="Times New Roman" panose="02020603050405020304" pitchFamily="18" charset="0"/>
                <a:cs typeface="Times New Roman" panose="02020603050405020304" pitchFamily="18" charset="0"/>
              </a:rPr>
              <a:t>;</a:t>
            </a:r>
          </a:p>
          <a:p>
            <a:pPr marL="285750" indent="-285750" algn="just">
              <a:buFontTx/>
              <a:buChar char="-"/>
            </a:pPr>
            <a:r>
              <a:rPr lang="ru-RU" dirty="0" smtClean="0">
                <a:latin typeface="Times New Roman" panose="02020603050405020304" pitchFamily="18" charset="0"/>
                <a:cs typeface="Times New Roman" panose="02020603050405020304" pitchFamily="18" charset="0"/>
              </a:rPr>
              <a:t>инфраструктура </a:t>
            </a:r>
            <a:r>
              <a:rPr lang="ru-RU" dirty="0">
                <a:latin typeface="Times New Roman" panose="02020603050405020304" pitchFamily="18" charset="0"/>
                <a:cs typeface="Times New Roman" panose="02020603050405020304" pitchFamily="18" charset="0"/>
              </a:rPr>
              <a:t>(включително сгради) за развитие на бизнес и индустриални зони</a:t>
            </a:r>
            <a:r>
              <a:rPr lang="ru-RU" dirty="0" smtClean="0">
                <a:latin typeface="Times New Roman" panose="02020603050405020304" pitchFamily="18" charset="0"/>
                <a:cs typeface="Times New Roman" panose="02020603050405020304" pitchFamily="18" charset="0"/>
              </a:rPr>
              <a:t>.</a:t>
            </a:r>
          </a:p>
          <a:p>
            <a:pPr algn="just"/>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 Енергийна ефективност и обновяване на жилищни и обществени </a:t>
            </a:r>
            <a:r>
              <a:rPr lang="ru-RU" dirty="0" smtClean="0">
                <a:latin typeface="Times New Roman" panose="02020603050405020304" pitchFamily="18" charset="0"/>
                <a:cs typeface="Times New Roman" panose="02020603050405020304" pitchFamily="18" charset="0"/>
              </a:rPr>
              <a:t>сгради</a:t>
            </a:r>
          </a:p>
          <a:p>
            <a:pPr algn="just"/>
            <a:endParaRPr lang="en-US"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 Устойчива градска мобилност:</a:t>
            </a:r>
          </a:p>
          <a:p>
            <a:pPr marL="285750" indent="-285750" algn="just">
              <a:buFontTx/>
              <a:buChar char="-"/>
            </a:pPr>
            <a:r>
              <a:rPr lang="ru-RU" dirty="0" smtClean="0">
                <a:latin typeface="Times New Roman" panose="02020603050405020304" pitchFamily="18" charset="0"/>
                <a:cs typeface="Times New Roman" panose="02020603050405020304" pitchFamily="18" charset="0"/>
              </a:rPr>
              <a:t>Разработване </a:t>
            </a:r>
            <a:r>
              <a:rPr lang="ru-RU" dirty="0">
                <a:latin typeface="Times New Roman" panose="02020603050405020304" pitchFamily="18" charset="0"/>
                <a:cs typeface="Times New Roman" panose="02020603050405020304" pitchFamily="18" charset="0"/>
              </a:rPr>
              <a:t>на планове за управление на </a:t>
            </a:r>
            <a:r>
              <a:rPr lang="ru-RU" dirty="0" smtClean="0">
                <a:latin typeface="Times New Roman" panose="02020603050405020304" pitchFamily="18" charset="0"/>
                <a:cs typeface="Times New Roman" panose="02020603050405020304" pitchFamily="18" charset="0"/>
              </a:rPr>
              <a:t>движението</a:t>
            </a:r>
            <a:r>
              <a:rPr lang="en-US" dirty="0" smtClean="0">
                <a:latin typeface="Times New Roman" panose="02020603050405020304" pitchFamily="18" charset="0"/>
                <a:cs typeface="Times New Roman" panose="02020603050405020304" pitchFamily="18" charset="0"/>
              </a:rPr>
              <a:t>;</a:t>
            </a:r>
          </a:p>
          <a:p>
            <a:pPr marL="285750" indent="-285750" algn="just">
              <a:buFontTx/>
              <a:buChar char="-"/>
            </a:pPr>
            <a:r>
              <a:rPr lang="ru-RU" dirty="0">
                <a:latin typeface="Times New Roman" panose="02020603050405020304" pitchFamily="18" charset="0"/>
                <a:cs typeface="Times New Roman" panose="02020603050405020304" pitchFamily="18" charset="0"/>
              </a:rPr>
              <a:t>Пътна инфраструктура, функционални връзки и пътна </a:t>
            </a:r>
            <a:r>
              <a:rPr lang="ru-RU" dirty="0" smtClean="0">
                <a:latin typeface="Times New Roman" panose="02020603050405020304" pitchFamily="18" charset="0"/>
                <a:cs typeface="Times New Roman" panose="02020603050405020304" pitchFamily="18" charset="0"/>
              </a:rPr>
              <a:t>безопасност:</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пътища </a:t>
            </a:r>
            <a:r>
              <a:rPr lang="ru-RU" dirty="0">
                <a:latin typeface="Times New Roman" panose="02020603050405020304" pitchFamily="18" charset="0"/>
                <a:cs typeface="Times New Roman" panose="02020603050405020304" pitchFamily="18" charset="0"/>
              </a:rPr>
              <a:t>от I, II и III клас от републиканската пътна мрежа на територията на 10-те градски общини извън TEN-T </a:t>
            </a:r>
            <a:r>
              <a:rPr lang="ru-RU" dirty="0" smtClean="0">
                <a:latin typeface="Times New Roman" panose="02020603050405020304" pitchFamily="18" charset="0"/>
                <a:cs typeface="Times New Roman" panose="02020603050405020304" pitchFamily="18" charset="0"/>
              </a:rPr>
              <a:t>мрежата;</a:t>
            </a:r>
            <a:r>
              <a:rPr lang="en-US" dirty="0" smtClean="0">
                <a:latin typeface="Times New Roman" panose="02020603050405020304" pitchFamily="18" charset="0"/>
                <a:cs typeface="Times New Roman" panose="02020603050405020304" pitchFamily="18" charset="0"/>
              </a:rPr>
              <a:t> </a:t>
            </a:r>
            <a:r>
              <a:rPr lang="bg-BG" dirty="0" smtClean="0">
                <a:latin typeface="Times New Roman" panose="02020603050405020304" pitchFamily="18" charset="0"/>
                <a:cs typeface="Times New Roman" panose="02020603050405020304" pitchFamily="18" charset="0"/>
              </a:rPr>
              <a:t>П</a:t>
            </a:r>
            <a:r>
              <a:rPr lang="ru-RU" dirty="0" smtClean="0">
                <a:latin typeface="Times New Roman" panose="02020603050405020304" pitchFamily="18" charset="0"/>
                <a:cs typeface="Times New Roman" panose="02020603050405020304" pitchFamily="18" charset="0"/>
              </a:rPr>
              <a:t>ътища </a:t>
            </a:r>
            <a:r>
              <a:rPr lang="ru-RU" dirty="0">
                <a:latin typeface="Times New Roman" panose="02020603050405020304" pitchFamily="18" charset="0"/>
                <a:cs typeface="Times New Roman" panose="02020603050405020304" pitchFamily="18" charset="0"/>
              </a:rPr>
              <a:t>IV клас на територията на 10-те градските общини (при солидна обосновка и при доказана нужда за постигане целите на социално включване и икономическо развитие);</a:t>
            </a:r>
          </a:p>
          <a:p>
            <a:pPr marL="285750" indent="-285750" algn="just">
              <a:buFontTx/>
              <a:buChar char="-"/>
            </a:pPr>
            <a:r>
              <a:rPr lang="ru-RU" dirty="0" smtClean="0">
                <a:latin typeface="Times New Roman" panose="02020603050405020304" pitchFamily="18" charset="0"/>
                <a:cs typeface="Times New Roman" panose="02020603050405020304" pitchFamily="18" charset="0"/>
              </a:rPr>
              <a:t>Всички </a:t>
            </a:r>
            <a:r>
              <a:rPr lang="ru-RU" dirty="0">
                <a:latin typeface="Times New Roman" panose="02020603050405020304" pitchFamily="18" charset="0"/>
                <a:cs typeface="Times New Roman" panose="02020603050405020304" pitchFamily="18" charset="0"/>
              </a:rPr>
              <a:t>видове мерки за пътна безопасност, включително интелигентни транспортни системи, превенция и повишаване на осведомеността.</a:t>
            </a:r>
            <a:endParaRPr lang="ru-RU" dirty="0" smtClean="0">
              <a:latin typeface="Times New Roman" panose="02020603050405020304" pitchFamily="18" charset="0"/>
              <a:cs typeface="Times New Roman" panose="02020603050405020304" pitchFamily="18" charset="0"/>
            </a:endParaRPr>
          </a:p>
          <a:p>
            <a:pPr algn="just"/>
            <a:endParaRPr lang="bg-BG" dirty="0"/>
          </a:p>
        </p:txBody>
      </p:sp>
    </p:spTree>
    <p:extLst>
      <p:ext uri="{BB962C8B-B14F-4D97-AF65-F5344CB8AC3E}">
        <p14:creationId xmlns:p14="http://schemas.microsoft.com/office/powerpoint/2010/main" val="1855741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endParaRPr lang="en-US" sz="3200" b="1">
              <a:solidFill>
                <a:prstClr val="white"/>
              </a:solidFill>
              <a:latin typeface="Calibri" pitchFamily="34" charset="0"/>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prstClr val="black"/>
              </a:solidFill>
            </a:endParaRPr>
          </a:p>
        </p:txBody>
      </p:sp>
      <p:sp>
        <p:nvSpPr>
          <p:cNvPr id="29701" name="Правоъгълник 4"/>
          <p:cNvSpPr>
            <a:spLocks noChangeArrowheads="1"/>
          </p:cNvSpPr>
          <p:nvPr/>
        </p:nvSpPr>
        <p:spPr bwMode="auto">
          <a:xfrm>
            <a:off x="1258888" y="765175"/>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000" b="1">
              <a:solidFill>
                <a:prstClr val="black"/>
              </a:solidFill>
              <a:latin typeface="Arial" charset="0"/>
            </a:endParaRPr>
          </a:p>
          <a:p>
            <a:pPr algn="ctr" fontAlgn="base">
              <a:spcBef>
                <a:spcPct val="0"/>
              </a:spcBef>
              <a:spcAft>
                <a:spcPct val="0"/>
              </a:spcAft>
            </a:pPr>
            <a:endParaRPr lang="en-US" sz="2000" b="1">
              <a:solidFill>
                <a:prstClr val="black"/>
              </a:solidFill>
              <a:latin typeface="Arial" charset="0"/>
            </a:endParaRPr>
          </a:p>
        </p:txBody>
      </p:sp>
      <p:sp>
        <p:nvSpPr>
          <p:cNvPr id="7" name="Rectangle 2"/>
          <p:cNvSpPr txBox="1">
            <a:spLocks noChangeArrowheads="1"/>
          </p:cNvSpPr>
          <p:nvPr/>
        </p:nvSpPr>
        <p:spPr bwMode="auto">
          <a:xfrm>
            <a:off x="800100" y="408588"/>
            <a:ext cx="7772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bg-BG"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Приоритет 1 ОПРР </a:t>
            </a:r>
            <a:r>
              <a:rPr lang="en-US"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bg-BG"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2021-2027</a:t>
            </a:r>
            <a:r>
              <a:rPr lang="en-US"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endParaRPr lang="bg-BG"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defRPr/>
            </a:pPr>
            <a:r>
              <a:rPr lang="bg-BG" sz="2900" b="1" dirty="0" smtClean="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Допустими дейности</a:t>
            </a:r>
          </a:p>
        </p:txBody>
      </p:sp>
      <p:sp>
        <p:nvSpPr>
          <p:cNvPr id="2" name="Rectangle 1"/>
          <p:cNvSpPr/>
          <p:nvPr/>
        </p:nvSpPr>
        <p:spPr>
          <a:xfrm>
            <a:off x="363588" y="1609381"/>
            <a:ext cx="8208912" cy="5078313"/>
          </a:xfrm>
          <a:prstGeom prst="rect">
            <a:avLst/>
          </a:prstGeom>
        </p:spPr>
        <p:txBody>
          <a:bodyPr wrap="square">
            <a:spAutoFit/>
          </a:bodyPr>
          <a:lstStyle/>
          <a:p>
            <a:pPr marL="285750" indent="-285750" algn="just">
              <a:buFont typeface="Arial" panose="020B0604020202020204" pitchFamily="34" charset="0"/>
              <a:buChar char="•"/>
            </a:pPr>
            <a:r>
              <a:rPr lang="ru-RU" u="sng" dirty="0">
                <a:latin typeface="Times New Roman" panose="02020603050405020304" pitchFamily="18" charset="0"/>
                <a:cs typeface="Times New Roman" panose="02020603050405020304" pitchFamily="18" charset="0"/>
              </a:rPr>
              <a:t>Зелена градска инфраструктура </a:t>
            </a:r>
            <a:r>
              <a:rPr lang="ru-RU" dirty="0">
                <a:latin typeface="Times New Roman" panose="02020603050405020304" pitchFamily="18" charset="0"/>
                <a:cs typeface="Times New Roman" panose="02020603050405020304" pitchFamily="18" charset="0"/>
              </a:rPr>
              <a:t>и сигурност в обществени пространства, вкл .:</a:t>
            </a:r>
          </a:p>
          <a:p>
            <a:pPr marL="285750" indent="-285750" algn="just">
              <a:buFontTx/>
              <a:buChar char="-"/>
            </a:pPr>
            <a:r>
              <a:rPr lang="ru-RU" dirty="0" smtClean="0">
                <a:latin typeface="Times New Roman" panose="02020603050405020304" pitchFamily="18" charset="0"/>
                <a:cs typeface="Times New Roman" panose="02020603050405020304" pitchFamily="18" charset="0"/>
              </a:rPr>
              <a:t>изграждане </a:t>
            </a:r>
            <a:r>
              <a:rPr lang="ru-RU" dirty="0">
                <a:latin typeface="Times New Roman" panose="02020603050405020304" pitchFamily="18" charset="0"/>
                <a:cs typeface="Times New Roman" panose="02020603050405020304" pitchFamily="18" charset="0"/>
              </a:rPr>
              <a:t>на обществени зони за отдих и зелени </a:t>
            </a:r>
            <a:r>
              <a:rPr lang="ru-RU" dirty="0" smtClean="0">
                <a:latin typeface="Times New Roman" panose="02020603050405020304" pitchFamily="18" charset="0"/>
                <a:cs typeface="Times New Roman" panose="02020603050405020304" pitchFamily="18" charset="0"/>
              </a:rPr>
              <a:t>площи</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и </a:t>
            </a:r>
            <a:r>
              <a:rPr lang="ru-RU" dirty="0">
                <a:latin typeface="Times New Roman" panose="02020603050405020304" pitchFamily="18" charset="0"/>
                <a:cs typeface="Times New Roman" panose="02020603050405020304" pitchFamily="18" charset="0"/>
              </a:rPr>
              <a:t>физически елементи на градската среда и зелена инфраструктура за </a:t>
            </a:r>
            <a:r>
              <a:rPr lang="ru-RU" dirty="0" smtClean="0">
                <a:latin typeface="Times New Roman" panose="02020603050405020304" pitchFamily="18" charset="0"/>
                <a:cs typeface="Times New Roman" panose="02020603050405020304" pitchFamily="18" charset="0"/>
              </a:rPr>
              <a:t>сгради</a:t>
            </a:r>
          </a:p>
          <a:p>
            <a:pPr algn="just"/>
            <a:endParaRPr lang="ru-RU"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u="sng" dirty="0">
                <a:latin typeface="Times New Roman" panose="02020603050405020304" pitchFamily="18" charset="0"/>
                <a:cs typeface="Times New Roman" panose="02020603050405020304" pitchFamily="18" charset="0"/>
              </a:rPr>
              <a:t>Образователна инфраструктура:</a:t>
            </a:r>
          </a:p>
          <a:p>
            <a:pPr marL="285750" indent="-285750" algn="just">
              <a:buFontTx/>
              <a:buChar char="-"/>
            </a:pPr>
            <a:r>
              <a:rPr lang="ru-RU" dirty="0" smtClean="0">
                <a:latin typeface="Times New Roman" panose="02020603050405020304" pitchFamily="18" charset="0"/>
                <a:cs typeface="Times New Roman" panose="02020603050405020304" pitchFamily="18" charset="0"/>
              </a:rPr>
              <a:t>инфраструктура </a:t>
            </a:r>
            <a:r>
              <a:rPr lang="ru-RU" dirty="0">
                <a:latin typeface="Times New Roman" panose="02020603050405020304" pitchFamily="18" charset="0"/>
                <a:cs typeface="Times New Roman" panose="02020603050405020304" pitchFamily="18" charset="0"/>
              </a:rPr>
              <a:t>за предучилищно, училищно и висше образование, включително детски </a:t>
            </a:r>
            <a:r>
              <a:rPr lang="ru-RU" dirty="0" smtClean="0">
                <a:latin typeface="Times New Roman" panose="02020603050405020304" pitchFamily="18" charset="0"/>
                <a:cs typeface="Times New Roman" panose="02020603050405020304" pitchFamily="18" charset="0"/>
              </a:rPr>
              <a:t>градини</a:t>
            </a:r>
            <a:endParaRPr lang="ru-RU" dirty="0">
              <a:latin typeface="Times New Roman" panose="02020603050405020304" pitchFamily="18" charset="0"/>
              <a:cs typeface="Times New Roman" panose="02020603050405020304" pitchFamily="18" charset="0"/>
            </a:endParaRPr>
          </a:p>
          <a:p>
            <a:pPr marL="285750" indent="-285750" algn="just">
              <a:buFontTx/>
              <a:buChar char="-"/>
            </a:pPr>
            <a:r>
              <a:rPr lang="ru-RU" dirty="0" smtClean="0">
                <a:latin typeface="Times New Roman" panose="02020603050405020304" pitchFamily="18" charset="0"/>
                <a:cs typeface="Times New Roman" panose="02020603050405020304" pitchFamily="18" charset="0"/>
              </a:rPr>
              <a:t>доставка </a:t>
            </a:r>
            <a:r>
              <a:rPr lang="ru-RU" dirty="0">
                <a:latin typeface="Times New Roman" panose="02020603050405020304" pitchFamily="18" charset="0"/>
                <a:cs typeface="Times New Roman" panose="02020603050405020304" pitchFamily="18" charset="0"/>
              </a:rPr>
              <a:t>и монтаж на специфични и иновативни инструменти и оборудване за подкрепената </a:t>
            </a:r>
            <a:r>
              <a:rPr lang="ru-RU" dirty="0" smtClean="0">
                <a:latin typeface="Times New Roman" panose="02020603050405020304" pitchFamily="18" charset="0"/>
                <a:cs typeface="Times New Roman" panose="02020603050405020304" pitchFamily="18" charset="0"/>
              </a:rPr>
              <a:t>инфраструктура</a:t>
            </a:r>
          </a:p>
          <a:p>
            <a:pPr algn="just"/>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   </a:t>
            </a:r>
            <a:r>
              <a:rPr lang="ru-RU" u="sng" dirty="0">
                <a:latin typeface="Times New Roman" panose="02020603050405020304" pitchFamily="18" charset="0"/>
                <a:cs typeface="Times New Roman" panose="02020603050405020304" pitchFamily="18" charset="0"/>
              </a:rPr>
              <a:t>Общинско жилищно настаняване:</a:t>
            </a:r>
          </a:p>
          <a:p>
            <a:pPr marL="285750" indent="-285750" algn="just">
              <a:buFontTx/>
              <a:buChar char="-"/>
            </a:pPr>
            <a:r>
              <a:rPr lang="ru-RU" dirty="0" smtClean="0">
                <a:latin typeface="Times New Roman" panose="02020603050405020304" pitchFamily="18" charset="0"/>
                <a:cs typeface="Times New Roman" panose="02020603050405020304" pitchFamily="18" charset="0"/>
              </a:rPr>
              <a:t>Подкрепа </a:t>
            </a:r>
            <a:r>
              <a:rPr lang="ru-RU" dirty="0">
                <a:latin typeface="Times New Roman" panose="02020603050405020304" pitchFamily="18" charset="0"/>
                <a:cs typeface="Times New Roman" panose="02020603050405020304" pitchFamily="18" charset="0"/>
              </a:rPr>
              <a:t>за осигуряването на модерни и достъпни общински жилища за настаняване на уязвими групи от </a:t>
            </a:r>
            <a:r>
              <a:rPr lang="ru-RU" dirty="0" smtClean="0">
                <a:latin typeface="Times New Roman" panose="02020603050405020304" pitchFamily="18" charset="0"/>
                <a:cs typeface="Times New Roman" panose="02020603050405020304" pitchFamily="18" charset="0"/>
              </a:rPr>
              <a:t>население</a:t>
            </a:r>
          </a:p>
          <a:p>
            <a:pPr marL="285750" indent="-285750" algn="just">
              <a:buFontTx/>
              <a:buChar char="-"/>
            </a:pPr>
            <a:r>
              <a:rPr lang="ru-RU" dirty="0" smtClean="0">
                <a:latin typeface="Times New Roman" panose="02020603050405020304" pitchFamily="18" charset="0"/>
                <a:cs typeface="Times New Roman" panose="02020603050405020304" pitchFamily="18" charset="0"/>
              </a:rPr>
              <a:t>подкрепа </a:t>
            </a:r>
            <a:r>
              <a:rPr lang="ru-RU" dirty="0">
                <a:latin typeface="Times New Roman" panose="02020603050405020304" pitchFamily="18" charset="0"/>
                <a:cs typeface="Times New Roman" panose="02020603050405020304" pitchFamily="18" charset="0"/>
              </a:rPr>
              <a:t>за прилагане на иновативни подходи за финансиране на жилищната политика в общините, включително експериментиране и връзки с устойчивото градско развитие;</a:t>
            </a:r>
          </a:p>
          <a:p>
            <a:pPr marL="285750" indent="-285750" algn="just">
              <a:buFontTx/>
              <a:buChar char="-"/>
            </a:pPr>
            <a:r>
              <a:rPr lang="ru-RU" dirty="0" smtClean="0">
                <a:latin typeface="Times New Roman" panose="02020603050405020304" pitchFamily="18" charset="0"/>
                <a:cs typeface="Times New Roman" panose="02020603050405020304" pitchFamily="18" charset="0"/>
              </a:rPr>
              <a:t>насърчаване </a:t>
            </a:r>
            <a:r>
              <a:rPr lang="ru-RU" dirty="0">
                <a:latin typeface="Times New Roman" panose="02020603050405020304" pitchFamily="18" charset="0"/>
                <a:cs typeface="Times New Roman" panose="02020603050405020304" pitchFamily="18" charset="0"/>
              </a:rPr>
              <a:t>на архитектурния дизайн и изграждането на жилища, прилагащи принципи за устойчивост на околната </a:t>
            </a:r>
            <a:r>
              <a:rPr lang="ru-RU" dirty="0" smtClean="0">
                <a:latin typeface="Times New Roman" panose="02020603050405020304" pitchFamily="18" charset="0"/>
                <a:cs typeface="Times New Roman" panose="02020603050405020304" pitchFamily="18" charset="0"/>
              </a:rPr>
              <a:t>среда</a:t>
            </a:r>
            <a:endParaRPr lang="bg-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3089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7950" y="476250"/>
            <a:ext cx="3240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endParaRPr lang="en-US" sz="3200" b="1">
              <a:solidFill>
                <a:prstClr val="white"/>
              </a:solidFill>
              <a:latin typeface="Calibri" pitchFamily="34" charset="0"/>
            </a:endParaRPr>
          </a:p>
        </p:txBody>
      </p:sp>
      <p:sp>
        <p:nvSpPr>
          <p:cNvPr id="29699" name="Rectangle 5"/>
          <p:cNvSpPr>
            <a:spLocks noChangeArrowheads="1"/>
          </p:cNvSpPr>
          <p:nvPr/>
        </p:nvSpPr>
        <p:spPr bwMode="auto">
          <a:xfrm>
            <a:off x="114300" y="554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prstClr val="black"/>
              </a:solidFill>
            </a:endParaRPr>
          </a:p>
        </p:txBody>
      </p:sp>
      <p:sp>
        <p:nvSpPr>
          <p:cNvPr id="29701" name="Правоъгълник 4"/>
          <p:cNvSpPr>
            <a:spLocks noChangeArrowheads="1"/>
          </p:cNvSpPr>
          <p:nvPr/>
        </p:nvSpPr>
        <p:spPr bwMode="auto">
          <a:xfrm>
            <a:off x="1258888" y="765175"/>
            <a:ext cx="611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000" b="1">
              <a:solidFill>
                <a:prstClr val="black"/>
              </a:solidFill>
              <a:latin typeface="Arial" charset="0"/>
            </a:endParaRPr>
          </a:p>
          <a:p>
            <a:pPr algn="ctr" fontAlgn="base">
              <a:spcBef>
                <a:spcPct val="0"/>
              </a:spcBef>
              <a:spcAft>
                <a:spcPct val="0"/>
              </a:spcAft>
            </a:pPr>
            <a:endParaRPr lang="en-US" sz="2000" b="1">
              <a:solidFill>
                <a:prstClr val="black"/>
              </a:solidFill>
              <a:latin typeface="Arial" charset="0"/>
            </a:endParaRPr>
          </a:p>
        </p:txBody>
      </p:sp>
      <p:sp>
        <p:nvSpPr>
          <p:cNvPr id="7" name="Rectangle 2"/>
          <p:cNvSpPr txBox="1">
            <a:spLocks noChangeArrowheads="1"/>
          </p:cNvSpPr>
          <p:nvPr/>
        </p:nvSpPr>
        <p:spPr bwMode="auto">
          <a:xfrm>
            <a:off x="800100" y="182290"/>
            <a:ext cx="7772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ru-RU" sz="2900" b="1" dirty="0">
                <a:solidFill>
                  <a:prstClr val="black"/>
                </a:solidFill>
                <a:effectLst>
                  <a:outerShdw blurRad="38100" dist="38100" dir="2700000" algn="tl">
                    <a:srgbClr val="C0C0C0"/>
                  </a:outerShdw>
                </a:effectLst>
              </a:rPr>
              <a:t>Приоритет 1 ОПРР (2021-2027)</a:t>
            </a:r>
          </a:p>
          <a:p>
            <a:pPr>
              <a:defRPr/>
            </a:pPr>
            <a:r>
              <a:rPr lang="ru-RU" sz="2900" b="1" dirty="0">
                <a:solidFill>
                  <a:prstClr val="black"/>
                </a:solidFill>
                <a:effectLst>
                  <a:outerShdw blurRad="38100" dist="38100" dir="2700000" algn="tl">
                    <a:srgbClr val="C0C0C0"/>
                  </a:outerShdw>
                </a:effectLst>
              </a:rPr>
              <a:t> Допустими дейности</a:t>
            </a:r>
          </a:p>
        </p:txBody>
      </p:sp>
      <p:sp>
        <p:nvSpPr>
          <p:cNvPr id="2" name="Rectangle 1"/>
          <p:cNvSpPr/>
          <p:nvPr/>
        </p:nvSpPr>
        <p:spPr>
          <a:xfrm>
            <a:off x="467544" y="1473200"/>
            <a:ext cx="8168952" cy="5078313"/>
          </a:xfrm>
          <a:prstGeom prst="rect">
            <a:avLst/>
          </a:prstGeom>
        </p:spPr>
        <p:txBody>
          <a:bodyPr wrap="square">
            <a:spAutoFit/>
          </a:bodyPr>
          <a:lstStyle/>
          <a:p>
            <a:pPr algn="just"/>
            <a:r>
              <a:rPr lang="ru-RU" dirty="0"/>
              <a:t>• </a:t>
            </a:r>
            <a:r>
              <a:rPr lang="ru-RU" dirty="0">
                <a:latin typeface="Times New Roman" panose="02020603050405020304" pitchFamily="18" charset="0"/>
                <a:cs typeface="Times New Roman" panose="02020603050405020304" pitchFamily="18" charset="0"/>
              </a:rPr>
              <a:t>Здравна и социална инфраструктура:</a:t>
            </a:r>
          </a:p>
          <a:p>
            <a:pPr marL="285750" indent="-285750" algn="just">
              <a:buFont typeface="Wingdings" panose="05000000000000000000" pitchFamily="2" charset="2"/>
              <a:buChar char="q"/>
            </a:pPr>
            <a:r>
              <a:rPr lang="ru-RU" dirty="0" smtClean="0">
                <a:latin typeface="Times New Roman" panose="02020603050405020304" pitchFamily="18" charset="0"/>
                <a:cs typeface="Times New Roman" panose="02020603050405020304" pitchFamily="18" charset="0"/>
              </a:rPr>
              <a:t>развитие </a:t>
            </a:r>
            <a:r>
              <a:rPr lang="ru-RU" dirty="0">
                <a:latin typeface="Times New Roman" panose="02020603050405020304" pitchFamily="18" charset="0"/>
                <a:cs typeface="Times New Roman" panose="02020603050405020304" pitchFamily="18" charset="0"/>
              </a:rPr>
              <a:t>на </a:t>
            </a:r>
            <a:r>
              <a:rPr lang="ru-RU" dirty="0" smtClean="0">
                <a:latin typeface="Times New Roman" panose="02020603050405020304" pitchFamily="18" charset="0"/>
                <a:cs typeface="Times New Roman" panose="02020603050405020304" pitchFamily="18" charset="0"/>
              </a:rPr>
              <a:t>здравна и социална </a:t>
            </a:r>
            <a:r>
              <a:rPr lang="ru-RU" dirty="0">
                <a:latin typeface="Times New Roman" panose="02020603050405020304" pitchFamily="18" charset="0"/>
                <a:cs typeface="Times New Roman" panose="02020603050405020304" pitchFamily="18" charset="0"/>
              </a:rPr>
              <a:t>инфраструктура и оборудване за предоставяне на интегрирани здравно-социални и социални услуги в общността за уязвими групи, възрастни хора, хора с увреждания или деца, включително детски </a:t>
            </a:r>
            <a:r>
              <a:rPr lang="ru-RU" dirty="0" smtClean="0">
                <a:latin typeface="Times New Roman" panose="02020603050405020304" pitchFamily="18" charset="0"/>
                <a:cs typeface="Times New Roman" panose="02020603050405020304" pitchFamily="18" charset="0"/>
              </a:rPr>
              <a:t>ясли</a:t>
            </a:r>
          </a:p>
          <a:p>
            <a:pPr algn="just"/>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 Култура и спорт:</a:t>
            </a:r>
          </a:p>
          <a:p>
            <a:pPr marL="285750" indent="-285750" algn="just">
              <a:buFont typeface="Wingdings" panose="05000000000000000000" pitchFamily="2" charset="2"/>
              <a:buChar char="q"/>
            </a:pPr>
            <a:r>
              <a:rPr lang="ru-RU" dirty="0" smtClean="0">
                <a:latin typeface="Times New Roman" panose="02020603050405020304" pitchFamily="18" charset="0"/>
                <a:cs typeface="Times New Roman" panose="02020603050405020304" pitchFamily="18" charset="0"/>
              </a:rPr>
              <a:t>инфраструктура </a:t>
            </a:r>
            <a:r>
              <a:rPr lang="ru-RU" dirty="0">
                <a:latin typeface="Times New Roman" panose="02020603050405020304" pitchFamily="18" charset="0"/>
                <a:cs typeface="Times New Roman" panose="02020603050405020304" pitchFamily="18" charset="0"/>
              </a:rPr>
              <a:t>и оборудване за масов </a:t>
            </a:r>
            <a:r>
              <a:rPr lang="ru-RU" dirty="0" smtClean="0">
                <a:latin typeface="Times New Roman" panose="02020603050405020304" pitchFamily="18" charset="0"/>
                <a:cs typeface="Times New Roman" panose="02020603050405020304" pitchFamily="18" charset="0"/>
              </a:rPr>
              <a:t>спорт</a:t>
            </a:r>
            <a:endParaRPr lang="ru-RU"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инфраструктура и оборудване за културни организации и </a:t>
            </a:r>
            <a:r>
              <a:rPr lang="ru-RU" dirty="0" smtClean="0">
                <a:latin typeface="Times New Roman" panose="02020603050405020304" pitchFamily="18" charset="0"/>
                <a:cs typeface="Times New Roman" panose="02020603050405020304" pitchFamily="18" charset="0"/>
              </a:rPr>
              <a:t>сгради</a:t>
            </a:r>
          </a:p>
          <a:p>
            <a:pPr algn="just"/>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 Туризъм:</a:t>
            </a:r>
          </a:p>
          <a:p>
            <a:pPr marL="285750" indent="-285750" algn="just">
              <a:buFont typeface="Wingdings" panose="05000000000000000000" pitchFamily="2" charset="2"/>
              <a:buChar char="q"/>
            </a:pPr>
            <a:r>
              <a:rPr lang="ru-RU" dirty="0" smtClean="0">
                <a:latin typeface="Times New Roman" panose="02020603050405020304" pitchFamily="18" charset="0"/>
                <a:cs typeface="Times New Roman" panose="02020603050405020304" pitchFamily="18" charset="0"/>
              </a:rPr>
              <a:t>мерки</a:t>
            </a:r>
            <a:r>
              <a:rPr lang="ru-RU" dirty="0">
                <a:latin typeface="Times New Roman" panose="02020603050405020304" pitchFamily="18" charset="0"/>
                <a:cs typeface="Times New Roman" panose="02020603050405020304" pitchFamily="18" charset="0"/>
              </a:rPr>
              <a:t>, свързани с развитието, подобряването, разширяването и социализацията на туристическите зони и свързаната с тях </a:t>
            </a:r>
            <a:r>
              <a:rPr lang="ru-RU" dirty="0" smtClean="0">
                <a:latin typeface="Times New Roman" panose="02020603050405020304" pitchFamily="18" charset="0"/>
                <a:cs typeface="Times New Roman" panose="02020603050405020304" pitchFamily="18" charset="0"/>
              </a:rPr>
              <a:t>инфраструктура</a:t>
            </a:r>
            <a:endParaRPr lang="ru-RU" dirty="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   Хоризонтални мерки</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v"/>
            </a:pPr>
            <a:r>
              <a:rPr lang="ru-RU" dirty="0" smtClean="0">
                <a:latin typeface="Times New Roman" panose="02020603050405020304" pitchFamily="18" charset="0"/>
                <a:cs typeface="Times New Roman" panose="02020603050405020304" pitchFamily="18" charset="0"/>
              </a:rPr>
              <a:t>осигуряване </a:t>
            </a:r>
            <a:r>
              <a:rPr lang="ru-RU" dirty="0">
                <a:latin typeface="Times New Roman" panose="02020603050405020304" pitchFamily="18" charset="0"/>
                <a:cs typeface="Times New Roman" panose="02020603050405020304" pitchFamily="18" charset="0"/>
              </a:rPr>
              <a:t>на </a:t>
            </a:r>
            <a:r>
              <a:rPr lang="ru-RU" b="1" i="1" u="sng" dirty="0">
                <a:latin typeface="Times New Roman" panose="02020603050405020304" pitchFamily="18" charset="0"/>
                <a:cs typeface="Times New Roman" panose="02020603050405020304" pitchFamily="18" charset="0"/>
              </a:rPr>
              <a:t>достъпна физическа среда </a:t>
            </a:r>
            <a:r>
              <a:rPr lang="ru-RU" dirty="0">
                <a:latin typeface="Times New Roman" panose="02020603050405020304" pitchFamily="18" charset="0"/>
                <a:cs typeface="Times New Roman" panose="02020603050405020304" pitchFamily="18" charset="0"/>
              </a:rPr>
              <a:t>за хората с увреждания </a:t>
            </a:r>
            <a:r>
              <a:rPr lang="ru-RU" dirty="0" smtClean="0">
                <a:latin typeface="Times New Roman" panose="02020603050405020304" pitchFamily="18" charset="0"/>
                <a:cs typeface="Times New Roman" panose="02020603050405020304" pitchFamily="18" charset="0"/>
              </a:rPr>
              <a:t>и в случай </a:t>
            </a:r>
            <a:r>
              <a:rPr lang="ru-RU" dirty="0">
                <a:latin typeface="Times New Roman" panose="02020603050405020304" pitchFamily="18" charset="0"/>
                <a:cs typeface="Times New Roman" panose="02020603050405020304" pitchFamily="18" charset="0"/>
              </a:rPr>
              <a:t>на ново строителство или обновяване на </a:t>
            </a:r>
            <a:r>
              <a:rPr lang="ru-RU" dirty="0" smtClean="0">
                <a:latin typeface="Times New Roman" panose="02020603050405020304" pitchFamily="18" charset="0"/>
                <a:cs typeface="Times New Roman" panose="02020603050405020304" pitchFamily="18" charset="0"/>
              </a:rPr>
              <a:t>сграда</a:t>
            </a:r>
          </a:p>
          <a:p>
            <a:pPr marL="285750" indent="-285750" algn="just">
              <a:buFont typeface="Wingdings" panose="05000000000000000000" pitchFamily="2" charset="2"/>
              <a:buChar char="v"/>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изпълнението на всички необходими </a:t>
            </a:r>
            <a:r>
              <a:rPr lang="ru-RU" b="1" i="1" u="sng" dirty="0">
                <a:latin typeface="Times New Roman" panose="02020603050405020304" pitchFamily="18" charset="0"/>
                <a:cs typeface="Times New Roman" panose="02020603050405020304" pitchFamily="18" charset="0"/>
              </a:rPr>
              <a:t>мерки за енергийна ефективност</a:t>
            </a:r>
            <a:r>
              <a:rPr lang="ru-RU" u="sng"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също ще бъде задължително </a:t>
            </a:r>
            <a:r>
              <a:rPr lang="ru-RU" dirty="0" smtClean="0">
                <a:latin typeface="Times New Roman" panose="02020603050405020304" pitchFamily="18" charset="0"/>
                <a:cs typeface="Times New Roman" panose="02020603050405020304" pitchFamily="18" charset="0"/>
              </a:rPr>
              <a:t>изискване</a:t>
            </a:r>
            <a:endParaRPr lang="bg-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4801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тема">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3322</TotalTime>
  <Words>4515</Words>
  <Application>Microsoft Office PowerPoint</Application>
  <PresentationFormat>On-screen Show (4:3)</PresentationFormat>
  <Paragraphs>567</Paragraphs>
  <Slides>42</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Tahoma</vt:lpstr>
      <vt:lpstr>Times New Roman</vt:lpstr>
      <vt:lpstr>Wingdings</vt:lpstr>
      <vt:lpstr>Office тема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PC3</dc:creator>
  <cp:lastModifiedBy>PC2</cp:lastModifiedBy>
  <cp:revision>172</cp:revision>
  <dcterms:created xsi:type="dcterms:W3CDTF">2013-03-19T13:35:26Z</dcterms:created>
  <dcterms:modified xsi:type="dcterms:W3CDTF">2020-12-10T10:37:04Z</dcterms:modified>
</cp:coreProperties>
</file>