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4" r:id="rId3"/>
    <p:sldId id="277" r:id="rId4"/>
    <p:sldId id="279" r:id="rId5"/>
    <p:sldId id="276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315"/>
    <a:srgbClr val="F8F7F2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00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3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36084" y="796610"/>
            <a:ext cx="11729212" cy="5883590"/>
            <a:chOff x="523639" y="677018"/>
            <a:chExt cx="8771860" cy="5555480"/>
          </a:xfrm>
        </p:grpSpPr>
        <p:sp>
          <p:nvSpPr>
            <p:cNvPr id="11" name="Rectangle 10"/>
            <p:cNvSpPr/>
            <p:nvPr/>
          </p:nvSpPr>
          <p:spPr>
            <a:xfrm>
              <a:off x="523639" y="677018"/>
              <a:ext cx="8771860" cy="5555480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588" y="1236246"/>
              <a:ext cx="5709632" cy="1540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</a:t>
              </a: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)</a:t>
              </a:r>
            </a:p>
            <a:p>
              <a:pPr lvl="0" algn="ctr">
                <a:defRPr/>
              </a:pPr>
              <a:endParaRPr lang="ru-RU" altLang="zh-CN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  <a:p>
              <a:pPr lvl="0" algn="ctr">
                <a:defRPr/>
              </a:pP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fr-FR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BG16FFPR003-2.001-0</a:t>
              </a:r>
              <a:r>
                <a:rPr lang="bg-BG" altLang="zh-CN" sz="200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072</a:t>
              </a:r>
              <a:r>
                <a:rPr lang="ru-RU" altLang="zh-CN" sz="200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endParaRPr lang="ru-RU" altLang="zh-CN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  <a:p>
              <a:pPr lvl="0" algn="ctr">
                <a:defRPr/>
              </a:pP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целогодишно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предлагане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устойчиви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туристически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продукти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Средните</a:t>
              </a:r>
              <a:r>
                <a:rPr lang="ru-RU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Родопи</a:t>
              </a: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“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949" y="752457"/>
              <a:ext cx="5382898" cy="35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42588" y="3096339"/>
              <a:ext cx="6106061" cy="263535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БФП: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3 716 000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</a:t>
              </a:r>
              <a:r>
                <a:rPr lang="bg-BG" sz="16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ДДС</a:t>
              </a:r>
              <a:endParaRPr lang="bg-BG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0" indent="0">
                <a:buNone/>
                <a:defRPr/>
              </a:pPr>
              <a:endParaRPr lang="bg-BG" sz="10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 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Регионално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сдружение</a:t>
              </a:r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научно-технически </a:t>
              </a:r>
              <a:r>
                <a:rPr lang="ru-RU" sz="18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съюзи</a:t>
              </a:r>
              <a:endParaRPr lang="bg-BG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endPara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Партньори: </a:t>
              </a:r>
              <a:b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Народно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читалище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„Проф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д-р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Асен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Златаров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1927“ - с.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Смилян</a:t>
              </a:r>
              <a:endPara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Народно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читалище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Христо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Ботев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-1892 г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.“ - с.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Чокманово</a:t>
              </a:r>
              <a:endPara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Сдружение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„Тур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България“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„Д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К“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ООД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Чепеларе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Златоград</a:t>
              </a: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8036860" y="1208793"/>
            <a:ext cx="3892635" cy="2919475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8559799" y="4842180"/>
            <a:ext cx="2919714" cy="1098016"/>
            <a:chOff x="5814629" y="5568685"/>
            <a:chExt cx="7820999" cy="1098016"/>
          </a:xfrm>
        </p:grpSpPr>
        <p:sp>
          <p:nvSpPr>
            <p:cNvPr id="34" name="Rectangle 33"/>
            <p:cNvSpPr/>
            <p:nvPr/>
          </p:nvSpPr>
          <p:spPr>
            <a:xfrm>
              <a:off x="7090048" y="5589483"/>
              <a:ext cx="654558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изпълнение: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Смолян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Чепеларе и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Златоград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763234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703425" y="1634482"/>
            <a:ext cx="3174424" cy="4828282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74" y="1543196"/>
            <a:ext cx="3098375" cy="3751859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770024" y="5203768"/>
            <a:ext cx="2958097" cy="1400170"/>
            <a:chOff x="7412803" y="4419599"/>
            <a:chExt cx="3509624" cy="1655430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0"/>
              <a:ext cx="3509624" cy="886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3 526 000 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лв. </a:t>
              </a:r>
              <a:r>
                <a:rPr lang="ru-RU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defRPr/>
              </a:pP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382385" y="1634482"/>
            <a:ext cx="8237913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1: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Създаване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градски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атракцион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"Музей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науките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Смолян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2: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Създаване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атракцион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с.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Смилян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Смилянски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фасул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бобови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храни от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Родопите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-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здраве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хората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здраве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природата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";</a:t>
            </a:r>
            <a:endParaRPr lang="ru-RU" sz="1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3: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Създаване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туристическа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атракция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Чокманово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– село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бележити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творци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българи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“ 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чрез </a:t>
            </a: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дигитализиране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културното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историческо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наследства на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с. </a:t>
            </a:r>
            <a:r>
              <a:rPr lang="ru-RU" sz="1700" b="1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Чокманово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</a:t>
            </a:r>
            <a:endParaRPr lang="ru-RU" sz="1700" b="1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4: </a:t>
            </a:r>
            <a:r>
              <a:rPr lang="ru-RU" sz="17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Създаване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П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арк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планинско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колоездене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деца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младежи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района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хижа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Момина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вода“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местност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"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Хайдушки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поляни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";</a:t>
            </a:r>
            <a:endParaRPr lang="ru-RU" sz="1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5: </a:t>
            </a:r>
            <a:r>
              <a:rPr lang="bg-BG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Е-</a:t>
            </a:r>
            <a:r>
              <a:rPr lang="bg-BG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байк</a:t>
            </a:r>
            <a:r>
              <a:rPr lang="bg-BG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дестинация Смолян - </a:t>
            </a:r>
            <a:r>
              <a:rPr lang="ru-RU" sz="1700" b="1" dirty="0" err="1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</a:t>
            </a:r>
            <a:r>
              <a:rPr lang="ru-RU" sz="1700" b="1" dirty="0" err="1" smtClean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ъздаване</a:t>
            </a:r>
            <a:r>
              <a:rPr lang="ru-RU" sz="1700" b="1" dirty="0" smtClean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 </a:t>
            </a:r>
            <a:r>
              <a:rPr lang="ru-RU" sz="1700" b="1" dirty="0" err="1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модерен</a:t>
            </a:r>
            <a:r>
              <a:rPr lang="ru-RU" sz="1700" b="1" dirty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конкурентен</a:t>
            </a:r>
            <a:r>
              <a:rPr lang="ru-RU" sz="1700" b="1" dirty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туристически</a:t>
            </a:r>
            <a:r>
              <a:rPr lang="ru-RU" sz="1700" b="1" dirty="0">
                <a:solidFill>
                  <a:srgbClr val="213315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продукт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</a:t>
            </a:r>
            <a:r>
              <a:rPr lang="ru-RU" sz="1700" b="1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турове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 </a:t>
            </a: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електрически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колела"; </a:t>
            </a:r>
            <a:endParaRPr lang="ru-RU" sz="1700" b="1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6: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Благоустрояване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градски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парк в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Чепеларе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7: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Обособяване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Приключенски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парк 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Галерия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занаятите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Община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Златоград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</a:t>
            </a:r>
            <a:endParaRPr lang="ru-RU" sz="1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bg-BG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0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79229" y="1612669"/>
            <a:ext cx="3474720" cy="5055925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355" y="1647215"/>
            <a:ext cx="2985190" cy="3614802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630274" y="5278582"/>
            <a:ext cx="3100647" cy="1373447"/>
            <a:chOff x="7412303" y="4419598"/>
            <a:chExt cx="3509624" cy="1656494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607606" y="4419598"/>
              <a:ext cx="3060276" cy="1447532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303" y="5220800"/>
              <a:ext cx="3509624" cy="855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190 000 лв. </a:t>
              </a:r>
              <a:r>
                <a:rPr lang="ru-RU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човешките ресурси“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075105"/>
              </p:ext>
            </p:extLst>
          </p:nvPr>
        </p:nvGraphicFramePr>
        <p:xfrm>
          <a:off x="205432" y="2026108"/>
          <a:ext cx="7691847" cy="4505326"/>
        </p:xfrm>
        <a:graphic>
          <a:graphicData uri="http://schemas.openxmlformats.org/drawingml/2006/table">
            <a:tbl>
              <a:tblPr/>
              <a:tblGrid>
                <a:gridCol w="7691847">
                  <a:extLst>
                    <a:ext uri="{9D8B030D-6E8A-4147-A177-3AD203B41FA5}">
                      <a16:colId xmlns:a16="http://schemas.microsoft.com/office/drawing/2014/main" val="4109027648"/>
                    </a:ext>
                  </a:extLst>
                </a:gridCol>
              </a:tblGrid>
              <a:tr h="2737452">
                <a:tc>
                  <a:txBody>
                    <a:bodyPr/>
                    <a:lstStyle/>
                    <a:p>
                      <a:pPr marL="800100" lvl="1" indent="-342900" algn="l" fontAlgn="t" latinLnBrk="1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Дейност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1: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Обучения 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придобиване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специализирани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微软雅黑"/>
                        <a:cs typeface="Times New Roman" panose="02020603050405020304" pitchFamily="18" charset="0"/>
                      </a:endParaRPr>
                    </a:p>
                    <a:p>
                      <a:pPr marL="457200" lvl="1" indent="0" algn="l" fontAlgn="t" latinLnBrk="1">
                        <a:buFont typeface="Wingdings" panose="05000000000000000000" pitchFamily="2" charset="2"/>
                        <a:buNone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знания 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и умения за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обслужване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създадените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нови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атракциони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и </a:t>
                      </a:r>
                      <a:endParaRPr lang="ru-RU" sz="1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微软雅黑"/>
                        <a:cs typeface="Times New Roman" panose="02020603050405020304" pitchFamily="18" charset="0"/>
                      </a:endParaRPr>
                    </a:p>
                    <a:p>
                      <a:pPr marL="457200" lvl="1" indent="0" algn="l" fontAlgn="t" latinLnBrk="1">
                        <a:buFont typeface="Wingdings" panose="05000000000000000000" pitchFamily="2" charset="2"/>
                        <a:buNone/>
                      </a:pPr>
                      <a:r>
                        <a:rPr lang="ru-RU" sz="1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предоставяне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8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субсидирана</a:t>
                      </a:r>
                      <a:r>
                        <a:rPr lang="ru-RU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заетост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457200" lvl="1" indent="0" algn="l" fontAlgn="t" latinLnBrk="1">
                        <a:buFont typeface="Wingdings" panose="05000000000000000000" pitchFamily="2" charset="2"/>
                        <a:buNone/>
                      </a:pPr>
                      <a:endParaRPr lang="ru-RU" sz="1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微软雅黑"/>
                        <a:cs typeface="Times New Roman" panose="02020603050405020304" pitchFamily="18" charset="0"/>
                      </a:endParaRPr>
                    </a:p>
                    <a:p>
                      <a:pPr marL="800100" lvl="1" indent="-342900" algn="l" fontAlgn="t" latinLnBrk="1">
                        <a:buFont typeface="Arial" panose="020B0604020202020204" pitchFamily="34" charset="0"/>
                        <a:buChar char="•"/>
                      </a:pP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идентифициране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8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неактивни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лица;</a:t>
                      </a:r>
                    </a:p>
                    <a:p>
                      <a:pPr marL="800100" lvl="1" indent="-342900" algn="l" fontAlgn="t" latinLnBrk="1">
                        <a:buFont typeface="Arial" panose="020B0604020202020204" pitchFamily="34" charset="0"/>
                        <a:buChar char="•"/>
                      </a:pPr>
                      <a:endParaRPr lang="ru-RU" sz="17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/>
                        <a:cs typeface="Times New Roman" panose="02020603050405020304" pitchFamily="18" charset="0"/>
                      </a:endParaRPr>
                    </a:p>
                    <a:p>
                      <a:pPr marL="800100" lvl="1" indent="-342900" algn="l" fontAlgn="t" latinLnBrk="1">
                        <a:buFont typeface="Arial" panose="020B0604020202020204" pitchFamily="34" charset="0"/>
                        <a:buChar char="•"/>
                      </a:pP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включване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в обучения за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придобиване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квалификация или </a:t>
                      </a:r>
                      <a:r>
                        <a:rPr lang="ru-RU" sz="17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умения/компетенции в области "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Екскурзоводско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обслужване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",                     "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Туристическа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анимация" и "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Дигитализация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материално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и                     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нематериално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културно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наследство";</a:t>
                      </a:r>
                    </a:p>
                    <a:p>
                      <a:pPr marL="800100" lvl="1" indent="-342900" algn="l" fontAlgn="t" latinLnBrk="1">
                        <a:buFont typeface="Arial" panose="020B0604020202020204" pitchFamily="34" charset="0"/>
                        <a:buChar char="•"/>
                      </a:pPr>
                      <a:endParaRPr lang="ru-RU" sz="17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/>
                        <a:cs typeface="Times New Roman" panose="02020603050405020304" pitchFamily="18" charset="0"/>
                      </a:endParaRPr>
                    </a:p>
                    <a:p>
                      <a:pPr marL="800100" lvl="1" indent="-342900" algn="l" fontAlgn="t" latinLnBrk="1">
                        <a:buFont typeface="Arial" panose="020B0604020202020204" pitchFamily="34" charset="0"/>
                        <a:buChar char="•"/>
                      </a:pP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предоставяне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субсидирана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заетост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на 6 лица в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изградени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по     проекта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туристически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обекти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7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продължителност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/>
                          <a:cs typeface="Times New Roman" panose="02020603050405020304" pitchFamily="18" charset="0"/>
                        </a:rPr>
                        <a:t> до 12 мес</a:t>
                      </a:r>
                      <a:r>
                        <a:rPr lang="ru-RU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700" b="1" dirty="0">
                        <a:effectLst/>
                      </a:endParaRPr>
                    </a:p>
                  </a:txBody>
                  <a:tcPr marL="18484" marR="18484" marT="18484" marB="18484">
                    <a:lnL w="9525" cap="flat" cmpd="sng" algn="ctr">
                      <a:solidFill>
                        <a:srgbClr val="8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862958"/>
                  </a:ext>
                </a:extLst>
              </a:tr>
              <a:tr h="519679">
                <a:tc>
                  <a:txBody>
                    <a:bodyPr/>
                    <a:lstStyle/>
                    <a:p>
                      <a:pPr marL="457200" lvl="1" indent="0" algn="l" fontAlgn="t" latinLnBrk="1">
                        <a:buFont typeface="Wingdings" panose="05000000000000000000" pitchFamily="2" charset="2"/>
                        <a:buNone/>
                      </a:pPr>
                      <a:endParaRPr lang="ru-RU" sz="1800" b="0" dirty="0">
                        <a:effectLst/>
                      </a:endParaRPr>
                    </a:p>
                  </a:txBody>
                  <a:tcPr marL="18484" marR="18484" marT="18484" marB="18484">
                    <a:lnL w="9525" cap="flat" cmpd="sng" algn="ctr">
                      <a:solidFill>
                        <a:srgbClr val="8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46016"/>
                  </a:ext>
                </a:extLst>
              </a:tr>
              <a:tr h="519679">
                <a:tc>
                  <a:txBody>
                    <a:bodyPr/>
                    <a:lstStyle/>
                    <a:p>
                      <a:pPr marL="0" indent="0" algn="l" fontAlgn="t" latinLnBrk="1">
                        <a:buFont typeface="Wingdings" panose="05000000000000000000" pitchFamily="2" charset="2"/>
                        <a:buNone/>
                      </a:pPr>
                      <a:endParaRPr lang="ru-RU" sz="1800" b="0" dirty="0">
                        <a:effectLst/>
                      </a:endParaRPr>
                    </a:p>
                  </a:txBody>
                  <a:tcPr marL="18484" marR="18484" marT="18484" marB="18484">
                    <a:lnL w="9525" cap="flat" cmpd="sng" algn="ctr">
                      <a:solidFill>
                        <a:srgbClr val="8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8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5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6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062" y="843986"/>
            <a:ext cx="111798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just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Концепцията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включва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инвестиции в 7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разнообразни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характер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туристически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обекта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/продукта,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намиращи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в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Чепеларе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Смолян 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Златоград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диверсифицира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Родопите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удължи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сезон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традиционно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Партньорите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реализират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всяка от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носители на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собственост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или права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върху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съответните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обекти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носители на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идеите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експертизата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реализирането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туристическите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Всеки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партньорите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ангажира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с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дългосрочната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експлоатация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поддръжка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изградената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инфраструктура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закупено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оборудване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през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двата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основни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туристически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сезона -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летен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зимен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променливите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метеорологични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условия,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често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възпрепятстват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посетили 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региона да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изпълнят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предварителната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ски-спортове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планински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преходи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Недостатъчно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е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предлагането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занимания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извън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пистите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планината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Необходимо е да се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създадат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атракции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да "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запълват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свободното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време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туристите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населените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места, в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отседнали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могат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използват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неблагоприятни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метеорологични</a:t>
            </a:r>
            <a:r>
              <a:rPr lang="ru-RU" sz="200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условия</a:t>
            </a:r>
            <a:r>
              <a:rPr lang="ru-RU" sz="20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02" y="284257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1"/>
          <p:cNvSpPr txBox="1"/>
          <p:nvPr/>
        </p:nvSpPr>
        <p:spPr>
          <a:xfrm>
            <a:off x="607564" y="2955419"/>
            <a:ext cx="11179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Благодаря за вниманието!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3047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500</Words>
  <Application>Microsoft Office PowerPoint</Application>
  <PresentationFormat>Широк екран</PresentationFormat>
  <Paragraphs>54</Paragraphs>
  <Slides>5</Slides>
  <Notes>2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5</vt:i4>
      </vt:variant>
    </vt:vector>
  </HeadingPairs>
  <TitlesOfParts>
    <vt:vector size="16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66</cp:revision>
  <dcterms:created xsi:type="dcterms:W3CDTF">2023-11-02T09:02:19Z</dcterms:created>
  <dcterms:modified xsi:type="dcterms:W3CDTF">2024-02-19T08:39:46Z</dcterms:modified>
</cp:coreProperties>
</file>