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4" r:id="rId3"/>
    <p:sldId id="277" r:id="rId4"/>
    <p:sldId id="280" r:id="rId5"/>
    <p:sldId id="281" r:id="rId6"/>
    <p:sldId id="278" r:id="rId7"/>
    <p:sldId id="275" r:id="rId8"/>
    <p:sldId id="279" r:id="rId9"/>
    <p:sldId id="282" r:id="rId10"/>
    <p:sldId id="276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315"/>
    <a:srgbClr val="F8F7F2"/>
    <a:srgbClr val="FFFFFF"/>
    <a:srgbClr val="F5FAF0"/>
    <a:srgbClr val="FDFEFC"/>
    <a:srgbClr val="EDF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942DF-ED9A-4711-9232-52941E31EB53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9253C-7758-4072-B0A6-532B05D9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002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42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599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236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994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632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E935D-E771-4353-9C11-F366E4F1B1B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4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2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0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3581399" y="1052096"/>
            <a:ext cx="5330231" cy="4786943"/>
            <a:chOff x="1072586" y="701733"/>
            <a:chExt cx="4902755" cy="4560310"/>
          </a:xfrm>
        </p:grpSpPr>
        <p:sp>
          <p:nvSpPr>
            <p:cNvPr id="10" name="矩形 9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648372">
              <a:off x="1501313" y="788015"/>
              <a:ext cx="4474028" cy="4474028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648372">
              <a:off x="1313660" y="701733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字魂105号-简雅黑" panose="00000500000000000000" pitchFamily="2" charset="-122"/>
                <a:ea typeface="字魂105号-简雅黑" panose="00000500000000000000" pitchFamily="2" charset="-122"/>
                <a:cs typeface="+mn-cs"/>
                <a:sym typeface="字魂105号-简雅黑" panose="00000500000000000000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29113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16106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350101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238149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149037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061428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638938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55629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22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421997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313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860705636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135046"/>
      </p:ext>
    </p:extLst>
  </p:cSld>
  <p:clrMapOvr>
    <a:masterClrMapping/>
  </p:clrMapOvr>
  <p:transition spd="slow">
    <p:cover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19980"/>
      </p:ext>
    </p:extLst>
  </p:cSld>
  <p:clrMapOvr>
    <a:masterClrMapping/>
  </p:clrMapOvr>
  <p:transition spd="slow">
    <p:cover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rgbClr val="596D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/>
              <a:cs typeface="+mn-cs"/>
            </a:endParaRPr>
          </a:p>
        </p:txBody>
      </p:sp>
      <p:sp>
        <p:nvSpPr>
          <p:cNvPr id="58" name="TextBox 57"/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Resize without losing quality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You can Change Fill Color &amp;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Line Color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rPr>
              <a:t>Wowtemplates.in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FREE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/>
                <a:ea typeface="微软雅黑"/>
                <a:cs typeface="Arial" panose="020B0604020202020204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85673855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8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C787-A6BD-4F91-8598-8EB948C50ED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D250-53BF-4F56-8B6B-4B80BE453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7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DAD5-25A9-43C7-9ED5-EFD69834AB3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2024/2/21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A5D8F-D066-4E35-B174-87C3F62E8D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ea typeface="思源宋体 CN" panose="02020400000000000000" pitchFamily="18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ea typeface="思源宋体 CN" panose="02020400000000000000" pitchFamily="18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6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12716" y="654456"/>
            <a:ext cx="11729212" cy="6010331"/>
            <a:chOff x="580949" y="655418"/>
            <a:chExt cx="8771860" cy="5440573"/>
          </a:xfrm>
        </p:grpSpPr>
        <p:sp>
          <p:nvSpPr>
            <p:cNvPr id="11" name="Rectangle 10"/>
            <p:cNvSpPr/>
            <p:nvPr/>
          </p:nvSpPr>
          <p:spPr>
            <a:xfrm>
              <a:off x="580949" y="655418"/>
              <a:ext cx="8771860" cy="5440573"/>
            </a:xfrm>
            <a:prstGeom prst="rect">
              <a:avLst/>
            </a:prstGeom>
            <a:solidFill>
              <a:srgbClr val="F8F7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588" y="1236246"/>
              <a:ext cx="5709632" cy="1249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ru-RU" altLang="zh-CN" sz="2000" dirty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Концепция за интегрирани териториални инвестиции (КИТИ</a:t>
              </a:r>
              <a:r>
                <a:rPr lang="ru-RU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)</a:t>
              </a:r>
            </a:p>
            <a:p>
              <a:pPr lvl="0" algn="ctr">
                <a:defRPr/>
              </a:pPr>
              <a:r>
                <a:rPr lang="ru-RU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№ </a:t>
              </a:r>
              <a:r>
                <a:rPr lang="fr-FR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BG16FFPR003-2.001-1</a:t>
              </a:r>
              <a:r>
                <a:rPr lang="bg-BG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17</a:t>
              </a:r>
              <a:r>
                <a:rPr lang="ru-RU" altLang="zh-CN" sz="2000" dirty="0" smtClean="0"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</a:p>
            <a:p>
              <a:pPr lvl="0" algn="ctr">
                <a:defRPr/>
              </a:pPr>
              <a:r>
                <a:rPr lang="ru-RU" altLang="zh-CN" sz="2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„Устойчиво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екологично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и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социално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–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икономическо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развитие на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селските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общини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в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Смолянска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ru-RU" altLang="zh-CN" sz="20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област</a:t>
              </a:r>
              <a:r>
                <a:rPr lang="ru-RU" altLang="zh-CN" sz="20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“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0949" y="752457"/>
              <a:ext cx="5382898" cy="354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4000"/>
                </a:lnSpc>
              </a:pPr>
              <a:r>
                <a:rPr lang="bg-BG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Регионален съвет за развитие на</a:t>
              </a:r>
              <a:r>
                <a:rPr lang="en-GB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 </a:t>
              </a:r>
              <a:r>
                <a:rPr lang="bg-BG" sz="1600" u="sng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rPr>
                <a:t>Южен централен регион</a:t>
              </a:r>
              <a:endPara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642588" y="2485881"/>
              <a:ext cx="6679229" cy="280848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bg-BG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 размер на БФП: </a:t>
              </a:r>
              <a:r>
                <a:rPr lang="bg-BG" sz="16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38 027 106,70 </a:t>
              </a:r>
              <a:r>
                <a:rPr lang="bg-BG" sz="1600" b="1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лв. с </a:t>
              </a:r>
              <a:r>
                <a:rPr lang="bg-BG" sz="16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ДДС</a:t>
              </a:r>
              <a:endParaRPr lang="bg-BG" sz="16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Водещ партньор/Кандидат: </a:t>
              </a: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Община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Рудозем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Партньори: </a:t>
              </a: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Община </a:t>
              </a: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Мадан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Община Неделино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Община Борино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Община Девин 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„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Сдружение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на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собствениците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-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гр.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Мадан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, ул.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„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Перелик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”,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Бл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10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”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	 </a:t>
              </a:r>
              <a:endPara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„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Сдружение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на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собствениците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- гр.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Мадан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, ул.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„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Перелик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”,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Бл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№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12,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вх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А и 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Б”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„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Сдружение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на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собственицит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- гр.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Мадан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, ул. Явор,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бл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13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” 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„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Сдружение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на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собствениците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жилищен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блок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№ 24,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вх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А и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вх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Б на ул.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Република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в гр.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Мадан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Професионална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гимназия по </a:t>
              </a:r>
              <a:r>
                <a:rPr lang="ru-RU" sz="1600" b="1" dirty="0" err="1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електротехника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"А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С. Попов</a:t>
              </a:r>
              <a:r>
                <a:rPr lang="ru-RU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" гр. 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Девин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Специализирана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болница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за </a:t>
              </a:r>
              <a:r>
                <a:rPr lang="ru-RU" sz="1600" b="1" dirty="0" err="1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рехабилитация</a:t>
              </a:r>
              <a:r>
                <a:rPr lang="ru-RU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„Орфей“ 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„Девин“ ЕАД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„Национална електрическа компания“ ЕАД </a:t>
              </a: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„Михалково“ ЕАД</a:t>
              </a:r>
              <a:endParaRPr lang="bg-BG" sz="16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  <a:p>
              <a:pPr marL="0" inden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bg-BG" sz="16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„Елит хотел“ </a:t>
              </a:r>
              <a:r>
                <a:rPr lang="bg-BG" sz="1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ЕООД</a:t>
              </a:r>
            </a:p>
          </p:txBody>
        </p: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186">
            <a:off x="7935308" y="1495296"/>
            <a:ext cx="4034439" cy="3025828"/>
          </a:xfrm>
          <a:prstGeom prst="rect">
            <a:avLst/>
          </a:prstGeom>
          <a:ln>
            <a:noFill/>
          </a:ln>
          <a:effectLst>
            <a:outerShdw blurRad="5969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039" y="11162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9484377" y="4768431"/>
            <a:ext cx="2465415" cy="1569660"/>
            <a:chOff x="5814629" y="5568685"/>
            <a:chExt cx="5555946" cy="1569660"/>
          </a:xfrm>
        </p:grpSpPr>
        <p:sp>
          <p:nvSpPr>
            <p:cNvPr id="34" name="Rectangle 33"/>
            <p:cNvSpPr/>
            <p:nvPr/>
          </p:nvSpPr>
          <p:spPr>
            <a:xfrm>
              <a:off x="6577863" y="5568685"/>
              <a:ext cx="479271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g-BG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Място на изпълнение</a:t>
              </a:r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r>
                <a:rPr lang="bg-BG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Община Рудозем, Община Мадан, Община Борино, Община Девин и Община Неделино </a:t>
              </a:r>
              <a:endPara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074" name="Picture 2" descr="black Google Maps pin PNG transparent image download, size: 686x980px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4629" y="5568685"/>
              <a:ext cx="763234" cy="509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13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5029" y="3314408"/>
            <a:ext cx="77585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Благодаря за вниманието!</a:t>
            </a:r>
          </a:p>
          <a:p>
            <a:pPr algn="ctr"/>
            <a:endParaRPr lang="bg-BG" sz="10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3" name="Picture 6" descr="Ресурси – ProEUvalues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6" y="508701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288218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9049673" y="1490692"/>
            <a:ext cx="3024220" cy="4705917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3111" y="1520648"/>
            <a:ext cx="884414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1: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развитие на туризма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Рудозем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Средновековна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Козник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облагородяване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около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пещера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Боевска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дупка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обзавеждане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съществуващ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ТИЦ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Рудозем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изготвяне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карта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софтуер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популяризиране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туристическите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обекти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бщина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Рудозем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2: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развитие на туризма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атракция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мостове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мост над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Маданска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мост над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Батанска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мост над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Хаджийска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мостове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протежението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Буковска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пещера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Дупката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3: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развитие на туризма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Девин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Балнеоложки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къмпинг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парк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преустройство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съществуваща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баня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Беденски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бани, община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Девин;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4: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развитие на туризма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екопътеки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Тешел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Кастракли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"Ягодина -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Триград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"Борино -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Буйново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5: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развитие на туризма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Неделино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популяризиране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Неделинския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двуглас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Неделинския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двуглас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мерки за развитие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туризъм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Община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Неделино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</a:t>
            </a:r>
            <a:r>
              <a:rPr lang="bg-BG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зграждане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спа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942" y="2067435"/>
            <a:ext cx="2933682" cy="3552430"/>
          </a:xfrm>
          <a:prstGeom prst="rect">
            <a:avLst/>
          </a:prstGeom>
          <a:effectLst>
            <a:softEdge rad="520700"/>
          </a:effectLst>
        </p:spPr>
      </p:pic>
      <p:sp>
        <p:nvSpPr>
          <p:cNvPr id="3" name="TextBox 2"/>
          <p:cNvSpPr txBox="1"/>
          <p:nvPr/>
        </p:nvSpPr>
        <p:spPr>
          <a:xfrm>
            <a:off x="1147742" y="967472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0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553795" y="1721806"/>
            <a:ext cx="3298539" cy="4680066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0318" y="2014394"/>
            <a:ext cx="8353688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6: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Инфраструктурни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мерки за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икономическата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Рудозем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индустриална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зона </a:t>
            </a:r>
            <a:r>
              <a:rPr lang="ru-RU" b="1" dirty="0" err="1" smtClean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b="1" dirty="0" smtClean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терен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7: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Инфраструктурни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мерки за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икономическата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индустриална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зона </a:t>
            </a:r>
            <a:r>
              <a:rPr lang="ru-RU" b="1" dirty="0" err="1" smtClean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b="1" dirty="0" smtClean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терен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намиращ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в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землището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с. </a:t>
            </a: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Средногорци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8: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Инфраструктурни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мерки за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икономическата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Борино - </a:t>
            </a:r>
            <a:r>
              <a:rPr lang="ru-RU" b="1" dirty="0" err="1" smtClean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b="1" dirty="0" smtClean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"Бизнес парк </a:t>
            </a:r>
            <a:r>
              <a:rPr lang="ru-RU" b="1" dirty="0" smtClean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Борино";</a:t>
            </a:r>
            <a:endParaRPr lang="ru-RU" b="1" dirty="0">
              <a:solidFill>
                <a:srgbClr val="21331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1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006" y="2279347"/>
            <a:ext cx="2944049" cy="3564984"/>
          </a:xfrm>
          <a:prstGeom prst="rect">
            <a:avLst/>
          </a:prstGeom>
          <a:effectLst>
            <a:softEdge rad="520700"/>
          </a:effectLst>
        </p:spPr>
      </p:pic>
      <p:sp>
        <p:nvSpPr>
          <p:cNvPr id="3" name="TextBox 2"/>
          <p:cNvSpPr txBox="1"/>
          <p:nvPr/>
        </p:nvSpPr>
        <p:spPr>
          <a:xfrm>
            <a:off x="1147742" y="967472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05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212974" y="1622912"/>
            <a:ext cx="3732415" cy="4839852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8747" y="1946562"/>
            <a:ext cx="764552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9: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обновяване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многофамилна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№10 на ул. „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Перелик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община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Смолян;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10: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обновяване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многофамилна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№12 на ул. „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Перлик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община 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Смолян;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 </a:t>
            </a:r>
            <a:r>
              <a:rPr lang="bg-BG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обновяване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многофамилна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Блок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№13 на ул. „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Явор“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община 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Смолян;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Енергийно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обновяване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многофамилна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сграда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Блок №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на ул. „</a:t>
            </a:r>
            <a:r>
              <a:rPr lang="ru-RU" sz="17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гр.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община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13: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здравната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инфраструктура на </a:t>
            </a:r>
            <a:r>
              <a:rPr lang="ru-RU" sz="17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Девин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подновяване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обзавеждане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оборудване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кабинетите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в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Триград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общ.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Девин и </a:t>
            </a:r>
            <a:r>
              <a:rPr lang="ru-RU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в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Михалково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общ. Девин.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241" y="1721806"/>
            <a:ext cx="3003450" cy="3636913"/>
          </a:xfrm>
          <a:prstGeom prst="rect">
            <a:avLst/>
          </a:prstGeom>
          <a:effectLst>
            <a:softEdge rad="520700"/>
          </a:effectLst>
        </p:spPr>
      </p:pic>
      <p:sp>
        <p:nvSpPr>
          <p:cNvPr id="3" name="TextBox 2"/>
          <p:cNvSpPr txBox="1"/>
          <p:nvPr/>
        </p:nvSpPr>
        <p:spPr>
          <a:xfrm>
            <a:off x="1147742" y="967472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регионите“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grpSp>
        <p:nvGrpSpPr>
          <p:cNvPr id="7" name="Group 10"/>
          <p:cNvGrpSpPr/>
          <p:nvPr/>
        </p:nvGrpSpPr>
        <p:grpSpPr>
          <a:xfrm>
            <a:off x="8595107" y="5457613"/>
            <a:ext cx="2915718" cy="1207997"/>
            <a:chOff x="7412803" y="4419599"/>
            <a:chExt cx="3509624" cy="1447533"/>
          </a:xfrm>
        </p:grpSpPr>
        <p:sp>
          <p:nvSpPr>
            <p:cNvPr id="8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0" name="TextBox 14"/>
            <p:cNvSpPr txBox="1"/>
            <p:nvPr/>
          </p:nvSpPr>
          <p:spPr>
            <a:xfrm>
              <a:off x="7412803" y="5188691"/>
              <a:ext cx="3509624" cy="442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 </a:t>
              </a: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28 103 361,70 лв</a:t>
              </a: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. с ДДС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63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229178" y="1604356"/>
            <a:ext cx="3445946" cy="4954386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1675" y="2198871"/>
            <a:ext cx="72110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дуалната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за обучение в ПГЕ „А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 Попов“ -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Девин </a:t>
            </a:r>
            <a:r>
              <a:rPr 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кампании;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учители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на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учениците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пробно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стажуване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стажуващите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от страна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съответното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049" y="1689866"/>
            <a:ext cx="2718020" cy="3291283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401274" y="5122748"/>
            <a:ext cx="3101753" cy="1252291"/>
            <a:chOff x="74123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303" y="5185376"/>
              <a:ext cx="3509624" cy="426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750 000 лв. с ДДС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47742" y="967472"/>
            <a:ext cx="8827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„Образование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7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/>
          <p:cNvSpPr/>
          <p:nvPr/>
        </p:nvSpPr>
        <p:spPr>
          <a:xfrm>
            <a:off x="8464642" y="1357689"/>
            <a:ext cx="3575944" cy="525093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6" name="Rectangle 12"/>
          <p:cNvSpPr/>
          <p:nvPr/>
        </p:nvSpPr>
        <p:spPr>
          <a:xfrm>
            <a:off x="8097963" y="1501237"/>
            <a:ext cx="3575944" cy="5250930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47868" y="1967217"/>
            <a:ext cx="85686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dirty="0" err="1" smtClean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b="1" dirty="0" smtClean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превенция и управление на риска от наводнения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Рудозем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Мерки за превенция и управление на риска от наводнения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Девин;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Мерки за превенция и управление на риска от наводнения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Мадан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превенция и защита при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геодинамични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свлачища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срутища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ерозии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абразии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Неделино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dirty="0" err="1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b="1" dirty="0">
                <a:solidFill>
                  <a:srgbClr val="2133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Мерки за превенция и защита при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геодинамични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свлачища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срутища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ерозии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абразии на </a:t>
            </a:r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територията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Борино.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432" y="1501237"/>
            <a:ext cx="2999868" cy="3632576"/>
          </a:xfrm>
          <a:prstGeom prst="rect">
            <a:avLst/>
          </a:prstGeom>
          <a:effectLst>
            <a:softEdge rad="520700"/>
          </a:effectLst>
        </p:spPr>
      </p:pic>
      <p:grpSp>
        <p:nvGrpSpPr>
          <p:cNvPr id="11" name="Group 10"/>
          <p:cNvGrpSpPr/>
          <p:nvPr/>
        </p:nvGrpSpPr>
        <p:grpSpPr>
          <a:xfrm>
            <a:off x="8969432" y="5352485"/>
            <a:ext cx="2784764" cy="1181320"/>
            <a:chOff x="7412803" y="4419599"/>
            <a:chExt cx="3509624" cy="1447533"/>
          </a:xfrm>
        </p:grpSpPr>
        <p:sp>
          <p:nvSpPr>
            <p:cNvPr id="12" name="Rectangle: Rounded Corners 12"/>
            <p:cNvSpPr/>
            <p:nvPr/>
          </p:nvSpPr>
          <p:spPr>
            <a:xfrm>
              <a:off x="7521678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62008" y="4497034"/>
              <a:ext cx="3211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12803" y="5188691"/>
              <a:ext cx="3509624" cy="452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5 700 000 лв. с ДДС 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47629" y="955029"/>
            <a:ext cx="10482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</a:t>
            </a:r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Околна среда“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3416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761615" y="1696920"/>
            <a:ext cx="3180147" cy="4290256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3248" y="2001469"/>
            <a:ext cx="829536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 1</a:t>
            </a:r>
            <a:r>
              <a:rPr lang="bg-BG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: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Изпълнение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мерки за развитие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човешките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ресурси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</a:t>
            </a:r>
            <a:r>
              <a:rPr lang="ru-RU" sz="17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Рудозем</a:t>
            </a:r>
            <a:r>
              <a:rPr lang="ru-RU" sz="17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Поддръжка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пътища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Озеленител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Екскурзовод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Планински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мес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 2: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Изпълнение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мерки за развитие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човешките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ресурси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</a:t>
            </a:r>
            <a:r>
              <a:rPr lang="ru-RU" sz="17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Мадан</a:t>
            </a:r>
            <a:r>
              <a:rPr lang="ru-RU" sz="17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мотивационно обучение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неравностойно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граждански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достъп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хора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неравностойно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положение;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в направления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Екскурзовод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уристически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гид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 </a:t>
            </a:r>
            <a:r>
              <a:rPr lang="bg-BG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3:</a:t>
            </a:r>
            <a:r>
              <a:rPr lang="bg-BG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Изпълнение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мерки за развитие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човешките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ресурси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</a:t>
            </a:r>
            <a:r>
              <a:rPr lang="ru-RU" sz="17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Неделино</a:t>
            </a:r>
            <a:r>
              <a:rPr lang="ru-RU" sz="17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Поддръжка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пътища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 „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Озеленител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Камериер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„Санитар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Спасител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Екскурзовод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„Администратор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Готвач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531" y="1967962"/>
            <a:ext cx="2816314" cy="3328492"/>
          </a:xfrm>
          <a:prstGeom prst="rect">
            <a:avLst/>
          </a:prstGeom>
          <a:effectLst>
            <a:softEdge rad="520700"/>
          </a:effectLst>
        </p:spPr>
      </p:pic>
      <p:sp>
        <p:nvSpPr>
          <p:cNvPr id="3" name="TextBox 2"/>
          <p:cNvSpPr txBox="1"/>
          <p:nvPr/>
        </p:nvSpPr>
        <p:spPr>
          <a:xfrm>
            <a:off x="247629" y="955029"/>
            <a:ext cx="10482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човешките ресурси“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grpSp>
        <p:nvGrpSpPr>
          <p:cNvPr id="7" name="Group 10"/>
          <p:cNvGrpSpPr/>
          <p:nvPr/>
        </p:nvGrpSpPr>
        <p:grpSpPr>
          <a:xfrm>
            <a:off x="9088023" y="5468396"/>
            <a:ext cx="2527329" cy="1193629"/>
            <a:chOff x="7616696" y="4419599"/>
            <a:chExt cx="3509624" cy="1447533"/>
          </a:xfrm>
        </p:grpSpPr>
        <p:sp>
          <p:nvSpPr>
            <p:cNvPr id="8" name="Rectangle: Rounded Corners 12"/>
            <p:cNvSpPr/>
            <p:nvPr/>
          </p:nvSpPr>
          <p:spPr>
            <a:xfrm>
              <a:off x="7671384" y="4419599"/>
              <a:ext cx="3400249" cy="1447533"/>
            </a:xfrm>
            <a:prstGeom prst="roundRect">
              <a:avLst>
                <a:gd name="adj" fmla="val 5824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68300" dir="2700000" sx="85000" sy="8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TextBox 13"/>
            <p:cNvSpPr txBox="1"/>
            <p:nvPr/>
          </p:nvSpPr>
          <p:spPr>
            <a:xfrm>
              <a:off x="7710714" y="4497035"/>
              <a:ext cx="3211213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zh-CN" b="1" dirty="0" smtClean="0">
                  <a:solidFill>
                    <a:srgbClr val="5B9BD5">
                      <a:lumMod val="50000"/>
                    </a:srgbClr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  <a:sym typeface="+mn-lt"/>
                </a:rPr>
                <a:t>Обща стойност на инвестициите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10" name="TextBox 14"/>
            <p:cNvSpPr txBox="1"/>
            <p:nvPr/>
          </p:nvSpPr>
          <p:spPr>
            <a:xfrm>
              <a:off x="7616696" y="5220802"/>
              <a:ext cx="3509624" cy="447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微软雅黑"/>
                  <a:cs typeface="Times New Roman" panose="02020603050405020304" pitchFamily="18" charset="0"/>
                </a:rPr>
                <a:t>3 473 745 лв. с ДДС</a:t>
              </a:r>
              <a:endParaRPr lang="bg-BG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765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Ресурси – ProEUvaluesB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761615" y="1658393"/>
            <a:ext cx="3180147" cy="4916972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9546" y="2053244"/>
            <a:ext cx="8097180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 dirty="0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 </a:t>
            </a:r>
            <a:r>
              <a:rPr lang="bg-BG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4:</a:t>
            </a:r>
            <a:r>
              <a:rPr lang="bg-BG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Изпълнение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мерки за развитие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човешките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ресурси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</a:t>
            </a:r>
            <a:r>
              <a:rPr lang="ru-RU" sz="17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Девин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неравностойно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положение 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възстановяване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бедствия; обучение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изпълнители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термални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обучения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сферата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ресторантьорството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обучение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уязвими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лица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неравностойно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положение за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почистване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отпадъци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тяхното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последващо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третиране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осигурена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период до 12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мес. на лица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1700" b="1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Дейност </a:t>
            </a:r>
            <a:r>
              <a:rPr lang="bg-BG" sz="1700" b="1" dirty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5</a:t>
            </a:r>
            <a:r>
              <a:rPr lang="bg-BG" sz="1700" b="1" smtClean="0"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:</a:t>
            </a:r>
            <a:r>
              <a:rPr lang="bg-BG" sz="1700" b="1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Изпълнение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мерки за развитие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човешките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ресурси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700" b="1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</a:t>
            </a:r>
            <a:r>
              <a:rPr lang="ru-RU" sz="17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Борино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Планински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Екскурзовод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„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Дигитални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осигурена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период до 12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мес.; мотивационно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лица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неравностойно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и осигурена заетост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bg-BG" sz="16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690" y="1873100"/>
            <a:ext cx="2816314" cy="3328492"/>
          </a:xfrm>
          <a:prstGeom prst="rect">
            <a:avLst/>
          </a:prstGeom>
          <a:effectLst>
            <a:softEdge rad="520700"/>
          </a:effectLst>
        </p:spPr>
      </p:pic>
      <p:sp>
        <p:nvSpPr>
          <p:cNvPr id="3" name="TextBox 2"/>
          <p:cNvSpPr txBox="1"/>
          <p:nvPr/>
        </p:nvSpPr>
        <p:spPr>
          <a:xfrm>
            <a:off x="247629" y="955029"/>
            <a:ext cx="10482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Инвестиции по Програма „Развитие</a:t>
            </a:r>
            <a:r>
              <a:rPr kumimoji="0" lang="bg-BG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човешките ресурси“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10" y="1027304"/>
            <a:ext cx="1161214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Резюме на </a:t>
            </a:r>
            <a:r>
              <a:rPr lang="bg-BG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КИТИ</a:t>
            </a:r>
          </a:p>
          <a:p>
            <a:pPr algn="ctr"/>
            <a:endParaRPr lang="bg-BG" sz="1000" b="1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Настоящата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Комбинирана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концепция за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интегрирани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териториални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инвестиции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обединява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следните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общини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: Община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Рудозем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Община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Мадан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Община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Неделино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Община Девин и Община Борино.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Всички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те се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обединяват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около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една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цел 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тя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е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постигане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екологично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социално-икономическо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развитие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селските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общини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Смолянска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област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Като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партньори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привлечени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сдружения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собствениците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многофамилни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жилищни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сгради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Професионална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гимназия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електротехника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- гр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Девин 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асоциирани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партньори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- работодатели.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Партньорите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концепцията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обединени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около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решаването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проблеми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полагането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усилия в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посока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подобряването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икономическото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социално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развитие на региона.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Предвидени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са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следните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мерки: </a:t>
            </a:r>
            <a:endParaRPr lang="ru-RU" sz="1600" b="1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Мерки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превенция и защита при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неблагоприятни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геодинамични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процеси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общините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Неделино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Борино;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Мерки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превенция и управление на риска от наводнения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общините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Рудозем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Мадан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Девин;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Мерки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развитието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туризма -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предвидени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всички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общини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Инфраструктурни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мерки за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насърчаване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икономическата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активност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общините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Рудозем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Мадан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Борино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Мерки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подобряването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здравната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инфраструктура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Девин;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Мерки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подобряване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енергината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ефективност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многофамилни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жилищни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сгради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Мадан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Мерки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насърчаване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заетостта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развитието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умения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общини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Рудозем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Неделино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, Девин и Борино;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Мерки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социално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включване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равни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възможности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Борино и община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Мадан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;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Мерки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насърчаване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младежката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заетост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Мадан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. </a:t>
            </a:r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Мерки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за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подобряване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връзката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образованието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с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пазара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труда на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територията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на община Девин.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微软雅黑"/>
              <a:cs typeface="Times New Roman" panose="02020603050405020304" pitchFamily="18" charset="0"/>
            </a:endParaRPr>
          </a:p>
        </p:txBody>
      </p:sp>
      <p:pic>
        <p:nvPicPr>
          <p:cNvPr id="3" name="Picture 6" descr="Ресурси – ProEUvaluesB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347" y="93064"/>
            <a:ext cx="3063875" cy="64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5945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819150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n5420r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2510</TotalTime>
  <Words>1425</Words>
  <Application>Microsoft Office PowerPoint</Application>
  <PresentationFormat>Широк екран</PresentationFormat>
  <Paragraphs>97</Paragraphs>
  <Slides>10</Slides>
  <Notes>7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Заглавия на слайдовете</vt:lpstr>
      </vt:variant>
      <vt:variant>
        <vt:i4>10</vt:i4>
      </vt:variant>
    </vt:vector>
  </HeadingPairs>
  <TitlesOfParts>
    <vt:vector size="21" baseType="lpstr">
      <vt:lpstr>微软雅黑</vt:lpstr>
      <vt:lpstr>Arial</vt:lpstr>
      <vt:lpstr>Calibri</vt:lpstr>
      <vt:lpstr>Calibri Light</vt:lpstr>
      <vt:lpstr>等线</vt:lpstr>
      <vt:lpstr>Times New Roman</vt:lpstr>
      <vt:lpstr>Wingdings</vt:lpstr>
      <vt:lpstr>字魂105号-简雅黑</vt:lpstr>
      <vt:lpstr>思源宋体 CN</vt:lpstr>
      <vt:lpstr>Office Theme</vt:lpstr>
      <vt:lpstr>www.jpppt.com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за интегрирани териториални инвестиции (КИТИ) № … „…………….“</dc:title>
  <dc:creator>EVELINA DIMITROVA STOYANOVA-TODOROVA</dc:creator>
  <cp:lastModifiedBy>Зорица Ставрева</cp:lastModifiedBy>
  <cp:revision>113</cp:revision>
  <dcterms:created xsi:type="dcterms:W3CDTF">2023-11-02T09:02:19Z</dcterms:created>
  <dcterms:modified xsi:type="dcterms:W3CDTF">2024-02-21T14:04:35Z</dcterms:modified>
</cp:coreProperties>
</file>