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3"/>
  </p:notesMasterIdLst>
  <p:sldIdLst>
    <p:sldId id="264" r:id="rId3"/>
    <p:sldId id="277" r:id="rId4"/>
    <p:sldId id="280" r:id="rId5"/>
    <p:sldId id="281" r:id="rId6"/>
    <p:sldId id="278" r:id="rId7"/>
    <p:sldId id="275" r:id="rId8"/>
    <p:sldId id="279" r:id="rId9"/>
    <p:sldId id="282" r:id="rId10"/>
    <p:sldId id="276" r:id="rId11"/>
    <p:sldId id="283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13315"/>
    <a:srgbClr val="F8F7F2"/>
    <a:srgbClr val="FFFFFF"/>
    <a:srgbClr val="F5FAF0"/>
    <a:srgbClr val="FDFEFC"/>
    <a:srgbClr val="EDF8D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23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5942DF-ED9A-4711-9232-52941E31EB53}" type="datetimeFigureOut">
              <a:rPr lang="en-US" smtClean="0"/>
              <a:t>2/21/2024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29253C-7758-4072-B0A6-532B05D909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78010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1BE935D-E771-4353-9C11-F366E4F1B1BB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思源宋体 CN" panose="02020400000000000000" pitchFamily="18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思源宋体 CN" panose="02020400000000000000" pitchFamily="18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770020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1BE935D-E771-4353-9C11-F366E4F1B1BB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思源宋体 CN" panose="02020400000000000000" pitchFamily="18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思源宋体 CN" panose="02020400000000000000" pitchFamily="18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85428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1BE935D-E771-4353-9C11-F366E4F1B1BB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思源宋体 CN" panose="02020400000000000000" pitchFamily="18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思源宋体 CN" panose="02020400000000000000" pitchFamily="18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245996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1BE935D-E771-4353-9C11-F366E4F1B1BB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思源宋体 CN" panose="02020400000000000000" pitchFamily="18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思源宋体 CN" panose="02020400000000000000" pitchFamily="18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802368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1BE935D-E771-4353-9C11-F366E4F1B1BB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思源宋体 CN" panose="02020400000000000000" pitchFamily="18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思源宋体 CN" panose="02020400000000000000" pitchFamily="18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089942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1BE935D-E771-4353-9C11-F366E4F1B1BB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思源宋体 CN" panose="02020400000000000000" pitchFamily="18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思源宋体 CN" panose="02020400000000000000" pitchFamily="18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586323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1BE935D-E771-4353-9C11-F366E4F1B1BB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思源宋体 CN" panose="02020400000000000000" pitchFamily="18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思源宋体 CN" panose="02020400000000000000" pitchFamily="18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70401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1ppt.com/xiazai/" TargetMode="External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DC787-A6BD-4F91-8598-8EB948C50ED9}" type="datetimeFigureOut">
              <a:rPr lang="en-US" smtClean="0"/>
              <a:t>2/21/2024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AD250-53BF-4F56-8B6B-4B80BE453C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18287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DC787-A6BD-4F91-8598-8EB948C50ED9}" type="datetimeFigureOut">
              <a:rPr lang="en-US" smtClean="0"/>
              <a:t>2/21/2024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AD250-53BF-4F56-8B6B-4B80BE453C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8712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DC787-A6BD-4F91-8598-8EB948C50ED9}" type="datetimeFigureOut">
              <a:rPr lang="en-US" smtClean="0"/>
              <a:t>2/21/2024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AD250-53BF-4F56-8B6B-4B80BE453C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39038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24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pSp>
        <p:nvGrpSpPr>
          <p:cNvPr id="9" name="组合 8"/>
          <p:cNvGrpSpPr/>
          <p:nvPr userDrawn="1"/>
        </p:nvGrpSpPr>
        <p:grpSpPr>
          <a:xfrm>
            <a:off x="3581399" y="1052096"/>
            <a:ext cx="5330231" cy="4786943"/>
            <a:chOff x="1072586" y="701733"/>
            <a:chExt cx="4902755" cy="4560310"/>
          </a:xfrm>
        </p:grpSpPr>
        <p:sp>
          <p:nvSpPr>
            <p:cNvPr id="10" name="矩形 9"/>
            <p:cNvSpPr/>
            <p:nvPr/>
          </p:nvSpPr>
          <p:spPr>
            <a:xfrm rot="2648372">
              <a:off x="1072586" y="730321"/>
              <a:ext cx="4474028" cy="4474028"/>
            </a:xfrm>
            <a:prstGeom prst="rect">
              <a:avLst/>
            </a:prstGeom>
            <a:noFill/>
            <a:ln w="38100">
              <a:solidFill>
                <a:srgbClr val="00374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字魂105号-简雅黑" panose="00000500000000000000" pitchFamily="2" charset="-122"/>
                <a:ea typeface="字魂105号-简雅黑" panose="00000500000000000000" pitchFamily="2" charset="-122"/>
                <a:cs typeface="+mn-cs"/>
                <a:sym typeface="字魂105号-简雅黑" panose="00000500000000000000" pitchFamily="2" charset="-122"/>
              </a:endParaRPr>
            </a:p>
          </p:txBody>
        </p:sp>
        <p:sp>
          <p:nvSpPr>
            <p:cNvPr id="11" name="矩形 10"/>
            <p:cNvSpPr/>
            <p:nvPr/>
          </p:nvSpPr>
          <p:spPr>
            <a:xfrm rot="2648372">
              <a:off x="1501313" y="788015"/>
              <a:ext cx="4474028" cy="4474028"/>
            </a:xfrm>
            <a:prstGeom prst="rect">
              <a:avLst/>
            </a:prstGeom>
            <a:solidFill>
              <a:schemeClr val="bg1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字魂105号-简雅黑" panose="00000500000000000000" pitchFamily="2" charset="-122"/>
                <a:ea typeface="字魂105号-简雅黑" panose="00000500000000000000" pitchFamily="2" charset="-122"/>
                <a:cs typeface="+mn-cs"/>
                <a:sym typeface="字魂105号-简雅黑" panose="00000500000000000000" pitchFamily="2" charset="-122"/>
              </a:endParaRPr>
            </a:p>
          </p:txBody>
        </p:sp>
        <p:sp>
          <p:nvSpPr>
            <p:cNvPr id="12" name="矩形 11"/>
            <p:cNvSpPr/>
            <p:nvPr/>
          </p:nvSpPr>
          <p:spPr>
            <a:xfrm rot="2648372">
              <a:off x="1313660" y="701733"/>
              <a:ext cx="4499505" cy="4545098"/>
            </a:xfrm>
            <a:prstGeom prst="rect">
              <a:avLst/>
            </a:prstGeom>
            <a:solidFill>
              <a:srgbClr val="FAFAFA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字魂105号-简雅黑" panose="00000500000000000000" pitchFamily="2" charset="-122"/>
                <a:ea typeface="字魂105号-简雅黑" panose="00000500000000000000" pitchFamily="2" charset="-122"/>
                <a:cs typeface="+mn-cs"/>
                <a:sym typeface="字魂105号-简雅黑" panose="00000500000000000000" pitchFamily="2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32911336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DA0DAD5-25A9-43C7-9ED5-EFD69834AB32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ea typeface="思源宋体 CN" panose="02020400000000000000" pitchFamily="18" charset="-122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2024/2/21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ea typeface="思源宋体 CN" panose="02020400000000000000" pitchFamily="18" charset="-122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ea typeface="思源宋体 CN" panose="02020400000000000000" pitchFamily="18" charset="-122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FDA5D8F-D066-4E35-B174-87C3F62E8D9F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ea typeface="思源宋体 CN" panose="02020400000000000000" pitchFamily="18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ea typeface="思源宋体 CN" panose="02020400000000000000" pitchFamily="18" charset="-122"/>
              <a:cs typeface="+mn-cs"/>
            </a:endParaRPr>
          </a:p>
        </p:txBody>
      </p:sp>
      <p:pic>
        <p:nvPicPr>
          <p:cNvPr id="5" name="图片 4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68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4116106"/>
      </p:ext>
    </p:extLst>
  </p:cSld>
  <p:clrMapOvr>
    <a:masterClrMapping/>
  </p:clrMapOvr>
  <p:transition spd="slow">
    <p:cover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23350101"/>
      </p:ext>
    </p:extLst>
  </p:cSld>
  <p:clrMapOvr>
    <a:masterClrMapping/>
  </p:clrMapOvr>
  <p:transition spd="slow">
    <p:cover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DA0DAD5-25A9-43C7-9ED5-EFD69834AB32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ea typeface="思源宋体 CN" panose="02020400000000000000" pitchFamily="18" charset="-122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2024/2/21</a:t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ea typeface="思源宋体 CN" panose="02020400000000000000" pitchFamily="18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ea typeface="思源宋体 CN" panose="02020400000000000000" pitchFamily="18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FDA5D8F-D066-4E35-B174-87C3F62E8D9F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ea typeface="思源宋体 CN" panose="02020400000000000000" pitchFamily="18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ea typeface="思源宋体 CN" panose="02020400000000000000" pitchFamily="18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12238149"/>
      </p:ext>
    </p:extLst>
  </p:cSld>
  <p:clrMapOvr>
    <a:masterClrMapping/>
  </p:clrMapOvr>
  <p:transition spd="slow">
    <p:cover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DA0DAD5-25A9-43C7-9ED5-EFD69834AB32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ea typeface="思源宋体 CN" panose="02020400000000000000" pitchFamily="18" charset="-122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2024/2/21</a:t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ea typeface="思源宋体 CN" panose="02020400000000000000" pitchFamily="18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ea typeface="思源宋体 CN" panose="02020400000000000000" pitchFamily="18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FDA5D8F-D066-4E35-B174-87C3F62E8D9F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ea typeface="思源宋体 CN" panose="02020400000000000000" pitchFamily="18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ea typeface="思源宋体 CN" panose="02020400000000000000" pitchFamily="18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12149037"/>
      </p:ext>
    </p:extLst>
  </p:cSld>
  <p:clrMapOvr>
    <a:masterClrMapping/>
  </p:clrMapOvr>
  <p:transition spd="slow">
    <p:cover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DA0DAD5-25A9-43C7-9ED5-EFD69834AB32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ea typeface="思源宋体 CN" panose="02020400000000000000" pitchFamily="18" charset="-122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2024/2/21</a:t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ea typeface="思源宋体 CN" panose="02020400000000000000" pitchFamily="18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ea typeface="思源宋体 CN" panose="02020400000000000000" pitchFamily="18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FDA5D8F-D066-4E35-B174-87C3F62E8D9F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ea typeface="思源宋体 CN" panose="02020400000000000000" pitchFamily="18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ea typeface="思源宋体 CN" panose="02020400000000000000" pitchFamily="18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56061428"/>
      </p:ext>
    </p:extLst>
  </p:cSld>
  <p:clrMapOvr>
    <a:masterClrMapping/>
  </p:clrMapOvr>
  <p:transition spd="slow">
    <p:cover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DA0DAD5-25A9-43C7-9ED5-EFD69834AB32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ea typeface="思源宋体 CN" panose="02020400000000000000" pitchFamily="18" charset="-122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2024/2/21</a:t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ea typeface="思源宋体 CN" panose="02020400000000000000" pitchFamily="18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ea typeface="思源宋体 CN" panose="02020400000000000000" pitchFamily="18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FDA5D8F-D066-4E35-B174-87C3F62E8D9F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ea typeface="思源宋体 CN" panose="02020400000000000000" pitchFamily="18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ea typeface="思源宋体 CN" panose="02020400000000000000" pitchFamily="18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62638938"/>
      </p:ext>
    </p:extLst>
  </p:cSld>
  <p:clrMapOvr>
    <a:masterClrMapping/>
  </p:clrMapOvr>
  <p:transition spd="slow">
    <p:cover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DA0DAD5-25A9-43C7-9ED5-EFD69834AB32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ea typeface="思源宋体 CN" panose="02020400000000000000" pitchFamily="18" charset="-122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2024/2/21</a:t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ea typeface="思源宋体 CN" panose="02020400000000000000" pitchFamily="18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ea typeface="思源宋体 CN" panose="02020400000000000000" pitchFamily="18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FDA5D8F-D066-4E35-B174-87C3F62E8D9F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ea typeface="思源宋体 CN" panose="02020400000000000000" pitchFamily="18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ea typeface="思源宋体 CN" panose="02020400000000000000" pitchFamily="18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88556295"/>
      </p:ext>
    </p:extLst>
  </p:cSld>
  <p:clrMapOvr>
    <a:masterClrMapping/>
  </p:clrMapOvr>
  <p:transition spd="slow">
    <p:cover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DC787-A6BD-4F91-8598-8EB948C50ED9}" type="datetimeFigureOut">
              <a:rPr lang="en-US" smtClean="0"/>
              <a:t>2/21/2024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AD250-53BF-4F56-8B6B-4B80BE453C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12257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DA0DAD5-25A9-43C7-9ED5-EFD69834AB32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ea typeface="思源宋体 CN" panose="02020400000000000000" pitchFamily="18" charset="-122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2024/2/21</a:t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ea typeface="思源宋体 CN" panose="02020400000000000000" pitchFamily="18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ea typeface="思源宋体 CN" panose="02020400000000000000" pitchFamily="18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FDA5D8F-D066-4E35-B174-87C3F62E8D9F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ea typeface="思源宋体 CN" panose="02020400000000000000" pitchFamily="18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ea typeface="思源宋体 CN" panose="02020400000000000000" pitchFamily="18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07421997"/>
      </p:ext>
    </p:extLst>
  </p:cSld>
  <p:clrMapOvr>
    <a:masterClrMapping/>
  </p:clrMapOvr>
  <p:transition spd="slow">
    <p:cover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DA0DAD5-25A9-43C7-9ED5-EFD69834AB32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ea typeface="思源宋体 CN" panose="02020400000000000000" pitchFamily="18" charset="-122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2024/2/21</a:t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ea typeface="思源宋体 CN" panose="02020400000000000000" pitchFamily="18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ea typeface="思源宋体 CN" panose="02020400000000000000" pitchFamily="18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FDA5D8F-D066-4E35-B174-87C3F62E8D9F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ea typeface="思源宋体 CN" panose="02020400000000000000" pitchFamily="18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ea typeface="思源宋体 CN" panose="02020400000000000000" pitchFamily="18" charset="-122"/>
              <a:cs typeface="+mn-cs"/>
            </a:endParaRPr>
          </a:p>
        </p:txBody>
      </p:sp>
      <p:sp>
        <p:nvSpPr>
          <p:cNvPr id="7" name="TextBox 6"/>
          <p:cNvSpPr txBox="1"/>
          <p:nvPr userDrawn="1"/>
        </p:nvSpPr>
        <p:spPr>
          <a:xfrm>
            <a:off x="231304" y="6739570"/>
            <a:ext cx="1224136" cy="118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/>
                <a:ea typeface="微软雅黑"/>
                <a:cs typeface="+mn-cs"/>
                <a:hlinkClick r:id="rId2"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/>
                <a:ea typeface="微软雅黑"/>
                <a:cs typeface="+mn-cs"/>
                <a:hlinkClick r:id="rId2"/>
              </a:rPr>
              <a:t>下载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/>
                <a:ea typeface="微软雅黑"/>
                <a:cs typeface="+mn-cs"/>
              </a:rPr>
              <a:t> 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/>
                <a:ea typeface="微软雅黑"/>
                <a:cs typeface="+mn-cs"/>
              </a:rPr>
              <a:t>http://www.1ppt.com/xiazai/</a:t>
            </a:r>
          </a:p>
        </p:txBody>
      </p:sp>
    </p:spTree>
    <p:extLst>
      <p:ext uri="{BB962C8B-B14F-4D97-AF65-F5344CB8AC3E}">
        <p14:creationId xmlns:p14="http://schemas.microsoft.com/office/powerpoint/2010/main" val="1860705636"/>
      </p:ext>
    </p:extLst>
  </p:cSld>
  <p:clrMapOvr>
    <a:masterClrMapping/>
  </p:clrMapOvr>
  <p:transition spd="slow">
    <p:cover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DA0DAD5-25A9-43C7-9ED5-EFD69834AB32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ea typeface="思源宋体 CN" panose="02020400000000000000" pitchFamily="18" charset="-122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2024/2/21</a:t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ea typeface="思源宋体 CN" panose="02020400000000000000" pitchFamily="18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ea typeface="思源宋体 CN" panose="02020400000000000000" pitchFamily="18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FDA5D8F-D066-4E35-B174-87C3F62E8D9F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ea typeface="思源宋体 CN" panose="02020400000000000000" pitchFamily="18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ea typeface="思源宋体 CN" panose="02020400000000000000" pitchFamily="18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37135046"/>
      </p:ext>
    </p:extLst>
  </p:cSld>
  <p:clrMapOvr>
    <a:masterClrMapping/>
  </p:clrMapOvr>
  <p:transition spd="slow">
    <p:cover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DA0DAD5-25A9-43C7-9ED5-EFD69834AB32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ea typeface="思源宋体 CN" panose="02020400000000000000" pitchFamily="18" charset="-122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2024/2/21</a:t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ea typeface="思源宋体 CN" panose="02020400000000000000" pitchFamily="18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ea typeface="思源宋体 CN" panose="02020400000000000000" pitchFamily="18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FDA5D8F-D066-4E35-B174-87C3F62E8D9F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ea typeface="思源宋体 CN" panose="02020400000000000000" pitchFamily="18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ea typeface="思源宋体 CN" panose="02020400000000000000" pitchFamily="18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9319980"/>
      </p:ext>
    </p:extLst>
  </p:cSld>
  <p:clrMapOvr>
    <a:masterClrMapping/>
  </p:clrMapOvr>
  <p:transition spd="slow">
    <p:cover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Icon se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323529" y="123478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en-US" altLang="ko-KR" dirty="0"/>
              <a:t>Icon Sets Layout</a:t>
            </a:r>
          </a:p>
        </p:txBody>
      </p:sp>
      <p:sp>
        <p:nvSpPr>
          <p:cNvPr id="3" name="Rounded Rectangle 2"/>
          <p:cNvSpPr/>
          <p:nvPr userDrawn="1"/>
        </p:nvSpPr>
        <p:spPr>
          <a:xfrm>
            <a:off x="354010" y="1131591"/>
            <a:ext cx="3560767" cy="5402561"/>
          </a:xfrm>
          <a:prstGeom prst="roundRect">
            <a:avLst>
              <a:gd name="adj" fmla="val 3968"/>
            </a:avLst>
          </a:prstGeom>
          <a:solidFill>
            <a:srgbClr val="596D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/>
              <a:cs typeface="+mn-cs"/>
            </a:endParaRPr>
          </a:p>
        </p:txBody>
      </p:sp>
      <p:sp>
        <p:nvSpPr>
          <p:cNvPr id="4" name="Rounded Rectangle 3"/>
          <p:cNvSpPr/>
          <p:nvPr userDrawn="1"/>
        </p:nvSpPr>
        <p:spPr>
          <a:xfrm>
            <a:off x="531933" y="1347500"/>
            <a:ext cx="153868" cy="5015200"/>
          </a:xfrm>
          <a:prstGeom prst="roundRect">
            <a:avLst>
              <a:gd name="adj" fmla="val 50000"/>
            </a:avLst>
          </a:prstGeom>
          <a:solidFill>
            <a:schemeClr val="bg1">
              <a:alpha val="4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/>
              <a:cs typeface="+mn-cs"/>
            </a:endParaRPr>
          </a:p>
        </p:txBody>
      </p:sp>
      <p:sp>
        <p:nvSpPr>
          <p:cNvPr id="5" name="Half Frame 4"/>
          <p:cNvSpPr/>
          <p:nvPr userDrawn="1"/>
        </p:nvSpPr>
        <p:spPr>
          <a:xfrm rot="5400000">
            <a:off x="3057177" y="1276653"/>
            <a:ext cx="685849" cy="685148"/>
          </a:xfrm>
          <a:prstGeom prst="halfFrame">
            <a:avLst>
              <a:gd name="adj1" fmla="val 23728"/>
              <a:gd name="adj2" fmla="val 24642"/>
            </a:avLst>
          </a:prstGeom>
          <a:solidFill>
            <a:schemeClr val="bg1">
              <a:alpha val="2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35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微软雅黑"/>
              <a:cs typeface="+mn-cs"/>
            </a:endParaRPr>
          </a:p>
        </p:txBody>
      </p:sp>
      <p:sp>
        <p:nvSpPr>
          <p:cNvPr id="58" name="TextBox 57"/>
          <p:cNvSpPr txBox="1"/>
          <p:nvPr userDrawn="1"/>
        </p:nvSpPr>
        <p:spPr>
          <a:xfrm>
            <a:off x="711704" y="1637214"/>
            <a:ext cx="2232248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微软雅黑"/>
                <a:cs typeface="Arial" panose="020B0604020202020204" pitchFamily="34" charset="0"/>
              </a:rPr>
              <a:t>You can Resize without losing quality</a:t>
            </a:r>
            <a:endParaRPr kumimoji="0" lang="ko-KR" altLang="en-US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9" name="TextBox 58"/>
          <p:cNvSpPr txBox="1"/>
          <p:nvPr userDrawn="1"/>
        </p:nvSpPr>
        <p:spPr>
          <a:xfrm>
            <a:off x="711704" y="2127463"/>
            <a:ext cx="2232248" cy="73866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微软雅黑"/>
                <a:cs typeface="Arial" panose="020B0604020202020204" pitchFamily="34" charset="0"/>
              </a:rPr>
              <a:t>You can Change Fill Color &amp;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微软雅黑"/>
                <a:cs typeface="Arial" panose="020B0604020202020204" pitchFamily="34" charset="0"/>
              </a:rPr>
              <a:t>Line Color</a:t>
            </a:r>
            <a:endParaRPr kumimoji="0" lang="ko-KR" altLang="en-US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0" name="TextBox 59"/>
          <p:cNvSpPr txBox="1"/>
          <p:nvPr userDrawn="1"/>
        </p:nvSpPr>
        <p:spPr>
          <a:xfrm>
            <a:off x="721229" y="5808438"/>
            <a:ext cx="2232000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微软雅黑"/>
                <a:cs typeface="Arial" panose="020B0604020202020204" pitchFamily="34" charset="0"/>
              </a:rPr>
              <a:t>Wowtemplates.in</a:t>
            </a:r>
            <a:endParaRPr kumimoji="0" lang="ko-KR" altLang="en-US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TextBox 60"/>
          <p:cNvSpPr txBox="1"/>
          <p:nvPr userDrawn="1"/>
        </p:nvSpPr>
        <p:spPr>
          <a:xfrm>
            <a:off x="721229" y="4450324"/>
            <a:ext cx="2717296" cy="138499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/>
                <a:ea typeface="微软雅黑"/>
                <a:cs typeface="Arial" panose="020B0604020202020204" pitchFamily="34" charset="0"/>
              </a:rPr>
              <a:t>FREE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/>
                <a:ea typeface="微软雅黑"/>
                <a:cs typeface="Arial" panose="020B0604020202020204" pitchFamily="34" charset="0"/>
              </a:rPr>
              <a:t>PPT TEMPLATES</a:t>
            </a:r>
          </a:p>
        </p:txBody>
      </p:sp>
    </p:spTree>
    <p:extLst>
      <p:ext uri="{BB962C8B-B14F-4D97-AF65-F5344CB8AC3E}">
        <p14:creationId xmlns:p14="http://schemas.microsoft.com/office/powerpoint/2010/main" val="3856738558"/>
      </p:ext>
    </p:extLst>
  </p:cSld>
  <p:clrMapOvr>
    <a:masterClrMapping/>
  </p:clrMapOvr>
  <p:transition spd="slow">
    <p:cover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DC787-A6BD-4F91-8598-8EB948C50ED9}" type="datetimeFigureOut">
              <a:rPr lang="en-US" smtClean="0"/>
              <a:t>2/21/2024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AD250-53BF-4F56-8B6B-4B80BE453C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610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DC787-A6BD-4F91-8598-8EB948C50ED9}" type="datetimeFigureOut">
              <a:rPr lang="en-US" smtClean="0"/>
              <a:t>2/21/2024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AD250-53BF-4F56-8B6B-4B80BE453C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796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DC787-A6BD-4F91-8598-8EB948C50ED9}" type="datetimeFigureOut">
              <a:rPr lang="en-US" smtClean="0"/>
              <a:t>2/21/2024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AD250-53BF-4F56-8B6B-4B80BE453C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58788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DC787-A6BD-4F91-8598-8EB948C50ED9}" type="datetimeFigureOut">
              <a:rPr lang="en-US" smtClean="0"/>
              <a:t>2/21/2024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AD250-53BF-4F56-8B6B-4B80BE453C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6284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DC787-A6BD-4F91-8598-8EB948C50ED9}" type="datetimeFigureOut">
              <a:rPr lang="en-US" smtClean="0"/>
              <a:t>2/21/2024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AD250-53BF-4F56-8B6B-4B80BE453C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49551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DC787-A6BD-4F91-8598-8EB948C50ED9}" type="datetimeFigureOut">
              <a:rPr lang="en-US" smtClean="0"/>
              <a:t>2/21/2024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AD250-53BF-4F56-8B6B-4B80BE453C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38707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DC787-A6BD-4F91-8598-8EB948C50ED9}" type="datetimeFigureOut">
              <a:rPr lang="en-US" smtClean="0"/>
              <a:t>2/21/2024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AD250-53BF-4F56-8B6B-4B80BE453C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73809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9DC787-A6BD-4F91-8598-8EB948C50ED9}" type="datetimeFigureOut">
              <a:rPr lang="en-US" smtClean="0"/>
              <a:t>2/21/2024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DAD250-53BF-4F56-8B6B-4B80BE453C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3778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二级</a:t>
            </a:r>
          </a:p>
          <a:p>
            <a:pPr lvl="2"/>
            <a:r>
              <a:rPr lang="zh-CN" altLang="en-US" dirty="0"/>
              <a:t>三级</a:t>
            </a:r>
          </a:p>
          <a:p>
            <a:pPr lvl="3"/>
            <a:r>
              <a:rPr lang="zh-CN" altLang="en-US" dirty="0"/>
              <a:t>四级</a:t>
            </a:r>
          </a:p>
          <a:p>
            <a:pPr lvl="4"/>
            <a:r>
              <a:rPr lang="zh-CN" altLang="en-US" dirty="0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思源宋体 CN" panose="02020400000000000000" pitchFamily="18" charset="-122"/>
                <a:ea typeface="思源宋体 CN" panose="02020400000000000000" pitchFamily="18" charset="-122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DA0DAD5-25A9-43C7-9ED5-EFD69834AB32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ea typeface="思源宋体 CN" panose="02020400000000000000" pitchFamily="18" charset="-122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2024/2/21</a:t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ea typeface="思源宋体 CN" panose="02020400000000000000" pitchFamily="18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思源宋体 CN" panose="02020400000000000000" pitchFamily="18" charset="-122"/>
                <a:ea typeface="思源宋体 CN" panose="02020400000000000000" pitchFamily="18" charset="-122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ea typeface="思源宋体 CN" panose="02020400000000000000" pitchFamily="18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思源宋体 CN" panose="02020400000000000000" pitchFamily="18" charset="-122"/>
                <a:ea typeface="思源宋体 CN" panose="02020400000000000000" pitchFamily="18" charset="-122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FDA5D8F-D066-4E35-B174-87C3F62E8D9F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ea typeface="思源宋体 CN" panose="02020400000000000000" pitchFamily="18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ea typeface="思源宋体 CN" panose="02020400000000000000" pitchFamily="18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74651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ransition spd="slow">
    <p:cover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思源宋体 CN" panose="02020400000000000000" pitchFamily="18" charset="-122"/>
          <a:ea typeface="思源宋体 CN" panose="02020400000000000000" pitchFamily="18" charset="-122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思源宋体 CN" panose="02020400000000000000" pitchFamily="18" charset="-122"/>
          <a:ea typeface="思源宋体 CN" panose="02020400000000000000" pitchFamily="18" charset="-122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思源宋体 CN" panose="02020400000000000000" pitchFamily="18" charset="-122"/>
          <a:ea typeface="思源宋体 CN" panose="02020400000000000000" pitchFamily="18" charset="-122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思源宋体 CN" panose="02020400000000000000" pitchFamily="18" charset="-122"/>
          <a:ea typeface="思源宋体 CN" panose="02020400000000000000" pitchFamily="18" charset="-122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思源宋体 CN" panose="02020400000000000000" pitchFamily="18" charset="-122"/>
          <a:ea typeface="思源宋体 CN" panose="02020400000000000000" pitchFamily="18" charset="-122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思源宋体 CN" panose="02020400000000000000" pitchFamily="18" charset="-122"/>
          <a:ea typeface="思源宋体 CN" panose="02020400000000000000" pitchFamily="18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312716" y="654456"/>
            <a:ext cx="11729212" cy="6010331"/>
            <a:chOff x="580949" y="655418"/>
            <a:chExt cx="8771860" cy="5440573"/>
          </a:xfrm>
        </p:grpSpPr>
        <p:sp>
          <p:nvSpPr>
            <p:cNvPr id="11" name="Rectangle 10"/>
            <p:cNvSpPr/>
            <p:nvPr/>
          </p:nvSpPr>
          <p:spPr>
            <a:xfrm>
              <a:off x="580949" y="655418"/>
              <a:ext cx="8771860" cy="5440573"/>
            </a:xfrm>
            <a:prstGeom prst="rect">
              <a:avLst/>
            </a:prstGeom>
            <a:solidFill>
              <a:srgbClr val="F8F7F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  <a:sym typeface="+mn-lt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642588" y="1236246"/>
              <a:ext cx="5709632" cy="124963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ctr">
                <a:defRPr/>
              </a:pPr>
              <a:r>
                <a:rPr lang="ru-RU" altLang="zh-CN" sz="2000" dirty="0">
                  <a:latin typeface="Times New Roman" panose="02020603050405020304" pitchFamily="18" charset="0"/>
                  <a:ea typeface="微软雅黑"/>
                  <a:cs typeface="Times New Roman" panose="02020603050405020304" pitchFamily="18" charset="0"/>
                  <a:sym typeface="+mn-lt"/>
                </a:rPr>
                <a:t>Концепция за интегрирани териториални инвестиции (КИТИ</a:t>
              </a:r>
              <a:r>
                <a:rPr lang="ru-RU" altLang="zh-CN" sz="2000" dirty="0" smtClean="0">
                  <a:latin typeface="Times New Roman" panose="02020603050405020304" pitchFamily="18" charset="0"/>
                  <a:ea typeface="微软雅黑"/>
                  <a:cs typeface="Times New Roman" panose="02020603050405020304" pitchFamily="18" charset="0"/>
                  <a:sym typeface="+mn-lt"/>
                </a:rPr>
                <a:t>)</a:t>
              </a:r>
            </a:p>
            <a:p>
              <a:pPr lvl="0" algn="ctr">
                <a:defRPr/>
              </a:pPr>
              <a:r>
                <a:rPr lang="ru-RU" altLang="zh-CN" sz="2000" dirty="0" smtClean="0">
                  <a:latin typeface="Times New Roman" panose="02020603050405020304" pitchFamily="18" charset="0"/>
                  <a:ea typeface="微软雅黑"/>
                  <a:cs typeface="Times New Roman" panose="02020603050405020304" pitchFamily="18" charset="0"/>
                  <a:sym typeface="+mn-lt"/>
                </a:rPr>
                <a:t>№ </a:t>
              </a:r>
              <a:r>
                <a:rPr lang="fr-FR" altLang="zh-CN" sz="2000" dirty="0" smtClean="0">
                  <a:latin typeface="Times New Roman" panose="02020603050405020304" pitchFamily="18" charset="0"/>
                  <a:ea typeface="微软雅黑"/>
                  <a:cs typeface="Times New Roman" panose="02020603050405020304" pitchFamily="18" charset="0"/>
                  <a:sym typeface="+mn-lt"/>
                </a:rPr>
                <a:t>BG16FFPR003-2.001-1</a:t>
              </a:r>
              <a:r>
                <a:rPr lang="bg-BG" altLang="zh-CN" sz="2000" dirty="0" smtClean="0">
                  <a:latin typeface="Times New Roman" panose="02020603050405020304" pitchFamily="18" charset="0"/>
                  <a:ea typeface="微软雅黑"/>
                  <a:cs typeface="Times New Roman" panose="02020603050405020304" pitchFamily="18" charset="0"/>
                  <a:sym typeface="+mn-lt"/>
                </a:rPr>
                <a:t>17</a:t>
              </a:r>
              <a:r>
                <a:rPr lang="ru-RU" altLang="zh-CN" sz="2000" dirty="0" smtClean="0">
                  <a:latin typeface="Times New Roman" panose="02020603050405020304" pitchFamily="18" charset="0"/>
                  <a:ea typeface="微软雅黑"/>
                  <a:cs typeface="Times New Roman" panose="02020603050405020304" pitchFamily="18" charset="0"/>
                  <a:sym typeface="+mn-lt"/>
                </a:rPr>
                <a:t> </a:t>
              </a:r>
            </a:p>
            <a:p>
              <a:pPr lvl="0" algn="ctr">
                <a:defRPr/>
              </a:pPr>
              <a:r>
                <a:rPr lang="ru-RU" altLang="zh-CN" sz="2000" b="1" dirty="0" smtClean="0">
                  <a:solidFill>
                    <a:srgbClr val="0070C0"/>
                  </a:solidFill>
                  <a:latin typeface="Times New Roman" panose="02020603050405020304" pitchFamily="18" charset="0"/>
                  <a:ea typeface="微软雅黑"/>
                  <a:cs typeface="Times New Roman" panose="02020603050405020304" pitchFamily="18" charset="0"/>
                  <a:sym typeface="+mn-lt"/>
                </a:rPr>
                <a:t>„Устойчиво </a:t>
              </a:r>
              <a:r>
                <a:rPr lang="ru-RU" altLang="zh-CN" sz="2000" b="1" dirty="0" err="1">
                  <a:solidFill>
                    <a:srgbClr val="0070C0"/>
                  </a:solidFill>
                  <a:latin typeface="Times New Roman" panose="02020603050405020304" pitchFamily="18" charset="0"/>
                  <a:ea typeface="微软雅黑"/>
                  <a:cs typeface="Times New Roman" panose="02020603050405020304" pitchFamily="18" charset="0"/>
                  <a:sym typeface="+mn-lt"/>
                </a:rPr>
                <a:t>екологично</a:t>
              </a:r>
              <a:r>
                <a:rPr lang="ru-RU" altLang="zh-CN" sz="2000" b="1" dirty="0">
                  <a:solidFill>
                    <a:srgbClr val="0070C0"/>
                  </a:solidFill>
                  <a:latin typeface="Times New Roman" panose="02020603050405020304" pitchFamily="18" charset="0"/>
                  <a:ea typeface="微软雅黑"/>
                  <a:cs typeface="Times New Roman" panose="02020603050405020304" pitchFamily="18" charset="0"/>
                  <a:sym typeface="+mn-lt"/>
                </a:rPr>
                <a:t> и </a:t>
              </a:r>
              <a:r>
                <a:rPr lang="ru-RU" altLang="zh-CN" sz="2000" b="1" dirty="0" err="1">
                  <a:solidFill>
                    <a:srgbClr val="0070C0"/>
                  </a:solidFill>
                  <a:latin typeface="Times New Roman" panose="02020603050405020304" pitchFamily="18" charset="0"/>
                  <a:ea typeface="微软雅黑"/>
                  <a:cs typeface="Times New Roman" panose="02020603050405020304" pitchFamily="18" charset="0"/>
                  <a:sym typeface="+mn-lt"/>
                </a:rPr>
                <a:t>социално</a:t>
              </a:r>
              <a:r>
                <a:rPr lang="ru-RU" altLang="zh-CN" sz="2000" b="1" dirty="0">
                  <a:solidFill>
                    <a:srgbClr val="0070C0"/>
                  </a:solidFill>
                  <a:latin typeface="Times New Roman" panose="02020603050405020304" pitchFamily="18" charset="0"/>
                  <a:ea typeface="微软雅黑"/>
                  <a:cs typeface="Times New Roman" panose="02020603050405020304" pitchFamily="18" charset="0"/>
                  <a:sym typeface="+mn-lt"/>
                </a:rPr>
                <a:t> – </a:t>
              </a:r>
              <a:r>
                <a:rPr lang="ru-RU" altLang="zh-CN" sz="2000" b="1" dirty="0" err="1">
                  <a:solidFill>
                    <a:srgbClr val="0070C0"/>
                  </a:solidFill>
                  <a:latin typeface="Times New Roman" panose="02020603050405020304" pitchFamily="18" charset="0"/>
                  <a:ea typeface="微软雅黑"/>
                  <a:cs typeface="Times New Roman" panose="02020603050405020304" pitchFamily="18" charset="0"/>
                  <a:sym typeface="+mn-lt"/>
                </a:rPr>
                <a:t>икономическо</a:t>
              </a:r>
              <a:r>
                <a:rPr lang="ru-RU" altLang="zh-CN" sz="2000" b="1" dirty="0">
                  <a:solidFill>
                    <a:srgbClr val="0070C0"/>
                  </a:solidFill>
                  <a:latin typeface="Times New Roman" panose="02020603050405020304" pitchFamily="18" charset="0"/>
                  <a:ea typeface="微软雅黑"/>
                  <a:cs typeface="Times New Roman" panose="02020603050405020304" pitchFamily="18" charset="0"/>
                  <a:sym typeface="+mn-lt"/>
                </a:rPr>
                <a:t> развитие на </a:t>
              </a:r>
              <a:r>
                <a:rPr lang="ru-RU" altLang="zh-CN" sz="2000" b="1" dirty="0" err="1">
                  <a:solidFill>
                    <a:srgbClr val="0070C0"/>
                  </a:solidFill>
                  <a:latin typeface="Times New Roman" panose="02020603050405020304" pitchFamily="18" charset="0"/>
                  <a:ea typeface="微软雅黑"/>
                  <a:cs typeface="Times New Roman" panose="02020603050405020304" pitchFamily="18" charset="0"/>
                  <a:sym typeface="+mn-lt"/>
                </a:rPr>
                <a:t>селските</a:t>
              </a:r>
              <a:r>
                <a:rPr lang="ru-RU" altLang="zh-CN" sz="2000" b="1" dirty="0">
                  <a:solidFill>
                    <a:srgbClr val="0070C0"/>
                  </a:solidFill>
                  <a:latin typeface="Times New Roman" panose="02020603050405020304" pitchFamily="18" charset="0"/>
                  <a:ea typeface="微软雅黑"/>
                  <a:cs typeface="Times New Roman" panose="02020603050405020304" pitchFamily="18" charset="0"/>
                  <a:sym typeface="+mn-lt"/>
                </a:rPr>
                <a:t> </a:t>
              </a:r>
              <a:r>
                <a:rPr lang="ru-RU" altLang="zh-CN" sz="2000" b="1" dirty="0" err="1">
                  <a:solidFill>
                    <a:srgbClr val="0070C0"/>
                  </a:solidFill>
                  <a:latin typeface="Times New Roman" panose="02020603050405020304" pitchFamily="18" charset="0"/>
                  <a:ea typeface="微软雅黑"/>
                  <a:cs typeface="Times New Roman" panose="02020603050405020304" pitchFamily="18" charset="0"/>
                  <a:sym typeface="+mn-lt"/>
                </a:rPr>
                <a:t>общини</a:t>
              </a:r>
              <a:r>
                <a:rPr lang="ru-RU" altLang="zh-CN" sz="2000" b="1" dirty="0">
                  <a:solidFill>
                    <a:srgbClr val="0070C0"/>
                  </a:solidFill>
                  <a:latin typeface="Times New Roman" panose="02020603050405020304" pitchFamily="18" charset="0"/>
                  <a:ea typeface="微软雅黑"/>
                  <a:cs typeface="Times New Roman" panose="02020603050405020304" pitchFamily="18" charset="0"/>
                  <a:sym typeface="+mn-lt"/>
                </a:rPr>
                <a:t> в </a:t>
              </a:r>
              <a:r>
                <a:rPr lang="ru-RU" altLang="zh-CN" sz="2000" b="1" dirty="0" err="1">
                  <a:solidFill>
                    <a:srgbClr val="0070C0"/>
                  </a:solidFill>
                  <a:latin typeface="Times New Roman" panose="02020603050405020304" pitchFamily="18" charset="0"/>
                  <a:ea typeface="微软雅黑"/>
                  <a:cs typeface="Times New Roman" panose="02020603050405020304" pitchFamily="18" charset="0"/>
                  <a:sym typeface="+mn-lt"/>
                </a:rPr>
                <a:t>Смолянска</a:t>
              </a:r>
              <a:r>
                <a:rPr lang="ru-RU" altLang="zh-CN" sz="2000" b="1" dirty="0">
                  <a:solidFill>
                    <a:srgbClr val="0070C0"/>
                  </a:solidFill>
                  <a:latin typeface="Times New Roman" panose="02020603050405020304" pitchFamily="18" charset="0"/>
                  <a:ea typeface="微软雅黑"/>
                  <a:cs typeface="Times New Roman" panose="02020603050405020304" pitchFamily="18" charset="0"/>
                  <a:sym typeface="+mn-lt"/>
                </a:rPr>
                <a:t> </a:t>
              </a:r>
              <a:r>
                <a:rPr lang="ru-RU" altLang="zh-CN" sz="2000" b="1" dirty="0" err="1">
                  <a:solidFill>
                    <a:srgbClr val="0070C0"/>
                  </a:solidFill>
                  <a:latin typeface="Times New Roman" panose="02020603050405020304" pitchFamily="18" charset="0"/>
                  <a:ea typeface="微软雅黑"/>
                  <a:cs typeface="Times New Roman" panose="02020603050405020304" pitchFamily="18" charset="0"/>
                  <a:sym typeface="+mn-lt"/>
                </a:rPr>
                <a:t>област</a:t>
              </a:r>
              <a:r>
                <a:rPr lang="ru-RU" altLang="zh-CN" sz="2000" b="1" dirty="0">
                  <a:solidFill>
                    <a:srgbClr val="0070C0"/>
                  </a:solidFill>
                  <a:latin typeface="Times New Roman" panose="02020603050405020304" pitchFamily="18" charset="0"/>
                  <a:ea typeface="微软雅黑"/>
                  <a:cs typeface="Times New Roman" panose="02020603050405020304" pitchFamily="18" charset="0"/>
                  <a:sym typeface="+mn-lt"/>
                </a:rPr>
                <a:t>“</a:t>
              </a:r>
              <a:endPara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  <a:sym typeface="+mn-lt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580949" y="752457"/>
              <a:ext cx="5382898" cy="3544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4000"/>
                </a:lnSpc>
              </a:pPr>
              <a:r>
                <a:rPr lang="bg-BG" sz="1600" u="sng" dirty="0" smtClean="0">
                  <a:latin typeface="Times New Roman" panose="02020603050405020304" pitchFamily="18" charset="0"/>
                  <a:cs typeface="Times New Roman" panose="02020603050405020304" pitchFamily="18" charset="0"/>
                  <a:sym typeface="+mn-lt"/>
                </a:rPr>
                <a:t>Регионален съвет за развитие на</a:t>
              </a:r>
              <a:r>
                <a:rPr lang="en-GB" sz="1600" u="sng" dirty="0" smtClean="0">
                  <a:latin typeface="Times New Roman" panose="02020603050405020304" pitchFamily="18" charset="0"/>
                  <a:cs typeface="Times New Roman" panose="02020603050405020304" pitchFamily="18" charset="0"/>
                  <a:sym typeface="+mn-lt"/>
                </a:rPr>
                <a:t> </a:t>
              </a:r>
              <a:r>
                <a:rPr lang="bg-BG" sz="1600" u="sng" dirty="0" smtClean="0">
                  <a:latin typeface="Times New Roman" panose="02020603050405020304" pitchFamily="18" charset="0"/>
                  <a:cs typeface="Times New Roman" panose="02020603050405020304" pitchFamily="18" charset="0"/>
                  <a:sym typeface="+mn-lt"/>
                </a:rPr>
                <a:t>Южен централен регион</a:t>
              </a:r>
              <a:endParaRPr lang="en-US" sz="1600" u="sng" dirty="0"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endParaRPr>
            </a:p>
          </p:txBody>
        </p:sp>
        <p:sp>
          <p:nvSpPr>
            <p:cNvPr id="14" name="Content Placeholder 2"/>
            <p:cNvSpPr txBox="1">
              <a:spLocks/>
            </p:cNvSpPr>
            <p:nvPr/>
          </p:nvSpPr>
          <p:spPr>
            <a:xfrm>
              <a:off x="642588" y="2485881"/>
              <a:ext cx="6679229" cy="2808481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>
                <a:buNone/>
                <a:defRPr/>
              </a:pPr>
              <a:r>
                <a:rPr lang="bg-BG" sz="16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Общ размер на БФП: </a:t>
              </a:r>
              <a:r>
                <a:rPr lang="bg-BG" sz="1600" b="1" dirty="0" smtClean="0">
                  <a:solidFill>
                    <a:srgbClr val="C00000"/>
                  </a:solidFill>
                  <a:latin typeface="Times New Roman" panose="02020603050405020304" pitchFamily="18" charset="0"/>
                  <a:ea typeface="微软雅黑"/>
                  <a:cs typeface="Times New Roman" panose="02020603050405020304" pitchFamily="18" charset="0"/>
                </a:rPr>
                <a:t>38 027 106,70 </a:t>
              </a:r>
              <a:r>
                <a:rPr lang="bg-BG" sz="1600" b="1" smtClean="0">
                  <a:solidFill>
                    <a:srgbClr val="C00000"/>
                  </a:solidFill>
                  <a:latin typeface="Times New Roman" panose="02020603050405020304" pitchFamily="18" charset="0"/>
                  <a:ea typeface="微软雅黑"/>
                  <a:cs typeface="Times New Roman" panose="02020603050405020304" pitchFamily="18" charset="0"/>
                </a:rPr>
                <a:t>лв. с </a:t>
              </a:r>
              <a:r>
                <a:rPr lang="bg-BG" sz="1600" b="1" dirty="0" smtClean="0">
                  <a:solidFill>
                    <a:srgbClr val="C00000"/>
                  </a:solidFill>
                  <a:latin typeface="Times New Roman" panose="02020603050405020304" pitchFamily="18" charset="0"/>
                  <a:ea typeface="微软雅黑"/>
                  <a:cs typeface="Times New Roman" panose="02020603050405020304" pitchFamily="18" charset="0"/>
                </a:rPr>
                <a:t>ДДС</a:t>
              </a:r>
              <a:endParaRPr lang="bg-BG" sz="1600" b="1" dirty="0">
                <a:solidFill>
                  <a:srgbClr val="C00000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endParaRPr>
            </a:p>
            <a:p>
              <a:pPr marL="0" indent="0">
                <a:lnSpc>
                  <a:spcPct val="100000"/>
                </a:lnSpc>
                <a:spcBef>
                  <a:spcPts val="0"/>
                </a:spcBef>
                <a:buNone/>
              </a:pPr>
              <a:r>
                <a:rPr lang="bg-BG" sz="16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Водещ партньор/Кандидат: </a:t>
              </a:r>
              <a:r>
                <a:rPr lang="bg-BG" sz="1600" b="1" dirty="0">
                  <a:solidFill>
                    <a:srgbClr val="0070C0"/>
                  </a:solidFill>
                  <a:latin typeface="Times New Roman" panose="02020603050405020304" pitchFamily="18" charset="0"/>
                  <a:ea typeface="微软雅黑"/>
                  <a:cs typeface="Times New Roman" panose="02020603050405020304" pitchFamily="18" charset="0"/>
                </a:rPr>
                <a:t>Община </a:t>
              </a:r>
              <a:r>
                <a:rPr lang="bg-BG" sz="1600" b="1" dirty="0" smtClean="0">
                  <a:solidFill>
                    <a:srgbClr val="0070C0"/>
                  </a:solidFill>
                  <a:latin typeface="Times New Roman" panose="02020603050405020304" pitchFamily="18" charset="0"/>
                  <a:ea typeface="微软雅黑"/>
                  <a:cs typeface="Times New Roman" panose="02020603050405020304" pitchFamily="18" charset="0"/>
                </a:rPr>
                <a:t>Рудозем</a:t>
              </a:r>
            </a:p>
            <a:p>
              <a:pPr marL="0" indent="0">
                <a:lnSpc>
                  <a:spcPct val="100000"/>
                </a:lnSpc>
                <a:spcBef>
                  <a:spcPts val="0"/>
                </a:spcBef>
                <a:buNone/>
              </a:pPr>
              <a:r>
                <a:rPr lang="bg-BG" sz="16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Партньори: </a:t>
              </a:r>
              <a:r>
                <a:rPr lang="bg-BG" sz="1600" b="1" dirty="0">
                  <a:solidFill>
                    <a:srgbClr val="0070C0"/>
                  </a:solidFill>
                  <a:latin typeface="Times New Roman" panose="02020603050405020304" pitchFamily="18" charset="0"/>
                  <a:ea typeface="微软雅黑"/>
                  <a:cs typeface="Times New Roman" panose="02020603050405020304" pitchFamily="18" charset="0"/>
                </a:rPr>
                <a:t>Община </a:t>
              </a:r>
              <a:r>
                <a:rPr lang="bg-BG" sz="1600" b="1" dirty="0" smtClean="0">
                  <a:solidFill>
                    <a:srgbClr val="0070C0"/>
                  </a:solidFill>
                  <a:latin typeface="Times New Roman" panose="02020603050405020304" pitchFamily="18" charset="0"/>
                  <a:ea typeface="微软雅黑"/>
                  <a:cs typeface="Times New Roman" panose="02020603050405020304" pitchFamily="18" charset="0"/>
                </a:rPr>
                <a:t>Мадан</a:t>
              </a:r>
            </a:p>
            <a:p>
              <a:pPr marL="0" indent="0">
                <a:lnSpc>
                  <a:spcPct val="100000"/>
                </a:lnSpc>
                <a:spcBef>
                  <a:spcPts val="0"/>
                </a:spcBef>
                <a:buNone/>
              </a:pPr>
              <a:r>
                <a:rPr lang="bg-BG" sz="1600" b="1" dirty="0" smtClean="0">
                  <a:solidFill>
                    <a:srgbClr val="0070C0"/>
                  </a:solidFill>
                  <a:latin typeface="Times New Roman" panose="02020603050405020304" pitchFamily="18" charset="0"/>
                  <a:ea typeface="微软雅黑"/>
                  <a:cs typeface="Times New Roman" panose="02020603050405020304" pitchFamily="18" charset="0"/>
                </a:rPr>
                <a:t>Община Неделино</a:t>
              </a:r>
            </a:p>
            <a:p>
              <a:pPr marL="0" indent="0">
                <a:lnSpc>
                  <a:spcPct val="100000"/>
                </a:lnSpc>
                <a:spcBef>
                  <a:spcPts val="0"/>
                </a:spcBef>
                <a:buNone/>
              </a:pPr>
              <a:r>
                <a:rPr lang="bg-BG" sz="1600" b="1" dirty="0" smtClean="0">
                  <a:solidFill>
                    <a:srgbClr val="0070C0"/>
                  </a:solidFill>
                  <a:latin typeface="Times New Roman" panose="02020603050405020304" pitchFamily="18" charset="0"/>
                  <a:ea typeface="微软雅黑"/>
                  <a:cs typeface="Times New Roman" panose="02020603050405020304" pitchFamily="18" charset="0"/>
                </a:rPr>
                <a:t>Община Борино</a:t>
              </a:r>
            </a:p>
            <a:p>
              <a:pPr marL="0" indent="0">
                <a:lnSpc>
                  <a:spcPct val="100000"/>
                </a:lnSpc>
                <a:spcBef>
                  <a:spcPts val="0"/>
                </a:spcBef>
                <a:buNone/>
              </a:pPr>
              <a:r>
                <a:rPr lang="bg-BG" sz="1600" b="1" dirty="0" smtClean="0">
                  <a:solidFill>
                    <a:srgbClr val="0070C0"/>
                  </a:solidFill>
                  <a:latin typeface="Times New Roman" panose="02020603050405020304" pitchFamily="18" charset="0"/>
                  <a:ea typeface="微软雅黑"/>
                  <a:cs typeface="Times New Roman" panose="02020603050405020304" pitchFamily="18" charset="0"/>
                </a:rPr>
                <a:t>Община Девин </a:t>
              </a:r>
            </a:p>
            <a:p>
              <a:pPr marL="0" indent="0">
                <a:lnSpc>
                  <a:spcPct val="100000"/>
                </a:lnSpc>
                <a:spcBef>
                  <a:spcPts val="0"/>
                </a:spcBef>
                <a:buNone/>
              </a:pPr>
              <a:r>
                <a:rPr lang="ru-RU" sz="1600" b="1" dirty="0" smtClean="0">
                  <a:solidFill>
                    <a:srgbClr val="0070C0"/>
                  </a:solidFill>
                  <a:latin typeface="Times New Roman" panose="02020603050405020304" pitchFamily="18" charset="0"/>
                  <a:ea typeface="微软雅黑"/>
                  <a:cs typeface="Times New Roman" panose="02020603050405020304" pitchFamily="18" charset="0"/>
                </a:rPr>
                <a:t>„</a:t>
              </a:r>
              <a:r>
                <a:rPr lang="ru-RU" sz="1600" b="1" dirty="0" err="1" smtClean="0">
                  <a:solidFill>
                    <a:srgbClr val="0070C0"/>
                  </a:solidFill>
                  <a:latin typeface="Times New Roman" panose="02020603050405020304" pitchFamily="18" charset="0"/>
                  <a:ea typeface="微软雅黑"/>
                  <a:cs typeface="Times New Roman" panose="02020603050405020304" pitchFamily="18" charset="0"/>
                </a:rPr>
                <a:t>Сдружение</a:t>
              </a:r>
              <a:r>
                <a:rPr lang="ru-RU" sz="1600" b="1" dirty="0" smtClean="0">
                  <a:solidFill>
                    <a:srgbClr val="0070C0"/>
                  </a:solidFill>
                  <a:latin typeface="Times New Roman" panose="02020603050405020304" pitchFamily="18" charset="0"/>
                  <a:ea typeface="微软雅黑"/>
                  <a:cs typeface="Times New Roman" panose="02020603050405020304" pitchFamily="18" charset="0"/>
                </a:rPr>
                <a:t> на </a:t>
              </a:r>
              <a:r>
                <a:rPr lang="ru-RU" sz="1600" b="1" dirty="0" err="1" smtClean="0">
                  <a:solidFill>
                    <a:srgbClr val="0070C0"/>
                  </a:solidFill>
                  <a:latin typeface="Times New Roman" panose="02020603050405020304" pitchFamily="18" charset="0"/>
                  <a:ea typeface="微软雅黑"/>
                  <a:cs typeface="Times New Roman" panose="02020603050405020304" pitchFamily="18" charset="0"/>
                </a:rPr>
                <a:t>собствениците</a:t>
              </a:r>
              <a:r>
                <a:rPr lang="ru-RU" sz="1600" b="1" dirty="0" smtClean="0">
                  <a:solidFill>
                    <a:srgbClr val="0070C0"/>
                  </a:solidFill>
                  <a:latin typeface="Times New Roman" panose="02020603050405020304" pitchFamily="18" charset="0"/>
                  <a:ea typeface="微软雅黑"/>
                  <a:cs typeface="Times New Roman" panose="02020603050405020304" pitchFamily="18" charset="0"/>
                </a:rPr>
                <a:t> </a:t>
              </a:r>
              <a:r>
                <a:rPr lang="ru-RU" sz="1600" b="1" dirty="0">
                  <a:solidFill>
                    <a:srgbClr val="0070C0"/>
                  </a:solidFill>
                  <a:latin typeface="Times New Roman" panose="02020603050405020304" pitchFamily="18" charset="0"/>
                  <a:ea typeface="微软雅黑"/>
                  <a:cs typeface="Times New Roman" panose="02020603050405020304" pitchFamily="18" charset="0"/>
                </a:rPr>
                <a:t>-</a:t>
              </a:r>
              <a:r>
                <a:rPr lang="ru-RU" sz="1600" b="1" dirty="0" smtClean="0">
                  <a:solidFill>
                    <a:srgbClr val="0070C0"/>
                  </a:solidFill>
                  <a:latin typeface="Times New Roman" panose="02020603050405020304" pitchFamily="18" charset="0"/>
                  <a:ea typeface="微软雅黑"/>
                  <a:cs typeface="Times New Roman" panose="02020603050405020304" pitchFamily="18" charset="0"/>
                </a:rPr>
                <a:t> гр. </a:t>
              </a:r>
              <a:r>
                <a:rPr lang="ru-RU" sz="1600" b="1" dirty="0" err="1" smtClean="0">
                  <a:solidFill>
                    <a:srgbClr val="0070C0"/>
                  </a:solidFill>
                  <a:latin typeface="Times New Roman" panose="02020603050405020304" pitchFamily="18" charset="0"/>
                  <a:ea typeface="微软雅黑"/>
                  <a:cs typeface="Times New Roman" panose="02020603050405020304" pitchFamily="18" charset="0"/>
                </a:rPr>
                <a:t>Мадан</a:t>
              </a:r>
              <a:r>
                <a:rPr lang="ru-RU" sz="1600" b="1" dirty="0" smtClean="0">
                  <a:solidFill>
                    <a:srgbClr val="0070C0"/>
                  </a:solidFill>
                  <a:latin typeface="Times New Roman" panose="02020603050405020304" pitchFamily="18" charset="0"/>
                  <a:ea typeface="微软雅黑"/>
                  <a:cs typeface="Times New Roman" panose="02020603050405020304" pitchFamily="18" charset="0"/>
                </a:rPr>
                <a:t>, ул. </a:t>
              </a:r>
              <a:r>
                <a:rPr lang="ru-RU" sz="1600" b="1" dirty="0">
                  <a:solidFill>
                    <a:srgbClr val="0070C0"/>
                  </a:solidFill>
                  <a:latin typeface="Times New Roman" panose="02020603050405020304" pitchFamily="18" charset="0"/>
                  <a:ea typeface="微软雅黑"/>
                  <a:cs typeface="Times New Roman" panose="02020603050405020304" pitchFamily="18" charset="0"/>
                </a:rPr>
                <a:t>„</a:t>
              </a:r>
              <a:r>
                <a:rPr lang="ru-RU" sz="1600" b="1" dirty="0" err="1" smtClean="0">
                  <a:solidFill>
                    <a:srgbClr val="0070C0"/>
                  </a:solidFill>
                  <a:latin typeface="Times New Roman" panose="02020603050405020304" pitchFamily="18" charset="0"/>
                  <a:ea typeface="微软雅黑"/>
                  <a:cs typeface="Times New Roman" panose="02020603050405020304" pitchFamily="18" charset="0"/>
                </a:rPr>
                <a:t>Перелик</a:t>
              </a:r>
              <a:r>
                <a:rPr lang="ru-RU" sz="1600" b="1" dirty="0" smtClean="0">
                  <a:solidFill>
                    <a:srgbClr val="0070C0"/>
                  </a:solidFill>
                  <a:latin typeface="Times New Roman" panose="02020603050405020304" pitchFamily="18" charset="0"/>
                  <a:ea typeface="微软雅黑"/>
                  <a:cs typeface="Times New Roman" panose="02020603050405020304" pitchFamily="18" charset="0"/>
                </a:rPr>
                <a:t>”, </a:t>
              </a:r>
              <a:r>
                <a:rPr lang="ru-RU" sz="1600" b="1" dirty="0" err="1" smtClean="0">
                  <a:solidFill>
                    <a:srgbClr val="0070C0"/>
                  </a:solidFill>
                  <a:latin typeface="Times New Roman" panose="02020603050405020304" pitchFamily="18" charset="0"/>
                  <a:ea typeface="微软雅黑"/>
                  <a:cs typeface="Times New Roman" panose="02020603050405020304" pitchFamily="18" charset="0"/>
                </a:rPr>
                <a:t>Бл</a:t>
              </a:r>
              <a:r>
                <a:rPr lang="ru-RU" sz="1600" b="1" dirty="0" smtClean="0">
                  <a:solidFill>
                    <a:srgbClr val="0070C0"/>
                  </a:solidFill>
                  <a:latin typeface="Times New Roman" panose="02020603050405020304" pitchFamily="18" charset="0"/>
                  <a:ea typeface="微软雅黑"/>
                  <a:cs typeface="Times New Roman" panose="02020603050405020304" pitchFamily="18" charset="0"/>
                </a:rPr>
                <a:t>. </a:t>
              </a:r>
              <a:r>
                <a:rPr lang="ru-RU" sz="1600" b="1" dirty="0">
                  <a:solidFill>
                    <a:srgbClr val="0070C0"/>
                  </a:solidFill>
                  <a:latin typeface="Times New Roman" panose="02020603050405020304" pitchFamily="18" charset="0"/>
                  <a:ea typeface="微软雅黑"/>
                  <a:cs typeface="Times New Roman" panose="02020603050405020304" pitchFamily="18" charset="0"/>
                </a:rPr>
                <a:t>10</a:t>
              </a:r>
              <a:r>
                <a:rPr lang="ru-RU" sz="1600" b="1" dirty="0" smtClean="0">
                  <a:solidFill>
                    <a:srgbClr val="0070C0"/>
                  </a:solidFill>
                  <a:latin typeface="Times New Roman" panose="02020603050405020304" pitchFamily="18" charset="0"/>
                  <a:ea typeface="微软雅黑"/>
                  <a:cs typeface="Times New Roman" panose="02020603050405020304" pitchFamily="18" charset="0"/>
                </a:rPr>
                <a:t>” </a:t>
              </a:r>
              <a:r>
                <a:rPr lang="ru-RU" sz="1600" b="1" dirty="0">
                  <a:solidFill>
                    <a:srgbClr val="0070C0"/>
                  </a:solidFill>
                  <a:latin typeface="Times New Roman" panose="02020603050405020304" pitchFamily="18" charset="0"/>
                  <a:ea typeface="微软雅黑"/>
                  <a:cs typeface="Times New Roman" panose="02020603050405020304" pitchFamily="18" charset="0"/>
                </a:rPr>
                <a:t>	 </a:t>
              </a:r>
              <a:endParaRPr lang="ru-RU" sz="16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endParaRPr>
            </a:p>
            <a:p>
              <a:pPr marL="0" indent="0">
                <a:lnSpc>
                  <a:spcPct val="100000"/>
                </a:lnSpc>
                <a:spcBef>
                  <a:spcPts val="0"/>
                </a:spcBef>
                <a:buNone/>
              </a:pPr>
              <a:r>
                <a:rPr lang="ru-RU" sz="1600" b="1" dirty="0" smtClean="0">
                  <a:solidFill>
                    <a:srgbClr val="0070C0"/>
                  </a:solidFill>
                  <a:latin typeface="Times New Roman" panose="02020603050405020304" pitchFamily="18" charset="0"/>
                  <a:ea typeface="微软雅黑"/>
                  <a:cs typeface="Times New Roman" panose="02020603050405020304" pitchFamily="18" charset="0"/>
                </a:rPr>
                <a:t>„</a:t>
              </a:r>
              <a:r>
                <a:rPr lang="ru-RU" sz="1600" b="1" dirty="0" err="1" smtClean="0">
                  <a:solidFill>
                    <a:srgbClr val="0070C0"/>
                  </a:solidFill>
                  <a:latin typeface="Times New Roman" panose="02020603050405020304" pitchFamily="18" charset="0"/>
                  <a:ea typeface="微软雅黑"/>
                  <a:cs typeface="Times New Roman" panose="02020603050405020304" pitchFamily="18" charset="0"/>
                </a:rPr>
                <a:t>Сдружение</a:t>
              </a:r>
              <a:r>
                <a:rPr lang="ru-RU" sz="1600" b="1" dirty="0" smtClean="0">
                  <a:solidFill>
                    <a:srgbClr val="0070C0"/>
                  </a:solidFill>
                  <a:latin typeface="Times New Roman" panose="02020603050405020304" pitchFamily="18" charset="0"/>
                  <a:ea typeface="微软雅黑"/>
                  <a:cs typeface="Times New Roman" panose="02020603050405020304" pitchFamily="18" charset="0"/>
                </a:rPr>
                <a:t> на </a:t>
              </a:r>
              <a:r>
                <a:rPr lang="ru-RU" sz="1600" b="1" dirty="0" err="1" smtClean="0">
                  <a:solidFill>
                    <a:srgbClr val="0070C0"/>
                  </a:solidFill>
                  <a:latin typeface="Times New Roman" panose="02020603050405020304" pitchFamily="18" charset="0"/>
                  <a:ea typeface="微软雅黑"/>
                  <a:cs typeface="Times New Roman" panose="02020603050405020304" pitchFamily="18" charset="0"/>
                </a:rPr>
                <a:t>собствениците</a:t>
              </a:r>
              <a:r>
                <a:rPr lang="ru-RU" sz="1600" b="1" dirty="0" smtClean="0">
                  <a:solidFill>
                    <a:srgbClr val="0070C0"/>
                  </a:solidFill>
                  <a:latin typeface="Times New Roman" panose="02020603050405020304" pitchFamily="18" charset="0"/>
                  <a:ea typeface="微软雅黑"/>
                  <a:cs typeface="Times New Roman" panose="02020603050405020304" pitchFamily="18" charset="0"/>
                </a:rPr>
                <a:t> - гр. </a:t>
              </a:r>
              <a:r>
                <a:rPr lang="ru-RU" sz="1600" b="1" dirty="0" err="1" smtClean="0">
                  <a:solidFill>
                    <a:srgbClr val="0070C0"/>
                  </a:solidFill>
                  <a:latin typeface="Times New Roman" panose="02020603050405020304" pitchFamily="18" charset="0"/>
                  <a:ea typeface="微软雅黑"/>
                  <a:cs typeface="Times New Roman" panose="02020603050405020304" pitchFamily="18" charset="0"/>
                </a:rPr>
                <a:t>Мадан</a:t>
              </a:r>
              <a:r>
                <a:rPr lang="ru-RU" sz="1600" b="1" dirty="0" smtClean="0">
                  <a:solidFill>
                    <a:srgbClr val="0070C0"/>
                  </a:solidFill>
                  <a:latin typeface="Times New Roman" panose="02020603050405020304" pitchFamily="18" charset="0"/>
                  <a:ea typeface="微软雅黑"/>
                  <a:cs typeface="Times New Roman" panose="02020603050405020304" pitchFamily="18" charset="0"/>
                </a:rPr>
                <a:t>, ул. </a:t>
              </a:r>
              <a:r>
                <a:rPr lang="ru-RU" sz="1600" b="1" dirty="0">
                  <a:solidFill>
                    <a:srgbClr val="0070C0"/>
                  </a:solidFill>
                  <a:latin typeface="Times New Roman" panose="02020603050405020304" pitchFamily="18" charset="0"/>
                  <a:ea typeface="微软雅黑"/>
                  <a:cs typeface="Times New Roman" panose="02020603050405020304" pitchFamily="18" charset="0"/>
                </a:rPr>
                <a:t>„</a:t>
              </a:r>
              <a:r>
                <a:rPr lang="ru-RU" sz="1600" b="1" dirty="0" err="1">
                  <a:solidFill>
                    <a:srgbClr val="0070C0"/>
                  </a:solidFill>
                  <a:latin typeface="Times New Roman" panose="02020603050405020304" pitchFamily="18" charset="0"/>
                  <a:ea typeface="微软雅黑"/>
                  <a:cs typeface="Times New Roman" panose="02020603050405020304" pitchFamily="18" charset="0"/>
                </a:rPr>
                <a:t>Перелик</a:t>
              </a:r>
              <a:r>
                <a:rPr lang="ru-RU" sz="1600" b="1" dirty="0">
                  <a:solidFill>
                    <a:srgbClr val="0070C0"/>
                  </a:solidFill>
                  <a:latin typeface="Times New Roman" panose="02020603050405020304" pitchFamily="18" charset="0"/>
                  <a:ea typeface="微软雅黑"/>
                  <a:cs typeface="Times New Roman" panose="02020603050405020304" pitchFamily="18" charset="0"/>
                </a:rPr>
                <a:t>”, </a:t>
              </a:r>
              <a:r>
                <a:rPr lang="ru-RU" sz="1600" b="1" dirty="0" err="1">
                  <a:solidFill>
                    <a:srgbClr val="0070C0"/>
                  </a:solidFill>
                  <a:latin typeface="Times New Roman" panose="02020603050405020304" pitchFamily="18" charset="0"/>
                  <a:ea typeface="微软雅黑"/>
                  <a:cs typeface="Times New Roman" panose="02020603050405020304" pitchFamily="18" charset="0"/>
                </a:rPr>
                <a:t>Бл</a:t>
              </a:r>
              <a:r>
                <a:rPr lang="ru-RU" sz="1600" b="1" dirty="0">
                  <a:solidFill>
                    <a:srgbClr val="0070C0"/>
                  </a:solidFill>
                  <a:latin typeface="Times New Roman" panose="02020603050405020304" pitchFamily="18" charset="0"/>
                  <a:ea typeface="微软雅黑"/>
                  <a:cs typeface="Times New Roman" panose="02020603050405020304" pitchFamily="18" charset="0"/>
                </a:rPr>
                <a:t>. </a:t>
              </a:r>
              <a:r>
                <a:rPr lang="ru-RU" sz="1600" b="1" dirty="0" smtClean="0">
                  <a:solidFill>
                    <a:srgbClr val="0070C0"/>
                  </a:solidFill>
                  <a:latin typeface="Times New Roman" panose="02020603050405020304" pitchFamily="18" charset="0"/>
                  <a:ea typeface="微软雅黑"/>
                  <a:cs typeface="Times New Roman" panose="02020603050405020304" pitchFamily="18" charset="0"/>
                </a:rPr>
                <a:t>№</a:t>
              </a:r>
              <a:r>
                <a:rPr lang="ru-RU" sz="1600" b="1" dirty="0">
                  <a:solidFill>
                    <a:srgbClr val="0070C0"/>
                  </a:solidFill>
                  <a:latin typeface="Times New Roman" panose="02020603050405020304" pitchFamily="18" charset="0"/>
                  <a:ea typeface="微软雅黑"/>
                  <a:cs typeface="Times New Roman" panose="02020603050405020304" pitchFamily="18" charset="0"/>
                </a:rPr>
                <a:t>12, </a:t>
              </a:r>
              <a:r>
                <a:rPr lang="ru-RU" sz="1600" b="1" dirty="0" err="1" smtClean="0">
                  <a:solidFill>
                    <a:srgbClr val="0070C0"/>
                  </a:solidFill>
                  <a:latin typeface="Times New Roman" panose="02020603050405020304" pitchFamily="18" charset="0"/>
                  <a:ea typeface="微软雅黑"/>
                  <a:cs typeface="Times New Roman" panose="02020603050405020304" pitchFamily="18" charset="0"/>
                </a:rPr>
                <a:t>вх</a:t>
              </a:r>
              <a:r>
                <a:rPr lang="ru-RU" sz="1600" b="1" dirty="0" smtClean="0">
                  <a:solidFill>
                    <a:srgbClr val="0070C0"/>
                  </a:solidFill>
                  <a:latin typeface="Times New Roman" panose="02020603050405020304" pitchFamily="18" charset="0"/>
                  <a:ea typeface="微软雅黑"/>
                  <a:cs typeface="Times New Roman" panose="02020603050405020304" pitchFamily="18" charset="0"/>
                </a:rPr>
                <a:t>. </a:t>
              </a:r>
              <a:r>
                <a:rPr lang="ru-RU" sz="1600" b="1" dirty="0">
                  <a:solidFill>
                    <a:srgbClr val="0070C0"/>
                  </a:solidFill>
                  <a:latin typeface="Times New Roman" panose="02020603050405020304" pitchFamily="18" charset="0"/>
                  <a:ea typeface="微软雅黑"/>
                  <a:cs typeface="Times New Roman" panose="02020603050405020304" pitchFamily="18" charset="0"/>
                </a:rPr>
                <a:t>А и </a:t>
              </a:r>
              <a:r>
                <a:rPr lang="ru-RU" sz="1600" b="1" dirty="0" smtClean="0">
                  <a:solidFill>
                    <a:srgbClr val="0070C0"/>
                  </a:solidFill>
                  <a:latin typeface="Times New Roman" panose="02020603050405020304" pitchFamily="18" charset="0"/>
                  <a:ea typeface="微软雅黑"/>
                  <a:cs typeface="Times New Roman" panose="02020603050405020304" pitchFamily="18" charset="0"/>
                </a:rPr>
                <a:t>Б”</a:t>
              </a:r>
            </a:p>
            <a:p>
              <a:pPr marL="0" indent="0">
                <a:lnSpc>
                  <a:spcPct val="100000"/>
                </a:lnSpc>
                <a:spcBef>
                  <a:spcPts val="0"/>
                </a:spcBef>
                <a:buNone/>
              </a:pPr>
              <a:r>
                <a:rPr lang="ru-RU" sz="1600" b="1" dirty="0" smtClean="0">
                  <a:solidFill>
                    <a:srgbClr val="0070C0"/>
                  </a:solidFill>
                  <a:latin typeface="Times New Roman" panose="02020603050405020304" pitchFamily="18" charset="0"/>
                  <a:ea typeface="微软雅黑"/>
                  <a:cs typeface="Times New Roman" panose="02020603050405020304" pitchFamily="18" charset="0"/>
                </a:rPr>
                <a:t>„</a:t>
              </a:r>
              <a:r>
                <a:rPr lang="ru-RU" sz="1600" b="1" dirty="0" err="1" smtClean="0">
                  <a:solidFill>
                    <a:srgbClr val="0070C0"/>
                  </a:solidFill>
                  <a:latin typeface="Times New Roman" panose="02020603050405020304" pitchFamily="18" charset="0"/>
                  <a:ea typeface="微软雅黑"/>
                  <a:cs typeface="Times New Roman" panose="02020603050405020304" pitchFamily="18" charset="0"/>
                </a:rPr>
                <a:t>Сдружение</a:t>
              </a:r>
              <a:r>
                <a:rPr lang="ru-RU" sz="1600" b="1" dirty="0" smtClean="0">
                  <a:solidFill>
                    <a:srgbClr val="0070C0"/>
                  </a:solidFill>
                  <a:latin typeface="Times New Roman" panose="02020603050405020304" pitchFamily="18" charset="0"/>
                  <a:ea typeface="微软雅黑"/>
                  <a:cs typeface="Times New Roman" panose="02020603050405020304" pitchFamily="18" charset="0"/>
                </a:rPr>
                <a:t> на </a:t>
              </a:r>
              <a:r>
                <a:rPr lang="ru-RU" sz="1600" b="1" dirty="0" err="1" smtClean="0">
                  <a:solidFill>
                    <a:srgbClr val="0070C0"/>
                  </a:solidFill>
                  <a:latin typeface="Times New Roman" panose="02020603050405020304" pitchFamily="18" charset="0"/>
                  <a:ea typeface="微软雅黑"/>
                  <a:cs typeface="Times New Roman" panose="02020603050405020304" pitchFamily="18" charset="0"/>
                </a:rPr>
                <a:t>собственицит</a:t>
              </a:r>
              <a:r>
                <a:rPr lang="ru-RU" sz="1600" b="1" dirty="0" smtClean="0">
                  <a:solidFill>
                    <a:srgbClr val="0070C0"/>
                  </a:solidFill>
                  <a:latin typeface="Times New Roman" panose="02020603050405020304" pitchFamily="18" charset="0"/>
                  <a:ea typeface="微软雅黑"/>
                  <a:cs typeface="Times New Roman" panose="02020603050405020304" pitchFamily="18" charset="0"/>
                </a:rPr>
                <a:t> - гр. </a:t>
              </a:r>
              <a:r>
                <a:rPr lang="ru-RU" sz="1600" b="1" dirty="0" err="1" smtClean="0">
                  <a:solidFill>
                    <a:srgbClr val="0070C0"/>
                  </a:solidFill>
                  <a:latin typeface="Times New Roman" panose="02020603050405020304" pitchFamily="18" charset="0"/>
                  <a:ea typeface="微软雅黑"/>
                  <a:cs typeface="Times New Roman" panose="02020603050405020304" pitchFamily="18" charset="0"/>
                </a:rPr>
                <a:t>Мадан</a:t>
              </a:r>
              <a:r>
                <a:rPr lang="ru-RU" sz="1600" b="1" dirty="0" smtClean="0">
                  <a:solidFill>
                    <a:srgbClr val="0070C0"/>
                  </a:solidFill>
                  <a:latin typeface="Times New Roman" panose="02020603050405020304" pitchFamily="18" charset="0"/>
                  <a:ea typeface="微软雅黑"/>
                  <a:cs typeface="Times New Roman" panose="02020603050405020304" pitchFamily="18" charset="0"/>
                </a:rPr>
                <a:t>, ул. Явор, </a:t>
              </a:r>
              <a:r>
                <a:rPr lang="ru-RU" sz="1600" b="1" dirty="0" err="1" smtClean="0">
                  <a:solidFill>
                    <a:srgbClr val="0070C0"/>
                  </a:solidFill>
                  <a:latin typeface="Times New Roman" panose="02020603050405020304" pitchFamily="18" charset="0"/>
                  <a:ea typeface="微软雅黑"/>
                  <a:cs typeface="Times New Roman" panose="02020603050405020304" pitchFamily="18" charset="0"/>
                </a:rPr>
                <a:t>бл</a:t>
              </a:r>
              <a:r>
                <a:rPr lang="ru-RU" sz="1600" b="1" dirty="0" smtClean="0">
                  <a:solidFill>
                    <a:srgbClr val="0070C0"/>
                  </a:solidFill>
                  <a:latin typeface="Times New Roman" panose="02020603050405020304" pitchFamily="18" charset="0"/>
                  <a:ea typeface="微软雅黑"/>
                  <a:cs typeface="Times New Roman" panose="02020603050405020304" pitchFamily="18" charset="0"/>
                </a:rPr>
                <a:t>. </a:t>
              </a:r>
              <a:r>
                <a:rPr lang="ru-RU" sz="1600" b="1" dirty="0">
                  <a:solidFill>
                    <a:srgbClr val="0070C0"/>
                  </a:solidFill>
                  <a:latin typeface="Times New Roman" panose="02020603050405020304" pitchFamily="18" charset="0"/>
                  <a:ea typeface="微软雅黑"/>
                  <a:cs typeface="Times New Roman" panose="02020603050405020304" pitchFamily="18" charset="0"/>
                </a:rPr>
                <a:t>13</a:t>
              </a:r>
              <a:r>
                <a:rPr lang="ru-RU" sz="1600" b="1" dirty="0" smtClean="0">
                  <a:solidFill>
                    <a:srgbClr val="0070C0"/>
                  </a:solidFill>
                  <a:latin typeface="Times New Roman" panose="02020603050405020304" pitchFamily="18" charset="0"/>
                  <a:ea typeface="微软雅黑"/>
                  <a:cs typeface="Times New Roman" panose="02020603050405020304" pitchFamily="18" charset="0"/>
                </a:rPr>
                <a:t>” </a:t>
              </a:r>
            </a:p>
            <a:p>
              <a:pPr marL="0" indent="0">
                <a:lnSpc>
                  <a:spcPct val="100000"/>
                </a:lnSpc>
                <a:spcBef>
                  <a:spcPts val="0"/>
                </a:spcBef>
                <a:buNone/>
              </a:pPr>
              <a:r>
                <a:rPr lang="ru-RU" sz="1600" b="1" dirty="0" smtClean="0">
                  <a:solidFill>
                    <a:srgbClr val="0070C0"/>
                  </a:solidFill>
                  <a:latin typeface="Times New Roman" panose="02020603050405020304" pitchFamily="18" charset="0"/>
                  <a:ea typeface="微软雅黑"/>
                  <a:cs typeface="Times New Roman" panose="02020603050405020304" pitchFamily="18" charset="0"/>
                </a:rPr>
                <a:t>„</a:t>
              </a:r>
              <a:r>
                <a:rPr lang="ru-RU" sz="1600" b="1" dirty="0" err="1" smtClean="0">
                  <a:solidFill>
                    <a:srgbClr val="0070C0"/>
                  </a:solidFill>
                  <a:latin typeface="Times New Roman" panose="02020603050405020304" pitchFamily="18" charset="0"/>
                  <a:ea typeface="微软雅黑"/>
                  <a:cs typeface="Times New Roman" panose="02020603050405020304" pitchFamily="18" charset="0"/>
                </a:rPr>
                <a:t>Сдружение</a:t>
              </a:r>
              <a:r>
                <a:rPr lang="ru-RU" sz="1600" b="1" dirty="0" smtClean="0">
                  <a:solidFill>
                    <a:srgbClr val="0070C0"/>
                  </a:solidFill>
                  <a:latin typeface="Times New Roman" panose="02020603050405020304" pitchFamily="18" charset="0"/>
                  <a:ea typeface="微软雅黑"/>
                  <a:cs typeface="Times New Roman" panose="02020603050405020304" pitchFamily="18" charset="0"/>
                </a:rPr>
                <a:t> на </a:t>
              </a:r>
              <a:r>
                <a:rPr lang="ru-RU" sz="1600" b="1" dirty="0" err="1" smtClean="0">
                  <a:solidFill>
                    <a:srgbClr val="0070C0"/>
                  </a:solidFill>
                  <a:latin typeface="Times New Roman" panose="02020603050405020304" pitchFamily="18" charset="0"/>
                  <a:ea typeface="微软雅黑"/>
                  <a:cs typeface="Times New Roman" panose="02020603050405020304" pitchFamily="18" charset="0"/>
                </a:rPr>
                <a:t>собствениците</a:t>
              </a:r>
              <a:r>
                <a:rPr lang="ru-RU" sz="1600" b="1" dirty="0" smtClean="0">
                  <a:solidFill>
                    <a:srgbClr val="0070C0"/>
                  </a:solidFill>
                  <a:latin typeface="Times New Roman" panose="02020603050405020304" pitchFamily="18" charset="0"/>
                  <a:ea typeface="微软雅黑"/>
                  <a:cs typeface="Times New Roman" panose="02020603050405020304" pitchFamily="18" charset="0"/>
                </a:rPr>
                <a:t> </a:t>
              </a:r>
              <a:r>
                <a:rPr lang="ru-RU" sz="1600" b="1" dirty="0" err="1" smtClean="0">
                  <a:solidFill>
                    <a:srgbClr val="0070C0"/>
                  </a:solidFill>
                  <a:latin typeface="Times New Roman" panose="02020603050405020304" pitchFamily="18" charset="0"/>
                  <a:ea typeface="微软雅黑"/>
                  <a:cs typeface="Times New Roman" panose="02020603050405020304" pitchFamily="18" charset="0"/>
                </a:rPr>
                <a:t>жилищен</a:t>
              </a:r>
              <a:r>
                <a:rPr lang="ru-RU" sz="1600" b="1" dirty="0" smtClean="0">
                  <a:solidFill>
                    <a:srgbClr val="0070C0"/>
                  </a:solidFill>
                  <a:latin typeface="Times New Roman" panose="02020603050405020304" pitchFamily="18" charset="0"/>
                  <a:ea typeface="微软雅黑"/>
                  <a:cs typeface="Times New Roman" panose="02020603050405020304" pitchFamily="18" charset="0"/>
                </a:rPr>
                <a:t> блок </a:t>
              </a:r>
              <a:r>
                <a:rPr lang="ru-RU" sz="1600" b="1" dirty="0">
                  <a:solidFill>
                    <a:srgbClr val="0070C0"/>
                  </a:solidFill>
                  <a:latin typeface="Times New Roman" panose="02020603050405020304" pitchFamily="18" charset="0"/>
                  <a:ea typeface="微软雅黑"/>
                  <a:cs typeface="Times New Roman" panose="02020603050405020304" pitchFamily="18" charset="0"/>
                </a:rPr>
                <a:t>№ 24, </a:t>
              </a:r>
              <a:r>
                <a:rPr lang="ru-RU" sz="1600" b="1" dirty="0" err="1" smtClean="0">
                  <a:solidFill>
                    <a:srgbClr val="0070C0"/>
                  </a:solidFill>
                  <a:latin typeface="Times New Roman" panose="02020603050405020304" pitchFamily="18" charset="0"/>
                  <a:ea typeface="微软雅黑"/>
                  <a:cs typeface="Times New Roman" panose="02020603050405020304" pitchFamily="18" charset="0"/>
                </a:rPr>
                <a:t>вх</a:t>
              </a:r>
              <a:r>
                <a:rPr lang="ru-RU" sz="1600" b="1" dirty="0" smtClean="0">
                  <a:solidFill>
                    <a:srgbClr val="0070C0"/>
                  </a:solidFill>
                  <a:latin typeface="Times New Roman" panose="02020603050405020304" pitchFamily="18" charset="0"/>
                  <a:ea typeface="微软雅黑"/>
                  <a:cs typeface="Times New Roman" panose="02020603050405020304" pitchFamily="18" charset="0"/>
                </a:rPr>
                <a:t>. А и </a:t>
              </a:r>
              <a:r>
                <a:rPr lang="ru-RU" sz="1600" b="1" dirty="0" err="1" smtClean="0">
                  <a:solidFill>
                    <a:srgbClr val="0070C0"/>
                  </a:solidFill>
                  <a:latin typeface="Times New Roman" panose="02020603050405020304" pitchFamily="18" charset="0"/>
                  <a:ea typeface="微软雅黑"/>
                  <a:cs typeface="Times New Roman" panose="02020603050405020304" pitchFamily="18" charset="0"/>
                </a:rPr>
                <a:t>вх</a:t>
              </a:r>
              <a:r>
                <a:rPr lang="ru-RU" sz="1600" b="1" dirty="0" smtClean="0">
                  <a:solidFill>
                    <a:srgbClr val="0070C0"/>
                  </a:solidFill>
                  <a:latin typeface="Times New Roman" panose="02020603050405020304" pitchFamily="18" charset="0"/>
                  <a:ea typeface="微软雅黑"/>
                  <a:cs typeface="Times New Roman" panose="02020603050405020304" pitchFamily="18" charset="0"/>
                </a:rPr>
                <a:t>. Б на ул. </a:t>
              </a:r>
              <a:r>
                <a:rPr lang="ru-RU" sz="1600" b="1" dirty="0" err="1" smtClean="0">
                  <a:solidFill>
                    <a:srgbClr val="0070C0"/>
                  </a:solidFill>
                  <a:latin typeface="Times New Roman" panose="02020603050405020304" pitchFamily="18" charset="0"/>
                  <a:ea typeface="微软雅黑"/>
                  <a:cs typeface="Times New Roman" panose="02020603050405020304" pitchFamily="18" charset="0"/>
                </a:rPr>
                <a:t>Република</a:t>
              </a:r>
              <a:r>
                <a:rPr lang="ru-RU" sz="1600" b="1" dirty="0" smtClean="0">
                  <a:solidFill>
                    <a:srgbClr val="0070C0"/>
                  </a:solidFill>
                  <a:latin typeface="Times New Roman" panose="02020603050405020304" pitchFamily="18" charset="0"/>
                  <a:ea typeface="微软雅黑"/>
                  <a:cs typeface="Times New Roman" panose="02020603050405020304" pitchFamily="18" charset="0"/>
                </a:rPr>
                <a:t> в гр. </a:t>
              </a:r>
              <a:r>
                <a:rPr lang="ru-RU" sz="1600" b="1" dirty="0" err="1" smtClean="0">
                  <a:solidFill>
                    <a:srgbClr val="0070C0"/>
                  </a:solidFill>
                  <a:latin typeface="Times New Roman" panose="02020603050405020304" pitchFamily="18" charset="0"/>
                  <a:ea typeface="微软雅黑"/>
                  <a:cs typeface="Times New Roman" panose="02020603050405020304" pitchFamily="18" charset="0"/>
                </a:rPr>
                <a:t>Мадан</a:t>
              </a:r>
              <a:r>
                <a:rPr lang="ru-RU" sz="1600" b="1" dirty="0" smtClean="0">
                  <a:solidFill>
                    <a:srgbClr val="0070C0"/>
                  </a:solidFill>
                  <a:latin typeface="Times New Roman" panose="02020603050405020304" pitchFamily="18" charset="0"/>
                  <a:ea typeface="微软雅黑"/>
                  <a:cs typeface="Times New Roman" panose="02020603050405020304" pitchFamily="18" charset="0"/>
                </a:rPr>
                <a:t> </a:t>
              </a:r>
            </a:p>
            <a:p>
              <a:pPr marL="0" indent="0">
                <a:lnSpc>
                  <a:spcPct val="100000"/>
                </a:lnSpc>
                <a:spcBef>
                  <a:spcPts val="0"/>
                </a:spcBef>
                <a:buNone/>
              </a:pPr>
              <a:r>
                <a:rPr lang="ru-RU" sz="1600" b="1" dirty="0" err="1" smtClean="0">
                  <a:solidFill>
                    <a:srgbClr val="0070C0"/>
                  </a:solidFill>
                  <a:latin typeface="Times New Roman" panose="02020603050405020304" pitchFamily="18" charset="0"/>
                  <a:ea typeface="微软雅黑"/>
                  <a:cs typeface="Times New Roman" panose="02020603050405020304" pitchFamily="18" charset="0"/>
                </a:rPr>
                <a:t>Професионална</a:t>
              </a:r>
              <a:r>
                <a:rPr lang="ru-RU" sz="1600" b="1" dirty="0" smtClean="0">
                  <a:solidFill>
                    <a:srgbClr val="0070C0"/>
                  </a:solidFill>
                  <a:latin typeface="Times New Roman" panose="02020603050405020304" pitchFamily="18" charset="0"/>
                  <a:ea typeface="微软雅黑"/>
                  <a:cs typeface="Times New Roman" panose="02020603050405020304" pitchFamily="18" charset="0"/>
                </a:rPr>
                <a:t> </a:t>
              </a:r>
              <a:r>
                <a:rPr lang="ru-RU" sz="1600" b="1" dirty="0">
                  <a:solidFill>
                    <a:srgbClr val="0070C0"/>
                  </a:solidFill>
                  <a:latin typeface="Times New Roman" panose="02020603050405020304" pitchFamily="18" charset="0"/>
                  <a:ea typeface="微软雅黑"/>
                  <a:cs typeface="Times New Roman" panose="02020603050405020304" pitchFamily="18" charset="0"/>
                </a:rPr>
                <a:t>гимназия по </a:t>
              </a:r>
              <a:r>
                <a:rPr lang="ru-RU" sz="1600" b="1" dirty="0" err="1">
                  <a:solidFill>
                    <a:srgbClr val="0070C0"/>
                  </a:solidFill>
                  <a:latin typeface="Times New Roman" panose="02020603050405020304" pitchFamily="18" charset="0"/>
                  <a:ea typeface="微软雅黑"/>
                  <a:cs typeface="Times New Roman" panose="02020603050405020304" pitchFamily="18" charset="0"/>
                </a:rPr>
                <a:t>електротехника</a:t>
              </a:r>
              <a:r>
                <a:rPr lang="ru-RU" sz="1600" b="1" dirty="0">
                  <a:solidFill>
                    <a:srgbClr val="0070C0"/>
                  </a:solidFill>
                  <a:latin typeface="Times New Roman" panose="02020603050405020304" pitchFamily="18" charset="0"/>
                  <a:ea typeface="微软雅黑"/>
                  <a:cs typeface="Times New Roman" panose="02020603050405020304" pitchFamily="18" charset="0"/>
                </a:rPr>
                <a:t> "А</a:t>
              </a:r>
              <a:r>
                <a:rPr lang="ru-RU" sz="1600" b="1" dirty="0" smtClean="0">
                  <a:solidFill>
                    <a:srgbClr val="0070C0"/>
                  </a:solidFill>
                  <a:latin typeface="Times New Roman" panose="02020603050405020304" pitchFamily="18" charset="0"/>
                  <a:ea typeface="微软雅黑"/>
                  <a:cs typeface="Times New Roman" panose="02020603050405020304" pitchFamily="18" charset="0"/>
                </a:rPr>
                <a:t>. С. Попов</a:t>
              </a:r>
              <a:r>
                <a:rPr lang="ru-RU" sz="1600" b="1" dirty="0">
                  <a:solidFill>
                    <a:srgbClr val="0070C0"/>
                  </a:solidFill>
                  <a:latin typeface="Times New Roman" panose="02020603050405020304" pitchFamily="18" charset="0"/>
                  <a:ea typeface="微软雅黑"/>
                  <a:cs typeface="Times New Roman" panose="02020603050405020304" pitchFamily="18" charset="0"/>
                </a:rPr>
                <a:t>" гр. </a:t>
              </a:r>
              <a:r>
                <a:rPr lang="ru-RU" sz="1600" b="1" dirty="0" smtClean="0">
                  <a:solidFill>
                    <a:srgbClr val="0070C0"/>
                  </a:solidFill>
                  <a:latin typeface="Times New Roman" panose="02020603050405020304" pitchFamily="18" charset="0"/>
                  <a:ea typeface="微软雅黑"/>
                  <a:cs typeface="Times New Roman" panose="02020603050405020304" pitchFamily="18" charset="0"/>
                </a:rPr>
                <a:t>Девин</a:t>
              </a:r>
            </a:p>
            <a:p>
              <a:pPr marL="0" indent="0">
                <a:lnSpc>
                  <a:spcPct val="100000"/>
                </a:lnSpc>
                <a:spcBef>
                  <a:spcPts val="0"/>
                </a:spcBef>
                <a:buNone/>
              </a:pPr>
              <a:r>
                <a:rPr lang="ru-RU" sz="1600" b="1" dirty="0" err="1" smtClean="0">
                  <a:solidFill>
                    <a:srgbClr val="0070C0"/>
                  </a:solidFill>
                  <a:latin typeface="Times New Roman" panose="02020603050405020304" pitchFamily="18" charset="0"/>
                  <a:ea typeface="微软雅黑"/>
                  <a:cs typeface="Times New Roman" panose="02020603050405020304" pitchFamily="18" charset="0"/>
                </a:rPr>
                <a:t>Специализирана</a:t>
              </a:r>
              <a:r>
                <a:rPr lang="ru-RU" sz="1600" b="1" dirty="0" smtClean="0">
                  <a:solidFill>
                    <a:srgbClr val="0070C0"/>
                  </a:solidFill>
                  <a:latin typeface="Times New Roman" panose="02020603050405020304" pitchFamily="18" charset="0"/>
                  <a:ea typeface="微软雅黑"/>
                  <a:cs typeface="Times New Roman" panose="02020603050405020304" pitchFamily="18" charset="0"/>
                </a:rPr>
                <a:t> </a:t>
              </a:r>
              <a:r>
                <a:rPr lang="ru-RU" sz="1600" b="1" dirty="0" err="1" smtClean="0">
                  <a:solidFill>
                    <a:srgbClr val="0070C0"/>
                  </a:solidFill>
                  <a:latin typeface="Times New Roman" panose="02020603050405020304" pitchFamily="18" charset="0"/>
                  <a:ea typeface="微软雅黑"/>
                  <a:cs typeface="Times New Roman" panose="02020603050405020304" pitchFamily="18" charset="0"/>
                </a:rPr>
                <a:t>болница</a:t>
              </a:r>
              <a:r>
                <a:rPr lang="ru-RU" sz="1600" b="1" dirty="0" smtClean="0">
                  <a:solidFill>
                    <a:srgbClr val="0070C0"/>
                  </a:solidFill>
                  <a:latin typeface="Times New Roman" panose="02020603050405020304" pitchFamily="18" charset="0"/>
                  <a:ea typeface="微软雅黑"/>
                  <a:cs typeface="Times New Roman" panose="02020603050405020304" pitchFamily="18" charset="0"/>
                </a:rPr>
                <a:t> за </a:t>
              </a:r>
              <a:r>
                <a:rPr lang="ru-RU" sz="1600" b="1" dirty="0" err="1" smtClean="0">
                  <a:solidFill>
                    <a:srgbClr val="0070C0"/>
                  </a:solidFill>
                  <a:latin typeface="Times New Roman" panose="02020603050405020304" pitchFamily="18" charset="0"/>
                  <a:ea typeface="微软雅黑"/>
                  <a:cs typeface="Times New Roman" panose="02020603050405020304" pitchFamily="18" charset="0"/>
                </a:rPr>
                <a:t>рехабилитация</a:t>
              </a:r>
              <a:r>
                <a:rPr lang="ru-RU" sz="1600" b="1" dirty="0" smtClean="0">
                  <a:solidFill>
                    <a:srgbClr val="0070C0"/>
                  </a:solidFill>
                  <a:latin typeface="Times New Roman" panose="02020603050405020304" pitchFamily="18" charset="0"/>
                  <a:ea typeface="微软雅黑"/>
                  <a:cs typeface="Times New Roman" panose="02020603050405020304" pitchFamily="18" charset="0"/>
                </a:rPr>
                <a:t> „Орфей“ </a:t>
              </a:r>
            </a:p>
            <a:p>
              <a:pPr marL="0" indent="0">
                <a:lnSpc>
                  <a:spcPct val="100000"/>
                </a:lnSpc>
                <a:spcBef>
                  <a:spcPts val="0"/>
                </a:spcBef>
                <a:buNone/>
              </a:pPr>
              <a:r>
                <a:rPr lang="bg-BG" sz="1600" b="1" dirty="0" smtClean="0">
                  <a:solidFill>
                    <a:srgbClr val="0070C0"/>
                  </a:solidFill>
                  <a:latin typeface="Times New Roman" panose="02020603050405020304" pitchFamily="18" charset="0"/>
                  <a:ea typeface="微软雅黑"/>
                  <a:cs typeface="Times New Roman" panose="02020603050405020304" pitchFamily="18" charset="0"/>
                </a:rPr>
                <a:t>„Девин“ ЕАД</a:t>
              </a:r>
            </a:p>
            <a:p>
              <a:pPr marL="0" indent="0">
                <a:lnSpc>
                  <a:spcPct val="100000"/>
                </a:lnSpc>
                <a:spcBef>
                  <a:spcPts val="0"/>
                </a:spcBef>
                <a:buNone/>
              </a:pPr>
              <a:r>
                <a:rPr lang="bg-BG" sz="1600" b="1" dirty="0" smtClean="0">
                  <a:solidFill>
                    <a:srgbClr val="0070C0"/>
                  </a:solidFill>
                  <a:latin typeface="Times New Roman" panose="02020603050405020304" pitchFamily="18" charset="0"/>
                  <a:ea typeface="微软雅黑"/>
                  <a:cs typeface="Times New Roman" panose="02020603050405020304" pitchFamily="18" charset="0"/>
                </a:rPr>
                <a:t>„Национална електрическа компания“ ЕАД </a:t>
              </a:r>
            </a:p>
            <a:p>
              <a:pPr marL="0" indent="0">
                <a:lnSpc>
                  <a:spcPct val="100000"/>
                </a:lnSpc>
                <a:spcBef>
                  <a:spcPts val="0"/>
                </a:spcBef>
                <a:buNone/>
              </a:pPr>
              <a:r>
                <a:rPr lang="bg-BG" sz="1600" b="1" dirty="0" smtClean="0">
                  <a:solidFill>
                    <a:srgbClr val="0070C0"/>
                  </a:solidFill>
                  <a:latin typeface="Times New Roman" panose="02020603050405020304" pitchFamily="18" charset="0"/>
                  <a:ea typeface="微软雅黑"/>
                  <a:cs typeface="Times New Roman" panose="02020603050405020304" pitchFamily="18" charset="0"/>
                </a:rPr>
                <a:t>„Михалково“ ЕАД</a:t>
              </a:r>
              <a:endParaRPr lang="bg-BG" sz="1600" b="1" dirty="0">
                <a:solidFill>
                  <a:srgbClr val="0070C0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endParaRPr>
            </a:p>
            <a:p>
              <a:pPr marL="0" indent="0">
                <a:lnSpc>
                  <a:spcPct val="100000"/>
                </a:lnSpc>
                <a:spcBef>
                  <a:spcPts val="0"/>
                </a:spcBef>
                <a:buNone/>
              </a:pPr>
              <a:r>
                <a:rPr lang="bg-BG" sz="1600" b="1" dirty="0" smtClean="0">
                  <a:solidFill>
                    <a:srgbClr val="0070C0"/>
                  </a:solidFill>
                  <a:latin typeface="Times New Roman" panose="02020603050405020304" pitchFamily="18" charset="0"/>
                  <a:ea typeface="微软雅黑"/>
                  <a:cs typeface="Times New Roman" panose="02020603050405020304" pitchFamily="18" charset="0"/>
                </a:rPr>
                <a:t>„Елит хотел“ </a:t>
              </a:r>
              <a:r>
                <a:rPr lang="bg-BG" sz="1600" b="1" dirty="0">
                  <a:solidFill>
                    <a:srgbClr val="0070C0"/>
                  </a:solidFill>
                  <a:latin typeface="Times New Roman" panose="02020603050405020304" pitchFamily="18" charset="0"/>
                  <a:ea typeface="微软雅黑"/>
                  <a:cs typeface="Times New Roman" panose="02020603050405020304" pitchFamily="18" charset="0"/>
                </a:rPr>
                <a:t>ЕООД</a:t>
              </a:r>
            </a:p>
          </p:txBody>
        </p:sp>
      </p:grpSp>
      <p:pic>
        <p:nvPicPr>
          <p:cNvPr id="31" name="Picture 3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25186">
            <a:off x="7935308" y="1495296"/>
            <a:ext cx="4034439" cy="3025828"/>
          </a:xfrm>
          <a:prstGeom prst="rect">
            <a:avLst/>
          </a:prstGeom>
          <a:ln>
            <a:noFill/>
          </a:ln>
          <a:effectLst>
            <a:outerShdw blurRad="5969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5" name="Picture 6" descr="Ресурси – ProEUvaluesB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2039" y="11162"/>
            <a:ext cx="3063875" cy="6432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" name="Group 2"/>
          <p:cNvGrpSpPr/>
          <p:nvPr/>
        </p:nvGrpSpPr>
        <p:grpSpPr>
          <a:xfrm>
            <a:off x="9484377" y="4768431"/>
            <a:ext cx="2465415" cy="1569660"/>
            <a:chOff x="5814629" y="5568685"/>
            <a:chExt cx="5555946" cy="1569660"/>
          </a:xfrm>
        </p:grpSpPr>
        <p:sp>
          <p:nvSpPr>
            <p:cNvPr id="34" name="Rectangle 33"/>
            <p:cNvSpPr/>
            <p:nvPr/>
          </p:nvSpPr>
          <p:spPr>
            <a:xfrm>
              <a:off x="6577863" y="5568685"/>
              <a:ext cx="4792712" cy="156966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bg-BG" sz="1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Място на изпълнение</a:t>
              </a:r>
              <a:r>
                <a:rPr lang="bg-BG" sz="16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</a:p>
            <a:p>
              <a:r>
                <a:rPr lang="bg-BG" sz="16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Община Рудозем, Община Мадан, Община Борино, Община Девин и Община Неделино </a:t>
              </a:r>
              <a:endPara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pic>
          <p:nvPicPr>
            <p:cNvPr id="3074" name="Picture 2" descr="black Google Maps pin PNG transparent image download, size: 686x980px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814629" y="5568685"/>
              <a:ext cx="763234" cy="50975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2713442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15029" y="3314408"/>
            <a:ext cx="775851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sz="28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Благодаря за вниманието!</a:t>
            </a:r>
          </a:p>
          <a:p>
            <a:pPr algn="ctr"/>
            <a:endParaRPr lang="bg-BG" sz="1000" b="1" dirty="0">
              <a:solidFill>
                <a:prstClr val="black"/>
              </a:solidFill>
              <a:latin typeface="Times New Roman" panose="02020603050405020304" pitchFamily="18" charset="0"/>
              <a:ea typeface="微软雅黑"/>
              <a:cs typeface="Times New Roman" panose="02020603050405020304" pitchFamily="18" charset="0"/>
            </a:endParaRPr>
          </a:p>
        </p:txBody>
      </p:sp>
      <p:pic>
        <p:nvPicPr>
          <p:cNvPr id="3" name="Picture 6" descr="Ресурси – ProEUvaluesB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2346" y="508701"/>
            <a:ext cx="3063875" cy="6432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68288218"/>
      </p:ext>
    </p:extLst>
  </p:cSld>
  <p:clrMapOvr>
    <a:masterClrMapping/>
  </p:clrMapOvr>
  <p:transition spd="slow">
    <p:cover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Ресурси – ProEUvaluesB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2347" y="93064"/>
            <a:ext cx="3063875" cy="6432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12"/>
          <p:cNvSpPr/>
          <p:nvPr/>
        </p:nvSpPr>
        <p:spPr>
          <a:xfrm>
            <a:off x="9049673" y="1490692"/>
            <a:ext cx="3024220" cy="4705917"/>
          </a:xfrm>
          <a:prstGeom prst="rect">
            <a:avLst/>
          </a:prstGeom>
          <a:solidFill>
            <a:srgbClr val="F8F7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微软雅黑"/>
              <a:cs typeface="Times New Roman" panose="02020603050405020304" pitchFamily="18" charset="0"/>
              <a:sym typeface="+mn-lt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333111" y="1520648"/>
            <a:ext cx="8844140" cy="50475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bg-BG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Дейност 1:</a:t>
            </a:r>
            <a:r>
              <a:rPr lang="bg-BG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Мерки за развитие на туризма на </a:t>
            </a:r>
            <a:r>
              <a:rPr lang="ru-RU" sz="17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територията</a:t>
            </a:r>
            <a:r>
              <a:rPr lang="ru-RU" sz="17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Община </a:t>
            </a:r>
            <a:r>
              <a:rPr lang="ru-RU" sz="17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Рудозем</a:t>
            </a:r>
            <a:r>
              <a:rPr lang="ru-RU" sz="17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Средновековна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крепост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"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Козник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",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облагородяване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около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пещера "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Боевска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дупка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",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обзавеждане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оборудване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съществуващ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ТИЦ в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Рудозем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изготвяне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дигитална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карта и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софтуер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популяризиране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туристическите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обекти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О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бщина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Рудозем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bg-BG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Дейност 2:</a:t>
            </a:r>
            <a:r>
              <a:rPr lang="bg-BG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Мерки за развитие на туризма на </a:t>
            </a:r>
            <a:r>
              <a:rPr lang="ru-RU" sz="17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територията</a:t>
            </a:r>
            <a:r>
              <a:rPr lang="ru-RU" sz="17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Община </a:t>
            </a:r>
            <a:r>
              <a:rPr lang="ru-RU" sz="17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Мадан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създаване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атракция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Римски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мостове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която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включва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имски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мост над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р.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Маданска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римски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мост над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р.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Батанска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римски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мост над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р.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Хаджийска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бр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римски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мостове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протежението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р.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Буковска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пещера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Дупката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“;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bg-BG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Дейност 3:</a:t>
            </a:r>
            <a:r>
              <a:rPr lang="bg-BG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Мерки за развитие на туризма на </a:t>
            </a:r>
            <a:r>
              <a:rPr lang="ru-RU" sz="17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територията</a:t>
            </a:r>
            <a:r>
              <a:rPr lang="ru-RU" sz="17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Община Девин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изграждане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Балнеоложки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център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къмпинг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парк и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преустройство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пристрояване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съществуваща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сграда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обществена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баня в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местност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Беденски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бани, община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Девин;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bg-BG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Дейност 4: </a:t>
            </a:r>
            <a:r>
              <a:rPr lang="ru-RU" sz="17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Мерки за развитие на туризма на </a:t>
            </a:r>
            <a:r>
              <a:rPr lang="ru-RU" sz="17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територията</a:t>
            </a:r>
            <a:r>
              <a:rPr lang="ru-RU" sz="17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Община </a:t>
            </a:r>
            <a:r>
              <a:rPr lang="ru-RU" sz="17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Борино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изграждане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екопътеки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Тешел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Кастракли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",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"Ягодина -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Триград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" и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"Борино -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Буйново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";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bg-BG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Дейност 5:</a:t>
            </a:r>
            <a:r>
              <a:rPr lang="bg-BG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Мерки за развитие на туризма на </a:t>
            </a:r>
            <a:r>
              <a:rPr lang="ru-RU" sz="17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територията</a:t>
            </a:r>
            <a:r>
              <a:rPr lang="ru-RU" sz="17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Община </a:t>
            </a:r>
            <a:r>
              <a:rPr lang="ru-RU" sz="17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Неделино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популяризиране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"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Неделинския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двуглас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"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изграждане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Фестивален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център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популяризиране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Неделинския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двуглас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"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мерки за развитие на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туризъм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Община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Неделино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и</a:t>
            </a:r>
            <a:r>
              <a:rPr lang="bg-BG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зграждане</a:t>
            </a:r>
            <a:r>
              <a:rPr lang="bg-BG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спа </a:t>
            </a:r>
            <a:r>
              <a:rPr lang="bg-BG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център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94942" y="2067435"/>
            <a:ext cx="2933682" cy="3552430"/>
          </a:xfrm>
          <a:prstGeom prst="rect">
            <a:avLst/>
          </a:prstGeom>
          <a:effectLst>
            <a:softEdge rad="520700"/>
          </a:effectLst>
        </p:spPr>
      </p:pic>
      <p:sp>
        <p:nvSpPr>
          <p:cNvPr id="3" name="TextBox 2"/>
          <p:cNvSpPr txBox="1"/>
          <p:nvPr/>
        </p:nvSpPr>
        <p:spPr>
          <a:xfrm>
            <a:off x="1147742" y="967472"/>
            <a:ext cx="88273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bg-BG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Инвестиции по Програма „Развитие</a:t>
            </a:r>
            <a:r>
              <a:rPr kumimoji="0" lang="bg-BG" sz="28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на регионите“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微软雅黑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104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Ресурси – ProEUvaluesB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2347" y="93064"/>
            <a:ext cx="3063875" cy="6432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12"/>
          <p:cNvSpPr/>
          <p:nvPr/>
        </p:nvSpPr>
        <p:spPr>
          <a:xfrm>
            <a:off x="8553795" y="1721806"/>
            <a:ext cx="3298539" cy="4680066"/>
          </a:xfrm>
          <a:prstGeom prst="rect">
            <a:avLst/>
          </a:prstGeom>
          <a:solidFill>
            <a:srgbClr val="F8F7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微软雅黑"/>
              <a:cs typeface="Times New Roman" panose="02020603050405020304" pitchFamily="18" charset="0"/>
              <a:sym typeface="+mn-lt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460318" y="2014394"/>
            <a:ext cx="8353688" cy="35855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bg-BG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Дейност 6: </a:t>
            </a:r>
            <a:r>
              <a:rPr lang="ru-RU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Инфраструктурни</a:t>
            </a: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мерки за </a:t>
            </a:r>
            <a:r>
              <a:rPr lang="ru-RU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насърчаване</a:t>
            </a: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икономическата</a:t>
            </a: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активност</a:t>
            </a: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територията</a:t>
            </a: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Община </a:t>
            </a:r>
            <a:r>
              <a:rPr lang="ru-RU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Рудозем</a:t>
            </a: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solidFill>
                  <a:srgbClr val="21331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b="1" dirty="0" err="1">
                <a:solidFill>
                  <a:srgbClr val="21331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изграждане</a:t>
            </a:r>
            <a:r>
              <a:rPr lang="ru-RU" b="1" dirty="0">
                <a:solidFill>
                  <a:srgbClr val="21331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b="1" dirty="0" err="1">
                <a:solidFill>
                  <a:srgbClr val="21331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индустриална</a:t>
            </a:r>
            <a:r>
              <a:rPr lang="ru-RU" b="1" dirty="0">
                <a:solidFill>
                  <a:srgbClr val="21331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зона </a:t>
            </a:r>
            <a:r>
              <a:rPr lang="ru-RU" b="1" dirty="0" err="1" smtClean="0">
                <a:solidFill>
                  <a:srgbClr val="21331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върху</a:t>
            </a:r>
            <a:r>
              <a:rPr lang="ru-RU" b="1" dirty="0" smtClean="0">
                <a:solidFill>
                  <a:srgbClr val="21331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21331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общински</a:t>
            </a:r>
            <a:r>
              <a:rPr lang="ru-RU" b="1" dirty="0">
                <a:solidFill>
                  <a:srgbClr val="21331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21331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терен</a:t>
            </a:r>
            <a:r>
              <a:rPr lang="ru-RU" b="1" dirty="0">
                <a:solidFill>
                  <a:srgbClr val="21331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bg-BG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Дейност </a:t>
            </a:r>
            <a:r>
              <a:rPr lang="bg-BG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7: </a:t>
            </a:r>
            <a:r>
              <a:rPr lang="ru-RU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Инфраструктурни</a:t>
            </a: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мерки за </a:t>
            </a:r>
            <a:r>
              <a:rPr lang="ru-RU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насърчаване</a:t>
            </a: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икономическата</a:t>
            </a: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активност</a:t>
            </a: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територията</a:t>
            </a: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Община </a:t>
            </a:r>
            <a:r>
              <a:rPr lang="ru-RU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Мадан</a:t>
            </a: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smtClean="0">
                <a:solidFill>
                  <a:srgbClr val="21331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b="1" dirty="0" err="1">
                <a:solidFill>
                  <a:srgbClr val="21331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изграждане</a:t>
            </a:r>
            <a:r>
              <a:rPr lang="ru-RU" b="1" dirty="0">
                <a:solidFill>
                  <a:srgbClr val="21331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b="1" dirty="0" err="1">
                <a:solidFill>
                  <a:srgbClr val="21331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индустриална</a:t>
            </a:r>
            <a:r>
              <a:rPr lang="ru-RU" b="1" dirty="0">
                <a:solidFill>
                  <a:srgbClr val="21331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зона </a:t>
            </a:r>
            <a:r>
              <a:rPr lang="ru-RU" b="1" dirty="0" err="1" smtClean="0">
                <a:solidFill>
                  <a:srgbClr val="21331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върху</a:t>
            </a:r>
            <a:r>
              <a:rPr lang="ru-RU" b="1" dirty="0" smtClean="0">
                <a:solidFill>
                  <a:srgbClr val="21331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21331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общински</a:t>
            </a:r>
            <a:r>
              <a:rPr lang="ru-RU" b="1" dirty="0">
                <a:solidFill>
                  <a:srgbClr val="21331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21331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терен</a:t>
            </a:r>
            <a:r>
              <a:rPr lang="ru-RU" b="1" dirty="0">
                <a:solidFill>
                  <a:srgbClr val="21331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21331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намиращ</a:t>
            </a:r>
            <a:r>
              <a:rPr lang="ru-RU" b="1" dirty="0">
                <a:solidFill>
                  <a:srgbClr val="21331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се в </a:t>
            </a:r>
            <a:r>
              <a:rPr lang="ru-RU" b="1" dirty="0" err="1">
                <a:solidFill>
                  <a:srgbClr val="21331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землището</a:t>
            </a:r>
            <a:r>
              <a:rPr lang="ru-RU" b="1" dirty="0">
                <a:solidFill>
                  <a:srgbClr val="21331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с. </a:t>
            </a:r>
            <a:r>
              <a:rPr lang="ru-RU" b="1" dirty="0" err="1">
                <a:solidFill>
                  <a:srgbClr val="21331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Средногорци</a:t>
            </a:r>
            <a:r>
              <a:rPr lang="ru-RU" b="1" dirty="0">
                <a:solidFill>
                  <a:srgbClr val="21331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bg-BG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Дейност </a:t>
            </a:r>
            <a:r>
              <a:rPr lang="bg-BG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8: </a:t>
            </a:r>
            <a:r>
              <a:rPr lang="ru-RU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Инфраструктурни</a:t>
            </a: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мерки за </a:t>
            </a:r>
            <a:r>
              <a:rPr lang="ru-RU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насърчаване</a:t>
            </a: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икономическата</a:t>
            </a: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активност</a:t>
            </a: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територията</a:t>
            </a: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Община Борино - </a:t>
            </a:r>
            <a:r>
              <a:rPr lang="ru-RU" b="1" dirty="0" err="1" smtClean="0">
                <a:solidFill>
                  <a:srgbClr val="21331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изграждане</a:t>
            </a:r>
            <a:r>
              <a:rPr lang="ru-RU" b="1" dirty="0" smtClean="0">
                <a:solidFill>
                  <a:srgbClr val="21331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solidFill>
                  <a:srgbClr val="21331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"Бизнес парк </a:t>
            </a:r>
            <a:r>
              <a:rPr lang="ru-RU" b="1" dirty="0" smtClean="0">
                <a:solidFill>
                  <a:srgbClr val="21331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Борино";</a:t>
            </a:r>
            <a:endParaRPr lang="ru-RU" b="1" dirty="0">
              <a:solidFill>
                <a:srgbClr val="21331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ru-RU" sz="17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14006" y="2279347"/>
            <a:ext cx="2944049" cy="3564984"/>
          </a:xfrm>
          <a:prstGeom prst="rect">
            <a:avLst/>
          </a:prstGeom>
          <a:effectLst>
            <a:softEdge rad="520700"/>
          </a:effectLst>
        </p:spPr>
      </p:pic>
      <p:sp>
        <p:nvSpPr>
          <p:cNvPr id="3" name="TextBox 2"/>
          <p:cNvSpPr txBox="1"/>
          <p:nvPr/>
        </p:nvSpPr>
        <p:spPr>
          <a:xfrm>
            <a:off x="1147742" y="967472"/>
            <a:ext cx="88273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bg-BG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Инвестиции по Програма „Развитие</a:t>
            </a:r>
            <a:r>
              <a:rPr kumimoji="0" lang="bg-BG" sz="28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на регионите“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微软雅黑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20553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Ресурси – ProEUvaluesB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2347" y="93064"/>
            <a:ext cx="3063875" cy="6432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12"/>
          <p:cNvSpPr/>
          <p:nvPr/>
        </p:nvSpPr>
        <p:spPr>
          <a:xfrm>
            <a:off x="8212974" y="1622912"/>
            <a:ext cx="3732415" cy="4839852"/>
          </a:xfrm>
          <a:prstGeom prst="rect">
            <a:avLst/>
          </a:prstGeom>
          <a:solidFill>
            <a:srgbClr val="F8F7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微软雅黑"/>
              <a:cs typeface="Times New Roman" panose="02020603050405020304" pitchFamily="18" charset="0"/>
              <a:sym typeface="+mn-lt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418747" y="1946562"/>
            <a:ext cx="7645522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bg-BG" sz="1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Дейност 9: </a:t>
            </a:r>
            <a:r>
              <a:rPr lang="ru-RU" sz="17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Енергийно</a:t>
            </a:r>
            <a:r>
              <a:rPr lang="ru-RU" sz="17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обновяване</a:t>
            </a:r>
            <a:r>
              <a:rPr lang="ru-RU" sz="17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7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многофамилна</a:t>
            </a:r>
            <a:r>
              <a:rPr lang="ru-RU" sz="17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жилищна</a:t>
            </a:r>
            <a:r>
              <a:rPr lang="ru-RU" sz="17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сграда</a:t>
            </a:r>
            <a:r>
              <a:rPr lang="ru-RU" sz="17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17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Блок </a:t>
            </a:r>
            <a:r>
              <a:rPr lang="ru-RU" sz="17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№10 на ул. „</a:t>
            </a:r>
            <a:r>
              <a:rPr lang="ru-RU" sz="1700" b="1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Перелик</a:t>
            </a:r>
            <a:r>
              <a:rPr lang="ru-RU" sz="17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 </a:t>
            </a:r>
            <a:r>
              <a:rPr lang="ru-RU" sz="17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7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гр. </a:t>
            </a:r>
            <a:r>
              <a:rPr lang="ru-RU" sz="17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Мадан</a:t>
            </a:r>
            <a:r>
              <a:rPr lang="ru-RU" sz="17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община </a:t>
            </a:r>
            <a:r>
              <a:rPr lang="ru-RU" sz="17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Мадан</a:t>
            </a:r>
            <a:r>
              <a:rPr lang="ru-RU" sz="17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7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област</a:t>
            </a:r>
            <a:r>
              <a:rPr lang="ru-RU" sz="17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Смолян;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bg-BG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Дейност 10: </a:t>
            </a:r>
            <a:r>
              <a:rPr lang="ru-RU" sz="17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Енергийно</a:t>
            </a:r>
            <a:r>
              <a:rPr lang="ru-RU" sz="17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обновяване</a:t>
            </a:r>
            <a:r>
              <a:rPr lang="ru-RU" sz="17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7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многофамилна</a:t>
            </a:r>
            <a:r>
              <a:rPr lang="ru-RU" sz="17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жилищна</a:t>
            </a:r>
            <a:r>
              <a:rPr lang="ru-RU" sz="17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сграда</a:t>
            </a:r>
            <a:r>
              <a:rPr lang="ru-RU" sz="17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17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Блок </a:t>
            </a:r>
            <a:r>
              <a:rPr lang="ru-RU" sz="17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№12 на ул. „</a:t>
            </a:r>
            <a:r>
              <a:rPr lang="ru-RU" sz="1700" b="1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Перлик</a:t>
            </a:r>
            <a:r>
              <a:rPr lang="ru-RU" sz="17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 </a:t>
            </a:r>
            <a:r>
              <a:rPr lang="ru-RU" sz="17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7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гр. </a:t>
            </a:r>
            <a:r>
              <a:rPr lang="ru-RU" sz="17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Мадан</a:t>
            </a:r>
            <a:r>
              <a:rPr lang="ru-RU" sz="17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община </a:t>
            </a:r>
            <a:r>
              <a:rPr lang="ru-RU" sz="1700" b="1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Мадан</a:t>
            </a:r>
            <a:r>
              <a:rPr lang="ru-RU" sz="17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7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област</a:t>
            </a:r>
            <a:r>
              <a:rPr lang="ru-RU" sz="17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Смолян;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bg-BG" sz="1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Дейност </a:t>
            </a:r>
            <a:r>
              <a:rPr lang="bg-BG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11: </a:t>
            </a:r>
            <a:r>
              <a:rPr lang="ru-RU" sz="17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Енергийно</a:t>
            </a:r>
            <a:r>
              <a:rPr lang="ru-RU" sz="17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обновяване</a:t>
            </a:r>
            <a:r>
              <a:rPr lang="ru-RU" sz="17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7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многофамилна</a:t>
            </a:r>
            <a:r>
              <a:rPr lang="ru-RU" sz="17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жилищна</a:t>
            </a:r>
            <a:r>
              <a:rPr lang="ru-RU" sz="17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сграда</a:t>
            </a:r>
            <a:r>
              <a:rPr lang="ru-RU" sz="17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Блок </a:t>
            </a:r>
            <a:r>
              <a:rPr lang="ru-RU" sz="17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№13 на ул. „</a:t>
            </a:r>
            <a:r>
              <a:rPr lang="ru-RU" sz="17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Явор“ </a:t>
            </a:r>
            <a:r>
              <a:rPr lang="ru-RU" sz="17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7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гр. </a:t>
            </a:r>
            <a:r>
              <a:rPr lang="ru-RU" sz="17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Мадан</a:t>
            </a:r>
            <a:r>
              <a:rPr lang="ru-RU" sz="17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община </a:t>
            </a:r>
            <a:r>
              <a:rPr lang="ru-RU" sz="1700" b="1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Мадан</a:t>
            </a:r>
            <a:r>
              <a:rPr lang="ru-RU" sz="17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7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област</a:t>
            </a:r>
            <a:r>
              <a:rPr lang="ru-RU" sz="17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Смолян;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sz="17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Дейност</a:t>
            </a:r>
            <a:r>
              <a:rPr lang="ru-RU" sz="1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12: </a:t>
            </a:r>
            <a:r>
              <a:rPr lang="ru-RU" sz="17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Енергийно</a:t>
            </a:r>
            <a:r>
              <a:rPr lang="ru-RU" sz="17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обновяване</a:t>
            </a:r>
            <a:r>
              <a:rPr lang="ru-RU" sz="17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7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многофамилна</a:t>
            </a:r>
            <a:r>
              <a:rPr lang="ru-RU" sz="17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жилищна</a:t>
            </a:r>
            <a:r>
              <a:rPr lang="ru-RU" sz="17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сграда</a:t>
            </a:r>
            <a:r>
              <a:rPr lang="ru-RU" sz="17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Блок №</a:t>
            </a:r>
            <a:r>
              <a:rPr lang="ru-RU" sz="17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24 на ул. „</a:t>
            </a:r>
            <a:r>
              <a:rPr lang="ru-RU" sz="1700" b="1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Република</a:t>
            </a:r>
            <a:r>
              <a:rPr lang="ru-RU" sz="17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 </a:t>
            </a:r>
            <a:r>
              <a:rPr lang="ru-RU" sz="17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7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гр. </a:t>
            </a:r>
            <a:r>
              <a:rPr lang="ru-RU" sz="17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Мадан</a:t>
            </a:r>
            <a:r>
              <a:rPr lang="ru-RU" sz="17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община </a:t>
            </a:r>
            <a:r>
              <a:rPr lang="ru-RU" sz="17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Мадан</a:t>
            </a:r>
            <a:r>
              <a:rPr lang="ru-RU" sz="17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sz="17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Дейност</a:t>
            </a:r>
            <a:r>
              <a:rPr lang="ru-RU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13: </a:t>
            </a:r>
            <a:r>
              <a:rPr lang="ru-RU" sz="17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Мерки за </a:t>
            </a:r>
            <a:r>
              <a:rPr lang="ru-RU" sz="17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подобряване</a:t>
            </a:r>
            <a:r>
              <a:rPr lang="ru-RU" sz="17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7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здравната</a:t>
            </a:r>
            <a:r>
              <a:rPr lang="ru-RU" sz="17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инфраструктура на </a:t>
            </a:r>
            <a:r>
              <a:rPr lang="ru-RU" sz="17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територията</a:t>
            </a:r>
            <a:r>
              <a:rPr lang="ru-RU" sz="17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Община Девин </a:t>
            </a:r>
            <a:r>
              <a:rPr lang="ru-RU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1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ремонт</a:t>
            </a:r>
            <a:r>
              <a:rPr lang="ru-RU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7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подновяване</a:t>
            </a:r>
            <a:r>
              <a:rPr lang="ru-RU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7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обзавеждане</a:t>
            </a:r>
            <a:r>
              <a:rPr lang="ru-RU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17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оборудване</a:t>
            </a:r>
            <a:r>
              <a:rPr lang="ru-RU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7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кабинетите</a:t>
            </a:r>
            <a:r>
              <a:rPr lang="ru-RU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7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Здравна</a:t>
            </a:r>
            <a:r>
              <a:rPr lang="ru-RU" sz="1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служба в </a:t>
            </a:r>
            <a:r>
              <a:rPr lang="ru-RU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с. </a:t>
            </a:r>
            <a:r>
              <a:rPr lang="ru-RU" sz="17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Триград</a:t>
            </a:r>
            <a:r>
              <a:rPr lang="ru-RU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общ. </a:t>
            </a:r>
            <a:r>
              <a:rPr lang="ru-RU" sz="1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Девин и </a:t>
            </a:r>
            <a:r>
              <a:rPr lang="ru-RU" sz="17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Здравна</a:t>
            </a:r>
            <a:r>
              <a:rPr lang="ru-RU" sz="1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служба в </a:t>
            </a:r>
            <a:r>
              <a:rPr lang="ru-RU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с. </a:t>
            </a:r>
            <a:r>
              <a:rPr lang="ru-RU" sz="17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Михалково</a:t>
            </a:r>
            <a:r>
              <a:rPr lang="ru-RU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общ. Девин.</a:t>
            </a: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51241" y="1721806"/>
            <a:ext cx="3003450" cy="3636913"/>
          </a:xfrm>
          <a:prstGeom prst="rect">
            <a:avLst/>
          </a:prstGeom>
          <a:effectLst>
            <a:softEdge rad="520700"/>
          </a:effectLst>
        </p:spPr>
      </p:pic>
      <p:sp>
        <p:nvSpPr>
          <p:cNvPr id="3" name="TextBox 2"/>
          <p:cNvSpPr txBox="1"/>
          <p:nvPr/>
        </p:nvSpPr>
        <p:spPr>
          <a:xfrm>
            <a:off x="1147742" y="967472"/>
            <a:ext cx="88273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bg-BG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Инвестиции по Програма „Развитие</a:t>
            </a:r>
            <a:r>
              <a:rPr kumimoji="0" lang="bg-BG" sz="28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на регионите“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微软雅黑"/>
              <a:cs typeface="Times New Roman" panose="02020603050405020304" pitchFamily="18" charset="0"/>
            </a:endParaRPr>
          </a:p>
        </p:txBody>
      </p:sp>
      <p:grpSp>
        <p:nvGrpSpPr>
          <p:cNvPr id="7" name="Group 10"/>
          <p:cNvGrpSpPr/>
          <p:nvPr/>
        </p:nvGrpSpPr>
        <p:grpSpPr>
          <a:xfrm>
            <a:off x="8595107" y="5457613"/>
            <a:ext cx="2915718" cy="1207997"/>
            <a:chOff x="7412803" y="4419599"/>
            <a:chExt cx="3509624" cy="1447533"/>
          </a:xfrm>
        </p:grpSpPr>
        <p:sp>
          <p:nvSpPr>
            <p:cNvPr id="8" name="Rectangle: Rounded Corners 12"/>
            <p:cNvSpPr/>
            <p:nvPr/>
          </p:nvSpPr>
          <p:spPr>
            <a:xfrm>
              <a:off x="7521678" y="4419599"/>
              <a:ext cx="3400249" cy="1447533"/>
            </a:xfrm>
            <a:prstGeom prst="roundRect">
              <a:avLst>
                <a:gd name="adj" fmla="val 5824"/>
              </a:avLst>
            </a:prstGeom>
            <a:solidFill>
              <a:schemeClr val="bg1"/>
            </a:solidFill>
            <a:ln>
              <a:noFill/>
            </a:ln>
            <a:effectLst>
              <a:outerShdw blurRad="533400" dist="368300" dir="2700000" sx="85000" sy="85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  <a:sym typeface="+mn-lt"/>
              </a:endParaRPr>
            </a:p>
          </p:txBody>
        </p:sp>
        <p:sp>
          <p:nvSpPr>
            <p:cNvPr id="9" name="TextBox 13"/>
            <p:cNvSpPr txBox="1"/>
            <p:nvPr/>
          </p:nvSpPr>
          <p:spPr>
            <a:xfrm>
              <a:off x="7562008" y="4497034"/>
              <a:ext cx="321121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bg-BG" altLang="zh-CN" b="1" dirty="0" smtClean="0">
                  <a:solidFill>
                    <a:srgbClr val="5B9BD5">
                      <a:lumMod val="50000"/>
                    </a:srgbClr>
                  </a:solidFill>
                  <a:latin typeface="Times New Roman" panose="02020603050405020304" pitchFamily="18" charset="0"/>
                  <a:ea typeface="微软雅黑"/>
                  <a:cs typeface="Times New Roman" panose="02020603050405020304" pitchFamily="18" charset="0"/>
                  <a:sym typeface="+mn-lt"/>
                </a:rPr>
                <a:t>Обща стойност на инвестициите</a:t>
              </a:r>
              <a:endPara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  <a:sym typeface="+mn-lt"/>
              </a:endParaRPr>
            </a:p>
          </p:txBody>
        </p:sp>
        <p:sp>
          <p:nvSpPr>
            <p:cNvPr id="10" name="TextBox 14"/>
            <p:cNvSpPr txBox="1"/>
            <p:nvPr/>
          </p:nvSpPr>
          <p:spPr>
            <a:xfrm>
              <a:off x="7412803" y="5188691"/>
              <a:ext cx="3509624" cy="44256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bg-BG" b="1" dirty="0" smtClean="0">
                  <a:solidFill>
                    <a:srgbClr val="C00000"/>
                  </a:solidFill>
                  <a:latin typeface="Times New Roman" panose="02020603050405020304" pitchFamily="18" charset="0"/>
                  <a:ea typeface="微软雅黑"/>
                  <a:cs typeface="Times New Roman" panose="02020603050405020304" pitchFamily="18" charset="0"/>
                </a:rPr>
                <a:t> </a:t>
              </a:r>
              <a:r>
                <a:rPr lang="bg-BG" b="1" dirty="0" smtClean="0">
                  <a:solidFill>
                    <a:srgbClr val="C00000"/>
                  </a:solidFill>
                  <a:latin typeface="Times New Roman" panose="02020603050405020304" pitchFamily="18" charset="0"/>
                  <a:ea typeface="微软雅黑"/>
                  <a:cs typeface="Times New Roman" panose="02020603050405020304" pitchFamily="18" charset="0"/>
                </a:rPr>
                <a:t>28 103 361,70 лв</a:t>
              </a:r>
              <a:r>
                <a:rPr lang="bg-BG" b="1" dirty="0" smtClean="0">
                  <a:solidFill>
                    <a:srgbClr val="C00000"/>
                  </a:solidFill>
                  <a:latin typeface="Times New Roman" panose="02020603050405020304" pitchFamily="18" charset="0"/>
                  <a:ea typeface="微软雅黑"/>
                  <a:cs typeface="Times New Roman" panose="02020603050405020304" pitchFamily="18" charset="0"/>
                </a:rPr>
                <a:t>. с ДДС</a:t>
              </a:r>
              <a:endParaRPr lang="bg-BG" b="1" dirty="0">
                <a:solidFill>
                  <a:srgbClr val="C00000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1634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Ресурси – ProEUvaluesB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2347" y="93064"/>
            <a:ext cx="3063875" cy="6432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12"/>
          <p:cNvSpPr/>
          <p:nvPr/>
        </p:nvSpPr>
        <p:spPr>
          <a:xfrm>
            <a:off x="8229178" y="1604356"/>
            <a:ext cx="3445946" cy="4954386"/>
          </a:xfrm>
          <a:prstGeom prst="rect">
            <a:avLst/>
          </a:prstGeom>
          <a:solidFill>
            <a:srgbClr val="F8F7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微软雅黑"/>
              <a:cs typeface="Times New Roman" panose="02020603050405020304" pitchFamily="18" charset="0"/>
              <a:sym typeface="+mn-lt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551675" y="2198871"/>
            <a:ext cx="7211052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Дейност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на </a:t>
            </a:r>
            <a:r>
              <a:rPr lang="ru-RU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дуалната</a:t>
            </a: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система за обучение в ПГЕ „А</a:t>
            </a:r>
            <a:r>
              <a:rPr 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С. Попов“ - </a:t>
            </a: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</a:t>
            </a:r>
            <a:r>
              <a:rPr 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Девин </a:t>
            </a:r>
            <a:r>
              <a:rPr lang="bg-BG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чрез:</a:t>
            </a:r>
          </a:p>
          <a:p>
            <a:pPr marL="742950" lvl="1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провеждане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информационни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кампании;</a:t>
            </a:r>
          </a:p>
          <a:p>
            <a:pPr marL="742950" lvl="1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обучения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учители и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наставници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допълнителна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подготовка на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учениците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742950" lvl="1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пробно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стажуване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742950" lvl="1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осигуряване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заетост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стажуващите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лица от страна на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работодателите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специалността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съответното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обучение.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6049" y="1689866"/>
            <a:ext cx="2718020" cy="3291283"/>
          </a:xfrm>
          <a:prstGeom prst="rect">
            <a:avLst/>
          </a:prstGeom>
          <a:effectLst>
            <a:softEdge rad="520700"/>
          </a:effectLst>
        </p:spPr>
      </p:pic>
      <p:grpSp>
        <p:nvGrpSpPr>
          <p:cNvPr id="11" name="Group 10"/>
          <p:cNvGrpSpPr/>
          <p:nvPr/>
        </p:nvGrpSpPr>
        <p:grpSpPr>
          <a:xfrm>
            <a:off x="8401274" y="5122748"/>
            <a:ext cx="3101753" cy="1252291"/>
            <a:chOff x="7412303" y="4419599"/>
            <a:chExt cx="3509624" cy="1447533"/>
          </a:xfrm>
        </p:grpSpPr>
        <p:sp>
          <p:nvSpPr>
            <p:cNvPr id="12" name="Rectangle: Rounded Corners 12"/>
            <p:cNvSpPr/>
            <p:nvPr/>
          </p:nvSpPr>
          <p:spPr>
            <a:xfrm>
              <a:off x="7521678" y="4419599"/>
              <a:ext cx="3400249" cy="1447533"/>
            </a:xfrm>
            <a:prstGeom prst="roundRect">
              <a:avLst>
                <a:gd name="adj" fmla="val 5824"/>
              </a:avLst>
            </a:prstGeom>
            <a:solidFill>
              <a:schemeClr val="bg1"/>
            </a:solidFill>
            <a:ln>
              <a:noFill/>
            </a:ln>
            <a:effectLst>
              <a:outerShdw blurRad="533400" dist="368300" dir="2700000" sx="85000" sy="85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  <a:sym typeface="+mn-lt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7562008" y="4497034"/>
              <a:ext cx="321121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bg-BG" altLang="zh-CN" b="1" dirty="0" smtClean="0">
                  <a:solidFill>
                    <a:srgbClr val="5B9BD5">
                      <a:lumMod val="50000"/>
                    </a:srgbClr>
                  </a:solidFill>
                  <a:latin typeface="Times New Roman" panose="02020603050405020304" pitchFamily="18" charset="0"/>
                  <a:ea typeface="微软雅黑"/>
                  <a:cs typeface="Times New Roman" panose="02020603050405020304" pitchFamily="18" charset="0"/>
                  <a:sym typeface="+mn-lt"/>
                </a:rPr>
                <a:t>Обща стойност на инвестициите</a:t>
              </a:r>
              <a:endPara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  <a:sym typeface="+mn-lt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7412303" y="5185376"/>
              <a:ext cx="3509624" cy="4269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ctr">
                <a:defRPr/>
              </a:pPr>
              <a:r>
                <a:rPr lang="bg-BG" b="1" dirty="0" smtClean="0">
                  <a:solidFill>
                    <a:srgbClr val="C00000"/>
                  </a:solidFill>
                  <a:latin typeface="Times New Roman" panose="02020603050405020304" pitchFamily="18" charset="0"/>
                  <a:ea typeface="微软雅黑"/>
                  <a:cs typeface="Times New Roman" panose="02020603050405020304" pitchFamily="18" charset="0"/>
                </a:rPr>
                <a:t>750 000 лв. с ДДС</a:t>
              </a:r>
              <a:endParaRPr lang="bg-BG" b="1" dirty="0">
                <a:solidFill>
                  <a:srgbClr val="C00000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endParaRPr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1147742" y="967472"/>
            <a:ext cx="88273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bg-BG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Инвестиции по Програма „Образование</a:t>
            </a:r>
            <a:r>
              <a:rPr kumimoji="0" lang="bg-BG" sz="28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“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微软雅黑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62779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2"/>
          <p:cNvSpPr/>
          <p:nvPr/>
        </p:nvSpPr>
        <p:spPr>
          <a:xfrm>
            <a:off x="8464642" y="1357689"/>
            <a:ext cx="3575944" cy="5250930"/>
          </a:xfrm>
          <a:prstGeom prst="rect">
            <a:avLst/>
          </a:prstGeom>
          <a:solidFill>
            <a:srgbClr val="F8F7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微软雅黑"/>
              <a:cs typeface="Times New Roman" panose="02020603050405020304" pitchFamily="18" charset="0"/>
              <a:sym typeface="+mn-lt"/>
            </a:endParaRPr>
          </a:p>
        </p:txBody>
      </p:sp>
      <p:sp>
        <p:nvSpPr>
          <p:cNvPr id="16" name="Rectangle 12"/>
          <p:cNvSpPr/>
          <p:nvPr/>
        </p:nvSpPr>
        <p:spPr>
          <a:xfrm>
            <a:off x="8097963" y="1501237"/>
            <a:ext cx="3575944" cy="5250930"/>
          </a:xfrm>
          <a:prstGeom prst="rect">
            <a:avLst/>
          </a:prstGeom>
          <a:solidFill>
            <a:srgbClr val="F8F7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微软雅黑"/>
              <a:cs typeface="Times New Roman" panose="02020603050405020304" pitchFamily="18" charset="0"/>
              <a:sym typeface="+mn-lt"/>
            </a:endParaRPr>
          </a:p>
        </p:txBody>
      </p:sp>
      <p:pic>
        <p:nvPicPr>
          <p:cNvPr id="2" name="Picture 6" descr="Ресурси – ProEUvaluesB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2347" y="93064"/>
            <a:ext cx="3063875" cy="6432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3" name="TextBox 42"/>
          <p:cNvSpPr txBox="1"/>
          <p:nvPr/>
        </p:nvSpPr>
        <p:spPr>
          <a:xfrm>
            <a:off x="447868" y="1967217"/>
            <a:ext cx="8568667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b="1" dirty="0" err="1" smtClean="0">
                <a:solidFill>
                  <a:srgbClr val="21331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Дейност</a:t>
            </a:r>
            <a:r>
              <a:rPr lang="ru-RU" b="1" dirty="0" smtClean="0">
                <a:solidFill>
                  <a:srgbClr val="21331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1: </a:t>
            </a: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Мерки за превенция и управление на риска от наводнения на </a:t>
            </a:r>
            <a:r>
              <a:rPr lang="ru-RU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територията</a:t>
            </a: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Община </a:t>
            </a:r>
            <a:r>
              <a:rPr lang="ru-RU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Рудозем</a:t>
            </a:r>
            <a:r>
              <a:rPr 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b="1" dirty="0" err="1">
                <a:solidFill>
                  <a:srgbClr val="21331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Дейност</a:t>
            </a:r>
            <a:r>
              <a:rPr lang="ru-RU" b="1" dirty="0">
                <a:solidFill>
                  <a:srgbClr val="21331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2:</a:t>
            </a: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Мерки за превенция и управление на риска от наводнения на </a:t>
            </a:r>
            <a:r>
              <a:rPr lang="ru-RU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територията</a:t>
            </a: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Община </a:t>
            </a:r>
            <a:r>
              <a:rPr 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Девин;</a:t>
            </a:r>
            <a:endParaRPr lang="ru-RU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b="1" dirty="0" err="1">
                <a:solidFill>
                  <a:srgbClr val="21331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Дейност</a:t>
            </a:r>
            <a:r>
              <a:rPr lang="ru-RU" b="1" dirty="0">
                <a:solidFill>
                  <a:srgbClr val="21331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3:</a:t>
            </a: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Мерки за превенция и управление на риска от наводнения на </a:t>
            </a:r>
            <a:r>
              <a:rPr lang="ru-RU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територията</a:t>
            </a: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Община </a:t>
            </a:r>
            <a:r>
              <a:rPr lang="ru-RU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Мадан</a:t>
            </a:r>
            <a:r>
              <a:rPr 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b="1" dirty="0" err="1">
                <a:solidFill>
                  <a:srgbClr val="21331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Дейност</a:t>
            </a:r>
            <a:r>
              <a:rPr lang="ru-RU" b="1" dirty="0">
                <a:solidFill>
                  <a:srgbClr val="21331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4: </a:t>
            </a: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Мерки за превенция и защита при </a:t>
            </a:r>
            <a:r>
              <a:rPr lang="ru-RU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неблагоприятни</a:t>
            </a: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геодинамични</a:t>
            </a: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процеси</a:t>
            </a: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b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свлачища</a:t>
            </a: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срутища</a:t>
            </a: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ерозии</a:t>
            </a: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абразии на </a:t>
            </a:r>
            <a:r>
              <a:rPr lang="ru-RU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територията</a:t>
            </a: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Община </a:t>
            </a:r>
            <a:r>
              <a:rPr lang="ru-RU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Неделино</a:t>
            </a:r>
            <a:r>
              <a:rPr 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b="1" dirty="0" err="1">
                <a:solidFill>
                  <a:srgbClr val="21331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Дейност</a:t>
            </a:r>
            <a:r>
              <a:rPr lang="ru-RU" b="1" dirty="0">
                <a:solidFill>
                  <a:srgbClr val="21331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5: </a:t>
            </a: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Мерки за превенция и защита при </a:t>
            </a:r>
            <a:r>
              <a:rPr lang="ru-RU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неблагоприятни</a:t>
            </a: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геодинамични</a:t>
            </a: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процеси</a:t>
            </a: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свлачища</a:t>
            </a: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срутища</a:t>
            </a: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ерозии</a:t>
            </a: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абразии на </a:t>
            </a:r>
            <a:r>
              <a:rPr lang="ru-RU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територията</a:t>
            </a: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Община </a:t>
            </a:r>
            <a:r>
              <a:rPr 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Борино.</a:t>
            </a:r>
            <a:endParaRPr lang="ru-RU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69432" y="1501237"/>
            <a:ext cx="2999868" cy="3632576"/>
          </a:xfrm>
          <a:prstGeom prst="rect">
            <a:avLst/>
          </a:prstGeom>
          <a:effectLst>
            <a:softEdge rad="520700"/>
          </a:effectLst>
        </p:spPr>
      </p:pic>
      <p:grpSp>
        <p:nvGrpSpPr>
          <p:cNvPr id="11" name="Group 10"/>
          <p:cNvGrpSpPr/>
          <p:nvPr/>
        </p:nvGrpSpPr>
        <p:grpSpPr>
          <a:xfrm>
            <a:off x="8969432" y="5352485"/>
            <a:ext cx="2784764" cy="1181320"/>
            <a:chOff x="7412803" y="4419599"/>
            <a:chExt cx="3509624" cy="1447533"/>
          </a:xfrm>
        </p:grpSpPr>
        <p:sp>
          <p:nvSpPr>
            <p:cNvPr id="12" name="Rectangle: Rounded Corners 12"/>
            <p:cNvSpPr/>
            <p:nvPr/>
          </p:nvSpPr>
          <p:spPr>
            <a:xfrm>
              <a:off x="7521678" y="4419599"/>
              <a:ext cx="3400249" cy="1447533"/>
            </a:xfrm>
            <a:prstGeom prst="roundRect">
              <a:avLst>
                <a:gd name="adj" fmla="val 5824"/>
              </a:avLst>
            </a:prstGeom>
            <a:solidFill>
              <a:schemeClr val="bg1"/>
            </a:solidFill>
            <a:ln>
              <a:noFill/>
            </a:ln>
            <a:effectLst>
              <a:outerShdw blurRad="533400" dist="368300" dir="2700000" sx="85000" sy="85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  <a:sym typeface="+mn-lt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7562008" y="4497034"/>
              <a:ext cx="321121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bg-BG" altLang="zh-CN" b="1" dirty="0" smtClean="0">
                  <a:solidFill>
                    <a:srgbClr val="5B9BD5">
                      <a:lumMod val="50000"/>
                    </a:srgbClr>
                  </a:solidFill>
                  <a:latin typeface="Times New Roman" panose="02020603050405020304" pitchFamily="18" charset="0"/>
                  <a:ea typeface="微软雅黑"/>
                  <a:cs typeface="Times New Roman" panose="02020603050405020304" pitchFamily="18" charset="0"/>
                  <a:sym typeface="+mn-lt"/>
                </a:rPr>
                <a:t>Обща стойност на инвестициите</a:t>
              </a:r>
              <a:endPara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  <a:sym typeface="+mn-lt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7412803" y="5188691"/>
              <a:ext cx="3509624" cy="45256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ctr">
                <a:defRPr/>
              </a:pPr>
              <a:r>
                <a:rPr lang="bg-BG" b="1" dirty="0" smtClean="0">
                  <a:solidFill>
                    <a:srgbClr val="C00000"/>
                  </a:solidFill>
                  <a:latin typeface="Times New Roman" panose="02020603050405020304" pitchFamily="18" charset="0"/>
                  <a:ea typeface="微软雅黑"/>
                  <a:cs typeface="Times New Roman" panose="02020603050405020304" pitchFamily="18" charset="0"/>
                </a:rPr>
                <a:t>5 700 000 лв. с ДДС </a:t>
              </a:r>
              <a:endParaRPr lang="bg-BG" b="1" dirty="0">
                <a:solidFill>
                  <a:srgbClr val="C00000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endParaRPr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247629" y="955029"/>
            <a:ext cx="104822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kumimoji="0" lang="bg-BG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Инвестиции по Програма „</a:t>
            </a:r>
            <a:r>
              <a:rPr lang="bg-BG" sz="28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Околна среда“</a:t>
            </a:r>
            <a:endParaRPr lang="en-US" sz="2800" b="1" dirty="0">
              <a:solidFill>
                <a:prstClr val="black"/>
              </a:solidFill>
              <a:latin typeface="Times New Roman" panose="02020603050405020304" pitchFamily="18" charset="0"/>
              <a:ea typeface="微软雅黑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9341616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Ресурси – ProEUvaluesB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2347" y="93064"/>
            <a:ext cx="3063875" cy="6432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12"/>
          <p:cNvSpPr/>
          <p:nvPr/>
        </p:nvSpPr>
        <p:spPr>
          <a:xfrm>
            <a:off x="8761615" y="1696920"/>
            <a:ext cx="3180147" cy="4290256"/>
          </a:xfrm>
          <a:prstGeom prst="rect">
            <a:avLst/>
          </a:prstGeom>
          <a:solidFill>
            <a:srgbClr val="F8F7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微软雅黑"/>
              <a:cs typeface="Times New Roman" panose="02020603050405020304" pitchFamily="18" charset="0"/>
              <a:sym typeface="+mn-lt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333248" y="2001469"/>
            <a:ext cx="8295363" cy="39857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bg-BG" sz="1700" b="1" dirty="0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Дейност 1</a:t>
            </a:r>
            <a:r>
              <a:rPr lang="bg-BG" sz="1700" b="1" dirty="0" smtClean="0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: </a:t>
            </a:r>
            <a:r>
              <a:rPr lang="ru-RU" sz="1700" b="1" dirty="0" err="1">
                <a:solidFill>
                  <a:srgbClr val="0070C0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Изпълнение</a:t>
            </a:r>
            <a:r>
              <a:rPr lang="ru-RU" sz="1700" b="1" dirty="0">
                <a:solidFill>
                  <a:srgbClr val="0070C0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на мерки за развитие на </a:t>
            </a:r>
            <a:r>
              <a:rPr lang="ru-RU" sz="1700" b="1" dirty="0" err="1">
                <a:solidFill>
                  <a:srgbClr val="0070C0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човешките</a:t>
            </a:r>
            <a:r>
              <a:rPr lang="ru-RU" sz="1700" b="1" dirty="0">
                <a:solidFill>
                  <a:srgbClr val="0070C0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</a:t>
            </a:r>
            <a:r>
              <a:rPr lang="ru-RU" sz="1700" b="1" dirty="0" err="1">
                <a:solidFill>
                  <a:srgbClr val="0070C0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ресурси</a:t>
            </a:r>
            <a:r>
              <a:rPr lang="ru-RU" sz="1700" b="1" dirty="0">
                <a:solidFill>
                  <a:srgbClr val="0070C0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на </a:t>
            </a:r>
            <a:r>
              <a:rPr lang="ru-RU" sz="1700" b="1" dirty="0" err="1">
                <a:solidFill>
                  <a:srgbClr val="0070C0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територията</a:t>
            </a:r>
            <a:r>
              <a:rPr lang="ru-RU" sz="1700" b="1" dirty="0">
                <a:solidFill>
                  <a:srgbClr val="0070C0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на Община </a:t>
            </a:r>
            <a:r>
              <a:rPr lang="ru-RU" sz="1700" b="1" dirty="0" err="1" smtClean="0">
                <a:solidFill>
                  <a:srgbClr val="0070C0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Рудозем</a:t>
            </a:r>
            <a:r>
              <a:rPr lang="ru-RU" sz="17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</a:t>
            </a:r>
            <a:r>
              <a:rPr 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-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обучение на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безработни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„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Поддръжка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пътища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“, „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Озеленител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“, „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Екскурзовод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„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Планински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водач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„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Дигитални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умения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осигуряване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заетост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 мес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.;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bg-BG" sz="1700" b="1" dirty="0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Дейност 2: </a:t>
            </a:r>
            <a:r>
              <a:rPr lang="ru-RU" sz="1700" b="1" dirty="0" err="1">
                <a:solidFill>
                  <a:srgbClr val="0070C0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Изпълнение</a:t>
            </a:r>
            <a:r>
              <a:rPr lang="ru-RU" sz="1700" b="1" dirty="0">
                <a:solidFill>
                  <a:srgbClr val="0070C0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на мерки за развитие на </a:t>
            </a:r>
            <a:r>
              <a:rPr lang="ru-RU" sz="1700" b="1" dirty="0" err="1">
                <a:solidFill>
                  <a:srgbClr val="0070C0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човешките</a:t>
            </a:r>
            <a:r>
              <a:rPr lang="ru-RU" sz="1700" b="1" dirty="0">
                <a:solidFill>
                  <a:srgbClr val="0070C0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</a:t>
            </a:r>
            <a:r>
              <a:rPr lang="ru-RU" sz="1700" b="1" dirty="0" err="1">
                <a:solidFill>
                  <a:srgbClr val="0070C0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ресурси</a:t>
            </a:r>
            <a:r>
              <a:rPr lang="ru-RU" sz="1700" b="1" dirty="0">
                <a:solidFill>
                  <a:srgbClr val="0070C0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на </a:t>
            </a:r>
            <a:r>
              <a:rPr lang="ru-RU" sz="1700" b="1" dirty="0" err="1">
                <a:solidFill>
                  <a:srgbClr val="0070C0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територията</a:t>
            </a:r>
            <a:r>
              <a:rPr lang="ru-RU" sz="1700" b="1" dirty="0">
                <a:solidFill>
                  <a:srgbClr val="0070C0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на Община </a:t>
            </a:r>
            <a:r>
              <a:rPr lang="ru-RU" sz="1700" b="1" dirty="0" err="1" smtClean="0">
                <a:solidFill>
                  <a:srgbClr val="0070C0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Мадан</a:t>
            </a:r>
            <a:r>
              <a:rPr lang="ru-RU" sz="17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</a:t>
            </a:r>
            <a:r>
              <a:rPr 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-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мотивационно обучение на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лица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неравностойно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положение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обучение за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придобиване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обществени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граждански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компетентности,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достъп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заетост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хора в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неравностойно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положение;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обучения в направления „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Екскурзовод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уристически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гид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„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Дигитални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умения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осигуряване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заетост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мес. 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bg-BG" sz="1700" b="1" dirty="0" smtClean="0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Дейност </a:t>
            </a:r>
            <a:r>
              <a:rPr lang="bg-BG" sz="1700" b="1" dirty="0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3:</a:t>
            </a:r>
            <a:r>
              <a:rPr lang="bg-BG" sz="1700" b="1" dirty="0">
                <a:solidFill>
                  <a:srgbClr val="0070C0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</a:t>
            </a:r>
            <a:r>
              <a:rPr lang="ru-RU" sz="1700" b="1" dirty="0" err="1">
                <a:solidFill>
                  <a:srgbClr val="0070C0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Изпълнение</a:t>
            </a:r>
            <a:r>
              <a:rPr lang="ru-RU" sz="1700" b="1" dirty="0">
                <a:solidFill>
                  <a:srgbClr val="0070C0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на мерки за развитие на </a:t>
            </a:r>
            <a:r>
              <a:rPr lang="ru-RU" sz="1700" b="1" dirty="0" err="1">
                <a:solidFill>
                  <a:srgbClr val="0070C0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човешките</a:t>
            </a:r>
            <a:r>
              <a:rPr lang="ru-RU" sz="1700" b="1" dirty="0">
                <a:solidFill>
                  <a:srgbClr val="0070C0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</a:t>
            </a:r>
            <a:r>
              <a:rPr lang="ru-RU" sz="1700" b="1" dirty="0" err="1">
                <a:solidFill>
                  <a:srgbClr val="0070C0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ресурси</a:t>
            </a:r>
            <a:r>
              <a:rPr lang="ru-RU" sz="1700" b="1" dirty="0">
                <a:solidFill>
                  <a:srgbClr val="0070C0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на </a:t>
            </a:r>
            <a:r>
              <a:rPr lang="ru-RU" sz="1700" b="1" dirty="0" err="1">
                <a:solidFill>
                  <a:srgbClr val="0070C0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територията</a:t>
            </a:r>
            <a:r>
              <a:rPr lang="ru-RU" sz="1700" b="1" dirty="0">
                <a:solidFill>
                  <a:srgbClr val="0070C0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на Община </a:t>
            </a:r>
            <a:r>
              <a:rPr lang="ru-RU" sz="1700" b="1" dirty="0" err="1" smtClean="0">
                <a:solidFill>
                  <a:srgbClr val="0070C0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Неделино</a:t>
            </a:r>
            <a:r>
              <a:rPr lang="ru-RU" sz="17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</a:t>
            </a:r>
            <a:r>
              <a:rPr 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-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обучение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безработни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лица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„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Поддръжка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пътища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“, „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Озеленител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“;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Камериер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„Санитар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„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Спасител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„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Екскурзовод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„Администратор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Готвач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осигуряване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заетост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мес.</a:t>
            </a: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43531" y="1967962"/>
            <a:ext cx="2816314" cy="3328492"/>
          </a:xfrm>
          <a:prstGeom prst="rect">
            <a:avLst/>
          </a:prstGeom>
          <a:effectLst>
            <a:softEdge rad="520700"/>
          </a:effectLst>
        </p:spPr>
      </p:pic>
      <p:sp>
        <p:nvSpPr>
          <p:cNvPr id="3" name="TextBox 2"/>
          <p:cNvSpPr txBox="1"/>
          <p:nvPr/>
        </p:nvSpPr>
        <p:spPr>
          <a:xfrm>
            <a:off x="247629" y="955029"/>
            <a:ext cx="104822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bg-BG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Инвестиции по Програма „Развитие</a:t>
            </a:r>
            <a:r>
              <a:rPr kumimoji="0" lang="bg-BG" sz="28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на човешките ресурси“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微软雅黑"/>
              <a:cs typeface="Times New Roman" panose="02020603050405020304" pitchFamily="18" charset="0"/>
            </a:endParaRPr>
          </a:p>
        </p:txBody>
      </p:sp>
      <p:grpSp>
        <p:nvGrpSpPr>
          <p:cNvPr id="7" name="Group 10"/>
          <p:cNvGrpSpPr/>
          <p:nvPr/>
        </p:nvGrpSpPr>
        <p:grpSpPr>
          <a:xfrm>
            <a:off x="9088023" y="5468396"/>
            <a:ext cx="2527329" cy="1193629"/>
            <a:chOff x="7616696" y="4419599"/>
            <a:chExt cx="3509624" cy="1447533"/>
          </a:xfrm>
        </p:grpSpPr>
        <p:sp>
          <p:nvSpPr>
            <p:cNvPr id="8" name="Rectangle: Rounded Corners 12"/>
            <p:cNvSpPr/>
            <p:nvPr/>
          </p:nvSpPr>
          <p:spPr>
            <a:xfrm>
              <a:off x="7671384" y="4419599"/>
              <a:ext cx="3400249" cy="1447533"/>
            </a:xfrm>
            <a:prstGeom prst="roundRect">
              <a:avLst>
                <a:gd name="adj" fmla="val 5824"/>
              </a:avLst>
            </a:prstGeom>
            <a:solidFill>
              <a:schemeClr val="bg1"/>
            </a:solidFill>
            <a:ln>
              <a:noFill/>
            </a:ln>
            <a:effectLst>
              <a:outerShdw blurRad="533400" dist="368300" dir="2700000" sx="85000" sy="85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  <a:sym typeface="+mn-lt"/>
              </a:endParaRPr>
            </a:p>
          </p:txBody>
        </p:sp>
        <p:sp>
          <p:nvSpPr>
            <p:cNvPr id="9" name="TextBox 13"/>
            <p:cNvSpPr txBox="1"/>
            <p:nvPr/>
          </p:nvSpPr>
          <p:spPr>
            <a:xfrm>
              <a:off x="7710714" y="4497035"/>
              <a:ext cx="3211213" cy="646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bg-BG" altLang="zh-CN" b="1" dirty="0" smtClean="0">
                  <a:solidFill>
                    <a:srgbClr val="5B9BD5">
                      <a:lumMod val="50000"/>
                    </a:srgbClr>
                  </a:solidFill>
                  <a:latin typeface="Times New Roman" panose="02020603050405020304" pitchFamily="18" charset="0"/>
                  <a:ea typeface="微软雅黑"/>
                  <a:cs typeface="Times New Roman" panose="02020603050405020304" pitchFamily="18" charset="0"/>
                  <a:sym typeface="+mn-lt"/>
                </a:rPr>
                <a:t>Обща стойност на инвестициите</a:t>
              </a:r>
              <a:endPara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  <a:sym typeface="+mn-lt"/>
              </a:endParaRPr>
            </a:p>
          </p:txBody>
        </p:sp>
        <p:sp>
          <p:nvSpPr>
            <p:cNvPr id="10" name="TextBox 14"/>
            <p:cNvSpPr txBox="1"/>
            <p:nvPr/>
          </p:nvSpPr>
          <p:spPr>
            <a:xfrm>
              <a:off x="7616696" y="5220802"/>
              <a:ext cx="3509624" cy="4478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bg-BG" b="1" dirty="0" smtClean="0">
                  <a:solidFill>
                    <a:srgbClr val="C00000"/>
                  </a:solidFill>
                  <a:latin typeface="Times New Roman" panose="02020603050405020304" pitchFamily="18" charset="0"/>
                  <a:ea typeface="微软雅黑"/>
                  <a:cs typeface="Times New Roman" panose="02020603050405020304" pitchFamily="18" charset="0"/>
                </a:rPr>
                <a:t>3 473 745 лв. с ДДС</a:t>
              </a:r>
              <a:endParaRPr lang="bg-BG" b="1" dirty="0">
                <a:solidFill>
                  <a:srgbClr val="C00000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37650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Ресурси – ProEUvaluesB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2347" y="93064"/>
            <a:ext cx="3063875" cy="6432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12"/>
          <p:cNvSpPr/>
          <p:nvPr/>
        </p:nvSpPr>
        <p:spPr>
          <a:xfrm>
            <a:off x="8761615" y="1658393"/>
            <a:ext cx="3180147" cy="4916972"/>
          </a:xfrm>
          <a:prstGeom prst="rect">
            <a:avLst/>
          </a:prstGeom>
          <a:solidFill>
            <a:srgbClr val="F8F7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微软雅黑"/>
              <a:cs typeface="Times New Roman" panose="02020603050405020304" pitchFamily="18" charset="0"/>
              <a:sym typeface="+mn-lt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449546" y="2053244"/>
            <a:ext cx="8097180" cy="66941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bg-BG" sz="1700" b="1" dirty="0" smtClean="0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Дейност </a:t>
            </a:r>
            <a:r>
              <a:rPr lang="bg-BG" sz="1700" b="1" dirty="0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4:</a:t>
            </a:r>
            <a:r>
              <a:rPr lang="bg-BG" sz="1700" b="1" dirty="0">
                <a:solidFill>
                  <a:srgbClr val="0070C0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</a:t>
            </a:r>
            <a:r>
              <a:rPr lang="ru-RU" sz="1700" b="1" dirty="0" err="1">
                <a:solidFill>
                  <a:srgbClr val="0070C0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Изпълнение</a:t>
            </a:r>
            <a:r>
              <a:rPr lang="ru-RU" sz="1700" b="1" dirty="0">
                <a:solidFill>
                  <a:srgbClr val="0070C0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на мерки за развитие на </a:t>
            </a:r>
            <a:r>
              <a:rPr lang="ru-RU" sz="1700" b="1" dirty="0" err="1">
                <a:solidFill>
                  <a:srgbClr val="0070C0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човешките</a:t>
            </a:r>
            <a:r>
              <a:rPr lang="ru-RU" sz="1700" b="1" dirty="0">
                <a:solidFill>
                  <a:srgbClr val="0070C0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</a:t>
            </a:r>
            <a:r>
              <a:rPr lang="ru-RU" sz="1700" b="1" dirty="0" err="1">
                <a:solidFill>
                  <a:srgbClr val="0070C0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ресурси</a:t>
            </a:r>
            <a:r>
              <a:rPr lang="ru-RU" sz="1700" b="1" dirty="0">
                <a:solidFill>
                  <a:srgbClr val="0070C0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на </a:t>
            </a:r>
            <a:r>
              <a:rPr lang="ru-RU" sz="1700" b="1" dirty="0" err="1">
                <a:solidFill>
                  <a:srgbClr val="0070C0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територията</a:t>
            </a:r>
            <a:r>
              <a:rPr lang="ru-RU" sz="1700" b="1" dirty="0">
                <a:solidFill>
                  <a:srgbClr val="0070C0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на Община </a:t>
            </a:r>
            <a:r>
              <a:rPr lang="ru-RU" sz="17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Девин -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обучение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безработни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лица в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неравностойно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положение за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възстановяване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щети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природни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бедствия; обучение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безработни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изпълнители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термални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процедури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обучения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сферата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ресторантьорството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обучение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безработни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уязвими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групи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лица в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неравностойно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положение за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почистване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площи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разделно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събиране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отпадъци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тяхното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последващо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третиране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осигурена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заетост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период до 12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мес. на лица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целевата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група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bg-BG" sz="1700" b="1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Дейност </a:t>
            </a:r>
            <a:r>
              <a:rPr lang="bg-BG" sz="1700" b="1" dirty="0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5</a:t>
            </a:r>
            <a:r>
              <a:rPr lang="bg-BG" sz="1700" b="1" smtClean="0"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:</a:t>
            </a:r>
            <a:r>
              <a:rPr lang="bg-BG" sz="1700" b="1" smtClean="0">
                <a:solidFill>
                  <a:srgbClr val="0070C0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</a:t>
            </a:r>
            <a:r>
              <a:rPr lang="ru-RU" sz="1700" b="1" dirty="0" err="1">
                <a:solidFill>
                  <a:srgbClr val="0070C0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Изпълнение</a:t>
            </a:r>
            <a:r>
              <a:rPr lang="ru-RU" sz="1700" b="1" dirty="0">
                <a:solidFill>
                  <a:srgbClr val="0070C0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на мерки за развитие на </a:t>
            </a:r>
            <a:r>
              <a:rPr lang="ru-RU" sz="1700" b="1" dirty="0" err="1">
                <a:solidFill>
                  <a:srgbClr val="0070C0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човешките</a:t>
            </a:r>
            <a:r>
              <a:rPr lang="ru-RU" sz="1700" b="1" dirty="0">
                <a:solidFill>
                  <a:srgbClr val="0070C0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</a:t>
            </a:r>
            <a:r>
              <a:rPr lang="ru-RU" sz="1700" b="1" dirty="0" err="1">
                <a:solidFill>
                  <a:srgbClr val="0070C0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ресурси</a:t>
            </a:r>
            <a:r>
              <a:rPr lang="ru-RU" sz="1700" b="1" dirty="0">
                <a:solidFill>
                  <a:srgbClr val="0070C0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на </a:t>
            </a:r>
            <a:r>
              <a:rPr lang="ru-RU" sz="1700" b="1" dirty="0" err="1">
                <a:solidFill>
                  <a:srgbClr val="0070C0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територията</a:t>
            </a:r>
            <a:r>
              <a:rPr lang="ru-RU" sz="1700" b="1" dirty="0">
                <a:solidFill>
                  <a:srgbClr val="0070C0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на Община </a:t>
            </a:r>
            <a:r>
              <a:rPr lang="ru-RU" sz="17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Борино -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обучение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безработни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за „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Планински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водач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„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Екскурзовод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„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Дигитални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умения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осигурена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заетост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период до 12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мес.; мотивационно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обучение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лица</a:t>
            </a:r>
            <a:r>
              <a:rPr lang="bg-BG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неравностойно </a:t>
            </a:r>
            <a:r>
              <a:rPr lang="bg-BG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положение и осигурена заетост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ru-RU" dirty="0"/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ru-RU" dirty="0"/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ru-RU" dirty="0" smtClean="0"/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ru-RU" dirty="0" smtClean="0"/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ru-RU" dirty="0" smtClean="0"/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ru-RU" sz="2000" b="1" dirty="0">
              <a:solidFill>
                <a:srgbClr val="0070C0"/>
              </a:solidFill>
              <a:latin typeface="Times New Roman" panose="02020603050405020304" pitchFamily="18" charset="0"/>
              <a:ea typeface="微软雅黑"/>
              <a:cs typeface="Times New Roman" panose="02020603050405020304" pitchFamily="18" charset="0"/>
            </a:endParaRP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bg-BG" sz="1600" dirty="0"/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tabLst/>
              <a:defRPr/>
            </a:pPr>
            <a:endParaRPr kumimoji="0" lang="en-US" sz="17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微软雅黑"/>
              <a:cs typeface="Times New Roman" panose="02020603050405020304" pitchFamily="18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72690" y="1873100"/>
            <a:ext cx="2816314" cy="3328492"/>
          </a:xfrm>
          <a:prstGeom prst="rect">
            <a:avLst/>
          </a:prstGeom>
          <a:effectLst>
            <a:softEdge rad="520700"/>
          </a:effectLst>
        </p:spPr>
      </p:pic>
      <p:sp>
        <p:nvSpPr>
          <p:cNvPr id="3" name="TextBox 2"/>
          <p:cNvSpPr txBox="1"/>
          <p:nvPr/>
        </p:nvSpPr>
        <p:spPr>
          <a:xfrm>
            <a:off x="247629" y="955029"/>
            <a:ext cx="104822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bg-BG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Инвестиции по Програма „Развитие</a:t>
            </a:r>
            <a:r>
              <a:rPr kumimoji="0" lang="bg-BG" sz="28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на човешките ресурси“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微软雅黑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66247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8210" y="1027304"/>
            <a:ext cx="11612147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sz="2800" b="1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Резюме на </a:t>
            </a:r>
            <a:r>
              <a:rPr lang="bg-BG" sz="28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КИТИ</a:t>
            </a:r>
          </a:p>
          <a:p>
            <a:pPr algn="ctr"/>
            <a:endParaRPr lang="bg-BG" sz="1000" b="1" dirty="0">
              <a:solidFill>
                <a:prstClr val="black"/>
              </a:solidFill>
              <a:latin typeface="Times New Roman" panose="02020603050405020304" pitchFamily="18" charset="0"/>
              <a:ea typeface="微软雅黑"/>
              <a:cs typeface="Times New Roman" panose="02020603050405020304" pitchFamily="18" charset="0"/>
            </a:endParaRPr>
          </a:p>
          <a:p>
            <a:pPr algn="just"/>
            <a:r>
              <a:rPr lang="ru-RU" sz="16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Настоящата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Комбинирана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концепция за </a:t>
            </a:r>
            <a:r>
              <a:rPr lang="ru-RU" sz="16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интегрирани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териториални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инвестиции </a:t>
            </a:r>
            <a:r>
              <a:rPr lang="ru-RU" sz="16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обединява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следните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общини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: Община </a:t>
            </a:r>
            <a:r>
              <a:rPr lang="ru-RU" sz="16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Рудозем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, Община </a:t>
            </a:r>
            <a:r>
              <a:rPr lang="ru-RU" sz="16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Мадан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, Община </a:t>
            </a:r>
            <a:r>
              <a:rPr lang="ru-RU" sz="16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Неделино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, Община Девин и Община Борино. </a:t>
            </a:r>
            <a:r>
              <a:rPr lang="ru-RU" sz="16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Всички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те се </a:t>
            </a:r>
            <a:r>
              <a:rPr lang="ru-RU" sz="16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обединяват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около </a:t>
            </a:r>
            <a:r>
              <a:rPr lang="ru-RU" sz="16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една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цел и </a:t>
            </a:r>
            <a:r>
              <a:rPr lang="ru-RU" sz="16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тя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е </a:t>
            </a:r>
            <a:r>
              <a:rPr lang="ru-RU" sz="16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постигане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на </a:t>
            </a:r>
            <a:r>
              <a:rPr lang="ru-RU" sz="16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екологично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и </a:t>
            </a:r>
            <a:r>
              <a:rPr lang="ru-RU" sz="16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социално-икономическо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развитие на </a:t>
            </a:r>
            <a:r>
              <a:rPr lang="ru-RU" sz="16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селските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общини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в </a:t>
            </a:r>
            <a:r>
              <a:rPr lang="ru-RU" sz="16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Смолянска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област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. </a:t>
            </a:r>
            <a:endParaRPr lang="ru-RU" sz="1600" dirty="0" smtClean="0">
              <a:solidFill>
                <a:prstClr val="black"/>
              </a:solidFill>
              <a:latin typeface="Times New Roman" panose="02020603050405020304" pitchFamily="18" charset="0"/>
              <a:ea typeface="微软雅黑"/>
              <a:cs typeface="Times New Roman" panose="02020603050405020304" pitchFamily="18" charset="0"/>
            </a:endParaRPr>
          </a:p>
          <a:p>
            <a:pPr algn="just"/>
            <a:endParaRPr lang="ru-RU" sz="1600" dirty="0" smtClean="0">
              <a:solidFill>
                <a:prstClr val="black"/>
              </a:solidFill>
              <a:latin typeface="Times New Roman" panose="02020603050405020304" pitchFamily="18" charset="0"/>
              <a:ea typeface="微软雅黑"/>
              <a:cs typeface="Times New Roman" panose="02020603050405020304" pitchFamily="18" charset="0"/>
            </a:endParaRPr>
          </a:p>
          <a:p>
            <a:pPr algn="just"/>
            <a:r>
              <a:rPr lang="ru-RU" sz="1600" dirty="0" smtClean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Като </a:t>
            </a:r>
            <a:r>
              <a:rPr lang="ru-RU" sz="16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партньори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са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привлечени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и </a:t>
            </a:r>
            <a:r>
              <a:rPr lang="ru-RU" sz="16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сдружения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на </a:t>
            </a:r>
            <a:r>
              <a:rPr lang="ru-RU" sz="16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собствениците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на </a:t>
            </a:r>
            <a:r>
              <a:rPr lang="ru-RU" sz="16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многофамилни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жилищни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сгради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, </a:t>
            </a:r>
            <a:r>
              <a:rPr lang="ru-RU" sz="1600" dirty="0" err="1" smtClean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Професионална</a:t>
            </a:r>
            <a:r>
              <a:rPr lang="ru-RU" sz="1600" dirty="0" smtClean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гимназия 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по </a:t>
            </a:r>
            <a:r>
              <a:rPr lang="ru-RU" sz="16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електротехника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- гр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. Девин и </a:t>
            </a:r>
            <a:r>
              <a:rPr lang="ru-RU" sz="16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асоциирани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партньори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- работодатели. </a:t>
            </a:r>
            <a:r>
              <a:rPr lang="ru-RU" sz="1600" dirty="0" err="1" smtClean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Партньорите</a:t>
            </a:r>
            <a:r>
              <a:rPr lang="ru-RU" sz="1600" dirty="0" smtClean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в </a:t>
            </a:r>
            <a:r>
              <a:rPr lang="ru-RU" sz="16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концепцията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са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обединени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около </a:t>
            </a:r>
            <a:r>
              <a:rPr lang="ru-RU" sz="16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решаването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на общи </a:t>
            </a:r>
            <a:r>
              <a:rPr lang="ru-RU" sz="16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проблеми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и </a:t>
            </a:r>
            <a:r>
              <a:rPr lang="ru-RU" sz="16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полагането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на усилия в </a:t>
            </a:r>
            <a:r>
              <a:rPr lang="ru-RU" sz="16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посока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подобряването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на </a:t>
            </a:r>
            <a:r>
              <a:rPr lang="ru-RU" sz="16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икономическото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и </a:t>
            </a:r>
            <a:r>
              <a:rPr lang="ru-RU" sz="16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социално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развитие на региона. </a:t>
            </a:r>
            <a:endParaRPr lang="ru-RU" sz="1600" dirty="0" smtClean="0">
              <a:solidFill>
                <a:prstClr val="black"/>
              </a:solidFill>
              <a:latin typeface="Times New Roman" panose="02020603050405020304" pitchFamily="18" charset="0"/>
              <a:ea typeface="微软雅黑"/>
              <a:cs typeface="Times New Roman" panose="02020603050405020304" pitchFamily="18" charset="0"/>
            </a:endParaRPr>
          </a:p>
          <a:p>
            <a:pPr algn="just"/>
            <a:endParaRPr lang="ru-RU" sz="1600" dirty="0">
              <a:solidFill>
                <a:prstClr val="black"/>
              </a:solidFill>
              <a:latin typeface="Times New Roman" panose="02020603050405020304" pitchFamily="18" charset="0"/>
              <a:ea typeface="微软雅黑"/>
              <a:cs typeface="Times New Roman" panose="02020603050405020304" pitchFamily="18" charset="0"/>
            </a:endParaRPr>
          </a:p>
          <a:p>
            <a:pPr algn="just"/>
            <a:r>
              <a:rPr lang="ru-RU" sz="1600" b="1" dirty="0" err="1" smtClean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Предвидени</a:t>
            </a:r>
            <a:r>
              <a:rPr lang="ru-RU" sz="16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са</a:t>
            </a:r>
            <a:r>
              <a:rPr lang="ru-RU" sz="1600" b="1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следните</a:t>
            </a:r>
            <a:r>
              <a:rPr lang="ru-RU" sz="1600" b="1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мерки: </a:t>
            </a:r>
            <a:endParaRPr lang="ru-RU" sz="1600" b="1" dirty="0" smtClean="0">
              <a:solidFill>
                <a:prstClr val="black"/>
              </a:solidFill>
              <a:latin typeface="Times New Roman" panose="02020603050405020304" pitchFamily="18" charset="0"/>
              <a:ea typeface="微软雅黑"/>
              <a:cs typeface="Times New Roman" panose="02020603050405020304" pitchFamily="18" charset="0"/>
            </a:endParaRPr>
          </a:p>
          <a:p>
            <a:pPr marL="285750" indent="-285750" algn="just">
              <a:buFontTx/>
              <a:buChar char="-"/>
            </a:pPr>
            <a:r>
              <a:rPr lang="ru-RU" sz="1600" dirty="0" smtClean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Мерки 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за превенция и защита при </a:t>
            </a:r>
            <a:r>
              <a:rPr lang="ru-RU" sz="16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неблагоприятни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геодинамични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процеси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на </a:t>
            </a:r>
            <a:r>
              <a:rPr lang="ru-RU" sz="16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територията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на </a:t>
            </a:r>
            <a:r>
              <a:rPr lang="ru-RU" sz="16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общините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Неделино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и Борино; </a:t>
            </a:r>
            <a:endParaRPr lang="ru-RU" sz="1600" dirty="0" smtClean="0">
              <a:solidFill>
                <a:prstClr val="black"/>
              </a:solidFill>
              <a:latin typeface="Times New Roman" panose="02020603050405020304" pitchFamily="18" charset="0"/>
              <a:ea typeface="微软雅黑"/>
              <a:cs typeface="Times New Roman" panose="02020603050405020304" pitchFamily="18" charset="0"/>
            </a:endParaRPr>
          </a:p>
          <a:p>
            <a:pPr marL="285750" indent="-285750" algn="just">
              <a:buFontTx/>
              <a:buChar char="-"/>
            </a:pPr>
            <a:r>
              <a:rPr lang="ru-RU" sz="1600" dirty="0" smtClean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Мерки 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за превенция и управление на риска от наводнения на </a:t>
            </a:r>
            <a:r>
              <a:rPr lang="ru-RU" sz="16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територията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на </a:t>
            </a:r>
            <a:r>
              <a:rPr lang="ru-RU" sz="16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общините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Рудозем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Мадан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и Девин; </a:t>
            </a:r>
            <a:endParaRPr lang="ru-RU" sz="1600" dirty="0" smtClean="0">
              <a:solidFill>
                <a:prstClr val="black"/>
              </a:solidFill>
              <a:latin typeface="Times New Roman" panose="02020603050405020304" pitchFamily="18" charset="0"/>
              <a:ea typeface="微软雅黑"/>
              <a:cs typeface="Times New Roman" panose="02020603050405020304" pitchFamily="18" charset="0"/>
            </a:endParaRPr>
          </a:p>
          <a:p>
            <a:pPr marL="285750" indent="-285750" algn="just">
              <a:buFontTx/>
              <a:buChar char="-"/>
            </a:pPr>
            <a:r>
              <a:rPr lang="ru-RU" sz="1600" dirty="0" smtClean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Мерки 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за </a:t>
            </a:r>
            <a:r>
              <a:rPr lang="ru-RU" sz="16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развитието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на туризма - </a:t>
            </a:r>
            <a:r>
              <a:rPr lang="ru-RU" sz="16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предвидени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са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на </a:t>
            </a:r>
            <a:r>
              <a:rPr lang="ru-RU" sz="16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територията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на </a:t>
            </a:r>
            <a:r>
              <a:rPr lang="ru-RU" sz="16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всички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общини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; </a:t>
            </a:r>
            <a:endParaRPr lang="ru-RU" sz="1600" dirty="0" smtClean="0">
              <a:solidFill>
                <a:prstClr val="black"/>
              </a:solidFill>
              <a:latin typeface="Times New Roman" panose="02020603050405020304" pitchFamily="18" charset="0"/>
              <a:ea typeface="微软雅黑"/>
              <a:cs typeface="Times New Roman" panose="02020603050405020304" pitchFamily="18" charset="0"/>
            </a:endParaRPr>
          </a:p>
          <a:p>
            <a:pPr marL="285750" indent="-285750" algn="just">
              <a:buFontTx/>
              <a:buChar char="-"/>
            </a:pPr>
            <a:r>
              <a:rPr lang="ru-RU" sz="1600" dirty="0" err="1" smtClean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Инфраструктурни</a:t>
            </a:r>
            <a:r>
              <a:rPr lang="ru-RU" sz="1600" dirty="0" smtClean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мерки за </a:t>
            </a:r>
            <a:r>
              <a:rPr lang="ru-RU" sz="16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насърчаване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на </a:t>
            </a:r>
            <a:r>
              <a:rPr lang="ru-RU" sz="16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икономическата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активност</a:t>
            </a:r>
            <a:r>
              <a:rPr lang="ru-RU" sz="1600" dirty="0" smtClean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на </a:t>
            </a:r>
            <a:r>
              <a:rPr lang="ru-RU" sz="16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територията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на </a:t>
            </a:r>
            <a:r>
              <a:rPr lang="ru-RU" sz="16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общините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Рудозем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Мадан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и Борино</a:t>
            </a:r>
            <a:r>
              <a:rPr lang="ru-RU" sz="1600" dirty="0" smtClean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;</a:t>
            </a:r>
          </a:p>
          <a:p>
            <a:pPr marL="285750" indent="-285750" algn="just">
              <a:buFontTx/>
              <a:buChar char="-"/>
            </a:pPr>
            <a:r>
              <a:rPr lang="ru-RU" sz="1600" dirty="0" smtClean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Мерки 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за </a:t>
            </a:r>
            <a:r>
              <a:rPr lang="ru-RU" sz="16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подобряването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на </a:t>
            </a:r>
            <a:r>
              <a:rPr lang="ru-RU" sz="16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здравната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инфраструктура на </a:t>
            </a:r>
            <a:r>
              <a:rPr lang="ru-RU" sz="16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територията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на Община Девин; </a:t>
            </a:r>
            <a:endParaRPr lang="ru-RU" sz="1600" dirty="0" smtClean="0">
              <a:solidFill>
                <a:prstClr val="black"/>
              </a:solidFill>
              <a:latin typeface="Times New Roman" panose="02020603050405020304" pitchFamily="18" charset="0"/>
              <a:ea typeface="微软雅黑"/>
              <a:cs typeface="Times New Roman" panose="02020603050405020304" pitchFamily="18" charset="0"/>
            </a:endParaRPr>
          </a:p>
          <a:p>
            <a:pPr marL="285750" indent="-285750" algn="just">
              <a:buFontTx/>
              <a:buChar char="-"/>
            </a:pPr>
            <a:r>
              <a:rPr lang="ru-RU" sz="1600" dirty="0" smtClean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Мерки 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за </a:t>
            </a:r>
            <a:r>
              <a:rPr lang="ru-RU" sz="16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подобряване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енергината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ефективност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на </a:t>
            </a:r>
            <a:r>
              <a:rPr lang="ru-RU" sz="16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многофамилни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жилищни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сгради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на </a:t>
            </a:r>
            <a:r>
              <a:rPr lang="ru-RU" sz="16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територията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на Община </a:t>
            </a:r>
            <a:r>
              <a:rPr lang="ru-RU" sz="16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Мадан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; </a:t>
            </a:r>
            <a:endParaRPr lang="ru-RU" sz="1600" dirty="0" smtClean="0">
              <a:solidFill>
                <a:prstClr val="black"/>
              </a:solidFill>
              <a:latin typeface="Times New Roman" panose="02020603050405020304" pitchFamily="18" charset="0"/>
              <a:ea typeface="微软雅黑"/>
              <a:cs typeface="Times New Roman" panose="02020603050405020304" pitchFamily="18" charset="0"/>
            </a:endParaRPr>
          </a:p>
          <a:p>
            <a:pPr marL="285750" indent="-285750" algn="just">
              <a:buFontTx/>
              <a:buChar char="-"/>
            </a:pPr>
            <a:r>
              <a:rPr lang="ru-RU" sz="1600" dirty="0" smtClean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Мерки 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за </a:t>
            </a:r>
            <a:r>
              <a:rPr lang="ru-RU" sz="16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насърчаване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на </a:t>
            </a:r>
            <a:r>
              <a:rPr lang="ru-RU" sz="16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заетостта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и </a:t>
            </a:r>
            <a:r>
              <a:rPr lang="ru-RU" sz="16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развитието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на умения на </a:t>
            </a:r>
            <a:r>
              <a:rPr lang="ru-RU" sz="16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територията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на </a:t>
            </a:r>
            <a:r>
              <a:rPr lang="ru-RU" sz="16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общини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Рудозем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Неделино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, Девин и Борино; </a:t>
            </a:r>
            <a:endParaRPr lang="ru-RU" sz="1600" dirty="0" smtClean="0">
              <a:solidFill>
                <a:prstClr val="black"/>
              </a:solidFill>
              <a:latin typeface="Times New Roman" panose="02020603050405020304" pitchFamily="18" charset="0"/>
              <a:ea typeface="微软雅黑"/>
              <a:cs typeface="Times New Roman" panose="02020603050405020304" pitchFamily="18" charset="0"/>
            </a:endParaRPr>
          </a:p>
          <a:p>
            <a:pPr marL="285750" indent="-285750" algn="just">
              <a:buFontTx/>
              <a:buChar char="-"/>
            </a:pPr>
            <a:r>
              <a:rPr lang="ru-RU" sz="1600" dirty="0" smtClean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Мерки 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за </a:t>
            </a:r>
            <a:r>
              <a:rPr lang="ru-RU" sz="16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социално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включване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и </a:t>
            </a:r>
            <a:r>
              <a:rPr lang="ru-RU" sz="16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равни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възможности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на </a:t>
            </a:r>
            <a:r>
              <a:rPr lang="ru-RU" sz="16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територията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на община Борино и община </a:t>
            </a:r>
            <a:r>
              <a:rPr lang="ru-RU" sz="16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Мадан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; </a:t>
            </a:r>
            <a:endParaRPr lang="ru-RU" sz="1600" dirty="0" smtClean="0">
              <a:solidFill>
                <a:prstClr val="black"/>
              </a:solidFill>
              <a:latin typeface="Times New Roman" panose="02020603050405020304" pitchFamily="18" charset="0"/>
              <a:ea typeface="微软雅黑"/>
              <a:cs typeface="Times New Roman" panose="02020603050405020304" pitchFamily="18" charset="0"/>
            </a:endParaRPr>
          </a:p>
          <a:p>
            <a:pPr marL="285750" indent="-285750" algn="just">
              <a:buFontTx/>
              <a:buChar char="-"/>
            </a:pPr>
            <a:r>
              <a:rPr lang="ru-RU" sz="1600" dirty="0" smtClean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Мерки 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за </a:t>
            </a:r>
            <a:r>
              <a:rPr lang="ru-RU" sz="16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насърчаване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на </a:t>
            </a:r>
            <a:r>
              <a:rPr lang="ru-RU" sz="16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младежката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заетост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на </a:t>
            </a:r>
            <a:r>
              <a:rPr lang="ru-RU" sz="16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територията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на община </a:t>
            </a:r>
            <a:r>
              <a:rPr lang="ru-RU" sz="16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Мадан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. </a:t>
            </a:r>
            <a:endParaRPr lang="ru-RU" sz="1600" dirty="0" smtClean="0">
              <a:solidFill>
                <a:prstClr val="black"/>
              </a:solidFill>
              <a:latin typeface="Times New Roman" panose="02020603050405020304" pitchFamily="18" charset="0"/>
              <a:ea typeface="微软雅黑"/>
              <a:cs typeface="Times New Roman" panose="02020603050405020304" pitchFamily="18" charset="0"/>
            </a:endParaRPr>
          </a:p>
          <a:p>
            <a:pPr marL="285750" indent="-285750" algn="just">
              <a:buFontTx/>
              <a:buChar char="-"/>
            </a:pPr>
            <a:r>
              <a:rPr lang="ru-RU" sz="1600" dirty="0" smtClean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Мерки 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за </a:t>
            </a:r>
            <a:r>
              <a:rPr lang="ru-RU" sz="16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подобряване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връзката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на </a:t>
            </a:r>
            <a:r>
              <a:rPr lang="ru-RU" sz="16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образованието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с </a:t>
            </a:r>
            <a:r>
              <a:rPr lang="ru-RU" sz="16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пазара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на труда на </a:t>
            </a:r>
            <a:r>
              <a:rPr lang="ru-RU" sz="1600" dirty="0" err="1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територията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на община Девин.</a:t>
            </a:r>
            <a:endParaRPr lang="en-US" sz="1600" dirty="0">
              <a:solidFill>
                <a:prstClr val="black"/>
              </a:solidFill>
              <a:latin typeface="Times New Roman" panose="02020603050405020304" pitchFamily="18" charset="0"/>
              <a:ea typeface="微软雅黑"/>
              <a:cs typeface="Times New Roman" panose="02020603050405020304" pitchFamily="18" charset="0"/>
            </a:endParaRPr>
          </a:p>
        </p:txBody>
      </p:sp>
      <p:pic>
        <p:nvPicPr>
          <p:cNvPr id="3" name="Picture 6" descr="Ресурси – ProEUvaluesB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2347" y="93064"/>
            <a:ext cx="3063875" cy="6432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авоъгълник 3"/>
          <p:cNvSpPr/>
          <p:nvPr/>
        </p:nvSpPr>
        <p:spPr>
          <a:xfrm>
            <a:off x="5945959" y="3244334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998191501"/>
      </p:ext>
    </p:extLst>
  </p:cSld>
  <p:clrMapOvr>
    <a:masterClrMapping/>
  </p:clrMapOvr>
  <p:transition spd="slow">
    <p:cover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www.jpppt.com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rn5420ru">
      <a:majorFont>
        <a:latin typeface="微软雅黑"/>
        <a:ea typeface="微软雅黑"/>
        <a:cs typeface=""/>
      </a:majorFont>
      <a:minorFont>
        <a:latin typeface="微软雅黑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2510</TotalTime>
  <Words>1425</Words>
  <Application>Microsoft Office PowerPoint</Application>
  <PresentationFormat>Широк екран</PresentationFormat>
  <Paragraphs>97</Paragraphs>
  <Slides>10</Slides>
  <Notes>7</Notes>
  <HiddenSlides>0</HiddenSlides>
  <MMClips>0</MMClips>
  <ScaleCrop>false</ScaleCrop>
  <HeadingPairs>
    <vt:vector size="6" baseType="variant">
      <vt:variant>
        <vt:lpstr>Използвани шрифтове</vt:lpstr>
      </vt:variant>
      <vt:variant>
        <vt:i4>9</vt:i4>
      </vt:variant>
      <vt:variant>
        <vt:lpstr>Тема</vt:lpstr>
      </vt:variant>
      <vt:variant>
        <vt:i4>2</vt:i4>
      </vt:variant>
      <vt:variant>
        <vt:lpstr>Заглавия на слайдовете</vt:lpstr>
      </vt:variant>
      <vt:variant>
        <vt:i4>10</vt:i4>
      </vt:variant>
    </vt:vector>
  </HeadingPairs>
  <TitlesOfParts>
    <vt:vector size="21" baseType="lpstr">
      <vt:lpstr>微软雅黑</vt:lpstr>
      <vt:lpstr>Arial</vt:lpstr>
      <vt:lpstr>Calibri</vt:lpstr>
      <vt:lpstr>Calibri Light</vt:lpstr>
      <vt:lpstr>等线</vt:lpstr>
      <vt:lpstr>Times New Roman</vt:lpstr>
      <vt:lpstr>Wingdings</vt:lpstr>
      <vt:lpstr>字魂105号-简雅黑</vt:lpstr>
      <vt:lpstr>思源宋体 CN</vt:lpstr>
      <vt:lpstr>Office Theme</vt:lpstr>
      <vt:lpstr>www.jpppt.com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Концепция за интегрирани териториални инвестиции (КИТИ) № … „…………….“</dc:title>
  <dc:creator>EVELINA DIMITROVA STOYANOVA-TODOROVA</dc:creator>
  <cp:lastModifiedBy>Зорица Ставрева</cp:lastModifiedBy>
  <cp:revision>113</cp:revision>
  <dcterms:created xsi:type="dcterms:W3CDTF">2023-11-02T09:02:19Z</dcterms:created>
  <dcterms:modified xsi:type="dcterms:W3CDTF">2024-02-21T14:04:35Z</dcterms:modified>
</cp:coreProperties>
</file>