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7"/>
  </p:notesMasterIdLst>
  <p:sldIdLst>
    <p:sldId id="264" r:id="rId3"/>
    <p:sldId id="272" r:id="rId4"/>
    <p:sldId id="276" r:id="rId5"/>
    <p:sldId id="27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7F2"/>
    <a:srgbClr val="213315"/>
    <a:srgbClr val="FFFFFF"/>
    <a:srgbClr val="F5FAF0"/>
    <a:srgbClr val="FDFEFC"/>
    <a:srgbClr val="EDF8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5942DF-ED9A-4711-9232-52941E31EB53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29253C-7758-4072-B0A6-532B05D90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801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E935D-E771-4353-9C11-F366E4F1B1B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5166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828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871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9038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9" name="组合 8"/>
          <p:cNvGrpSpPr/>
          <p:nvPr userDrawn="1"/>
        </p:nvGrpSpPr>
        <p:grpSpPr>
          <a:xfrm>
            <a:off x="3581399" y="1052096"/>
            <a:ext cx="5330231" cy="4786943"/>
            <a:chOff x="1072586" y="701733"/>
            <a:chExt cx="4902755" cy="4560310"/>
          </a:xfrm>
        </p:grpSpPr>
        <p:sp>
          <p:nvSpPr>
            <p:cNvPr id="10" name="矩形 9"/>
            <p:cNvSpPr/>
            <p:nvPr/>
          </p:nvSpPr>
          <p:spPr>
            <a:xfrm rot="2648372">
              <a:off x="1072586" y="730321"/>
              <a:ext cx="4474028" cy="4474028"/>
            </a:xfrm>
            <a:prstGeom prst="rect">
              <a:avLst/>
            </a:prstGeom>
            <a:noFill/>
            <a:ln w="38100">
              <a:solidFill>
                <a:srgbClr val="00374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字魂105号-简雅黑" panose="00000500000000000000" pitchFamily="2" charset="-122"/>
                <a:ea typeface="字魂105号-简雅黑" panose="00000500000000000000" pitchFamily="2" charset="-122"/>
                <a:cs typeface="+mn-cs"/>
                <a:sym typeface="字魂105号-简雅黑" panose="00000500000000000000" pitchFamily="2" charset="-122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 rot="2648372">
              <a:off x="1501313" y="788015"/>
              <a:ext cx="4474028" cy="4474028"/>
            </a:xfrm>
            <a:prstGeom prst="rect">
              <a:avLst/>
            </a:pr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字魂105号-简雅黑" panose="00000500000000000000" pitchFamily="2" charset="-122"/>
                <a:ea typeface="字魂105号-简雅黑" panose="00000500000000000000" pitchFamily="2" charset="-122"/>
                <a:cs typeface="+mn-cs"/>
                <a:sym typeface="字魂105号-简雅黑" panose="00000500000000000000" pitchFamily="2" charset="-122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 rot="2648372">
              <a:off x="1313660" y="701733"/>
              <a:ext cx="4499505" cy="4545098"/>
            </a:xfrm>
            <a:prstGeom prst="rect">
              <a:avLst/>
            </a:prstGeom>
            <a:solidFill>
              <a:srgbClr val="FAFAFA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字魂105号-简雅黑" panose="00000500000000000000" pitchFamily="2" charset="-122"/>
                <a:ea typeface="字魂105号-简雅黑" panose="00000500000000000000" pitchFamily="2" charset="-122"/>
                <a:cs typeface="+mn-cs"/>
                <a:sym typeface="字魂105号-简雅黑" panose="00000500000000000000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291133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6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116106"/>
      </p:ext>
    </p:extLst>
  </p:cSld>
  <p:clrMapOvr>
    <a:masterClrMapping/>
  </p:clrMapOvr>
  <p:transition spd="slow">
    <p:cove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3350101"/>
      </p:ext>
    </p:extLst>
  </p:cSld>
  <p:clrMapOvr>
    <a:masterClrMapping/>
  </p:clrMapOvr>
  <p:transition spd="slow">
    <p:cover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2024/2/21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2238149"/>
      </p:ext>
    </p:extLst>
  </p:cSld>
  <p:clrMapOvr>
    <a:masterClrMapping/>
  </p:clrMapOvr>
  <p:transition spd="slow">
    <p:cover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2024/2/21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2149037"/>
      </p:ext>
    </p:extLst>
  </p:cSld>
  <p:clrMapOvr>
    <a:masterClrMapping/>
  </p:clrMapOvr>
  <p:transition spd="slow">
    <p:cover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2024/2/21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6061428"/>
      </p:ext>
    </p:extLst>
  </p:cSld>
  <p:clrMapOvr>
    <a:masterClrMapping/>
  </p:clrMapOvr>
  <p:transition spd="slow">
    <p:cover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2024/2/21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2638938"/>
      </p:ext>
    </p:extLst>
  </p:cSld>
  <p:clrMapOvr>
    <a:masterClrMapping/>
  </p:clrMapOvr>
  <p:transition spd="slow">
    <p:cover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2024/2/21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8556295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1225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2024/2/21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7421997"/>
      </p:ext>
    </p:extLst>
  </p:cSld>
  <p:clrMapOvr>
    <a:masterClrMapping/>
  </p:clrMapOvr>
  <p:transition spd="slow">
    <p:cover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2024/2/21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31304" y="6739570"/>
            <a:ext cx="1224136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  <a:hlinkClick r:id="rId2"/>
              </a:rPr>
              <a:t>下载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http://www.1ppt.com/xiazai/</a:t>
            </a:r>
          </a:p>
        </p:txBody>
      </p:sp>
    </p:spTree>
    <p:extLst>
      <p:ext uri="{BB962C8B-B14F-4D97-AF65-F5344CB8AC3E}">
        <p14:creationId xmlns:p14="http://schemas.microsoft.com/office/powerpoint/2010/main" val="1860705636"/>
      </p:ext>
    </p:extLst>
  </p:cSld>
  <p:clrMapOvr>
    <a:masterClrMapping/>
  </p:clrMapOvr>
  <p:transition spd="slow">
    <p:cover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2024/2/21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7135046"/>
      </p:ext>
    </p:extLst>
  </p:cSld>
  <p:clrMapOvr>
    <a:masterClrMapping/>
  </p:clrMapOvr>
  <p:transition spd="slow">
    <p:cover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2024/2/21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319980"/>
      </p:ext>
    </p:extLst>
  </p:cSld>
  <p:clrMapOvr>
    <a:masterClrMapping/>
  </p:clrMapOvr>
  <p:transition spd="slow">
    <p:cover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rgbClr val="596D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/>
              <a:cs typeface="+mn-cs"/>
            </a:endParaRPr>
          </a:p>
        </p:txBody>
      </p:sp>
      <p:sp>
        <p:nvSpPr>
          <p:cNvPr id="4" name="Rounded Rectangle 3"/>
          <p:cNvSpPr/>
          <p:nvPr userDrawn="1"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/>
              <a:cs typeface="+mn-cs"/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35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微软雅黑"/>
              <a:cs typeface="+mn-cs"/>
            </a:endParaRPr>
          </a:p>
        </p:txBody>
      </p:sp>
      <p:sp>
        <p:nvSpPr>
          <p:cNvPr id="58" name="TextBox 57"/>
          <p:cNvSpPr txBox="1"/>
          <p:nvPr userDrawn="1"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You can Resize without losing quality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Box 58"/>
          <p:cNvSpPr txBox="1"/>
          <p:nvPr userDrawn="1"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You can Change Fill Color &amp;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Line Color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/>
          <p:cNvSpPr txBox="1"/>
          <p:nvPr userDrawn="1"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Wowtemplates.in</a:t>
            </a:r>
            <a:endParaRPr kumimoji="0" lang="ko-KR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0"/>
          <p:cNvSpPr txBox="1"/>
          <p:nvPr userDrawn="1"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/>
                <a:ea typeface="微软雅黑"/>
                <a:cs typeface="Arial" panose="020B0604020202020204" pitchFamily="34" charset="0"/>
              </a:rPr>
              <a:t>FREE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/>
                <a:ea typeface="微软雅黑"/>
                <a:cs typeface="Arial" panose="020B0604020202020204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3856738558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10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79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878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284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955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70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80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DC787-A6BD-4F91-8598-8EB948C50ED9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377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2024/2/21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4651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 spd="slow">
    <p:cover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30412" y="890512"/>
            <a:ext cx="11771672" cy="5501353"/>
            <a:chOff x="462348" y="660230"/>
            <a:chExt cx="8771860" cy="5555480"/>
          </a:xfrm>
        </p:grpSpPr>
        <p:sp>
          <p:nvSpPr>
            <p:cNvPr id="11" name="Rectangle 10"/>
            <p:cNvSpPr/>
            <p:nvPr/>
          </p:nvSpPr>
          <p:spPr>
            <a:xfrm>
              <a:off x="462348" y="660230"/>
              <a:ext cx="8771860" cy="5555480"/>
            </a:xfrm>
            <a:prstGeom prst="rect">
              <a:avLst/>
            </a:prstGeom>
            <a:solidFill>
              <a:srgbClr val="F8F7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73450" y="1724786"/>
              <a:ext cx="5274689" cy="13364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defRPr/>
              </a:pPr>
              <a:r>
                <a:rPr lang="ru-RU" altLang="zh-CN" sz="2000" dirty="0"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Концепция за интегрирани териториални инвестиции (КИТИ)</a:t>
              </a:r>
              <a:br>
                <a:rPr lang="ru-RU" altLang="zh-CN" sz="2000" dirty="0"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</a:br>
              <a:r>
                <a:rPr lang="ru-RU" altLang="zh-CN" sz="2000" dirty="0"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№ </a:t>
              </a:r>
              <a:r>
                <a:rPr lang="fr-FR" altLang="zh-CN" sz="2000" dirty="0"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BG16FFPR003-2.001-0129</a:t>
              </a:r>
              <a:r>
                <a:rPr lang="ru-RU" altLang="zh-CN" sz="2000" dirty="0"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 </a:t>
              </a:r>
              <a:endParaRPr lang="ru-RU" altLang="zh-CN" sz="2000" dirty="0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  <a:p>
              <a:pPr lvl="0" algn="ctr">
                <a:defRPr/>
              </a:pPr>
              <a:r>
                <a:rPr lang="ru-RU" altLang="zh-CN" sz="20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„</a:t>
              </a:r>
              <a:r>
                <a:rPr lang="ru-RU" altLang="zh-CN" sz="20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Подкрепа</a:t>
              </a:r>
              <a:r>
                <a:rPr lang="ru-RU" altLang="zh-CN" sz="20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 за </a:t>
              </a:r>
              <a:r>
                <a:rPr lang="ru-RU" altLang="zh-CN" sz="20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дуалната</a:t>
              </a:r>
              <a:r>
                <a:rPr lang="ru-RU" altLang="zh-CN" sz="20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 система на обучение в ПГТТ "</a:t>
              </a:r>
              <a:r>
                <a:rPr lang="ru-RU" altLang="zh-CN" sz="20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Христо</a:t>
              </a:r>
              <a:r>
                <a:rPr lang="ru-RU" altLang="zh-CN" sz="20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 </a:t>
              </a:r>
              <a:r>
                <a:rPr lang="ru-RU" altLang="zh-CN" sz="20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Ботев</a:t>
              </a:r>
              <a:r>
                <a:rPr lang="ru-RU" altLang="zh-CN" sz="20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" - гр. </a:t>
              </a:r>
              <a:r>
                <a:rPr lang="ru-RU" altLang="zh-CN" sz="20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Смолян“</a:t>
              </a:r>
              <a:endPara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62348" y="817925"/>
              <a:ext cx="6700169" cy="419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4000"/>
                </a:lnSpc>
              </a:pPr>
              <a:r>
                <a:rPr lang="bg-BG" sz="2000" u="sng" dirty="0" smtClean="0">
                  <a:latin typeface="Times New Roman" panose="02020603050405020304" pitchFamily="18" charset="0"/>
                  <a:cs typeface="Times New Roman" panose="02020603050405020304" pitchFamily="18" charset="0"/>
                  <a:sym typeface="+mn-lt"/>
                </a:rPr>
                <a:t>Регионален</a:t>
              </a:r>
              <a:r>
                <a:rPr lang="bg-BG" sz="1600" u="sng" dirty="0" smtClean="0">
                  <a:latin typeface="Times New Roman" panose="02020603050405020304" pitchFamily="18" charset="0"/>
                  <a:cs typeface="Times New Roman" panose="02020603050405020304" pitchFamily="18" charset="0"/>
                  <a:sym typeface="+mn-lt"/>
                </a:rPr>
                <a:t> </a:t>
              </a:r>
              <a:r>
                <a:rPr lang="bg-BG" sz="2000" u="sng" dirty="0" smtClean="0">
                  <a:latin typeface="Times New Roman" panose="02020603050405020304" pitchFamily="18" charset="0"/>
                  <a:cs typeface="Times New Roman" panose="02020603050405020304" pitchFamily="18" charset="0"/>
                  <a:sym typeface="+mn-lt"/>
                </a:rPr>
                <a:t>съвет за развитие на</a:t>
              </a:r>
              <a:r>
                <a:rPr lang="en-GB" sz="2000" u="sng" dirty="0" smtClean="0">
                  <a:latin typeface="Times New Roman" panose="02020603050405020304" pitchFamily="18" charset="0"/>
                  <a:cs typeface="Times New Roman" panose="02020603050405020304" pitchFamily="18" charset="0"/>
                  <a:sym typeface="+mn-lt"/>
                </a:rPr>
                <a:t> </a:t>
              </a:r>
              <a:r>
                <a:rPr lang="bg-BG" sz="2000" u="sng" dirty="0" smtClean="0">
                  <a:latin typeface="Times New Roman" panose="02020603050405020304" pitchFamily="18" charset="0"/>
                  <a:cs typeface="Times New Roman" panose="02020603050405020304" pitchFamily="18" charset="0"/>
                  <a:sym typeface="+mn-lt"/>
                </a:rPr>
                <a:t>Южен централен регион</a:t>
              </a:r>
              <a:endParaRPr lang="en-US" sz="2000" u="sng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4" name="Content Placeholder 2"/>
            <p:cNvSpPr txBox="1">
              <a:spLocks/>
            </p:cNvSpPr>
            <p:nvPr/>
          </p:nvSpPr>
          <p:spPr>
            <a:xfrm>
              <a:off x="571066" y="3848953"/>
              <a:ext cx="8554424" cy="2318958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buNone/>
              </a:pPr>
              <a:r>
                <a:rPr lang="bg-BG" sz="1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Общ размер на БФП</a:t>
              </a:r>
              <a:r>
                <a:rPr lang="bg-BG" sz="1800" b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r>
                <a:rPr lang="bg-BG" sz="1800" b="1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363 500 </a:t>
              </a:r>
              <a:r>
                <a:rPr lang="bg-BG" sz="18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лв</a:t>
              </a:r>
              <a:r>
                <a:rPr lang="bg-BG" sz="1800" b="1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 с ДДС</a:t>
              </a:r>
              <a:endParaRPr lang="bg-BG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indent="0">
                <a:buNone/>
              </a:pPr>
              <a:r>
                <a:rPr lang="bg-BG" sz="1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Водещ партньор/Кандидат:</a:t>
              </a:r>
              <a:r>
                <a:rPr lang="bg-BG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8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Професионална</a:t>
              </a:r>
              <a:r>
                <a:rPr lang="ru-RU" sz="1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гимназия по техника и технологии </a:t>
              </a:r>
              <a:r>
                <a:rPr lang="bg-BG" sz="1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„</a:t>
              </a:r>
              <a:r>
                <a:rPr lang="ru-RU" sz="18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Христо</a:t>
              </a:r>
              <a:r>
                <a:rPr lang="ru-RU" sz="1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8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Ботев</a:t>
              </a:r>
              <a:r>
                <a:rPr lang="bg-BG" sz="1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" </a:t>
              </a:r>
              <a:r>
                <a:rPr lang="bg-BG" sz="18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lang="ru-RU" sz="18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гр. Смолян </a:t>
              </a:r>
              <a:endParaRPr lang="ru-RU" sz="1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indent="0">
                <a:buNone/>
              </a:pPr>
              <a:r>
                <a:rPr lang="bg-BG" sz="1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Партньори: </a:t>
              </a:r>
              <a:r>
                <a:rPr lang="bg-BG" sz="1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„</a:t>
              </a:r>
              <a:r>
                <a:rPr lang="bg-BG" sz="18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Арексим</a:t>
              </a:r>
              <a:r>
                <a:rPr lang="bg-BG" sz="1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инженеринг" ЕАД</a:t>
              </a:r>
            </a:p>
            <a:p>
              <a:pPr marL="0" indent="0">
                <a:buNone/>
              </a:pPr>
              <a:r>
                <a:rPr lang="bg-BG" sz="1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„</a:t>
              </a:r>
              <a:r>
                <a:rPr lang="bg-BG" sz="18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Хроновски</a:t>
              </a:r>
              <a:r>
                <a:rPr lang="bg-BG" sz="1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БГ" ЕООД</a:t>
              </a:r>
            </a:p>
            <a:p>
              <a:pPr marL="0" indent="0">
                <a:buNone/>
              </a:pPr>
              <a:r>
                <a:rPr lang="ru-RU" sz="18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Регионално</a:t>
              </a:r>
              <a:r>
                <a:rPr lang="ru-RU" sz="1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управление на </a:t>
              </a:r>
              <a:r>
                <a:rPr lang="ru-RU" sz="18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образованието</a:t>
              </a:r>
              <a:r>
                <a:rPr lang="ru-RU" sz="1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- Смолян</a:t>
              </a:r>
              <a:endParaRPr lang="en-US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31" name="Picture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25186">
            <a:off x="7757486" y="1448626"/>
            <a:ext cx="4052561" cy="3039420"/>
          </a:xfrm>
          <a:prstGeom prst="rect">
            <a:avLst/>
          </a:prstGeom>
          <a:ln>
            <a:noFill/>
          </a:ln>
          <a:effectLst>
            <a:outerShdw blurRad="5969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Picture 6" descr="Ресурси – ProEUvaluesB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2039" y="11162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8772648" y="5456004"/>
            <a:ext cx="2637060" cy="584775"/>
            <a:chOff x="5814629" y="5508220"/>
            <a:chExt cx="2637060" cy="584775"/>
          </a:xfrm>
        </p:grpSpPr>
        <p:sp>
          <p:nvSpPr>
            <p:cNvPr id="34" name="Rectangle 33"/>
            <p:cNvSpPr/>
            <p:nvPr/>
          </p:nvSpPr>
          <p:spPr>
            <a:xfrm>
              <a:off x="6269168" y="5508220"/>
              <a:ext cx="2182521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bg-BG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Място на изпълнение: </a:t>
              </a:r>
              <a:endPara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bg-BG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Гр. Смолян</a:t>
              </a:r>
              <a:endParaRPr lang="en-US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3074" name="Picture 2" descr="black Google Maps pin PNG transparent image download, size: 686x980px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14629" y="5568685"/>
              <a:ext cx="356828" cy="5097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71344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Ресурси – ProEUvaluesB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347" y="93064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7657289" y="628963"/>
            <a:ext cx="4032288" cy="5836388"/>
          </a:xfrm>
          <a:prstGeom prst="rect">
            <a:avLst/>
          </a:prstGeom>
          <a:solidFill>
            <a:srgbClr val="F8F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22048" y="1362412"/>
            <a:ext cx="8763491" cy="5309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на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дуалната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на обучение в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професионално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образование и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обучение:</a:t>
            </a:r>
            <a:endParaRPr lang="bg-BG" sz="17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Поддейност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1.1 </a:t>
            </a:r>
            <a:r>
              <a:rPr lang="ru-RU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подкрепа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училищата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осигуряващи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дуална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на </a:t>
            </a: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обучение: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за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повишаване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квалификацията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компетентностите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учителите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на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преподавателите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професионална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подготовка;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Поддейност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1.2 </a:t>
            </a:r>
            <a:r>
              <a:rPr lang="ru-RU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подкрепа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учениците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участващи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дуална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на </a:t>
            </a: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обучение: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подкрепа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ученици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първи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гимназиален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дуална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на обучение, посредством участия в „пробно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стажуване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в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партниращо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предприятие;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Поддейност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1.3 </a:t>
            </a:r>
            <a:r>
              <a:rPr lang="ru-RU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подкрепа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работодателите</a:t>
            </a: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на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наставници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педагогически и методически умения,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както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информационни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кампании за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информиране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относно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нормативните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изисквания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предприятията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участие в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дуалната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на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обучение;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Поддейност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1.4 </a:t>
            </a:r>
            <a:r>
              <a:rPr lang="ru-RU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подкрепа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родителите</a:t>
            </a: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със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заинтересованите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страни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подобряване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връзката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"ученик – училище –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 и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популяризиране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дуалната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на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обучение.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Непреки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разходи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7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7920" y="1703818"/>
            <a:ext cx="2999389" cy="3631996"/>
          </a:xfrm>
          <a:prstGeom prst="rect">
            <a:avLst/>
          </a:prstGeom>
          <a:effectLst>
            <a:softEdge rad="520700"/>
          </a:effectLst>
        </p:spPr>
      </p:pic>
      <p:grpSp>
        <p:nvGrpSpPr>
          <p:cNvPr id="11" name="Group 10"/>
          <p:cNvGrpSpPr/>
          <p:nvPr/>
        </p:nvGrpSpPr>
        <p:grpSpPr>
          <a:xfrm>
            <a:off x="8985539" y="5335814"/>
            <a:ext cx="2954305" cy="1358276"/>
            <a:chOff x="7412803" y="4419599"/>
            <a:chExt cx="3509624" cy="1447533"/>
          </a:xfrm>
        </p:grpSpPr>
        <p:sp>
          <p:nvSpPr>
            <p:cNvPr id="12" name="Rectangle: Rounded Corners 12"/>
            <p:cNvSpPr/>
            <p:nvPr/>
          </p:nvSpPr>
          <p:spPr>
            <a:xfrm>
              <a:off x="7521678" y="4419599"/>
              <a:ext cx="3400249" cy="1447533"/>
            </a:xfrm>
            <a:prstGeom prst="roundRect">
              <a:avLst>
                <a:gd name="adj" fmla="val 5824"/>
              </a:avLst>
            </a:prstGeom>
            <a:solidFill>
              <a:schemeClr val="bg1"/>
            </a:solidFill>
            <a:ln>
              <a:noFill/>
            </a:ln>
            <a:effectLst>
              <a:outerShdw blurRad="533400" dist="368300" dir="2700000" sx="85000" sy="85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562008" y="4497034"/>
              <a:ext cx="321121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bg-BG" altLang="zh-CN" b="1" dirty="0" smtClean="0">
                  <a:solidFill>
                    <a:srgbClr val="5B9BD5">
                      <a:lumMod val="50000"/>
                    </a:srgbClr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Обща стойност на инвестициите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12803" y="5188691"/>
              <a:ext cx="3509624" cy="3936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defRPr/>
              </a:pPr>
              <a:r>
                <a:rPr lang="bg-BG" b="1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363 500 </a:t>
              </a:r>
              <a:r>
                <a:rPr lang="bg-BG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лв</a:t>
              </a:r>
              <a:r>
                <a:rPr lang="bg-BG" b="1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r>
                <a:rPr lang="en-US" b="1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bg-BG" b="1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 ДДС</a:t>
              </a:r>
              <a:endParaRPr lang="bg-BG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550298" y="767349"/>
            <a:ext cx="8827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Инвестиции по Програма „Образование</a:t>
            </a:r>
            <a:r>
              <a:rPr kumimoji="0" lang="bg-BG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“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77743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4436" y="403411"/>
            <a:ext cx="11362764" cy="6078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bg-BG" sz="2800" b="1" dirty="0" smtClean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  <a:p>
            <a:pPr algn="ctr"/>
            <a:r>
              <a:rPr lang="bg-BG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Резюме </a:t>
            </a:r>
            <a:r>
              <a:rPr lang="bg-BG" sz="2800" b="1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на </a:t>
            </a:r>
            <a:r>
              <a:rPr lang="bg-BG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КИТИ</a:t>
            </a:r>
          </a:p>
          <a:p>
            <a:pPr algn="ctr"/>
            <a:endParaRPr lang="bg-BG" sz="1000" b="1" dirty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  <a:p>
            <a:pPr algn="just"/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Целта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настоящия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проект е в ПГТТ "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Христо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Ботев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"- гр. Смолян да се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предостави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възможност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за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съвременно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обучение по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професионална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подготовка на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учениците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в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рамките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училищното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образование,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отговарящо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обществените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трансформации в </a:t>
            </a:r>
            <a:r>
              <a:rPr lang="ru-RU" sz="17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XXI-</a:t>
            </a:r>
            <a:r>
              <a:rPr lang="ru-RU" sz="17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ви</a:t>
            </a:r>
            <a:r>
              <a:rPr lang="ru-RU" sz="17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век и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променящите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се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изисквания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пазара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труда. </a:t>
            </a:r>
            <a:endParaRPr lang="ru-RU" sz="1700" dirty="0" smtClean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  <a:p>
            <a:pPr algn="just"/>
            <a:endParaRPr lang="ru-RU" sz="1700" dirty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  <a:p>
            <a:pPr algn="just"/>
            <a:r>
              <a:rPr lang="ru-RU" sz="17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В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гимназията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, за </a:t>
            </a:r>
            <a:r>
              <a:rPr lang="ru-RU" sz="17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6-та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поредна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година се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обучават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ученици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по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специалност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"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Електрообзавеждане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производството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" </a:t>
            </a:r>
            <a:r>
              <a:rPr lang="ru-RU" sz="17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по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дуална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система на обучение. От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настоящата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учебна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година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гимназията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отговори на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нуждите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бизнеса и по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тяхна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инициатива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осъществи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прием по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специалност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- "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Машини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и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системи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с ЦПУ" -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дуална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система на обучение. </a:t>
            </a:r>
            <a:endParaRPr lang="ru-RU" sz="1700" dirty="0" smtClean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  <a:p>
            <a:pPr algn="just"/>
            <a:endParaRPr lang="ru-RU" sz="1700" dirty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  <a:p>
            <a:pPr algn="just"/>
            <a:r>
              <a:rPr lang="ru-RU" sz="17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За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подобряване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качеството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обучение е необходимо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осъвременяване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и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подобряване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материалната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база, а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също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и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допълнително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обучение на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учениците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от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първи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гимназиален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етап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и от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двете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специалности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по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професионална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подготовка - теория и практика,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както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и обучение по чужд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език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по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професията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. </a:t>
            </a:r>
            <a:endParaRPr lang="ru-RU" sz="1700" dirty="0" smtClean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  <a:p>
            <a:pPr algn="just"/>
            <a:endParaRPr lang="ru-RU" sz="1700" dirty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  <a:p>
            <a:pPr algn="just"/>
            <a:r>
              <a:rPr lang="ru-RU" sz="17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В 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ПГТТ "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Христо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Ботев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" не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са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се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обучавали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ученици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по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специалност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"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Машини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и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системи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с ЦПУ"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през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последните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10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години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поради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,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което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оборудването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за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професионална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подготовка е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морално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остаряло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и е необходимо да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бъде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осъвременено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с цел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осигуряване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нормалното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и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качественото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обучение. </a:t>
            </a:r>
            <a:endParaRPr lang="ru-RU" sz="1700" dirty="0" smtClean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  <a:p>
            <a:pPr algn="just"/>
            <a:endParaRPr lang="ru-RU" sz="1700" dirty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  <a:p>
            <a:pPr algn="just"/>
            <a:r>
              <a:rPr lang="ru-RU" sz="17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В 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отговор на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огромния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дефицит на добре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обучени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професионалисти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от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професионалните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направления 522 "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Електротехника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и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енергетика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" и 521 "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Машиностроене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,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металообработване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и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металургия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"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гимназията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се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нуждае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от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съвеременно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оборудване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,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което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да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мотивира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и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амбицира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учениците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от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иновативната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дуалната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система на обучение.</a:t>
            </a:r>
            <a:endParaRPr lang="en-US" sz="1700" dirty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  <p:pic>
        <p:nvPicPr>
          <p:cNvPr id="3" name="Picture 6" descr="Ресурси – ProEUvaluesB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165" y="81764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8191501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15029" y="3314408"/>
            <a:ext cx="775851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Благодаря за вниманието!</a:t>
            </a:r>
          </a:p>
          <a:p>
            <a:pPr algn="ctr"/>
            <a:endParaRPr lang="bg-BG" sz="1000" b="1" dirty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  <p:pic>
        <p:nvPicPr>
          <p:cNvPr id="3" name="Picture 6" descr="Ресурси – ProEUvaluesB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346" y="508701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5173824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jp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rn5420ru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1847</TotalTime>
  <Words>498</Words>
  <Application>Microsoft Office PowerPoint</Application>
  <PresentationFormat>Широк екран</PresentationFormat>
  <Paragraphs>33</Paragraphs>
  <Slides>4</Slides>
  <Notes>1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9</vt:i4>
      </vt:variant>
      <vt:variant>
        <vt:lpstr>Тема</vt:lpstr>
      </vt:variant>
      <vt:variant>
        <vt:i4>2</vt:i4>
      </vt:variant>
      <vt:variant>
        <vt:lpstr>Заглавия на слайдовете</vt:lpstr>
      </vt:variant>
      <vt:variant>
        <vt:i4>4</vt:i4>
      </vt:variant>
    </vt:vector>
  </HeadingPairs>
  <TitlesOfParts>
    <vt:vector size="15" baseType="lpstr">
      <vt:lpstr>微软雅黑</vt:lpstr>
      <vt:lpstr>Arial</vt:lpstr>
      <vt:lpstr>Calibri</vt:lpstr>
      <vt:lpstr>Calibri Light</vt:lpstr>
      <vt:lpstr>等线</vt:lpstr>
      <vt:lpstr>Times New Roman</vt:lpstr>
      <vt:lpstr>Wingdings</vt:lpstr>
      <vt:lpstr>字魂105号-简雅黑</vt:lpstr>
      <vt:lpstr>思源宋体 CN</vt:lpstr>
      <vt:lpstr>Office Theme</vt:lpstr>
      <vt:lpstr>www.jpppt.com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Концепция за интегрирани териториални инвестиции (КИТИ) № … „…………….“</dc:title>
  <dc:creator>EVELINA DIMITROVA STOYANOVA-TODOROVA</dc:creator>
  <cp:lastModifiedBy>Зорица Ставрева</cp:lastModifiedBy>
  <cp:revision>44</cp:revision>
  <dcterms:created xsi:type="dcterms:W3CDTF">2023-11-02T09:02:19Z</dcterms:created>
  <dcterms:modified xsi:type="dcterms:W3CDTF">2024-02-21T14:05:18Z</dcterms:modified>
</cp:coreProperties>
</file>