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64" r:id="rId3"/>
    <p:sldId id="277" r:id="rId4"/>
    <p:sldId id="280" r:id="rId5"/>
    <p:sldId id="278" r:id="rId6"/>
    <p:sldId id="275" r:id="rId7"/>
    <p:sldId id="279" r:id="rId8"/>
    <p:sldId id="276" r:id="rId9"/>
    <p:sldId id="28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7F2"/>
    <a:srgbClr val="213315"/>
    <a:srgbClr val="FFFFFF"/>
    <a:srgbClr val="F5FAF0"/>
    <a:srgbClr val="FDFEFC"/>
    <a:srgbClr val="EDF8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942DF-ED9A-4711-9232-52941E31EB53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9253C-7758-4072-B0A6-532B05D90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01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E935D-E771-4353-9C11-F366E4F1B1B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7002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E935D-E771-4353-9C11-F366E4F1B1B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4556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E935D-E771-4353-9C11-F366E4F1B1B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0236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E935D-E771-4353-9C11-F366E4F1B1B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8994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E935D-E771-4353-9C11-F366E4F1B1B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8632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28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71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903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9" name="组合 8"/>
          <p:cNvGrpSpPr/>
          <p:nvPr userDrawn="1"/>
        </p:nvGrpSpPr>
        <p:grpSpPr>
          <a:xfrm>
            <a:off x="3581399" y="1052096"/>
            <a:ext cx="5330231" cy="4786943"/>
            <a:chOff x="1072586" y="701733"/>
            <a:chExt cx="4902755" cy="4560310"/>
          </a:xfrm>
        </p:grpSpPr>
        <p:sp>
          <p:nvSpPr>
            <p:cNvPr id="10" name="矩形 9"/>
            <p:cNvSpPr/>
            <p:nvPr/>
          </p:nvSpPr>
          <p:spPr>
            <a:xfrm rot="2648372">
              <a:off x="1072586" y="730321"/>
              <a:ext cx="4474028" cy="4474028"/>
            </a:xfrm>
            <a:prstGeom prst="rect">
              <a:avLst/>
            </a:prstGeom>
            <a:noFill/>
            <a:ln w="38100">
              <a:solidFill>
                <a:srgbClr val="0037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字魂105号-简雅黑" panose="00000500000000000000" pitchFamily="2" charset="-122"/>
                <a:ea typeface="字魂105号-简雅黑" panose="00000500000000000000" pitchFamily="2" charset="-122"/>
                <a:cs typeface="+mn-cs"/>
                <a:sym typeface="字魂105号-简雅黑" panose="00000500000000000000" pitchFamily="2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 rot="2648372">
              <a:off x="1501313" y="788015"/>
              <a:ext cx="4474028" cy="4474028"/>
            </a:xfrm>
            <a:prstGeom prst="rect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字魂105号-简雅黑" panose="00000500000000000000" pitchFamily="2" charset="-122"/>
                <a:ea typeface="字魂105号-简雅黑" panose="00000500000000000000" pitchFamily="2" charset="-122"/>
                <a:cs typeface="+mn-cs"/>
                <a:sym typeface="字魂105号-简雅黑" panose="00000500000000000000" pitchFamily="2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 rot="2648372">
              <a:off x="1313660" y="701733"/>
              <a:ext cx="4499505" cy="4545098"/>
            </a:xfrm>
            <a:prstGeom prst="rect">
              <a:avLst/>
            </a:prstGeom>
            <a:solidFill>
              <a:srgbClr val="FAFAFA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字魂105号-简雅黑" panose="00000500000000000000" pitchFamily="2" charset="-122"/>
                <a:ea typeface="字魂105号-简雅黑" panose="00000500000000000000" pitchFamily="2" charset="-122"/>
                <a:cs typeface="+mn-cs"/>
                <a:sym typeface="字魂105号-简雅黑" panose="00000500000000000000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29113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2024/2/19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116106"/>
      </p:ext>
    </p:extLst>
  </p:cSld>
  <p:clrMapOvr>
    <a:masterClrMapping/>
  </p:clrMapOvr>
  <p:transition spd="slow">
    <p:cov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3350101"/>
      </p:ext>
    </p:extLst>
  </p:cSld>
  <p:clrMapOvr>
    <a:masterClrMapping/>
  </p:clrMapOvr>
  <p:transition spd="slow">
    <p:cov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2238149"/>
      </p:ext>
    </p:extLst>
  </p:cSld>
  <p:clrMapOvr>
    <a:masterClrMapping/>
  </p:clrMapOvr>
  <p:transition spd="slow">
    <p:cov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2149037"/>
      </p:ext>
    </p:extLst>
  </p:cSld>
  <p:clrMapOvr>
    <a:masterClrMapping/>
  </p:clrMapOvr>
  <p:transition spd="slow">
    <p:cov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6061428"/>
      </p:ext>
    </p:extLst>
  </p:cSld>
  <p:clrMapOvr>
    <a:masterClrMapping/>
  </p:clrMapOvr>
  <p:transition spd="slow">
    <p:cover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2638938"/>
      </p:ext>
    </p:extLst>
  </p:cSld>
  <p:clrMapOvr>
    <a:masterClrMapping/>
  </p:clrMapOvr>
  <p:transition spd="slow">
    <p:cover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8556295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22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7421997"/>
      </p:ext>
    </p:extLst>
  </p:cSld>
  <p:clrMapOvr>
    <a:masterClrMapping/>
  </p:clrMapOvr>
  <p:transition spd="slow">
    <p:cover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31304" y="6739570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1860705636"/>
      </p:ext>
    </p:extLst>
  </p:cSld>
  <p:clrMapOvr>
    <a:masterClrMapping/>
  </p:clrMapOvr>
  <p:transition spd="slow">
    <p:cover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7135046"/>
      </p:ext>
    </p:extLst>
  </p:cSld>
  <p:clrMapOvr>
    <a:masterClrMapping/>
  </p:clrMapOvr>
  <p:transition spd="slow">
    <p:cover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319980"/>
      </p:ext>
    </p:extLst>
  </p:cSld>
  <p:clrMapOvr>
    <a:masterClrMapping/>
  </p:clrMapOvr>
  <p:transition spd="slow">
    <p:cover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rgbClr val="596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/>
              <a:cs typeface="+mn-cs"/>
            </a:endParaRPr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/>
              <a:cs typeface="+mn-cs"/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/>
              <a:cs typeface="+mn-cs"/>
            </a:endParaRPr>
          </a:p>
        </p:txBody>
      </p:sp>
      <p:sp>
        <p:nvSpPr>
          <p:cNvPr id="58" name="TextBox 57"/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You can Resize without losing quality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You can Change Fill Color &amp;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Line Color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Wowtemplates.in</a:t>
            </a:r>
            <a:endParaRPr kumimoji="0" lang="ko-K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Arial" panose="020B0604020202020204" pitchFamily="34" charset="0"/>
              </a:rPr>
              <a:t>FREE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Arial" panose="020B0604020202020204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856738558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10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78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28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5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70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8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DC787-A6BD-4F91-8598-8EB948C50ED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7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465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slow">
    <p:cove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084" y="796610"/>
            <a:ext cx="11729212" cy="5883590"/>
            <a:chOff x="523639" y="677018"/>
            <a:chExt cx="8771860" cy="5555480"/>
          </a:xfrm>
        </p:grpSpPr>
        <p:sp>
          <p:nvSpPr>
            <p:cNvPr id="11" name="Rectangle 10"/>
            <p:cNvSpPr/>
            <p:nvPr/>
          </p:nvSpPr>
          <p:spPr>
            <a:xfrm>
              <a:off x="523639" y="677018"/>
              <a:ext cx="8771860" cy="5555480"/>
            </a:xfrm>
            <a:prstGeom prst="rect">
              <a:avLst/>
            </a:prstGeom>
            <a:solidFill>
              <a:srgbClr val="F8F7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2588" y="1236246"/>
              <a:ext cx="5709632" cy="2268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ru-RU" altLang="zh-CN" sz="2000" dirty="0"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Концепция за интегрирани териториални инвестиции (КИТИ</a:t>
              </a:r>
              <a:r>
                <a:rPr lang="ru-RU" altLang="zh-CN" sz="2000" dirty="0" smtClean="0"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)</a:t>
              </a:r>
            </a:p>
            <a:p>
              <a:pPr lvl="0" algn="ctr">
                <a:defRPr/>
              </a:pPr>
              <a:r>
                <a:rPr lang="ru-RU" altLang="zh-CN" sz="2000" dirty="0" smtClean="0"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№ </a:t>
              </a:r>
              <a:r>
                <a:rPr lang="fr-FR" altLang="zh-CN" sz="2000" dirty="0" smtClean="0"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BG16FFPR003-2.001-01</a:t>
              </a:r>
              <a:r>
                <a:rPr lang="bg-BG" altLang="zh-CN" sz="2000" dirty="0" smtClean="0"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56</a:t>
              </a:r>
              <a:r>
                <a:rPr lang="ru-RU" altLang="zh-CN" sz="2000" dirty="0" smtClean="0"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 </a:t>
              </a:r>
            </a:p>
            <a:p>
              <a:pPr lvl="0" algn="ctr">
                <a:defRPr/>
              </a:pPr>
              <a:r>
                <a:rPr lang="ru-RU" altLang="zh-CN" sz="20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„Развитие на </a:t>
              </a:r>
              <a:r>
                <a:rPr lang="ru-RU" altLang="zh-CN" sz="20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област</a:t>
              </a:r>
              <a:r>
                <a:rPr lang="ru-RU" altLang="zh-CN" sz="20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 Смолян чрез инвестиции в устойчив </a:t>
              </a:r>
              <a:r>
                <a:rPr lang="ru-RU" altLang="zh-CN" sz="20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туризъм</a:t>
              </a:r>
              <a:r>
                <a:rPr lang="ru-RU" altLang="zh-CN" sz="20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, </a:t>
              </a:r>
              <a:r>
                <a:rPr lang="ru-RU" altLang="zh-CN" sz="20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създаване</a:t>
              </a:r>
              <a:r>
                <a:rPr lang="ru-RU" altLang="zh-CN" sz="20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 на нови </a:t>
              </a:r>
              <a:r>
                <a:rPr lang="ru-RU" altLang="zh-CN" sz="20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атракции</a:t>
              </a:r>
              <a:r>
                <a:rPr lang="ru-RU" altLang="zh-CN" sz="20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 и </a:t>
              </a:r>
              <a:r>
                <a:rPr lang="ru-RU" altLang="zh-CN" sz="20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опазване</a:t>
              </a:r>
              <a:r>
                <a:rPr lang="ru-RU" altLang="zh-CN" sz="20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 на </a:t>
              </a:r>
              <a:r>
                <a:rPr lang="ru-RU" altLang="zh-CN" sz="20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културно-историческото</a:t>
              </a:r>
              <a:r>
                <a:rPr lang="ru-RU" altLang="zh-CN" sz="20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 наследство на </a:t>
              </a:r>
              <a:r>
                <a:rPr lang="ru-RU" altLang="zh-CN" sz="20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териториите</a:t>
              </a:r>
              <a:r>
                <a:rPr lang="ru-RU" altLang="zh-CN" sz="20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 на </a:t>
              </a:r>
              <a:r>
                <a:rPr lang="ru-RU" altLang="zh-CN" sz="20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общините</a:t>
              </a:r>
              <a:r>
                <a:rPr lang="ru-RU" altLang="zh-CN" sz="20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 Смолян, </a:t>
              </a:r>
              <a:r>
                <a:rPr lang="ru-RU" altLang="zh-CN" sz="20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Чепеларе</a:t>
              </a:r>
              <a:r>
                <a:rPr lang="ru-RU" altLang="zh-CN" sz="20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, Баните и </a:t>
              </a:r>
              <a:r>
                <a:rPr lang="ru-RU" altLang="zh-CN" sz="20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Златоград</a:t>
              </a:r>
              <a:r>
                <a:rPr lang="ru-RU" altLang="zh-CN" sz="20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 и </a:t>
              </a:r>
              <a:r>
                <a:rPr lang="ru-RU" altLang="zh-CN" sz="20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подобряване</a:t>
              </a:r>
              <a:r>
                <a:rPr lang="ru-RU" altLang="zh-CN" sz="20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 на </a:t>
              </a:r>
              <a:r>
                <a:rPr lang="ru-RU" altLang="zh-CN" sz="20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транспортната</a:t>
              </a:r>
              <a:r>
                <a:rPr lang="ru-RU" altLang="zh-CN" sz="20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 </a:t>
              </a:r>
              <a:r>
                <a:rPr lang="ru-RU" altLang="zh-CN" sz="2000" b="1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свързаност</a:t>
              </a:r>
              <a:r>
                <a:rPr lang="ru-RU" altLang="zh-CN" sz="20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“</a:t>
              </a: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0949" y="752457"/>
              <a:ext cx="5382898" cy="3544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4000"/>
                </a:lnSpc>
              </a:pPr>
              <a:r>
                <a:rPr lang="bg-BG" sz="1600" u="sng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+mn-lt"/>
                </a:rPr>
                <a:t>Регионален съвет за развитие на</a:t>
              </a:r>
              <a:r>
                <a:rPr lang="en-GB" sz="1600" u="sng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+mn-lt"/>
                </a:rPr>
                <a:t> </a:t>
              </a:r>
              <a:r>
                <a:rPr lang="bg-BG" sz="1600" u="sng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+mn-lt"/>
                </a:rPr>
                <a:t>Южен централен регион</a:t>
              </a:r>
              <a:endParaRPr lang="en-US" sz="1600" u="sng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4" name="Content Placeholder 2"/>
            <p:cNvSpPr txBox="1">
              <a:spLocks/>
            </p:cNvSpPr>
            <p:nvPr/>
          </p:nvSpPr>
          <p:spPr>
            <a:xfrm>
              <a:off x="642588" y="3577426"/>
              <a:ext cx="6106061" cy="263535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bg-BG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 размер на БФП: </a:t>
              </a:r>
              <a:r>
                <a:rPr lang="bg-BG" sz="16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50 691 883 </a:t>
              </a:r>
              <a:r>
                <a:rPr lang="bg-BG" sz="16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лв</a:t>
              </a:r>
              <a:r>
                <a:rPr lang="bg-BG" sz="16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. </a:t>
              </a:r>
              <a:r>
                <a:rPr lang="bg-BG" sz="16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с ДДС</a:t>
              </a:r>
              <a:endParaRPr lang="bg-BG" sz="16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endParaRPr>
            </a:p>
            <a:p>
              <a:pPr marL="0" indent="0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bg-BG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Водещ партньор/Кандидат: </a:t>
              </a:r>
              <a:r>
                <a:rPr lang="bg-BG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Община Смолян</a:t>
              </a:r>
            </a:p>
            <a:p>
              <a:pPr marL="0" inden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bg-BG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Партньори: </a:t>
              </a:r>
              <a:r>
                <a:rPr lang="bg-BG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Община Чепеларе</a:t>
              </a:r>
              <a:endParaRPr lang="bg-BG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inden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bg-BG" sz="16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Община </a:t>
              </a:r>
              <a:r>
                <a:rPr lang="bg-BG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Златоград</a:t>
              </a:r>
              <a:endParaRPr lang="bg-BG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inden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bg-BG" sz="16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Община </a:t>
              </a:r>
              <a:r>
                <a:rPr lang="bg-BG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Баните</a:t>
              </a:r>
              <a:endParaRPr lang="bg-BG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inden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bg-BG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Областна </a:t>
              </a:r>
              <a:r>
                <a:rPr lang="bg-BG" sz="16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администрация - </a:t>
              </a:r>
              <a:r>
                <a:rPr lang="bg-BG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Област Смолян</a:t>
              </a:r>
              <a:endParaRPr lang="bg-BG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inden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ru-RU" sz="1600" b="1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Регионален</a:t>
              </a: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исторически музей </a:t>
              </a:r>
              <a:r>
                <a:rPr lang="ru-RU" altLang="zh-CN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„</a:t>
              </a: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Стою Шишков"- Смолян</a:t>
              </a:r>
              <a:endPara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inden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ru-RU" sz="1600" b="1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Професионална</a:t>
              </a: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гимназия по </a:t>
              </a:r>
              <a:r>
                <a:rPr lang="ru-RU" sz="16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селско</a:t>
              </a:r>
              <a:r>
                <a:rPr lang="ru-RU" sz="16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6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горско</a:t>
              </a:r>
              <a:r>
                <a:rPr lang="ru-RU" sz="16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стопанство</a:t>
              </a:r>
              <a:r>
                <a:rPr lang="ru-RU" sz="16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и </a:t>
              </a:r>
              <a:r>
                <a:rPr lang="ru-RU" sz="16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туризъм</a:t>
              </a:r>
              <a:r>
                <a:rPr lang="ru-RU" sz="16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altLang="zh-CN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„</a:t>
              </a: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Н. Й. </a:t>
              </a:r>
              <a:r>
                <a:rPr lang="ru-RU" sz="1600" b="1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Вапцаров</a:t>
              </a:r>
              <a:r>
                <a:rPr lang="ru-RU" sz="16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"</a:t>
              </a:r>
              <a:endParaRPr lang="bg-BG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indent="0">
                <a:lnSpc>
                  <a:spcPct val="120000"/>
                </a:lnSpc>
                <a:spcBef>
                  <a:spcPts val="0"/>
                </a:spcBef>
                <a:buNone/>
              </a:pPr>
              <a:r>
                <a:rPr lang="bg-BG" sz="16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„Пампорово“ </a:t>
              </a:r>
              <a:r>
                <a:rPr lang="bg-BG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АД</a:t>
              </a:r>
              <a:br>
                <a:rPr lang="bg-BG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bg-BG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Агенция </a:t>
              </a:r>
              <a:r>
                <a:rPr lang="bg-BG" sz="16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„Пътна инфраструктура"</a:t>
              </a:r>
            </a:p>
          </p:txBody>
        </p:sp>
      </p:grpSp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5186">
            <a:off x="7935308" y="1495296"/>
            <a:ext cx="4034439" cy="3025828"/>
          </a:xfrm>
          <a:prstGeom prst="rect">
            <a:avLst/>
          </a:prstGeom>
          <a:ln>
            <a:noFill/>
          </a:ln>
          <a:effectLst>
            <a:outerShdw blurRad="5969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039" y="11162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9243753" y="4782072"/>
            <a:ext cx="2618509" cy="1323439"/>
            <a:chOff x="5203483" y="5568685"/>
            <a:chExt cx="10132143" cy="1323439"/>
          </a:xfrm>
        </p:grpSpPr>
        <p:sp>
          <p:nvSpPr>
            <p:cNvPr id="34" name="Rectangle 33"/>
            <p:cNvSpPr/>
            <p:nvPr/>
          </p:nvSpPr>
          <p:spPr>
            <a:xfrm>
              <a:off x="6577863" y="5568685"/>
              <a:ext cx="8757763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g-BG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Място на изпълнение: </a:t>
              </a:r>
              <a:endPara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bg-BG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Община Смолян</a:t>
              </a:r>
            </a:p>
            <a:p>
              <a:r>
                <a:rPr lang="bg-BG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Община Чепеларе</a:t>
              </a:r>
            </a:p>
            <a:p>
              <a:r>
                <a:rPr lang="bg-BG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Община Баните</a:t>
              </a:r>
            </a:p>
            <a:p>
              <a:r>
                <a:rPr lang="bg-BG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Община Златоград</a:t>
              </a:r>
              <a:endParaRPr lang="en-US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074" name="Picture 2" descr="black Google Maps pin PNG transparent image download, size: 686x980px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3483" y="5568685"/>
              <a:ext cx="1374380" cy="5097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7134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7" y="93064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8902806" y="1662544"/>
            <a:ext cx="3014873" cy="4522125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26027" y="1601809"/>
            <a:ext cx="8576779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 1:</a:t>
            </a:r>
            <a:r>
              <a:rPr lang="bg-BG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Разработване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нови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туристически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маршрути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атракции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Община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Чепеларе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създаване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условия за устойчив </a:t>
            </a:r>
            <a:r>
              <a:rPr lang="ru-RU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туризъм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изграждане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екопътека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територията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община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Чепеларе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община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Смолян;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ъздаване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зона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лятна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занималня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атракционен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парк 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Мечи чал;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изграждане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2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зарядни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станции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планински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електрически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велосипеди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закупени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планински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електрически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велосипеди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 </a:t>
            </a:r>
            <a:r>
              <a:rPr lang="bg-BG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2:</a:t>
            </a:r>
            <a:r>
              <a:rPr lang="bg-BG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Разработване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нови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туристически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маршрути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създаване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атракции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природата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ориентирани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към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деца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семейства в Община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Смолян -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прочистване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обезопасяване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маркиране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Чепеларе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Пампорово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Смолян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зграждане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въжена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градина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к.к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Пампорово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панорамни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площадки 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наблюдателни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съоръжения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фотолов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около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Снежанка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Орфеевите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реконструкция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Смолянски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езера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изграждане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трасе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колоездене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писта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Снежанка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Смолянски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езера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закупуване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съоръжения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ледена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пързалка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Смолян;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закупуване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електрически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микробуса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туристически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обекти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изграждане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2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зарядни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станции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Община Смолян;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 </a:t>
            </a:r>
            <a:r>
              <a:rPr lang="bg-BG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3: </a:t>
            </a:r>
            <a:r>
              <a:rPr lang="ru-RU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Енергийна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обновяване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сградата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Регионален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исторически музей - Смолян, вкл.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създаване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дигитален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център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атракции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всички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възрасти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околните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пространства и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 -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енергийна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отопление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РИМ;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създаване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дигитален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музеен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център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азработване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еновиране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парково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пространството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алеи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около РИМ;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облагородяване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пространството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около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паметник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Родопска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Шипка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2806" y="2086123"/>
            <a:ext cx="3034875" cy="3674966"/>
          </a:xfrm>
          <a:prstGeom prst="rect">
            <a:avLst/>
          </a:prstGeom>
          <a:effectLst>
            <a:softEdge rad="520700"/>
          </a:effectLst>
        </p:spPr>
      </p:pic>
      <p:sp>
        <p:nvSpPr>
          <p:cNvPr id="3" name="TextBox 2"/>
          <p:cNvSpPr txBox="1"/>
          <p:nvPr/>
        </p:nvSpPr>
        <p:spPr>
          <a:xfrm>
            <a:off x="1147742" y="893307"/>
            <a:ext cx="8827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Инвестиции по Програма „Развитие</a:t>
            </a:r>
            <a:r>
              <a:rPr kumimoji="0" lang="bg-BG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регионите“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104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7" y="93064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8686800" y="1662544"/>
            <a:ext cx="3230879" cy="4962700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26027" y="1601809"/>
            <a:ext cx="8576779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 4: </a:t>
            </a:r>
            <a:r>
              <a:rPr lang="ru-RU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Разработване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нови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туристически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атракции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развитие на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балнеотуризъм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малките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места в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Община </a:t>
            </a:r>
            <a:r>
              <a:rPr lang="ru-RU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Златоград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реустройство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съществуваща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общинска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сграда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Център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балнеотуризъм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рекреация в с.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Ерма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река;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разработване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въвеждане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цялостна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концепция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туристическия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продукт;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закупуване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20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електрически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велосипеда за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туристически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обекти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атракции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региона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изграждане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2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зарядни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станции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Общината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 </a:t>
            </a:r>
            <a:r>
              <a:rPr lang="bg-BG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5: </a:t>
            </a:r>
            <a:r>
              <a:rPr lang="ru-RU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Разработване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нови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туристически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атракции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развитие на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балнеотуризъм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Община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Баните -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реновиране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съществуваща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стара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минерална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баня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изграждане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оборудване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презентационен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център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разработване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въвеждане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цялостна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концепция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туристическия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продукт;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закупуване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20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електрически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велосипеда за посещение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туристически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обекти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атракции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региона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изграждане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2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зарядни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станции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Общината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 </a:t>
            </a:r>
            <a:r>
              <a:rPr lang="bg-BG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6: </a:t>
            </a:r>
            <a:r>
              <a:rPr lang="ru-RU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Основен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на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път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III-868 "</a:t>
            </a:r>
            <a:r>
              <a:rPr lang="ru-RU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Рудозем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-Смолян" -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км 0+000 до км 20+108 (км 20+175) и от км 20+190 (20+285) до км 22+012,35 (22+225), с обща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дължина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21,931 км;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 </a:t>
            </a:r>
            <a:r>
              <a:rPr lang="bg-BG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7: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Реставрация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обновяване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въвеждане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мерки за </a:t>
            </a:r>
            <a:r>
              <a:rPr lang="ru-RU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енергийна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въвеждане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иновативни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експозиционни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модели на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етнографски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музей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Зуровски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конак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Широка </a:t>
            </a:r>
            <a:r>
              <a:rPr lang="ru-RU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Лъка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ставрация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енергийна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ревитализиране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експозицията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чрез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въвеждане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иновативни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експозиционни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модели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Згуровски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конак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801" y="1551721"/>
            <a:ext cx="3034875" cy="3674966"/>
          </a:xfrm>
          <a:prstGeom prst="rect">
            <a:avLst/>
          </a:prstGeom>
          <a:effectLst>
            <a:softEdge rad="520700"/>
          </a:effectLst>
        </p:spPr>
      </p:pic>
      <p:grpSp>
        <p:nvGrpSpPr>
          <p:cNvPr id="11" name="Group 10"/>
          <p:cNvGrpSpPr/>
          <p:nvPr/>
        </p:nvGrpSpPr>
        <p:grpSpPr>
          <a:xfrm>
            <a:off x="8805968" y="5037514"/>
            <a:ext cx="2871602" cy="1413164"/>
            <a:chOff x="7412803" y="4323653"/>
            <a:chExt cx="3519550" cy="1447533"/>
          </a:xfrm>
        </p:grpSpPr>
        <p:sp>
          <p:nvSpPr>
            <p:cNvPr id="12" name="Rectangle: Rounded Corners 12"/>
            <p:cNvSpPr/>
            <p:nvPr/>
          </p:nvSpPr>
          <p:spPr>
            <a:xfrm>
              <a:off x="7532104" y="4323653"/>
              <a:ext cx="3400249" cy="1447533"/>
            </a:xfrm>
            <a:prstGeom prst="roundRect">
              <a:avLst>
                <a:gd name="adj" fmla="val 5824"/>
              </a:avLst>
            </a:prstGeom>
            <a:solidFill>
              <a:schemeClr val="bg1"/>
            </a:solidFill>
            <a:ln>
              <a:noFill/>
            </a:ln>
            <a:effectLst>
              <a:outerShdw blurRad="533400" dist="368300" dir="2700000" sx="85000" sy="85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562008" y="4497034"/>
              <a:ext cx="32112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g-BG" altLang="zh-CN" b="1" dirty="0" smtClean="0">
                  <a:solidFill>
                    <a:srgbClr val="5B9BD5">
                      <a:lumMod val="50000"/>
                    </a:srgb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Обща стойност на инвестициите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12803" y="5188691"/>
              <a:ext cx="3509624" cy="378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g-BG" b="1" dirty="0" smtClean="0">
                  <a:solidFill>
                    <a:srgbClr val="C0000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45 591 883 </a:t>
              </a:r>
              <a:r>
                <a:rPr lang="bg-BG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лв</a:t>
              </a:r>
              <a:r>
                <a:rPr lang="bg-BG" b="1" dirty="0" smtClean="0">
                  <a:solidFill>
                    <a:srgbClr val="C0000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. с ДДС</a:t>
              </a:r>
              <a:endParaRPr lang="bg-BG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147742" y="893307"/>
            <a:ext cx="8827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Инвестиции по Програма „Развитие</a:t>
            </a:r>
            <a:r>
              <a:rPr kumimoji="0" lang="bg-BG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регионите“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60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7" y="93064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8720051" y="1490691"/>
            <a:ext cx="3241963" cy="5207415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43884" y="2352646"/>
            <a:ext cx="743044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Реализиране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проект за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дуално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обучение между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Професионална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гимназия по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селско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горско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стопанство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туризъм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"Н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Й. </a:t>
            </a:r>
            <a:r>
              <a:rPr lang="ru-RU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Вапцаров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– гр.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Чепеларе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bg-BG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Пампорово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bg-BG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АД: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дуална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специалност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Мехатроника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стажове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във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връзка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поддръжката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съоръженията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спортно-техническата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инфраструктура,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стопанисвана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Пампорово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АД</a:t>
            </a:r>
            <a:r>
              <a:rPr lang="ru-RU" dirty="0"/>
              <a:t>.</a:t>
            </a:r>
            <a:endParaRPr kumimoji="0" lang="en-US" sz="17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1277" y="1706723"/>
            <a:ext cx="2922510" cy="3538902"/>
          </a:xfrm>
          <a:prstGeom prst="rect">
            <a:avLst/>
          </a:prstGeom>
          <a:effectLst>
            <a:softEdge rad="520700"/>
          </a:effectLst>
        </p:spPr>
      </p:pic>
      <p:grpSp>
        <p:nvGrpSpPr>
          <p:cNvPr id="11" name="Group 10"/>
          <p:cNvGrpSpPr/>
          <p:nvPr/>
        </p:nvGrpSpPr>
        <p:grpSpPr>
          <a:xfrm>
            <a:off x="8861366" y="5278582"/>
            <a:ext cx="2885063" cy="1232191"/>
            <a:chOff x="7412303" y="4419599"/>
            <a:chExt cx="3509624" cy="1447533"/>
          </a:xfrm>
        </p:grpSpPr>
        <p:sp>
          <p:nvSpPr>
            <p:cNvPr id="12" name="Rectangle: Rounded Corners 12"/>
            <p:cNvSpPr/>
            <p:nvPr/>
          </p:nvSpPr>
          <p:spPr>
            <a:xfrm>
              <a:off x="7521678" y="4419599"/>
              <a:ext cx="3400249" cy="1447533"/>
            </a:xfrm>
            <a:prstGeom prst="roundRect">
              <a:avLst>
                <a:gd name="adj" fmla="val 5824"/>
              </a:avLst>
            </a:prstGeom>
            <a:solidFill>
              <a:schemeClr val="bg1"/>
            </a:solidFill>
            <a:ln>
              <a:noFill/>
            </a:ln>
            <a:effectLst>
              <a:outerShdw blurRad="533400" dist="368300" dir="2700000" sx="85000" sy="85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562008" y="4497034"/>
              <a:ext cx="32112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g-BG" altLang="zh-CN" b="1" dirty="0" smtClean="0">
                  <a:solidFill>
                    <a:srgbClr val="5B9BD5">
                      <a:lumMod val="50000"/>
                    </a:srgb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Обща стойност на инвестициите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12303" y="5185374"/>
              <a:ext cx="3509624" cy="433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bg-BG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350 000 </a:t>
              </a:r>
              <a:r>
                <a:rPr lang="bg-BG" b="1" dirty="0" smtClean="0">
                  <a:solidFill>
                    <a:srgbClr val="C0000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лв. с ДДС</a:t>
              </a:r>
              <a:endParaRPr lang="bg-BG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147742" y="967472"/>
            <a:ext cx="8827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Инвестиции по Програма „Образование</a:t>
            </a:r>
            <a:r>
              <a:rPr kumimoji="0" lang="bg-BG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“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277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7" y="93064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8771466" y="1555684"/>
            <a:ext cx="3164907" cy="5133978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42526" y="1798960"/>
            <a:ext cx="8568667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Проучвателни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укрепване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свлачище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района на </a:t>
            </a:r>
            <a:r>
              <a:rPr lang="ru-RU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Смолянски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езера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Проекто-проучвателни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Изграждане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укрепителни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съоръжения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свлачището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Смолянски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езера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Изграждане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отводнителни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съоръжения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Повърхностна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осигуряване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склона;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Изграждане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контролно-измервателна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система;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Повишаване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Областният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щаб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реагиране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бедствия,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свлачищни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срутищни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наводнения и др.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Превантивни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насочени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към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населението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спасителните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екипи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Съдействие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провеждане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съгласувателни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отношение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укрепване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свлачище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свързаност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193" y="1696920"/>
            <a:ext cx="2911786" cy="3525916"/>
          </a:xfrm>
          <a:prstGeom prst="rect">
            <a:avLst/>
          </a:prstGeom>
          <a:effectLst>
            <a:softEdge rad="520700"/>
          </a:effectLst>
        </p:spPr>
      </p:pic>
      <p:grpSp>
        <p:nvGrpSpPr>
          <p:cNvPr id="11" name="Group 10"/>
          <p:cNvGrpSpPr/>
          <p:nvPr/>
        </p:nvGrpSpPr>
        <p:grpSpPr>
          <a:xfrm>
            <a:off x="9367882" y="5132283"/>
            <a:ext cx="2398408" cy="1234769"/>
            <a:chOff x="7409374" y="4302231"/>
            <a:chExt cx="3513053" cy="1447533"/>
          </a:xfrm>
        </p:grpSpPr>
        <p:sp>
          <p:nvSpPr>
            <p:cNvPr id="12" name="Rectangle: Rounded Corners 12"/>
            <p:cNvSpPr/>
            <p:nvPr/>
          </p:nvSpPr>
          <p:spPr>
            <a:xfrm>
              <a:off x="7409374" y="4302231"/>
              <a:ext cx="3400249" cy="1447533"/>
            </a:xfrm>
            <a:prstGeom prst="roundRect">
              <a:avLst>
                <a:gd name="adj" fmla="val 5824"/>
              </a:avLst>
            </a:prstGeom>
            <a:solidFill>
              <a:schemeClr val="bg1"/>
            </a:solidFill>
            <a:ln>
              <a:noFill/>
            </a:ln>
            <a:effectLst>
              <a:outerShdw blurRad="533400" dist="368300" dir="2700000" sx="85000" sy="85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562008" y="4497034"/>
              <a:ext cx="32112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g-BG" altLang="zh-CN" b="1" dirty="0" smtClean="0">
                  <a:solidFill>
                    <a:srgbClr val="5B9BD5">
                      <a:lumMod val="50000"/>
                    </a:srgb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Обща стойност на инвестициите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12803" y="5188691"/>
              <a:ext cx="3509624" cy="4329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bg-BG" b="1" dirty="0" smtClean="0">
                  <a:solidFill>
                    <a:srgbClr val="C0000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4 000 000 лв. с ДДС </a:t>
              </a:r>
              <a:endParaRPr lang="bg-BG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47629" y="955029"/>
            <a:ext cx="10482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bg-BG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Инвестиции по Програма „</a:t>
            </a:r>
            <a:r>
              <a:rPr lang="bg-BG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Околна среда“</a:t>
            </a: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3416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7" y="93064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8417306" y="1696920"/>
            <a:ext cx="3400250" cy="4881680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03341" y="1902649"/>
            <a:ext cx="790212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1700" b="1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Дейност 1:</a:t>
            </a:r>
            <a:r>
              <a:rPr lang="bg-BG" sz="17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Провеждане</a:t>
            </a:r>
            <a:r>
              <a:rPr lang="ru-RU" sz="17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обучение и </a:t>
            </a:r>
            <a:r>
              <a:rPr lang="ru-RU" sz="1700" b="1" dirty="0" err="1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осигуряване</a:t>
            </a:r>
            <a:r>
              <a:rPr lang="ru-RU" sz="17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700" b="1" dirty="0" err="1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заетост</a:t>
            </a:r>
            <a:r>
              <a:rPr lang="ru-RU" sz="17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в Община </a:t>
            </a:r>
            <a:r>
              <a:rPr lang="ru-RU" sz="17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Смолян - </a:t>
            </a:r>
            <a:r>
              <a:rPr lang="ru-RU" sz="17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обучения за работа с публики в </a:t>
            </a:r>
            <a:r>
              <a:rPr lang="ru-RU" sz="17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сферата</a:t>
            </a:r>
            <a:r>
              <a:rPr lang="ru-RU" sz="17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700" dirty="0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туризма; обучение </a:t>
            </a:r>
            <a:r>
              <a:rPr lang="ru-RU" sz="17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за </a:t>
            </a:r>
            <a:r>
              <a:rPr lang="ru-RU" sz="17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дигитални</a:t>
            </a:r>
            <a:r>
              <a:rPr lang="ru-RU" sz="17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компетенции за работа в </a:t>
            </a:r>
            <a:r>
              <a:rPr lang="ru-RU" sz="17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дигиталния</a:t>
            </a:r>
            <a:r>
              <a:rPr lang="ru-RU" sz="17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център</a:t>
            </a:r>
            <a:r>
              <a:rPr lang="ru-RU" sz="17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700" dirty="0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РИМ-Смолян; подбор </a:t>
            </a:r>
            <a:r>
              <a:rPr lang="ru-RU" sz="17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 </a:t>
            </a:r>
            <a:r>
              <a:rPr lang="ru-RU" sz="17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назначаване</a:t>
            </a:r>
            <a:r>
              <a:rPr lang="ru-RU" sz="17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700" dirty="0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лица (</a:t>
            </a:r>
            <a:r>
              <a:rPr lang="ru-RU" sz="1700" dirty="0" err="1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търсещи</a:t>
            </a:r>
            <a:r>
              <a:rPr lang="ru-RU" sz="1700" dirty="0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работа, </a:t>
            </a:r>
            <a:r>
              <a:rPr lang="ru-RU" sz="1700" dirty="0" err="1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млади</a:t>
            </a:r>
            <a:r>
              <a:rPr lang="ru-RU" sz="1700" dirty="0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хора, </a:t>
            </a:r>
            <a:r>
              <a:rPr lang="ru-RU" sz="17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дългосрочно</a:t>
            </a:r>
            <a:r>
              <a:rPr lang="ru-RU" sz="17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безработни</a:t>
            </a:r>
            <a:r>
              <a:rPr lang="ru-RU" sz="1700" dirty="0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 </a:t>
            </a:r>
            <a:r>
              <a:rPr lang="ru-RU" sz="1700" dirty="0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лица </a:t>
            </a:r>
            <a:r>
              <a:rPr lang="ru-RU" sz="17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в </a:t>
            </a:r>
            <a:r>
              <a:rPr lang="ru-RU" sz="17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неравностойно</a:t>
            </a:r>
            <a:r>
              <a:rPr lang="ru-RU" sz="17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dirty="0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положение);</a:t>
            </a:r>
            <a:endParaRPr lang="ru-RU" sz="1700" dirty="0"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1700" b="1" dirty="0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Дейност </a:t>
            </a:r>
            <a:r>
              <a:rPr lang="bg-BG" sz="1700" b="1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2: </a:t>
            </a:r>
            <a:r>
              <a:rPr lang="ru-RU" sz="1700" b="1" dirty="0" err="1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Провеждане</a:t>
            </a:r>
            <a:r>
              <a:rPr lang="ru-RU" sz="17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обучение и </a:t>
            </a:r>
            <a:r>
              <a:rPr lang="ru-RU" sz="1700" b="1" dirty="0" err="1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осигуряване</a:t>
            </a:r>
            <a:r>
              <a:rPr lang="ru-RU" sz="17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700" b="1" dirty="0" err="1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заетост</a:t>
            </a:r>
            <a:r>
              <a:rPr lang="ru-RU" sz="17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в Община </a:t>
            </a:r>
            <a:r>
              <a:rPr lang="ru-RU" sz="17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Баните - </a:t>
            </a:r>
            <a:r>
              <a:rPr lang="ru-RU" sz="1700" dirty="0" err="1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въвеждащи</a:t>
            </a:r>
            <a:r>
              <a:rPr lang="ru-RU" sz="1700" dirty="0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обучения; </a:t>
            </a:r>
            <a:r>
              <a:rPr lang="ru-RU" sz="17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подбор и </a:t>
            </a:r>
            <a:r>
              <a:rPr lang="ru-RU" sz="17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назначаване</a:t>
            </a:r>
            <a:r>
              <a:rPr lang="ru-RU" sz="17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лица </a:t>
            </a:r>
            <a:r>
              <a:rPr lang="ru-RU" sz="1700" dirty="0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(</a:t>
            </a:r>
            <a:r>
              <a:rPr lang="ru-RU" sz="17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търсещи</a:t>
            </a:r>
            <a:r>
              <a:rPr lang="ru-RU" sz="17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работа, </a:t>
            </a:r>
            <a:r>
              <a:rPr lang="ru-RU" sz="1700" dirty="0" err="1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млади</a:t>
            </a:r>
            <a:r>
              <a:rPr lang="ru-RU" sz="1700" dirty="0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хора, </a:t>
            </a:r>
            <a:r>
              <a:rPr lang="ru-RU" sz="17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дългосрочно</a:t>
            </a:r>
            <a:r>
              <a:rPr lang="ru-RU" sz="17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безработни</a:t>
            </a:r>
            <a:r>
              <a:rPr lang="ru-RU" sz="17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 лица в </a:t>
            </a:r>
            <a:r>
              <a:rPr lang="ru-RU" sz="17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неравностойно</a:t>
            </a:r>
            <a:r>
              <a:rPr lang="ru-RU" sz="17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положение);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1700" b="1" dirty="0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Дейност </a:t>
            </a:r>
            <a:r>
              <a:rPr lang="bg-BG" sz="1700" b="1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3:</a:t>
            </a:r>
            <a:r>
              <a:rPr lang="bg-BG" sz="17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Провеждане</a:t>
            </a:r>
            <a:r>
              <a:rPr lang="ru-RU" sz="17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обучение и </a:t>
            </a:r>
            <a:r>
              <a:rPr lang="ru-RU" sz="1700" b="1" dirty="0" err="1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осигуряване</a:t>
            </a:r>
            <a:r>
              <a:rPr lang="ru-RU" sz="17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700" b="1" dirty="0" err="1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заетост</a:t>
            </a:r>
            <a:r>
              <a:rPr lang="ru-RU" sz="17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в Община </a:t>
            </a:r>
            <a:r>
              <a:rPr lang="ru-RU" sz="17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Златоград</a:t>
            </a:r>
            <a:r>
              <a:rPr lang="ru-RU" sz="17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- </a:t>
            </a:r>
            <a:r>
              <a:rPr lang="ru-RU" sz="1700" dirty="0" err="1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въвеждащи</a:t>
            </a:r>
            <a:r>
              <a:rPr lang="ru-RU" sz="1700" dirty="0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обучения; </a:t>
            </a:r>
            <a:r>
              <a:rPr lang="ru-RU" sz="1700" dirty="0" err="1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активиране</a:t>
            </a:r>
            <a:r>
              <a:rPr lang="ru-RU" sz="17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, </a:t>
            </a:r>
            <a:r>
              <a:rPr lang="ru-RU" sz="17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мотивиране</a:t>
            </a:r>
            <a:r>
              <a:rPr lang="ru-RU" sz="17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 </a:t>
            </a:r>
            <a:r>
              <a:rPr lang="ru-RU" sz="17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включване</a:t>
            </a:r>
            <a:r>
              <a:rPr lang="ru-RU" sz="17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в </a:t>
            </a:r>
            <a:r>
              <a:rPr lang="ru-RU" sz="17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заетост</a:t>
            </a:r>
            <a:r>
              <a:rPr lang="ru-RU" sz="17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7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неактивни</a:t>
            </a:r>
            <a:r>
              <a:rPr lang="ru-RU" sz="17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 </a:t>
            </a:r>
            <a:r>
              <a:rPr lang="ru-RU" sz="17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безработни</a:t>
            </a:r>
            <a:r>
              <a:rPr lang="ru-RU" sz="17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лица, </a:t>
            </a:r>
            <a:r>
              <a:rPr lang="ru-RU" sz="17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подобряване</a:t>
            </a:r>
            <a:r>
              <a:rPr lang="ru-RU" sz="17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конкурентоспособността</a:t>
            </a:r>
            <a:r>
              <a:rPr lang="ru-RU" sz="17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7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уязвимите</a:t>
            </a:r>
            <a:r>
              <a:rPr lang="ru-RU" sz="17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групи</a:t>
            </a:r>
            <a:r>
              <a:rPr lang="ru-RU" sz="17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за участие на </a:t>
            </a:r>
            <a:r>
              <a:rPr lang="ru-RU" sz="17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пазара</a:t>
            </a:r>
            <a:r>
              <a:rPr lang="ru-RU" sz="17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труда чрез обучения и др. вкл. подбор и </a:t>
            </a:r>
            <a:r>
              <a:rPr lang="ru-RU" sz="17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назначаване</a:t>
            </a:r>
            <a:r>
              <a:rPr lang="ru-RU" sz="17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лица </a:t>
            </a:r>
            <a:r>
              <a:rPr lang="ru-RU" sz="1700" dirty="0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(</a:t>
            </a:r>
            <a:r>
              <a:rPr lang="ru-RU" sz="17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търсещи</a:t>
            </a:r>
            <a:r>
              <a:rPr lang="ru-RU" sz="17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работа, </a:t>
            </a:r>
            <a:r>
              <a:rPr lang="ru-RU" sz="1700" dirty="0" err="1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млади</a:t>
            </a:r>
            <a:r>
              <a:rPr lang="ru-RU" sz="1700" dirty="0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хора, </a:t>
            </a:r>
            <a:r>
              <a:rPr lang="ru-RU" sz="17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дългосрочно</a:t>
            </a:r>
            <a:r>
              <a:rPr lang="ru-RU" sz="17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безработни</a:t>
            </a:r>
            <a:r>
              <a:rPr lang="ru-RU" sz="17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 лица в </a:t>
            </a:r>
            <a:r>
              <a:rPr lang="ru-RU" sz="1700" dirty="0" err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неравностойно</a:t>
            </a:r>
            <a:r>
              <a:rPr lang="ru-RU" sz="1700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положение</a:t>
            </a:r>
            <a:r>
              <a:rPr lang="ru-RU" sz="1700" dirty="0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).</a:t>
            </a:r>
            <a:endParaRPr lang="ru-RU" sz="1700" dirty="0"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bg-BG" sz="1700" dirty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2685" y="1902649"/>
            <a:ext cx="2929491" cy="3547355"/>
          </a:xfrm>
          <a:prstGeom prst="rect">
            <a:avLst/>
          </a:prstGeom>
          <a:effectLst>
            <a:softEdge rad="520700"/>
          </a:effectLst>
        </p:spPr>
      </p:pic>
      <p:grpSp>
        <p:nvGrpSpPr>
          <p:cNvPr id="11" name="Group 10"/>
          <p:cNvGrpSpPr/>
          <p:nvPr/>
        </p:nvGrpSpPr>
        <p:grpSpPr>
          <a:xfrm>
            <a:off x="8895950" y="5308600"/>
            <a:ext cx="2639469" cy="1109133"/>
            <a:chOff x="7412303" y="4419599"/>
            <a:chExt cx="3509624" cy="1447533"/>
          </a:xfrm>
        </p:grpSpPr>
        <p:sp>
          <p:nvSpPr>
            <p:cNvPr id="12" name="Rectangle: Rounded Corners 12"/>
            <p:cNvSpPr/>
            <p:nvPr/>
          </p:nvSpPr>
          <p:spPr>
            <a:xfrm>
              <a:off x="7521678" y="4419599"/>
              <a:ext cx="3400249" cy="1447533"/>
            </a:xfrm>
            <a:prstGeom prst="roundRect">
              <a:avLst>
                <a:gd name="adj" fmla="val 5824"/>
              </a:avLst>
            </a:prstGeom>
            <a:solidFill>
              <a:schemeClr val="bg1"/>
            </a:solidFill>
            <a:ln>
              <a:noFill/>
            </a:ln>
            <a:effectLst>
              <a:outerShdw blurRad="533400" dist="368300" dir="2700000" sx="85000" sy="85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562008" y="4497034"/>
              <a:ext cx="32112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g-BG" altLang="zh-CN" b="1" dirty="0" smtClean="0">
                  <a:solidFill>
                    <a:srgbClr val="5B9BD5">
                      <a:lumMod val="50000"/>
                    </a:srgb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Обща стойност на инвестициите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12303" y="5220801"/>
              <a:ext cx="3509624" cy="482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g-BG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750 000 лв</a:t>
              </a:r>
              <a:r>
                <a:rPr lang="bg-BG" b="1" dirty="0" smtClean="0">
                  <a:solidFill>
                    <a:srgbClr val="C0000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. с ДДС</a:t>
              </a:r>
              <a:endParaRPr lang="bg-BG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47629" y="955029"/>
            <a:ext cx="10482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Инвестиции по Програма „Развитие</a:t>
            </a:r>
            <a:r>
              <a:rPr kumimoji="0" lang="bg-BG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човешките ресурси“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650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1062" y="843986"/>
            <a:ext cx="11179884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Резюме на </a:t>
            </a:r>
            <a:r>
              <a:rPr lang="bg-BG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КИТИ</a:t>
            </a:r>
          </a:p>
          <a:p>
            <a:pPr algn="just"/>
            <a:endParaRPr lang="bg-BG" sz="1000" b="1" dirty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algn="just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Настоящото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предложение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обединява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партньора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работят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заедно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насърчаване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развитието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устойчив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туризъм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Смолян чрез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създаването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нови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туристически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атракции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териториите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общините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Смолян,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Чепеларе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Баните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Златоград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концепцията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обединени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вид интервенции,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допълват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да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създадат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условия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предоставяне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качествен многообразен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туристически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посетителите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региона чрез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опазване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оползотворяване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местните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културно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-исторически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Предвидени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устойчиво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използване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природните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създаване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еко-пътеки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атракции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деца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курорта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Пампорово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укрепване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част от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свлачището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Смолянските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езера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където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планирано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изграждане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вело-трасе;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маркиране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облагородяване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туристически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опазване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културно-историческото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наследство: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обновяване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РИМ-Смолян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създаване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дигитален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център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реновиране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паметника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Родопската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Шипка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реставриране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обновяване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експозицията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Згуровски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конак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Широка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лъка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изпълнението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концепцията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създават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съчетаване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културния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туризъм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балнеотуризъм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създаване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резентационен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център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реновиране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минерална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баня в 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Баните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Център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балнеотуризъм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Ерма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река.</a:t>
            </a:r>
          </a:p>
          <a:p>
            <a:pPr algn="just"/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Предвидени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допълнителни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мерки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насърчаване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туризма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свързаността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облагородяване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населените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места, реконструкция на ул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Смолянски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езера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закупуване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екологосъобразни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превозни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средства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зарядни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станции,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осигуряване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съоръжения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спорт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отдих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тур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организиране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ежегоден Орфеев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фестивал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дуално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обучение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проекта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включен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ремонт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път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III-868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Рудозем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-Смолян. </a:t>
            </a:r>
          </a:p>
          <a:p>
            <a:pPr algn="just"/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Планирани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мерки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осигуряване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заетост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обучение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млади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хора/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наективни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 за работа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дигитален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център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РИМ-Смолян,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резентационен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център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 Баните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балнеоцентъра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Ерма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река.</a:t>
            </a:r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pic>
        <p:nvPicPr>
          <p:cNvPr id="3" name="Picture 6" descr="Ресурси – ProEUvaluesB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7" y="93064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8191501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5029" y="3314408"/>
            <a:ext cx="775851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Благодаря за вниманието!</a:t>
            </a:r>
          </a:p>
          <a:p>
            <a:pPr algn="ctr"/>
            <a:endParaRPr lang="bg-BG" sz="1000" b="1" dirty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pic>
        <p:nvPicPr>
          <p:cNvPr id="3" name="Picture 6" descr="Ресурси – ProEUvaluesB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6" y="508701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226215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jp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rn5420ru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4667</TotalTime>
  <Words>1315</Words>
  <Application>Microsoft Office PowerPoint</Application>
  <PresentationFormat>Широк екран</PresentationFormat>
  <Paragraphs>68</Paragraphs>
  <Slides>8</Slides>
  <Notes>5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Заглавия на слайдовете</vt:lpstr>
      </vt:variant>
      <vt:variant>
        <vt:i4>8</vt:i4>
      </vt:variant>
    </vt:vector>
  </HeadingPairs>
  <TitlesOfParts>
    <vt:vector size="19" baseType="lpstr">
      <vt:lpstr>微软雅黑</vt:lpstr>
      <vt:lpstr>Arial</vt:lpstr>
      <vt:lpstr>Calibri</vt:lpstr>
      <vt:lpstr>Calibri Light</vt:lpstr>
      <vt:lpstr>等线</vt:lpstr>
      <vt:lpstr>Times New Roman</vt:lpstr>
      <vt:lpstr>Wingdings</vt:lpstr>
      <vt:lpstr>字魂105号-简雅黑</vt:lpstr>
      <vt:lpstr>思源宋体 CN</vt:lpstr>
      <vt:lpstr>Office Theme</vt:lpstr>
      <vt:lpstr>www.jpppt.com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за интегрирани териториални инвестиции (КИТИ) № … „…………….“</dc:title>
  <dc:creator>EVELINA DIMITROVA STOYANOVA-TODOROVA</dc:creator>
  <cp:lastModifiedBy>Зорица Ставрева</cp:lastModifiedBy>
  <cp:revision>87</cp:revision>
  <dcterms:created xsi:type="dcterms:W3CDTF">2023-11-02T09:02:19Z</dcterms:created>
  <dcterms:modified xsi:type="dcterms:W3CDTF">2024-02-20T09:34:28Z</dcterms:modified>
</cp:coreProperties>
</file>