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64" r:id="rId3"/>
    <p:sldId id="268" r:id="rId4"/>
    <p:sldId id="277" r:id="rId5"/>
    <p:sldId id="278" r:id="rId6"/>
    <p:sldId id="279" r:id="rId7"/>
    <p:sldId id="280" r:id="rId8"/>
    <p:sldId id="281" r:id="rId9"/>
    <p:sldId id="284" r:id="rId10"/>
    <p:sldId id="286" r:id="rId11"/>
    <p:sldId id="287" r:id="rId12"/>
    <p:sldId id="288" r:id="rId13"/>
    <p:sldId id="289" r:id="rId14"/>
    <p:sldId id="290" r:id="rId15"/>
    <p:sldId id="276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  <a:srgbClr val="213315"/>
    <a:srgbClr val="FFFFFF"/>
    <a:srgbClr val="F5FAF0"/>
    <a:srgbClr val="FDFEFC"/>
    <a:srgbClr val="ED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42DF-ED9A-4711-9232-52941E31EB5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253C-7758-4072-B0A6-532B05D9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959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116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663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332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850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51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205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83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775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108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736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15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911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610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5010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23814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4903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061428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938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562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421997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6070563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35046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19980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Wowtemplates.in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8567385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C787-A6BD-4F91-8598-8EB948C50ED9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1785" y="1091202"/>
            <a:ext cx="10045837" cy="5614398"/>
            <a:chOff x="473649" y="715156"/>
            <a:chExt cx="9640718" cy="5806508"/>
          </a:xfrm>
        </p:grpSpPr>
        <p:sp>
          <p:nvSpPr>
            <p:cNvPr id="11" name="Rectangle 10"/>
            <p:cNvSpPr/>
            <p:nvPr/>
          </p:nvSpPr>
          <p:spPr>
            <a:xfrm>
              <a:off x="473649" y="715156"/>
              <a:ext cx="9640718" cy="5806508"/>
            </a:xfrm>
            <a:prstGeom prst="rect">
              <a:avLst/>
            </a:prstGeom>
            <a:solidFill>
              <a:srgbClr val="F8F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622" y="1193039"/>
              <a:ext cx="6277965" cy="2005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altLang="zh-CN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Концепция за интегрирани териториални инвестиции (КИТИ)</a:t>
              </a:r>
              <a:br>
                <a:rPr lang="ru-RU" altLang="zh-CN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</a:br>
              <a:r>
                <a:rPr lang="ru-RU" altLang="zh-CN" sz="20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№ 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BG16FFPR003-2.001-0053</a:t>
              </a:r>
              <a:r>
                <a:rPr lang="bg-BG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zh-CN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Национална концепция за създаване на основни пунктове за управление на реагирането при възникване на широкомащабно бедствие от сеизмичен характер </a:t>
              </a:r>
              <a:r>
                <a:rPr lang="ru-RU" altLang="zh-CN" sz="20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“</a:t>
              </a:r>
              <a:endPara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748773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59862" y="744280"/>
              <a:ext cx="5382898" cy="38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bg-BG" sz="1600" u="sng" dirty="0" smtClean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Регионален съвет за развитие на</a:t>
              </a:r>
              <a:r>
                <a:rPr lang="en-GB" sz="1600" u="sng" dirty="0" smtClean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1600" u="sng" dirty="0" smtClean="0">
                  <a:solidFill>
                    <a:srgbClr val="213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Южен централен регион</a:t>
              </a:r>
              <a:endParaRPr lang="en-US" sz="1600" u="sng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642622" y="3224303"/>
              <a:ext cx="5845436" cy="322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bg-BG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 размер на БФП:  90 133 213 лв.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bg-BG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Собствен принос: 1 802 858 лв.</a:t>
              </a:r>
            </a:p>
            <a:p>
              <a:pPr marL="0" indent="0">
                <a:buNone/>
              </a:pPr>
              <a:r>
                <a:rPr lang="bg-BG" sz="1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Водещ партньор/Кандидат:</a:t>
              </a:r>
              <a:r>
                <a:rPr lang="bg-BG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Главна дирекция "Пожарна безопасност и защита на населението" към Министерство на вътрешните работи (ГДПБЗН-МВР</a:t>
              </a:r>
              <a:r>
                <a:rPr lang="ru-RU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Партньори:</a:t>
              </a:r>
              <a:endPara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НАЦИОНАЛНА АСОЦИАЦИЯ НА ДОБРОВОЛЦИТЕ В РЕПУБЛИКА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БЪЛГАРИЯ</a:t>
              </a:r>
              <a:endPara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</a:t>
              </a:r>
              <a:r>
                <a:rPr lang="bg-BG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Дупница</a:t>
              </a:r>
              <a:endPara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</a:t>
              </a:r>
              <a:r>
                <a:rPr lang="bg-BG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Видин</a:t>
              </a:r>
              <a:endPara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Горна Оряховица</a:t>
              </a:r>
              <a:endPara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</a:t>
              </a:r>
              <a:r>
                <a:rPr lang="bg-BG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Смолян</a:t>
              </a:r>
              <a:endPara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Академия на МВР</a:t>
              </a:r>
              <a:endPara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186">
            <a:off x="6912055" y="1413403"/>
            <a:ext cx="4820399" cy="3615298"/>
          </a:xfrm>
          <a:prstGeom prst="rect">
            <a:avLst/>
          </a:prstGeom>
          <a:ln>
            <a:noFill/>
          </a:ln>
          <a:effectLst>
            <a:outerShdw blurRad="5969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39" y="11162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741018" y="5284387"/>
            <a:ext cx="4678196" cy="1077218"/>
            <a:chOff x="5814629" y="5508220"/>
            <a:chExt cx="4678196" cy="1077218"/>
          </a:xfrm>
        </p:grpSpPr>
        <p:sp>
          <p:nvSpPr>
            <p:cNvPr id="34" name="Rectangle 33"/>
            <p:cNvSpPr/>
            <p:nvPr/>
          </p:nvSpPr>
          <p:spPr>
            <a:xfrm>
              <a:off x="6269168" y="5508220"/>
              <a:ext cx="4223657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Място на изпълнение</a:t>
              </a:r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Дупница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София,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Пазарджик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Смолян, Варна, </a:t>
              </a:r>
              <a:endPara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Шумен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Търговище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Русе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Разград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endPara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Горна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Оряховица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Видин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Враца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lack Google Maps pin PNG transparent image download, size: 686x980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29" y="5568685"/>
              <a:ext cx="356828" cy="509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371" y="2109595"/>
            <a:ext cx="810169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Южен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централен регион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Южен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сеизмично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обновени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ГДПБЗН в гр.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Пазарджик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РЗП 2024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Смолян с РЗП 2614 кв. 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мерки за ЕЕ: 239 553 лева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127595" y="5254119"/>
            <a:ext cx="3559144" cy="1447533"/>
            <a:chOff x="13107831" y="4404736"/>
            <a:chExt cx="355914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13107831" y="4404736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202348" y="4497035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157351" y="518012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10 203 600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0278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371" y="2109595"/>
            <a:ext cx="81016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Североизточен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Североизточен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сеизмично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обновени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ГДПБЗН в гр. Варна с РЗП 2 992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Шумен с РЗП 322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Шумен с РЗП 2 208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Търговище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РЗП 1977 кв. м.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мерки за ЕЕ: 387 323 лева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287508" y="5297176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16 497 800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18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371" y="2109595"/>
            <a:ext cx="81016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централен регион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сеизмично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обновени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ГДПБЗН в гр.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РЗП 2 370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РЗП 2 039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Горна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Оряховица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РЗП 4 346 кв. м.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мерки за ЕЕ: 477 725 лева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287508" y="5297176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34 699 800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963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371" y="2109595"/>
            <a:ext cx="810169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Северозападен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Северозападен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сеизмично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обновени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ГДПБЗН в гр.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РЗП 1 173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РЗП 2 465 кв. м.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мерки за ЕЕ: 187 903 лева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463263" y="5324529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8 003 600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0561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643" y="189781"/>
            <a:ext cx="1113847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</a:t>
            </a:r>
            <a:r>
              <a:rPr lang="bg-BG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КИТИ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ИТИ "Национална концепция за създаване на основни звена за управление на реагирането при възникване на широкомащабно бедствие от сеизмичен характер" включва конструктивно и сеизмично укрепване на сгради и въвеждане на мерки за енергийна ефективност в сгради на МВР (части от единната спасителна система), характеризиращи се със специфични проблемни характеристики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гарантира възможността за функциониране на Единната спасителна система, в частта на ГДПБЗН, бяха определени сгради на териториален принцип, като при селекцията им, бе анализирано значението и разположението им (до бърза транспортна връзка, даваща възможност за бързо придвижване на сили и техника, до открити публични пространства, които могат да се използват за безопасна евакуация на засегнататото население, наличие на доброволно формирование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Целта на концепцията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да укрепи устойчивостта на регионите в страната срещу широкомащабни бедствия, като се фокусира на конструктивно и сеизмично укрепване на сгради ползвани от службите за пожарна безопасност и защита на населението, и АМВР, и въвеждане на мерки за енергийна ефективност и производство на енергия от ВЕИ за собствени нужди. Чрез реализацията на последващото проектно предложение, ще се подобри сигурността и качеството на живот в региона и ще се подпомогне устойчивото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регионите.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algn="just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91501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930" y="379563"/>
            <a:ext cx="1113847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</a:t>
            </a:r>
            <a:r>
              <a:rPr lang="bg-BG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КИТИ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тяхното укрепване се гарантира, че в случай на възникване на извънредна ситуация ще бъдат осигурени безопасни основни пунктове, подпомагащи реагирането в региона, както и в съседни региони с техника и ресурси. В тези пунктове ще се съхраняват оборудване и провизии, които са необходими за осъществяването на евакуация и спасителни дейности, както от служителите на ГДПБЗН, така и от доброволни формирования. Реализирането на проекта, в съответствие с подхода за Интегрирани териториални инвестиции (ИТИ) е ключова стъпка към подобряване на сигурността, устойчивостта и независимостта на сградите, ползвани от части на Единната спасителна система, в случай на бедствия, както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към намаляване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въглеродния отпечатък на сградите.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Предимствата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Сеизмично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 на сгради: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Проектът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включва обследване и оценка на състоянието на сградите, за да се определи тяхната сеизмична устойчивост. След това ще се извършат конструктивни подобрения и укрепвания, които да гарантират, че сградите ще са по-устойчиви към земетресения и други природни бедствия.Това подобрява сигурността на екипите, които се намират в тези сгради, и може да спаси човешки животи в случай на бедствие;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5508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776" y="207034"/>
            <a:ext cx="1113847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</a:t>
            </a:r>
            <a:r>
              <a:rPr lang="bg-BG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КИТИ</a:t>
            </a:r>
          </a:p>
          <a:p>
            <a:endParaRPr lang="bg-BG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Енергийна ефективност и устойчивост: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Въвеждането на мерки за енергийна ефективност в сградите намалява техния въглероден отпечатък и намалява потреблението на енергия. Това не само намалява разходите за енергия, но и допринася за постигане на целите за опазване на околната среда и смекчаване на изменението на климата. Проектът ще включва инсталиране на високоефективни изолационни материали, подмяна на стари прозорци и врати с енергоспестяващи алтернативи, интегриране на съвременни системи за отопление и охлаждане, както и използване на възобновяеми енергийни източници, създаване на зелени площи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Инфраструктурна устойчивост: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Укрепването на сградите и интегрирането на мерки за енергийна ефективност води до по-устойчива инфраструктура, която може да устои на бедствия и неблагоприятни климатични условия и води до по-малки рискове и загуби при бедствия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Подобрен капацитет за реагиране на частите от ЕСС и доброволните формирования, при възникване на бедствие.</a:t>
            </a:r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7601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4136" y="1605838"/>
            <a:ext cx="735802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Извършване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архитектурно заснемане, конструктивно обследване за сеизмична устойчивост и обследване ЕЕ характеристики на сградите, обхванати от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проекта;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Архитектурното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заснемане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прецизно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измерване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чупки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отвори,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височини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нива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даден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обект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Извършване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конструктивно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обследване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сградите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обследване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проверка на ЕЕ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изготвяне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оценка на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сградите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65" y="122908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110626" y="5502049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991</a:t>
              </a:r>
              <a:r>
                <a:rPr kumimoji="0" lang="bg-BG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820</a:t>
              </a:r>
              <a:r>
                <a:rPr kumimoji="0" lang="bg-BG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лева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84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371" y="2109595"/>
            <a:ext cx="68406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регион: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Югозападен ще бъдат сеизмично укрепени и енергийно обновени следните сгради: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Дупница с РЗП 1690 кв. м., ул. Самоковско шосе №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София с РЗП 2191 кв. м., ул. Огнеборец №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Академия на МВР в гр. София с РЗП 6000 кв. м., ул. Пиротска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171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7246191" y="5410467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276 668 </a:t>
              </a:r>
              <a:r>
                <a:rPr lang="bg-BG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7903" y="6134233"/>
            <a:ext cx="2835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ГДПБЗН – 108 668 лева </a:t>
            </a:r>
            <a:endParaRPr lang="ru-RU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АМВР – 168 000 лева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183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371" y="2287979"/>
            <a:ext cx="68406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Южен 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централен регион: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 Южен централен ще бъдат сеизмично укрепени и енергийно обновени следните сгради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на ГДПБЗН в гр. Пазарджик с РЗП 2024 кв. м., ул. К. Величков № 66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на ГДПБЗН в гр. Смолян с РЗП 2614 кв. м., ул. Петър Берон № 7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7246191" y="5410467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129 864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7224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4466" y="1724942"/>
            <a:ext cx="71001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Североизточен регион: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 Североизточен ще бъдат сеизмично укрепени и енергийно обновени следните сгради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на ГДПБЗН в гр. Варна с РЗП 2 992 кв. м., бул. Сливница № 159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на ГДПБЗН в гр. Шумен с РЗП 322 кв. м., ул. Охрид № 15, бл. 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на ГДПБЗН в гр. Шумен с РЗП 2 208 кв. м., ул. Охрид № 15, бл.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на ГДПБЗН в гр. Търговище с РЗП 1977 кв. м., ул. Н. Маринов №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3;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7246191" y="5410467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209 972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021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4511" y="2149208"/>
            <a:ext cx="68406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Северен 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централен регион: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</a:t>
            </a:r>
            <a:r>
              <a:rPr 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Северен централен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бъдат сеизмично укрепени и енергийно обновени следните сгради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Русе с РЗП 2 370 кв. м., бул. България № 300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Разград с РЗП 2 039 кв. м., бул. Априлско въстание № 68е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Горна Оряховица с РЗП 4 346 кв. м., ул. Свети Княз Борис I, № 78А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7246191" y="5410467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273 452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: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220769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1183" y="2133137"/>
            <a:ext cx="68406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Северозападен регион: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 Северозападен ще бъдат сеизмично укрепени и енергийно обновени следните сгради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на ГДПБЗН в гр. Видин с РЗП 1 173 кв. м., Южна промишлена зона, УПИ XXIV-5056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 на ГДПБЗН в гр. Враца с РЗП 2 465 кв. м., бул. 2-ри юни, № 58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7246191" y="5410467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101 864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307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4650" y="1795175"/>
            <a:ext cx="69482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bg-B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Извършване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конструктивно и сеизмично укрепване и въвеждане на мерки за енергийна ефективност на сгради на ГДПБЗН-МВР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АМВР;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Инженеринг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СМР) за конструктивно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мерки за ЕЕ, в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сградите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обект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инвестицията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мерките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ЕЕ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предвидят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съвременни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отопление/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енергия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ВЕИ;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Облагородяване</a:t>
            </a: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прилежащите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сградите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площи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т. ч. зелени </a:t>
            </a:r>
            <a:r>
              <a:rPr lang="ru-RU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такива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Паспортизация 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експлоатация</a:t>
            </a: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65" y="122908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7395035" y="5248932"/>
            <a:ext cx="4603260" cy="1447533"/>
            <a:chOff x="6720659" y="4419599"/>
            <a:chExt cx="4399905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6905808" y="4419599"/>
              <a:ext cx="4016120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20659" y="4443102"/>
              <a:ext cx="43999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БФП стойност на инвестициите: 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67893" y="4824889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89 141 393 лева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7371803" y="6165688"/>
            <a:ext cx="460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bg-BG" altLang="zh-CN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Собствен </a:t>
            </a:r>
            <a:r>
              <a:rPr lang="bg-BG" altLang="zh-CN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принос: </a:t>
            </a:r>
            <a:r>
              <a:rPr lang="bg-BG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1 802 858 лева</a:t>
            </a:r>
          </a:p>
          <a:p>
            <a:pPr lvl="0" algn="ctr">
              <a:defRPr/>
            </a:pPr>
            <a:r>
              <a:rPr lang="bg-BG" altLang="zh-CN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9480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371" y="2109595"/>
            <a:ext cx="72006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 регион: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Югозападен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сеизмично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укрепени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обновени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ГДПБЗН в гр.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Дупница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РЗП 1 690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ГДПБЗН в гр. София с РЗП 2 191 кв.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Академия на МВР в гр. София с РЗП 6 000 кв. м. с обща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АМВР – 13 200 000 лева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мерки за ЕЕ: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ГДПБЗН 200 454 лева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АМВР - 309 900 лева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390" y="1724942"/>
            <a:ext cx="3524457" cy="4267807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7246191" y="5410467"/>
            <a:ext cx="3509624" cy="1447533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21 </a:t>
              </a:r>
              <a:r>
                <a:rPr lang="bg-BG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738 200 лева</a:t>
              </a:r>
              <a:endParaRPr kumimoji="0" lang="bg-BG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04610" y="728016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511" y="1381832"/>
            <a:ext cx="1028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гореописаните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са необходимите следните финансови средства по райони: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103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1961</Words>
  <Application>Microsoft Office PowerPoint</Application>
  <PresentationFormat>Широк екран</PresentationFormat>
  <Paragraphs>176</Paragraphs>
  <Slides>16</Slides>
  <Notes>12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16</vt:i4>
      </vt:variant>
    </vt:vector>
  </HeadingPairs>
  <TitlesOfParts>
    <vt:vector size="28" baseType="lpstr">
      <vt:lpstr>微软雅黑</vt:lpstr>
      <vt:lpstr>Arial</vt:lpstr>
      <vt:lpstr>Calibri</vt:lpstr>
      <vt:lpstr>Calibri Light</vt:lpstr>
      <vt:lpstr>等线</vt:lpstr>
      <vt:lpstr>Roboto</vt:lpstr>
      <vt:lpstr>Times New Roman</vt:lpstr>
      <vt:lpstr>Wingdings</vt:lpstr>
      <vt:lpstr>字魂105号-简雅黑</vt:lpstr>
      <vt:lpstr>思源宋体 CN</vt:lpstr>
      <vt:lpstr>Office Theme</vt:lpstr>
      <vt:lpstr>www.jpppt.com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 интегрирани териториални инвестиции (КИТИ) № … „…………….“</dc:title>
  <dc:creator>EVELINA DIMITROVA STOYANOVA-TODOROVA</dc:creator>
  <cp:lastModifiedBy>Зорица Ставрева</cp:lastModifiedBy>
  <cp:revision>52</cp:revision>
  <dcterms:created xsi:type="dcterms:W3CDTF">2023-11-02T09:02:19Z</dcterms:created>
  <dcterms:modified xsi:type="dcterms:W3CDTF">2024-02-28T13:01:12Z</dcterms:modified>
</cp:coreProperties>
</file>