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9"/>
  </p:notesMasterIdLst>
  <p:sldIdLst>
    <p:sldId id="264" r:id="rId3"/>
    <p:sldId id="268" r:id="rId4"/>
    <p:sldId id="277" r:id="rId5"/>
    <p:sldId id="278" r:id="rId6"/>
    <p:sldId id="279" r:id="rId7"/>
    <p:sldId id="280" r:id="rId8"/>
    <p:sldId id="281" r:id="rId9"/>
    <p:sldId id="284" r:id="rId10"/>
    <p:sldId id="286" r:id="rId11"/>
    <p:sldId id="287" r:id="rId12"/>
    <p:sldId id="288" r:id="rId13"/>
    <p:sldId id="289" r:id="rId14"/>
    <p:sldId id="290" r:id="rId15"/>
    <p:sldId id="276" r:id="rId16"/>
    <p:sldId id="282" r:id="rId17"/>
    <p:sldId id="28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7F2"/>
    <a:srgbClr val="213315"/>
    <a:srgbClr val="FFFFFF"/>
    <a:srgbClr val="F5FAF0"/>
    <a:srgbClr val="FDFEFC"/>
    <a:srgbClr val="EDF8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5942DF-ED9A-4711-9232-52941E31EB53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29253C-7758-4072-B0A6-532B05D90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801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E935D-E771-4353-9C11-F366E4F1B1B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79592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E935D-E771-4353-9C11-F366E4F1B1B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21164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E935D-E771-4353-9C11-F366E4F1B1B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06637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E935D-E771-4353-9C11-F366E4F1B1B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43329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E935D-E771-4353-9C11-F366E4F1B1B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5850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E935D-E771-4353-9C11-F366E4F1B1B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6517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E935D-E771-4353-9C11-F366E4F1B1B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72058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E935D-E771-4353-9C11-F366E4F1B1B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5830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E935D-E771-4353-9C11-F366E4F1B1B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97751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E935D-E771-4353-9C11-F366E4F1B1B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61084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E935D-E771-4353-9C11-F366E4F1B1B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97366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E935D-E771-4353-9C11-F366E4F1B1B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915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828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871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9038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9" name="组合 8"/>
          <p:cNvGrpSpPr/>
          <p:nvPr userDrawn="1"/>
        </p:nvGrpSpPr>
        <p:grpSpPr>
          <a:xfrm>
            <a:off x="3581399" y="1052096"/>
            <a:ext cx="5330231" cy="4786943"/>
            <a:chOff x="1072586" y="701733"/>
            <a:chExt cx="4902755" cy="4560310"/>
          </a:xfrm>
        </p:grpSpPr>
        <p:sp>
          <p:nvSpPr>
            <p:cNvPr id="10" name="矩形 9"/>
            <p:cNvSpPr/>
            <p:nvPr/>
          </p:nvSpPr>
          <p:spPr>
            <a:xfrm rot="2648372">
              <a:off x="1072586" y="730321"/>
              <a:ext cx="4474028" cy="4474028"/>
            </a:xfrm>
            <a:prstGeom prst="rect">
              <a:avLst/>
            </a:prstGeom>
            <a:noFill/>
            <a:ln w="38100">
              <a:solidFill>
                <a:srgbClr val="00374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字魂105号-简雅黑" panose="00000500000000000000" pitchFamily="2" charset="-122"/>
                <a:ea typeface="字魂105号-简雅黑" panose="00000500000000000000" pitchFamily="2" charset="-122"/>
                <a:cs typeface="+mn-cs"/>
                <a:sym typeface="字魂105号-简雅黑" panose="00000500000000000000" pitchFamily="2" charset="-122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 rot="2648372">
              <a:off x="1501313" y="788015"/>
              <a:ext cx="4474028" cy="4474028"/>
            </a:xfrm>
            <a:prstGeom prst="rect">
              <a:avLst/>
            </a:pr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字魂105号-简雅黑" panose="00000500000000000000" pitchFamily="2" charset="-122"/>
                <a:ea typeface="字魂105号-简雅黑" panose="00000500000000000000" pitchFamily="2" charset="-122"/>
                <a:cs typeface="+mn-cs"/>
                <a:sym typeface="字魂105号-简雅黑" panose="00000500000000000000" pitchFamily="2" charset="-122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 rot="2648372">
              <a:off x="1313660" y="701733"/>
              <a:ext cx="4499505" cy="4545098"/>
            </a:xfrm>
            <a:prstGeom prst="rect">
              <a:avLst/>
            </a:prstGeom>
            <a:solidFill>
              <a:srgbClr val="FAFAFA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字魂105号-简雅黑" panose="00000500000000000000" pitchFamily="2" charset="-122"/>
                <a:ea typeface="字魂105号-简雅黑" panose="00000500000000000000" pitchFamily="2" charset="-122"/>
                <a:cs typeface="+mn-cs"/>
                <a:sym typeface="字魂105号-简雅黑" panose="00000500000000000000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291133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6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116106"/>
      </p:ext>
    </p:extLst>
  </p:cSld>
  <p:clrMapOvr>
    <a:masterClrMapping/>
  </p:clrMapOvr>
  <p:transition spd="slow">
    <p:cove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3350101"/>
      </p:ext>
    </p:extLst>
  </p:cSld>
  <p:clrMapOvr>
    <a:masterClrMapping/>
  </p:clrMapOvr>
  <p:transition spd="slow">
    <p:cover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2024/2/28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2238149"/>
      </p:ext>
    </p:extLst>
  </p:cSld>
  <p:clrMapOvr>
    <a:masterClrMapping/>
  </p:clrMapOvr>
  <p:transition spd="slow">
    <p:cover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2024/2/28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2149037"/>
      </p:ext>
    </p:extLst>
  </p:cSld>
  <p:clrMapOvr>
    <a:masterClrMapping/>
  </p:clrMapOvr>
  <p:transition spd="slow">
    <p:cover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2024/2/28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6061428"/>
      </p:ext>
    </p:extLst>
  </p:cSld>
  <p:clrMapOvr>
    <a:masterClrMapping/>
  </p:clrMapOvr>
  <p:transition spd="slow">
    <p:cover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2024/2/28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2638938"/>
      </p:ext>
    </p:extLst>
  </p:cSld>
  <p:clrMapOvr>
    <a:masterClrMapping/>
  </p:clrMapOvr>
  <p:transition spd="slow">
    <p:cover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2024/2/28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8556295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1225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2024/2/28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7421997"/>
      </p:ext>
    </p:extLst>
  </p:cSld>
  <p:clrMapOvr>
    <a:masterClrMapping/>
  </p:clrMapOvr>
  <p:transition spd="slow">
    <p:cover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2024/2/28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31304" y="6739570"/>
            <a:ext cx="1224136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  <a:hlinkClick r:id="rId2"/>
              </a:rPr>
              <a:t>下载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http://www.1ppt.com/xiazai/</a:t>
            </a:r>
          </a:p>
        </p:txBody>
      </p:sp>
    </p:spTree>
    <p:extLst>
      <p:ext uri="{BB962C8B-B14F-4D97-AF65-F5344CB8AC3E}">
        <p14:creationId xmlns:p14="http://schemas.microsoft.com/office/powerpoint/2010/main" val="1860705636"/>
      </p:ext>
    </p:extLst>
  </p:cSld>
  <p:clrMapOvr>
    <a:masterClrMapping/>
  </p:clrMapOvr>
  <p:transition spd="slow">
    <p:cover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2024/2/28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7135046"/>
      </p:ext>
    </p:extLst>
  </p:cSld>
  <p:clrMapOvr>
    <a:masterClrMapping/>
  </p:clrMapOvr>
  <p:transition spd="slow">
    <p:cover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2024/2/28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319980"/>
      </p:ext>
    </p:extLst>
  </p:cSld>
  <p:clrMapOvr>
    <a:masterClrMapping/>
  </p:clrMapOvr>
  <p:transition spd="slow">
    <p:cover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rgbClr val="596D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/>
              <a:cs typeface="+mn-cs"/>
            </a:endParaRPr>
          </a:p>
        </p:txBody>
      </p:sp>
      <p:sp>
        <p:nvSpPr>
          <p:cNvPr id="4" name="Rounded Rectangle 3"/>
          <p:cNvSpPr/>
          <p:nvPr userDrawn="1"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/>
              <a:cs typeface="+mn-cs"/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35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微软雅黑"/>
              <a:cs typeface="+mn-cs"/>
            </a:endParaRPr>
          </a:p>
        </p:txBody>
      </p:sp>
      <p:sp>
        <p:nvSpPr>
          <p:cNvPr id="58" name="TextBox 57"/>
          <p:cNvSpPr txBox="1"/>
          <p:nvPr userDrawn="1"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You can Resize without losing quality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Box 58"/>
          <p:cNvSpPr txBox="1"/>
          <p:nvPr userDrawn="1"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You can Change Fill Color &amp;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Line Color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/>
          <p:cNvSpPr txBox="1"/>
          <p:nvPr userDrawn="1"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Wowtemplates.in</a:t>
            </a:r>
            <a:endParaRPr kumimoji="0" lang="ko-KR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0"/>
          <p:cNvSpPr txBox="1"/>
          <p:nvPr userDrawn="1"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/>
                <a:ea typeface="微软雅黑"/>
                <a:cs typeface="Arial" panose="020B0604020202020204" pitchFamily="34" charset="0"/>
              </a:rPr>
              <a:t>FREE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/>
                <a:ea typeface="微软雅黑"/>
                <a:cs typeface="Arial" panose="020B0604020202020204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3856738558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10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79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878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284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955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70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80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DC787-A6BD-4F91-8598-8EB948C50ED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377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2024/2/28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4651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 spd="slow">
    <p:cover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1785" y="1091202"/>
            <a:ext cx="10045837" cy="5614398"/>
            <a:chOff x="473649" y="715156"/>
            <a:chExt cx="9640718" cy="5806508"/>
          </a:xfrm>
        </p:grpSpPr>
        <p:sp>
          <p:nvSpPr>
            <p:cNvPr id="11" name="Rectangle 10"/>
            <p:cNvSpPr/>
            <p:nvPr/>
          </p:nvSpPr>
          <p:spPr>
            <a:xfrm>
              <a:off x="473649" y="715156"/>
              <a:ext cx="9640718" cy="5806508"/>
            </a:xfrm>
            <a:prstGeom prst="rect">
              <a:avLst/>
            </a:prstGeom>
            <a:solidFill>
              <a:srgbClr val="F8F7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42622" y="1193039"/>
              <a:ext cx="6277965" cy="20053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defRPr/>
              </a:pPr>
              <a:r>
                <a:rPr lang="ru-RU" altLang="zh-CN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Концепция за интегрирани териториални инвестиции (КИТИ)</a:t>
              </a:r>
              <a:br>
                <a:rPr lang="ru-RU" altLang="zh-CN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</a:br>
              <a:r>
                <a:rPr lang="ru-RU" altLang="zh-CN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№ 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BG16FFPR003-2.001-0053</a:t>
              </a:r>
              <a:r>
                <a:rPr lang="bg-BG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altLang="zh-CN" sz="200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„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Национална концепция за създаване на основни пунктове за управление на реагирането при възникване на широкомащабно бедствие от сеизмичен характер </a:t>
              </a:r>
              <a:r>
                <a:rPr lang="ru-RU" altLang="zh-CN" sz="200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“</a:t>
              </a:r>
              <a:endParaRPr kumimoji="0" lang="zh-CN" altLang="en-US" sz="2400" i="0" u="none" strike="noStrike" kern="1200" cap="none" spc="0" normalizeH="0" baseline="0" noProof="0" dirty="0">
                <a:ln>
                  <a:noFill/>
                </a:ln>
                <a:solidFill>
                  <a:srgbClr val="748773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059862" y="744280"/>
              <a:ext cx="5382898" cy="3858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4000"/>
                </a:lnSpc>
              </a:pPr>
              <a:r>
                <a:rPr lang="bg-BG" sz="1600" u="sng" dirty="0" smtClean="0">
                  <a:solidFill>
                    <a:srgbClr val="21331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+mn-lt"/>
                </a:rPr>
                <a:t>Регионален съвет за развитие на</a:t>
              </a:r>
              <a:r>
                <a:rPr lang="en-GB" sz="1600" u="sng" dirty="0" smtClean="0">
                  <a:solidFill>
                    <a:srgbClr val="21331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+mn-lt"/>
                </a:rPr>
                <a:t> </a:t>
              </a:r>
              <a:r>
                <a:rPr lang="bg-BG" sz="1600" u="sng" dirty="0" smtClean="0">
                  <a:solidFill>
                    <a:srgbClr val="21331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+mn-lt"/>
                </a:rPr>
                <a:t>Южен централен регион</a:t>
              </a:r>
              <a:endParaRPr lang="en-US" sz="1600" u="sng" dirty="0">
                <a:solidFill>
                  <a:srgbClr val="21331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4" name="Content Placeholder 2"/>
            <p:cNvSpPr txBox="1">
              <a:spLocks/>
            </p:cNvSpPr>
            <p:nvPr/>
          </p:nvSpPr>
          <p:spPr>
            <a:xfrm>
              <a:off x="642622" y="3224303"/>
              <a:ext cx="5845436" cy="322942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 lnSpcReduction="2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bg-BG" sz="1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Общ размер на БФП:  90 133 213 лв.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bg-BG" sz="1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Собствен принос: 1 802 858 лв.</a:t>
              </a:r>
            </a:p>
            <a:p>
              <a:pPr marL="0" indent="0">
                <a:buNone/>
              </a:pPr>
              <a:r>
                <a:rPr lang="bg-BG" sz="1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Водещ партньор/Кандидат:</a:t>
              </a:r>
              <a:r>
                <a:rPr lang="bg-BG" sz="1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Главна дирекция "Пожарна безопасност и защита на населението" към Министерство на вътрешните работи (ГДПБЗН-МВР</a:t>
              </a:r>
              <a:r>
                <a:rPr lang="ru-RU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indent="0">
                <a:buNone/>
              </a:pPr>
              <a:r>
                <a:rPr lang="bg-BG" sz="1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Партньори:</a:t>
              </a:r>
              <a:endPara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indent="0">
                <a:buNone/>
              </a:pPr>
              <a:r>
                <a:rPr lang="ru-RU" sz="13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НАЦИОНАЛНА АСОЦИАЦИЯ НА ДОБРОВОЛЦИТЕ В РЕПУБЛИКА </a:t>
              </a:r>
              <a:r>
                <a:rPr lang="ru-RU" sz="13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БЪЛГАРИЯ</a:t>
              </a:r>
              <a:endParaRPr lang="en-US" sz="13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indent="0">
                <a:buNone/>
              </a:pPr>
              <a:r>
                <a:rPr lang="bg-BG" sz="13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Община </a:t>
              </a:r>
              <a:r>
                <a:rPr lang="bg-BG" sz="13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Дупница</a:t>
              </a:r>
              <a:endParaRPr lang="en-US" sz="13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indent="0">
                <a:buNone/>
              </a:pPr>
              <a:r>
                <a:rPr lang="bg-BG" sz="13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Община </a:t>
              </a:r>
              <a:r>
                <a:rPr lang="bg-BG" sz="13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Видин</a:t>
              </a:r>
              <a:endParaRPr lang="en-US" sz="13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indent="0">
                <a:buNone/>
              </a:pPr>
              <a:r>
                <a:rPr lang="bg-BG" sz="13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Община Горна Оряховица</a:t>
              </a:r>
              <a:endParaRPr lang="en-US" sz="13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indent="0">
                <a:buNone/>
              </a:pPr>
              <a:r>
                <a:rPr lang="bg-BG" sz="13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Община </a:t>
              </a:r>
              <a:r>
                <a:rPr lang="bg-BG" sz="13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Смолян</a:t>
              </a:r>
              <a:endParaRPr lang="en-US" sz="13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indent="0">
                <a:buNone/>
              </a:pPr>
              <a:r>
                <a:rPr lang="bg-BG" sz="13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Академия на МВР</a:t>
              </a:r>
              <a:endParaRPr lang="en-US" sz="13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indent="0">
                <a:buNone/>
              </a:pPr>
              <a:endPara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31" name="Picture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25186">
            <a:off x="6912055" y="1413403"/>
            <a:ext cx="4820399" cy="3615298"/>
          </a:xfrm>
          <a:prstGeom prst="rect">
            <a:avLst/>
          </a:prstGeom>
          <a:ln>
            <a:noFill/>
          </a:ln>
          <a:effectLst>
            <a:outerShdw blurRad="5969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Picture 6" descr="Ресурси – ProEUvaluesB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2039" y="11162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5741018" y="5284387"/>
            <a:ext cx="4678196" cy="1077218"/>
            <a:chOff x="5814629" y="5508220"/>
            <a:chExt cx="4678196" cy="1077218"/>
          </a:xfrm>
        </p:grpSpPr>
        <p:sp>
          <p:nvSpPr>
            <p:cNvPr id="34" name="Rectangle 33"/>
            <p:cNvSpPr/>
            <p:nvPr/>
          </p:nvSpPr>
          <p:spPr>
            <a:xfrm>
              <a:off x="6269168" y="5508220"/>
              <a:ext cx="4223657" cy="107721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bg-BG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Място на изпълнение</a:t>
              </a:r>
              <a:r>
                <a:rPr lang="bg-BG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  <a:p>
              <a:r>
                <a:rPr lang="ru-RU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Дупница</a:t>
              </a:r>
              <a:r>
                <a: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София, </a:t>
              </a:r>
              <a:r>
                <a:rPr lang="ru-RU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Пазарджик</a:t>
              </a:r>
              <a:r>
                <a: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Смолян, Варна, </a:t>
              </a:r>
              <a:endPara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ru-RU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Шумен</a:t>
              </a:r>
              <a:r>
                <a: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Търговище</a:t>
              </a:r>
              <a:r>
                <a: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Русе</a:t>
              </a:r>
              <a:r>
                <a: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Разград</a:t>
              </a:r>
              <a:r>
                <a: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endPara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ru-RU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Горна </a:t>
              </a:r>
              <a:r>
                <a:rPr lang="ru-RU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Оряховица</a:t>
              </a:r>
              <a:r>
                <a: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Видин</a:t>
              </a:r>
              <a:r>
                <a: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Враца</a:t>
              </a:r>
              <a:endPara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3074" name="Picture 2" descr="black Google Maps pin PNG transparent image download, size: 686x980px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14629" y="5568685"/>
              <a:ext cx="356828" cy="5097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71344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Ресурси – ProEUvaluesB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347" y="93064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7657289" y="628963"/>
            <a:ext cx="4032288" cy="5836388"/>
          </a:xfrm>
          <a:prstGeom prst="rect">
            <a:avLst/>
          </a:prstGeom>
          <a:solidFill>
            <a:srgbClr val="F8F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93371" y="2109595"/>
            <a:ext cx="8101692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Южен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централен регион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район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Южен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централен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бъдат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сеизмично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укрепени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енергийно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обновени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следните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сгради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Сграда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ГДПБЗН в гр.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Пазарджик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РЗП 2024 кв.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Сграда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ГДПБЗН в гр. Смолян с РЗП 2614 кв. 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5%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въвеждане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мерки за ЕЕ: 239 553 лева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390" y="1724942"/>
            <a:ext cx="3524457" cy="4267807"/>
          </a:xfrm>
          <a:prstGeom prst="rect">
            <a:avLst/>
          </a:prstGeom>
          <a:effectLst>
            <a:softEdge rad="520700"/>
          </a:effectLst>
        </p:spPr>
      </p:pic>
      <p:grpSp>
        <p:nvGrpSpPr>
          <p:cNvPr id="11" name="Group 10"/>
          <p:cNvGrpSpPr/>
          <p:nvPr/>
        </p:nvGrpSpPr>
        <p:grpSpPr>
          <a:xfrm>
            <a:off x="8127595" y="5254119"/>
            <a:ext cx="3559144" cy="1447533"/>
            <a:chOff x="13107831" y="4404736"/>
            <a:chExt cx="3559144" cy="1447533"/>
          </a:xfrm>
        </p:grpSpPr>
        <p:sp>
          <p:nvSpPr>
            <p:cNvPr id="12" name="Rectangle: Rounded Corners 12"/>
            <p:cNvSpPr/>
            <p:nvPr/>
          </p:nvSpPr>
          <p:spPr>
            <a:xfrm>
              <a:off x="13107831" y="4404736"/>
              <a:ext cx="3400249" cy="1447533"/>
            </a:xfrm>
            <a:prstGeom prst="roundRect">
              <a:avLst>
                <a:gd name="adj" fmla="val 5824"/>
              </a:avLst>
            </a:prstGeom>
            <a:solidFill>
              <a:schemeClr val="bg1"/>
            </a:solidFill>
            <a:ln>
              <a:noFill/>
            </a:ln>
            <a:effectLst>
              <a:outerShdw blurRad="533400" dist="368300" dir="2700000" sx="85000" sy="85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3202348" y="4497035"/>
              <a:ext cx="321121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bg-BG" altLang="zh-CN" b="1" dirty="0" smtClean="0">
                  <a:solidFill>
                    <a:srgbClr val="5B9BD5">
                      <a:lumMod val="50000"/>
                    </a:srgbClr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Обща стойност на инвестициите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3157351" y="5180121"/>
              <a:ext cx="35096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defRPr/>
              </a:pPr>
              <a:r>
                <a:rPr lang="bg-BG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10 203 600 лева</a:t>
              </a:r>
              <a:endParaRPr kumimoji="0" lang="bg-BG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104610" y="728016"/>
            <a:ext cx="8827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Инвестиции по Програма „Развитие</a:t>
            </a:r>
            <a:r>
              <a:rPr kumimoji="0" lang="bg-BG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регионите“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4511" y="1381832"/>
            <a:ext cx="10280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гореописаните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</a:t>
            </a: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ще са необходимите следните финансови средства по райони:</a:t>
            </a:r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02788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Ресурси – ProEUvaluesB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347" y="93064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7657289" y="628963"/>
            <a:ext cx="4032288" cy="5836388"/>
          </a:xfrm>
          <a:prstGeom prst="rect">
            <a:avLst/>
          </a:prstGeom>
          <a:solidFill>
            <a:srgbClr val="F8F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93371" y="2109595"/>
            <a:ext cx="810169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Североизточен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регион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район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Североизточен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бъдат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сеизмично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укрепени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енергийно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обновени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следните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сгради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Сграда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ГДПБЗН в гр. Варна с РЗП 2 992 кв.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Сграда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ГДПБЗН в гр. Шумен с РЗП 322 кв.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Сграда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ГДПБЗН в гр. Шумен с РЗП 2 208 кв.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Сграда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ГДПБЗН в гр.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Търговище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РЗП 1977 кв. м.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5%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въвеждане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мерки за ЕЕ: 387 323 лева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390" y="1724942"/>
            <a:ext cx="3524457" cy="4267807"/>
          </a:xfrm>
          <a:prstGeom prst="rect">
            <a:avLst/>
          </a:prstGeom>
          <a:effectLst>
            <a:softEdge rad="520700"/>
          </a:effectLst>
        </p:spPr>
      </p:pic>
      <p:grpSp>
        <p:nvGrpSpPr>
          <p:cNvPr id="11" name="Group 10"/>
          <p:cNvGrpSpPr/>
          <p:nvPr/>
        </p:nvGrpSpPr>
        <p:grpSpPr>
          <a:xfrm>
            <a:off x="8287508" y="5297176"/>
            <a:ext cx="3509624" cy="1447533"/>
            <a:chOff x="7412803" y="4419599"/>
            <a:chExt cx="3509624" cy="1447533"/>
          </a:xfrm>
        </p:grpSpPr>
        <p:sp>
          <p:nvSpPr>
            <p:cNvPr id="12" name="Rectangle: Rounded Corners 12"/>
            <p:cNvSpPr/>
            <p:nvPr/>
          </p:nvSpPr>
          <p:spPr>
            <a:xfrm>
              <a:off x="7521678" y="4419599"/>
              <a:ext cx="3400249" cy="1447533"/>
            </a:xfrm>
            <a:prstGeom prst="roundRect">
              <a:avLst>
                <a:gd name="adj" fmla="val 5824"/>
              </a:avLst>
            </a:prstGeom>
            <a:solidFill>
              <a:schemeClr val="bg1"/>
            </a:solidFill>
            <a:ln>
              <a:noFill/>
            </a:ln>
            <a:effectLst>
              <a:outerShdw blurRad="533400" dist="368300" dir="2700000" sx="85000" sy="85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562008" y="4497034"/>
              <a:ext cx="321121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bg-BG" altLang="zh-CN" b="1" dirty="0" smtClean="0">
                  <a:solidFill>
                    <a:srgbClr val="5B9BD5">
                      <a:lumMod val="50000"/>
                    </a:srgbClr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Обща стойност на инвестициите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12803" y="5188691"/>
              <a:ext cx="35096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defRPr/>
              </a:pPr>
              <a:r>
                <a:rPr lang="bg-BG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16 497 800 лева</a:t>
              </a:r>
              <a:endParaRPr kumimoji="0" lang="bg-BG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104610" y="728016"/>
            <a:ext cx="8827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Инвестиции по Програма „Развитие</a:t>
            </a:r>
            <a:r>
              <a:rPr kumimoji="0" lang="bg-BG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регионите“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4511" y="1381832"/>
            <a:ext cx="10280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гореописаните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</a:t>
            </a: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ще са необходимите следните финансови средства по райони:</a:t>
            </a:r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1187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Ресурси – ProEUvaluesB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347" y="93064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7657289" y="628963"/>
            <a:ext cx="4032288" cy="5836388"/>
          </a:xfrm>
          <a:prstGeom prst="rect">
            <a:avLst/>
          </a:prstGeom>
          <a:solidFill>
            <a:srgbClr val="F8F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93371" y="2109595"/>
            <a:ext cx="810169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Северен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централен регион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район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Северен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централен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бъдат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сеизмично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укрепени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енергийно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обновени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следните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сгради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Сграда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ГДПБЗН в гр.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Русе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РЗП 2 370 кв.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Сграда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ГДПБЗН в гр.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Разград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РЗП 2 039 кв.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Сграда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ГДПБЗН в гр. Горна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Оряховица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РЗП 4 346 кв. м.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5%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въвеждане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мерки за ЕЕ: 477 725 лева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390" y="1724942"/>
            <a:ext cx="3524457" cy="4267807"/>
          </a:xfrm>
          <a:prstGeom prst="rect">
            <a:avLst/>
          </a:prstGeom>
          <a:effectLst>
            <a:softEdge rad="520700"/>
          </a:effectLst>
        </p:spPr>
      </p:pic>
      <p:grpSp>
        <p:nvGrpSpPr>
          <p:cNvPr id="11" name="Group 10"/>
          <p:cNvGrpSpPr/>
          <p:nvPr/>
        </p:nvGrpSpPr>
        <p:grpSpPr>
          <a:xfrm>
            <a:off x="8287508" y="5297176"/>
            <a:ext cx="3509624" cy="1447533"/>
            <a:chOff x="7412803" y="4419599"/>
            <a:chExt cx="3509624" cy="1447533"/>
          </a:xfrm>
        </p:grpSpPr>
        <p:sp>
          <p:nvSpPr>
            <p:cNvPr id="12" name="Rectangle: Rounded Corners 12"/>
            <p:cNvSpPr/>
            <p:nvPr/>
          </p:nvSpPr>
          <p:spPr>
            <a:xfrm>
              <a:off x="7521678" y="4419599"/>
              <a:ext cx="3400249" cy="1447533"/>
            </a:xfrm>
            <a:prstGeom prst="roundRect">
              <a:avLst>
                <a:gd name="adj" fmla="val 5824"/>
              </a:avLst>
            </a:prstGeom>
            <a:solidFill>
              <a:schemeClr val="bg1"/>
            </a:solidFill>
            <a:ln>
              <a:noFill/>
            </a:ln>
            <a:effectLst>
              <a:outerShdw blurRad="533400" dist="368300" dir="2700000" sx="85000" sy="85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562008" y="4497034"/>
              <a:ext cx="321121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bg-BG" altLang="zh-CN" b="1" dirty="0" smtClean="0">
                  <a:solidFill>
                    <a:srgbClr val="5B9BD5">
                      <a:lumMod val="50000"/>
                    </a:srgbClr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Обща стойност на инвестициите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12803" y="5188691"/>
              <a:ext cx="35096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defRPr/>
              </a:pPr>
              <a:r>
                <a:rPr lang="bg-BG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34 699 800 лева</a:t>
              </a:r>
              <a:endParaRPr kumimoji="0" lang="bg-BG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104610" y="728016"/>
            <a:ext cx="8827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Инвестиции по Програма „Развитие</a:t>
            </a:r>
            <a:r>
              <a:rPr kumimoji="0" lang="bg-BG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регионите“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4511" y="1381832"/>
            <a:ext cx="10280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гореописаните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</a:t>
            </a: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ще са необходимите следните финансови средства по райони:</a:t>
            </a:r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29639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Ресурси – ProEUvaluesB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347" y="93064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7657289" y="628963"/>
            <a:ext cx="4032288" cy="5836388"/>
          </a:xfrm>
          <a:prstGeom prst="rect">
            <a:avLst/>
          </a:prstGeom>
          <a:solidFill>
            <a:srgbClr val="F8F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93371" y="2109595"/>
            <a:ext cx="8101692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Северозападен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район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Северозападен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бъдат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сеизмично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укрепени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енергийно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обновени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следните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сгради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Сграда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ГДПБЗН в гр.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РЗП 1 173 кв.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Сграда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ГДПБЗН в гр.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Враца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РЗП 2 465 кв. м.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5%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въвеждане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мерки за ЕЕ: 187 903 лева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390" y="1724942"/>
            <a:ext cx="3524457" cy="4267807"/>
          </a:xfrm>
          <a:prstGeom prst="rect">
            <a:avLst/>
          </a:prstGeom>
          <a:effectLst>
            <a:softEdge rad="520700"/>
          </a:effectLst>
        </p:spPr>
      </p:pic>
      <p:grpSp>
        <p:nvGrpSpPr>
          <p:cNvPr id="11" name="Group 10"/>
          <p:cNvGrpSpPr/>
          <p:nvPr/>
        </p:nvGrpSpPr>
        <p:grpSpPr>
          <a:xfrm>
            <a:off x="8463263" y="5324529"/>
            <a:ext cx="3509624" cy="1447533"/>
            <a:chOff x="7412803" y="4419599"/>
            <a:chExt cx="3509624" cy="1447533"/>
          </a:xfrm>
        </p:grpSpPr>
        <p:sp>
          <p:nvSpPr>
            <p:cNvPr id="12" name="Rectangle: Rounded Corners 12"/>
            <p:cNvSpPr/>
            <p:nvPr/>
          </p:nvSpPr>
          <p:spPr>
            <a:xfrm>
              <a:off x="7521678" y="4419599"/>
              <a:ext cx="3400249" cy="1447533"/>
            </a:xfrm>
            <a:prstGeom prst="roundRect">
              <a:avLst>
                <a:gd name="adj" fmla="val 5824"/>
              </a:avLst>
            </a:prstGeom>
            <a:solidFill>
              <a:schemeClr val="bg1"/>
            </a:solidFill>
            <a:ln>
              <a:noFill/>
            </a:ln>
            <a:effectLst>
              <a:outerShdw blurRad="533400" dist="368300" dir="2700000" sx="85000" sy="85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562008" y="4497034"/>
              <a:ext cx="321121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bg-BG" altLang="zh-CN" b="1" dirty="0" smtClean="0">
                  <a:solidFill>
                    <a:srgbClr val="5B9BD5">
                      <a:lumMod val="50000"/>
                    </a:srgbClr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Обща стойност на инвестициите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12803" y="5188691"/>
              <a:ext cx="35096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defRPr/>
              </a:pPr>
              <a:r>
                <a:rPr lang="bg-BG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8 003 600 лева</a:t>
              </a:r>
              <a:endParaRPr kumimoji="0" lang="bg-BG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104610" y="728016"/>
            <a:ext cx="8827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Инвестиции по Програма „Развитие</a:t>
            </a:r>
            <a:r>
              <a:rPr kumimoji="0" lang="bg-BG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регионите“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4511" y="1381832"/>
            <a:ext cx="10280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гореописаните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</a:t>
            </a: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ще са необходимите следните финансови средства по райони:</a:t>
            </a:r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05612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5643" y="189781"/>
            <a:ext cx="11138477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b="1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Резюме на </a:t>
            </a:r>
            <a:r>
              <a:rPr lang="bg-BG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КИТИ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Концепцията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ИТИ "Национална концепция за създаване на основни звена за управление на реагирането при възникване на широкомащабно бедствие от сеизмичен характер" включва конструктивно и сеизмично укрепване на сгради и въвеждане на мерки за енергийна ефективност в сгради на МВР (части от единната спасителна система), характеризиращи се със специфични проблемни характеристики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 се гарантира възможността за функциониране на Единната спасителна система, в частта на ГДПБЗН, бяха определени сгради на териториален принцип, като при селекцията им, бе анализирано значението и разположението им (до бърза транспортна връзка, даваща възможност за бързо придвижване на сили и техника, до открити публични пространства, които могат да се използват за безопасна евакуация на засегнататото население, наличие на доброволно формирование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Целта на концепцията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 да укрепи устойчивостта на регионите в страната срещу широкомащабни бедствия, като се фокусира на конструктивно и сеизмично укрепване на сгради ползвани от службите за пожарна безопасност и защита на населението, и АМВР, и въвеждане на мерки за енергийна ефективност и производство на енергия от ВЕИ за собствени нужди. Чрез реализацията на последващото проектно предложение, ще се подобри сигурността и качеството на живот в региона и ще се подпомогне устойчивото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на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регионите. </a:t>
            </a: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  <a:p>
            <a:pPr algn="just"/>
            <a:endParaRPr lang="en-US" b="1" dirty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191501"/>
      </p:ext>
    </p:extLst>
  </p:cSld>
  <p:clrMapOvr>
    <a:masterClrMapping/>
  </p:clrMapOvr>
  <p:transition spd="slow">
    <p:cov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9930" y="379563"/>
            <a:ext cx="11138477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b="1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Резюме на </a:t>
            </a:r>
            <a:r>
              <a:rPr lang="bg-BG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КИТИ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тяхното укрепване се гарантира, че в случай на възникване на извънредна ситуация ще бъдат осигурени безопасни основни пунктове, подпомагащи реагирането в региона, както и в съседни региони с техника и ресурси. В тези пунктове ще се съхраняват оборудване и провизии, които са необходими за осъществяването на евакуация и спасителни дейности, както от служителите на ГДПБЗН, така и от доброволни формирования. Реализирането на проекта, в съответствие с подхода за Интегрирани териториални инвестиции (ИТИ) е ключова стъпка към подобряване на сигурността, устойчивостта и независимостта на сградите, ползвани от части на Единната спасителна система, в случай на бедствия, както 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към намаляване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въглеродния отпечатък на сградите.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Предимствата </a:t>
            </a: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проекта: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Сеизмично </a:t>
            </a: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укрепване на сгради: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Проектът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ще включва обследване и оценка на състоянието на сградите, за да се определи тяхната сеизмична устойчивост. След това ще се извършат конструктивни подобрения и укрепвания, които да гарантират, че сградите ще са по-устойчиви към земетресения и други природни бедствия.Това подобрява сигурността на екипите, които се намират в тези сгради, и може да спаси човешки животи в случай на бедствие;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b="1" dirty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05508"/>
      </p:ext>
    </p:extLst>
  </p:cSld>
  <p:clrMapOvr>
    <a:masterClrMapping/>
  </p:clrMapOvr>
  <p:transition spd="slow">
    <p:cov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8776" y="207034"/>
            <a:ext cx="11138477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b="1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Резюме на </a:t>
            </a:r>
            <a:r>
              <a:rPr lang="bg-BG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КИТИ</a:t>
            </a:r>
          </a:p>
          <a:p>
            <a:endParaRPr lang="bg-BG" sz="2000" b="1" dirty="0" smtClean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Енергийна ефективност и устойчивост: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Въвеждането на мерки за енергийна ефективност в сградите намалява техния въглероден отпечатък и намалява потреблението на енергия. Това не само намалява разходите за енергия, но и допринася за постигане на целите за опазване на околната среда и смекчаване на изменението на климата. Проектът ще включва инсталиране на високоефективни изолационни материали, подмяна на стари прозорци и врати с енергоспестяващи алтернативи, интегриране на съвременни системи за отопление и охлаждане, както и използване на възобновяеми енергийни източници, създаване на зелени площи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Инфраструктурна устойчивост: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Укрепването на сградите и интегрирането на мерки за енергийна ефективност води до по-устойчива инфраструктура, която може да устои на бедствия и неблагоприятни климатични условия и води до по-малки рискове и загуби при бедствия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Подобрен капацитет за реагиране на частите от ЕСС и доброволните формирования, при възникване на бедствие.</a:t>
            </a:r>
            <a:endParaRPr lang="ru-RU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b="1" dirty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276018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Ресурси – ProEUvaluesB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347" y="93064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7657289" y="628963"/>
            <a:ext cx="4032288" cy="5836388"/>
          </a:xfrm>
          <a:prstGeom prst="rect">
            <a:avLst/>
          </a:prstGeom>
          <a:solidFill>
            <a:srgbClr val="F8F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14136" y="1605838"/>
            <a:ext cx="735802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bg-BG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 </a:t>
            </a:r>
            <a:r>
              <a:rPr lang="bg-BG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1: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Извършване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архитектурно заснемане, конструктивно обследване за сеизмична устойчивост и обследване ЕЕ характеристики на сградите, обхванати от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проекта;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Архитектурното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заснемане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представлява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прецизно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измерване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всички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стени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чупки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отвори,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височини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нива в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помещенията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даден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обект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Извършване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конструктивно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обследване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сградите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Енергийно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обследване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проверка на ЕЕ и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изготвяне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оценка на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сградите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bg-BG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6465" y="1229082"/>
            <a:ext cx="3524457" cy="4267807"/>
          </a:xfrm>
          <a:prstGeom prst="rect">
            <a:avLst/>
          </a:prstGeom>
          <a:effectLst>
            <a:softEdge rad="520700"/>
          </a:effectLst>
        </p:spPr>
      </p:pic>
      <p:grpSp>
        <p:nvGrpSpPr>
          <p:cNvPr id="11" name="Group 10"/>
          <p:cNvGrpSpPr/>
          <p:nvPr/>
        </p:nvGrpSpPr>
        <p:grpSpPr>
          <a:xfrm>
            <a:off x="8110626" y="5502049"/>
            <a:ext cx="3509624" cy="1447533"/>
            <a:chOff x="7412803" y="4419599"/>
            <a:chExt cx="3509624" cy="1447533"/>
          </a:xfrm>
        </p:grpSpPr>
        <p:sp>
          <p:nvSpPr>
            <p:cNvPr id="12" name="Rectangle: Rounded Corners 12"/>
            <p:cNvSpPr/>
            <p:nvPr/>
          </p:nvSpPr>
          <p:spPr>
            <a:xfrm>
              <a:off x="7521678" y="4419599"/>
              <a:ext cx="3400249" cy="1447533"/>
            </a:xfrm>
            <a:prstGeom prst="roundRect">
              <a:avLst>
                <a:gd name="adj" fmla="val 5824"/>
              </a:avLst>
            </a:prstGeom>
            <a:solidFill>
              <a:schemeClr val="bg1"/>
            </a:solidFill>
            <a:ln>
              <a:noFill/>
            </a:ln>
            <a:effectLst>
              <a:outerShdw blurRad="533400" dist="368300" dir="2700000" sx="85000" sy="85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562008" y="4497034"/>
              <a:ext cx="321121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bg-BG" altLang="zh-CN" b="1" dirty="0" smtClean="0">
                  <a:solidFill>
                    <a:srgbClr val="5B9BD5">
                      <a:lumMod val="50000"/>
                    </a:srgbClr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Обща стойност на инвестициите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12803" y="5188691"/>
              <a:ext cx="35096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bg-BG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991</a:t>
              </a:r>
              <a:r>
                <a:rPr kumimoji="0" lang="bg-BG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 </a:t>
              </a:r>
              <a:r>
                <a:rPr lang="bg-BG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820</a:t>
              </a:r>
              <a:r>
                <a:rPr kumimoji="0" lang="bg-BG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 </a:t>
              </a:r>
              <a:r>
                <a:rPr lang="bg-BG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лева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147742" y="967472"/>
            <a:ext cx="8827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Инвестиции по Програма „Развитие</a:t>
            </a:r>
            <a:r>
              <a:rPr kumimoji="0" lang="bg-BG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регионите“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8474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Ресурси – ProEUvaluesB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347" y="93064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7657289" y="628963"/>
            <a:ext cx="4032288" cy="5836388"/>
          </a:xfrm>
          <a:prstGeom prst="rect">
            <a:avLst/>
          </a:prstGeom>
          <a:solidFill>
            <a:srgbClr val="F8F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93371" y="2109595"/>
            <a:ext cx="6840613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Югозападен регион: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район Югозападен ще бъдат сеизмично укрепени и енергийно обновени следните сгради: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Сграда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ГДПБЗН в гр. Дупница с РЗП 1690 кв. м., ул. Самоковско шосе №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Сграда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ГДПБЗН в гр. София с РЗП 2191 кв. м., ул. Огнеборец №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Сграда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Академия на МВР в гр. София с РЗП 6000 кв. м., ул. Пиротска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171</a:t>
            </a:r>
            <a:r>
              <a:rPr lang="bg-BG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390" y="1724942"/>
            <a:ext cx="3524457" cy="4267807"/>
          </a:xfrm>
          <a:prstGeom prst="rect">
            <a:avLst/>
          </a:prstGeom>
          <a:effectLst>
            <a:softEdge rad="520700"/>
          </a:effectLst>
        </p:spPr>
      </p:pic>
      <p:grpSp>
        <p:nvGrpSpPr>
          <p:cNvPr id="11" name="Group 10"/>
          <p:cNvGrpSpPr/>
          <p:nvPr/>
        </p:nvGrpSpPr>
        <p:grpSpPr>
          <a:xfrm>
            <a:off x="7246191" y="5410467"/>
            <a:ext cx="3509624" cy="1447533"/>
            <a:chOff x="7412803" y="4419599"/>
            <a:chExt cx="3509624" cy="1447533"/>
          </a:xfrm>
        </p:grpSpPr>
        <p:sp>
          <p:nvSpPr>
            <p:cNvPr id="12" name="Rectangle: Rounded Corners 12"/>
            <p:cNvSpPr/>
            <p:nvPr/>
          </p:nvSpPr>
          <p:spPr>
            <a:xfrm>
              <a:off x="7521678" y="4419599"/>
              <a:ext cx="3400249" cy="1447533"/>
            </a:xfrm>
            <a:prstGeom prst="roundRect">
              <a:avLst>
                <a:gd name="adj" fmla="val 5824"/>
              </a:avLst>
            </a:prstGeom>
            <a:solidFill>
              <a:schemeClr val="bg1"/>
            </a:solidFill>
            <a:ln>
              <a:noFill/>
            </a:ln>
            <a:effectLst>
              <a:outerShdw blurRad="533400" dist="368300" dir="2700000" sx="85000" sy="85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562008" y="4497034"/>
              <a:ext cx="321121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bg-BG" altLang="zh-CN" b="1" dirty="0" smtClean="0">
                  <a:solidFill>
                    <a:srgbClr val="5B9BD5">
                      <a:lumMod val="50000"/>
                    </a:srgbClr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Обща стойност на инвестициите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12803" y="5188691"/>
              <a:ext cx="35096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defRPr/>
              </a:pPr>
              <a:r>
                <a:rPr lang="bg-BG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276 668 </a:t>
              </a:r>
              <a:r>
                <a:rPr lang="bg-BG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лева</a:t>
              </a:r>
              <a:endParaRPr kumimoji="0" lang="bg-BG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104610" y="728016"/>
            <a:ext cx="8827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Инвестиции по Програма „Развитие</a:t>
            </a:r>
            <a:r>
              <a:rPr kumimoji="0" lang="bg-BG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регионите“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4511" y="1381832"/>
            <a:ext cx="10280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гореописаните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</a:t>
            </a: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ще са необходимите следните финансови средства по райони:</a:t>
            </a:r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67903" y="6134233"/>
            <a:ext cx="283520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ГДПБЗН – 108 668 лева </a:t>
            </a:r>
            <a:endParaRPr lang="ru-RU" dirty="0" smtClean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АМВР – 168 000 лева</a:t>
            </a:r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41838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Ресурси – ProEUvaluesB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347" y="93064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7657289" y="628963"/>
            <a:ext cx="4032288" cy="5836388"/>
          </a:xfrm>
          <a:prstGeom prst="rect">
            <a:avLst/>
          </a:prstGeom>
          <a:solidFill>
            <a:srgbClr val="F8F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93371" y="2287979"/>
            <a:ext cx="684061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Южен </a:t>
            </a:r>
            <a:r>
              <a:rPr lang="bg-BG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централен регион: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район Южен централен ще бъдат сеизмично укрепени и енергийно обновени следните сгради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Сграда на ГДПБЗН в гр. Пазарджик с РЗП 2024 кв. м., ул. К. Величков № 66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Сграда на ГДПБЗН в гр. Смолян с РЗП 2614 кв. м., ул. Петър Берон № 7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390" y="1724942"/>
            <a:ext cx="3524457" cy="4267807"/>
          </a:xfrm>
          <a:prstGeom prst="rect">
            <a:avLst/>
          </a:prstGeom>
          <a:effectLst>
            <a:softEdge rad="520700"/>
          </a:effectLst>
        </p:spPr>
      </p:pic>
      <p:grpSp>
        <p:nvGrpSpPr>
          <p:cNvPr id="11" name="Group 10"/>
          <p:cNvGrpSpPr/>
          <p:nvPr/>
        </p:nvGrpSpPr>
        <p:grpSpPr>
          <a:xfrm>
            <a:off x="7246191" y="5410467"/>
            <a:ext cx="3509624" cy="1447533"/>
            <a:chOff x="7412803" y="4419599"/>
            <a:chExt cx="3509624" cy="1447533"/>
          </a:xfrm>
        </p:grpSpPr>
        <p:sp>
          <p:nvSpPr>
            <p:cNvPr id="12" name="Rectangle: Rounded Corners 12"/>
            <p:cNvSpPr/>
            <p:nvPr/>
          </p:nvSpPr>
          <p:spPr>
            <a:xfrm>
              <a:off x="7521678" y="4419599"/>
              <a:ext cx="3400249" cy="1447533"/>
            </a:xfrm>
            <a:prstGeom prst="roundRect">
              <a:avLst>
                <a:gd name="adj" fmla="val 5824"/>
              </a:avLst>
            </a:prstGeom>
            <a:solidFill>
              <a:schemeClr val="bg1"/>
            </a:solidFill>
            <a:ln>
              <a:noFill/>
            </a:ln>
            <a:effectLst>
              <a:outerShdw blurRad="533400" dist="368300" dir="2700000" sx="85000" sy="85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562008" y="4497034"/>
              <a:ext cx="321121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bg-BG" altLang="zh-CN" b="1" dirty="0" smtClean="0">
                  <a:solidFill>
                    <a:srgbClr val="5B9BD5">
                      <a:lumMod val="50000"/>
                    </a:srgbClr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Обща стойност на инвестициите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12803" y="5188691"/>
              <a:ext cx="35096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defRPr/>
              </a:pPr>
              <a:r>
                <a:rPr lang="bg-BG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129 864 лева</a:t>
              </a:r>
              <a:endParaRPr kumimoji="0" lang="bg-BG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104610" y="728016"/>
            <a:ext cx="8827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Инвестиции по Програма „Развитие</a:t>
            </a:r>
            <a:r>
              <a:rPr kumimoji="0" lang="bg-BG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регионите“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  <p:sp>
        <p:nvSpPr>
          <p:cNvPr id="16" name="Rectangle 3"/>
          <p:cNvSpPr/>
          <p:nvPr/>
        </p:nvSpPr>
        <p:spPr>
          <a:xfrm>
            <a:off x="374511" y="1381832"/>
            <a:ext cx="10280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гореописаните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</a:t>
            </a: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ще са необходимите следните финансови средства по райони:</a:t>
            </a:r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572244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Ресурси – ProEUvaluesB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347" y="93064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7657289" y="628963"/>
            <a:ext cx="4032288" cy="5836388"/>
          </a:xfrm>
          <a:prstGeom prst="rect">
            <a:avLst/>
          </a:prstGeom>
          <a:solidFill>
            <a:srgbClr val="F8F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54466" y="1724942"/>
            <a:ext cx="71001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Североизточен регион: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район Североизточен ще бъдат сеизмично укрепени и енергийно обновени следните сгради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Сграда на ГДПБЗН в гр. Варна с РЗП 2 992 кв. м., бул. Сливница № 159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Сграда на ГДПБЗН в гр. Шумен с РЗП 322 кв. м., ул. Охрид № 15, бл. 1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Сграда на ГДПБЗН в гр. Шумен с РЗП 2 208 кв. м., ул. Охрид № 15, бл.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Сграда на ГДПБЗН в гр. Търговище с РЗП 1977 кв. м., ул. Н. Маринов №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3;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390" y="1724942"/>
            <a:ext cx="3524457" cy="4267807"/>
          </a:xfrm>
          <a:prstGeom prst="rect">
            <a:avLst/>
          </a:prstGeom>
          <a:effectLst>
            <a:softEdge rad="520700"/>
          </a:effectLst>
        </p:spPr>
      </p:pic>
      <p:grpSp>
        <p:nvGrpSpPr>
          <p:cNvPr id="11" name="Group 10"/>
          <p:cNvGrpSpPr/>
          <p:nvPr/>
        </p:nvGrpSpPr>
        <p:grpSpPr>
          <a:xfrm>
            <a:off x="7246191" y="5410467"/>
            <a:ext cx="3509624" cy="1447533"/>
            <a:chOff x="7412803" y="4419599"/>
            <a:chExt cx="3509624" cy="1447533"/>
          </a:xfrm>
        </p:grpSpPr>
        <p:sp>
          <p:nvSpPr>
            <p:cNvPr id="12" name="Rectangle: Rounded Corners 12"/>
            <p:cNvSpPr/>
            <p:nvPr/>
          </p:nvSpPr>
          <p:spPr>
            <a:xfrm>
              <a:off x="7521678" y="4419599"/>
              <a:ext cx="3400249" cy="1447533"/>
            </a:xfrm>
            <a:prstGeom prst="roundRect">
              <a:avLst>
                <a:gd name="adj" fmla="val 5824"/>
              </a:avLst>
            </a:prstGeom>
            <a:solidFill>
              <a:schemeClr val="bg1"/>
            </a:solidFill>
            <a:ln>
              <a:noFill/>
            </a:ln>
            <a:effectLst>
              <a:outerShdw blurRad="533400" dist="368300" dir="2700000" sx="85000" sy="85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562008" y="4497034"/>
              <a:ext cx="321121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bg-BG" altLang="zh-CN" b="1" dirty="0" smtClean="0">
                  <a:solidFill>
                    <a:srgbClr val="5B9BD5">
                      <a:lumMod val="50000"/>
                    </a:srgbClr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Обща стойност на инвестициите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12803" y="5188691"/>
              <a:ext cx="35096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defRPr/>
              </a:pPr>
              <a:r>
                <a:rPr lang="bg-BG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209 972 лева</a:t>
              </a:r>
              <a:endParaRPr kumimoji="0" lang="bg-BG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104610" y="728016"/>
            <a:ext cx="8827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Инвестиции по Програма „Развитие</a:t>
            </a:r>
            <a:r>
              <a:rPr kumimoji="0" lang="bg-BG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регионите“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  <p:sp>
        <p:nvSpPr>
          <p:cNvPr id="16" name="Rectangle 3"/>
          <p:cNvSpPr/>
          <p:nvPr/>
        </p:nvSpPr>
        <p:spPr>
          <a:xfrm>
            <a:off x="374511" y="1381832"/>
            <a:ext cx="10280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гореописаните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</a:t>
            </a: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ще са необходимите следните финансови средства по райони:</a:t>
            </a:r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10218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Ресурси – ProEUvaluesB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347" y="93064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7657289" y="628963"/>
            <a:ext cx="4032288" cy="5836388"/>
          </a:xfrm>
          <a:prstGeom prst="rect">
            <a:avLst/>
          </a:prstGeom>
          <a:solidFill>
            <a:srgbClr val="F8F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74511" y="2149208"/>
            <a:ext cx="684061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Северен </a:t>
            </a:r>
            <a:r>
              <a:rPr lang="bg-BG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централен регион: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район </a:t>
            </a:r>
            <a:r>
              <a:rPr 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Северен централен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ще бъдат сеизмично укрепени и енергийно обновени следните сгради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Сграда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ГДПБЗН в гр. Русе с РЗП 2 370 кв. м., бул. България № 300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Сграда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ГДПБЗН в гр. Разград с РЗП 2 039 кв. м., бул. Априлско въстание № 68е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Сграда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ГДПБЗН в гр. Горна Оряховица с РЗП 4 346 кв. м., ул. Свети Княз Борис I, № 78А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390" y="1724942"/>
            <a:ext cx="3524457" cy="4267807"/>
          </a:xfrm>
          <a:prstGeom prst="rect">
            <a:avLst/>
          </a:prstGeom>
          <a:effectLst>
            <a:softEdge rad="520700"/>
          </a:effectLst>
        </p:spPr>
      </p:pic>
      <p:grpSp>
        <p:nvGrpSpPr>
          <p:cNvPr id="11" name="Group 10"/>
          <p:cNvGrpSpPr/>
          <p:nvPr/>
        </p:nvGrpSpPr>
        <p:grpSpPr>
          <a:xfrm>
            <a:off x="7246191" y="5410467"/>
            <a:ext cx="3509624" cy="1447533"/>
            <a:chOff x="7412803" y="4419599"/>
            <a:chExt cx="3509624" cy="1447533"/>
          </a:xfrm>
        </p:grpSpPr>
        <p:sp>
          <p:nvSpPr>
            <p:cNvPr id="12" name="Rectangle: Rounded Corners 12"/>
            <p:cNvSpPr/>
            <p:nvPr/>
          </p:nvSpPr>
          <p:spPr>
            <a:xfrm>
              <a:off x="7521678" y="4419599"/>
              <a:ext cx="3400249" cy="1447533"/>
            </a:xfrm>
            <a:prstGeom prst="roundRect">
              <a:avLst>
                <a:gd name="adj" fmla="val 5824"/>
              </a:avLst>
            </a:prstGeom>
            <a:solidFill>
              <a:schemeClr val="bg1"/>
            </a:solidFill>
            <a:ln>
              <a:noFill/>
            </a:ln>
            <a:effectLst>
              <a:outerShdw blurRad="533400" dist="368300" dir="2700000" sx="85000" sy="85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562008" y="4497034"/>
              <a:ext cx="321121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bg-BG" altLang="zh-CN" b="1" dirty="0" smtClean="0">
                  <a:solidFill>
                    <a:srgbClr val="5B9BD5">
                      <a:lumMod val="50000"/>
                    </a:srgbClr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Обща стойност на инвестициите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12803" y="5188691"/>
              <a:ext cx="35096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defRPr/>
              </a:pPr>
              <a:r>
                <a:rPr lang="bg-BG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273 452 лева</a:t>
              </a:r>
              <a:endParaRPr kumimoji="0" lang="bg-BG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104610" y="728016"/>
            <a:ext cx="8827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Инвестиции по Програма „Развитие</a:t>
            </a:r>
            <a:r>
              <a:rPr kumimoji="0" lang="bg-BG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регионите“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  <p:sp>
        <p:nvSpPr>
          <p:cNvPr id="16" name="Rectangle 3"/>
          <p:cNvSpPr/>
          <p:nvPr/>
        </p:nvSpPr>
        <p:spPr>
          <a:xfrm>
            <a:off x="374511" y="1381832"/>
            <a:ext cx="10280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гореописаните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</a:t>
            </a: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ще са необходимите следните финансови средства по райони</a:t>
            </a:r>
            <a:r>
              <a:rPr lang="ru-RU" dirty="0">
                <a:solidFill>
                  <a:srgbClr val="333333"/>
                </a:solidFill>
                <a:latin typeface="Roboto"/>
              </a:rPr>
              <a:t>: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02207697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Ресурси – ProEUvaluesB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347" y="93064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7657289" y="628963"/>
            <a:ext cx="4032288" cy="5836388"/>
          </a:xfrm>
          <a:prstGeom prst="rect">
            <a:avLst/>
          </a:prstGeom>
          <a:solidFill>
            <a:srgbClr val="F8F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51183" y="2133137"/>
            <a:ext cx="684061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Северозападен регион: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район Северозападен ще бъдат сеизмично укрепени и енергийно обновени следните сгради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Сграда на ГДПБЗН в гр. Видин с РЗП 1 173 кв. м., Южна промишлена зона, УПИ XXIV-5056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Сграда на ГДПБЗН в гр. Враца с РЗП 2 465 кв. м., бул. 2-ри юни, № 58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390" y="1724942"/>
            <a:ext cx="3524457" cy="4267807"/>
          </a:xfrm>
          <a:prstGeom prst="rect">
            <a:avLst/>
          </a:prstGeom>
          <a:effectLst>
            <a:softEdge rad="520700"/>
          </a:effectLst>
        </p:spPr>
      </p:pic>
      <p:grpSp>
        <p:nvGrpSpPr>
          <p:cNvPr id="11" name="Group 10"/>
          <p:cNvGrpSpPr/>
          <p:nvPr/>
        </p:nvGrpSpPr>
        <p:grpSpPr>
          <a:xfrm>
            <a:off x="7246191" y="5410467"/>
            <a:ext cx="3509624" cy="1447533"/>
            <a:chOff x="7412803" y="4419599"/>
            <a:chExt cx="3509624" cy="1447533"/>
          </a:xfrm>
        </p:grpSpPr>
        <p:sp>
          <p:nvSpPr>
            <p:cNvPr id="12" name="Rectangle: Rounded Corners 12"/>
            <p:cNvSpPr/>
            <p:nvPr/>
          </p:nvSpPr>
          <p:spPr>
            <a:xfrm>
              <a:off x="7521678" y="4419599"/>
              <a:ext cx="3400249" cy="1447533"/>
            </a:xfrm>
            <a:prstGeom prst="roundRect">
              <a:avLst>
                <a:gd name="adj" fmla="val 5824"/>
              </a:avLst>
            </a:prstGeom>
            <a:solidFill>
              <a:schemeClr val="bg1"/>
            </a:solidFill>
            <a:ln>
              <a:noFill/>
            </a:ln>
            <a:effectLst>
              <a:outerShdw blurRad="533400" dist="368300" dir="2700000" sx="85000" sy="85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562008" y="4497034"/>
              <a:ext cx="321121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bg-BG" altLang="zh-CN" b="1" dirty="0" smtClean="0">
                  <a:solidFill>
                    <a:srgbClr val="5B9BD5">
                      <a:lumMod val="50000"/>
                    </a:srgbClr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Обща стойност на инвестициите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12803" y="5188691"/>
              <a:ext cx="35096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defRPr/>
              </a:pPr>
              <a:r>
                <a:rPr lang="bg-BG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101 864 лева</a:t>
              </a:r>
              <a:endParaRPr kumimoji="0" lang="bg-BG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104610" y="728016"/>
            <a:ext cx="8827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Инвестиции по Програма „Развитие</a:t>
            </a:r>
            <a:r>
              <a:rPr kumimoji="0" lang="bg-BG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регионите“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  <p:sp>
        <p:nvSpPr>
          <p:cNvPr id="16" name="Rectangle 3"/>
          <p:cNvSpPr/>
          <p:nvPr/>
        </p:nvSpPr>
        <p:spPr>
          <a:xfrm>
            <a:off x="374511" y="1381832"/>
            <a:ext cx="10280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гореописаните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</a:t>
            </a: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ще са необходимите следните финансови средства по райони:</a:t>
            </a:r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03070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Ресурси – ProEUvaluesB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347" y="93064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7657289" y="628963"/>
            <a:ext cx="4032288" cy="5836388"/>
          </a:xfrm>
          <a:prstGeom prst="rect">
            <a:avLst/>
          </a:prstGeom>
          <a:solidFill>
            <a:srgbClr val="F8F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54650" y="1795175"/>
            <a:ext cx="6948201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bg-BG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 </a:t>
            </a:r>
            <a:r>
              <a:rPr lang="bg-BG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</a:t>
            </a:r>
            <a:r>
              <a:rPr lang="bg-BG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Извършване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конструктивно и сеизмично укрепване и въвеждане на мерки за енергийна ефективност на сгради на ГДПБЗН-МВР 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АМВР;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Инженеринг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Проектиране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изпълнение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СМР) за конструктивно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укрепване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въвеждане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мерки за ЕЕ, в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сградите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обект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инвестицията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въвеждане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мерките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ЕЕ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 предвидят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съвременни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отопление/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охлаждане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както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използване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енергия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ВЕИ;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Облагородяване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обновяване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прилежащите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към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сградите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площи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т. ч. зелени </a:t>
            </a:r>
            <a:r>
              <a:rPr lang="ru-RU" sz="2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такива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Паспортизация 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въвеждане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експлоатация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6465" y="1229082"/>
            <a:ext cx="3524457" cy="4267807"/>
          </a:xfrm>
          <a:prstGeom prst="rect">
            <a:avLst/>
          </a:prstGeom>
          <a:effectLst>
            <a:softEdge rad="520700"/>
          </a:effectLst>
        </p:spPr>
      </p:pic>
      <p:grpSp>
        <p:nvGrpSpPr>
          <p:cNvPr id="11" name="Group 10"/>
          <p:cNvGrpSpPr/>
          <p:nvPr/>
        </p:nvGrpSpPr>
        <p:grpSpPr>
          <a:xfrm>
            <a:off x="7395035" y="5248932"/>
            <a:ext cx="4603260" cy="1447533"/>
            <a:chOff x="6720659" y="4419599"/>
            <a:chExt cx="4399905" cy="1447533"/>
          </a:xfrm>
        </p:grpSpPr>
        <p:sp>
          <p:nvSpPr>
            <p:cNvPr id="12" name="Rectangle: Rounded Corners 12"/>
            <p:cNvSpPr/>
            <p:nvPr/>
          </p:nvSpPr>
          <p:spPr>
            <a:xfrm>
              <a:off x="6905808" y="4419599"/>
              <a:ext cx="4016120" cy="1447533"/>
            </a:xfrm>
            <a:prstGeom prst="roundRect">
              <a:avLst>
                <a:gd name="adj" fmla="val 5824"/>
              </a:avLst>
            </a:prstGeom>
            <a:solidFill>
              <a:schemeClr val="bg1"/>
            </a:solidFill>
            <a:ln>
              <a:noFill/>
            </a:ln>
            <a:effectLst>
              <a:outerShdw blurRad="533400" dist="368300" dir="2700000" sx="85000" sy="85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720659" y="4443102"/>
              <a:ext cx="43999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bg-BG" altLang="zh-CN" b="1" dirty="0" smtClean="0">
                  <a:solidFill>
                    <a:srgbClr val="5B9BD5">
                      <a:lumMod val="50000"/>
                    </a:srgbClr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Обща БФП стойност на инвестициите: 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367893" y="4824889"/>
              <a:ext cx="35096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defRPr/>
              </a:pPr>
              <a:r>
                <a:rPr lang="bg-BG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89 141 393 лева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147742" y="967472"/>
            <a:ext cx="8827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Инвестиции по Програма „Развитие</a:t>
            </a:r>
            <a:r>
              <a:rPr kumimoji="0" lang="bg-BG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регионите“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  <p:sp>
        <p:nvSpPr>
          <p:cNvPr id="17" name="TextBox 13"/>
          <p:cNvSpPr txBox="1"/>
          <p:nvPr/>
        </p:nvSpPr>
        <p:spPr>
          <a:xfrm>
            <a:off x="7371803" y="6165688"/>
            <a:ext cx="46032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bg-BG" altLang="zh-CN" b="1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Собствен </a:t>
            </a:r>
            <a:r>
              <a:rPr lang="bg-BG" altLang="zh-CN" b="1" dirty="0" smtClean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принос: </a:t>
            </a:r>
            <a:r>
              <a:rPr lang="bg-BG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1 802 858 лева</a:t>
            </a:r>
          </a:p>
          <a:p>
            <a:pPr lvl="0" algn="ctr">
              <a:defRPr/>
            </a:pPr>
            <a:r>
              <a:rPr lang="bg-BG" altLang="zh-CN" b="1" dirty="0" smtClean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 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6948032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Ресурси – ProEUvaluesB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347" y="93064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7657289" y="628963"/>
            <a:ext cx="4032288" cy="5836388"/>
          </a:xfrm>
          <a:prstGeom prst="rect">
            <a:avLst/>
          </a:prstGeom>
          <a:solidFill>
            <a:srgbClr val="F8F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93371" y="2109595"/>
            <a:ext cx="720064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Югозападен регион: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район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Югозападен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бъдат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сеизмично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укрепени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енергийно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обновени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следните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сгради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Сграда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ГДПБЗН в гр.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Дупница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РЗП 1 690 кв.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Сграда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ГДПБЗН в гр. София с РЗП 2 191 кв.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Сграда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Академия на МВР в гр. София с РЗП 6 000 кв. м. с обща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стойност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инвестицията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АМВР – 13 200 000 лева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5%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въвеждане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мерки за ЕЕ: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ГДПБЗН 200 454 лева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АМВР - 309 900 лева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390" y="1724942"/>
            <a:ext cx="3524457" cy="4267807"/>
          </a:xfrm>
          <a:prstGeom prst="rect">
            <a:avLst/>
          </a:prstGeom>
          <a:effectLst>
            <a:softEdge rad="520700"/>
          </a:effectLst>
        </p:spPr>
      </p:pic>
      <p:grpSp>
        <p:nvGrpSpPr>
          <p:cNvPr id="11" name="Group 10"/>
          <p:cNvGrpSpPr/>
          <p:nvPr/>
        </p:nvGrpSpPr>
        <p:grpSpPr>
          <a:xfrm>
            <a:off x="7246191" y="5410467"/>
            <a:ext cx="3509624" cy="1447533"/>
            <a:chOff x="7412803" y="4419599"/>
            <a:chExt cx="3509624" cy="1447533"/>
          </a:xfrm>
        </p:grpSpPr>
        <p:sp>
          <p:nvSpPr>
            <p:cNvPr id="12" name="Rectangle: Rounded Corners 12"/>
            <p:cNvSpPr/>
            <p:nvPr/>
          </p:nvSpPr>
          <p:spPr>
            <a:xfrm>
              <a:off x="7521678" y="4419599"/>
              <a:ext cx="3400249" cy="1447533"/>
            </a:xfrm>
            <a:prstGeom prst="roundRect">
              <a:avLst>
                <a:gd name="adj" fmla="val 5824"/>
              </a:avLst>
            </a:prstGeom>
            <a:solidFill>
              <a:schemeClr val="bg1"/>
            </a:solidFill>
            <a:ln>
              <a:noFill/>
            </a:ln>
            <a:effectLst>
              <a:outerShdw blurRad="533400" dist="368300" dir="2700000" sx="85000" sy="85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562008" y="4497034"/>
              <a:ext cx="321121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bg-BG" altLang="zh-CN" b="1" dirty="0" smtClean="0">
                  <a:solidFill>
                    <a:srgbClr val="5B9BD5">
                      <a:lumMod val="50000"/>
                    </a:srgbClr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Обща стойност на инвестициите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12803" y="5188691"/>
              <a:ext cx="35096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defRPr/>
              </a:pPr>
              <a:r>
                <a:rPr lang="bg-BG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21 </a:t>
              </a:r>
              <a:r>
                <a:rPr lang="bg-BG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738 200 лева</a:t>
              </a:r>
              <a:endParaRPr kumimoji="0" lang="bg-BG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104610" y="728016"/>
            <a:ext cx="8827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Инвестиции по Програма „Развитие</a:t>
            </a:r>
            <a:r>
              <a:rPr kumimoji="0" lang="bg-BG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регионите“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4511" y="1381832"/>
            <a:ext cx="10280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гореописаните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</a:t>
            </a: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ще са необходимите следните финансови средства по райони:</a:t>
            </a:r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21033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jp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rn5420ru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1961</Words>
  <Application>Microsoft Office PowerPoint</Application>
  <PresentationFormat>Широк екран</PresentationFormat>
  <Paragraphs>176</Paragraphs>
  <Slides>16</Slides>
  <Notes>12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10</vt:i4>
      </vt:variant>
      <vt:variant>
        <vt:lpstr>Тема</vt:lpstr>
      </vt:variant>
      <vt:variant>
        <vt:i4>2</vt:i4>
      </vt:variant>
      <vt:variant>
        <vt:lpstr>Заглавия на слайдовете</vt:lpstr>
      </vt:variant>
      <vt:variant>
        <vt:i4>16</vt:i4>
      </vt:variant>
    </vt:vector>
  </HeadingPairs>
  <TitlesOfParts>
    <vt:vector size="28" baseType="lpstr">
      <vt:lpstr>微软雅黑</vt:lpstr>
      <vt:lpstr>Arial</vt:lpstr>
      <vt:lpstr>Calibri</vt:lpstr>
      <vt:lpstr>Calibri Light</vt:lpstr>
      <vt:lpstr>等线</vt:lpstr>
      <vt:lpstr>Roboto</vt:lpstr>
      <vt:lpstr>Times New Roman</vt:lpstr>
      <vt:lpstr>Wingdings</vt:lpstr>
      <vt:lpstr>字魂105号-简雅黑</vt:lpstr>
      <vt:lpstr>思源宋体 CN</vt:lpstr>
      <vt:lpstr>Office Theme</vt:lpstr>
      <vt:lpstr>www.jpppt.com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Концепция за интегрирани териториални инвестиции (КИТИ) № … „…………….“</dc:title>
  <dc:creator>EVELINA DIMITROVA STOYANOVA-TODOROVA</dc:creator>
  <cp:lastModifiedBy>Зорица Ставрева</cp:lastModifiedBy>
  <cp:revision>52</cp:revision>
  <dcterms:created xsi:type="dcterms:W3CDTF">2023-11-02T09:02:19Z</dcterms:created>
  <dcterms:modified xsi:type="dcterms:W3CDTF">2024-02-28T13:01:12Z</dcterms:modified>
</cp:coreProperties>
</file>