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014D7-5D7D-4BB9-BB99-95267C743D03}" type="datetimeFigureOut">
              <a:rPr lang="bg-BG" smtClean="0"/>
              <a:t>22.04.2025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8F8C7-F459-4CCC-A4C6-1FA7F5C477F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2120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Картина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13" y="0"/>
            <a:ext cx="2249106" cy="1396814"/>
          </a:xfrm>
          <a:prstGeom prst="rect">
            <a:avLst/>
          </a:prstGeom>
        </p:spPr>
      </p:pic>
      <p:pic>
        <p:nvPicPr>
          <p:cNvPr id="7" name="Картина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3705" y="116565"/>
            <a:ext cx="1612032" cy="1612032"/>
          </a:xfrm>
          <a:prstGeom prst="rect">
            <a:avLst/>
          </a:prstGeom>
        </p:spPr>
      </p:pic>
      <p:sp>
        <p:nvSpPr>
          <p:cNvPr id="9" name="Текстово поле 8"/>
          <p:cNvSpPr txBox="1"/>
          <p:nvPr/>
        </p:nvSpPr>
        <p:spPr>
          <a:xfrm>
            <a:off x="768262" y="1804012"/>
            <a:ext cx="10435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на проект</a:t>
            </a: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bg-BG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„Ефективно функциониране на ОИЦ – Смолян за периода </a:t>
            </a:r>
            <a:r>
              <a:rPr lang="bg-BG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2024-2029 г</a:t>
            </a:r>
            <a:r>
              <a:rPr lang="bg-BG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bg-BG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510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32936" y="534185"/>
            <a:ext cx="10131425" cy="568751"/>
          </a:xfrm>
        </p:spPr>
        <p:txBody>
          <a:bodyPr>
            <a:normAutofit fontScale="90000"/>
          </a:bodyPr>
          <a:lstStyle/>
          <a:p>
            <a:r>
              <a:rPr lang="bg-BG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bg-BG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ово поле 4"/>
          <p:cNvSpPr txBox="1"/>
          <p:nvPr/>
        </p:nvSpPr>
        <p:spPr>
          <a:xfrm>
            <a:off x="820132" y="1564849"/>
            <a:ext cx="73623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bg-B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Основна </a:t>
            </a:r>
            <a:r>
              <a:rPr lang="bg-B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проекта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bg-B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Кратко </a:t>
            </a:r>
            <a:r>
              <a:rPr lang="bg-B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на проекта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bg-B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Дейност </a:t>
            </a:r>
            <a:r>
              <a:rPr lang="bg-B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проекта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bg-B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Въпроси </a:t>
            </a:r>
            <a:r>
              <a:rPr lang="bg-B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мониторинга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bg-B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Обобщение.</a:t>
            </a:r>
            <a:endParaRPr lang="bg-BG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45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84143" y="816990"/>
            <a:ext cx="10131425" cy="483909"/>
          </a:xfrm>
        </p:spPr>
        <p:txBody>
          <a:bodyPr>
            <a:normAutofit fontScale="90000"/>
          </a:bodyPr>
          <a:lstStyle/>
          <a:p>
            <a:r>
              <a:rPr lang="bg-BG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 информация за </a:t>
            </a:r>
            <a:r>
              <a:rPr lang="bg-BG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bg-BG" u="sng" dirty="0"/>
              <a:t/>
            </a:r>
            <a:br>
              <a:rPr lang="bg-BG" u="sng" dirty="0"/>
            </a:br>
            <a:endParaRPr lang="bg-BG" u="sng" dirty="0"/>
          </a:p>
        </p:txBody>
      </p:sp>
      <p:sp>
        <p:nvSpPr>
          <p:cNvPr id="4" name="Текстово поле 3"/>
          <p:cNvSpPr txBox="1"/>
          <p:nvPr/>
        </p:nvSpPr>
        <p:spPr>
          <a:xfrm>
            <a:off x="688157" y="1970201"/>
            <a:ext cx="105674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bg-BG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BG16RFTA001-1.006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 национална мрежа от областни информационни центрове в България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g-BG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 от ИСУН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BG16RFTA001-1.006-0011-C02</a:t>
            </a:r>
            <a:endParaRPr 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g-BG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 на проекта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функциониране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ОИЦ – Смолян за периода 2024-2029г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bg-BG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g-BG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Бенефициент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000615118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Община Смолян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g-BG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на стартиране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bg-BG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01.01.2024 г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g-BG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на приключване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bg-BG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31.12.2029 г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60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459557" y="505906"/>
            <a:ext cx="10131425" cy="483909"/>
          </a:xfrm>
        </p:spPr>
        <p:txBody>
          <a:bodyPr>
            <a:normAutofit fontScale="90000"/>
          </a:bodyPr>
          <a:lstStyle/>
          <a:p>
            <a:r>
              <a:rPr lang="bg-BG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 описание на проекта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bg-BG" u="sng" dirty="0"/>
              <a:t/>
            </a:r>
            <a:br>
              <a:rPr lang="bg-BG" u="sng" dirty="0"/>
            </a:br>
            <a:endParaRPr lang="bg-BG" u="sng" dirty="0"/>
          </a:p>
        </p:txBody>
      </p:sp>
      <p:sp>
        <p:nvSpPr>
          <p:cNvPr id="7" name="Текстово поле 6"/>
          <p:cNvSpPr txBox="1"/>
          <p:nvPr/>
        </p:nvSpPr>
        <p:spPr>
          <a:xfrm>
            <a:off x="301658" y="876693"/>
            <a:ext cx="1167038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</a:rPr>
              <a:t>С </a:t>
            </a:r>
            <a:r>
              <a:rPr lang="ru-RU" sz="2400" dirty="0" err="1">
                <a:latin typeface="Times New Roman" panose="02020603050405020304" pitchFamily="18" charset="0"/>
              </a:rPr>
              <a:t>изпълнението</a:t>
            </a:r>
            <a:r>
              <a:rPr lang="ru-RU" sz="2400" dirty="0">
                <a:latin typeface="Times New Roman" panose="02020603050405020304" pitchFamily="18" charset="0"/>
              </a:rPr>
              <a:t> на проекта </a:t>
            </a:r>
            <a:r>
              <a:rPr lang="ru-RU" sz="2400" dirty="0" err="1">
                <a:latin typeface="Times New Roman" panose="02020603050405020304" pitchFamily="18" charset="0"/>
              </a:rPr>
              <a:t>ще</a:t>
            </a:r>
            <a:r>
              <a:rPr lang="ru-RU" sz="2400" dirty="0">
                <a:latin typeface="Times New Roman" panose="02020603050405020304" pitchFamily="18" charset="0"/>
              </a:rPr>
              <a:t> се </a:t>
            </a:r>
            <a:r>
              <a:rPr lang="ru-RU" sz="2400" dirty="0" err="1">
                <a:latin typeface="Times New Roman" panose="02020603050405020304" pitchFamily="18" charset="0"/>
              </a:rPr>
              <a:t>осигури</a:t>
            </a:r>
            <a:r>
              <a:rPr lang="ru-RU" sz="2400" dirty="0"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</a:rPr>
              <a:t>дейността</a:t>
            </a:r>
            <a:r>
              <a:rPr lang="ru-RU" sz="2400" dirty="0">
                <a:latin typeface="Times New Roman" panose="02020603050405020304" pitchFamily="18" charset="0"/>
              </a:rPr>
              <a:t> на ОИЦ - Смолян за периода </a:t>
            </a:r>
            <a:r>
              <a:rPr lang="ru-RU" sz="2400" dirty="0" smtClean="0">
                <a:latin typeface="Times New Roman" panose="02020603050405020304" pitchFamily="18" charset="0"/>
              </a:rPr>
              <a:t>2024 - 2029 </a:t>
            </a:r>
            <a:r>
              <a:rPr lang="ru-RU" sz="2400" dirty="0">
                <a:latin typeface="Times New Roman" panose="02020603050405020304" pitchFamily="18" charset="0"/>
              </a:rPr>
              <a:t>г</a:t>
            </a:r>
            <a:r>
              <a:rPr lang="ru-RU" sz="2400" dirty="0" smtClean="0">
                <a:latin typeface="Times New Roman" panose="02020603050405020304" pitchFamily="18" charset="0"/>
              </a:rPr>
              <a:t>.. </a:t>
            </a:r>
            <a:r>
              <a:rPr lang="ru-RU" sz="2400" dirty="0" err="1">
                <a:latin typeface="Times New Roman" panose="02020603050405020304" pitchFamily="18" charset="0"/>
              </a:rPr>
              <a:t>Основните</a:t>
            </a:r>
            <a:r>
              <a:rPr lang="ru-RU" sz="2400" dirty="0"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</a:rPr>
              <a:t>дейности</a:t>
            </a:r>
            <a:r>
              <a:rPr lang="ru-RU" sz="2400" dirty="0"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</a:rPr>
              <a:t>включват</a:t>
            </a:r>
            <a:r>
              <a:rPr lang="ru-RU" sz="2400" dirty="0" smtClean="0">
                <a:latin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400" i="1" dirty="0" err="1">
                <a:latin typeface="Times New Roman" panose="02020603050405020304" pitchFamily="18" charset="0"/>
              </a:rPr>
              <a:t>П</a:t>
            </a:r>
            <a:r>
              <a:rPr lang="ru-RU" sz="2400" i="1" dirty="0" err="1" smtClean="0">
                <a:latin typeface="Times New Roman" panose="02020603050405020304" pitchFamily="18" charset="0"/>
              </a:rPr>
              <a:t>одобряване</a:t>
            </a:r>
            <a:r>
              <a:rPr lang="ru-RU" sz="2400" i="1" dirty="0" smtClean="0"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</a:rPr>
              <a:t>на </a:t>
            </a:r>
            <a:r>
              <a:rPr lang="ru-RU" sz="2400" i="1" dirty="0" err="1">
                <a:latin typeface="Times New Roman" panose="02020603050405020304" pitchFamily="18" charset="0"/>
              </a:rPr>
              <a:t>работната</a:t>
            </a:r>
            <a:r>
              <a:rPr lang="ru-RU" sz="2400" i="1" dirty="0">
                <a:latin typeface="Times New Roman" panose="02020603050405020304" pitchFamily="18" charset="0"/>
              </a:rPr>
              <a:t> среда и </a:t>
            </a:r>
            <a:r>
              <a:rPr lang="ru-RU" sz="2400" i="1" dirty="0" err="1">
                <a:latin typeface="Times New Roman" panose="02020603050405020304" pitchFamily="18" charset="0"/>
              </a:rPr>
              <a:t>условията</a:t>
            </a:r>
            <a:r>
              <a:rPr lang="ru-RU" sz="2400" i="1" dirty="0">
                <a:latin typeface="Times New Roman" panose="02020603050405020304" pitchFamily="18" charset="0"/>
              </a:rPr>
              <a:t> на </a:t>
            </a:r>
            <a:r>
              <a:rPr lang="ru-RU" sz="2400" i="1" dirty="0" smtClean="0">
                <a:latin typeface="Times New Roman" panose="02020603050405020304" pitchFamily="18" charset="0"/>
              </a:rPr>
              <a:t>труд;</a:t>
            </a:r>
            <a:endParaRPr lang="en-US" sz="2400" i="1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i="1" dirty="0" err="1">
                <a:latin typeface="Times New Roman" panose="02020603050405020304" pitchFamily="18" charset="0"/>
              </a:rPr>
              <a:t>П</a:t>
            </a:r>
            <a:r>
              <a:rPr lang="ru-RU" sz="2400" i="1" dirty="0" err="1" smtClean="0">
                <a:latin typeface="Times New Roman" panose="02020603050405020304" pitchFamily="18" charset="0"/>
              </a:rPr>
              <a:t>оддържане</a:t>
            </a:r>
            <a:r>
              <a:rPr lang="ru-RU" sz="2400" i="1" dirty="0" smtClean="0"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</a:rPr>
              <a:t>на </a:t>
            </a:r>
            <a:r>
              <a:rPr lang="ru-RU" sz="2400" i="1" dirty="0" err="1">
                <a:latin typeface="Times New Roman" panose="02020603050405020304" pitchFamily="18" charset="0"/>
              </a:rPr>
              <a:t>активност</a:t>
            </a:r>
            <a:r>
              <a:rPr lang="ru-RU" sz="2400" i="1" dirty="0">
                <a:latin typeface="Times New Roman" panose="02020603050405020304" pitchFamily="18" charset="0"/>
              </a:rPr>
              <a:t> в </a:t>
            </a:r>
            <a:r>
              <a:rPr lang="ru-RU" sz="2400" i="1" dirty="0" err="1">
                <a:latin typeface="Times New Roman" panose="02020603050405020304" pitchFamily="18" charset="0"/>
              </a:rPr>
              <a:t>социалните</a:t>
            </a:r>
            <a:r>
              <a:rPr lang="ru-RU" sz="2400" i="1" dirty="0">
                <a:latin typeface="Times New Roman" panose="02020603050405020304" pitchFamily="18" charset="0"/>
              </a:rPr>
              <a:t> мрежи с информация за ЕСИФ и </a:t>
            </a:r>
            <a:r>
              <a:rPr lang="ru-RU" sz="2400" i="1" dirty="0" smtClean="0">
                <a:latin typeface="Times New Roman" panose="02020603050405020304" pitchFamily="18" charset="0"/>
              </a:rPr>
              <a:t>ЕФСУ;</a:t>
            </a:r>
            <a:endParaRPr lang="en-US" sz="2400" i="1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i="1" dirty="0">
                <a:latin typeface="Times New Roman" panose="02020603050405020304" pitchFamily="18" charset="0"/>
              </a:rPr>
              <a:t>У</a:t>
            </a:r>
            <a:r>
              <a:rPr lang="ru-RU" sz="2400" i="1" dirty="0" smtClean="0">
                <a:latin typeface="Times New Roman" panose="02020603050405020304" pitchFamily="18" charset="0"/>
              </a:rPr>
              <a:t>частие </a:t>
            </a:r>
            <a:r>
              <a:rPr lang="ru-RU" sz="2400" i="1" dirty="0">
                <a:latin typeface="Times New Roman" panose="02020603050405020304" pitchFamily="18" charset="0"/>
              </a:rPr>
              <a:t>в </a:t>
            </a:r>
            <a:r>
              <a:rPr lang="ru-RU" sz="2400" i="1" dirty="0" err="1">
                <a:latin typeface="Times New Roman" panose="02020603050405020304" pitchFamily="18" charset="0"/>
              </a:rPr>
              <a:t>координационни</a:t>
            </a:r>
            <a:r>
              <a:rPr lang="ru-RU" sz="2400" i="1" dirty="0">
                <a:latin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</a:rPr>
              <a:t>срещи</a:t>
            </a:r>
            <a:r>
              <a:rPr lang="ru-RU" sz="2400" i="1" dirty="0">
                <a:latin typeface="Times New Roman" panose="02020603050405020304" pitchFamily="18" charset="0"/>
              </a:rPr>
              <a:t> с </a:t>
            </a:r>
            <a:r>
              <a:rPr lang="ru-RU" sz="2400" i="1" dirty="0" err="1">
                <a:latin typeface="Times New Roman" panose="02020603050405020304" pitchFamily="18" charset="0"/>
              </a:rPr>
              <a:t>други</a:t>
            </a:r>
            <a:r>
              <a:rPr lang="ru-RU" sz="2400" i="1" dirty="0">
                <a:latin typeface="Times New Roman" panose="02020603050405020304" pitchFamily="18" charset="0"/>
              </a:rPr>
              <a:t> ОИЦ и </a:t>
            </a:r>
            <a:r>
              <a:rPr lang="ru-RU" sz="2400" i="1" dirty="0" smtClean="0">
                <a:latin typeface="Times New Roman" panose="02020603050405020304" pitchFamily="18" charset="0"/>
              </a:rPr>
              <a:t>мрежи;</a:t>
            </a:r>
            <a:endParaRPr lang="en-US" sz="2400" i="1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i="1" dirty="0" err="1">
                <a:latin typeface="Times New Roman" panose="02020603050405020304" pitchFamily="18" charset="0"/>
              </a:rPr>
              <a:t>П</a:t>
            </a:r>
            <a:r>
              <a:rPr lang="ru-RU" sz="2400" i="1" dirty="0" err="1" smtClean="0">
                <a:latin typeface="Times New Roman" panose="02020603050405020304" pitchFamily="18" charset="0"/>
              </a:rPr>
              <a:t>редоставяне</a:t>
            </a:r>
            <a:r>
              <a:rPr lang="ru-RU" sz="2400" i="1" dirty="0" smtClean="0"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</a:rPr>
              <a:t>на информация и </a:t>
            </a:r>
            <a:r>
              <a:rPr lang="ru-RU" sz="2400" i="1" dirty="0" err="1">
                <a:latin typeface="Times New Roman" panose="02020603050405020304" pitchFamily="18" charset="0"/>
              </a:rPr>
              <a:t>организиране</a:t>
            </a:r>
            <a:r>
              <a:rPr lang="ru-RU" sz="2400" i="1" dirty="0">
                <a:latin typeface="Times New Roman" panose="02020603050405020304" pitchFamily="18" charset="0"/>
              </a:rPr>
              <a:t> на </a:t>
            </a:r>
            <a:r>
              <a:rPr lang="ru-RU" sz="2400" i="1" dirty="0" err="1">
                <a:latin typeface="Times New Roman" panose="02020603050405020304" pitchFamily="18" charset="0"/>
              </a:rPr>
              <a:t>събития</a:t>
            </a:r>
            <a:r>
              <a:rPr lang="ru-RU" sz="2400" i="1" dirty="0">
                <a:latin typeface="Times New Roman" panose="02020603050405020304" pitchFamily="18" charset="0"/>
              </a:rPr>
              <a:t> за </a:t>
            </a:r>
            <a:r>
              <a:rPr lang="ru-RU" sz="2400" i="1" dirty="0" err="1">
                <a:latin typeface="Times New Roman" panose="02020603050405020304" pitchFamily="18" charset="0"/>
              </a:rPr>
              <a:t>възможностите</a:t>
            </a:r>
            <a:r>
              <a:rPr lang="ru-RU" sz="2400" i="1" dirty="0">
                <a:latin typeface="Times New Roman" panose="02020603050405020304" pitchFamily="18" charset="0"/>
              </a:rPr>
              <a:t> за </a:t>
            </a:r>
            <a:r>
              <a:rPr lang="ru-RU" sz="2400" i="1" dirty="0" err="1">
                <a:latin typeface="Times New Roman" panose="02020603050405020304" pitchFamily="18" charset="0"/>
              </a:rPr>
              <a:t>финансиране</a:t>
            </a:r>
            <a:r>
              <a:rPr lang="ru-RU" sz="2400" i="1" dirty="0">
                <a:latin typeface="Times New Roman" panose="02020603050405020304" pitchFamily="18" charset="0"/>
              </a:rPr>
              <a:t> по </a:t>
            </a:r>
            <a:r>
              <a:rPr lang="ru-RU" sz="2400" i="1" dirty="0" smtClean="0">
                <a:latin typeface="Times New Roman" panose="02020603050405020304" pitchFamily="18" charset="0"/>
              </a:rPr>
              <a:t>ЕФСУ;</a:t>
            </a:r>
            <a:endParaRPr lang="en-US" sz="2400" i="1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i="1" dirty="0" err="1">
                <a:latin typeface="Times New Roman" panose="02020603050405020304" pitchFamily="18" charset="0"/>
              </a:rPr>
              <a:t>С</a:t>
            </a:r>
            <a:r>
              <a:rPr lang="ru-RU" sz="2400" i="1" dirty="0" err="1" smtClean="0">
                <a:latin typeface="Times New Roman" panose="02020603050405020304" pitchFamily="18" charset="0"/>
              </a:rPr>
              <a:t>ъвместни</a:t>
            </a:r>
            <a:r>
              <a:rPr lang="ru-RU" sz="2400" i="1" dirty="0" smtClean="0">
                <a:latin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</a:rPr>
              <a:t>инициативи</a:t>
            </a:r>
            <a:r>
              <a:rPr lang="ru-RU" sz="2400" i="1" dirty="0">
                <a:latin typeface="Times New Roman" panose="02020603050405020304" pitchFamily="18" charset="0"/>
              </a:rPr>
              <a:t> с НСОРБ и </a:t>
            </a:r>
            <a:r>
              <a:rPr lang="ru-RU" sz="2400" i="1" dirty="0" err="1">
                <a:latin typeface="Times New Roman" panose="02020603050405020304" pitchFamily="18" charset="0"/>
              </a:rPr>
              <a:t>други</a:t>
            </a:r>
            <a:r>
              <a:rPr lang="ru-RU" sz="2400" i="1" dirty="0">
                <a:latin typeface="Times New Roman" panose="02020603050405020304" pitchFamily="18" charset="0"/>
              </a:rPr>
              <a:t> институции за </a:t>
            </a:r>
            <a:r>
              <a:rPr lang="ru-RU" sz="2400" i="1" dirty="0" err="1">
                <a:latin typeface="Times New Roman" panose="02020603050405020304" pitchFamily="18" charset="0"/>
              </a:rPr>
              <a:t>по-добра</a:t>
            </a:r>
            <a:r>
              <a:rPr lang="ru-RU" sz="2400" i="1" dirty="0">
                <a:latin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</a:rPr>
              <a:t>комуникация</a:t>
            </a:r>
            <a:r>
              <a:rPr lang="ru-RU" sz="2400" i="1" dirty="0">
                <a:latin typeface="Times New Roman" panose="02020603050405020304" pitchFamily="18" charset="0"/>
              </a:rPr>
              <a:t> на </a:t>
            </a:r>
            <a:r>
              <a:rPr lang="ru-RU" sz="2400" i="1" dirty="0" err="1">
                <a:latin typeface="Times New Roman" panose="02020603050405020304" pitchFamily="18" charset="0"/>
              </a:rPr>
              <a:t>местно</a:t>
            </a:r>
            <a:r>
              <a:rPr lang="ru-RU" sz="2400" i="1" dirty="0">
                <a:latin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</a:rPr>
              <a:t>ниво</a:t>
            </a:r>
            <a:r>
              <a:rPr lang="ru-RU" sz="2400" i="1" dirty="0" smtClean="0">
                <a:latin typeface="Times New Roman" panose="02020603050405020304" pitchFamily="18" charset="0"/>
              </a:rPr>
              <a:t>;</a:t>
            </a:r>
            <a:endParaRPr lang="en-US" sz="2400" i="1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i="1" dirty="0" err="1">
                <a:latin typeface="Times New Roman" panose="02020603050405020304" pitchFamily="18" charset="0"/>
              </a:rPr>
              <a:t>И</a:t>
            </a:r>
            <a:r>
              <a:rPr lang="ru-RU" sz="2400" i="1" dirty="0" err="1" smtClean="0">
                <a:latin typeface="Times New Roman" panose="02020603050405020304" pitchFamily="18" charset="0"/>
              </a:rPr>
              <a:t>нформационна</a:t>
            </a:r>
            <a:r>
              <a:rPr lang="ru-RU" sz="2400" i="1" dirty="0" smtClean="0"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</a:rPr>
              <a:t>кампания за Фонда за справедлив </a:t>
            </a:r>
            <a:r>
              <a:rPr lang="ru-RU" sz="2400" i="1" dirty="0" err="1" smtClean="0">
                <a:latin typeface="Times New Roman" panose="02020603050405020304" pitchFamily="18" charset="0"/>
              </a:rPr>
              <a:t>преход</a:t>
            </a:r>
            <a:r>
              <a:rPr lang="ru-RU" sz="2400" i="1" dirty="0" smtClean="0">
                <a:latin typeface="Times New Roman" panose="02020603050405020304" pitchFamily="18" charset="0"/>
              </a:rPr>
              <a:t>;</a:t>
            </a:r>
            <a:endParaRPr lang="en-US" sz="2400" i="1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i="1" dirty="0" err="1">
                <a:latin typeface="Times New Roman" panose="02020603050405020304" pitchFamily="18" charset="0"/>
              </a:rPr>
              <a:t>П</a:t>
            </a:r>
            <a:r>
              <a:rPr lang="ru-RU" sz="2400" i="1" dirty="0" err="1" smtClean="0">
                <a:latin typeface="Times New Roman" panose="02020603050405020304" pitchFamily="18" charset="0"/>
              </a:rPr>
              <a:t>опуляризиране</a:t>
            </a:r>
            <a:r>
              <a:rPr lang="ru-RU" sz="2400" i="1" dirty="0" smtClean="0"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</a:rPr>
              <a:t>на </a:t>
            </a:r>
            <a:r>
              <a:rPr lang="ru-RU" sz="2400" i="1" dirty="0" err="1">
                <a:latin typeface="Times New Roman" panose="02020603050405020304" pitchFamily="18" charset="0"/>
              </a:rPr>
              <a:t>добри</a:t>
            </a:r>
            <a:r>
              <a:rPr lang="ru-RU" sz="2400" i="1" dirty="0">
                <a:latin typeface="Times New Roman" panose="02020603050405020304" pitchFamily="18" charset="0"/>
              </a:rPr>
              <a:t> практики и </a:t>
            </a:r>
            <a:r>
              <a:rPr lang="ru-RU" sz="2400" i="1" dirty="0" err="1">
                <a:latin typeface="Times New Roman" panose="02020603050405020304" pitchFamily="18" charset="0"/>
              </a:rPr>
              <a:t>положителни</a:t>
            </a:r>
            <a:r>
              <a:rPr lang="ru-RU" sz="2400" i="1" dirty="0">
                <a:latin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</a:rPr>
              <a:t>резултати</a:t>
            </a:r>
            <a:r>
              <a:rPr lang="ru-RU" sz="2400" i="1" dirty="0">
                <a:latin typeface="Times New Roman" panose="02020603050405020304" pitchFamily="18" charset="0"/>
              </a:rPr>
              <a:t> от </a:t>
            </a:r>
            <a:r>
              <a:rPr lang="ru-RU" sz="2400" i="1" dirty="0" err="1" smtClean="0">
                <a:latin typeface="Times New Roman" panose="02020603050405020304" pitchFamily="18" charset="0"/>
              </a:rPr>
              <a:t>програмите</a:t>
            </a:r>
            <a:r>
              <a:rPr lang="ru-RU" sz="2400" i="1" dirty="0" smtClean="0">
                <a:latin typeface="Times New Roman" panose="02020603050405020304" pitchFamily="18" charset="0"/>
              </a:rPr>
              <a:t>;</a:t>
            </a:r>
            <a:endParaRPr lang="en-US" sz="2400" i="1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i="1" dirty="0" err="1">
                <a:latin typeface="Times New Roman" panose="02020603050405020304" pitchFamily="18" charset="0"/>
              </a:rPr>
              <a:t>П</a:t>
            </a:r>
            <a:r>
              <a:rPr lang="ru-RU" sz="2400" i="1" dirty="0" err="1" smtClean="0">
                <a:latin typeface="Times New Roman" panose="02020603050405020304" pitchFamily="18" charset="0"/>
              </a:rPr>
              <a:t>роучване</a:t>
            </a:r>
            <a:r>
              <a:rPr lang="ru-RU" sz="2400" i="1" dirty="0" smtClean="0"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</a:rPr>
              <a:t>на </a:t>
            </a:r>
            <a:r>
              <a:rPr lang="ru-RU" sz="2400" i="1" dirty="0" err="1">
                <a:latin typeface="Times New Roman" panose="02020603050405020304" pitchFamily="18" charset="0"/>
              </a:rPr>
              <a:t>удовлетвореността</a:t>
            </a:r>
            <a:r>
              <a:rPr lang="ru-RU" sz="2400" i="1" dirty="0">
                <a:latin typeface="Times New Roman" panose="02020603050405020304" pitchFamily="18" charset="0"/>
              </a:rPr>
              <a:t> на </a:t>
            </a:r>
            <a:r>
              <a:rPr lang="ru-RU" sz="2400" i="1" dirty="0" err="1" smtClean="0">
                <a:latin typeface="Times New Roman" panose="02020603050405020304" pitchFamily="18" charset="0"/>
              </a:rPr>
              <a:t>бенефициентите</a:t>
            </a:r>
            <a:r>
              <a:rPr lang="ru-RU" sz="2400" i="1" dirty="0" smtClean="0">
                <a:latin typeface="Times New Roman" panose="02020603050405020304" pitchFamily="18" charset="0"/>
              </a:rPr>
              <a:t>;</a:t>
            </a:r>
            <a:endParaRPr lang="en-US" sz="2400" i="1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i="1" dirty="0" err="1">
                <a:latin typeface="Times New Roman" panose="02020603050405020304" pitchFamily="18" charset="0"/>
              </a:rPr>
              <a:t>П</a:t>
            </a:r>
            <a:r>
              <a:rPr lang="ru-RU" sz="2400" i="1" dirty="0" err="1" smtClean="0">
                <a:latin typeface="Times New Roman" panose="02020603050405020304" pitchFamily="18" charset="0"/>
              </a:rPr>
              <a:t>розрачност</a:t>
            </a:r>
            <a:r>
              <a:rPr lang="ru-RU" sz="2400" i="1" dirty="0" smtClean="0"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</a:rPr>
              <a:t>при случаи на </a:t>
            </a:r>
            <a:r>
              <a:rPr lang="ru-RU" sz="2400" i="1" dirty="0" err="1">
                <a:latin typeface="Times New Roman" panose="02020603050405020304" pitchFamily="18" charset="0"/>
              </a:rPr>
              <a:t>нередности</a:t>
            </a:r>
            <a:r>
              <a:rPr lang="ru-RU" sz="2400" i="1" dirty="0">
                <a:latin typeface="Times New Roman" panose="02020603050405020304" pitchFamily="18" charset="0"/>
              </a:rPr>
              <a:t> и </a:t>
            </a:r>
            <a:r>
              <a:rPr lang="ru-RU" sz="2400" i="1" dirty="0" err="1" smtClean="0">
                <a:latin typeface="Times New Roman" panose="02020603050405020304" pitchFamily="18" charset="0"/>
              </a:rPr>
              <a:t>измами</a:t>
            </a:r>
            <a:r>
              <a:rPr lang="ru-RU" sz="2400" i="1" dirty="0" smtClean="0">
                <a:latin typeface="Times New Roman" panose="02020603050405020304" pitchFamily="18" charset="0"/>
              </a:rPr>
              <a:t>;</a:t>
            </a:r>
            <a:endParaRPr lang="en-US" sz="2400" i="1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i="1" dirty="0" err="1">
                <a:latin typeface="Times New Roman" panose="02020603050405020304" pitchFamily="18" charset="0"/>
              </a:rPr>
              <a:t>Р</a:t>
            </a:r>
            <a:r>
              <a:rPr lang="ru-RU" sz="2400" i="1" dirty="0" err="1" smtClean="0">
                <a:latin typeface="Times New Roman" panose="02020603050405020304" pitchFamily="18" charset="0"/>
              </a:rPr>
              <a:t>азпространение</a:t>
            </a:r>
            <a:r>
              <a:rPr lang="ru-RU" sz="2400" i="1" dirty="0" smtClean="0"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</a:rPr>
              <a:t>на информация за </a:t>
            </a:r>
            <a:r>
              <a:rPr lang="ru-RU" sz="2400" i="1" dirty="0" err="1">
                <a:latin typeface="Times New Roman" panose="02020603050405020304" pitchFamily="18" charset="0"/>
              </a:rPr>
              <a:t>Европейския</a:t>
            </a:r>
            <a:r>
              <a:rPr lang="ru-RU" sz="2400" i="1" dirty="0">
                <a:latin typeface="Times New Roman" panose="02020603050405020304" pitchFamily="18" charset="0"/>
              </a:rPr>
              <a:t> зелен пакт и </a:t>
            </a:r>
            <a:r>
              <a:rPr lang="ru-RU" sz="2400" i="1" dirty="0" err="1">
                <a:latin typeface="Times New Roman" panose="02020603050405020304" pitchFamily="18" charset="0"/>
              </a:rPr>
              <a:t>политиките</a:t>
            </a:r>
            <a:r>
              <a:rPr lang="ru-RU" sz="2400" i="1" dirty="0">
                <a:latin typeface="Times New Roman" panose="02020603050405020304" pitchFamily="18" charset="0"/>
              </a:rPr>
              <a:t> на </a:t>
            </a:r>
            <a:r>
              <a:rPr lang="ru-RU" sz="2400" i="1" dirty="0" smtClean="0">
                <a:latin typeface="Times New Roman" panose="02020603050405020304" pitchFamily="18" charset="0"/>
              </a:rPr>
              <a:t>ЕС;</a:t>
            </a:r>
            <a:endParaRPr lang="en-US" sz="2400" i="1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i="1" dirty="0" err="1">
                <a:latin typeface="Times New Roman" panose="02020603050405020304" pitchFamily="18" charset="0"/>
              </a:rPr>
              <a:t>И</a:t>
            </a:r>
            <a:r>
              <a:rPr lang="ru-RU" sz="2400" i="1" dirty="0" err="1" smtClean="0">
                <a:latin typeface="Times New Roman" panose="02020603050405020304" pitchFamily="18" charset="0"/>
              </a:rPr>
              <a:t>зготвяне</a:t>
            </a:r>
            <a:r>
              <a:rPr lang="ru-RU" sz="2400" i="1" dirty="0" smtClean="0"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</a:rPr>
              <a:t>и </a:t>
            </a:r>
            <a:r>
              <a:rPr lang="ru-RU" sz="2400" i="1" dirty="0" err="1">
                <a:latin typeface="Times New Roman" panose="02020603050405020304" pitchFamily="18" charset="0"/>
              </a:rPr>
              <a:t>разпространение</a:t>
            </a:r>
            <a:r>
              <a:rPr lang="ru-RU" sz="2400" i="1" dirty="0">
                <a:latin typeface="Times New Roman" panose="02020603050405020304" pitchFamily="18" charset="0"/>
              </a:rPr>
              <a:t> на </a:t>
            </a:r>
            <a:r>
              <a:rPr lang="ru-RU" sz="2400" i="1" dirty="0" err="1">
                <a:latin typeface="Times New Roman" panose="02020603050405020304" pitchFamily="18" charset="0"/>
              </a:rPr>
              <a:t>информационни</a:t>
            </a:r>
            <a:r>
              <a:rPr lang="ru-RU" sz="2400" i="1" dirty="0">
                <a:latin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</a:rPr>
              <a:t>материали</a:t>
            </a:r>
            <a:r>
              <a:rPr lang="ru-RU" sz="2400" i="1" dirty="0">
                <a:latin typeface="Times New Roman" panose="02020603050405020304" pitchFamily="18" charset="0"/>
              </a:rPr>
              <a:t>.</a:t>
            </a:r>
            <a:endParaRPr lang="ru-RU" sz="2400" b="0" i="1" dirty="0"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91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421850" y="656735"/>
            <a:ext cx="10131425" cy="483909"/>
          </a:xfrm>
        </p:spPr>
        <p:txBody>
          <a:bodyPr>
            <a:normAutofit fontScale="90000"/>
          </a:bodyPr>
          <a:lstStyle/>
          <a:p>
            <a:r>
              <a:rPr lang="bg-BG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НА ПРОЕКТА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bg-BG" u="sng" dirty="0"/>
              <a:t/>
            </a:r>
            <a:br>
              <a:rPr lang="bg-BG" u="sng" dirty="0"/>
            </a:br>
            <a:endParaRPr lang="bg-BG" u="sng" dirty="0"/>
          </a:p>
        </p:txBody>
      </p:sp>
      <p:sp>
        <p:nvSpPr>
          <p:cNvPr id="6" name="Текстово поле 5"/>
          <p:cNvSpPr txBox="1"/>
          <p:nvPr/>
        </p:nvSpPr>
        <p:spPr>
          <a:xfrm>
            <a:off x="421850" y="1234912"/>
            <a:ext cx="1143707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Проектът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да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функциониране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ОИЦ-Смолян за периода 2024–2029 г. чрез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условия на труд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екипа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редоставяне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информация за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програмите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ЕСИФ и ЕФСУ;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Поддръжка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Фейсбук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страницата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провеждане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събития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координационни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срещи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мрежи и организации;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Съвместни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НСОРБ и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комуникационни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кампании на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местно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регионално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ниво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информационната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кампания за Фонда за справедлив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преход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Популяризиране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практики и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програмите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Проучване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удовлетвореността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бенефициентите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прозрачност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нередности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Разпространение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информация за политики на ЕС,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включително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зелен пакт.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Целеви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служителите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ОИЦ,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както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управляващите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междинни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звена.</a:t>
            </a:r>
            <a:endParaRPr lang="ru-RU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23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ово поле 3"/>
          <p:cNvSpPr txBox="1"/>
          <p:nvPr/>
        </p:nvSpPr>
        <p:spPr>
          <a:xfrm>
            <a:off x="94270" y="850800"/>
            <a:ext cx="1198146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b="1" dirty="0" err="1" smtClean="0">
                <a:latin typeface="Times New Roman" panose="02020603050405020304" pitchFamily="18" charset="0"/>
              </a:rPr>
              <a:t>Ще</a:t>
            </a:r>
            <a:r>
              <a:rPr lang="ru-RU" sz="2000" b="1" dirty="0" smtClean="0">
                <a:latin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</a:rPr>
              <a:t>се </a:t>
            </a:r>
            <a:r>
              <a:rPr lang="ru-RU" sz="2000" b="1" dirty="0" err="1">
                <a:latin typeface="Times New Roman" panose="02020603050405020304" pitchFamily="18" charset="0"/>
              </a:rPr>
              <a:t>постигне</a:t>
            </a:r>
            <a:r>
              <a:rPr lang="ru-RU" sz="2000" b="1" dirty="0">
                <a:latin typeface="Times New Roman" panose="02020603050405020304" pitchFamily="18" charset="0"/>
              </a:rPr>
              <a:t> ли </a:t>
            </a:r>
            <a:r>
              <a:rPr lang="ru-RU" sz="2000" b="1" dirty="0" err="1">
                <a:latin typeface="Times New Roman" panose="02020603050405020304" pitchFamily="18" charset="0"/>
              </a:rPr>
              <a:t>целта</a:t>
            </a:r>
            <a:r>
              <a:rPr lang="ru-RU" sz="2000" b="1" dirty="0">
                <a:latin typeface="Times New Roman" panose="02020603050405020304" pitchFamily="18" charset="0"/>
              </a:rPr>
              <a:t> на проекта?</a:t>
            </a:r>
            <a:r>
              <a:rPr lang="ru-RU" sz="2000" dirty="0">
                <a:latin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</a:rPr>
              <a:t>Отговор</a:t>
            </a:r>
            <a:r>
              <a:rPr lang="ru-RU" sz="2000" dirty="0">
                <a:latin typeface="Times New Roman" panose="02020603050405020304" pitchFamily="18" charset="0"/>
              </a:rPr>
              <a:t>: Да, </a:t>
            </a:r>
            <a:r>
              <a:rPr lang="ru-RU" sz="2000" dirty="0" err="1">
                <a:latin typeface="Times New Roman" panose="02020603050405020304" pitchFamily="18" charset="0"/>
              </a:rPr>
              <a:t>очаква</a:t>
            </a:r>
            <a:r>
              <a:rPr lang="ru-RU" sz="2000" dirty="0">
                <a:latin typeface="Times New Roman" panose="02020603050405020304" pitchFamily="18" charset="0"/>
              </a:rPr>
              <a:t> се </a:t>
            </a:r>
            <a:r>
              <a:rPr lang="ru-RU" sz="2000" dirty="0" err="1">
                <a:latin typeface="Times New Roman" panose="02020603050405020304" pitchFamily="18" charset="0"/>
              </a:rPr>
              <a:t>целта</a:t>
            </a:r>
            <a:r>
              <a:rPr lang="ru-RU" sz="2000" dirty="0">
                <a:latin typeface="Times New Roman" panose="02020603050405020304" pitchFamily="18" charset="0"/>
              </a:rPr>
              <a:t> на проекта да </a:t>
            </a:r>
            <a:r>
              <a:rPr lang="ru-RU" sz="2000" dirty="0" err="1">
                <a:latin typeface="Times New Roman" panose="02020603050405020304" pitchFamily="18" charset="0"/>
              </a:rPr>
              <a:t>бъде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напълно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постигната</a:t>
            </a:r>
            <a:r>
              <a:rPr lang="ru-RU" sz="2000" dirty="0"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</a:rPr>
              <a:t>тъй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като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всички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дейности</a:t>
            </a:r>
            <a:r>
              <a:rPr lang="ru-RU" sz="2000" dirty="0">
                <a:latin typeface="Times New Roman" panose="02020603050405020304" pitchFamily="18" charset="0"/>
              </a:rPr>
              <a:t> се </a:t>
            </a:r>
            <a:r>
              <a:rPr lang="ru-RU" sz="2000" dirty="0" err="1">
                <a:latin typeface="Times New Roman" panose="02020603050405020304" pitchFamily="18" charset="0"/>
              </a:rPr>
              <a:t>изпълняват</a:t>
            </a:r>
            <a:r>
              <a:rPr lang="ru-RU" sz="2000" dirty="0">
                <a:latin typeface="Times New Roman" panose="02020603050405020304" pitchFamily="18" charset="0"/>
              </a:rPr>
              <a:t> по план, с фокус </a:t>
            </a:r>
            <a:r>
              <a:rPr lang="ru-RU" sz="2000" dirty="0" err="1">
                <a:latin typeface="Times New Roman" panose="02020603050405020304" pitchFamily="18" charset="0"/>
              </a:rPr>
              <a:t>върху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устойчивото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функциониране</a:t>
            </a:r>
            <a:r>
              <a:rPr lang="ru-RU" sz="2000" dirty="0">
                <a:latin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</a:rPr>
              <a:t>Областния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информационен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център</a:t>
            </a:r>
            <a:r>
              <a:rPr lang="ru-RU" sz="2000" dirty="0">
                <a:latin typeface="Times New Roman" panose="02020603050405020304" pitchFamily="18" charset="0"/>
              </a:rPr>
              <a:t> – Смолян и </a:t>
            </a:r>
            <a:r>
              <a:rPr lang="ru-RU" sz="2000" dirty="0" err="1">
                <a:latin typeface="Times New Roman" panose="02020603050405020304" pitchFamily="18" charset="0"/>
              </a:rPr>
              <a:t>повишаване</a:t>
            </a:r>
            <a:r>
              <a:rPr lang="ru-RU" sz="2000" dirty="0">
                <a:latin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</a:rPr>
              <a:t>информираността</a:t>
            </a:r>
            <a:r>
              <a:rPr lang="ru-RU" sz="2000" dirty="0">
                <a:latin typeface="Times New Roman" panose="02020603050405020304" pitchFamily="18" charset="0"/>
              </a:rPr>
              <a:t> сред </a:t>
            </a:r>
            <a:r>
              <a:rPr lang="ru-RU" sz="2000" dirty="0" err="1">
                <a:latin typeface="Times New Roman" panose="02020603050405020304" pitchFamily="18" charset="0"/>
              </a:rPr>
              <a:t>гражданите</a:t>
            </a:r>
            <a:r>
              <a:rPr lang="ru-RU" sz="2000" dirty="0">
                <a:latin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</a:rPr>
              <a:t>местните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заинтересовани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страни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относно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програмите</a:t>
            </a:r>
            <a:r>
              <a:rPr lang="ru-RU" sz="2000" dirty="0"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</a:rPr>
              <a:t>съфинансирани</a:t>
            </a:r>
            <a:r>
              <a:rPr lang="ru-RU" sz="2000" dirty="0">
                <a:latin typeface="Times New Roman" panose="02020603050405020304" pitchFamily="18" charset="0"/>
              </a:rPr>
              <a:t> от ЕС</a:t>
            </a:r>
            <a:r>
              <a:rPr lang="ru-RU" sz="2000" dirty="0" smtClean="0">
                <a:latin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 smtClean="0">
              <a:latin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b="1" dirty="0" err="1" smtClean="0">
                <a:latin typeface="Times New Roman" panose="02020603050405020304" pitchFamily="18" charset="0"/>
              </a:rPr>
              <a:t>Проектът</a:t>
            </a:r>
            <a:r>
              <a:rPr lang="ru-RU" sz="2000" b="1" dirty="0" smtClean="0"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</a:rPr>
              <a:t>ще</a:t>
            </a:r>
            <a:r>
              <a:rPr lang="ru-RU" sz="2000" b="1" dirty="0">
                <a:latin typeface="Times New Roman" panose="02020603050405020304" pitchFamily="18" charset="0"/>
              </a:rPr>
              <a:t> се вмести ли в </a:t>
            </a:r>
            <a:r>
              <a:rPr lang="ru-RU" sz="2000" b="1" dirty="0" err="1">
                <a:latin typeface="Times New Roman" panose="02020603050405020304" pitchFamily="18" charset="0"/>
              </a:rPr>
              <a:t>първоначално</a:t>
            </a:r>
            <a:r>
              <a:rPr lang="ru-RU" sz="2000" b="1" dirty="0"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</a:rPr>
              <a:t>планирания</a:t>
            </a:r>
            <a:r>
              <a:rPr lang="ru-RU" sz="2000" b="1" dirty="0">
                <a:latin typeface="Times New Roman" panose="02020603050405020304" pitchFamily="18" charset="0"/>
              </a:rPr>
              <a:t> бюджет?</a:t>
            </a:r>
            <a:r>
              <a:rPr lang="ru-RU" sz="2000" dirty="0">
                <a:latin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</a:rPr>
              <a:t>Отговор</a:t>
            </a:r>
            <a:r>
              <a:rPr lang="ru-RU" sz="2000" dirty="0">
                <a:latin typeface="Times New Roman" panose="02020603050405020304" pitchFamily="18" charset="0"/>
              </a:rPr>
              <a:t>: Да, </a:t>
            </a:r>
            <a:r>
              <a:rPr lang="ru-RU" sz="2000" dirty="0" err="1">
                <a:latin typeface="Times New Roman" panose="02020603050405020304" pitchFamily="18" charset="0"/>
              </a:rPr>
              <a:t>очаква</a:t>
            </a:r>
            <a:r>
              <a:rPr lang="ru-RU" sz="2000" dirty="0">
                <a:latin typeface="Times New Roman" panose="02020603050405020304" pitchFamily="18" charset="0"/>
              </a:rPr>
              <a:t> се </a:t>
            </a:r>
            <a:r>
              <a:rPr lang="ru-RU" sz="2000" dirty="0" err="1">
                <a:latin typeface="Times New Roman" panose="02020603050405020304" pitchFamily="18" charset="0"/>
              </a:rPr>
              <a:t>проектът</a:t>
            </a:r>
            <a:r>
              <a:rPr lang="ru-RU" sz="2000" dirty="0">
                <a:latin typeface="Times New Roman" panose="02020603050405020304" pitchFamily="18" charset="0"/>
              </a:rPr>
              <a:t> да се </a:t>
            </a:r>
            <a:r>
              <a:rPr lang="ru-RU" sz="2000" dirty="0" err="1">
                <a:latin typeface="Times New Roman" panose="02020603050405020304" pitchFamily="18" charset="0"/>
              </a:rPr>
              <a:t>реализира</a:t>
            </a:r>
            <a:r>
              <a:rPr lang="ru-RU" sz="2000" dirty="0">
                <a:latin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</a:rPr>
              <a:t>рамките</a:t>
            </a:r>
            <a:r>
              <a:rPr lang="ru-RU" sz="2000" dirty="0">
                <a:latin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</a:rPr>
              <a:t>първоначално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планирания</a:t>
            </a:r>
            <a:r>
              <a:rPr lang="ru-RU" sz="2000" dirty="0">
                <a:latin typeface="Times New Roman" panose="02020603050405020304" pitchFamily="18" charset="0"/>
              </a:rPr>
              <a:t> бюджет. </a:t>
            </a:r>
            <a:r>
              <a:rPr lang="ru-RU" sz="2000" dirty="0" err="1">
                <a:latin typeface="Times New Roman" panose="02020603050405020304" pitchFamily="18" charset="0"/>
              </a:rPr>
              <a:t>Финансовото</a:t>
            </a:r>
            <a:r>
              <a:rPr lang="ru-RU" sz="2000" dirty="0">
                <a:latin typeface="Times New Roman" panose="02020603050405020304" pitchFamily="18" charset="0"/>
              </a:rPr>
              <a:t> управление е </a:t>
            </a:r>
            <a:r>
              <a:rPr lang="ru-RU" sz="2000" dirty="0" err="1">
                <a:latin typeface="Times New Roman" panose="02020603050405020304" pitchFamily="18" charset="0"/>
              </a:rPr>
              <a:t>стриктно</a:t>
            </a:r>
            <a:r>
              <a:rPr lang="ru-RU" sz="2000" dirty="0"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</a:rPr>
              <a:t>разходите</a:t>
            </a:r>
            <a:r>
              <a:rPr lang="ru-RU" sz="2000" dirty="0">
                <a:latin typeface="Times New Roman" panose="02020603050405020304" pitchFamily="18" charset="0"/>
              </a:rPr>
              <a:t> се </a:t>
            </a:r>
            <a:r>
              <a:rPr lang="ru-RU" sz="2000" dirty="0" err="1">
                <a:latin typeface="Times New Roman" panose="02020603050405020304" pitchFamily="18" charset="0"/>
              </a:rPr>
              <a:t>извършват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целенасочено</a:t>
            </a:r>
            <a:r>
              <a:rPr lang="ru-RU" sz="2000" dirty="0">
                <a:latin typeface="Times New Roman" panose="02020603050405020304" pitchFamily="18" charset="0"/>
              </a:rPr>
              <a:t> и в </a:t>
            </a:r>
            <a:r>
              <a:rPr lang="ru-RU" sz="2000" dirty="0" err="1">
                <a:latin typeface="Times New Roman" panose="02020603050405020304" pitchFamily="18" charset="0"/>
              </a:rPr>
              <a:t>съответствие</a:t>
            </a:r>
            <a:r>
              <a:rPr lang="ru-RU" sz="2000" dirty="0">
                <a:latin typeface="Times New Roman" panose="02020603050405020304" pitchFamily="18" charset="0"/>
              </a:rPr>
              <a:t> с </a:t>
            </a:r>
            <a:r>
              <a:rPr lang="ru-RU" sz="2000" dirty="0" err="1">
                <a:latin typeface="Times New Roman" panose="02020603050405020304" pitchFamily="18" charset="0"/>
              </a:rPr>
              <a:t>допустимите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дейности</a:t>
            </a:r>
            <a:r>
              <a:rPr lang="ru-RU" sz="2000" dirty="0">
                <a:latin typeface="Times New Roman" panose="02020603050405020304" pitchFamily="18" charset="0"/>
              </a:rPr>
              <a:t>, без </a:t>
            </a:r>
            <a:r>
              <a:rPr lang="ru-RU" sz="2000" dirty="0" err="1">
                <a:latin typeface="Times New Roman" panose="02020603050405020304" pitchFamily="18" charset="0"/>
              </a:rPr>
              <a:t>надхвърляне</a:t>
            </a:r>
            <a:r>
              <a:rPr lang="ru-RU" sz="2000" dirty="0">
                <a:latin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</a:rPr>
              <a:t>разходни</a:t>
            </a:r>
            <a:r>
              <a:rPr lang="ru-RU" sz="2000" dirty="0">
                <a:latin typeface="Times New Roman" panose="02020603050405020304" pitchFamily="18" charset="0"/>
              </a:rPr>
              <a:t> пера</a:t>
            </a:r>
            <a:r>
              <a:rPr lang="ru-RU" sz="2000" dirty="0" smtClean="0">
                <a:latin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 smtClean="0">
              <a:latin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b="1" dirty="0" err="1" smtClean="0">
                <a:latin typeface="Times New Roman" panose="02020603050405020304" pitchFamily="18" charset="0"/>
              </a:rPr>
              <a:t>Ще</a:t>
            </a:r>
            <a:r>
              <a:rPr lang="ru-RU" sz="2000" b="1" dirty="0" smtClean="0">
                <a:latin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</a:rPr>
              <a:t>се </a:t>
            </a:r>
            <a:r>
              <a:rPr lang="ru-RU" sz="2000" b="1" dirty="0" err="1">
                <a:latin typeface="Times New Roman" panose="02020603050405020304" pitchFamily="18" charset="0"/>
              </a:rPr>
              <a:t>спази</a:t>
            </a:r>
            <a:r>
              <a:rPr lang="ru-RU" sz="2000" b="1" dirty="0">
                <a:latin typeface="Times New Roman" panose="02020603050405020304" pitchFamily="18" charset="0"/>
              </a:rPr>
              <a:t> ли </a:t>
            </a:r>
            <a:r>
              <a:rPr lang="ru-RU" sz="2000" b="1" dirty="0" err="1">
                <a:latin typeface="Times New Roman" panose="02020603050405020304" pitchFamily="18" charset="0"/>
              </a:rPr>
              <a:t>срокът</a:t>
            </a:r>
            <a:r>
              <a:rPr lang="ru-RU" sz="2000" b="1" dirty="0">
                <a:latin typeface="Times New Roman" panose="02020603050405020304" pitchFamily="18" charset="0"/>
              </a:rPr>
              <a:t> за </a:t>
            </a:r>
            <a:r>
              <a:rPr lang="ru-RU" sz="2000" b="1" dirty="0" err="1">
                <a:latin typeface="Times New Roman" panose="02020603050405020304" pitchFamily="18" charset="0"/>
              </a:rPr>
              <a:t>изпълнение</a:t>
            </a:r>
            <a:r>
              <a:rPr lang="ru-RU" sz="2000" b="1" dirty="0">
                <a:latin typeface="Times New Roman" panose="02020603050405020304" pitchFamily="18" charset="0"/>
              </a:rPr>
              <a:t> на проекта?</a:t>
            </a:r>
            <a:r>
              <a:rPr lang="ru-RU" sz="2000" dirty="0">
                <a:latin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</a:rPr>
              <a:t>Отговор</a:t>
            </a:r>
            <a:r>
              <a:rPr lang="ru-RU" sz="2000" dirty="0">
                <a:latin typeface="Times New Roman" panose="02020603050405020304" pitchFamily="18" charset="0"/>
              </a:rPr>
              <a:t>: Да, </a:t>
            </a:r>
            <a:r>
              <a:rPr lang="ru-RU" sz="2000" dirty="0" err="1">
                <a:latin typeface="Times New Roman" panose="02020603050405020304" pitchFamily="18" charset="0"/>
              </a:rPr>
              <a:t>срокът</a:t>
            </a:r>
            <a:r>
              <a:rPr lang="ru-RU" sz="2000" dirty="0">
                <a:latin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</a:rPr>
              <a:t>изпълнение</a:t>
            </a:r>
            <a:r>
              <a:rPr lang="ru-RU" sz="2000" dirty="0">
                <a:latin typeface="Times New Roman" panose="02020603050405020304" pitchFamily="18" charset="0"/>
              </a:rPr>
              <a:t> на проекта </a:t>
            </a:r>
            <a:r>
              <a:rPr lang="ru-RU" sz="2000" dirty="0" err="1">
                <a:latin typeface="Times New Roman" panose="02020603050405020304" pitchFamily="18" charset="0"/>
              </a:rPr>
              <a:t>ще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бъде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спазен</a:t>
            </a:r>
            <a:r>
              <a:rPr lang="ru-RU" sz="2000" dirty="0"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</a:rPr>
              <a:t>Към</a:t>
            </a:r>
            <a:r>
              <a:rPr lang="ru-RU" sz="2000" dirty="0">
                <a:latin typeface="Times New Roman" panose="02020603050405020304" pitchFamily="18" charset="0"/>
              </a:rPr>
              <a:t> момента </a:t>
            </a:r>
            <a:r>
              <a:rPr lang="ru-RU" sz="2000" dirty="0" err="1">
                <a:latin typeface="Times New Roman" panose="02020603050405020304" pitchFamily="18" charset="0"/>
              </a:rPr>
              <a:t>няма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забавяния</a:t>
            </a:r>
            <a:r>
              <a:rPr lang="ru-RU" sz="2000" dirty="0">
                <a:latin typeface="Times New Roman" panose="02020603050405020304" pitchFamily="18" charset="0"/>
              </a:rPr>
              <a:t> в графика и </a:t>
            </a:r>
            <a:r>
              <a:rPr lang="ru-RU" sz="2000" dirty="0" err="1">
                <a:latin typeface="Times New Roman" panose="02020603050405020304" pitchFamily="18" charset="0"/>
              </a:rPr>
              <a:t>всички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дейности</a:t>
            </a:r>
            <a:r>
              <a:rPr lang="ru-RU" sz="2000" dirty="0">
                <a:latin typeface="Times New Roman" panose="02020603050405020304" pitchFamily="18" charset="0"/>
              </a:rPr>
              <a:t> се </a:t>
            </a:r>
            <a:r>
              <a:rPr lang="ru-RU" sz="2000" dirty="0" err="1">
                <a:latin typeface="Times New Roman" panose="02020603050405020304" pitchFamily="18" charset="0"/>
              </a:rPr>
              <a:t>реализират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навреме</a:t>
            </a:r>
            <a:r>
              <a:rPr lang="ru-RU" sz="2000" dirty="0">
                <a:latin typeface="Times New Roman" panose="02020603050405020304" pitchFamily="18" charset="0"/>
              </a:rPr>
              <a:t>, благодарение на </a:t>
            </a:r>
            <a:r>
              <a:rPr lang="ru-RU" sz="2000" dirty="0" err="1">
                <a:latin typeface="Times New Roman" panose="02020603050405020304" pitchFamily="18" charset="0"/>
              </a:rPr>
              <a:t>добрата</a:t>
            </a:r>
            <a:r>
              <a:rPr lang="ru-RU" sz="2000" dirty="0">
                <a:latin typeface="Times New Roman" panose="02020603050405020304" pitchFamily="18" charset="0"/>
              </a:rPr>
              <a:t> организация и </a:t>
            </a:r>
            <a:r>
              <a:rPr lang="ru-RU" sz="2000" dirty="0" err="1">
                <a:latin typeface="Times New Roman" panose="02020603050405020304" pitchFamily="18" charset="0"/>
              </a:rPr>
              <a:t>екипна</a:t>
            </a:r>
            <a:r>
              <a:rPr lang="ru-RU" sz="2000" dirty="0">
                <a:latin typeface="Times New Roman" panose="02020603050405020304" pitchFamily="18" charset="0"/>
              </a:rPr>
              <a:t> координация</a:t>
            </a:r>
            <a:r>
              <a:rPr lang="ru-RU" sz="2000" dirty="0" smtClean="0">
                <a:latin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 smtClean="0">
              <a:latin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b="1" dirty="0" err="1" smtClean="0">
                <a:latin typeface="Times New Roman" panose="02020603050405020304" pitchFamily="18" charset="0"/>
              </a:rPr>
              <a:t>Екипът</a:t>
            </a:r>
            <a:r>
              <a:rPr lang="ru-RU" sz="2000" b="1" dirty="0" smtClean="0">
                <a:latin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</a:rPr>
              <a:t>на проекта </a:t>
            </a:r>
            <a:r>
              <a:rPr lang="ru-RU" sz="2000" b="1" dirty="0" err="1">
                <a:latin typeface="Times New Roman" panose="02020603050405020304" pitchFamily="18" charset="0"/>
              </a:rPr>
              <a:t>работи</a:t>
            </a:r>
            <a:r>
              <a:rPr lang="ru-RU" sz="2000" b="1" dirty="0">
                <a:latin typeface="Times New Roman" panose="02020603050405020304" pitchFamily="18" charset="0"/>
              </a:rPr>
              <a:t> ли </a:t>
            </a:r>
            <a:r>
              <a:rPr lang="ru-RU" sz="2000" b="1" dirty="0" err="1">
                <a:latin typeface="Times New Roman" panose="02020603050405020304" pitchFamily="18" charset="0"/>
              </a:rPr>
              <a:t>качествено</a:t>
            </a:r>
            <a:r>
              <a:rPr lang="ru-RU" sz="2000" b="1" dirty="0">
                <a:latin typeface="Times New Roman" panose="02020603050405020304" pitchFamily="18" charset="0"/>
              </a:rPr>
              <a:t> и с </a:t>
            </a:r>
            <a:r>
              <a:rPr lang="ru-RU" sz="2000" b="1" dirty="0" err="1">
                <a:latin typeface="Times New Roman" panose="02020603050405020304" pitchFamily="18" charset="0"/>
              </a:rPr>
              <a:t>необходимото</a:t>
            </a:r>
            <a:r>
              <a:rPr lang="ru-RU" sz="2000" b="1" dirty="0"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</a:rPr>
              <a:t>натоварване</a:t>
            </a:r>
            <a:r>
              <a:rPr lang="ru-RU" sz="2000" b="1" dirty="0">
                <a:latin typeface="Times New Roman" panose="02020603050405020304" pitchFamily="18" charset="0"/>
              </a:rPr>
              <a:t>?</a:t>
            </a:r>
            <a:r>
              <a:rPr lang="ru-RU" sz="2000" dirty="0">
                <a:latin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</a:rPr>
              <a:t>Отговор</a:t>
            </a:r>
            <a:r>
              <a:rPr lang="ru-RU" sz="2000" dirty="0">
                <a:latin typeface="Times New Roman" panose="02020603050405020304" pitchFamily="18" charset="0"/>
              </a:rPr>
              <a:t>: Да, </a:t>
            </a:r>
            <a:r>
              <a:rPr lang="ru-RU" sz="2000" dirty="0" err="1">
                <a:latin typeface="Times New Roman" panose="02020603050405020304" pitchFamily="18" charset="0"/>
              </a:rPr>
              <a:t>екипът</a:t>
            </a:r>
            <a:r>
              <a:rPr lang="ru-RU" sz="2000" dirty="0">
                <a:latin typeface="Times New Roman" panose="02020603050405020304" pitchFamily="18" charset="0"/>
              </a:rPr>
              <a:t> на проекта </a:t>
            </a:r>
            <a:r>
              <a:rPr lang="ru-RU" sz="2000" dirty="0" err="1">
                <a:latin typeface="Times New Roman" panose="02020603050405020304" pitchFamily="18" charset="0"/>
              </a:rPr>
              <a:t>работи</a:t>
            </a:r>
            <a:r>
              <a:rPr lang="ru-RU" sz="2000" dirty="0">
                <a:latin typeface="Times New Roman" panose="02020603050405020304" pitchFamily="18" charset="0"/>
              </a:rPr>
              <a:t> с </a:t>
            </a:r>
            <a:r>
              <a:rPr lang="ru-RU" sz="2000" dirty="0" err="1">
                <a:latin typeface="Times New Roman" panose="02020603050405020304" pitchFamily="18" charset="0"/>
              </a:rPr>
              <a:t>високо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ниво</a:t>
            </a:r>
            <a:r>
              <a:rPr lang="ru-RU" sz="2000" dirty="0">
                <a:latin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</a:rPr>
              <a:t>професионализъм</a:t>
            </a:r>
            <a:r>
              <a:rPr lang="ru-RU" sz="2000" dirty="0"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</a:rPr>
              <a:t>отговорност</a:t>
            </a:r>
            <a:r>
              <a:rPr lang="ru-RU" sz="2000" dirty="0">
                <a:latin typeface="Times New Roman" panose="02020603050405020304" pitchFamily="18" charset="0"/>
              </a:rPr>
              <a:t> и мотивация. </a:t>
            </a:r>
            <a:r>
              <a:rPr lang="ru-RU" sz="2000" dirty="0" err="1">
                <a:latin typeface="Times New Roman" panose="02020603050405020304" pitchFamily="18" charset="0"/>
              </a:rPr>
              <a:t>Всички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членове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изпълняват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задълженията</a:t>
            </a:r>
            <a:r>
              <a:rPr lang="ru-RU" sz="2000" dirty="0">
                <a:latin typeface="Times New Roman" panose="02020603050405020304" pitchFamily="18" charset="0"/>
              </a:rPr>
              <a:t> си </a:t>
            </a:r>
            <a:r>
              <a:rPr lang="ru-RU" sz="2000" dirty="0" err="1">
                <a:latin typeface="Times New Roman" panose="02020603050405020304" pitchFamily="18" charset="0"/>
              </a:rPr>
              <a:t>ефективно</a:t>
            </a:r>
            <a:r>
              <a:rPr lang="ru-RU" sz="2000" dirty="0"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</a:rPr>
              <a:t>като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проявяват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гъвкавост</a:t>
            </a:r>
            <a:r>
              <a:rPr lang="ru-RU" sz="2000" dirty="0">
                <a:latin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</a:rPr>
              <a:t>инициативност</a:t>
            </a:r>
            <a:r>
              <a:rPr lang="ru-RU" sz="2000" dirty="0">
                <a:latin typeface="Times New Roman" panose="02020603050405020304" pitchFamily="18" charset="0"/>
              </a:rPr>
              <a:t> при </a:t>
            </a:r>
            <a:r>
              <a:rPr lang="ru-RU" sz="2000" dirty="0" err="1">
                <a:latin typeface="Times New Roman" panose="02020603050405020304" pitchFamily="18" charset="0"/>
              </a:rPr>
              <a:t>възникване</a:t>
            </a:r>
            <a:r>
              <a:rPr lang="ru-RU" sz="2000" dirty="0">
                <a:latin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</a:rPr>
              <a:t>предизвикателства</a:t>
            </a:r>
            <a:r>
              <a:rPr lang="ru-RU" sz="2000" dirty="0">
                <a:latin typeface="Times New Roman" panose="02020603050405020304" pitchFamily="18" charset="0"/>
              </a:rPr>
              <a:t>.</a:t>
            </a:r>
            <a:endParaRPr lang="ru-RU" sz="2000" b="0" i="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Заглавие 1"/>
          <p:cNvSpPr>
            <a:spLocks noGrp="1"/>
          </p:cNvSpPr>
          <p:nvPr>
            <p:ph type="title"/>
          </p:nvPr>
        </p:nvSpPr>
        <p:spPr>
          <a:xfrm>
            <a:off x="459557" y="505906"/>
            <a:ext cx="10131425" cy="483909"/>
          </a:xfrm>
        </p:spPr>
        <p:txBody>
          <a:bodyPr>
            <a:normAutofit fontScale="90000"/>
          </a:bodyPr>
          <a:lstStyle/>
          <a:p>
            <a:r>
              <a:rPr lang="bg-BG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Въпроси при мониторинга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bg-BG" u="sng" dirty="0"/>
              <a:t/>
            </a:r>
            <a:br>
              <a:rPr lang="bg-BG" u="sng" dirty="0"/>
            </a:br>
            <a:endParaRPr lang="bg-BG" u="sng" dirty="0"/>
          </a:p>
        </p:txBody>
      </p:sp>
    </p:spTree>
    <p:extLst>
      <p:ext uri="{BB962C8B-B14F-4D97-AF65-F5344CB8AC3E}">
        <p14:creationId xmlns:p14="http://schemas.microsoft.com/office/powerpoint/2010/main" val="367926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ово поле 3"/>
          <p:cNvSpPr txBox="1"/>
          <p:nvPr/>
        </p:nvSpPr>
        <p:spPr>
          <a:xfrm>
            <a:off x="113120" y="103695"/>
            <a:ext cx="1178239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</a:rPr>
              <a:t>5.    </a:t>
            </a:r>
            <a:r>
              <a:rPr lang="ru-RU" sz="2000" b="1" dirty="0" err="1" smtClean="0">
                <a:latin typeface="Times New Roman" panose="02020603050405020304" pitchFamily="18" charset="0"/>
              </a:rPr>
              <a:t>Служителите</a:t>
            </a:r>
            <a:r>
              <a:rPr lang="ru-RU" sz="2000" b="1" dirty="0" smtClean="0">
                <a:latin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</a:rPr>
              <a:t>в </a:t>
            </a:r>
            <a:r>
              <a:rPr lang="ru-RU" sz="2000" b="1" dirty="0" err="1">
                <a:latin typeface="Times New Roman" panose="02020603050405020304" pitchFamily="18" charset="0"/>
              </a:rPr>
              <a:t>Центъра</a:t>
            </a:r>
            <a:r>
              <a:rPr lang="ru-RU" sz="2000" b="1" dirty="0"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</a:rPr>
              <a:t>работят</a:t>
            </a:r>
            <a:r>
              <a:rPr lang="ru-RU" sz="2000" b="1" dirty="0">
                <a:latin typeface="Times New Roman" panose="02020603050405020304" pitchFamily="18" charset="0"/>
              </a:rPr>
              <a:t> ли </a:t>
            </a:r>
            <a:r>
              <a:rPr lang="ru-RU" sz="2000" b="1" dirty="0" err="1">
                <a:latin typeface="Times New Roman" panose="02020603050405020304" pitchFamily="18" charset="0"/>
              </a:rPr>
              <a:t>качествено</a:t>
            </a:r>
            <a:r>
              <a:rPr lang="ru-RU" sz="2000" b="1" dirty="0">
                <a:latin typeface="Times New Roman" panose="02020603050405020304" pitchFamily="18" charset="0"/>
              </a:rPr>
              <a:t>?</a:t>
            </a:r>
            <a:r>
              <a:rPr lang="ru-RU" sz="2000" dirty="0">
                <a:latin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</a:rPr>
              <a:t>    	</a:t>
            </a:r>
            <a:r>
              <a:rPr lang="ru-RU" sz="2000" b="1" dirty="0" smtClean="0">
                <a:latin typeface="Times New Roman" panose="02020603050405020304" pitchFamily="18" charset="0"/>
              </a:rPr>
              <a:t>Отговор</a:t>
            </a:r>
            <a:r>
              <a:rPr lang="ru-RU" sz="2000" dirty="0">
                <a:latin typeface="Times New Roman" panose="02020603050405020304" pitchFamily="18" charset="0"/>
              </a:rPr>
              <a:t>: Да, </a:t>
            </a:r>
            <a:r>
              <a:rPr lang="ru-RU" sz="2000" dirty="0" err="1">
                <a:latin typeface="Times New Roman" panose="02020603050405020304" pitchFamily="18" charset="0"/>
              </a:rPr>
              <a:t>служителите</a:t>
            </a:r>
            <a:r>
              <a:rPr lang="ru-RU" sz="2000" dirty="0">
                <a:latin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</a:rPr>
              <a:t>Центъра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работят</a:t>
            </a:r>
            <a:r>
              <a:rPr lang="ru-RU" sz="2000" dirty="0">
                <a:latin typeface="Times New Roman" panose="02020603050405020304" pitchFamily="18" charset="0"/>
              </a:rPr>
              <a:t> много </a:t>
            </a:r>
            <a:r>
              <a:rPr lang="ru-RU" sz="2000" dirty="0" err="1">
                <a:latin typeface="Times New Roman" panose="02020603050405020304" pitchFamily="18" charset="0"/>
              </a:rPr>
              <a:t>качествено</a:t>
            </a:r>
            <a:r>
              <a:rPr lang="ru-RU" sz="2000" dirty="0"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</a:rPr>
              <a:t>като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изпълняват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задълженията</a:t>
            </a:r>
            <a:r>
              <a:rPr lang="ru-RU" sz="2000" dirty="0">
                <a:latin typeface="Times New Roman" panose="02020603050405020304" pitchFamily="18" charset="0"/>
              </a:rPr>
              <a:t> си с </a:t>
            </a:r>
            <a:r>
              <a:rPr lang="ru-RU" sz="2000" dirty="0" smtClean="0">
                <a:latin typeface="Times New Roman" panose="02020603050405020304" pitchFamily="18" charset="0"/>
              </a:rPr>
              <a:t>             	</a:t>
            </a:r>
            <a:r>
              <a:rPr lang="ru-RU" sz="2000" dirty="0" err="1" smtClean="0">
                <a:latin typeface="Times New Roman" panose="02020603050405020304" pitchFamily="18" charset="0"/>
              </a:rPr>
              <a:t>висока</a:t>
            </a:r>
            <a:r>
              <a:rPr lang="ru-RU" sz="2000" dirty="0" smtClean="0">
                <a:latin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</a:rPr>
              <a:t>степен на </a:t>
            </a:r>
            <a:r>
              <a:rPr lang="ru-RU" sz="2000" dirty="0" err="1">
                <a:latin typeface="Times New Roman" panose="02020603050405020304" pitchFamily="18" charset="0"/>
              </a:rPr>
              <a:t>професионализъм</a:t>
            </a:r>
            <a:r>
              <a:rPr lang="ru-RU" sz="2000" dirty="0">
                <a:latin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</a:rPr>
              <a:t>отговорност</a:t>
            </a:r>
            <a:r>
              <a:rPr lang="ru-RU" sz="2000" dirty="0">
                <a:latin typeface="Times New Roman" panose="02020603050405020304" pitchFamily="18" charset="0"/>
              </a:rPr>
              <a:t>. Те </a:t>
            </a:r>
            <a:r>
              <a:rPr lang="ru-RU" sz="2000" dirty="0" err="1">
                <a:latin typeface="Times New Roman" panose="02020603050405020304" pitchFamily="18" charset="0"/>
              </a:rPr>
              <a:t>притежават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необходимата</a:t>
            </a:r>
            <a:r>
              <a:rPr lang="ru-RU" sz="2000" dirty="0">
                <a:latin typeface="Times New Roman" panose="02020603050405020304" pitchFamily="18" charset="0"/>
              </a:rPr>
              <a:t> квалификация и </a:t>
            </a:r>
            <a:r>
              <a:rPr lang="ru-RU" sz="2000" dirty="0" smtClean="0">
                <a:latin typeface="Times New Roman" panose="02020603050405020304" pitchFamily="18" charset="0"/>
              </a:rPr>
              <a:t>	умения</a:t>
            </a:r>
            <a:r>
              <a:rPr lang="ru-RU" sz="2000" dirty="0"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</a:rPr>
              <a:t>което</a:t>
            </a:r>
            <a:r>
              <a:rPr lang="ru-RU" sz="2000" dirty="0">
                <a:latin typeface="Times New Roman" panose="02020603050405020304" pitchFamily="18" charset="0"/>
              </a:rPr>
              <a:t> се </a:t>
            </a:r>
            <a:r>
              <a:rPr lang="ru-RU" sz="2000" dirty="0" err="1">
                <a:latin typeface="Times New Roman" panose="02020603050405020304" pitchFamily="18" charset="0"/>
              </a:rPr>
              <a:t>отразява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положително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върху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цялостното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изпълнение</a:t>
            </a:r>
            <a:r>
              <a:rPr lang="ru-RU" sz="2000" dirty="0">
                <a:latin typeface="Times New Roman" panose="02020603050405020304" pitchFamily="18" charset="0"/>
              </a:rPr>
              <a:t> на проекта</a:t>
            </a:r>
            <a:r>
              <a:rPr lang="ru-RU" sz="2000" dirty="0" smtClean="0">
                <a:latin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</a:rPr>
              <a:t>6.    </a:t>
            </a:r>
            <a:r>
              <a:rPr lang="ru-RU" sz="2000" b="1" dirty="0" err="1" smtClean="0">
                <a:latin typeface="Times New Roman" panose="02020603050405020304" pitchFamily="18" charset="0"/>
              </a:rPr>
              <a:t>Ресурсите</a:t>
            </a:r>
            <a:r>
              <a:rPr lang="ru-RU" sz="2000" b="1" dirty="0">
                <a:latin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</a:rPr>
              <a:t>осигурени</a:t>
            </a:r>
            <a:r>
              <a:rPr lang="ru-RU" sz="2000" b="1" dirty="0">
                <a:latin typeface="Times New Roman" panose="02020603050405020304" pitchFamily="18" charset="0"/>
              </a:rPr>
              <a:t> от проекта, </a:t>
            </a:r>
            <a:r>
              <a:rPr lang="ru-RU" sz="2000" b="1" dirty="0" err="1">
                <a:latin typeface="Times New Roman" panose="02020603050405020304" pitchFamily="18" charset="0"/>
              </a:rPr>
              <a:t>използват</a:t>
            </a:r>
            <a:r>
              <a:rPr lang="ru-RU" sz="2000" b="1" dirty="0">
                <a:latin typeface="Times New Roman" panose="02020603050405020304" pitchFamily="18" charset="0"/>
              </a:rPr>
              <a:t> ли се </a:t>
            </a:r>
            <a:r>
              <a:rPr lang="ru-RU" sz="2000" b="1" dirty="0" err="1">
                <a:latin typeface="Times New Roman" panose="02020603050405020304" pitchFamily="18" charset="0"/>
              </a:rPr>
              <a:t>пълноценно</a:t>
            </a:r>
            <a:r>
              <a:rPr lang="ru-RU" sz="2000" b="1" dirty="0">
                <a:latin typeface="Times New Roman" panose="02020603050405020304" pitchFamily="18" charset="0"/>
              </a:rPr>
              <a:t> и </a:t>
            </a:r>
            <a:r>
              <a:rPr lang="ru-RU" sz="2000" b="1" dirty="0" err="1">
                <a:latin typeface="Times New Roman" panose="02020603050405020304" pitchFamily="18" charset="0"/>
              </a:rPr>
              <a:t>правилно</a:t>
            </a:r>
            <a:r>
              <a:rPr lang="ru-RU" sz="2000" b="1" dirty="0">
                <a:latin typeface="Times New Roman" panose="02020603050405020304" pitchFamily="18" charset="0"/>
              </a:rPr>
              <a:t>?</a:t>
            </a:r>
            <a:r>
              <a:rPr lang="ru-RU" sz="2000" dirty="0">
                <a:latin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</a:rPr>
              <a:t>	</a:t>
            </a:r>
            <a:r>
              <a:rPr lang="ru-RU" sz="2000" b="1" dirty="0" smtClean="0">
                <a:latin typeface="Times New Roman" panose="02020603050405020304" pitchFamily="18" charset="0"/>
              </a:rPr>
              <a:t>Отговор</a:t>
            </a:r>
            <a:r>
              <a:rPr lang="ru-RU" sz="2000" dirty="0">
                <a:latin typeface="Times New Roman" panose="02020603050405020304" pitchFamily="18" charset="0"/>
              </a:rPr>
              <a:t>: Да, </a:t>
            </a:r>
            <a:r>
              <a:rPr lang="ru-RU" sz="2000" dirty="0" err="1">
                <a:latin typeface="Times New Roman" panose="02020603050405020304" pitchFamily="18" charset="0"/>
              </a:rPr>
              <a:t>ресурсите</a:t>
            </a:r>
            <a:r>
              <a:rPr lang="ru-RU" sz="2000" dirty="0">
                <a:latin typeface="Times New Roman" panose="02020603050405020304" pitchFamily="18" charset="0"/>
              </a:rPr>
              <a:t> по проекта се </a:t>
            </a:r>
            <a:r>
              <a:rPr lang="ru-RU" sz="2000" dirty="0" err="1">
                <a:latin typeface="Times New Roman" panose="02020603050405020304" pitchFamily="18" charset="0"/>
              </a:rPr>
              <a:t>осигуряват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навременно</a:t>
            </a:r>
            <a:r>
              <a:rPr lang="ru-RU" sz="2000" dirty="0">
                <a:latin typeface="Times New Roman" panose="02020603050405020304" pitchFamily="18" charset="0"/>
              </a:rPr>
              <a:t> и се </a:t>
            </a:r>
            <a:r>
              <a:rPr lang="ru-RU" sz="2000" dirty="0" err="1">
                <a:latin typeface="Times New Roman" panose="02020603050405020304" pitchFamily="18" charset="0"/>
              </a:rPr>
              <a:t>използват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пълноценно</a:t>
            </a:r>
            <a:r>
              <a:rPr lang="ru-RU" sz="2000" dirty="0">
                <a:latin typeface="Times New Roman" panose="02020603050405020304" pitchFamily="18" charset="0"/>
              </a:rPr>
              <a:t> и </a:t>
            </a:r>
            <a:r>
              <a:rPr lang="ru-RU" sz="2000" dirty="0" err="1" smtClean="0">
                <a:latin typeface="Times New Roman" panose="02020603050405020304" pitchFamily="18" charset="0"/>
              </a:rPr>
              <a:t>ефективно</a:t>
            </a:r>
            <a:r>
              <a:rPr lang="ru-RU" sz="2000" dirty="0">
                <a:latin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</a:rPr>
              <a:t>	</a:t>
            </a:r>
            <a:r>
              <a:rPr lang="ru-RU" sz="2000" dirty="0" err="1" smtClean="0">
                <a:latin typeface="Times New Roman" panose="02020603050405020304" pitchFamily="18" charset="0"/>
              </a:rPr>
              <a:t>Наблюдава</a:t>
            </a:r>
            <a:r>
              <a:rPr lang="ru-RU" sz="2000" dirty="0" smtClean="0">
                <a:latin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</a:rPr>
              <a:t>се добро управление на </a:t>
            </a:r>
            <a:r>
              <a:rPr lang="ru-RU" sz="2000" dirty="0" err="1">
                <a:latin typeface="Times New Roman" panose="02020603050405020304" pitchFamily="18" charset="0"/>
              </a:rPr>
              <a:t>финансовите</a:t>
            </a:r>
            <a:r>
              <a:rPr lang="ru-RU" sz="2000" dirty="0"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</a:rPr>
              <a:t>техническите</a:t>
            </a:r>
            <a:r>
              <a:rPr lang="ru-RU" sz="2000" dirty="0">
                <a:latin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</a:rPr>
              <a:t>човешките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ресурси</a:t>
            </a:r>
            <a:r>
              <a:rPr lang="ru-RU" sz="2000" dirty="0">
                <a:latin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</a:rPr>
              <a:t>като</a:t>
            </a:r>
            <a:r>
              <a:rPr lang="ru-RU" sz="2000" dirty="0" smtClean="0">
                <a:latin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</a:rPr>
              <a:t>се </a:t>
            </a:r>
            <a:r>
              <a:rPr lang="ru-RU" sz="2000" dirty="0" err="1">
                <a:latin typeface="Times New Roman" panose="02020603050405020304" pitchFamily="18" charset="0"/>
              </a:rPr>
              <a:t>спазват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</a:rPr>
              <a:t>	</a:t>
            </a:r>
            <a:r>
              <a:rPr lang="ru-RU" sz="2000" dirty="0" err="1" smtClean="0">
                <a:latin typeface="Times New Roman" panose="02020603050405020304" pitchFamily="18" charset="0"/>
              </a:rPr>
              <a:t>принципите</a:t>
            </a:r>
            <a:r>
              <a:rPr lang="ru-RU" sz="2000" dirty="0" smtClean="0">
                <a:latin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</a:rPr>
              <a:t>на </a:t>
            </a:r>
            <a:r>
              <a:rPr lang="ru-RU" sz="2000" dirty="0" err="1">
                <a:latin typeface="Times New Roman" panose="02020603050405020304" pitchFamily="18" charset="0"/>
              </a:rPr>
              <a:t>прозрачност</a:t>
            </a:r>
            <a:r>
              <a:rPr lang="ru-RU" sz="2000" dirty="0">
                <a:latin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</a:rPr>
              <a:t>ефективност</a:t>
            </a:r>
            <a:r>
              <a:rPr lang="ru-RU" sz="2000" dirty="0" smtClean="0">
                <a:latin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</a:rPr>
              <a:t>7.    Как </a:t>
            </a:r>
            <a:r>
              <a:rPr lang="ru-RU" sz="2000" b="1" dirty="0" err="1">
                <a:latin typeface="Times New Roman" panose="02020603050405020304" pitchFamily="18" charset="0"/>
              </a:rPr>
              <a:t>протичат</a:t>
            </a:r>
            <a:r>
              <a:rPr lang="ru-RU" sz="2000" b="1" dirty="0"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</a:rPr>
              <a:t>дейностите</a:t>
            </a:r>
            <a:r>
              <a:rPr lang="ru-RU" sz="2000" b="1" dirty="0" smtClean="0">
                <a:latin typeface="Times New Roman" panose="02020603050405020304" pitchFamily="18" charset="0"/>
              </a:rPr>
              <a:t>?</a:t>
            </a:r>
            <a:endParaRPr lang="ru-RU" sz="2000" b="1" dirty="0">
              <a:latin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</a:rPr>
              <a:t>На </a:t>
            </a:r>
            <a:r>
              <a:rPr lang="ru-RU" sz="2000" dirty="0" err="1">
                <a:latin typeface="Times New Roman" panose="02020603050405020304" pitchFamily="18" charset="0"/>
              </a:rPr>
              <a:t>какъв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етап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са</a:t>
            </a:r>
            <a:r>
              <a:rPr lang="ru-RU" sz="2000" dirty="0">
                <a:latin typeface="Times New Roman" panose="02020603050405020304" pitchFamily="18" charset="0"/>
              </a:rPr>
              <a:t>?</a:t>
            </a:r>
            <a:br>
              <a:rPr lang="ru-RU" sz="2000" dirty="0">
                <a:latin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</a:rPr>
              <a:t>Отговор</a:t>
            </a:r>
            <a:r>
              <a:rPr lang="ru-RU" sz="2000" dirty="0">
                <a:latin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</a:rPr>
              <a:t>Дейностите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протичат</a:t>
            </a:r>
            <a:r>
              <a:rPr lang="ru-RU" sz="2000" dirty="0">
                <a:latin typeface="Times New Roman" panose="02020603050405020304" pitchFamily="18" charset="0"/>
              </a:rPr>
              <a:t> по график и </a:t>
            </a:r>
            <a:r>
              <a:rPr lang="ru-RU" sz="2000" dirty="0" err="1">
                <a:latin typeface="Times New Roman" panose="02020603050405020304" pitchFamily="18" charset="0"/>
              </a:rPr>
              <a:t>към</a:t>
            </a:r>
            <a:r>
              <a:rPr lang="ru-RU" sz="2000" dirty="0">
                <a:latin typeface="Times New Roman" panose="02020603050405020304" pitchFamily="18" charset="0"/>
              </a:rPr>
              <a:t> момента </a:t>
            </a:r>
            <a:r>
              <a:rPr lang="ru-RU" sz="2000" dirty="0" err="1">
                <a:latin typeface="Times New Roman" panose="02020603050405020304" pitchFamily="18" charset="0"/>
              </a:rPr>
              <a:t>са</a:t>
            </a:r>
            <a:r>
              <a:rPr lang="ru-RU" sz="2000" dirty="0">
                <a:latin typeface="Times New Roman" panose="02020603050405020304" pitchFamily="18" charset="0"/>
              </a:rPr>
              <a:t> в активен </a:t>
            </a:r>
            <a:r>
              <a:rPr lang="ru-RU" sz="2000" dirty="0" err="1">
                <a:latin typeface="Times New Roman" panose="02020603050405020304" pitchFamily="18" charset="0"/>
              </a:rPr>
              <a:t>етап</a:t>
            </a:r>
            <a:r>
              <a:rPr lang="ru-RU" sz="2000" dirty="0">
                <a:latin typeface="Times New Roman" panose="02020603050405020304" pitchFamily="18" charset="0"/>
              </a:rPr>
              <a:t> на реализация. Част от </a:t>
            </a:r>
            <a:r>
              <a:rPr lang="ru-RU" sz="2000" dirty="0" err="1">
                <a:latin typeface="Times New Roman" panose="02020603050405020304" pitchFamily="18" charset="0"/>
              </a:rPr>
              <a:t>предвидените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инициативи</a:t>
            </a:r>
            <a:r>
              <a:rPr lang="ru-RU" sz="2000" dirty="0">
                <a:latin typeface="Times New Roman" panose="02020603050405020304" pitchFamily="18" charset="0"/>
              </a:rPr>
              <a:t> вече </a:t>
            </a:r>
            <a:r>
              <a:rPr lang="ru-RU" sz="2000" dirty="0" err="1">
                <a:latin typeface="Times New Roman" panose="02020603050405020304" pitchFamily="18" charset="0"/>
              </a:rPr>
              <a:t>са</a:t>
            </a:r>
            <a:r>
              <a:rPr lang="ru-RU" sz="2000" dirty="0">
                <a:latin typeface="Times New Roman" panose="02020603050405020304" pitchFamily="18" charset="0"/>
              </a:rPr>
              <a:t> успешно </a:t>
            </a:r>
            <a:r>
              <a:rPr lang="ru-RU" sz="2000" dirty="0" err="1">
                <a:latin typeface="Times New Roman" panose="02020603050405020304" pitchFamily="18" charset="0"/>
              </a:rPr>
              <a:t>изпълнени</a:t>
            </a:r>
            <a:r>
              <a:rPr lang="ru-RU" sz="2000" dirty="0">
                <a:latin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</a:rPr>
              <a:t>други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са</a:t>
            </a:r>
            <a:r>
              <a:rPr lang="ru-RU" sz="2000" dirty="0">
                <a:latin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</a:rPr>
              <a:t>процес</a:t>
            </a:r>
            <a:r>
              <a:rPr lang="ru-RU" sz="2000" dirty="0">
                <a:latin typeface="Times New Roman" panose="02020603050405020304" pitchFamily="18" charset="0"/>
              </a:rPr>
              <a:t> на подготовка и </a:t>
            </a:r>
            <a:r>
              <a:rPr lang="ru-RU" sz="2000" dirty="0" err="1">
                <a:latin typeface="Times New Roman" panose="02020603050405020304" pitchFamily="18" charset="0"/>
              </a:rPr>
              <a:t>планиране</a:t>
            </a:r>
            <a:r>
              <a:rPr lang="ru-RU" sz="2000" dirty="0">
                <a:latin typeface="Times New Roman" panose="02020603050405020304" pitchFamily="18" charset="0"/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000" b="1" dirty="0" err="1">
                <a:latin typeface="Times New Roman" panose="02020603050405020304" pitchFamily="18" charset="0"/>
              </a:rPr>
              <a:t>Какви</a:t>
            </a:r>
            <a:r>
              <a:rPr lang="ru-RU" sz="2000" b="1" dirty="0"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</a:rPr>
              <a:t>проблеми</a:t>
            </a:r>
            <a:r>
              <a:rPr lang="ru-RU" sz="2000" b="1" dirty="0"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</a:rPr>
              <a:t>са</a:t>
            </a:r>
            <a:r>
              <a:rPr lang="ru-RU" sz="2000" b="1" dirty="0"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</a:rPr>
              <a:t>възникнали</a:t>
            </a:r>
            <a:r>
              <a:rPr lang="ru-RU" sz="2000" b="1" dirty="0">
                <a:latin typeface="Times New Roman" panose="02020603050405020304" pitchFamily="18" charset="0"/>
              </a:rPr>
              <a:t>?</a:t>
            </a:r>
            <a:br>
              <a:rPr lang="ru-RU" sz="2000" b="1" dirty="0">
                <a:latin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</a:rPr>
              <a:t>Отговор</a:t>
            </a:r>
            <a:r>
              <a:rPr lang="ru-RU" sz="2000" dirty="0">
                <a:latin typeface="Times New Roman" panose="02020603050405020304" pitchFamily="18" charset="0"/>
              </a:rPr>
              <a:t>: До </a:t>
            </a:r>
            <a:r>
              <a:rPr lang="ru-RU" sz="2000" dirty="0" err="1">
                <a:latin typeface="Times New Roman" panose="02020603050405020304" pitchFamily="18" charset="0"/>
              </a:rPr>
              <a:t>този</a:t>
            </a:r>
            <a:r>
              <a:rPr lang="ru-RU" sz="2000" dirty="0">
                <a:latin typeface="Times New Roman" panose="02020603050405020304" pitchFamily="18" charset="0"/>
              </a:rPr>
              <a:t> момент не </a:t>
            </a:r>
            <a:r>
              <a:rPr lang="ru-RU" sz="2000" dirty="0" err="1">
                <a:latin typeface="Times New Roman" panose="02020603050405020304" pitchFamily="18" charset="0"/>
              </a:rPr>
              <a:t>са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възникнали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съществени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проблеми</a:t>
            </a:r>
            <a:r>
              <a:rPr lang="ru-RU" sz="2000" dirty="0"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</a:rPr>
              <a:t>които</a:t>
            </a:r>
            <a:r>
              <a:rPr lang="ru-RU" sz="2000" dirty="0">
                <a:latin typeface="Times New Roman" panose="02020603050405020304" pitchFamily="18" charset="0"/>
              </a:rPr>
              <a:t> да </a:t>
            </a:r>
            <a:r>
              <a:rPr lang="ru-RU" sz="2000" dirty="0" err="1">
                <a:latin typeface="Times New Roman" panose="02020603050405020304" pitchFamily="18" charset="0"/>
              </a:rPr>
              <a:t>застрашат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изпълнението</a:t>
            </a:r>
            <a:r>
              <a:rPr lang="ru-RU" sz="2000" dirty="0">
                <a:latin typeface="Times New Roman" panose="02020603050405020304" pitchFamily="18" charset="0"/>
              </a:rPr>
              <a:t> на проекта. </a:t>
            </a:r>
            <a:r>
              <a:rPr lang="ru-RU" sz="2000" dirty="0" err="1" smtClean="0">
                <a:latin typeface="Times New Roman" panose="02020603050405020304" pitchFamily="18" charset="0"/>
              </a:rPr>
              <a:t>Възможните</a:t>
            </a:r>
            <a:r>
              <a:rPr lang="ru-RU" sz="2000" dirty="0" smtClean="0">
                <a:latin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</a:rPr>
              <a:t>трудности се </a:t>
            </a:r>
            <a:r>
              <a:rPr lang="ru-RU" sz="2000" dirty="0" err="1">
                <a:latin typeface="Times New Roman" panose="02020603050405020304" pitchFamily="18" charset="0"/>
              </a:rPr>
              <a:t>решават</a:t>
            </a:r>
            <a:r>
              <a:rPr lang="ru-RU" sz="2000" dirty="0">
                <a:latin typeface="Times New Roman" panose="02020603050405020304" pitchFamily="18" charset="0"/>
              </a:rPr>
              <a:t> своевременно чрез добра </a:t>
            </a:r>
            <a:r>
              <a:rPr lang="ru-RU" sz="2000" dirty="0" err="1">
                <a:latin typeface="Times New Roman" panose="02020603050405020304" pitchFamily="18" charset="0"/>
              </a:rPr>
              <a:t>комуникация</a:t>
            </a:r>
            <a:r>
              <a:rPr lang="ru-RU" sz="2000" dirty="0">
                <a:latin typeface="Times New Roman" panose="02020603050405020304" pitchFamily="18" charset="0"/>
              </a:rPr>
              <a:t> и координация между </a:t>
            </a:r>
            <a:r>
              <a:rPr lang="ru-RU" sz="2000" dirty="0" err="1">
                <a:latin typeface="Times New Roman" panose="02020603050405020304" pitchFamily="18" charset="0"/>
              </a:rPr>
              <a:t>екипа</a:t>
            </a:r>
            <a:r>
              <a:rPr lang="ru-RU" sz="2000" dirty="0">
                <a:latin typeface="Times New Roman" panose="02020603050405020304" pitchFamily="18" charset="0"/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</a:rPr>
              <a:t>Колко </a:t>
            </a:r>
            <a:r>
              <a:rPr lang="ru-RU" sz="2000" b="1" dirty="0" err="1">
                <a:latin typeface="Times New Roman" panose="02020603050405020304" pitchFamily="18" charset="0"/>
              </a:rPr>
              <a:t>време</a:t>
            </a:r>
            <a:r>
              <a:rPr lang="ru-RU" sz="2000" b="1" dirty="0"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</a:rPr>
              <a:t>остава</a:t>
            </a:r>
            <a:r>
              <a:rPr lang="ru-RU" sz="2000" b="1" dirty="0">
                <a:latin typeface="Times New Roman" panose="02020603050405020304" pitchFamily="18" charset="0"/>
              </a:rPr>
              <a:t> до </a:t>
            </a:r>
            <a:r>
              <a:rPr lang="ru-RU" sz="2000" b="1" dirty="0" err="1">
                <a:latin typeface="Times New Roman" panose="02020603050405020304" pitchFamily="18" charset="0"/>
              </a:rPr>
              <a:t>завършването</a:t>
            </a:r>
            <a:r>
              <a:rPr lang="ru-RU" sz="2000" b="1" dirty="0">
                <a:latin typeface="Times New Roman" panose="02020603050405020304" pitchFamily="18" charset="0"/>
              </a:rPr>
              <a:t> на проекта?</a:t>
            </a:r>
            <a:r>
              <a:rPr lang="ru-RU" sz="2000" dirty="0">
                <a:latin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</a:rPr>
              <a:t>Отговор</a:t>
            </a:r>
            <a:r>
              <a:rPr lang="ru-RU" sz="2000" dirty="0">
                <a:latin typeface="Times New Roman" panose="02020603050405020304" pitchFamily="18" charset="0"/>
              </a:rPr>
              <a:t>: До </a:t>
            </a:r>
            <a:r>
              <a:rPr lang="ru-RU" sz="2000" dirty="0" err="1">
                <a:latin typeface="Times New Roman" panose="02020603050405020304" pitchFamily="18" charset="0"/>
              </a:rPr>
              <a:t>завършването</a:t>
            </a:r>
            <a:r>
              <a:rPr lang="ru-RU" sz="2000" dirty="0">
                <a:latin typeface="Times New Roman" panose="02020603050405020304" pitchFamily="18" charset="0"/>
              </a:rPr>
              <a:t> на проекта </a:t>
            </a:r>
            <a:r>
              <a:rPr lang="ru-RU" sz="2000" dirty="0" err="1">
                <a:latin typeface="Times New Roman" panose="02020603050405020304" pitchFamily="18" charset="0"/>
              </a:rPr>
              <a:t>остава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</a:rPr>
              <a:t>приблизително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</a:rPr>
              <a:t>4 </a:t>
            </a:r>
            <a:r>
              <a:rPr lang="ru-RU" sz="2000" dirty="0" err="1" smtClean="0">
                <a:latin typeface="Times New Roman" panose="02020603050405020304" pitchFamily="18" charset="0"/>
              </a:rPr>
              <a:t>години</a:t>
            </a:r>
            <a:r>
              <a:rPr lang="ru-RU" sz="2000" dirty="0" smtClean="0">
                <a:latin typeface="Times New Roman" panose="02020603050405020304" pitchFamily="18" charset="0"/>
              </a:rPr>
              <a:t> и 8 </a:t>
            </a:r>
            <a:r>
              <a:rPr lang="ru-RU" sz="2000" dirty="0" err="1" smtClean="0">
                <a:latin typeface="Times New Roman" panose="02020603050405020304" pitchFamily="18" charset="0"/>
              </a:rPr>
              <a:t>месеца</a:t>
            </a:r>
            <a:r>
              <a:rPr lang="ru-RU" sz="2000" dirty="0" smtClean="0">
                <a:latin typeface="Times New Roman" panose="02020603050405020304" pitchFamily="18" charset="0"/>
              </a:rPr>
              <a:t>.</a:t>
            </a:r>
            <a:endParaRPr lang="ru-RU" sz="2000" b="0" i="0" dirty="0"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26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ово поле 3"/>
          <p:cNvSpPr txBox="1"/>
          <p:nvPr/>
        </p:nvSpPr>
        <p:spPr>
          <a:xfrm>
            <a:off x="791851" y="1434203"/>
            <a:ext cx="1058630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функциониране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ОИЦ – Смолян за периода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2024-2029 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 се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реализира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успешно,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всички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изпълняват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график, без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сериозни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отклонения.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Поставените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реалистични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постижими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целенасочено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Екипът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работи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професионализъм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ангажираност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допринася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качественото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проекта.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Извършеният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потвърждава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проектът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 добре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структуриран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устойчив и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добавена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стойност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местната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общност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съюз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/>
              <a:t/>
            </a:r>
            <a:br>
              <a:rPr lang="ru-RU" dirty="0"/>
            </a:br>
            <a:endParaRPr lang="bg-BG" dirty="0"/>
          </a:p>
        </p:txBody>
      </p:sp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421850" y="656735"/>
            <a:ext cx="10131425" cy="483909"/>
          </a:xfrm>
        </p:spPr>
        <p:txBody>
          <a:bodyPr>
            <a:normAutofit fontScale="90000"/>
          </a:bodyPr>
          <a:lstStyle/>
          <a:p>
            <a:r>
              <a:rPr lang="bg-BG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bg-BG" u="sng" dirty="0"/>
              <a:t/>
            </a:r>
            <a:br>
              <a:rPr lang="bg-BG" u="sng" dirty="0"/>
            </a:br>
            <a:endParaRPr lang="bg-BG" u="sng" dirty="0"/>
          </a:p>
        </p:txBody>
      </p:sp>
    </p:spTree>
    <p:extLst>
      <p:ext uri="{BB962C8B-B14F-4D97-AF65-F5344CB8AC3E}">
        <p14:creationId xmlns:p14="http://schemas.microsoft.com/office/powerpoint/2010/main" val="394186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ово поле 3"/>
          <p:cNvSpPr txBox="1"/>
          <p:nvPr/>
        </p:nvSpPr>
        <p:spPr>
          <a:xfrm>
            <a:off x="0" y="301658"/>
            <a:ext cx="12191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БЛАГОДАРИМ ЗА ВНИМАНИЕТО!</a:t>
            </a:r>
            <a:endParaRPr lang="bg-BG" sz="2000" b="1" u="sng" dirty="0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867266" y="4949073"/>
            <a:ext cx="106240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„Ефективно функциониране на ОИЦ-Смолян за периода 2024-2029 г.“, </a:t>
            </a:r>
          </a:p>
          <a:p>
            <a:pPr algn="ctr"/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№ BG16RFTA001-1.006-0011-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02, изпълняван от Община Смолян,</a:t>
            </a:r>
          </a:p>
          <a:p>
            <a:pPr algn="ctr"/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 по Програма „Техническа помощ“ 2021-2027</a:t>
            </a:r>
          </a:p>
          <a:p>
            <a:endParaRPr lang="bg-BG" dirty="0"/>
          </a:p>
        </p:txBody>
      </p:sp>
      <p:sp>
        <p:nvSpPr>
          <p:cNvPr id="7" name="Правоъгълник 6"/>
          <p:cNvSpPr/>
          <p:nvPr/>
        </p:nvSpPr>
        <p:spPr>
          <a:xfrm>
            <a:off x="725864" y="3817855"/>
            <a:ext cx="3091992" cy="8363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6" name="Картина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266" y="3939357"/>
            <a:ext cx="2818511" cy="593371"/>
          </a:xfrm>
          <a:prstGeom prst="rect">
            <a:avLst/>
          </a:prstGeom>
        </p:spPr>
      </p:pic>
      <p:pic>
        <p:nvPicPr>
          <p:cNvPr id="8" name="Картина 7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5438" r="6793" b="13898"/>
          <a:stretch/>
        </p:blipFill>
        <p:spPr bwMode="auto">
          <a:xfrm>
            <a:off x="7908990" y="3634594"/>
            <a:ext cx="2407105" cy="10196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Текстово поле 1"/>
          <p:cNvSpPr txBox="1"/>
          <p:nvPr/>
        </p:nvSpPr>
        <p:spPr>
          <a:xfrm>
            <a:off x="4232636" y="1466756"/>
            <a:ext cx="310982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Изготвили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bg-BG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Райчо </a:t>
            </a:r>
            <a:r>
              <a:rPr lang="bg-BG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Оджаков</a:t>
            </a:r>
            <a:endPara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 Каров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Мартин </a:t>
            </a:r>
            <a:r>
              <a:rPr lang="bg-BG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Бораджиев</a:t>
            </a:r>
            <a:endPara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Васил </a:t>
            </a:r>
            <a:r>
              <a:rPr lang="bg-BG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Мерджев</a:t>
            </a:r>
            <a:endPara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Александър Чаушев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Михаил </a:t>
            </a:r>
            <a:r>
              <a:rPr lang="bg-BG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Пейковски</a:t>
            </a:r>
            <a:endPara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353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ен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TM03457452[[fn=Небесен]]</Template>
  <TotalTime>120</TotalTime>
  <Words>275</Words>
  <Application>Microsoft Office PowerPoint</Application>
  <PresentationFormat>Широк екран</PresentationFormat>
  <Paragraphs>70</Paragraphs>
  <Slides>9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Небесен</vt:lpstr>
      <vt:lpstr>Презентация на PowerPoint</vt:lpstr>
      <vt:lpstr>Съдържание:</vt:lpstr>
      <vt:lpstr>Основна информация за проекта: </vt:lpstr>
      <vt:lpstr>Кратко описание на проекта: </vt:lpstr>
      <vt:lpstr>ДЕЙНОСТ НА ПРОЕКТА: </vt:lpstr>
      <vt:lpstr>Въпроси при мониторинга: </vt:lpstr>
      <vt:lpstr>Презентация на PowerPoint</vt:lpstr>
      <vt:lpstr>обобщение: 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ОИЦ-2</dc:creator>
  <cp:lastModifiedBy>Зорица Ставрева</cp:lastModifiedBy>
  <cp:revision>12</cp:revision>
  <cp:lastPrinted>2025-04-22T11:45:52Z</cp:lastPrinted>
  <dcterms:created xsi:type="dcterms:W3CDTF">2025-04-22T08:25:02Z</dcterms:created>
  <dcterms:modified xsi:type="dcterms:W3CDTF">2025-04-22T11:47:08Z</dcterms:modified>
</cp:coreProperties>
</file>