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4"/>
  </p:notesMasterIdLst>
  <p:sldIdLst>
    <p:sldId id="323" r:id="rId3"/>
    <p:sldId id="322" r:id="rId4"/>
    <p:sldId id="324" r:id="rId5"/>
    <p:sldId id="325" r:id="rId6"/>
    <p:sldId id="326" r:id="rId7"/>
    <p:sldId id="259" r:id="rId8"/>
    <p:sldId id="260" r:id="rId9"/>
    <p:sldId id="261" r:id="rId10"/>
    <p:sldId id="262" r:id="rId11"/>
    <p:sldId id="263" r:id="rId12"/>
    <p:sldId id="265" r:id="rId13"/>
    <p:sldId id="328" r:id="rId14"/>
    <p:sldId id="327" r:id="rId15"/>
    <p:sldId id="266" r:id="rId16"/>
    <p:sldId id="267" r:id="rId17"/>
    <p:sldId id="272" r:id="rId18"/>
    <p:sldId id="333" r:id="rId19"/>
    <p:sldId id="273" r:id="rId20"/>
    <p:sldId id="332" r:id="rId21"/>
    <p:sldId id="274" r:id="rId22"/>
    <p:sldId id="329" r:id="rId23"/>
    <p:sldId id="330" r:id="rId24"/>
    <p:sldId id="331" r:id="rId25"/>
    <p:sldId id="275" r:id="rId26"/>
    <p:sldId id="334" r:id="rId27"/>
    <p:sldId id="335" r:id="rId28"/>
    <p:sldId id="277" r:id="rId29"/>
    <p:sldId id="336" r:id="rId30"/>
    <p:sldId id="337" r:id="rId31"/>
    <p:sldId id="338" r:id="rId32"/>
    <p:sldId id="339" r:id="rId33"/>
    <p:sldId id="340" r:id="rId34"/>
    <p:sldId id="341" r:id="rId35"/>
    <p:sldId id="278" r:id="rId36"/>
    <p:sldId id="342" r:id="rId37"/>
    <p:sldId id="343" r:id="rId38"/>
    <p:sldId id="344" r:id="rId39"/>
    <p:sldId id="298" r:id="rId40"/>
    <p:sldId id="346" r:id="rId41"/>
    <p:sldId id="347" r:id="rId42"/>
    <p:sldId id="301" r:id="rId43"/>
    <p:sldId id="302" r:id="rId44"/>
    <p:sldId id="310" r:id="rId45"/>
    <p:sldId id="303" r:id="rId46"/>
    <p:sldId id="304" r:id="rId47"/>
    <p:sldId id="305" r:id="rId48"/>
    <p:sldId id="306" r:id="rId49"/>
    <p:sldId id="311" r:id="rId50"/>
    <p:sldId id="313" r:id="rId51"/>
    <p:sldId id="314" r:id="rId52"/>
    <p:sldId id="315" r:id="rId53"/>
    <p:sldId id="348" r:id="rId54"/>
    <p:sldId id="349" r:id="rId55"/>
    <p:sldId id="350" r:id="rId56"/>
    <p:sldId id="351" r:id="rId57"/>
    <p:sldId id="352" r:id="rId58"/>
    <p:sldId id="354" r:id="rId59"/>
    <p:sldId id="353" r:id="rId60"/>
    <p:sldId id="355" r:id="rId61"/>
    <p:sldId id="320" r:id="rId62"/>
    <p:sldId id="321" r:id="rId63"/>
  </p:sldIdLst>
  <p:sldSz cx="12192000" cy="6858000"/>
  <p:notesSz cx="6858000" cy="9926638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3591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D0D8E8"/>
    <a:srgbClr val="0070C0"/>
    <a:srgbClr val="30486A"/>
    <a:srgbClr val="37609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6" autoAdjust="0"/>
    <p:restoredTop sz="93612" autoAdjust="0"/>
  </p:normalViewPr>
  <p:slideViewPr>
    <p:cSldViewPr snapToGrid="0">
      <p:cViewPr varScale="1">
        <p:scale>
          <a:sx n="102" d="100"/>
          <a:sy n="102" d="100"/>
        </p:scale>
        <p:origin x="1794" y="102"/>
      </p:cViewPr>
      <p:guideLst>
        <p:guide pos="3840"/>
        <p:guide pos="3591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1C422-A2FB-4936-BFE0-5C2843693C26}" type="datetimeFigureOut">
              <a:rPr lang="bg-BG" smtClean="0"/>
              <a:t>15.6.2020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1BB62E-0C8E-4E6C-9C56-0115EF148DE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63921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1838" y="306388"/>
            <a:ext cx="5394325" cy="3035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5" y="1"/>
            <a:ext cx="2971800" cy="540685"/>
          </a:xfrm>
          <a:prstGeom prst="rect">
            <a:avLst/>
          </a:prstGeom>
        </p:spPr>
        <p:txBody>
          <a:bodyPr/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333396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1838" y="306388"/>
            <a:ext cx="5394325" cy="3035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bg-B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5" y="1"/>
            <a:ext cx="2971800" cy="54068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8246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1838" y="306388"/>
            <a:ext cx="5394325" cy="3035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bg-B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5" y="1"/>
            <a:ext cx="2971800" cy="54068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4010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1838" y="306388"/>
            <a:ext cx="5394325" cy="3035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bg-B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5" y="1"/>
            <a:ext cx="2971800" cy="54068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2888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1838" y="306388"/>
            <a:ext cx="5394325" cy="3035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bg-B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5" y="1"/>
            <a:ext cx="2971800" cy="54068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2583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1838" y="306388"/>
            <a:ext cx="5394325" cy="3035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bg-B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5" y="1"/>
            <a:ext cx="2971800" cy="54068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7995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1838" y="306388"/>
            <a:ext cx="5394325" cy="3035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bg-B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5" y="1"/>
            <a:ext cx="2971800" cy="54068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49390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1838" y="306388"/>
            <a:ext cx="5394325" cy="3035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bg-B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5" y="1"/>
            <a:ext cx="2971800" cy="54068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3781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1838" y="306388"/>
            <a:ext cx="5394325" cy="3035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bg-B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5" y="1"/>
            <a:ext cx="2971800" cy="54068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42071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1838" y="306388"/>
            <a:ext cx="5394325" cy="3035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bg-B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5" y="1"/>
            <a:ext cx="2971800" cy="54068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18428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1838" y="306388"/>
            <a:ext cx="5394325" cy="3035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bg-B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5" y="1"/>
            <a:ext cx="2971800" cy="54068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231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1838" y="306388"/>
            <a:ext cx="5394325" cy="3035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bg-B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5" y="1"/>
            <a:ext cx="2971800" cy="54068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9686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1838" y="306388"/>
            <a:ext cx="5394325" cy="3035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bg-B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5" y="1"/>
            <a:ext cx="2971800" cy="54068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78959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1838" y="306388"/>
            <a:ext cx="5394325" cy="3035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bg-B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5" y="1"/>
            <a:ext cx="2971800" cy="54068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1306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1838" y="306388"/>
            <a:ext cx="5394325" cy="3035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bg-B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5" y="1"/>
            <a:ext cx="2971800" cy="54068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5698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1838" y="306388"/>
            <a:ext cx="5394325" cy="3035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bg-B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5" y="1"/>
            <a:ext cx="2971800" cy="54068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0429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1838" y="306388"/>
            <a:ext cx="5394325" cy="3035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bg-B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5" y="1"/>
            <a:ext cx="2971800" cy="54068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58573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1838" y="306388"/>
            <a:ext cx="5394325" cy="3035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bg-B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5" y="1"/>
            <a:ext cx="2971800" cy="54068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73018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1838" y="306388"/>
            <a:ext cx="5394325" cy="3035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bg-B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5" y="1"/>
            <a:ext cx="2971800" cy="54068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64085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1838" y="306388"/>
            <a:ext cx="5394325" cy="3035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bg-B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5" y="1"/>
            <a:ext cx="2971800" cy="54068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38941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1838" y="306388"/>
            <a:ext cx="5394325" cy="3035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bg-B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5" y="1"/>
            <a:ext cx="2971800" cy="54068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39380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1838" y="306388"/>
            <a:ext cx="5394325" cy="3035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bg-B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5" y="1"/>
            <a:ext cx="2971800" cy="54068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080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1838" y="306388"/>
            <a:ext cx="5394325" cy="3035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bg-B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5" y="1"/>
            <a:ext cx="2971800" cy="54068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94175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1838" y="306388"/>
            <a:ext cx="5394325" cy="3035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bg-B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5" y="1"/>
            <a:ext cx="2971800" cy="54068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64565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1838" y="306388"/>
            <a:ext cx="5394325" cy="3035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bg-B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5" y="1"/>
            <a:ext cx="2971800" cy="54068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06905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1838" y="306388"/>
            <a:ext cx="5394325" cy="3035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bg-B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5" y="1"/>
            <a:ext cx="2971800" cy="54068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21956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1838" y="306388"/>
            <a:ext cx="5394325" cy="3035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bg-B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5" y="1"/>
            <a:ext cx="2971800" cy="54068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4257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1838" y="306388"/>
            <a:ext cx="5394325" cy="3035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bg-B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5" y="1"/>
            <a:ext cx="2971800" cy="54068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94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1838" y="306388"/>
            <a:ext cx="5394325" cy="3035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bg-B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5" y="1"/>
            <a:ext cx="2971800" cy="54068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568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1838" y="306388"/>
            <a:ext cx="5394325" cy="3035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bg-B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5" y="1"/>
            <a:ext cx="2971800" cy="54068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21061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1838" y="306388"/>
            <a:ext cx="5394325" cy="3035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bg-B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5" y="1"/>
            <a:ext cx="2971800" cy="54068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0236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1838" y="306388"/>
            <a:ext cx="5394325" cy="3035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bg-B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5" y="1"/>
            <a:ext cx="2971800" cy="54068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281704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1838" y="306388"/>
            <a:ext cx="5394325" cy="3035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bg-B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5" y="1"/>
            <a:ext cx="2971800" cy="54068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6356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1838" y="306388"/>
            <a:ext cx="5394325" cy="3035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bg-B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5" y="1"/>
            <a:ext cx="2971800" cy="54068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095697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1838" y="306388"/>
            <a:ext cx="5394325" cy="3035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bg-BG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случай, че проектното предложение противоречи на някой от хоризонталните принципи, посочени в т. 17 от Насоките за кандидатстване, това е основание за недопускане до ТФО.</a:t>
            </a:r>
            <a:endParaRPr lang="bg-B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5" y="1"/>
            <a:ext cx="2971800" cy="54068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59355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1838" y="306388"/>
            <a:ext cx="5394325" cy="3035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bg-B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5" y="1"/>
            <a:ext cx="2971800" cy="54068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6402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1838" y="306388"/>
            <a:ext cx="5394325" cy="3035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bg-B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5" y="1"/>
            <a:ext cx="2971800" cy="54068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655523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1838" y="306388"/>
            <a:ext cx="5394325" cy="3035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bg-B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5" y="1"/>
            <a:ext cx="2971800" cy="54068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3334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1838" y="306388"/>
            <a:ext cx="5394325" cy="3035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bg-B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5" y="1"/>
            <a:ext cx="2971800" cy="54068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309947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1838" y="306388"/>
            <a:ext cx="5394325" cy="3035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bg-B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5" y="1"/>
            <a:ext cx="2971800" cy="54068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607112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1838" y="306388"/>
            <a:ext cx="5394325" cy="3035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bg-B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5" y="1"/>
            <a:ext cx="2971800" cy="54068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048111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1838" y="306388"/>
            <a:ext cx="5394325" cy="3035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bg-B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5" y="1"/>
            <a:ext cx="2971800" cy="54068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791433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1838" y="306388"/>
            <a:ext cx="5394325" cy="3035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bg-B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5" y="1"/>
            <a:ext cx="2971800" cy="54068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36899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1838" y="306388"/>
            <a:ext cx="5394325" cy="3035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bg-B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5" y="1"/>
            <a:ext cx="2971800" cy="54068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451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1838" y="306388"/>
            <a:ext cx="5394325" cy="3035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bg-B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5" y="1"/>
            <a:ext cx="2971800" cy="54068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827343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1838" y="306388"/>
            <a:ext cx="5394325" cy="3035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bg-B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5" y="1"/>
            <a:ext cx="2971800" cy="54068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583567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1838" y="306388"/>
            <a:ext cx="5394325" cy="3035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bg-B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5" y="1"/>
            <a:ext cx="2971800" cy="54068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259230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1838" y="306388"/>
            <a:ext cx="5394325" cy="3035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bg-B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5" y="1"/>
            <a:ext cx="2971800" cy="54068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97397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1838" y="306388"/>
            <a:ext cx="5394325" cy="3035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bg-B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5" y="1"/>
            <a:ext cx="2971800" cy="54068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6303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1838" y="306388"/>
            <a:ext cx="5394325" cy="3035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bg-B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5" y="1"/>
            <a:ext cx="2971800" cy="54068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76483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1838" y="306388"/>
            <a:ext cx="5394325" cy="3035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bg-B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5" y="1"/>
            <a:ext cx="2971800" cy="54068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21710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1838" y="306388"/>
            <a:ext cx="5394325" cy="3035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bg-B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5" y="1"/>
            <a:ext cx="2971800" cy="54068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665781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1838" y="306388"/>
            <a:ext cx="5394325" cy="3035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bg-B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5" y="1"/>
            <a:ext cx="2971800" cy="54068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43357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1838" y="306388"/>
            <a:ext cx="5394325" cy="3035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bg-B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5" y="1"/>
            <a:ext cx="2971800" cy="54068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70150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1838" y="306388"/>
            <a:ext cx="5394325" cy="3035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bg-B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5" y="1"/>
            <a:ext cx="2971800" cy="54068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114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1838" y="306388"/>
            <a:ext cx="5394325" cy="3035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bg-B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5" y="1"/>
            <a:ext cx="2971800" cy="54068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69616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1838" y="306388"/>
            <a:ext cx="5394325" cy="3035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bg-B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5" y="1"/>
            <a:ext cx="2971800" cy="54068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92786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1838" y="306388"/>
            <a:ext cx="5394325" cy="3035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5" y="1"/>
            <a:ext cx="2971800" cy="540685"/>
          </a:xfrm>
          <a:prstGeom prst="rect">
            <a:avLst/>
          </a:prstGeom>
        </p:spPr>
        <p:txBody>
          <a:bodyPr/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68375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1838" y="306388"/>
            <a:ext cx="5394325" cy="3035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bg-B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5" y="1"/>
            <a:ext cx="2971800" cy="54068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8501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1838" y="306388"/>
            <a:ext cx="5394325" cy="3035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bg-B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5" y="1"/>
            <a:ext cx="2971800" cy="54068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111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1838" y="306388"/>
            <a:ext cx="5394325" cy="3035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5" y="1"/>
            <a:ext cx="2971800" cy="54068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1517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E45C-02F0-41AC-87D0-DB04F591BD42}" type="datetimeFigureOut">
              <a:rPr lang="bg-BG" smtClean="0"/>
              <a:t>15.6.2020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BCFC-CE81-47AA-A277-9E021FC8845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62713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E45C-02F0-41AC-87D0-DB04F591BD42}" type="datetimeFigureOut">
              <a:rPr lang="bg-BG" smtClean="0"/>
              <a:t>15.6.2020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BCFC-CE81-47AA-A277-9E021FC8845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54820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E45C-02F0-41AC-87D0-DB04F591BD42}" type="datetimeFigureOut">
              <a:rPr lang="bg-BG" smtClean="0"/>
              <a:t>15.6.2020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BCFC-CE81-47AA-A277-9E021FC8845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27345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3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6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9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2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5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8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4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B2ECA-889B-4478-A9C7-4BABDEE1931F}" type="datetimeFigureOut">
              <a:rPr lang="bg-BG"/>
              <a:pPr>
                <a:defRPr/>
              </a:pPr>
              <a:t>15.6.2020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385D1-0587-4E42-A440-498DF666C910}" type="slidenum">
              <a:rPr lang="bg-BG" altLang="bg-BG"/>
              <a:pPr>
                <a:defRPr/>
              </a:pPr>
              <a:t>‹#›</a:t>
            </a:fld>
            <a:endParaRPr lang="bg-BG" altLang="bg-BG" dirty="0"/>
          </a:p>
        </p:txBody>
      </p:sp>
    </p:spTree>
    <p:extLst>
      <p:ext uri="{BB962C8B-B14F-4D97-AF65-F5344CB8AC3E}">
        <p14:creationId xmlns:p14="http://schemas.microsoft.com/office/powerpoint/2010/main" val="2579853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7D585-153A-4BBB-9EC4-A87D751F51E4}" type="datetimeFigureOut">
              <a:rPr lang="bg-BG"/>
              <a:pPr>
                <a:defRPr/>
              </a:pPr>
              <a:t>15.6.2020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2F3A9-1B46-434F-8E59-897FD3775297}" type="slidenum">
              <a:rPr lang="bg-BG" altLang="bg-BG"/>
              <a:pPr>
                <a:defRPr/>
              </a:pPr>
              <a:t>‹#›</a:t>
            </a:fld>
            <a:endParaRPr lang="bg-BG" altLang="bg-BG" dirty="0"/>
          </a:p>
        </p:txBody>
      </p:sp>
    </p:spTree>
    <p:extLst>
      <p:ext uri="{BB962C8B-B14F-4D97-AF65-F5344CB8AC3E}">
        <p14:creationId xmlns:p14="http://schemas.microsoft.com/office/powerpoint/2010/main" val="1046144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172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86">
                <a:solidFill>
                  <a:schemeClr val="tx1">
                    <a:tint val="75000"/>
                  </a:schemeClr>
                </a:solidFill>
              </a:defRPr>
            </a:lvl1pPr>
            <a:lvl2pPr marL="473026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2pPr>
            <a:lvl3pPr marL="946052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3pPr>
            <a:lvl4pPr marL="1419078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4pPr>
            <a:lvl5pPr marL="1892104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5pPr>
            <a:lvl6pPr marL="2365129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6pPr>
            <a:lvl7pPr marL="2838155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7pPr>
            <a:lvl8pPr marL="3311181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8pPr>
            <a:lvl9pPr marL="3784207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B4106-156D-4D39-B0C1-B20606E3348F}" type="datetimeFigureOut">
              <a:rPr lang="bg-BG"/>
              <a:pPr>
                <a:defRPr/>
              </a:pPr>
              <a:t>15.6.2020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E4981-F0FB-4CDB-A5F9-663227D1C4EC}" type="slidenum">
              <a:rPr lang="bg-BG" altLang="bg-BG"/>
              <a:pPr>
                <a:defRPr/>
              </a:pPr>
              <a:t>‹#›</a:t>
            </a:fld>
            <a:endParaRPr lang="bg-BG" altLang="bg-BG" dirty="0"/>
          </a:p>
        </p:txBody>
      </p:sp>
    </p:spTree>
    <p:extLst>
      <p:ext uri="{BB962C8B-B14F-4D97-AF65-F5344CB8AC3E}">
        <p14:creationId xmlns:p14="http://schemas.microsoft.com/office/powerpoint/2010/main" val="3288331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3318" y="1763713"/>
            <a:ext cx="6314016" cy="4991100"/>
          </a:xfrm>
        </p:spPr>
        <p:txBody>
          <a:bodyPr/>
          <a:lstStyle>
            <a:lvl1pPr>
              <a:defRPr sz="2902"/>
            </a:lvl1pPr>
            <a:lvl2pPr>
              <a:defRPr sz="2449"/>
            </a:lvl2pPr>
            <a:lvl3pPr>
              <a:defRPr sz="2086"/>
            </a:lvl3pPr>
            <a:lvl4pPr>
              <a:defRPr sz="1905"/>
            </a:lvl4pPr>
            <a:lvl5pPr>
              <a:defRPr sz="1905"/>
            </a:lvl5pPr>
            <a:lvl6pPr>
              <a:defRPr sz="1905"/>
            </a:lvl6pPr>
            <a:lvl7pPr>
              <a:defRPr sz="1905"/>
            </a:lvl7pPr>
            <a:lvl8pPr>
              <a:defRPr sz="1905"/>
            </a:lvl8pPr>
            <a:lvl9pPr>
              <a:defRPr sz="19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0535" y="1763713"/>
            <a:ext cx="6314017" cy="4991100"/>
          </a:xfrm>
        </p:spPr>
        <p:txBody>
          <a:bodyPr/>
          <a:lstStyle>
            <a:lvl1pPr>
              <a:defRPr sz="2902"/>
            </a:lvl1pPr>
            <a:lvl2pPr>
              <a:defRPr sz="2449"/>
            </a:lvl2pPr>
            <a:lvl3pPr>
              <a:defRPr sz="2086"/>
            </a:lvl3pPr>
            <a:lvl4pPr>
              <a:defRPr sz="1905"/>
            </a:lvl4pPr>
            <a:lvl5pPr>
              <a:defRPr sz="1905"/>
            </a:lvl5pPr>
            <a:lvl6pPr>
              <a:defRPr sz="1905"/>
            </a:lvl6pPr>
            <a:lvl7pPr>
              <a:defRPr sz="1905"/>
            </a:lvl7pPr>
            <a:lvl8pPr>
              <a:defRPr sz="1905"/>
            </a:lvl8pPr>
            <a:lvl9pPr>
              <a:defRPr sz="19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B6120-4289-48EB-BC69-D31665769C6E}" type="datetimeFigureOut">
              <a:rPr lang="bg-BG"/>
              <a:pPr>
                <a:defRPr/>
              </a:pPr>
              <a:t>15.6.2020 г.</a:t>
            </a:fld>
            <a:endParaRPr lang="bg-BG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6A3C1-1B48-402C-9EF7-B9F96662CA0C}" type="slidenum">
              <a:rPr lang="bg-BG" altLang="bg-BG"/>
              <a:pPr>
                <a:defRPr/>
              </a:pPr>
              <a:t>‹#›</a:t>
            </a:fld>
            <a:endParaRPr lang="bg-BG" altLang="bg-BG" dirty="0"/>
          </a:p>
        </p:txBody>
      </p:sp>
    </p:spTree>
    <p:extLst>
      <p:ext uri="{BB962C8B-B14F-4D97-AF65-F5344CB8AC3E}">
        <p14:creationId xmlns:p14="http://schemas.microsoft.com/office/powerpoint/2010/main" val="3875509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49" b="1"/>
            </a:lvl1pPr>
            <a:lvl2pPr marL="473026" indent="0">
              <a:buNone/>
              <a:defRPr sz="2086" b="1"/>
            </a:lvl2pPr>
            <a:lvl3pPr marL="946052" indent="0">
              <a:buNone/>
              <a:defRPr sz="1905" b="1"/>
            </a:lvl3pPr>
            <a:lvl4pPr marL="1419078" indent="0">
              <a:buNone/>
              <a:defRPr sz="1633" b="1"/>
            </a:lvl4pPr>
            <a:lvl5pPr marL="1892104" indent="0">
              <a:buNone/>
              <a:defRPr sz="1633" b="1"/>
            </a:lvl5pPr>
            <a:lvl6pPr marL="2365129" indent="0">
              <a:buNone/>
              <a:defRPr sz="1633" b="1"/>
            </a:lvl6pPr>
            <a:lvl7pPr marL="2838155" indent="0">
              <a:buNone/>
              <a:defRPr sz="1633" b="1"/>
            </a:lvl7pPr>
            <a:lvl8pPr marL="3311181" indent="0">
              <a:buNone/>
              <a:defRPr sz="1633" b="1"/>
            </a:lvl8pPr>
            <a:lvl9pPr marL="3784207" indent="0">
              <a:buNone/>
              <a:defRPr sz="16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49"/>
            </a:lvl1pPr>
            <a:lvl2pPr>
              <a:defRPr sz="2086"/>
            </a:lvl2pPr>
            <a:lvl3pPr>
              <a:defRPr sz="1905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49" b="1"/>
            </a:lvl1pPr>
            <a:lvl2pPr marL="473026" indent="0">
              <a:buNone/>
              <a:defRPr sz="2086" b="1"/>
            </a:lvl2pPr>
            <a:lvl3pPr marL="946052" indent="0">
              <a:buNone/>
              <a:defRPr sz="1905" b="1"/>
            </a:lvl3pPr>
            <a:lvl4pPr marL="1419078" indent="0">
              <a:buNone/>
              <a:defRPr sz="1633" b="1"/>
            </a:lvl4pPr>
            <a:lvl5pPr marL="1892104" indent="0">
              <a:buNone/>
              <a:defRPr sz="1633" b="1"/>
            </a:lvl5pPr>
            <a:lvl6pPr marL="2365129" indent="0">
              <a:buNone/>
              <a:defRPr sz="1633" b="1"/>
            </a:lvl6pPr>
            <a:lvl7pPr marL="2838155" indent="0">
              <a:buNone/>
              <a:defRPr sz="1633" b="1"/>
            </a:lvl7pPr>
            <a:lvl8pPr marL="3311181" indent="0">
              <a:buNone/>
              <a:defRPr sz="1633" b="1"/>
            </a:lvl8pPr>
            <a:lvl9pPr marL="3784207" indent="0">
              <a:buNone/>
              <a:defRPr sz="16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49"/>
            </a:lvl1pPr>
            <a:lvl2pPr>
              <a:defRPr sz="2086"/>
            </a:lvl2pPr>
            <a:lvl3pPr>
              <a:defRPr sz="1905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BAC7B-E9FA-4A39-9884-2010870FDB3B}" type="datetimeFigureOut">
              <a:rPr lang="bg-BG"/>
              <a:pPr>
                <a:defRPr/>
              </a:pPr>
              <a:t>15.6.2020 г.</a:t>
            </a:fld>
            <a:endParaRPr lang="bg-BG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D9F89-6A30-40E0-B366-B02E0DB944F7}" type="slidenum">
              <a:rPr lang="bg-BG" altLang="bg-BG"/>
              <a:pPr>
                <a:defRPr/>
              </a:pPr>
              <a:t>‹#›</a:t>
            </a:fld>
            <a:endParaRPr lang="bg-BG" altLang="bg-BG" dirty="0"/>
          </a:p>
        </p:txBody>
      </p:sp>
    </p:spTree>
    <p:extLst>
      <p:ext uri="{BB962C8B-B14F-4D97-AF65-F5344CB8AC3E}">
        <p14:creationId xmlns:p14="http://schemas.microsoft.com/office/powerpoint/2010/main" val="3929872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FA1EA-7309-45B8-B2A0-8AB943812CDA}" type="datetimeFigureOut">
              <a:rPr lang="bg-BG"/>
              <a:pPr>
                <a:defRPr/>
              </a:pPr>
              <a:t>15.6.2020 г.</a:t>
            </a:fld>
            <a:endParaRPr lang="bg-BG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B1223-A45D-462A-8B84-F4F37B2DD684}" type="slidenum">
              <a:rPr lang="bg-BG" altLang="bg-BG"/>
              <a:pPr>
                <a:defRPr/>
              </a:pPr>
              <a:t>‹#›</a:t>
            </a:fld>
            <a:endParaRPr lang="bg-BG" altLang="bg-BG" dirty="0"/>
          </a:p>
        </p:txBody>
      </p:sp>
    </p:spTree>
    <p:extLst>
      <p:ext uri="{BB962C8B-B14F-4D97-AF65-F5344CB8AC3E}">
        <p14:creationId xmlns:p14="http://schemas.microsoft.com/office/powerpoint/2010/main" val="30471868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16744-10A5-46B8-A06D-1502AE547F51}" type="datetimeFigureOut">
              <a:rPr lang="bg-BG"/>
              <a:pPr>
                <a:defRPr/>
              </a:pPr>
              <a:t>15.6.2020 г.</a:t>
            </a:fld>
            <a:endParaRPr lang="bg-BG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E9AD5-27DB-47CF-A293-3DE4711B7CF8}" type="slidenum">
              <a:rPr lang="bg-BG" altLang="bg-BG"/>
              <a:pPr>
                <a:defRPr/>
              </a:pPr>
              <a:t>‹#›</a:t>
            </a:fld>
            <a:endParaRPr lang="bg-BG" altLang="bg-BG" dirty="0"/>
          </a:p>
        </p:txBody>
      </p:sp>
    </p:spTree>
    <p:extLst>
      <p:ext uri="{BB962C8B-B14F-4D97-AF65-F5344CB8AC3E}">
        <p14:creationId xmlns:p14="http://schemas.microsoft.com/office/powerpoint/2010/main" val="2585518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86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356"/>
            </a:lvl1pPr>
            <a:lvl2pPr>
              <a:defRPr sz="2902"/>
            </a:lvl2pPr>
            <a:lvl3pPr>
              <a:defRPr sz="2449"/>
            </a:lvl3pPr>
            <a:lvl4pPr>
              <a:defRPr sz="2086"/>
            </a:lvl4pPr>
            <a:lvl5pPr>
              <a:defRPr sz="2086"/>
            </a:lvl5pPr>
            <a:lvl6pPr>
              <a:defRPr sz="2086"/>
            </a:lvl6pPr>
            <a:lvl7pPr>
              <a:defRPr sz="2086"/>
            </a:lvl7pPr>
            <a:lvl8pPr>
              <a:defRPr sz="2086"/>
            </a:lvl8pPr>
            <a:lvl9pPr>
              <a:defRPr sz="208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0"/>
            <a:ext cx="4011084" cy="4691063"/>
          </a:xfrm>
        </p:spPr>
        <p:txBody>
          <a:bodyPr/>
          <a:lstStyle>
            <a:lvl1pPr marL="0" indent="0">
              <a:buNone/>
              <a:defRPr sz="1451"/>
            </a:lvl1pPr>
            <a:lvl2pPr marL="473026" indent="0">
              <a:buNone/>
              <a:defRPr sz="1270"/>
            </a:lvl2pPr>
            <a:lvl3pPr marL="946052" indent="0">
              <a:buNone/>
              <a:defRPr sz="998"/>
            </a:lvl3pPr>
            <a:lvl4pPr marL="1419078" indent="0">
              <a:buNone/>
              <a:defRPr sz="907"/>
            </a:lvl4pPr>
            <a:lvl5pPr marL="1892104" indent="0">
              <a:buNone/>
              <a:defRPr sz="907"/>
            </a:lvl5pPr>
            <a:lvl6pPr marL="2365129" indent="0">
              <a:buNone/>
              <a:defRPr sz="907"/>
            </a:lvl6pPr>
            <a:lvl7pPr marL="2838155" indent="0">
              <a:buNone/>
              <a:defRPr sz="907"/>
            </a:lvl7pPr>
            <a:lvl8pPr marL="3311181" indent="0">
              <a:buNone/>
              <a:defRPr sz="907"/>
            </a:lvl8pPr>
            <a:lvl9pPr marL="3784207" indent="0">
              <a:buNone/>
              <a:defRPr sz="90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3682C-9CB7-4B9C-9F1E-AF29835819A2}" type="datetimeFigureOut">
              <a:rPr lang="bg-BG"/>
              <a:pPr>
                <a:defRPr/>
              </a:pPr>
              <a:t>15.6.2020 г.</a:t>
            </a:fld>
            <a:endParaRPr lang="bg-BG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979FD-B271-4C16-8024-793B7659EA70}" type="slidenum">
              <a:rPr lang="bg-BG" altLang="bg-BG"/>
              <a:pPr>
                <a:defRPr/>
              </a:pPr>
              <a:t>‹#›</a:t>
            </a:fld>
            <a:endParaRPr lang="bg-BG" altLang="bg-BG" dirty="0"/>
          </a:p>
        </p:txBody>
      </p:sp>
    </p:spTree>
    <p:extLst>
      <p:ext uri="{BB962C8B-B14F-4D97-AF65-F5344CB8AC3E}">
        <p14:creationId xmlns:p14="http://schemas.microsoft.com/office/powerpoint/2010/main" val="3507123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E45C-02F0-41AC-87D0-DB04F591BD42}" type="datetimeFigureOut">
              <a:rPr lang="bg-BG" smtClean="0"/>
              <a:t>15.6.2020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BCFC-CE81-47AA-A277-9E021FC8845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320795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86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356"/>
            </a:lvl1pPr>
            <a:lvl2pPr marL="473026" indent="0">
              <a:buNone/>
              <a:defRPr sz="2902"/>
            </a:lvl2pPr>
            <a:lvl3pPr marL="946052" indent="0">
              <a:buNone/>
              <a:defRPr sz="2449"/>
            </a:lvl3pPr>
            <a:lvl4pPr marL="1419078" indent="0">
              <a:buNone/>
              <a:defRPr sz="2086"/>
            </a:lvl4pPr>
            <a:lvl5pPr marL="1892104" indent="0">
              <a:buNone/>
              <a:defRPr sz="2086"/>
            </a:lvl5pPr>
            <a:lvl6pPr marL="2365129" indent="0">
              <a:buNone/>
              <a:defRPr sz="2086"/>
            </a:lvl6pPr>
            <a:lvl7pPr marL="2838155" indent="0">
              <a:buNone/>
              <a:defRPr sz="2086"/>
            </a:lvl7pPr>
            <a:lvl8pPr marL="3311181" indent="0">
              <a:buNone/>
              <a:defRPr sz="2086"/>
            </a:lvl8pPr>
            <a:lvl9pPr marL="3784207" indent="0">
              <a:buNone/>
              <a:defRPr sz="2086"/>
            </a:lvl9pPr>
          </a:lstStyle>
          <a:p>
            <a:pPr lvl="0"/>
            <a:endParaRPr lang="bg-BG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51"/>
            </a:lvl1pPr>
            <a:lvl2pPr marL="473026" indent="0">
              <a:buNone/>
              <a:defRPr sz="1270"/>
            </a:lvl2pPr>
            <a:lvl3pPr marL="946052" indent="0">
              <a:buNone/>
              <a:defRPr sz="998"/>
            </a:lvl3pPr>
            <a:lvl4pPr marL="1419078" indent="0">
              <a:buNone/>
              <a:defRPr sz="907"/>
            </a:lvl4pPr>
            <a:lvl5pPr marL="1892104" indent="0">
              <a:buNone/>
              <a:defRPr sz="907"/>
            </a:lvl5pPr>
            <a:lvl6pPr marL="2365129" indent="0">
              <a:buNone/>
              <a:defRPr sz="907"/>
            </a:lvl6pPr>
            <a:lvl7pPr marL="2838155" indent="0">
              <a:buNone/>
              <a:defRPr sz="907"/>
            </a:lvl7pPr>
            <a:lvl8pPr marL="3311181" indent="0">
              <a:buNone/>
              <a:defRPr sz="907"/>
            </a:lvl8pPr>
            <a:lvl9pPr marL="3784207" indent="0">
              <a:buNone/>
              <a:defRPr sz="90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E8D72-249B-46D6-BB41-7ED0E3DA2278}" type="datetimeFigureOut">
              <a:rPr lang="bg-BG"/>
              <a:pPr>
                <a:defRPr/>
              </a:pPr>
              <a:t>15.6.2020 г.</a:t>
            </a:fld>
            <a:endParaRPr lang="bg-BG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1905A-5D22-45A7-906B-6BD7362FFE34}" type="slidenum">
              <a:rPr lang="bg-BG" altLang="bg-BG"/>
              <a:pPr>
                <a:defRPr/>
              </a:pPr>
              <a:t>‹#›</a:t>
            </a:fld>
            <a:endParaRPr lang="bg-BG" altLang="bg-BG" dirty="0"/>
          </a:p>
        </p:txBody>
      </p:sp>
    </p:spTree>
    <p:extLst>
      <p:ext uri="{BB962C8B-B14F-4D97-AF65-F5344CB8AC3E}">
        <p14:creationId xmlns:p14="http://schemas.microsoft.com/office/powerpoint/2010/main" val="26714707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D9268-31FA-4EAC-9F5F-575E3CDB562B}" type="datetimeFigureOut">
              <a:rPr lang="bg-BG"/>
              <a:pPr>
                <a:defRPr/>
              </a:pPr>
              <a:t>15.6.2020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137A6-5692-467C-B89F-ABADA3938763}" type="slidenum">
              <a:rPr lang="bg-BG" altLang="bg-BG"/>
              <a:pPr>
                <a:defRPr/>
              </a:pPr>
              <a:t>‹#›</a:t>
            </a:fld>
            <a:endParaRPr lang="bg-BG" altLang="bg-BG" dirty="0"/>
          </a:p>
        </p:txBody>
      </p:sp>
    </p:spTree>
    <p:extLst>
      <p:ext uri="{BB962C8B-B14F-4D97-AF65-F5344CB8AC3E}">
        <p14:creationId xmlns:p14="http://schemas.microsoft.com/office/powerpoint/2010/main" val="36948353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37800" y="303213"/>
            <a:ext cx="3206751" cy="645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3317" y="303213"/>
            <a:ext cx="9421283" cy="645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E0774-194E-4EBE-88C6-570BAA896AD8}" type="datetimeFigureOut">
              <a:rPr lang="bg-BG"/>
              <a:pPr>
                <a:defRPr/>
              </a:pPr>
              <a:t>15.6.2020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F88AE-367F-4510-8CB0-27135BADF218}" type="slidenum">
              <a:rPr lang="bg-BG" altLang="bg-BG"/>
              <a:pPr>
                <a:defRPr/>
              </a:pPr>
              <a:t>‹#›</a:t>
            </a:fld>
            <a:endParaRPr lang="bg-BG" altLang="bg-BG" dirty="0"/>
          </a:p>
        </p:txBody>
      </p:sp>
    </p:spTree>
    <p:extLst>
      <p:ext uri="{BB962C8B-B14F-4D97-AF65-F5344CB8AC3E}">
        <p14:creationId xmlns:p14="http://schemas.microsoft.com/office/powerpoint/2010/main" val="1802499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E45C-02F0-41AC-87D0-DB04F591BD42}" type="datetimeFigureOut">
              <a:rPr lang="bg-BG" smtClean="0"/>
              <a:t>15.6.2020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BCFC-CE81-47AA-A277-9E021FC8845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07753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E45C-02F0-41AC-87D0-DB04F591BD42}" type="datetimeFigureOut">
              <a:rPr lang="bg-BG" smtClean="0"/>
              <a:t>15.6.2020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BCFC-CE81-47AA-A277-9E021FC8845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30589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E45C-02F0-41AC-87D0-DB04F591BD42}" type="datetimeFigureOut">
              <a:rPr lang="bg-BG" smtClean="0"/>
              <a:t>15.6.2020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BCFC-CE81-47AA-A277-9E021FC8845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02655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E45C-02F0-41AC-87D0-DB04F591BD42}" type="datetimeFigureOut">
              <a:rPr lang="bg-BG" smtClean="0"/>
              <a:t>15.6.2020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BCFC-CE81-47AA-A277-9E021FC8845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79022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E45C-02F0-41AC-87D0-DB04F591BD42}" type="datetimeFigureOut">
              <a:rPr lang="bg-BG" smtClean="0"/>
              <a:t>15.6.2020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BCFC-CE81-47AA-A277-9E021FC8845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4819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E45C-02F0-41AC-87D0-DB04F591BD42}" type="datetimeFigureOut">
              <a:rPr lang="bg-BG" smtClean="0"/>
              <a:t>15.6.2020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BCFC-CE81-47AA-A277-9E021FC8845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72494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E45C-02F0-41AC-87D0-DB04F591BD42}" type="datetimeFigureOut">
              <a:rPr lang="bg-BG" smtClean="0"/>
              <a:t>15.6.2020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BCFC-CE81-47AA-A277-9E021FC8845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91061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BE45C-02F0-41AC-87D0-DB04F591BD42}" type="datetimeFigureOut">
              <a:rPr lang="bg-BG" smtClean="0"/>
              <a:t>15.6.2020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FBCFC-CE81-47AA-A277-9E021FC8845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166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4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963" y="275012"/>
            <a:ext cx="10972076" cy="114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title style</a:t>
            </a:r>
            <a:endParaRPr lang="bg-BG" altLang="bg-BG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963" y="1599673"/>
            <a:ext cx="10972076" cy="452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text styles</a:t>
            </a:r>
          </a:p>
          <a:p>
            <a:pPr lvl="1"/>
            <a:r>
              <a:rPr lang="en-US" altLang="bg-BG" smtClean="0"/>
              <a:t>Second level</a:t>
            </a:r>
          </a:p>
          <a:p>
            <a:pPr lvl="2"/>
            <a:r>
              <a:rPr lang="en-US" altLang="bg-BG" smtClean="0"/>
              <a:t>Third level</a:t>
            </a:r>
          </a:p>
          <a:p>
            <a:pPr lvl="3"/>
            <a:r>
              <a:rPr lang="en-US" altLang="bg-BG" smtClean="0"/>
              <a:t>Fourth level</a:t>
            </a:r>
          </a:p>
          <a:p>
            <a:pPr lvl="4"/>
            <a:r>
              <a:rPr lang="en-US" altLang="bg-BG" smtClean="0"/>
              <a:t>Fifth level</a:t>
            </a:r>
            <a:endParaRPr lang="bg-BG" altLang="bg-BG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962" y="6356933"/>
            <a:ext cx="2845283" cy="364281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 defTabSz="946052" eaLnBrk="1" fontAlgn="auto" hangingPunct="1">
              <a:spcBef>
                <a:spcPts val="0"/>
              </a:spcBef>
              <a:spcAft>
                <a:spcPts val="0"/>
              </a:spcAft>
              <a:defRPr sz="127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18518A-63D9-4465-8EB3-1A07626D2C52}" type="datetimeFigureOut">
              <a:rPr lang="bg-BG"/>
              <a:pPr>
                <a:defRPr/>
              </a:pPr>
              <a:t>15.6.2020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757" y="6356933"/>
            <a:ext cx="3862489" cy="364281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 defTabSz="946052" eaLnBrk="1" fontAlgn="auto" hangingPunct="1">
              <a:spcBef>
                <a:spcPts val="0"/>
              </a:spcBef>
              <a:spcAft>
                <a:spcPts val="0"/>
              </a:spcAft>
              <a:defRPr sz="127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756" y="6356933"/>
            <a:ext cx="2845283" cy="364281"/>
          </a:xfrm>
          <a:prstGeom prst="rect">
            <a:avLst/>
          </a:prstGeom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7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96F7FC9-844A-4DC7-BA49-1AD8FC4EC4C8}" type="slidenum">
              <a:rPr lang="bg-BG" altLang="bg-BG"/>
              <a:pPr>
                <a:defRPr/>
              </a:pPr>
              <a:t>‹#›</a:t>
            </a:fld>
            <a:endParaRPr lang="bg-BG" altLang="bg-BG" dirty="0"/>
          </a:p>
        </p:txBody>
      </p:sp>
    </p:spTree>
    <p:extLst>
      <p:ext uri="{BB962C8B-B14F-4D97-AF65-F5344CB8AC3E}">
        <p14:creationId xmlns:p14="http://schemas.microsoft.com/office/powerpoint/2010/main" val="3869326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45990" rtl="0" eaLnBrk="0" fontAlgn="base" hangingPunct="0">
        <a:spcBef>
          <a:spcPct val="0"/>
        </a:spcBef>
        <a:spcAft>
          <a:spcPct val="0"/>
        </a:spcAft>
        <a:defRPr sz="453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45990" rtl="0" eaLnBrk="0" fontAlgn="base" hangingPunct="0">
        <a:spcBef>
          <a:spcPct val="0"/>
        </a:spcBef>
        <a:spcAft>
          <a:spcPct val="0"/>
        </a:spcAft>
        <a:defRPr sz="4535">
          <a:solidFill>
            <a:schemeClr val="tx1"/>
          </a:solidFill>
          <a:latin typeface="Calibri" pitchFamily="34" charset="0"/>
        </a:defRPr>
      </a:lvl2pPr>
      <a:lvl3pPr algn="ctr" defTabSz="945990" rtl="0" eaLnBrk="0" fontAlgn="base" hangingPunct="0">
        <a:spcBef>
          <a:spcPct val="0"/>
        </a:spcBef>
        <a:spcAft>
          <a:spcPct val="0"/>
        </a:spcAft>
        <a:defRPr sz="4535">
          <a:solidFill>
            <a:schemeClr val="tx1"/>
          </a:solidFill>
          <a:latin typeface="Calibri" pitchFamily="34" charset="0"/>
        </a:defRPr>
      </a:lvl3pPr>
      <a:lvl4pPr algn="ctr" defTabSz="945990" rtl="0" eaLnBrk="0" fontAlgn="base" hangingPunct="0">
        <a:spcBef>
          <a:spcPct val="0"/>
        </a:spcBef>
        <a:spcAft>
          <a:spcPct val="0"/>
        </a:spcAft>
        <a:defRPr sz="4535">
          <a:solidFill>
            <a:schemeClr val="tx1"/>
          </a:solidFill>
          <a:latin typeface="Calibri" pitchFamily="34" charset="0"/>
        </a:defRPr>
      </a:lvl4pPr>
      <a:lvl5pPr algn="ctr" defTabSz="945990" rtl="0" eaLnBrk="0" fontAlgn="base" hangingPunct="0">
        <a:spcBef>
          <a:spcPct val="0"/>
        </a:spcBef>
        <a:spcAft>
          <a:spcPct val="0"/>
        </a:spcAft>
        <a:defRPr sz="4535">
          <a:solidFill>
            <a:schemeClr val="tx1"/>
          </a:solidFill>
          <a:latin typeface="Calibri" pitchFamily="34" charset="0"/>
        </a:defRPr>
      </a:lvl5pPr>
      <a:lvl6pPr marL="414680" algn="ctr" defTabSz="945990" rtl="0" fontAlgn="base">
        <a:spcBef>
          <a:spcPct val="0"/>
        </a:spcBef>
        <a:spcAft>
          <a:spcPct val="0"/>
        </a:spcAft>
        <a:defRPr sz="4535">
          <a:solidFill>
            <a:schemeClr val="tx1"/>
          </a:solidFill>
          <a:latin typeface="Calibri" pitchFamily="34" charset="0"/>
        </a:defRPr>
      </a:lvl6pPr>
      <a:lvl7pPr marL="829361" algn="ctr" defTabSz="945990" rtl="0" fontAlgn="base">
        <a:spcBef>
          <a:spcPct val="0"/>
        </a:spcBef>
        <a:spcAft>
          <a:spcPct val="0"/>
        </a:spcAft>
        <a:defRPr sz="4535">
          <a:solidFill>
            <a:schemeClr val="tx1"/>
          </a:solidFill>
          <a:latin typeface="Calibri" pitchFamily="34" charset="0"/>
        </a:defRPr>
      </a:lvl7pPr>
      <a:lvl8pPr marL="1244041" algn="ctr" defTabSz="945990" rtl="0" fontAlgn="base">
        <a:spcBef>
          <a:spcPct val="0"/>
        </a:spcBef>
        <a:spcAft>
          <a:spcPct val="0"/>
        </a:spcAft>
        <a:defRPr sz="4535">
          <a:solidFill>
            <a:schemeClr val="tx1"/>
          </a:solidFill>
          <a:latin typeface="Calibri" pitchFamily="34" charset="0"/>
        </a:defRPr>
      </a:lvl8pPr>
      <a:lvl9pPr marL="1658722" algn="ctr" defTabSz="945990" rtl="0" fontAlgn="base">
        <a:spcBef>
          <a:spcPct val="0"/>
        </a:spcBef>
        <a:spcAft>
          <a:spcPct val="0"/>
        </a:spcAft>
        <a:defRPr sz="4535">
          <a:solidFill>
            <a:schemeClr val="tx1"/>
          </a:solidFill>
          <a:latin typeface="Calibri" pitchFamily="34" charset="0"/>
        </a:defRPr>
      </a:lvl9pPr>
    </p:titleStyle>
    <p:bodyStyle>
      <a:lvl1pPr marL="354206" indent="-354206" algn="l" defTabSz="94599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356" kern="1200">
          <a:solidFill>
            <a:schemeClr val="tx1"/>
          </a:solidFill>
          <a:latin typeface="+mn-lt"/>
          <a:ea typeface="+mn-ea"/>
          <a:cs typeface="+mn-cs"/>
        </a:defRPr>
      </a:lvl1pPr>
      <a:lvl2pPr marL="767447" indent="-295172" algn="l" defTabSz="94599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2" kern="1200">
          <a:solidFill>
            <a:schemeClr val="tx1"/>
          </a:solidFill>
          <a:latin typeface="+mn-lt"/>
          <a:ea typeface="+mn-ea"/>
          <a:cs typeface="+mn-cs"/>
        </a:defRPr>
      </a:lvl2pPr>
      <a:lvl3pPr marL="1182128" indent="-236137" algn="l" defTabSz="94599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49" kern="1200">
          <a:solidFill>
            <a:schemeClr val="tx1"/>
          </a:solidFill>
          <a:latin typeface="+mn-lt"/>
          <a:ea typeface="+mn-ea"/>
          <a:cs typeface="+mn-cs"/>
        </a:defRPr>
      </a:lvl3pPr>
      <a:lvl4pPr marL="1654402" indent="-236137" algn="l" defTabSz="94599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86" kern="1200">
          <a:solidFill>
            <a:schemeClr val="tx1"/>
          </a:solidFill>
          <a:latin typeface="+mn-lt"/>
          <a:ea typeface="+mn-ea"/>
          <a:cs typeface="+mn-cs"/>
        </a:defRPr>
      </a:lvl4pPr>
      <a:lvl5pPr marL="2128117" indent="-236137" algn="l" defTabSz="94599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86" kern="1200">
          <a:solidFill>
            <a:schemeClr val="tx1"/>
          </a:solidFill>
          <a:latin typeface="+mn-lt"/>
          <a:ea typeface="+mn-ea"/>
          <a:cs typeface="+mn-cs"/>
        </a:defRPr>
      </a:lvl5pPr>
      <a:lvl6pPr marL="2601642" indent="-236513" algn="l" defTabSz="946052" rtl="0" eaLnBrk="1" latinLnBrk="0" hangingPunct="1">
        <a:spcBef>
          <a:spcPct val="20000"/>
        </a:spcBef>
        <a:buFont typeface="Arial" pitchFamily="34" charset="0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6pPr>
      <a:lvl7pPr marL="3074668" indent="-236513" algn="l" defTabSz="946052" rtl="0" eaLnBrk="1" latinLnBrk="0" hangingPunct="1">
        <a:spcBef>
          <a:spcPct val="20000"/>
        </a:spcBef>
        <a:buFont typeface="Arial" pitchFamily="34" charset="0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7pPr>
      <a:lvl8pPr marL="3547694" indent="-236513" algn="l" defTabSz="946052" rtl="0" eaLnBrk="1" latinLnBrk="0" hangingPunct="1">
        <a:spcBef>
          <a:spcPct val="20000"/>
        </a:spcBef>
        <a:buFont typeface="Arial" pitchFamily="34" charset="0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8pPr>
      <a:lvl9pPr marL="4020720" indent="-236513" algn="l" defTabSz="946052" rtl="0" eaLnBrk="1" latinLnBrk="0" hangingPunct="1">
        <a:spcBef>
          <a:spcPct val="20000"/>
        </a:spcBef>
        <a:buFont typeface="Arial" pitchFamily="34" charset="0"/>
        <a:buChar char="•"/>
        <a:defRPr sz="208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46052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73026" algn="l" defTabSz="946052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46052" algn="l" defTabSz="946052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19078" algn="l" defTabSz="946052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892104" algn="l" defTabSz="946052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365129" algn="l" defTabSz="946052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838155" algn="l" defTabSz="946052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11181" algn="l" defTabSz="946052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784207" algn="l" defTabSz="946052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funds.bg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png"/><Relationship Id="rId4" Type="http://schemas.openxmlformats.org/officeDocument/2006/relationships/hyperlink" Target="https://www.eufunds.bg/index.php/bg/programen-period-2014-2020/operativni-programi-2014-2020/operativna-programa-dobro-upravlenie-2014-2020/narachnici-rakovodstva-pravila/item/15040-narachnik-na-indikatorite-na-opdu-i-metadann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7.jpeg"/><Relationship Id="rId4" Type="http://schemas.openxmlformats.org/officeDocument/2006/relationships/hyperlink" Target="https://eumis2020.government.bg/bg/s/Procedure/Info/78ebd543-c004-46f2-8816-f4ba5c925d00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703" y="5923790"/>
            <a:ext cx="1978935" cy="5841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437" y="5922324"/>
            <a:ext cx="2088426" cy="5888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0"/>
            <a:ext cx="6733437" cy="6858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081520" y="1559534"/>
            <a:ext cx="4876800" cy="16327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en Bg"/>
              </a:rPr>
              <a:t>ОП „ДОБРО УПРАВЛЕНИЕ“</a:t>
            </a:r>
          </a:p>
        </p:txBody>
      </p:sp>
    </p:spTree>
    <p:extLst>
      <p:ext uri="{BB962C8B-B14F-4D97-AF65-F5344CB8AC3E}">
        <p14:creationId xmlns:p14="http://schemas.microsoft.com/office/powerpoint/2010/main" val="315341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180000" y="2340000"/>
            <a:ext cx="3455446" cy="10296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en Bg" panose="020B0800050000020004" pitchFamily="34" charset="-52"/>
              </a:rPr>
              <a:t>ДОПУСТИМИ КАНДИДАТИ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en Bg" panose="020B0800050000020004" pitchFamily="34" charset="-52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051466" y="2851247"/>
            <a:ext cx="223529" cy="25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1088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en Bg Light" panose="0200000308000002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bg-BG" sz="1633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en Bg Light" panose="02000003080000020004" pitchFamily="50" charset="-52"/>
              <a:ea typeface="+mn-ea"/>
              <a:cs typeface="+mn-cs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246590" y="739667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246590" y="968603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534367" y="5139994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-2707706" y="-180096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AutoShape 2" descr="Registry Agency"/>
          <p:cNvSpPr>
            <a:spLocks noChangeAspect="1" noChangeArrowheads="1"/>
          </p:cNvSpPr>
          <p:nvPr/>
        </p:nvSpPr>
        <p:spPr bwMode="auto">
          <a:xfrm>
            <a:off x="1387694" y="-131026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AutoShape 4" descr="Registry Agency"/>
          <p:cNvSpPr>
            <a:spLocks noChangeAspect="1" noChangeArrowheads="1"/>
          </p:cNvSpPr>
          <p:nvPr/>
        </p:nvSpPr>
        <p:spPr bwMode="auto">
          <a:xfrm>
            <a:off x="1525920" y="7199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15454" y="1201758"/>
            <a:ext cx="55923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en Bg" panose="020B0800050000020004" pitchFamily="34" charset="-52"/>
              <a:ea typeface="+mn-ea"/>
              <a:cs typeface="+mn-cs"/>
            </a:endParaRPr>
          </a:p>
        </p:txBody>
      </p:sp>
      <p:pic>
        <p:nvPicPr>
          <p:cNvPr id="24" name="Picture 23" descr="Image result for допустими разход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000" y="108000"/>
            <a:ext cx="1396175" cy="14304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" name="Straight Connector 25"/>
          <p:cNvCxnSpPr/>
          <p:nvPr/>
        </p:nvCxnSpPr>
        <p:spPr>
          <a:xfrm>
            <a:off x="3800667" y="44525"/>
            <a:ext cx="0" cy="675264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3702701" y="903863"/>
            <a:ext cx="195932" cy="1781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702701" y="1486358"/>
            <a:ext cx="195932" cy="1781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702701" y="1889134"/>
            <a:ext cx="195932" cy="1781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702701" y="2645963"/>
            <a:ext cx="195932" cy="1781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80000" y="360000"/>
            <a:ext cx="34550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801688" algn="l"/>
                <a:tab pos="5467350" algn="l"/>
              </a:tabLst>
              <a:defRPr/>
            </a:pPr>
            <a:r>
              <a:rPr lang="bg-BG" dirty="0" smtClean="0">
                <a:solidFill>
                  <a:prstClr val="white"/>
                </a:solidFill>
                <a:latin typeface="Helen Bg" panose="020B0800050000020004" pitchFamily="34" charset="-52"/>
              </a:rPr>
              <a:t>„</a:t>
            </a:r>
            <a:r>
              <a:rPr lang="ru-RU" b="1" dirty="0" smtClean="0">
                <a:solidFill>
                  <a:schemeClr val="bg1"/>
                </a:solidFill>
                <a:latin typeface="Helen Bg" panose="020B0800050000020004" pitchFamily="34" charset="-52"/>
              </a:rPr>
              <a:t>ГРАЖДАНСКИ </a:t>
            </a:r>
            <a:r>
              <a:rPr lang="ru-RU" b="1" dirty="0">
                <a:solidFill>
                  <a:schemeClr val="bg1"/>
                </a:solidFill>
                <a:latin typeface="Helen Bg" panose="020B0800050000020004" pitchFamily="34" charset="-52"/>
              </a:rPr>
              <a:t>КОНТРОЛ ВЪРХУ РЕФОРМАТА В СЪДЕБНАТА СИСТЕМА</a:t>
            </a:r>
            <a:r>
              <a:rPr lang="bg-BG" dirty="0" smtClean="0">
                <a:solidFill>
                  <a:prstClr val="white"/>
                </a:solidFill>
                <a:latin typeface="Helen Bg" panose="020B0800050000020004" pitchFamily="34" charset="-52"/>
              </a:rPr>
              <a:t>”</a:t>
            </a:r>
            <a:endParaRPr lang="bg-BG" altLang="bg-BG" b="1" dirty="0">
              <a:solidFill>
                <a:prstClr val="white"/>
              </a:solidFill>
              <a:latin typeface="Helen Bg" panose="020B0800050000020004" pitchFamily="34" charset="-5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60000" y="1792800"/>
            <a:ext cx="8001493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1F497D">
                    <a:lumMod val="40000"/>
                    <a:lumOff val="60000"/>
                  </a:srgbClr>
                </a:solidFill>
                <a:latin typeface="Helen Bg" panose="020B0800050000020004" pitchFamily="34" charset="-52"/>
              </a:rPr>
              <a:t>Юридически лица с нестопанска цел, учредени на основание ЗЮЛНЦ, определени за извършване на дейност в обществена полза, вписани до 31.12.2017 г. в Централния регистър при Министерството на правосъдието по чл. 45  от ЗЮЛНЦ, или вписани след 31.12.2017 г. в Регистъра на юридическите лица с нестопанска цел по чл. 17  от ЗЮЛНЦ, които имат поне една приключена финансова година към датата на кандидатстване.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1F497D">
                    <a:lumMod val="40000"/>
                    <a:lumOff val="60000"/>
                  </a:srgbClr>
                </a:solidFill>
                <a:latin typeface="Helen Bg" panose="020B0800050000020004" pitchFamily="34" charset="-52"/>
              </a:rPr>
              <a:t>Професионални организации, учредени на основание ЗЮЛНЦ или регистрирани по/създадени със специален закон, на лица, работещи в системата на съдебната власт (съдии, прокурори, следователи, съдии по вписванията, съдебни заседатели, съдебни служители, вещи лица и др.), на адвокати, нотариуси и други юристи, на медиатори и арбитри, както и на други лица, работещи в сектор „Правосъдие“, които имат поне една приключена финансова година към датата на кандидатстване.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0" y="432000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48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051466" y="2851247"/>
            <a:ext cx="223529" cy="25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1088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en Bg Light" panose="0200000308000002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bg-BG" sz="1633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en Bg Light" panose="02000003080000020004" pitchFamily="50" charset="-52"/>
              <a:ea typeface="+mn-ea"/>
              <a:cs typeface="+mn-cs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246590" y="739667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246590" y="968603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-2707706" y="-180096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AutoShape 2" descr="Registry Agency"/>
          <p:cNvSpPr>
            <a:spLocks noChangeAspect="1" noChangeArrowheads="1"/>
          </p:cNvSpPr>
          <p:nvPr/>
        </p:nvSpPr>
        <p:spPr bwMode="auto">
          <a:xfrm>
            <a:off x="1387694" y="-131026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AutoShape 4" descr="Registry Agency"/>
          <p:cNvSpPr>
            <a:spLocks noChangeAspect="1" noChangeArrowheads="1"/>
          </p:cNvSpPr>
          <p:nvPr/>
        </p:nvSpPr>
        <p:spPr bwMode="auto">
          <a:xfrm>
            <a:off x="1525920" y="7199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800667" y="53856"/>
            <a:ext cx="0" cy="675264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3702701" y="903863"/>
            <a:ext cx="195932" cy="1781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702701" y="1506986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717060" y="190419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3702701" y="264596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0000" y="360000"/>
            <a:ext cx="34550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801688" algn="l"/>
                <a:tab pos="5467350" algn="l"/>
              </a:tabLst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„</a:t>
            </a:r>
            <a:r>
              <a:rPr lang="ru-RU" b="1" dirty="0" smtClean="0">
                <a:solidFill>
                  <a:schemeClr val="bg1"/>
                </a:solidFill>
                <a:latin typeface="Helen Bg" panose="020B0800050000020004" pitchFamily="34" charset="-52"/>
              </a:rPr>
              <a:t>ГРАЖДАНСКИ </a:t>
            </a:r>
            <a:r>
              <a:rPr lang="ru-RU" b="1" dirty="0">
                <a:solidFill>
                  <a:schemeClr val="bg1"/>
                </a:solidFill>
                <a:latin typeface="Helen Bg" panose="020B0800050000020004" pitchFamily="34" charset="-52"/>
              </a:rPr>
              <a:t>КОНТРОЛ ВЪРХУ РЕФОРМАТА В СЪДЕБНАТА СИСТЕМА</a:t>
            </a:r>
            <a:r>
              <a:rPr lang="bg-BG" dirty="0" smtClean="0">
                <a:solidFill>
                  <a:prstClr val="white"/>
                </a:solidFill>
                <a:latin typeface="Helen Bg" panose="020B0800050000020004" pitchFamily="34" charset="-52"/>
              </a:rPr>
              <a:t>”</a:t>
            </a:r>
            <a:endParaRPr kumimoji="0" lang="bg-BG" altLang="bg-BG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en Bg" panose="020B0800050000020004" pitchFamily="34" charset="-52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15454" y="1201758"/>
            <a:ext cx="55923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en Bg" panose="020B0800050000020004" pitchFamily="34" charset="-52"/>
              <a:ea typeface="+mn-ea"/>
              <a:cs typeface="+mn-cs"/>
            </a:endParaRPr>
          </a:p>
        </p:txBody>
      </p:sp>
      <p:pic>
        <p:nvPicPr>
          <p:cNvPr id="22" name="Picture 4" descr="Image result for важно изображе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2520000"/>
            <a:ext cx="2293115" cy="201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4320000" y="720000"/>
            <a:ext cx="7487128" cy="25798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bg-BG" sz="2400" b="1" dirty="0">
                <a:solidFill>
                  <a:srgbClr val="1F497D">
                    <a:lumMod val="75000"/>
                  </a:srgbClr>
                </a:solidFill>
                <a:latin typeface="Helen Bg" panose="020B0800050000020004" pitchFamily="34" charset="-52"/>
              </a:rPr>
              <a:t>Всеки кандидат може да подаде само едно проектно </a:t>
            </a:r>
            <a:r>
              <a:rPr lang="bg-BG" sz="2400" b="1" dirty="0" smtClean="0">
                <a:solidFill>
                  <a:srgbClr val="1F497D">
                    <a:lumMod val="75000"/>
                  </a:srgbClr>
                </a:solidFill>
                <a:latin typeface="Helen Bg" panose="020B0800050000020004" pitchFamily="34" charset="-52"/>
              </a:rPr>
              <a:t>предложение. </a:t>
            </a:r>
            <a:r>
              <a:rPr lang="bg-BG" sz="2400" b="1" dirty="0">
                <a:solidFill>
                  <a:srgbClr val="1F497D">
                    <a:lumMod val="75000"/>
                  </a:srgbClr>
                </a:solidFill>
                <a:latin typeface="Helen Bg" panose="020B0800050000020004" pitchFamily="34" charset="-52"/>
              </a:rPr>
              <a:t>В случай, че кандидат е подал повече от едно проектно предложение, до оценка ще бъде допуснато само първото по време на подаване проектно предложение</a:t>
            </a:r>
            <a:r>
              <a:rPr lang="bg-BG" sz="2400" b="1" dirty="0" smtClean="0">
                <a:solidFill>
                  <a:srgbClr val="1F497D">
                    <a:lumMod val="75000"/>
                  </a:srgbClr>
                </a:solidFill>
                <a:latin typeface="Helen Bg" panose="020B0800050000020004" pitchFamily="34" charset="-52"/>
              </a:rPr>
              <a:t>.</a:t>
            </a:r>
            <a:endParaRPr lang="bg-BG" sz="2400" b="1" dirty="0">
              <a:solidFill>
                <a:srgbClr val="1F497D">
                  <a:lumMod val="75000"/>
                </a:srgbClr>
              </a:solidFill>
              <a:latin typeface="Helen Bg" panose="020B0800050000020004" pitchFamily="34" charset="-52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320000" y="4320000"/>
            <a:ext cx="7487128" cy="11123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g-BG" sz="2400" b="1" dirty="0">
                <a:solidFill>
                  <a:srgbClr val="C00000"/>
                </a:solidFill>
                <a:latin typeface="Helen Bg" panose="020B0800050000020004" pitchFamily="34" charset="-52"/>
              </a:rPr>
              <a:t>По тази процедура партньорството е </a:t>
            </a:r>
            <a:r>
              <a:rPr lang="bg-BG" sz="2400" b="1" dirty="0" smtClean="0">
                <a:solidFill>
                  <a:srgbClr val="C00000"/>
                </a:solidFill>
                <a:latin typeface="Helen Bg" panose="020B0800050000020004" pitchFamily="34" charset="-52"/>
              </a:rPr>
              <a:t>допустимо</a:t>
            </a:r>
            <a:r>
              <a:rPr lang="bg-BG" sz="2400" b="1" dirty="0">
                <a:solidFill>
                  <a:srgbClr val="C00000"/>
                </a:solidFill>
                <a:latin typeface="Helen Bg" panose="020B0800050000020004" pitchFamily="34" charset="-52"/>
              </a:rPr>
              <a:t>, а не задължително. Един партньор може да участва в повече от едно проектно предложение</a:t>
            </a:r>
            <a:r>
              <a:rPr lang="bg-BG" sz="2400" b="1" dirty="0" smtClean="0">
                <a:solidFill>
                  <a:srgbClr val="C00000"/>
                </a:solidFill>
                <a:latin typeface="Helen Bg" panose="020B0800050000020004" pitchFamily="34" charset="-52"/>
              </a:rPr>
              <a:t>. </a:t>
            </a:r>
            <a:endParaRPr lang="ru-RU" sz="2400" b="1" dirty="0">
              <a:solidFill>
                <a:srgbClr val="C00000"/>
              </a:solidFill>
              <a:latin typeface="Helen Bg" panose="020B08000500000200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565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051466" y="2851247"/>
            <a:ext cx="223529" cy="25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1088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en Bg Light" panose="0200000308000002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bg-BG" sz="1633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en Bg Light" panose="02000003080000020004" pitchFamily="50" charset="-52"/>
              <a:ea typeface="+mn-ea"/>
              <a:cs typeface="+mn-cs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246590" y="739667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246590" y="968603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-2707706" y="-180096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AutoShape 2" descr="Registry Agency"/>
          <p:cNvSpPr>
            <a:spLocks noChangeAspect="1" noChangeArrowheads="1"/>
          </p:cNvSpPr>
          <p:nvPr/>
        </p:nvSpPr>
        <p:spPr bwMode="auto">
          <a:xfrm>
            <a:off x="1387694" y="-131026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AutoShape 4" descr="Registry Agency"/>
          <p:cNvSpPr>
            <a:spLocks noChangeAspect="1" noChangeArrowheads="1"/>
          </p:cNvSpPr>
          <p:nvPr/>
        </p:nvSpPr>
        <p:spPr bwMode="auto">
          <a:xfrm>
            <a:off x="1525920" y="7199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800667" y="53856"/>
            <a:ext cx="0" cy="675264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3702701" y="903863"/>
            <a:ext cx="195932" cy="1781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702701" y="1506986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717060" y="190419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3702701" y="264596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0000" y="360000"/>
            <a:ext cx="34550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1688" algn="l"/>
                <a:tab pos="5467350" algn="l"/>
              </a:tabLst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„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ГРАЖДАНСКИ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КОНТРОЛ ВЪРХУ РЕФОРМАТА В СЪДЕБНАТА СИСТЕМА</a:t>
            </a: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”</a:t>
            </a:r>
            <a:endParaRPr kumimoji="0" lang="bg-BG" altLang="bg-BG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en Bg" panose="020B0800050000020004" pitchFamily="34" charset="-52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15454" y="1201758"/>
            <a:ext cx="55923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en Bg" panose="020B0800050000020004" pitchFamily="34" charset="-52"/>
              <a:ea typeface="+mn-ea"/>
              <a:cs typeface="+mn-cs"/>
            </a:endParaRPr>
          </a:p>
        </p:txBody>
      </p:sp>
      <p:pic>
        <p:nvPicPr>
          <p:cNvPr id="22" name="Picture 4" descr="Image result for важно изображе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2520000"/>
            <a:ext cx="2293115" cy="201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4320000" y="360000"/>
            <a:ext cx="7487128" cy="22897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g-BG" sz="1900" b="1" dirty="0" smtClean="0">
                <a:solidFill>
                  <a:srgbClr val="1F497D">
                    <a:lumMod val="75000"/>
                  </a:srgbClr>
                </a:solidFill>
                <a:latin typeface="Helen Bg" panose="020B0800050000020004" pitchFamily="34" charset="-52"/>
              </a:rPr>
              <a:t>Партньори по проектите може да се включват, ако техният капацитет, опит и компетентност са необходими за постигането на целите на проекта и те биха допринесли за осигуряване на устойчивост на резултатите. Включването на партньори трябва да бъде обосновано и детайлно описано в Раздел 7 „План за изпълнение/Дейности по проекта“ от Формуляра за кандидатстване.</a:t>
            </a:r>
            <a:endParaRPr lang="bg-BG" sz="1900" b="1" dirty="0">
              <a:solidFill>
                <a:srgbClr val="1F497D">
                  <a:lumMod val="75000"/>
                </a:srgbClr>
              </a:solidFill>
              <a:latin typeface="Helen Bg" panose="020B0800050000020004" pitchFamily="34" charset="-52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320000" y="3600000"/>
            <a:ext cx="7487128" cy="25735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g-BG" sz="1900" b="1" dirty="0">
                <a:solidFill>
                  <a:srgbClr val="1F497D">
                    <a:lumMod val="75000"/>
                  </a:srgbClr>
                </a:solidFill>
                <a:latin typeface="Helen Bg" panose="020B0800050000020004" pitchFamily="34" charset="-52"/>
              </a:rPr>
              <a:t>При подаване на проектното предложение, Кандидатът представя Декларация на партньора (Приложение 2), подписана от всеки законен представител на всеки Партньор. При одобряване на проекта Партньора/</a:t>
            </a:r>
            <a:r>
              <a:rPr lang="bg-BG" sz="1900" b="1" dirty="0" err="1">
                <a:solidFill>
                  <a:srgbClr val="1F497D">
                    <a:lumMod val="75000"/>
                  </a:srgbClr>
                </a:solidFill>
                <a:latin typeface="Helen Bg" panose="020B0800050000020004" pitchFamily="34" charset="-52"/>
              </a:rPr>
              <a:t>ите</a:t>
            </a:r>
            <a:r>
              <a:rPr lang="bg-BG" sz="1900" b="1" dirty="0">
                <a:solidFill>
                  <a:srgbClr val="1F497D">
                    <a:lumMod val="75000"/>
                  </a:srgbClr>
                </a:solidFill>
                <a:latin typeface="Helen Bg" panose="020B0800050000020004" pitchFamily="34" charset="-52"/>
              </a:rPr>
              <a:t> сключва/т с Кандидата Споразумение за партньорство (Приложение 10). Подписаното споразумение е един от задължителните документи, които следва да бъдат представени преди сключването на административен договор за предоставяне на безвъзмездна финансова помощ (БФП) по одобрения проект.</a:t>
            </a:r>
          </a:p>
        </p:txBody>
      </p:sp>
    </p:spTree>
    <p:extLst>
      <p:ext uri="{BB962C8B-B14F-4D97-AF65-F5344CB8AC3E}">
        <p14:creationId xmlns:p14="http://schemas.microsoft.com/office/powerpoint/2010/main" val="399121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180000" y="2160000"/>
            <a:ext cx="3455446" cy="10296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en Bg" panose="020B0800050000020004" pitchFamily="34" charset="-52"/>
              </a:rPr>
              <a:t>ДОПУСТИМИ </a:t>
            </a:r>
            <a:r>
              <a:rPr lang="bg-BG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en Bg" panose="020B0800050000020004" pitchFamily="34" charset="-52"/>
              </a:rPr>
              <a:t>ПАРТНЬОРИ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en Bg" panose="020B0800050000020004" pitchFamily="34" charset="-52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051466" y="2851247"/>
            <a:ext cx="223529" cy="25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1088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en Bg Light" panose="0200000308000002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bg-BG" sz="1633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en Bg Light" panose="02000003080000020004" pitchFamily="50" charset="-52"/>
              <a:ea typeface="+mn-ea"/>
              <a:cs typeface="+mn-cs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246590" y="739667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246590" y="968603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534367" y="5139994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-2707706" y="-180096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AutoShape 2" descr="Registry Agency"/>
          <p:cNvSpPr>
            <a:spLocks noChangeAspect="1" noChangeArrowheads="1"/>
          </p:cNvSpPr>
          <p:nvPr/>
        </p:nvSpPr>
        <p:spPr bwMode="auto">
          <a:xfrm>
            <a:off x="1387694" y="-131026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AutoShape 4" descr="Registry Agency"/>
          <p:cNvSpPr>
            <a:spLocks noChangeAspect="1" noChangeArrowheads="1"/>
          </p:cNvSpPr>
          <p:nvPr/>
        </p:nvSpPr>
        <p:spPr bwMode="auto">
          <a:xfrm>
            <a:off x="1525920" y="7199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15454" y="1201758"/>
            <a:ext cx="55923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en Bg" panose="020B0800050000020004" pitchFamily="34" charset="-52"/>
              <a:ea typeface="+mn-ea"/>
              <a:cs typeface="+mn-cs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800667" y="44525"/>
            <a:ext cx="0" cy="675264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3702701" y="903863"/>
            <a:ext cx="195932" cy="1781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702701" y="1486358"/>
            <a:ext cx="195932" cy="1781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702701" y="1889134"/>
            <a:ext cx="195932" cy="1781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702701" y="2645963"/>
            <a:ext cx="195932" cy="1781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80000" y="360000"/>
            <a:ext cx="34550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801688" algn="l"/>
                <a:tab pos="5467350" algn="l"/>
              </a:tabLst>
              <a:defRPr/>
            </a:pPr>
            <a:r>
              <a:rPr lang="bg-BG" dirty="0" smtClean="0">
                <a:solidFill>
                  <a:prstClr val="white"/>
                </a:solidFill>
                <a:latin typeface="Helen Bg" panose="020B0800050000020004" pitchFamily="34" charset="-52"/>
              </a:rPr>
              <a:t>„</a:t>
            </a:r>
            <a:r>
              <a:rPr lang="ru-RU" b="1" dirty="0" smtClean="0">
                <a:solidFill>
                  <a:schemeClr val="bg1"/>
                </a:solidFill>
                <a:latin typeface="Helen Bg" panose="020B0800050000020004" pitchFamily="34" charset="-52"/>
              </a:rPr>
              <a:t>ГРАЖДАНСКИ </a:t>
            </a:r>
            <a:r>
              <a:rPr lang="ru-RU" b="1" dirty="0">
                <a:solidFill>
                  <a:schemeClr val="bg1"/>
                </a:solidFill>
                <a:latin typeface="Helen Bg" panose="020B0800050000020004" pitchFamily="34" charset="-52"/>
              </a:rPr>
              <a:t>КОНТРОЛ ВЪРХУ РЕФОРМАТА В СЪДЕБНАТА СИСТЕМА</a:t>
            </a:r>
            <a:r>
              <a:rPr lang="bg-BG" dirty="0" smtClean="0">
                <a:solidFill>
                  <a:prstClr val="white"/>
                </a:solidFill>
                <a:latin typeface="Helen Bg" panose="020B0800050000020004" pitchFamily="34" charset="-52"/>
              </a:rPr>
              <a:t>”</a:t>
            </a:r>
            <a:endParaRPr lang="bg-BG" altLang="bg-BG" b="1" dirty="0">
              <a:solidFill>
                <a:prstClr val="white"/>
              </a:solidFill>
              <a:latin typeface="Helen Bg" panose="020B0800050000020004" pitchFamily="34" charset="-5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06310" y="1575418"/>
            <a:ext cx="80014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endParaRPr lang="ru-RU" sz="2000" dirty="0">
              <a:solidFill>
                <a:srgbClr val="1F497D">
                  <a:lumMod val="40000"/>
                  <a:lumOff val="60000"/>
                </a:srgbClr>
              </a:solidFill>
              <a:latin typeface="Helen Bg" panose="020B0800050000020004" pitchFamily="34" charset="-5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50669" y="83499"/>
            <a:ext cx="7957134" cy="672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Органи на съдебната власт;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Министерството на правосъдието;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Юридически лица с нестопанска цел, учредени на основание ЗЮЛНЦ, определени за извършване на дейност в обществена полза, вписани до 31.12.2017 г. в Централния регистър при Министерството на правосъдието по чл. 45  от ЗЮЛНЦ или вписани след 31.12.2017 г. в Регистъра на юридическите лица с нестопанска цел по чл. 17  от ЗЮЛНЦ, в сила от 01.01.2018 г., които имат поне една приключена финансова година към датата на кандидатстване.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Професионални организации, учредени на основание ЗЮЛНЦ или регистрирани по/създадени със специален закон, на лица, работещи в системата на съдебната власт (съдии, прокурори, следователи, съдебни изпълнители, съдии по вписванията, съдебни заседатели, съдебни служители, вещи лица и преводачи и др.), на адвокати, нотариуси и други юристи, на медиатори и арбитри, както и на други лица, работещи в сектор „Правосъдие“, които имат поне една приключена финансова година към датата на кандидатстване;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Социално-икономически партньори (национално представителните организации на работодателите и на работниците и служителите);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Националния институт на правосъдието;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Националното бюро за правна помощ;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Национален институт за помирение и арбитраж.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4320000"/>
            <a:ext cx="34290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0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4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180000" y="2520000"/>
            <a:ext cx="3310459" cy="28674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2000" b="1" dirty="0" smtClean="0">
                <a:solidFill>
                  <a:srgbClr val="1F497D">
                    <a:lumMod val="75000"/>
                  </a:srgbClr>
                </a:solidFill>
                <a:latin typeface="Helen Bg" panose="020B0800050000020004" pitchFamily="34" charset="-52"/>
              </a:rPr>
              <a:t>ЗА ИЗПЪЛНЕНИЕТО НА СЪОТВЕТНИЯ ПРОЕКТ, ВСЕКИ КАНДИДАТ/ПАРТНЬОР СЛЕДВА ДА РАЗПОЛАГА С НЕОБХОДИМИЯ: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Helen Bg" panose="020B0800050000020004" pitchFamily="34" charset="-52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051466" y="2851247"/>
            <a:ext cx="223529" cy="25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1088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en Bg Light" panose="0200000308000002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bg-BG" sz="1633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en Bg Light" panose="02000003080000020004" pitchFamily="50" charset="-52"/>
              <a:ea typeface="+mn-ea"/>
              <a:cs typeface="+mn-cs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246590" y="739667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246590" y="968603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534367" y="5139994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-2707706" y="-180096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AutoShape 2" descr="Registry Agency"/>
          <p:cNvSpPr>
            <a:spLocks noChangeAspect="1" noChangeArrowheads="1"/>
          </p:cNvSpPr>
          <p:nvPr/>
        </p:nvSpPr>
        <p:spPr bwMode="auto">
          <a:xfrm>
            <a:off x="1387694" y="-131026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AutoShape 4" descr="Registry Agency"/>
          <p:cNvSpPr>
            <a:spLocks noChangeAspect="1" noChangeArrowheads="1"/>
          </p:cNvSpPr>
          <p:nvPr/>
        </p:nvSpPr>
        <p:spPr bwMode="auto">
          <a:xfrm>
            <a:off x="1525920" y="7199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0000" y="360000"/>
            <a:ext cx="34504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„</a:t>
            </a:r>
            <a:r>
              <a:rPr lang="ru-RU" b="1" dirty="0" smtClean="0">
                <a:solidFill>
                  <a:schemeClr val="bg1"/>
                </a:solidFill>
                <a:latin typeface="Helen Bg" panose="020B0800050000020004" pitchFamily="34" charset="-52"/>
              </a:rPr>
              <a:t>ГРАЖДАНСКИ </a:t>
            </a:r>
            <a:r>
              <a:rPr lang="ru-RU" b="1" dirty="0">
                <a:solidFill>
                  <a:schemeClr val="bg1"/>
                </a:solidFill>
                <a:latin typeface="Helen Bg" panose="020B0800050000020004" pitchFamily="34" charset="-52"/>
              </a:rPr>
              <a:t>КОНТРОЛ ВЪРХУ РЕФОРМАТА В СЪДЕБНАТА СИСТЕМА</a:t>
            </a: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”</a:t>
            </a:r>
            <a:endParaRPr kumimoji="0" lang="bg-BG" altLang="bg-BG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en Bg" panose="020B0800050000020004" pitchFamily="34" charset="-52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15454" y="1201758"/>
            <a:ext cx="55923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en Bg" panose="020B0800050000020004" pitchFamily="34" charset="-52"/>
              <a:ea typeface="+mn-ea"/>
              <a:cs typeface="+mn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5400000" y="1800000"/>
            <a:ext cx="4624754" cy="83127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dirty="0" smtClean="0">
                <a:solidFill>
                  <a:schemeClr val="tx2">
                    <a:lumMod val="75000"/>
                  </a:schemeClr>
                </a:solidFill>
                <a:latin typeface="Helen Bg" panose="020B0800050000020004" pitchFamily="34" charset="-52"/>
              </a:rPr>
              <a:t>АДМИНИСТРАТИВЕН КАПАЦИТЕТ</a:t>
            </a:r>
            <a:endParaRPr lang="bg-BG" sz="2000" b="1" dirty="0">
              <a:solidFill>
                <a:schemeClr val="tx2">
                  <a:lumMod val="75000"/>
                </a:schemeClr>
              </a:solidFill>
              <a:latin typeface="Helen Bg" panose="020B0800050000020004" pitchFamily="34" charset="-52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400000" y="3240000"/>
            <a:ext cx="4624754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dirty="0" smtClean="0">
                <a:solidFill>
                  <a:schemeClr val="tx2">
                    <a:lumMod val="75000"/>
                  </a:schemeClr>
                </a:solidFill>
                <a:latin typeface="Helen Bg" panose="020B0800050000020004" pitchFamily="34" charset="-52"/>
              </a:rPr>
              <a:t>ФИНАНСОВ КАПАЦИТЕТ</a:t>
            </a:r>
            <a:endParaRPr lang="bg-BG" sz="2000" b="1" dirty="0">
              <a:solidFill>
                <a:schemeClr val="tx2">
                  <a:lumMod val="75000"/>
                </a:schemeClr>
              </a:solidFill>
              <a:latin typeface="Helen Bg" panose="020B0800050000020004" pitchFamily="34" charset="-52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400000" y="4680000"/>
            <a:ext cx="4624754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dirty="0" smtClean="0">
                <a:solidFill>
                  <a:schemeClr val="tx2">
                    <a:lumMod val="75000"/>
                  </a:schemeClr>
                </a:solidFill>
                <a:latin typeface="Helen Bg" panose="020B0800050000020004" pitchFamily="34" charset="-52"/>
              </a:rPr>
              <a:t>ОПЕРАТИВЕН КАПАЦИТЕТ</a:t>
            </a:r>
            <a:endParaRPr lang="bg-BG" sz="2000" b="1" dirty="0">
              <a:solidFill>
                <a:schemeClr val="tx2">
                  <a:lumMod val="75000"/>
                </a:schemeClr>
              </a:solidFill>
              <a:latin typeface="Helen Bg" panose="020B0800050000020004" pitchFamily="34" charset="-52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3800667" y="25861"/>
            <a:ext cx="0" cy="675264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3702701" y="894957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702701" y="1506986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717060" y="190419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702701" y="264596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6929" y="108000"/>
            <a:ext cx="3899293" cy="107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1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180000" y="1800000"/>
            <a:ext cx="3462713" cy="4301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Helen Bg" panose="020B0800050000020004" pitchFamily="34" charset="-52"/>
              </a:rPr>
              <a:t>В РАЗДЕЛ 11 „ДОПЪЛНИТЕЛНА ИНФОРМАЦИЯ НЕОБХОДИМА ЗА ОЦЕНКА НА ПРОЕКТНОТО ПРЕДЛОЖЕНИЕ“, ПОЛЕ „ОПЕРАТИВЕН КАПАЦИТЕТ И НАДГРАЖДАНЕ НА ПОСТИГНАТИ РЕЗУЛТАТИ“ ОТ ФОРМУЛЯРА ЗА КАНДИДАТСТВАНЕ СЛЕДВА ДА СЕ ПРЕДСТАВИ: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Helen Bg" panose="020B0800050000020004" pitchFamily="34" charset="-52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051466" y="2851247"/>
            <a:ext cx="223529" cy="25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1088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en Bg Light" panose="0200000308000002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bg-BG" sz="1633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en Bg Light" panose="02000003080000020004" pitchFamily="50" charset="-52"/>
              <a:ea typeface="+mn-ea"/>
              <a:cs typeface="+mn-cs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246590" y="739667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246590" y="968603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534367" y="5139994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-2707706" y="-180096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AutoShape 2" descr="Registry Agency"/>
          <p:cNvSpPr>
            <a:spLocks noChangeAspect="1" noChangeArrowheads="1"/>
          </p:cNvSpPr>
          <p:nvPr/>
        </p:nvSpPr>
        <p:spPr bwMode="auto">
          <a:xfrm>
            <a:off x="1387694" y="-131026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AutoShape 4" descr="Registry Agency"/>
          <p:cNvSpPr>
            <a:spLocks noChangeAspect="1" noChangeArrowheads="1"/>
          </p:cNvSpPr>
          <p:nvPr/>
        </p:nvSpPr>
        <p:spPr bwMode="auto">
          <a:xfrm>
            <a:off x="1525920" y="7199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15454" y="1201758"/>
            <a:ext cx="55923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en Bg" panose="020B0800050000020004" pitchFamily="34" charset="-52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60000" y="1530000"/>
            <a:ext cx="8121130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bg-BG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Информация за успешно изпълнени проекти от Кандидата/Партньора, финансирани от ЕС и/или други донори (в т.ч. номер на договор, наименование на проект, период на изпълнение, стойност, постигнати резултати); 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bg-BG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Информация </a:t>
            </a:r>
            <a:r>
              <a:rPr lang="bg-BG" dirty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за успешно изпълнени дейности, сходни на предвидените в проектното предложение в т.ч. период на изпълнение, описание на дейността и постигнати резултати;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bg-BG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Опит </a:t>
            </a:r>
            <a:r>
              <a:rPr lang="bg-BG" dirty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на екипа за организация и управление на проекта в управлението на проекти и/или сходен тип дейности;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bg-BG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Как </a:t>
            </a:r>
            <a:r>
              <a:rPr lang="bg-BG" dirty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проектът надгражда и/или допълва постигнатите резултати в съответната област (ако е приложимо).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0000" y="72000"/>
            <a:ext cx="1355790" cy="1473669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>
            <a:off x="3800667" y="35192"/>
            <a:ext cx="0" cy="675264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3702701" y="894957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702701" y="1506986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717060" y="190419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702701" y="264596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80000" y="360000"/>
            <a:ext cx="34504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„</a:t>
            </a:r>
            <a:r>
              <a:rPr lang="ru-RU" b="1" dirty="0" smtClean="0">
                <a:solidFill>
                  <a:schemeClr val="bg1"/>
                </a:solidFill>
                <a:latin typeface="Helen Bg" panose="020B0800050000020004" pitchFamily="34" charset="-52"/>
              </a:rPr>
              <a:t>ГРАЖДАНСКИ </a:t>
            </a:r>
            <a:r>
              <a:rPr lang="ru-RU" b="1" dirty="0">
                <a:solidFill>
                  <a:schemeClr val="bg1"/>
                </a:solidFill>
                <a:latin typeface="Helen Bg" panose="020B0800050000020004" pitchFamily="34" charset="-52"/>
              </a:rPr>
              <a:t>КОНТРОЛ ВЪРХУ РЕФОРМАТА В СЪДЕБНАТА СИСТЕМА</a:t>
            </a: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”</a:t>
            </a:r>
            <a:endParaRPr kumimoji="0" lang="bg-BG" altLang="bg-BG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en Bg" panose="020B0800050000020004" pitchFamily="34" charset="-52"/>
              <a:ea typeface="+mn-ea"/>
              <a:cs typeface="+mn-cs"/>
            </a:endParaRPr>
          </a:p>
        </p:txBody>
      </p:sp>
      <p:sp>
        <p:nvSpPr>
          <p:cNvPr id="9" name="AutoShape 2" descr="Five key steps to assessing capacity | Community C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12" name="AutoShape 4" descr="Five key steps to assessing capacity | Community Ca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sp>
        <p:nvSpPr>
          <p:cNvPr id="27" name="Rectangle 26"/>
          <p:cNvSpPr/>
          <p:nvPr/>
        </p:nvSpPr>
        <p:spPr>
          <a:xfrm>
            <a:off x="3960000" y="5040000"/>
            <a:ext cx="80478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bg-BG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en Bg" panose="020B0800050000020004" pitchFamily="34" charset="-52"/>
              </a:rPr>
              <a:t>За доказване на административния капацитет и опитът на Кандидата/Партньора следва да се приложат и автобиографии на ръководителя и всички членове на екипа за организация и управление на проекта (Автобиографиите се попълват по образец, Приложение </a:t>
            </a:r>
            <a:r>
              <a:rPr lang="bg-BG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en Bg" panose="020B0800050000020004" pitchFamily="34" charset="-52"/>
              </a:rPr>
              <a:t>4 </a:t>
            </a:r>
            <a:r>
              <a:rPr lang="bg-BG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en Bg" panose="020B0800050000020004" pitchFamily="34" charset="-52"/>
              </a:rPr>
              <a:t>към насоките за кандидатстване и се прикачват в Раздел 12 от Формуляра за кандидатстване).</a:t>
            </a:r>
          </a:p>
        </p:txBody>
      </p:sp>
    </p:spTree>
    <p:extLst>
      <p:ext uri="{BB962C8B-B14F-4D97-AF65-F5344CB8AC3E}">
        <p14:creationId xmlns:p14="http://schemas.microsoft.com/office/powerpoint/2010/main" val="177937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180000" y="2520000"/>
            <a:ext cx="3518178" cy="8805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2000" b="1" noProof="0" dirty="0" smtClean="0">
                <a:solidFill>
                  <a:srgbClr val="1F497D">
                    <a:lumMod val="75000"/>
                  </a:srgbClr>
                </a:solidFill>
                <a:latin typeface="Helen Bg" panose="020B0800050000020004" pitchFamily="34" charset="-52"/>
              </a:rPr>
              <a:t>ИНДИКАТОРИ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Helen Bg" panose="020B0800050000020004" pitchFamily="34" charset="-52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051466" y="2851247"/>
            <a:ext cx="223529" cy="25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1088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en Bg Light" panose="0200000308000002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bg-BG" sz="1633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en Bg Light" panose="02000003080000020004" pitchFamily="50" charset="-52"/>
              <a:ea typeface="+mn-ea"/>
              <a:cs typeface="+mn-cs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246590" y="739667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246590" y="968603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534367" y="5139994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-2707706" y="-180096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AutoShape 2" descr="Registry Agency"/>
          <p:cNvSpPr>
            <a:spLocks noChangeAspect="1" noChangeArrowheads="1"/>
          </p:cNvSpPr>
          <p:nvPr/>
        </p:nvSpPr>
        <p:spPr bwMode="auto">
          <a:xfrm>
            <a:off x="1387694" y="-131026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AutoShape 4" descr="Registry Agency"/>
          <p:cNvSpPr>
            <a:spLocks noChangeAspect="1" noChangeArrowheads="1"/>
          </p:cNvSpPr>
          <p:nvPr/>
        </p:nvSpPr>
        <p:spPr bwMode="auto">
          <a:xfrm>
            <a:off x="1525920" y="7199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15454" y="1201758"/>
            <a:ext cx="55923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en Bg" panose="020B0800050000020004" pitchFamily="34" charset="-52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76000" y="720000"/>
            <a:ext cx="769240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en Bg" panose="020B0800050000020004" pitchFamily="34" charset="-52"/>
              </a:rPr>
              <a:t>ПО ТАЗИ ПРОЦЕДУРА СА ПРИЛОЖИМИ СЛЕДНИТЕ ПРОГРАМНИ ИНДИКАТОРИ:</a:t>
            </a:r>
            <a:endParaRPr lang="bg-BG" sz="2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en Bg" panose="020B0800050000020004" pitchFamily="34" charset="-52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3800667" y="44523"/>
            <a:ext cx="0" cy="675264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3702701" y="894957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702701" y="1506986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717060" y="190419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702701" y="264596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80000" y="360000"/>
            <a:ext cx="34504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„</a:t>
            </a:r>
            <a:r>
              <a:rPr lang="ru-RU" b="1" dirty="0" smtClean="0">
                <a:solidFill>
                  <a:schemeClr val="bg1"/>
                </a:solidFill>
                <a:latin typeface="Helen Bg" panose="020B0800050000020004" pitchFamily="34" charset="-52"/>
              </a:rPr>
              <a:t>ГРАЖДАНСКИ </a:t>
            </a:r>
            <a:r>
              <a:rPr lang="ru-RU" b="1" dirty="0">
                <a:solidFill>
                  <a:schemeClr val="bg1"/>
                </a:solidFill>
                <a:latin typeface="Helen Bg" panose="020B0800050000020004" pitchFamily="34" charset="-52"/>
              </a:rPr>
              <a:t>КОНТРОЛ ВЪРХУ РЕФОРМАТА В СЪДЕБНАТА СИСТЕМА</a:t>
            </a: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”</a:t>
            </a:r>
            <a:endParaRPr kumimoji="0" lang="bg-BG" altLang="bg-BG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en Bg" panose="020B0800050000020004" pitchFamily="34" charset="-52"/>
              <a:ea typeface="+mn-ea"/>
              <a:cs typeface="+mn-cs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266163"/>
              </p:ext>
            </p:extLst>
          </p:nvPr>
        </p:nvGraphicFramePr>
        <p:xfrm>
          <a:off x="4176000" y="2520000"/>
          <a:ext cx="7692401" cy="3223965"/>
        </p:xfrm>
        <a:graphic>
          <a:graphicData uri="http://schemas.openxmlformats.org/drawingml/2006/table">
            <a:tbl>
              <a:tblPr firstRow="1" firstCol="1" bandRow="1"/>
              <a:tblGrid>
                <a:gridCol w="1411991">
                  <a:extLst>
                    <a:ext uri="{9D8B030D-6E8A-4147-A177-3AD203B41FA5}">
                      <a16:colId xmlns:a16="http://schemas.microsoft.com/office/drawing/2014/main" val="2228019890"/>
                    </a:ext>
                  </a:extLst>
                </a:gridCol>
                <a:gridCol w="6280410">
                  <a:extLst>
                    <a:ext uri="{9D8B030D-6E8A-4147-A177-3AD203B41FA5}">
                      <a16:colId xmlns:a16="http://schemas.microsoft.com/office/drawing/2014/main" val="1356320204"/>
                    </a:ext>
                  </a:extLst>
                </a:gridCol>
              </a:tblGrid>
              <a:tr h="6525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200" b="1" kern="1200" dirty="0">
                          <a:solidFill>
                            <a:schemeClr val="lt1"/>
                          </a:solidFill>
                          <a:effectLst/>
                          <a:latin typeface="Helen Bg" panose="020B0800050000020004" pitchFamily="34" charset="-52"/>
                          <a:ea typeface="+mn-ea"/>
                          <a:cs typeface="+mn-cs"/>
                        </a:rPr>
                        <a:t>№ на индикатора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600" b="1" kern="1200" dirty="0">
                          <a:solidFill>
                            <a:schemeClr val="lt1"/>
                          </a:solidFill>
                          <a:effectLst/>
                          <a:latin typeface="Helen Bg" panose="020B0800050000020004" pitchFamily="34" charset="-52"/>
                          <a:ea typeface="+mn-ea"/>
                          <a:cs typeface="+mn-cs"/>
                        </a:rPr>
                        <a:t>ИНДИКАТОР</a:t>
                      </a:r>
                      <a:r>
                        <a:rPr lang="bg-BG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g-BG" sz="1600" b="1" kern="1200" dirty="0">
                          <a:solidFill>
                            <a:schemeClr val="lt1"/>
                          </a:solidFill>
                          <a:effectLst/>
                          <a:latin typeface="Helen Bg" panose="020B0800050000020004" pitchFamily="34" charset="-52"/>
                          <a:ea typeface="+mn-ea"/>
                          <a:cs typeface="+mn-cs"/>
                        </a:rPr>
                        <a:t>ЗА ИЗПЪЛНЕНИЕ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479245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Helen Bg" panose="020B0800050000020004" pitchFamily="34" charset="-52"/>
                          <a:ea typeface="+mn-ea"/>
                          <a:cs typeface="+mn-cs"/>
                        </a:rPr>
                        <a:t>CO-20</a:t>
                      </a:r>
                      <a:endParaRPr lang="bg-BG" sz="1600" b="1" kern="1200" dirty="0">
                        <a:solidFill>
                          <a:schemeClr val="lt1"/>
                        </a:solidFill>
                        <a:effectLst/>
                        <a:latin typeface="Helen Bg" panose="020B0800050000020004" pitchFamily="34" charset="-52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6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en Bg" panose="020B0800050000020004" pitchFamily="34" charset="-52"/>
                          <a:ea typeface="+mn-ea"/>
                          <a:cs typeface="+mn-cs"/>
                        </a:rPr>
                        <a:t>Брой проекти, изцяло или частично изпълнени от социални партньори или неправителствени организации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955970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Helen Bg" panose="020B0800050000020004" pitchFamily="34" charset="-52"/>
                          <a:ea typeface="+mn-ea"/>
                          <a:cs typeface="+mn-cs"/>
                        </a:rPr>
                        <a:t>O3-1</a:t>
                      </a:r>
                      <a:endParaRPr lang="bg-BG" sz="1600" b="1" kern="1200" dirty="0">
                        <a:solidFill>
                          <a:schemeClr val="lt1"/>
                        </a:solidFill>
                        <a:effectLst/>
                        <a:latin typeface="Helen Bg" panose="020B0800050000020004" pitchFamily="34" charset="-52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46052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6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en Bg" panose="020B0800050000020004" pitchFamily="34" charset="-52"/>
                          <a:ea typeface="+mn-ea"/>
                          <a:cs typeface="+mn-cs"/>
                        </a:rPr>
                        <a:t>Подкрепени анализи, проучвания, изследвания, методики и оценки, свързани с дейността на съдебната система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610901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Helen Bg" panose="020B0800050000020004" pitchFamily="34" charset="-52"/>
                          <a:ea typeface="+mn-ea"/>
                          <a:cs typeface="+mn-cs"/>
                        </a:rPr>
                        <a:t>O3-4</a:t>
                      </a:r>
                      <a:endParaRPr lang="bg-BG" sz="1600" b="1" kern="1200" dirty="0">
                        <a:solidFill>
                          <a:schemeClr val="lt1"/>
                        </a:solidFill>
                        <a:effectLst/>
                        <a:latin typeface="Helen Bg" panose="020B0800050000020004" pitchFamily="34" charset="-52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46052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6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en Bg" panose="020B0800050000020004" pitchFamily="34" charset="-52"/>
                          <a:ea typeface="+mn-ea"/>
                          <a:cs typeface="+mn-cs"/>
                        </a:rPr>
                        <a:t>Проекти за насърчаване и развитие на алтернативни методи за решаване на правни спорове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371358"/>
                  </a:ext>
                </a:extLst>
              </a:tr>
              <a:tr h="2749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600" b="1" kern="1200" dirty="0">
                          <a:solidFill>
                            <a:schemeClr val="lt1"/>
                          </a:solidFill>
                          <a:effectLst/>
                          <a:latin typeface="Helen Bg" panose="020B0800050000020004" pitchFamily="34" charset="-52"/>
                          <a:ea typeface="+mn-ea"/>
                          <a:cs typeface="+mn-cs"/>
                        </a:rPr>
                        <a:t>ИНДИКАТОР ЗА РЕЗУЛТАТ</a:t>
                      </a: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914220"/>
                  </a:ext>
                </a:extLst>
              </a:tr>
              <a:tr h="538480">
                <a:tc>
                  <a:txBody>
                    <a:bodyPr/>
                    <a:lstStyle/>
                    <a:p>
                      <a:pPr marL="0" algn="ctr" defTabSz="946052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Helen Bg" panose="020B0800050000020004" pitchFamily="34" charset="-52"/>
                          <a:ea typeface="+mn-ea"/>
                          <a:cs typeface="+mn-cs"/>
                        </a:rPr>
                        <a:t>R3-1</a:t>
                      </a:r>
                      <a:endParaRPr lang="bg-BG" sz="1600" b="1" kern="1200" dirty="0">
                        <a:solidFill>
                          <a:schemeClr val="lt1"/>
                        </a:solidFill>
                        <a:effectLst/>
                        <a:latin typeface="Helen Bg" panose="020B0800050000020004" pitchFamily="34" charset="-52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6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en Bg" panose="020B0800050000020004" pitchFamily="34" charset="-52"/>
                          <a:ea typeface="+mn-ea"/>
                          <a:cs typeface="+mn-cs"/>
                        </a:rPr>
                        <a:t>Въведени нови и усъвършенстване на съществуващи инструменти за модернизация на съдебната власт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542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015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180000" y="2520000"/>
            <a:ext cx="3518178" cy="8805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2000" b="1" noProof="0" dirty="0" smtClean="0">
                <a:solidFill>
                  <a:srgbClr val="1F497D">
                    <a:lumMod val="75000"/>
                  </a:srgbClr>
                </a:solidFill>
                <a:latin typeface="Helen Bg" panose="020B0800050000020004" pitchFamily="34" charset="-52"/>
              </a:rPr>
              <a:t>ИНДИКАТОРИ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Helen Bg" panose="020B0800050000020004" pitchFamily="34" charset="-52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051466" y="2851247"/>
            <a:ext cx="223529" cy="25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1088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en Bg Light" panose="0200000308000002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bg-BG" sz="1633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en Bg Light" panose="02000003080000020004" pitchFamily="50" charset="-52"/>
              <a:ea typeface="+mn-ea"/>
              <a:cs typeface="+mn-cs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246590" y="739667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246590" y="968603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534367" y="5139994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-2707706" y="-180096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AutoShape 2" descr="Registry Agency"/>
          <p:cNvSpPr>
            <a:spLocks noChangeAspect="1" noChangeArrowheads="1"/>
          </p:cNvSpPr>
          <p:nvPr/>
        </p:nvSpPr>
        <p:spPr bwMode="auto">
          <a:xfrm>
            <a:off x="1387694" y="-131026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AutoShape 4" descr="Registry Agency"/>
          <p:cNvSpPr>
            <a:spLocks noChangeAspect="1" noChangeArrowheads="1"/>
          </p:cNvSpPr>
          <p:nvPr/>
        </p:nvSpPr>
        <p:spPr bwMode="auto">
          <a:xfrm>
            <a:off x="1525920" y="7199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15454" y="1201758"/>
            <a:ext cx="55923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en Bg" panose="020B0800050000020004" pitchFamily="34" charset="-52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60000" y="3224850"/>
            <a:ext cx="8207917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Helen Bg" panose="020B0800050000020004" pitchFamily="34" charset="-52"/>
              </a:rPr>
              <a:t>В случай, че две или повече проектни предложения имат еднакви общи крайни оценки, проектите ще бъдат подреждани в низходящ ред по следните критерии и в указаната последователност: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en Bg" panose="020B0800050000020004" pitchFamily="34" charset="-52"/>
              </a:rPr>
              <a:t>По-високи целеви стойности на индикаторите за изпълнение и резултат;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Helen Bg" panose="020B0800050000020004" pitchFamily="34" charset="-52"/>
              </a:rPr>
              <a:t>Крайната оценка за критерий „Дейности и начин на изпълнение“;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Helen Bg" panose="020B0800050000020004" pitchFamily="34" charset="-52"/>
              </a:rPr>
              <a:t>Крайната оценка за критерий „Бюджет“. </a:t>
            </a:r>
            <a:endParaRPr lang="bg-BG" sz="2000" dirty="0">
              <a:solidFill>
                <a:schemeClr val="tx2">
                  <a:lumMod val="75000"/>
                </a:schemeClr>
              </a:solidFill>
              <a:latin typeface="Helen Bg" panose="020B0800050000020004" pitchFamily="34" charset="-52"/>
            </a:endParaRPr>
          </a:p>
          <a:p>
            <a:pPr algn="just"/>
            <a:endParaRPr lang="ru-RU" sz="2000" dirty="0">
              <a:solidFill>
                <a:schemeClr val="tx2">
                  <a:lumMod val="75000"/>
                </a:schemeClr>
              </a:solidFill>
              <a:latin typeface="Helen Bg" panose="020B0800050000020004" pitchFamily="34" charset="-52"/>
            </a:endParaRPr>
          </a:p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Helen Bg" panose="020B0800050000020004" pitchFamily="34" charset="-52"/>
              </a:rPr>
              <a:t>По тази процедура са приложими следните програмни индикатори:</a:t>
            </a:r>
            <a:endParaRPr lang="bg-BG" sz="2000" dirty="0">
              <a:solidFill>
                <a:schemeClr val="tx2">
                  <a:lumMod val="75000"/>
                </a:schemeClr>
              </a:solidFill>
              <a:latin typeface="Helen Bg" panose="020B0800050000020004" pitchFamily="34" charset="-52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3800667" y="44523"/>
            <a:ext cx="0" cy="675264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3702701" y="894957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702701" y="1506986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717060" y="190419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702701" y="264596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80000" y="360000"/>
            <a:ext cx="34504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„</a:t>
            </a:r>
            <a:r>
              <a:rPr lang="ru-RU" b="1" dirty="0" smtClean="0">
                <a:solidFill>
                  <a:schemeClr val="bg1"/>
                </a:solidFill>
                <a:latin typeface="Helen Bg" panose="020B0800050000020004" pitchFamily="34" charset="-52"/>
              </a:rPr>
              <a:t>ГРАЖДАНСКИ </a:t>
            </a:r>
            <a:r>
              <a:rPr lang="ru-RU" b="1" dirty="0">
                <a:solidFill>
                  <a:schemeClr val="bg1"/>
                </a:solidFill>
                <a:latin typeface="Helen Bg" panose="020B0800050000020004" pitchFamily="34" charset="-52"/>
              </a:rPr>
              <a:t>КОНТРОЛ ВЪРХУ РЕФОРМАТА В СЪДЕБНАТА СИСТЕМА</a:t>
            </a: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”</a:t>
            </a:r>
            <a:endParaRPr kumimoji="0" lang="bg-BG" altLang="bg-BG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en Bg" panose="020B0800050000020004" pitchFamily="34" charset="-52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59999" y="2171475"/>
            <a:ext cx="8207917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bg-BG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en Bg" panose="020B0800050000020004" pitchFamily="34" charset="-52"/>
              </a:rPr>
              <a:t>НА ЕТАП ОЦЕНКА НА ПРОЕКТНИТЕ ПРЕДЛОЖЕНИЯ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000" y="108000"/>
            <a:ext cx="6513531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48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051466" y="2851247"/>
            <a:ext cx="223529" cy="25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1088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en Bg Light" panose="0200000308000002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bg-BG" sz="1633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en Bg Light" panose="02000003080000020004" pitchFamily="50" charset="-52"/>
              <a:ea typeface="+mn-ea"/>
              <a:cs typeface="+mn-cs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246590" y="739667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246590" y="968603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534367" y="5139994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-2707706" y="-180096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AutoShape 2" descr="Registry Agency"/>
          <p:cNvSpPr>
            <a:spLocks noChangeAspect="1" noChangeArrowheads="1"/>
          </p:cNvSpPr>
          <p:nvPr/>
        </p:nvSpPr>
        <p:spPr bwMode="auto">
          <a:xfrm>
            <a:off x="1387694" y="-131026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AutoShape 4" descr="Registry Agency"/>
          <p:cNvSpPr>
            <a:spLocks noChangeAspect="1" noChangeArrowheads="1"/>
          </p:cNvSpPr>
          <p:nvPr/>
        </p:nvSpPr>
        <p:spPr bwMode="auto">
          <a:xfrm>
            <a:off x="1525920" y="7199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15454" y="1201758"/>
            <a:ext cx="55923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en Bg" panose="020B0800050000020004" pitchFamily="34" charset="-52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140000" y="2432117"/>
            <a:ext cx="8029499" cy="32883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100" dirty="0">
                <a:solidFill>
                  <a:srgbClr val="C00000"/>
                </a:solidFill>
                <a:latin typeface="Helen Bg" panose="020B0800050000020004" pitchFamily="34" charset="-52"/>
              </a:rPr>
              <a:t>Кандидатите следва да включат в проектното си предложение всички приложими индикатори, като преди това следва да се запознаят с Наръчника на индикаторите по ОПДУ и метаданните по индикаторите на ниво оперативна програма, относими към процедурата . 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100" dirty="0">
                <a:solidFill>
                  <a:srgbClr val="C00000"/>
                </a:solidFill>
                <a:latin typeface="Helen Bg" panose="020B0800050000020004" pitchFamily="34" charset="-52"/>
              </a:rPr>
              <a:t>При изпълнението на проекта Управляващият орган на ОПДУ ще приема за изпълнени индикатори, само когато те съответстват на дефиницията и метода на изчисление, предвидени за съответния индикатор в Наръчника на индикаторите по ОПДУ. 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000" y="720000"/>
            <a:ext cx="993734" cy="1243692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3800667" y="25861"/>
            <a:ext cx="0" cy="675264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3702701" y="894957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702701" y="1506986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717060" y="190419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3702701" y="264596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1" name="Picture 4" descr="Image result for важно изображен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2520000"/>
            <a:ext cx="2006082" cy="186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180000" y="360000"/>
            <a:ext cx="34504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„</a:t>
            </a:r>
            <a:r>
              <a:rPr lang="ru-RU" b="1" dirty="0" smtClean="0">
                <a:solidFill>
                  <a:schemeClr val="bg1"/>
                </a:solidFill>
                <a:latin typeface="Helen Bg" panose="020B0800050000020004" pitchFamily="34" charset="-52"/>
              </a:rPr>
              <a:t>ГРАЖДАНСКИ </a:t>
            </a:r>
            <a:r>
              <a:rPr lang="ru-RU" b="1" dirty="0">
                <a:solidFill>
                  <a:schemeClr val="bg1"/>
                </a:solidFill>
                <a:latin typeface="Helen Bg" panose="020B0800050000020004" pitchFamily="34" charset="-52"/>
              </a:rPr>
              <a:t>КОНТРОЛ ВЪРХУ РЕФОРМАТА В СЪДЕБНАТА СИСТЕМА</a:t>
            </a: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”</a:t>
            </a:r>
            <a:endParaRPr kumimoji="0" lang="bg-BG" altLang="bg-BG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en Bg" panose="020B0800050000020004" pitchFamily="34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32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051466" y="2851247"/>
            <a:ext cx="223529" cy="25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1088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en Bg Light" panose="0200000308000002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bg-BG" sz="1633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en Bg Light" panose="02000003080000020004" pitchFamily="50" charset="-52"/>
              <a:ea typeface="+mn-ea"/>
              <a:cs typeface="+mn-cs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246590" y="739667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246590" y="968603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534367" y="5139994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-2707706" y="-180096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AutoShape 2" descr="Registry Agency"/>
          <p:cNvSpPr>
            <a:spLocks noChangeAspect="1" noChangeArrowheads="1"/>
          </p:cNvSpPr>
          <p:nvPr/>
        </p:nvSpPr>
        <p:spPr bwMode="auto">
          <a:xfrm>
            <a:off x="1387694" y="-131026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AutoShape 4" descr="Registry Agency"/>
          <p:cNvSpPr>
            <a:spLocks noChangeAspect="1" noChangeArrowheads="1"/>
          </p:cNvSpPr>
          <p:nvPr/>
        </p:nvSpPr>
        <p:spPr bwMode="auto">
          <a:xfrm>
            <a:off x="1525920" y="7199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15454" y="1201758"/>
            <a:ext cx="55923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en Bg" panose="020B0800050000020004" pitchFamily="34" charset="-52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32000" y="1800000"/>
            <a:ext cx="8029499" cy="18765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1200"/>
              </a:spcAft>
            </a:pPr>
            <a:r>
              <a:rPr lang="bg-BG" sz="2200" b="1" dirty="0">
                <a:solidFill>
                  <a:srgbClr val="1F497D">
                    <a:lumMod val="75000"/>
                  </a:srgbClr>
                </a:solidFill>
                <a:latin typeface="Helen Bg" panose="020B0800050000020004" pitchFamily="34" charset="-52"/>
              </a:rPr>
              <a:t>Наръчникът на индикаторите по ОПДУ и метаданните по индикаторите на ниво оперативна програма са публикувани в секцията на ОПДУ на Единния информационен портал: </a:t>
            </a:r>
            <a:r>
              <a:rPr lang="bg-BG" sz="2200" b="1" dirty="0" smtClean="0">
                <a:solidFill>
                  <a:srgbClr val="1F497D">
                    <a:lumMod val="75000"/>
                  </a:srgbClr>
                </a:solidFill>
                <a:latin typeface="Helen Bg" panose="020B0800050000020004" pitchFamily="34" charset="-52"/>
                <a:hlinkClick r:id="rId3"/>
              </a:rPr>
              <a:t>www.eufunds.bg</a:t>
            </a:r>
            <a:r>
              <a:rPr lang="bg-BG" sz="2200" b="1" dirty="0" smtClean="0">
                <a:solidFill>
                  <a:srgbClr val="1F497D">
                    <a:lumMod val="75000"/>
                  </a:srgbClr>
                </a:solidFill>
                <a:latin typeface="Helen Bg" panose="020B0800050000020004" pitchFamily="34" charset="-52"/>
              </a:rPr>
              <a:t>, </a:t>
            </a:r>
            <a:r>
              <a:rPr lang="bg-BG" sz="2200" b="1" dirty="0">
                <a:solidFill>
                  <a:srgbClr val="1F497D">
                    <a:lumMod val="75000"/>
                  </a:srgbClr>
                </a:solidFill>
                <a:latin typeface="Helen Bg" panose="020B0800050000020004" pitchFamily="34" charset="-52"/>
              </a:rPr>
              <a:t>раздел </a:t>
            </a:r>
            <a:r>
              <a:rPr lang="bg-BG" sz="2200" dirty="0">
                <a:solidFill>
                  <a:schemeClr val="tx1"/>
                </a:solidFill>
                <a:latin typeface="Helen Bg Light" panose="02000003080000020004" pitchFamily="50" charset="-52"/>
                <a:hlinkClick r:id="rId4"/>
              </a:rPr>
              <a:t>Наръчници, ръководства, правила</a:t>
            </a:r>
            <a:endParaRPr lang="ru-RU" sz="2200" dirty="0">
              <a:solidFill>
                <a:srgbClr val="C00000"/>
              </a:solidFill>
              <a:latin typeface="Helen Bg" panose="020B0800050000020004" pitchFamily="34" charset="-52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3800667" y="25861"/>
            <a:ext cx="0" cy="675264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3702701" y="894957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702701" y="1506986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717060" y="190419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3702701" y="264596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80000" y="360000"/>
            <a:ext cx="34504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„</a:t>
            </a:r>
            <a:r>
              <a:rPr lang="ru-RU" b="1" dirty="0" smtClean="0">
                <a:solidFill>
                  <a:schemeClr val="bg1"/>
                </a:solidFill>
                <a:latin typeface="Helen Bg" panose="020B0800050000020004" pitchFamily="34" charset="-52"/>
              </a:rPr>
              <a:t>ГРАЖДАНСКИ </a:t>
            </a:r>
            <a:r>
              <a:rPr lang="ru-RU" b="1" dirty="0">
                <a:solidFill>
                  <a:schemeClr val="bg1"/>
                </a:solidFill>
                <a:latin typeface="Helen Bg" panose="020B0800050000020004" pitchFamily="34" charset="-52"/>
              </a:rPr>
              <a:t>КОНТРОЛ ВЪРХУ РЕФОРМАТА В СЪДЕБНАТА СИСТЕМА</a:t>
            </a: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”</a:t>
            </a:r>
            <a:endParaRPr kumimoji="0" lang="bg-BG" altLang="bg-BG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en Bg" panose="020B0800050000020004" pitchFamily="34" charset="-52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2520000"/>
            <a:ext cx="3105913" cy="237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26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4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180000" y="2520000"/>
            <a:ext cx="3455446" cy="27086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g-BG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en Bg" panose="020B0800050000020004"/>
                <a:ea typeface="PMingLiU-ExtB" panose="02020500000000000000" pitchFamily="18" charset="-120"/>
              </a:rPr>
              <a:t>ИЗМЕНЕНИ НАСОКИ ЗА КАНДИДАТСТВАНЕ </a:t>
            </a:r>
            <a:br>
              <a:rPr lang="bg-BG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en Bg" panose="020B0800050000020004"/>
                <a:ea typeface="PMingLiU-ExtB" panose="02020500000000000000" pitchFamily="18" charset="-120"/>
              </a:rPr>
            </a:br>
            <a:r>
              <a:rPr lang="bg-BG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en Bg" panose="020B0800050000020004"/>
                <a:ea typeface="PMingLiU-ExtB" panose="02020500000000000000" pitchFamily="18" charset="-120"/>
              </a:rPr>
              <a:t>ПО 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en Bg" panose="020B0800050000020004"/>
                <a:ea typeface="PMingLiU-ExtB" panose="02020500000000000000" pitchFamily="18" charset="-120"/>
              </a:rPr>
              <a:t>ПРОЦЕДУРА </a:t>
            </a: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en Bg" panose="020B0800050000020004"/>
                <a:ea typeface="PMingLiU-ExtB" panose="02020500000000000000" pitchFamily="18" charset="-120"/>
              </a:rPr>
              <a:t>BG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en Bg" panose="020B0800050000020004"/>
                <a:ea typeface="PMingLiU-ExtB" panose="02020500000000000000" pitchFamily="18" charset="-120"/>
              </a:rPr>
              <a:t>05</a:t>
            </a: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en Bg" panose="020B0800050000020004"/>
                <a:ea typeface="PMingLiU-ExtB" panose="02020500000000000000" pitchFamily="18" charset="-120"/>
              </a:rPr>
              <a:t>SFOP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en Bg" panose="020B0800050000020004"/>
                <a:ea typeface="PMingLiU-ExtB" panose="02020500000000000000" pitchFamily="18" charset="-120"/>
              </a:rPr>
              <a:t>001-3.003 </a:t>
            </a:r>
            <a:r>
              <a:rPr lang="bg-BG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en Bg" panose="020B0800050000020004"/>
                <a:ea typeface="PMingLiU-ExtB" panose="02020500000000000000" pitchFamily="18" charset="-120"/>
              </a:rPr>
              <a:t>„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en Bg" panose="020B0800050000020004"/>
                <a:ea typeface="PMingLiU-ExtB" panose="02020500000000000000" pitchFamily="18" charset="-120"/>
              </a:rPr>
              <a:t>ГРАЖДАНСКИ КОНТРОЛ ВЪРХУ РЕФОРМАТА В СЪДЕБНАТА СИСТЕМА</a:t>
            </a:r>
            <a:r>
              <a:rPr lang="bg-BG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en Bg" panose="020B0800050000020004"/>
                <a:ea typeface="PMingLiU-ExtB" panose="02020500000000000000" pitchFamily="18" charset="-120"/>
              </a:rPr>
              <a:t>”</a:t>
            </a:r>
            <a:endParaRPr lang="bg-BG" altLang="bg-BG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en Bg" panose="020B0800050000020004"/>
              <a:ea typeface="PMingLiU-ExtB" panose="02020500000000000000" pitchFamily="18" charset="-12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051466" y="2851247"/>
            <a:ext cx="223529" cy="25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1088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en Bg Light" panose="0200000308000002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bg-BG" sz="1633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en Bg Light" panose="02000003080000020004" pitchFamily="50" charset="-52"/>
              <a:ea typeface="+mn-ea"/>
              <a:cs typeface="+mn-cs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246590" y="739667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246590" y="968603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534367" y="5139994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-2707706" y="-180096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AutoShape 2" descr="Registry Agency"/>
          <p:cNvSpPr>
            <a:spLocks noChangeAspect="1" noChangeArrowheads="1"/>
          </p:cNvSpPr>
          <p:nvPr/>
        </p:nvSpPr>
        <p:spPr bwMode="auto">
          <a:xfrm>
            <a:off x="1387694" y="-131026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AutoShape 4" descr="Registry Agency"/>
          <p:cNvSpPr>
            <a:spLocks noChangeAspect="1" noChangeArrowheads="1"/>
          </p:cNvSpPr>
          <p:nvPr/>
        </p:nvSpPr>
        <p:spPr bwMode="auto">
          <a:xfrm>
            <a:off x="1525920" y="7199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15454" y="1201758"/>
            <a:ext cx="55923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en Bg" panose="020B0800050000020004" pitchFamily="34" charset="-52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80205" y="1939033"/>
            <a:ext cx="79275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1F497D">
                    <a:lumMod val="40000"/>
                    <a:lumOff val="60000"/>
                  </a:srgbClr>
                </a:solidFill>
                <a:latin typeface="Helen Bg" panose="020B0800050000020004"/>
              </a:rPr>
              <a:t>Във връзка с настъпили промени в българското законодателство, със </a:t>
            </a:r>
            <a:r>
              <a:rPr lang="ru-RU" sz="2000" dirty="0" smtClean="0">
                <a:solidFill>
                  <a:srgbClr val="1F497D">
                    <a:lumMod val="40000"/>
                    <a:lumOff val="60000"/>
                  </a:srgbClr>
                </a:solidFill>
                <a:latin typeface="Helen Bg" panose="020B0800050000020004"/>
              </a:rPr>
              <a:t>своя</a:t>
            </a:r>
            <a:r>
              <a:rPr lang="en-US" sz="2000" dirty="0" smtClean="0">
                <a:solidFill>
                  <a:srgbClr val="1F497D">
                    <a:lumMod val="40000"/>
                    <a:lumOff val="60000"/>
                  </a:srgbClr>
                </a:solidFill>
                <a:latin typeface="Helen Bg" panose="020B0800050000020004" pitchFamily="34" charset="-52"/>
              </a:rPr>
              <a:t> </a:t>
            </a:r>
            <a:r>
              <a:rPr lang="ru-RU" sz="2000" dirty="0">
                <a:solidFill>
                  <a:srgbClr val="1F497D">
                    <a:lumMod val="40000"/>
                    <a:lumOff val="60000"/>
                  </a:srgbClr>
                </a:solidFill>
                <a:latin typeface="Helen Bg" panose="020B0800050000020004"/>
              </a:rPr>
              <a:t>Заповед № </a:t>
            </a:r>
            <a:r>
              <a:rPr lang="bg-BG" sz="2000" dirty="0">
                <a:solidFill>
                  <a:srgbClr val="1F497D">
                    <a:lumMod val="40000"/>
                    <a:lumOff val="60000"/>
                  </a:srgbClr>
                </a:solidFill>
                <a:latin typeface="Helen Bg" panose="020B0800050000020004"/>
              </a:rPr>
              <a:t>ДУ-16</a:t>
            </a:r>
            <a:r>
              <a:rPr lang="ru-RU" sz="2000" dirty="0">
                <a:solidFill>
                  <a:srgbClr val="1F497D">
                    <a:lumMod val="40000"/>
                    <a:lumOff val="60000"/>
                  </a:srgbClr>
                </a:solidFill>
                <a:latin typeface="Helen Bg" panose="020B0800050000020004"/>
              </a:rPr>
              <a:t>/04.03.2020 г. за изменение на Заповед </a:t>
            </a:r>
            <a:r>
              <a:rPr lang="bg-BG" sz="2000" dirty="0">
                <a:solidFill>
                  <a:srgbClr val="1F497D">
                    <a:lumMod val="40000"/>
                    <a:lumOff val="60000"/>
                  </a:srgbClr>
                </a:solidFill>
                <a:latin typeface="Helen Bg" panose="020B0800050000020004"/>
              </a:rPr>
              <a:t>№ ДУ-10/27.02.2017 г., изменена със </a:t>
            </a:r>
            <a:r>
              <a:rPr lang="ru-RU" sz="2000" dirty="0">
                <a:solidFill>
                  <a:srgbClr val="1F497D">
                    <a:lumMod val="40000"/>
                    <a:lumOff val="60000"/>
                  </a:srgbClr>
                </a:solidFill>
                <a:latin typeface="Helen Bg" panose="020B0800050000020004"/>
              </a:rPr>
              <a:t>Заповед № </a:t>
            </a:r>
            <a:r>
              <a:rPr lang="bg-BG" sz="2000" dirty="0">
                <a:solidFill>
                  <a:srgbClr val="1F497D">
                    <a:lumMod val="40000"/>
                    <a:lumOff val="60000"/>
                  </a:srgbClr>
                </a:solidFill>
                <a:latin typeface="Helen Bg" panose="020B0800050000020004"/>
              </a:rPr>
              <a:t>ДУ-5</a:t>
            </a:r>
            <a:r>
              <a:rPr lang="ru-RU" sz="2000" dirty="0">
                <a:solidFill>
                  <a:srgbClr val="1F497D">
                    <a:lumMod val="40000"/>
                    <a:lumOff val="60000"/>
                  </a:srgbClr>
                </a:solidFill>
                <a:latin typeface="Helen Bg" panose="020B0800050000020004"/>
              </a:rPr>
              <a:t>/12.03.2018 г. ръководителят на Управляващият орган на Оперативна програма „Добро управление“ (ОПДУ) </a:t>
            </a:r>
            <a:r>
              <a:rPr lang="bg-BG" sz="2000" dirty="0">
                <a:solidFill>
                  <a:srgbClr val="1F497D">
                    <a:lumMod val="40000"/>
                    <a:lumOff val="60000"/>
                  </a:srgbClr>
                </a:solidFill>
                <a:latin typeface="Helen Bg" panose="020B0800050000020004"/>
              </a:rPr>
              <a:t>измени Насоките за кандидатстване по Процедура BG05SFOP001-</a:t>
            </a:r>
            <a:r>
              <a:rPr lang="ru-RU" sz="2000" dirty="0">
                <a:solidFill>
                  <a:srgbClr val="1F497D">
                    <a:lumMod val="40000"/>
                    <a:lumOff val="60000"/>
                  </a:srgbClr>
                </a:solidFill>
                <a:latin typeface="Helen Bg" panose="020B0800050000020004"/>
              </a:rPr>
              <a:t>3</a:t>
            </a:r>
            <a:r>
              <a:rPr lang="bg-BG" sz="2000" dirty="0">
                <a:solidFill>
                  <a:srgbClr val="1F497D">
                    <a:lumMod val="40000"/>
                    <a:lumOff val="60000"/>
                  </a:srgbClr>
                </a:solidFill>
                <a:latin typeface="Helen Bg" panose="020B0800050000020004"/>
              </a:rPr>
              <a:t>.003 за предоставяне на безвъзмездна финансова помощ чрез подбор на проектни предложения с наименование „Граждански контрол върху реформата в съдебната система” на основание чл. 26, ал. 7, т. 1 от Закона за управление на средствата от Европейските структурни и инвестиционни фондове във връзка с настъпили промени в българското законодателство.</a:t>
            </a:r>
          </a:p>
          <a:p>
            <a:pPr lvl="0" algn="just">
              <a:spcAft>
                <a:spcPts val="1200"/>
              </a:spcAft>
            </a:pPr>
            <a:endParaRPr lang="ru-RU" sz="2000" dirty="0">
              <a:solidFill>
                <a:srgbClr val="1F497D">
                  <a:lumMod val="40000"/>
                  <a:lumOff val="60000"/>
                </a:srgbClr>
              </a:solidFill>
              <a:latin typeface="Helen Bg" panose="020B0800050000020004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800667" y="44525"/>
            <a:ext cx="0" cy="675264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3702701" y="903863"/>
            <a:ext cx="195932" cy="1781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702701" y="1486358"/>
            <a:ext cx="195932" cy="1781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702701" y="1889134"/>
            <a:ext cx="195932" cy="1781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702701" y="2645963"/>
            <a:ext cx="195932" cy="1781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80000" y="360000"/>
            <a:ext cx="34550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dirty="0" smtClean="0">
                <a:solidFill>
                  <a:schemeClr val="bg1"/>
                </a:solidFill>
                <a:latin typeface="Helen Bg" panose="020B0800050000020004" pitchFamily="34" charset="-52"/>
              </a:rPr>
              <a:t>„</a:t>
            </a:r>
            <a:r>
              <a:rPr lang="ru-RU" b="1" dirty="0">
                <a:solidFill>
                  <a:schemeClr val="bg1"/>
                </a:solidFill>
                <a:latin typeface="Helen Bg" panose="020B0800050000020004" pitchFamily="34" charset="-52"/>
              </a:rPr>
              <a:t>ГРАЖДАНСКИ КОНТРОЛ ВЪРХУ РЕФОРМАТА В СЪДЕБНАТА СИСТЕМА</a:t>
            </a:r>
            <a:r>
              <a:rPr lang="bg-BG" b="1" dirty="0">
                <a:solidFill>
                  <a:schemeClr val="bg1"/>
                </a:solidFill>
                <a:latin typeface="Helen Bg" panose="020B0800050000020004" pitchFamily="34" charset="-52"/>
              </a:rPr>
              <a:t>”</a:t>
            </a:r>
            <a:endParaRPr lang="bg-BG" altLang="bg-BG" b="1" dirty="0">
              <a:solidFill>
                <a:schemeClr val="bg1"/>
              </a:solidFill>
              <a:latin typeface="Helen Bg" panose="020B0800050000020004" pitchFamily="34" charset="-52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6454" y="69145"/>
            <a:ext cx="3181350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02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051466" y="2851247"/>
            <a:ext cx="223529" cy="25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1088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en Bg Light" panose="0200000308000002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bg-BG" sz="1633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en Bg Light" panose="02000003080000020004" pitchFamily="50" charset="-52"/>
              <a:ea typeface="+mn-ea"/>
              <a:cs typeface="+mn-cs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246590" y="739667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246590" y="968603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534367" y="5139994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-2707706" y="-180096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AutoShape 2" descr="Registry Agency"/>
          <p:cNvSpPr>
            <a:spLocks noChangeAspect="1" noChangeArrowheads="1"/>
          </p:cNvSpPr>
          <p:nvPr/>
        </p:nvSpPr>
        <p:spPr bwMode="auto">
          <a:xfrm>
            <a:off x="1387694" y="-131026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AutoShape 4" descr="Registry Agency"/>
          <p:cNvSpPr>
            <a:spLocks noChangeAspect="1" noChangeArrowheads="1"/>
          </p:cNvSpPr>
          <p:nvPr/>
        </p:nvSpPr>
        <p:spPr bwMode="auto">
          <a:xfrm>
            <a:off x="1525920" y="7199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15454" y="1201758"/>
            <a:ext cx="55923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en Bg" panose="020B0800050000020004" pitchFamily="34" charset="-52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117035" y="2178073"/>
            <a:ext cx="7882412" cy="31273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1200"/>
              </a:spcAft>
            </a:pPr>
            <a:r>
              <a:rPr lang="ru-RU" sz="2000" dirty="0" smtClean="0">
                <a:solidFill>
                  <a:srgbClr val="C00000"/>
                </a:solidFill>
                <a:latin typeface="Helen Bg" panose="020B0800050000020004" pitchFamily="34" charset="-52"/>
              </a:rPr>
              <a:t>Във </a:t>
            </a:r>
            <a:r>
              <a:rPr lang="ru-RU" sz="2000" dirty="0">
                <a:solidFill>
                  <a:srgbClr val="C00000"/>
                </a:solidFill>
                <a:latin typeface="Helen Bg" panose="020B0800050000020004" pitchFamily="34" charset="-52"/>
              </a:rPr>
              <a:t>всяко проектно предложение по тази процедура следва задължително да бъде включен индикатор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en Bg" panose="020B0800050000020004" pitchFamily="34" charset="-52"/>
              </a:rPr>
              <a:t>„Брой проекти, изцяло или частично изпълнени от социални партньори или неправителствени организации“ </a:t>
            </a:r>
            <a:r>
              <a:rPr lang="ru-RU" sz="2000" dirty="0">
                <a:solidFill>
                  <a:srgbClr val="C00000"/>
                </a:solidFill>
                <a:latin typeface="Helen Bg" panose="020B0800050000020004" pitchFamily="34" charset="-52"/>
              </a:rPr>
              <a:t>и минимум един от двата индикатора </a:t>
            </a:r>
            <a:endParaRPr lang="ru-RU" sz="2000" dirty="0" smtClean="0">
              <a:solidFill>
                <a:srgbClr val="C00000"/>
              </a:solidFill>
              <a:latin typeface="Helen Bg" panose="020B0800050000020004" pitchFamily="34" charset="-52"/>
            </a:endParaRP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C00000"/>
                </a:solidFill>
                <a:latin typeface="Helen Bg" panose="020B0800050000020004" pitchFamily="34" charset="-52"/>
              </a:rPr>
              <a:t>„</a:t>
            </a:r>
            <a:r>
              <a:rPr lang="ru-RU" sz="2000" dirty="0">
                <a:solidFill>
                  <a:srgbClr val="C00000"/>
                </a:solidFill>
                <a:latin typeface="Helen Bg" panose="020B0800050000020004" pitchFamily="34" charset="-52"/>
              </a:rPr>
              <a:t>Подкрепени анализи, проучвания, изследвания, методики и оценки, свързани с дейността на съдебната система“ </a:t>
            </a:r>
            <a:endParaRPr lang="ru-RU" sz="2000" dirty="0" smtClean="0">
              <a:solidFill>
                <a:srgbClr val="C00000"/>
              </a:solidFill>
              <a:latin typeface="Helen Bg" panose="020B0800050000020004" pitchFamily="34" charset="-52"/>
            </a:endParaRP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C00000"/>
                </a:solidFill>
                <a:latin typeface="Helen Bg" panose="020B0800050000020004" pitchFamily="34" charset="-52"/>
              </a:rPr>
              <a:t>„</a:t>
            </a:r>
            <a:r>
              <a:rPr lang="ru-RU" sz="2000" dirty="0">
                <a:solidFill>
                  <a:srgbClr val="C00000"/>
                </a:solidFill>
                <a:latin typeface="Helen Bg" panose="020B0800050000020004" pitchFamily="34" charset="-52"/>
              </a:rPr>
              <a:t>Проекти за насърчаване и развитие на алтернативни методи за решаване на правни спорове“. </a:t>
            </a:r>
            <a:endParaRPr lang="bg-BG" sz="2000" dirty="0">
              <a:solidFill>
                <a:srgbClr val="C00000"/>
              </a:solidFill>
              <a:latin typeface="Helen Bg" panose="020B0800050000020004" pitchFamily="34" charset="-52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7034" y="264055"/>
            <a:ext cx="1083851" cy="1399916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3800667" y="44523"/>
            <a:ext cx="0" cy="675264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3702701" y="894957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702701" y="1506986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717060" y="190419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3702701" y="264596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1" name="Picture 4" descr="Image result for важно изображен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78" y="2563387"/>
            <a:ext cx="2006082" cy="186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139959" y="468143"/>
            <a:ext cx="34504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„</a:t>
            </a:r>
            <a:r>
              <a:rPr lang="ru-RU" b="1" dirty="0" smtClean="0">
                <a:solidFill>
                  <a:schemeClr val="bg1"/>
                </a:solidFill>
                <a:latin typeface="Helen Bg" panose="020B0800050000020004" pitchFamily="34" charset="-52"/>
              </a:rPr>
              <a:t>ГРАЖДАНСКИ </a:t>
            </a:r>
            <a:r>
              <a:rPr lang="ru-RU" b="1" dirty="0">
                <a:solidFill>
                  <a:schemeClr val="bg1"/>
                </a:solidFill>
                <a:latin typeface="Helen Bg" panose="020B0800050000020004" pitchFamily="34" charset="-52"/>
              </a:rPr>
              <a:t>КОНТРОЛ ВЪРХУ РЕФОРМАТА В СЪДЕБНАТА СИСТЕМА</a:t>
            </a: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”</a:t>
            </a:r>
            <a:endParaRPr kumimoji="0" lang="bg-BG" altLang="bg-BG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en Bg" panose="020B0800050000020004" pitchFamily="34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8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051466" y="2851247"/>
            <a:ext cx="223529" cy="25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1088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en Bg Light" panose="0200000308000002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bg-BG" sz="1633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en Bg Light" panose="02000003080000020004" pitchFamily="50" charset="-52"/>
              <a:ea typeface="+mn-ea"/>
              <a:cs typeface="+mn-cs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246590" y="739667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246590" y="968603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534367" y="5139994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-2707706" y="-180096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AutoShape 2" descr="Registry Agency"/>
          <p:cNvSpPr>
            <a:spLocks noChangeAspect="1" noChangeArrowheads="1"/>
          </p:cNvSpPr>
          <p:nvPr/>
        </p:nvSpPr>
        <p:spPr bwMode="auto">
          <a:xfrm>
            <a:off x="1387694" y="-131026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AutoShape 4" descr="Registry Agency"/>
          <p:cNvSpPr>
            <a:spLocks noChangeAspect="1" noChangeArrowheads="1"/>
          </p:cNvSpPr>
          <p:nvPr/>
        </p:nvSpPr>
        <p:spPr bwMode="auto">
          <a:xfrm>
            <a:off x="1525920" y="7199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15454" y="1201758"/>
            <a:ext cx="55923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en Bg" panose="020B0800050000020004" pitchFamily="34" charset="-52"/>
              <a:ea typeface="+mn-ea"/>
              <a:cs typeface="+mn-cs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000" y="108000"/>
            <a:ext cx="1268187" cy="1638006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3800667" y="44523"/>
            <a:ext cx="0" cy="675264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3702701" y="894957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702701" y="1506986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717060" y="190419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3702701" y="264596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1" name="Picture 4" descr="Image result for важно изображен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2520000"/>
            <a:ext cx="2006082" cy="186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180000" y="360000"/>
            <a:ext cx="34504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„</a:t>
            </a:r>
            <a:r>
              <a:rPr lang="ru-RU" b="1" dirty="0" smtClean="0">
                <a:solidFill>
                  <a:schemeClr val="bg1"/>
                </a:solidFill>
                <a:latin typeface="Helen Bg" panose="020B0800050000020004" pitchFamily="34" charset="-52"/>
              </a:rPr>
              <a:t>ГРАЖДАНСКИ </a:t>
            </a:r>
            <a:r>
              <a:rPr lang="ru-RU" b="1" dirty="0">
                <a:solidFill>
                  <a:schemeClr val="bg1"/>
                </a:solidFill>
                <a:latin typeface="Helen Bg" panose="020B0800050000020004" pitchFamily="34" charset="-52"/>
              </a:rPr>
              <a:t>КОНТРОЛ ВЪРХУ РЕФОРМАТА В СЪДЕБНАТА СИСТЕМА</a:t>
            </a: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”</a:t>
            </a:r>
            <a:endParaRPr kumimoji="0" lang="bg-BG" altLang="bg-BG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en Bg" panose="020B0800050000020004" pitchFamily="34" charset="-52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248000" y="2158809"/>
            <a:ext cx="7882412" cy="11971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1200"/>
              </a:spcAft>
            </a:pPr>
            <a:r>
              <a:rPr lang="ru-RU" sz="2000" dirty="0">
                <a:solidFill>
                  <a:srgbClr val="C00000"/>
                </a:solidFill>
                <a:latin typeface="Helen Bg" panose="020B0800050000020004" pitchFamily="34" charset="-52"/>
              </a:rPr>
              <a:t>Мерната единица за всички посочени индикатори за изпълнение е брой. Кандидатите следва да заложат целеви стойности на задължителните индикатори за изпълнение, различни от „0</a:t>
            </a:r>
            <a:r>
              <a:rPr lang="ru-RU" sz="2000" dirty="0" smtClean="0">
                <a:solidFill>
                  <a:srgbClr val="C00000"/>
                </a:solidFill>
                <a:latin typeface="Helen Bg" panose="020B0800050000020004" pitchFamily="34" charset="-52"/>
              </a:rPr>
              <a:t>“.</a:t>
            </a:r>
            <a:endParaRPr lang="ru-RU" sz="2000" dirty="0">
              <a:solidFill>
                <a:srgbClr val="C00000"/>
              </a:solidFill>
              <a:latin typeface="Helen Bg" panose="020B0800050000020004" pitchFamily="34" charset="-52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248000" y="3960000"/>
            <a:ext cx="7882412" cy="179939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1200"/>
              </a:spcAft>
            </a:pPr>
            <a:r>
              <a:rPr lang="ru-RU" sz="2000" dirty="0" smtClean="0">
                <a:solidFill>
                  <a:srgbClr val="C00000"/>
                </a:solidFill>
                <a:latin typeface="Helen Bg" panose="020B0800050000020004" pitchFamily="34" charset="-52"/>
              </a:rPr>
              <a:t>За </a:t>
            </a:r>
            <a:r>
              <a:rPr lang="ru-RU" sz="2000" dirty="0">
                <a:solidFill>
                  <a:srgbClr val="C00000"/>
                </a:solidFill>
                <a:latin typeface="Helen Bg" panose="020B0800050000020004" pitchFamily="34" charset="-52"/>
              </a:rPr>
              <a:t>индикатори „Брой проекти, изцяло или частично изпълнени от социални партньори или неправителствени организации“ и „Проекти за насърчаване и развитие на алтернативни методи за решаване на правни спорове“ (в случай, че в проектното предложение е включен такъв индикатор) целевата стойност следва да бъде „1“.</a:t>
            </a:r>
          </a:p>
        </p:txBody>
      </p:sp>
    </p:spTree>
    <p:extLst>
      <p:ext uri="{BB962C8B-B14F-4D97-AF65-F5344CB8AC3E}">
        <p14:creationId xmlns:p14="http://schemas.microsoft.com/office/powerpoint/2010/main" val="88979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051466" y="2851247"/>
            <a:ext cx="223529" cy="25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1088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en Bg Light" panose="0200000308000002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bg-BG" sz="1633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en Bg Light" panose="02000003080000020004" pitchFamily="50" charset="-52"/>
              <a:ea typeface="+mn-ea"/>
              <a:cs typeface="+mn-cs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246590" y="739667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246590" y="968603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534367" y="5139994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-2707706" y="-180096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AutoShape 2" descr="Registry Agency"/>
          <p:cNvSpPr>
            <a:spLocks noChangeAspect="1" noChangeArrowheads="1"/>
          </p:cNvSpPr>
          <p:nvPr/>
        </p:nvSpPr>
        <p:spPr bwMode="auto">
          <a:xfrm>
            <a:off x="1387694" y="-131026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AutoShape 4" descr="Registry Agency"/>
          <p:cNvSpPr>
            <a:spLocks noChangeAspect="1" noChangeArrowheads="1"/>
          </p:cNvSpPr>
          <p:nvPr/>
        </p:nvSpPr>
        <p:spPr bwMode="auto">
          <a:xfrm>
            <a:off x="1525920" y="7199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15454" y="1201758"/>
            <a:ext cx="55923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en Bg" panose="020B0800050000020004" pitchFamily="34" charset="-52"/>
              <a:ea typeface="+mn-ea"/>
              <a:cs typeface="+mn-cs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000" y="5040000"/>
            <a:ext cx="1115610" cy="1253410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3800667" y="44523"/>
            <a:ext cx="0" cy="675264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3702701" y="894957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702701" y="1506986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717060" y="190419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3702701" y="264596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1" name="Picture 4" descr="Image result for важно изображен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2520000"/>
            <a:ext cx="2006082" cy="186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180000" y="360000"/>
            <a:ext cx="34504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„</a:t>
            </a:r>
            <a:r>
              <a:rPr lang="ru-RU" b="1" dirty="0" smtClean="0">
                <a:solidFill>
                  <a:schemeClr val="bg1"/>
                </a:solidFill>
                <a:latin typeface="Helen Bg" panose="020B0800050000020004" pitchFamily="34" charset="-52"/>
              </a:rPr>
              <a:t>ГРАЖДАНСКИ </a:t>
            </a:r>
            <a:r>
              <a:rPr lang="ru-RU" b="1" dirty="0">
                <a:solidFill>
                  <a:schemeClr val="bg1"/>
                </a:solidFill>
                <a:latin typeface="Helen Bg" panose="020B0800050000020004" pitchFamily="34" charset="-52"/>
              </a:rPr>
              <a:t>КОНТРОЛ ВЪРХУ РЕФОРМАТА В СЪДЕБНАТА СИСТЕМА</a:t>
            </a: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”</a:t>
            </a:r>
            <a:endParaRPr kumimoji="0" lang="bg-BG" altLang="bg-BG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en Bg" panose="020B0800050000020004" pitchFamily="34" charset="-52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996599" y="254441"/>
            <a:ext cx="8024245" cy="62971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1200"/>
              </a:spcAft>
            </a:pPr>
            <a:r>
              <a:rPr lang="ru-RU" sz="2000" dirty="0">
                <a:solidFill>
                  <a:srgbClr val="C00000"/>
                </a:solidFill>
                <a:latin typeface="Helen Bg" panose="020B0800050000020004" pitchFamily="34" charset="-52"/>
              </a:rPr>
              <a:t>При включване на индикатор R3-1 „Въведени нови и усъвършенстване на съществуващи инструменти за модернизация на съдебната власт“ следва да се запознаете подробно с Наръчника на индикаторите по ОПДУ и метаданните по индикаторите на ниво оперативна програма. В случай, че предвиждате да включите този индикатор следва да вземете предвид, че съгласно дефиницията на индикатора инструментите са методики, методологии, модели, правила, процедури, механизми, стандарти, стратегии, концепции и др., свързани с модернизацията на съдебната власт. Методът на изчисление, т. е. начинът по който ще е възможно да отчетете постигането му е, като предвидите всички подкрепени по ОПДУ инструменти за модернизация на съдебната власт, които са включени в проектното ви предложение да са въведени с нормативен или административен акт на компетентен орган, включително чрез утвърждаване/изменение на наръчници, процедури, вътрешни правила и др. Отчита се както разработването и въвеждането на изцяло нови инструменти за модернизация на съдебната власт, така и промяната на съществуващите инструменти</a:t>
            </a:r>
            <a:r>
              <a:rPr lang="ru-RU" sz="2000" dirty="0" smtClean="0">
                <a:solidFill>
                  <a:srgbClr val="C00000"/>
                </a:solidFill>
                <a:latin typeface="Helen Bg" panose="020B0800050000020004" pitchFamily="34" charset="-52"/>
              </a:rPr>
              <a:t>.</a:t>
            </a:r>
            <a:endParaRPr lang="ru-RU" sz="2000" dirty="0">
              <a:solidFill>
                <a:srgbClr val="C00000"/>
              </a:solidFill>
              <a:latin typeface="Helen Bg" panose="020B08000500000200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4649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051466" y="2851247"/>
            <a:ext cx="223529" cy="25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1088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en Bg Light" panose="0200000308000002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bg-BG" sz="1633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en Bg Light" panose="02000003080000020004" pitchFamily="50" charset="-52"/>
              <a:ea typeface="+mn-ea"/>
              <a:cs typeface="+mn-cs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246590" y="739667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246590" y="968603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534367" y="5139994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-2707706" y="-180096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AutoShape 2" descr="Registry Agency"/>
          <p:cNvSpPr>
            <a:spLocks noChangeAspect="1" noChangeArrowheads="1"/>
          </p:cNvSpPr>
          <p:nvPr/>
        </p:nvSpPr>
        <p:spPr bwMode="auto">
          <a:xfrm>
            <a:off x="1387694" y="-131026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AutoShape 4" descr="Registry Agency"/>
          <p:cNvSpPr>
            <a:spLocks noChangeAspect="1" noChangeArrowheads="1"/>
          </p:cNvSpPr>
          <p:nvPr/>
        </p:nvSpPr>
        <p:spPr bwMode="auto">
          <a:xfrm>
            <a:off x="1525920" y="7199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15454" y="1201758"/>
            <a:ext cx="55923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en Bg" panose="020B0800050000020004" pitchFamily="34" charset="-52"/>
              <a:ea typeface="+mn-ea"/>
              <a:cs typeface="+mn-cs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000" y="108000"/>
            <a:ext cx="1166400" cy="1398986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3800667" y="44523"/>
            <a:ext cx="0" cy="675264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3702701" y="894957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702701" y="1506986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717060" y="190419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3702701" y="264596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1" name="Picture 4" descr="Image result for важно изображен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2520000"/>
            <a:ext cx="2006082" cy="186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180000" y="360000"/>
            <a:ext cx="34504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„</a:t>
            </a:r>
            <a:r>
              <a:rPr lang="ru-RU" b="1" dirty="0" smtClean="0">
                <a:solidFill>
                  <a:schemeClr val="bg1"/>
                </a:solidFill>
                <a:latin typeface="Helen Bg" panose="020B0800050000020004" pitchFamily="34" charset="-52"/>
              </a:rPr>
              <a:t>ГРАЖДАНСКИ </a:t>
            </a:r>
            <a:r>
              <a:rPr lang="ru-RU" b="1" dirty="0">
                <a:solidFill>
                  <a:schemeClr val="bg1"/>
                </a:solidFill>
                <a:latin typeface="Helen Bg" panose="020B0800050000020004" pitchFamily="34" charset="-52"/>
              </a:rPr>
              <a:t>КОНТРОЛ ВЪРХУ РЕФОРМАТА В СЪДЕБНАТА СИСТЕМА</a:t>
            </a: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”</a:t>
            </a:r>
            <a:endParaRPr kumimoji="0" lang="bg-BG" altLang="bg-BG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en Bg" panose="020B0800050000020004" pitchFamily="34" charset="-52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320000" y="2160000"/>
            <a:ext cx="7687804" cy="31415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1200"/>
              </a:spcAft>
            </a:pPr>
            <a:r>
              <a:rPr lang="ru-RU" sz="2000" dirty="0">
                <a:solidFill>
                  <a:srgbClr val="C00000"/>
                </a:solidFill>
                <a:latin typeface="Helen Bg" panose="020B0800050000020004" pitchFamily="34" charset="-52"/>
              </a:rPr>
              <a:t>В случай, че инструмент за модернизация на съдебната власт, който е предвиден да се разработи в рамките на вашето проектно предложение няма да бъде въведен с нормативен или административен акт на компетентен орган, включително чрез утвърждаване/изменение на наръчници, процедури, вътрешни правила и др., то индикатор R3-1 „Въведени нови и усъвършенстване на съществуващи инструменти за модернизация на съдебната власт“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en Bg" panose="020B0800050000020004" pitchFamily="34" charset="-52"/>
              </a:rPr>
              <a:t>не следва да се включва в Раздел 8 „Индикатори“ от ФК. </a:t>
            </a:r>
          </a:p>
        </p:txBody>
      </p:sp>
    </p:spTree>
    <p:extLst>
      <p:ext uri="{BB962C8B-B14F-4D97-AF65-F5344CB8AC3E}">
        <p14:creationId xmlns:p14="http://schemas.microsoft.com/office/powerpoint/2010/main" val="184862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180000" y="2520000"/>
            <a:ext cx="3464777" cy="8805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dirty="0" smtClean="0">
                <a:solidFill>
                  <a:schemeClr val="tx2">
                    <a:lumMod val="75000"/>
                  </a:schemeClr>
                </a:solidFill>
                <a:latin typeface="Helen Bg" panose="020B0800050000020004" pitchFamily="34" charset="-52"/>
              </a:rPr>
              <a:t>ДОПУСТИМИ ДЕЙНОСТИ</a:t>
            </a:r>
            <a:endParaRPr lang="bg-BG" sz="2000" b="1" dirty="0">
              <a:solidFill>
                <a:schemeClr val="tx2">
                  <a:lumMod val="75000"/>
                </a:schemeClr>
              </a:solidFill>
              <a:latin typeface="Helen Bg" panose="020B0800050000020004" pitchFamily="34" charset="-52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051466" y="2851247"/>
            <a:ext cx="223529" cy="25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1088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en Bg Light" panose="0200000308000002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bg-BG" sz="1633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en Bg Light" panose="02000003080000020004" pitchFamily="50" charset="-52"/>
              <a:ea typeface="+mn-ea"/>
              <a:cs typeface="+mn-cs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246590" y="739667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246590" y="968603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534367" y="5139994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-2707706" y="-180096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AutoShape 2" descr="Registry Agency"/>
          <p:cNvSpPr>
            <a:spLocks noChangeAspect="1" noChangeArrowheads="1"/>
          </p:cNvSpPr>
          <p:nvPr/>
        </p:nvSpPr>
        <p:spPr bwMode="auto">
          <a:xfrm>
            <a:off x="1387694" y="-131026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AutoShape 4" descr="Registry Agency"/>
          <p:cNvSpPr>
            <a:spLocks noChangeAspect="1" noChangeArrowheads="1"/>
          </p:cNvSpPr>
          <p:nvPr/>
        </p:nvSpPr>
        <p:spPr bwMode="auto">
          <a:xfrm>
            <a:off x="1525920" y="7199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15454" y="1201758"/>
            <a:ext cx="55923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en Bg" panose="020B0800050000020004" pitchFamily="34" charset="-52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3339" y="4215126"/>
            <a:ext cx="51297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g-BG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3800667" y="35192"/>
            <a:ext cx="0" cy="675264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3702701" y="894957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702701" y="1506986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717060" y="190419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702701" y="264596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80000" y="360000"/>
            <a:ext cx="34504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„</a:t>
            </a:r>
            <a:r>
              <a:rPr lang="ru-RU" b="1" dirty="0" smtClean="0">
                <a:solidFill>
                  <a:schemeClr val="bg1"/>
                </a:solidFill>
                <a:latin typeface="Helen Bg" panose="020B0800050000020004" pitchFamily="34" charset="-52"/>
              </a:rPr>
              <a:t>ГРАЖДАНСКИ </a:t>
            </a:r>
            <a:r>
              <a:rPr lang="ru-RU" b="1" dirty="0">
                <a:solidFill>
                  <a:schemeClr val="bg1"/>
                </a:solidFill>
                <a:latin typeface="Helen Bg" panose="020B0800050000020004" pitchFamily="34" charset="-52"/>
              </a:rPr>
              <a:t>КОНТРОЛ ВЪРХУ РЕФОРМАТА В СЪДЕБНАТА СИСТЕМА</a:t>
            </a: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”</a:t>
            </a:r>
            <a:endParaRPr kumimoji="0" lang="bg-BG" altLang="bg-BG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en Bg" panose="020B0800050000020004" pitchFamily="34" charset="-52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00" y="4320000"/>
            <a:ext cx="2600325" cy="176212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960000" y="360000"/>
            <a:ext cx="8095593" cy="6178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950" dirty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Извършване/разработване на анализи, проучвания, изследвания, методики, модели и оценки, свързани с дейността на съдебната система, чрез които се подпомага процеса на модернизация на системата и мониторинга на съдебната реформа;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950" dirty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Проучване и пренасяне на добри практики и иновативни решения;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950" dirty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Събиране на данни и разработване на бази данни, които да подпомагат процеса на модернизация на системата  и мониторинга на съдебната реформа.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950" dirty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Провеждане на информационни кампании за популяризиране на системата за правна помощ сред гражданите; за алтернативните методи за решаване на правни спорове/техники за медиация и арбитраж/ арбитраж и арбитражни процедури; медиация и помирителен процес;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950" dirty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Разработване на механизми и инструментариум за обратна връзка и оценка от страна на съдиите, прокурорите и следователите по въпросите на администрирането на съдебната власт;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1950" dirty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Разработване на механизми и инструментариум за обратна връзка и оценка от страна на гражданите и бизнеса за взаимоотношенията им с органите на съдебната власт; </a:t>
            </a:r>
          </a:p>
        </p:txBody>
      </p:sp>
    </p:spTree>
    <p:extLst>
      <p:ext uri="{BB962C8B-B14F-4D97-AF65-F5344CB8AC3E}">
        <p14:creationId xmlns:p14="http://schemas.microsoft.com/office/powerpoint/2010/main" val="174988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180000" y="2520000"/>
            <a:ext cx="3464777" cy="8805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dirty="0" smtClean="0">
                <a:solidFill>
                  <a:schemeClr val="tx2">
                    <a:lumMod val="75000"/>
                  </a:schemeClr>
                </a:solidFill>
                <a:latin typeface="Helen Bg" panose="020B0800050000020004" pitchFamily="34" charset="-52"/>
              </a:rPr>
              <a:t>ДОПУСТИМИ ДЕЙНОСТИ</a:t>
            </a:r>
            <a:endParaRPr lang="bg-BG" sz="2000" b="1" dirty="0">
              <a:solidFill>
                <a:schemeClr val="tx2">
                  <a:lumMod val="75000"/>
                </a:schemeClr>
              </a:solidFill>
              <a:latin typeface="Helen Bg" panose="020B0800050000020004" pitchFamily="34" charset="-52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051466" y="2851247"/>
            <a:ext cx="223529" cy="25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1088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en Bg Light" panose="0200000308000002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bg-BG" sz="1633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en Bg Light" panose="02000003080000020004" pitchFamily="50" charset="-52"/>
              <a:ea typeface="+mn-ea"/>
              <a:cs typeface="+mn-cs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246590" y="739667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246590" y="968603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534367" y="5139994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-2707706" y="-180096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AutoShape 2" descr="Registry Agency"/>
          <p:cNvSpPr>
            <a:spLocks noChangeAspect="1" noChangeArrowheads="1"/>
          </p:cNvSpPr>
          <p:nvPr/>
        </p:nvSpPr>
        <p:spPr bwMode="auto">
          <a:xfrm>
            <a:off x="1387694" y="-131026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AutoShape 4" descr="Registry Agency"/>
          <p:cNvSpPr>
            <a:spLocks noChangeAspect="1" noChangeArrowheads="1"/>
          </p:cNvSpPr>
          <p:nvPr/>
        </p:nvSpPr>
        <p:spPr bwMode="auto">
          <a:xfrm>
            <a:off x="1525920" y="7199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15454" y="1201758"/>
            <a:ext cx="55923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en Bg" panose="020B0800050000020004" pitchFamily="34" charset="-52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3339" y="4215126"/>
            <a:ext cx="51297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g-BG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3800667" y="35192"/>
            <a:ext cx="0" cy="675264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3702701" y="894957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702701" y="1506986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717060" y="190419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702701" y="264596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80000" y="360000"/>
            <a:ext cx="34504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„</a:t>
            </a:r>
            <a:r>
              <a:rPr lang="ru-RU" b="1" dirty="0">
                <a:solidFill>
                  <a:schemeClr val="bg1"/>
                </a:solidFill>
                <a:latin typeface="Helen Bg" panose="020B0800050000020004" pitchFamily="34" charset="-52"/>
              </a:rPr>
              <a:t> ГРАЖДАНСКИ КОНТРОЛ ВЪРХУ РЕФОРМАТА В СЪДЕБНАТА СИСТЕМА</a:t>
            </a: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”</a:t>
            </a:r>
            <a:endParaRPr kumimoji="0" lang="bg-BG" altLang="bg-BG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en Bg" panose="020B0800050000020004" pitchFamily="34" charset="-52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" y="4320000"/>
            <a:ext cx="2600325" cy="176212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960000" y="360000"/>
            <a:ext cx="8095593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bg-BG" sz="1950" dirty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Провеждане на конференции, обществени обсъждания, кръгли маси, и др. със заинтересованите страни;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bg-BG" sz="1950" dirty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Провеждане на семинари и обучения за вещи лица, съдебни заседатели, адвокати, </a:t>
            </a:r>
            <a:r>
              <a:rPr lang="bg-BG" sz="195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медиатори</a:t>
            </a:r>
            <a:r>
              <a:rPr lang="bg-BG" sz="1950" dirty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, арбитражни съдии;</a:t>
            </a:r>
          </a:p>
          <a:p>
            <a:pPr lvl="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bg-BG" sz="1950" dirty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Мониторинг и отправяне на препоръки по дела за корупционни престъпления, организирана престъпност и дела, засягащи лица, заемащи висши държавни длъжности (вкл. магистрати); </a:t>
            </a:r>
          </a:p>
          <a:p>
            <a:pPr lvl="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bg-BG" sz="1950" dirty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Формулиране на предложения за въвеждане и популяризиране на подходите на възстановително правосъдие;</a:t>
            </a:r>
          </a:p>
          <a:p>
            <a:pPr lvl="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bg-BG" sz="1950" dirty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Организиране и провеждане на обучения на служителите на кандидата/партньора, участие на кандидата/партньора в мрежи, включително НПО мрежи на европейско </a:t>
            </a:r>
            <a:r>
              <a:rPr lang="bg-BG" sz="195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равнище</a:t>
            </a:r>
            <a:r>
              <a:rPr lang="bg-BG" sz="1950" dirty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960000" y="5040000"/>
            <a:ext cx="81235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en Bg" panose="020B0800050000020004" pitchFamily="34" charset="-52"/>
              </a:rPr>
              <a:t>ДЕЙНОСТИ, СВЪРЗАНИ С ОРГАНИЗАЦИЯТА И УПРАВЛЕНИЕТО  НА ПРОЕКТА СА ПРЯКО ЗАДЪЛЖЕНИЕ НА БЕНЕФИЦИЕНТА СЛЕД СКЛЮЧВАНЕ НА АДМИНИСТРАТИВНИЯ ДОГОВОР ЗА ПРЕДОСТАВЯНЕ НА БФП И НЕ СЕ ОПИСВАТ КАТО ОТДЕЛНА/И ДЕЙНОСТ/И ВЪВ ФОРМУЛЯРА ЗА КАНДИДАТСТВАНЕ. 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en Bg" panose="020B08000500000200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4799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180000" y="2520000"/>
            <a:ext cx="3464777" cy="8805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dirty="0" smtClean="0">
                <a:solidFill>
                  <a:schemeClr val="tx2">
                    <a:lumMod val="75000"/>
                  </a:schemeClr>
                </a:solidFill>
                <a:latin typeface="Helen Bg" panose="020B0800050000020004" pitchFamily="34" charset="-52"/>
              </a:rPr>
              <a:t>ДОПУСТИМИ ДЕЙНОСТИ</a:t>
            </a:r>
            <a:endParaRPr lang="bg-BG" sz="2000" b="1" dirty="0">
              <a:solidFill>
                <a:schemeClr val="tx2">
                  <a:lumMod val="75000"/>
                </a:schemeClr>
              </a:solidFill>
              <a:latin typeface="Helen Bg" panose="020B0800050000020004" pitchFamily="34" charset="-52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051466" y="2851247"/>
            <a:ext cx="223529" cy="25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1088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en Bg Light" panose="0200000308000002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bg-BG" sz="1633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en Bg Light" panose="02000003080000020004" pitchFamily="50" charset="-52"/>
              <a:ea typeface="+mn-ea"/>
              <a:cs typeface="+mn-cs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246590" y="739667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246590" y="968603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534367" y="5139994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-2707706" y="-180096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AutoShape 2" descr="Registry Agency"/>
          <p:cNvSpPr>
            <a:spLocks noChangeAspect="1" noChangeArrowheads="1"/>
          </p:cNvSpPr>
          <p:nvPr/>
        </p:nvSpPr>
        <p:spPr bwMode="auto">
          <a:xfrm>
            <a:off x="1387694" y="-131026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AutoShape 4" descr="Registry Agency"/>
          <p:cNvSpPr>
            <a:spLocks noChangeAspect="1" noChangeArrowheads="1"/>
          </p:cNvSpPr>
          <p:nvPr/>
        </p:nvSpPr>
        <p:spPr bwMode="auto">
          <a:xfrm>
            <a:off x="1525920" y="7199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15454" y="1201758"/>
            <a:ext cx="55923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en Bg" panose="020B0800050000020004" pitchFamily="34" charset="-52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3339" y="4215126"/>
            <a:ext cx="51297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g-BG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3800667" y="35192"/>
            <a:ext cx="0" cy="675264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3702701" y="894957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702701" y="1506986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717060" y="190419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702701" y="264596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80000" y="360000"/>
            <a:ext cx="34504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„</a:t>
            </a:r>
            <a:r>
              <a:rPr lang="ru-RU" b="1" dirty="0" smtClean="0">
                <a:solidFill>
                  <a:schemeClr val="bg1"/>
                </a:solidFill>
                <a:latin typeface="Helen Bg" panose="020B0800050000020004" pitchFamily="34" charset="-52"/>
              </a:rPr>
              <a:t>ГРАЖДАНСКИ </a:t>
            </a:r>
            <a:r>
              <a:rPr lang="ru-RU" b="1" dirty="0">
                <a:solidFill>
                  <a:schemeClr val="bg1"/>
                </a:solidFill>
                <a:latin typeface="Helen Bg" panose="020B0800050000020004" pitchFamily="34" charset="-52"/>
              </a:rPr>
              <a:t>КОНТРОЛ ВЪРХУ РЕФОРМАТА В СЪДЕБНАТА СИСТЕМА</a:t>
            </a: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”</a:t>
            </a:r>
            <a:endParaRPr kumimoji="0" lang="bg-BG" altLang="bg-BG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en Bg" panose="020B0800050000020004" pitchFamily="34" charset="-52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60000" y="2088000"/>
            <a:ext cx="8095593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bg-BG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Осигуряване </a:t>
            </a:r>
            <a:r>
              <a:rPr lang="bg-BG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на информация и комуникация по проекта – задължителна дейност за всички проектни предложения в съответствие с изискванията на </a:t>
            </a:r>
            <a:r>
              <a:rPr lang="bg-BG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Единния наръчник на бенефициента за прилагане на правилата за информация и комуникация 2014-2020 г. </a:t>
            </a:r>
            <a:endParaRPr lang="bg-BG" sz="2000" dirty="0">
              <a:solidFill>
                <a:schemeClr val="tx2">
                  <a:lumMod val="40000"/>
                  <a:lumOff val="60000"/>
                </a:schemeClr>
              </a:solidFill>
              <a:latin typeface="Helen Bg" panose="020B0800050000020004" pitchFamily="34" charset="-52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 Единният наръчник е </a:t>
            </a:r>
            <a:r>
              <a:rPr lang="ru-RU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публикуван в секцията на ОПДУ на Единния информационен портал: </a:t>
            </a:r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www.eufunds.bg</a:t>
            </a:r>
            <a:r>
              <a:rPr lang="en-GB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, </a:t>
            </a:r>
            <a:r>
              <a:rPr lang="ru-RU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раздел </a:t>
            </a:r>
            <a:r>
              <a:rPr lang="ru-RU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„Наръчници, ръководства, правила</a:t>
            </a:r>
            <a:r>
              <a:rPr lang="ru-RU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“</a:t>
            </a:r>
            <a:endParaRPr lang="bg-BG" sz="2000" dirty="0">
              <a:solidFill>
                <a:schemeClr val="tx2">
                  <a:lumMod val="40000"/>
                  <a:lumOff val="60000"/>
                </a:schemeClr>
              </a:solidFill>
              <a:latin typeface="Helen Bg" panose="020B0800050000020004" pitchFamily="34" charset="-5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275" y="57150"/>
            <a:ext cx="4242975" cy="1345762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3959836" y="4680000"/>
            <a:ext cx="809559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0"/>
              </a:spcBef>
              <a:spcAft>
                <a:spcPts val="600"/>
              </a:spcAft>
            </a:pPr>
            <a:r>
              <a:rPr lang="bg-BG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Във формуляра за кандидатстване </a:t>
            </a:r>
            <a:r>
              <a:rPr lang="ru-RU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задължителната </a:t>
            </a:r>
            <a:r>
              <a:rPr lang="ru-RU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дейност, свързана с осигуряване на информация и комуникация по проекта </a:t>
            </a:r>
            <a:r>
              <a:rPr lang="ru-RU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се описва, но не се остойностява, тъй като разходите за нейносто изпълнение са непреки. </a:t>
            </a:r>
          </a:p>
          <a:p>
            <a:pPr lvl="0" algn="ctr">
              <a:spcBef>
                <a:spcPts val="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en Bg" panose="020B0800050000020004" pitchFamily="34" charset="-52"/>
              </a:rPr>
              <a:t>В поле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en Bg" panose="020B0800050000020004" pitchFamily="34" charset="-52"/>
              </a:rPr>
              <a:t>„Стойност“ на тази дейност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en Bg" panose="020B0800050000020004" pitchFamily="34" charset="-52"/>
              </a:rPr>
              <a:t>следва да се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en Bg" panose="020B0800050000020004" pitchFamily="34" charset="-52"/>
              </a:rPr>
              <a:t>посочи 0. </a:t>
            </a:r>
            <a:endParaRPr lang="en-US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en Bg" panose="020B0800050000020004" pitchFamily="34" charset="-52"/>
            </a:endParaRPr>
          </a:p>
          <a:p>
            <a:pPr lvl="0" algn="just">
              <a:spcBef>
                <a:spcPts val="0"/>
              </a:spcBef>
              <a:spcAft>
                <a:spcPts val="600"/>
              </a:spcAft>
            </a:pP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Helen Bg" panose="020B08000500000200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156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051466" y="2851247"/>
            <a:ext cx="223529" cy="25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1088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en Bg Light" panose="0200000308000002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bg-BG" sz="1633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en Bg Light" panose="02000003080000020004" pitchFamily="50" charset="-52"/>
              <a:ea typeface="+mn-ea"/>
              <a:cs typeface="+mn-cs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246590" y="739667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246590" y="968603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534367" y="5139994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-2707706" y="-180096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AutoShape 2" descr="Registry Agency"/>
          <p:cNvSpPr>
            <a:spLocks noChangeAspect="1" noChangeArrowheads="1"/>
          </p:cNvSpPr>
          <p:nvPr/>
        </p:nvSpPr>
        <p:spPr bwMode="auto">
          <a:xfrm>
            <a:off x="1387694" y="-131026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AutoShape 4" descr="Registry Agency"/>
          <p:cNvSpPr>
            <a:spLocks noChangeAspect="1" noChangeArrowheads="1"/>
          </p:cNvSpPr>
          <p:nvPr/>
        </p:nvSpPr>
        <p:spPr bwMode="auto">
          <a:xfrm>
            <a:off x="1525920" y="7199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15454" y="1201758"/>
            <a:ext cx="55923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en Bg" panose="020B0800050000020004" pitchFamily="34" charset="-52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44895" y="3278053"/>
            <a:ext cx="8048316" cy="19499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1200"/>
              </a:spcAft>
            </a:pPr>
            <a:endParaRPr lang="bg-BG" dirty="0" smtClean="0">
              <a:solidFill>
                <a:schemeClr val="tx2">
                  <a:lumMod val="75000"/>
                </a:schemeClr>
              </a:solidFill>
              <a:latin typeface="Helen Bg" panose="020B0800050000020004" pitchFamily="34" charset="-52"/>
            </a:endParaRPr>
          </a:p>
          <a:p>
            <a:pPr algn="just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Helen Bg" panose="020B0800050000020004" pitchFamily="34" charset="-52"/>
              </a:rPr>
              <a:t>Обученията на служителите на бенефициентите и/или партньорите, участието на бенефициентите и/или партньорите в мрежи, включително НПО мрежи на европейско равнище са допустими за финансиране дейности по тази процедура, само ако те са допълващи и не са основна цел по проекта. </a:t>
            </a:r>
            <a:endParaRPr lang="bg-BG" sz="2000" dirty="0">
              <a:solidFill>
                <a:schemeClr val="tx2">
                  <a:lumMod val="75000"/>
                </a:schemeClr>
              </a:solidFill>
              <a:latin typeface="Helen Bg" panose="020B0800050000020004" pitchFamily="34" charset="-52"/>
            </a:endParaRPr>
          </a:p>
          <a:p>
            <a:pPr algn="just">
              <a:spcAft>
                <a:spcPts val="1200"/>
              </a:spcAft>
            </a:pPr>
            <a:endParaRPr lang="bg-BG" dirty="0">
              <a:solidFill>
                <a:schemeClr val="tx2">
                  <a:lumMod val="75000"/>
                </a:schemeClr>
              </a:solidFill>
              <a:latin typeface="Helen Bg" panose="020B0800050000020004" pitchFamily="34" charset="-52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894" y="49964"/>
            <a:ext cx="993734" cy="12436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10958" y="1448689"/>
            <a:ext cx="8082251" cy="16537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Helen Bg" panose="020B0800050000020004" pitchFamily="34" charset="-52"/>
              </a:rPr>
              <a:t>Дейностите по проектите следва да са обединени около основните процеси, необходими за постигане целите на проекта. Посочените допустими дейности могат да бъдат обединявани и комбинирани в зависимост от логиката на интервенциите по проекта.</a:t>
            </a:r>
            <a:endParaRPr lang="bg-BG" sz="2000" dirty="0">
              <a:solidFill>
                <a:schemeClr val="tx2">
                  <a:lumMod val="75000"/>
                </a:schemeClr>
              </a:solidFill>
              <a:latin typeface="Helen Bg" panose="020B0800050000020004" pitchFamily="34" charset="-52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800667" y="35192"/>
            <a:ext cx="0" cy="675264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3702701" y="894957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702701" y="1506986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717060" y="190419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702701" y="264596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39959" y="468143"/>
            <a:ext cx="34504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„</a:t>
            </a:r>
            <a:r>
              <a:rPr lang="ru-RU" b="1" dirty="0" smtClean="0">
                <a:solidFill>
                  <a:schemeClr val="bg1"/>
                </a:solidFill>
                <a:latin typeface="Helen Bg" panose="020B0800050000020004" pitchFamily="34" charset="-52"/>
              </a:rPr>
              <a:t>ГРАЖДАНСКИ </a:t>
            </a:r>
            <a:r>
              <a:rPr lang="ru-RU" b="1" dirty="0">
                <a:solidFill>
                  <a:schemeClr val="bg1"/>
                </a:solidFill>
                <a:latin typeface="Helen Bg" panose="020B0800050000020004" pitchFamily="34" charset="-52"/>
              </a:rPr>
              <a:t>КОНТРОЛ ВЪРХУ РЕФОРМАТА В СЪДЕБНАТА СИСТЕМА</a:t>
            </a: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”</a:t>
            </a:r>
            <a:endParaRPr kumimoji="0" lang="bg-BG" altLang="bg-BG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en Bg" panose="020B0800050000020004" pitchFamily="34" charset="-52"/>
              <a:ea typeface="+mn-ea"/>
              <a:cs typeface="+mn-cs"/>
            </a:endParaRPr>
          </a:p>
        </p:txBody>
      </p:sp>
      <p:pic>
        <p:nvPicPr>
          <p:cNvPr id="36" name="Picture 4" descr="Image result for важно изображен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78" y="2563387"/>
            <a:ext cx="2006082" cy="186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4054419" y="5436326"/>
            <a:ext cx="8048316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bg-BG" sz="2000" dirty="0">
                <a:solidFill>
                  <a:schemeClr val="tx2">
                    <a:lumMod val="75000"/>
                  </a:schemeClr>
                </a:solidFill>
                <a:latin typeface="Helen Bg" panose="020B0800050000020004" pitchFamily="34" charset="-52"/>
              </a:rPr>
              <a:t>По процедурата няма да се финансират проекти, чиито дейности са стартирали и изпълнявани преди датата на сключване на договора за безвъзмездна финансова помощ.</a:t>
            </a:r>
          </a:p>
        </p:txBody>
      </p:sp>
    </p:spTree>
    <p:extLst>
      <p:ext uri="{BB962C8B-B14F-4D97-AF65-F5344CB8AC3E}">
        <p14:creationId xmlns:p14="http://schemas.microsoft.com/office/powerpoint/2010/main" val="167487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180000" y="2520000"/>
            <a:ext cx="3464777" cy="8805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b="1" cap="small" dirty="0" smtClean="0">
                <a:solidFill>
                  <a:schemeClr val="tx2">
                    <a:lumMod val="75000"/>
                  </a:schemeClr>
                </a:solidFill>
                <a:latin typeface="Helen Bg" panose="020B0800050000020004" pitchFamily="34" charset="-52"/>
              </a:rPr>
              <a:t>ДОПУСТИМИ РАЗХОДИ</a:t>
            </a:r>
            <a:endParaRPr lang="bg-BG" sz="2400" b="1" dirty="0">
              <a:solidFill>
                <a:schemeClr val="tx2">
                  <a:lumMod val="75000"/>
                </a:schemeClr>
              </a:solidFill>
              <a:latin typeface="Helen Bg" panose="020B0800050000020004" pitchFamily="34" charset="-52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051466" y="2851247"/>
            <a:ext cx="223529" cy="25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1088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en Bg Light" panose="0200000308000002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bg-BG" sz="1633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en Bg Light" panose="02000003080000020004" pitchFamily="50" charset="-52"/>
              <a:ea typeface="+mn-ea"/>
              <a:cs typeface="+mn-cs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246590" y="739667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246590" y="968603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534367" y="5139994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-2707706" y="-180096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AutoShape 2" descr="Registry Agency"/>
          <p:cNvSpPr>
            <a:spLocks noChangeAspect="1" noChangeArrowheads="1"/>
          </p:cNvSpPr>
          <p:nvPr/>
        </p:nvSpPr>
        <p:spPr bwMode="auto">
          <a:xfrm>
            <a:off x="1387694" y="-131026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AutoShape 4" descr="Registry Agency"/>
          <p:cNvSpPr>
            <a:spLocks noChangeAspect="1" noChangeArrowheads="1"/>
          </p:cNvSpPr>
          <p:nvPr/>
        </p:nvSpPr>
        <p:spPr bwMode="auto">
          <a:xfrm>
            <a:off x="1525920" y="7199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15454" y="1201758"/>
            <a:ext cx="55923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en Bg" panose="020B0800050000020004" pitchFamily="34" charset="-52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25305" y="494350"/>
            <a:ext cx="6063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bg-BG" dirty="0">
              <a:solidFill>
                <a:schemeClr val="bg1"/>
              </a:solidFill>
              <a:latin typeface="Helen Bg" panose="020B0800050000020004" pitchFamily="34" charset="-5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9430" y="4237557"/>
            <a:ext cx="51297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g-BG" dirty="0"/>
          </a:p>
        </p:txBody>
      </p:sp>
      <p:pic>
        <p:nvPicPr>
          <p:cNvPr id="26" name="Picture 25" descr="Image result for допустими разход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976" y="171400"/>
            <a:ext cx="1396175" cy="143046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4680000" y="2520000"/>
            <a:ext cx="682802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3200" dirty="0" smtClean="0">
                <a:solidFill>
                  <a:schemeClr val="bg1"/>
                </a:solidFill>
                <a:latin typeface="Helen Bg" panose="020B0800050000020004" pitchFamily="34" charset="-52"/>
              </a:rPr>
              <a:t>ПО ТАЗИ ПРОЦЕДУРА ЩЕ БЪДЕ ПРИЛОЖЕНА СХЕМА ЗА ФИНАНСИРАНЕ С ЕДИННА СТАВКА В СЪОТВЕТСТВИЕ С ЧЛ. 68Б НА РЕГЛАМЕНТ (ЕС) № 1303/2013 И ЧЛ. 6, АЛ. 1 ОТ ПМС № 189/2016 Г. </a:t>
            </a:r>
            <a:endParaRPr lang="bg-BG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en Bg" panose="020B0800050000020004" pitchFamily="34" charset="-52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3800667" y="25861"/>
            <a:ext cx="0" cy="675264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3702701" y="894957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702701" y="1506986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717060" y="190419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3702701" y="264596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80000" y="360000"/>
            <a:ext cx="34504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„</a:t>
            </a:r>
            <a:r>
              <a:rPr lang="ru-RU" b="1" dirty="0" smtClean="0">
                <a:solidFill>
                  <a:schemeClr val="bg1"/>
                </a:solidFill>
                <a:latin typeface="Helen Bg" panose="020B0800050000020004" pitchFamily="34" charset="-52"/>
              </a:rPr>
              <a:t>ГРАЖДАНСКИ </a:t>
            </a:r>
            <a:r>
              <a:rPr lang="ru-RU" b="1" dirty="0">
                <a:solidFill>
                  <a:schemeClr val="bg1"/>
                </a:solidFill>
                <a:latin typeface="Helen Bg" panose="020B0800050000020004" pitchFamily="34" charset="-52"/>
              </a:rPr>
              <a:t>КОНТРОЛ ВЪРХУ РЕФОРМАТА В СЪДЕБНАТА СИСТЕМА</a:t>
            </a: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”</a:t>
            </a:r>
            <a:endParaRPr kumimoji="0" lang="bg-BG" altLang="bg-BG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en Bg" panose="020B0800050000020004" pitchFamily="34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08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180000" y="2520000"/>
            <a:ext cx="3464777" cy="30398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b="1" cap="small" dirty="0">
                <a:solidFill>
                  <a:schemeClr val="tx2">
                    <a:lumMod val="75000"/>
                  </a:schemeClr>
                </a:solidFill>
                <a:latin typeface="Helen Bg" panose="020B0800050000020004" pitchFamily="34" charset="-52"/>
              </a:rPr>
              <a:t>СХЕМА ЗА ФИНАНСИРАНЕ С ЕДИННА СТАВКА В СЪОТВЕТСТВИЕ С ЧЛ. 68Б НА РЕГЛАМЕНТ (ЕС) № 1303/2013 И ЧЛ. 6, АЛ. 1 ОТ ПМС № 189/2016 Г. </a:t>
            </a:r>
            <a:endParaRPr lang="bg-BG" sz="2400" b="1" dirty="0">
              <a:solidFill>
                <a:schemeClr val="tx2">
                  <a:lumMod val="75000"/>
                </a:schemeClr>
              </a:solidFill>
              <a:latin typeface="Helen Bg" panose="020B0800050000020004" pitchFamily="34" charset="-52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051466" y="2851247"/>
            <a:ext cx="223529" cy="25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1088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en Bg Light" panose="0200000308000002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bg-BG" sz="1633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en Bg Light" panose="02000003080000020004" pitchFamily="50" charset="-52"/>
              <a:ea typeface="+mn-ea"/>
              <a:cs typeface="+mn-cs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246590" y="739667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246590" y="968603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534367" y="5139994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-2707706" y="-180096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AutoShape 2" descr="Registry Agency"/>
          <p:cNvSpPr>
            <a:spLocks noChangeAspect="1" noChangeArrowheads="1"/>
          </p:cNvSpPr>
          <p:nvPr/>
        </p:nvSpPr>
        <p:spPr bwMode="auto">
          <a:xfrm>
            <a:off x="1387694" y="-131026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AutoShape 4" descr="Registry Agency"/>
          <p:cNvSpPr>
            <a:spLocks noChangeAspect="1" noChangeArrowheads="1"/>
          </p:cNvSpPr>
          <p:nvPr/>
        </p:nvSpPr>
        <p:spPr bwMode="auto">
          <a:xfrm>
            <a:off x="1525920" y="7199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15454" y="1201758"/>
            <a:ext cx="55923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en Bg" panose="020B0800050000020004" pitchFamily="34" charset="-52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25305" y="494350"/>
            <a:ext cx="6063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bg-BG" dirty="0">
              <a:solidFill>
                <a:schemeClr val="bg1"/>
              </a:solidFill>
              <a:latin typeface="Helen Bg" panose="020B0800050000020004" pitchFamily="34" charset="-5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6523" y="4224553"/>
            <a:ext cx="51297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g-BG" dirty="0"/>
          </a:p>
        </p:txBody>
      </p:sp>
      <p:sp>
        <p:nvSpPr>
          <p:cNvPr id="9" name="Rectangle 8"/>
          <p:cNvSpPr/>
          <p:nvPr/>
        </p:nvSpPr>
        <p:spPr>
          <a:xfrm>
            <a:off x="3960000" y="2520000"/>
            <a:ext cx="68280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bg-BG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en Bg" panose="020B0800050000020004" pitchFamily="34" charset="-52"/>
              </a:rPr>
              <a:t>ПРЕКИ РАЗХОДИ ЗА ПЕРСОНАЛ</a:t>
            </a:r>
            <a:endParaRPr lang="bg-BG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en Bg" panose="020B0800050000020004" pitchFamily="34" charset="-52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3800667" y="25861"/>
            <a:ext cx="0" cy="675264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3702701" y="894957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702701" y="1506986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717060" y="190419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3702701" y="264596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30659" y="396682"/>
            <a:ext cx="34504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„</a:t>
            </a:r>
            <a:r>
              <a:rPr lang="ru-RU" b="1" dirty="0" smtClean="0">
                <a:solidFill>
                  <a:schemeClr val="bg1"/>
                </a:solidFill>
                <a:latin typeface="Helen Bg" panose="020B0800050000020004" pitchFamily="34" charset="-52"/>
              </a:rPr>
              <a:t>ГРАЖДАНСКИ </a:t>
            </a:r>
            <a:r>
              <a:rPr lang="ru-RU" b="1" dirty="0">
                <a:solidFill>
                  <a:schemeClr val="bg1"/>
                </a:solidFill>
                <a:latin typeface="Helen Bg" panose="020B0800050000020004" pitchFamily="34" charset="-52"/>
              </a:rPr>
              <a:t>КОНТРОЛ ВЪРХУ РЕФОРМАТА В СЪДЕБНАТА СИСТЕМА</a:t>
            </a: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”</a:t>
            </a:r>
            <a:endParaRPr kumimoji="0" lang="bg-BG" altLang="bg-BG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en Bg" panose="020B0800050000020004" pitchFamily="34" charset="-52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960000" y="3600000"/>
            <a:ext cx="682802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bg-BG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en Bg" panose="020B0800050000020004" pitchFamily="34" charset="-52"/>
              </a:rPr>
              <a:t>ДРУГИ ДОПУСТИМИ РАЗХОДИ, ЗА КОИТО СЕ ИЗПОЛЗВА ЕДИННА СТАВКА В РАЗМЕР НА ДО 40 % ОТ ДОПУСТИМИТЕ ПРЕКИ РАЗХОДИ ЗА ПЕРСОНАЛ</a:t>
            </a:r>
            <a:endParaRPr lang="bg-BG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en Bg" panose="020B0800050000020004" pitchFamily="34" charset="-5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0000" y="108000"/>
            <a:ext cx="292417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07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4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180000" y="2520000"/>
            <a:ext cx="3455446" cy="30003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g-BG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en Bg" panose="020B0800050000020004"/>
                <a:ea typeface="PMingLiU-ExtB" panose="02020500000000000000" pitchFamily="18" charset="-120"/>
              </a:rPr>
              <a:t>В ИЗМЕНЕНИТЕ НАСОКИ ЗА КАНДИДАТСТВАНЕ СА ОТРАЗЕНИ</a:t>
            </a:r>
            <a:r>
              <a:rPr 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en Bg" panose="020B0800050000020004"/>
                <a:ea typeface="PMingLiU-ExtB" panose="02020500000000000000" pitchFamily="18" charset="-120"/>
              </a:rPr>
              <a:t> </a:t>
            </a:r>
            <a:r>
              <a:rPr lang="bg-BG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en Bg" panose="020B0800050000020004"/>
                <a:ea typeface="PMingLiU-ExtB" panose="02020500000000000000" pitchFamily="18" charset="-120"/>
              </a:rPr>
              <a:t>СЛЕДНИТЕ НОВОПРИЕТИ ИЛИ ИЗМЕНЕНИ АКТОВЕ ОТ НАЦИОНАЛНОТО ЗАКОНОДАТЕЛСТВО И ПРАВОТО НА ЕС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Helen Bg" panose="020B0800050000020004" pitchFamily="34" charset="-52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051466" y="2851247"/>
            <a:ext cx="223529" cy="25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1088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en Bg Light" panose="0200000308000002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bg-BG" sz="1633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en Bg Light" panose="02000003080000020004" pitchFamily="50" charset="-52"/>
              <a:ea typeface="+mn-ea"/>
              <a:cs typeface="+mn-cs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246590" y="739667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246590" y="968603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534367" y="5139994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-2707706" y="-180096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AutoShape 2" descr="Registry Agency"/>
          <p:cNvSpPr>
            <a:spLocks noChangeAspect="1" noChangeArrowheads="1"/>
          </p:cNvSpPr>
          <p:nvPr/>
        </p:nvSpPr>
        <p:spPr bwMode="auto">
          <a:xfrm>
            <a:off x="1387694" y="-131026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AutoShape 4" descr="Registry Agency"/>
          <p:cNvSpPr>
            <a:spLocks noChangeAspect="1" noChangeArrowheads="1"/>
          </p:cNvSpPr>
          <p:nvPr/>
        </p:nvSpPr>
        <p:spPr bwMode="auto">
          <a:xfrm>
            <a:off x="1525920" y="7199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800667" y="44525"/>
            <a:ext cx="0" cy="675264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3702701" y="903863"/>
            <a:ext cx="195932" cy="1781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702701" y="1486358"/>
            <a:ext cx="195932" cy="1781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702701" y="1889134"/>
            <a:ext cx="195932" cy="1781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702701" y="2645963"/>
            <a:ext cx="195932" cy="1781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80000" y="360000"/>
            <a:ext cx="34550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dirty="0" smtClean="0">
                <a:solidFill>
                  <a:schemeClr val="bg1"/>
                </a:solidFill>
                <a:latin typeface="Helen Bg" panose="020B0800050000020004" pitchFamily="34" charset="-52"/>
              </a:rPr>
              <a:t>„</a:t>
            </a:r>
            <a:r>
              <a:rPr lang="ru-RU" b="1" dirty="0">
                <a:solidFill>
                  <a:schemeClr val="bg1"/>
                </a:solidFill>
                <a:latin typeface="Helen Bg" panose="020B0800050000020004" pitchFamily="34" charset="-52"/>
              </a:rPr>
              <a:t>ГРАЖДАНСКИ КОНТРОЛ ВЪРХУ РЕФОРМАТА В СЪДЕБНАТА СИСТЕМА</a:t>
            </a:r>
            <a:r>
              <a:rPr lang="bg-BG" b="1" dirty="0">
                <a:solidFill>
                  <a:schemeClr val="bg1"/>
                </a:solidFill>
                <a:latin typeface="Helen Bg" panose="020B0800050000020004" pitchFamily="34" charset="-52"/>
              </a:rPr>
              <a:t>”</a:t>
            </a:r>
            <a:endParaRPr lang="bg-BG" altLang="bg-BG" b="1" dirty="0">
              <a:solidFill>
                <a:schemeClr val="bg1"/>
              </a:solidFill>
              <a:latin typeface="Helen Bg" panose="020B0800050000020004" pitchFamily="34" charset="-5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20423" y="1704304"/>
            <a:ext cx="8402057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850" dirty="0" smtClean="0">
                <a:solidFill>
                  <a:srgbClr val="1F497D">
                    <a:lumMod val="40000"/>
                    <a:lumOff val="60000"/>
                  </a:srgbClr>
                </a:solidFill>
                <a:latin typeface="Helen Bg" panose="020B0800050000020004"/>
              </a:rPr>
              <a:t>•Регламент </a:t>
            </a:r>
            <a:r>
              <a:rPr lang="ru-RU" sz="1850" dirty="0">
                <a:solidFill>
                  <a:srgbClr val="1F497D">
                    <a:lumMod val="40000"/>
                    <a:lumOff val="60000"/>
                  </a:srgbClr>
                </a:solidFill>
                <a:latin typeface="Helen Bg" panose="020B0800050000020004"/>
              </a:rPr>
              <a:t>(ЕС, Евратом) № 1046/2018 на Европейския парламент и на Съвета от 18 юли 2018 година за финансовите правила, приложими за общия бюджет на Съюза, с който са изменени регламенти (ЕС) № 1303/2013 и (ЕС) № 1304/2013 и е отменен Регламент (ЕС, Евратом) № 966/2012 (ОВ  L 193/1 от 30.07.2018);</a:t>
            </a:r>
          </a:p>
          <a:p>
            <a:pPr algn="just">
              <a:spcAft>
                <a:spcPts val="600"/>
              </a:spcAft>
            </a:pPr>
            <a:r>
              <a:rPr lang="ru-RU" sz="1850" dirty="0" smtClean="0">
                <a:solidFill>
                  <a:srgbClr val="1F497D">
                    <a:lumMod val="40000"/>
                    <a:lumOff val="60000"/>
                  </a:srgbClr>
                </a:solidFill>
                <a:latin typeface="Helen Bg" panose="020B0800050000020004"/>
              </a:rPr>
              <a:t>•Наредба </a:t>
            </a:r>
            <a:r>
              <a:rPr lang="ru-RU" sz="1850" dirty="0">
                <a:solidFill>
                  <a:srgbClr val="1F497D">
                    <a:lumMod val="40000"/>
                    <a:lumOff val="60000"/>
                  </a:srgbClr>
                </a:solidFill>
                <a:latin typeface="Helen Bg" panose="020B0800050000020004"/>
              </a:rPr>
              <a:t>№ Н-3 от 22 май 2018 г. на министъра на финансите за определяне на правилата за плащания, за верификация и сертификация на разходите, за възстановяване и отписване на неправомерни разходи и за осчетоводяване, както и сроковете и правилата за приключване на счетоводната година по оперативните програми и програмите за европейско териториално сътрудничество;</a:t>
            </a:r>
          </a:p>
          <a:p>
            <a:pPr algn="just">
              <a:spcAft>
                <a:spcPts val="600"/>
              </a:spcAft>
            </a:pPr>
            <a:r>
              <a:rPr lang="ru-RU" sz="1850" dirty="0" smtClean="0">
                <a:solidFill>
                  <a:srgbClr val="1F497D">
                    <a:lumMod val="40000"/>
                    <a:lumOff val="60000"/>
                  </a:srgbClr>
                </a:solidFill>
                <a:latin typeface="Helen Bg" panose="020B0800050000020004"/>
              </a:rPr>
              <a:t>•Регламент </a:t>
            </a:r>
            <a:r>
              <a:rPr lang="ru-RU" sz="1850" dirty="0">
                <a:solidFill>
                  <a:srgbClr val="1F497D">
                    <a:lumMod val="40000"/>
                    <a:lumOff val="60000"/>
                  </a:srgbClr>
                </a:solidFill>
                <a:latin typeface="Helen Bg" panose="020B0800050000020004"/>
              </a:rPr>
              <a:t>(ЕС) 2016/679 на Европейския парламент и на Съвета от 27 април 2016 година относно защитата на физическите лица във връзка с обработването на лични данни и относно свободното движение на такива данни и за отмяна на Директива 95/46/EО (Общ регламент относно защитата на данните), който се прилага от 25.05.2018 г</a:t>
            </a:r>
            <a:r>
              <a:rPr lang="ru-RU" sz="1850" dirty="0" smtClean="0">
                <a:solidFill>
                  <a:srgbClr val="1F497D">
                    <a:lumMod val="40000"/>
                    <a:lumOff val="60000"/>
                  </a:srgbClr>
                </a:solidFill>
                <a:latin typeface="Helen Bg" panose="020B0800050000020004"/>
              </a:rPr>
              <a:t>.</a:t>
            </a:r>
            <a:endParaRPr lang="ru-RU" sz="1850" dirty="0">
              <a:solidFill>
                <a:srgbClr val="1F497D">
                  <a:lumMod val="40000"/>
                  <a:lumOff val="60000"/>
                </a:srgbClr>
              </a:solidFill>
              <a:latin typeface="Helen Bg" panose="020B080005000002000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9072" y="107315"/>
            <a:ext cx="3803968" cy="137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90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180000" y="2520000"/>
            <a:ext cx="3464777" cy="8805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b="1" cap="small" dirty="0" smtClean="0">
                <a:solidFill>
                  <a:schemeClr val="tx2">
                    <a:lumMod val="75000"/>
                  </a:schemeClr>
                </a:solidFill>
                <a:latin typeface="Helen Bg" panose="020B0800050000020004" pitchFamily="34" charset="-52"/>
              </a:rPr>
              <a:t>ПРЕКИ РАЗХОДИ ЗА ПЕРСОНАЛ</a:t>
            </a:r>
            <a:endParaRPr lang="bg-BG" sz="2400" b="1" dirty="0">
              <a:solidFill>
                <a:schemeClr val="tx2">
                  <a:lumMod val="75000"/>
                </a:schemeClr>
              </a:solidFill>
              <a:latin typeface="Helen Bg" panose="020B0800050000020004" pitchFamily="34" charset="-52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051466" y="2851247"/>
            <a:ext cx="223529" cy="25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1088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en Bg Light" panose="0200000308000002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bg-BG" sz="1633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en Bg Light" panose="02000003080000020004" pitchFamily="50" charset="-52"/>
              <a:ea typeface="+mn-ea"/>
              <a:cs typeface="+mn-cs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246590" y="739667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246590" y="968603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534367" y="5139994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-2707706" y="-180096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AutoShape 2" descr="Registry Agency"/>
          <p:cNvSpPr>
            <a:spLocks noChangeAspect="1" noChangeArrowheads="1"/>
          </p:cNvSpPr>
          <p:nvPr/>
        </p:nvSpPr>
        <p:spPr bwMode="auto">
          <a:xfrm>
            <a:off x="1387694" y="-131026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AutoShape 4" descr="Registry Agency"/>
          <p:cNvSpPr>
            <a:spLocks noChangeAspect="1" noChangeArrowheads="1"/>
          </p:cNvSpPr>
          <p:nvPr/>
        </p:nvSpPr>
        <p:spPr bwMode="auto">
          <a:xfrm>
            <a:off x="1525920" y="7199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15454" y="1201758"/>
            <a:ext cx="55923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en Bg" panose="020B0800050000020004" pitchFamily="34" charset="-52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25305" y="494350"/>
            <a:ext cx="6063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bg-BG" dirty="0">
              <a:solidFill>
                <a:schemeClr val="bg1"/>
              </a:solidFill>
              <a:latin typeface="Helen Bg" panose="020B0800050000020004" pitchFamily="34" charset="-5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6523" y="4224553"/>
            <a:ext cx="51297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g-BG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3800667" y="25861"/>
            <a:ext cx="0" cy="675264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3702701" y="894957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702701" y="1506986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717060" y="190419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3702701" y="264596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80000" y="360000"/>
            <a:ext cx="34504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„</a:t>
            </a:r>
            <a:r>
              <a:rPr lang="ru-RU" b="1" dirty="0" smtClean="0">
                <a:solidFill>
                  <a:schemeClr val="bg1"/>
                </a:solidFill>
                <a:latin typeface="Helen Bg" panose="020B0800050000020004" pitchFamily="34" charset="-52"/>
              </a:rPr>
              <a:t>ГРАЖДАНСКИ </a:t>
            </a:r>
            <a:r>
              <a:rPr lang="ru-RU" b="1" dirty="0">
                <a:solidFill>
                  <a:schemeClr val="bg1"/>
                </a:solidFill>
                <a:latin typeface="Helen Bg" panose="020B0800050000020004" pitchFamily="34" charset="-52"/>
              </a:rPr>
              <a:t>КОНТРОЛ ВЪРХУ РЕФОРМАТА В СЪДЕБНАТА СИСТЕМА</a:t>
            </a: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”</a:t>
            </a:r>
            <a:endParaRPr kumimoji="0" lang="bg-BG" altLang="bg-BG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en Bg" panose="020B0800050000020004" pitchFamily="34" charset="-52"/>
              <a:ea typeface="+mn-ea"/>
              <a:cs typeface="+mn-cs"/>
            </a:endParaRPr>
          </a:p>
        </p:txBody>
      </p:sp>
      <p:pic>
        <p:nvPicPr>
          <p:cNvPr id="27" name="Picture 26" descr="Image result for разходи за възнаграждения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000" y="108000"/>
            <a:ext cx="2106281" cy="130429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960000" y="1800000"/>
            <a:ext cx="79057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Преките </a:t>
            </a:r>
            <a:r>
              <a:rPr lang="ru-RU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разходи за персонал са разходи за възнаграждения за дейности по изпълнение на проекта, произтичащи от трудови/служебни правоотношения, правоотношения по специален закон (вътрешен персонал) и/или договори за предоставяне на услуги (външен персонал), сключени между бенефициента/партньора и лица, изпълняващи такива дейности.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960000" y="3960000"/>
            <a:ext cx="789622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„Разходи за възнаграждения“ са разходите за възнаграждения/заплати по трудово/служебно правоотношение или правоотношение по специален закон за вътрешен персонал или по сключен договор за услуга с външни за бенефициента/партньора лица, свързани с изпълнението на проекта, вкл. разходите за задължителни социални и здравни осигурителни вноски за сметка на </a:t>
            </a:r>
            <a:r>
              <a:rPr lang="ru-RU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бенефициента/партньора.</a:t>
            </a:r>
            <a:endParaRPr lang="ru-RU" sz="2000" dirty="0">
              <a:solidFill>
                <a:schemeClr val="tx2">
                  <a:lumMod val="40000"/>
                  <a:lumOff val="60000"/>
                </a:schemeClr>
              </a:solidFill>
              <a:latin typeface="Helen Bg" panose="020B08000500000200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4006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180000" y="2520000"/>
            <a:ext cx="3464777" cy="8805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b="1" cap="small" dirty="0" smtClean="0">
                <a:solidFill>
                  <a:schemeClr val="tx2">
                    <a:lumMod val="75000"/>
                  </a:schemeClr>
                </a:solidFill>
                <a:latin typeface="Helen Bg" panose="020B0800050000020004" pitchFamily="34" charset="-52"/>
              </a:rPr>
              <a:t>ПРЕКИ РАЗХОДИ ЗА ПЕРСОНАЛ</a:t>
            </a:r>
            <a:endParaRPr lang="bg-BG" sz="2400" b="1" dirty="0">
              <a:solidFill>
                <a:schemeClr val="tx2">
                  <a:lumMod val="75000"/>
                </a:schemeClr>
              </a:solidFill>
              <a:latin typeface="Helen Bg" panose="020B0800050000020004" pitchFamily="34" charset="-52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051466" y="2851247"/>
            <a:ext cx="223529" cy="25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1088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en Bg Light" panose="0200000308000002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bg-BG" sz="1633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en Bg Light" panose="02000003080000020004" pitchFamily="50" charset="-52"/>
              <a:ea typeface="+mn-ea"/>
              <a:cs typeface="+mn-cs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246590" y="739667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246590" y="968603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534367" y="5139994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-2707706" y="-180096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AutoShape 2" descr="Registry Agency"/>
          <p:cNvSpPr>
            <a:spLocks noChangeAspect="1" noChangeArrowheads="1"/>
          </p:cNvSpPr>
          <p:nvPr/>
        </p:nvSpPr>
        <p:spPr bwMode="auto">
          <a:xfrm>
            <a:off x="1387694" y="-131026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AutoShape 4" descr="Registry Agency"/>
          <p:cNvSpPr>
            <a:spLocks noChangeAspect="1" noChangeArrowheads="1"/>
          </p:cNvSpPr>
          <p:nvPr/>
        </p:nvSpPr>
        <p:spPr bwMode="auto">
          <a:xfrm>
            <a:off x="1525920" y="7199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15454" y="1201758"/>
            <a:ext cx="55923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en Bg" panose="020B0800050000020004" pitchFamily="34" charset="-52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25305" y="494350"/>
            <a:ext cx="6063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bg-BG" dirty="0">
              <a:solidFill>
                <a:schemeClr val="bg1"/>
              </a:solidFill>
              <a:latin typeface="Helen Bg" panose="020B0800050000020004" pitchFamily="34" charset="-5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6523" y="4224553"/>
            <a:ext cx="51297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g-BG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3800667" y="25861"/>
            <a:ext cx="0" cy="675264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3702701" y="894957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702701" y="1506986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717060" y="190419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3702701" y="264596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80000" y="360000"/>
            <a:ext cx="34504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„</a:t>
            </a:r>
            <a:r>
              <a:rPr lang="ru-RU" b="1" dirty="0" smtClean="0">
                <a:solidFill>
                  <a:schemeClr val="bg1"/>
                </a:solidFill>
                <a:latin typeface="Helen Bg" panose="020B0800050000020004" pitchFamily="34" charset="-52"/>
              </a:rPr>
              <a:t>ГРАЖДАНСКИ </a:t>
            </a:r>
            <a:r>
              <a:rPr lang="ru-RU" b="1" dirty="0">
                <a:solidFill>
                  <a:schemeClr val="bg1"/>
                </a:solidFill>
                <a:latin typeface="Helen Bg" panose="020B0800050000020004" pitchFamily="34" charset="-52"/>
              </a:rPr>
              <a:t>КОНТРОЛ ВЪРХУ РЕФОРМАТА В СЪДЕБНАТА СИСТЕМА</a:t>
            </a: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”</a:t>
            </a:r>
            <a:endParaRPr kumimoji="0" lang="bg-BG" altLang="bg-BG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en Bg" panose="020B0800050000020004" pitchFamily="34" charset="-52"/>
              <a:ea typeface="+mn-ea"/>
              <a:cs typeface="+mn-cs"/>
            </a:endParaRPr>
          </a:p>
        </p:txBody>
      </p:sp>
      <p:pic>
        <p:nvPicPr>
          <p:cNvPr id="27" name="Picture 26" descr="Image result for разходи за възнаграждения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000" y="108000"/>
            <a:ext cx="2106281" cy="130429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960000" y="1646188"/>
            <a:ext cx="7905751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bg-BG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„Разходите за възнагражденията за вътрешен персонал по служебно/трудово правоотношение или по специален закон и външен персонал по договори за предоставяне на услуги следва да са изчислени на база часова ставка и да са за действително отработеното и отчетено време по съответните проекти. Часовата ставка следва да е формирана в съответствие с обичайната политика и практика, установена за определяне на възнаграждения на бенефициента и/или партньора му и не трябва да надвишава размера на обичайните възнаграждения на служителите в организацията за сходни дейности, независимо дали става въпрос за вътрешен или за външен персонал. </a:t>
            </a:r>
            <a:endParaRPr lang="en-US" sz="2000" dirty="0">
              <a:solidFill>
                <a:schemeClr val="tx2">
                  <a:lumMod val="40000"/>
                  <a:lumOff val="60000"/>
                </a:schemeClr>
              </a:solidFill>
              <a:latin typeface="Helen Bg" panose="020B0800050000020004" pitchFamily="34" charset="-52"/>
            </a:endParaRPr>
          </a:p>
          <a:p>
            <a:pPr algn="just"/>
            <a:endParaRPr lang="ru-RU" dirty="0">
              <a:solidFill>
                <a:schemeClr val="tx2">
                  <a:lumMod val="40000"/>
                  <a:lumOff val="60000"/>
                </a:schemeClr>
              </a:solidFill>
              <a:latin typeface="Helen Bg" panose="020B0800050000020004" pitchFamily="34" charset="-5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60000" y="5400000"/>
            <a:ext cx="78962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en Bg" panose="020B0800050000020004" pitchFamily="34" charset="-52"/>
              </a:rPr>
              <a:t>При избор на външен персонал, кандидатът следва да се съобрази с изискванията на чл. 50, ал. 2, т. 2 от ЗУСЕСИФ и да го определи по реда на ПМС 160 от 01 юли 2016 г.</a:t>
            </a:r>
          </a:p>
        </p:txBody>
      </p:sp>
    </p:spTree>
    <p:extLst>
      <p:ext uri="{BB962C8B-B14F-4D97-AF65-F5344CB8AC3E}">
        <p14:creationId xmlns:p14="http://schemas.microsoft.com/office/powerpoint/2010/main" val="14946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180000" y="5040000"/>
            <a:ext cx="3464777" cy="8805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b="1" cap="small" dirty="0" smtClean="0">
                <a:solidFill>
                  <a:schemeClr val="tx2">
                    <a:lumMod val="75000"/>
                  </a:schemeClr>
                </a:solidFill>
                <a:latin typeface="Helen Bg" panose="020B0800050000020004" pitchFamily="34" charset="-52"/>
              </a:rPr>
              <a:t>ПРЕКИ РАЗХОДИ ЗА ПЕРСОНАЛ</a:t>
            </a:r>
            <a:endParaRPr lang="bg-BG" sz="2400" b="1" dirty="0">
              <a:solidFill>
                <a:schemeClr val="tx2">
                  <a:lumMod val="75000"/>
                </a:schemeClr>
              </a:solidFill>
              <a:latin typeface="Helen Bg" panose="020B0800050000020004" pitchFamily="34" charset="-52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051466" y="2851247"/>
            <a:ext cx="223529" cy="25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1088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en Bg Light" panose="0200000308000002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bg-BG" sz="1633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en Bg Light" panose="02000003080000020004" pitchFamily="50" charset="-52"/>
              <a:ea typeface="+mn-ea"/>
              <a:cs typeface="+mn-cs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246590" y="739667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246590" y="968603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534367" y="5139994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-2707706" y="-180096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AutoShape 2" descr="Registry Agency"/>
          <p:cNvSpPr>
            <a:spLocks noChangeAspect="1" noChangeArrowheads="1"/>
          </p:cNvSpPr>
          <p:nvPr/>
        </p:nvSpPr>
        <p:spPr bwMode="auto">
          <a:xfrm>
            <a:off x="1387694" y="-131026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AutoShape 4" descr="Registry Agency"/>
          <p:cNvSpPr>
            <a:spLocks noChangeAspect="1" noChangeArrowheads="1"/>
          </p:cNvSpPr>
          <p:nvPr/>
        </p:nvSpPr>
        <p:spPr bwMode="auto">
          <a:xfrm>
            <a:off x="1525920" y="7199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15454" y="1201758"/>
            <a:ext cx="55923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en Bg" panose="020B0800050000020004" pitchFamily="34" charset="-52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25305" y="494350"/>
            <a:ext cx="6063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bg-BG" dirty="0">
              <a:solidFill>
                <a:schemeClr val="bg1"/>
              </a:solidFill>
              <a:latin typeface="Helen Bg" panose="020B0800050000020004" pitchFamily="34" charset="-5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6523" y="4224553"/>
            <a:ext cx="51297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g-BG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3800667" y="25861"/>
            <a:ext cx="0" cy="675264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3702701" y="894957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702701" y="1506986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717060" y="190419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3702701" y="264596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80000" y="360000"/>
            <a:ext cx="34504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„</a:t>
            </a:r>
            <a:r>
              <a:rPr lang="ru-RU" b="1" dirty="0" smtClean="0">
                <a:solidFill>
                  <a:schemeClr val="bg1"/>
                </a:solidFill>
                <a:latin typeface="Helen Bg" panose="020B0800050000020004" pitchFamily="34" charset="-52"/>
              </a:rPr>
              <a:t>ГРАЖДАНСКИ </a:t>
            </a:r>
            <a:r>
              <a:rPr lang="ru-RU" b="1" dirty="0">
                <a:solidFill>
                  <a:schemeClr val="bg1"/>
                </a:solidFill>
                <a:latin typeface="Helen Bg" panose="020B0800050000020004" pitchFamily="34" charset="-52"/>
              </a:rPr>
              <a:t>КОНТРОЛ ВЪРХУ РЕФОРМАТА В СЪДЕБНАТА СИСТЕМА</a:t>
            </a: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”</a:t>
            </a:r>
            <a:endParaRPr kumimoji="0" lang="bg-BG" altLang="bg-BG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en Bg" panose="020B0800050000020004" pitchFamily="34" charset="-52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60000" y="2520000"/>
            <a:ext cx="823200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В </a:t>
            </a:r>
            <a:r>
              <a:rPr lang="ru-RU" sz="2500" dirty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категорията „Преки разходи за персонал“ са допустими само разходи за възнаграждения, изчислени на база часова ставка, за действително отработеното и отчетено време по съответния проект и дължимите върху така полученото възнаграждение разходи за задължителни социални и здравни осигурителни вноски за сметка на бенефициента/партньора</a:t>
            </a:r>
            <a:r>
              <a:rPr lang="ru-RU" sz="25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.</a:t>
            </a:r>
            <a:endParaRPr lang="ru-RU" sz="2500" dirty="0">
              <a:solidFill>
                <a:schemeClr val="tx2">
                  <a:lumMod val="40000"/>
                  <a:lumOff val="60000"/>
                </a:schemeClr>
              </a:solidFill>
              <a:latin typeface="Helen Bg" panose="020B0800050000020004" pitchFamily="34" charset="-5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2167901"/>
            <a:ext cx="3450418" cy="220084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960000" y="720000"/>
            <a:ext cx="79144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en Bg" panose="020B0800050000020004" pitchFamily="34" charset="-52"/>
              </a:rPr>
              <a:t>РАЗХОДИ ЗА ДДС СА НЕДОПУСТИМИ В КАТЕГОРИЯ „ПРЕКИ РАЗХОДИ ЗА ПЕРСОНАЛ“.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en Bg" panose="020B08000500000200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123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180000" y="2520000"/>
            <a:ext cx="3464777" cy="30398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b="1" cap="small" dirty="0" smtClean="0">
                <a:solidFill>
                  <a:schemeClr val="tx2">
                    <a:lumMod val="75000"/>
                  </a:schemeClr>
                </a:solidFill>
                <a:latin typeface="Helen Bg" panose="020B0800050000020004" pitchFamily="34" charset="-52"/>
              </a:rPr>
              <a:t>ДРУГИ </a:t>
            </a:r>
            <a:r>
              <a:rPr lang="bg-BG" sz="2400" b="1" cap="small" dirty="0">
                <a:solidFill>
                  <a:schemeClr val="tx2">
                    <a:lumMod val="75000"/>
                  </a:schemeClr>
                </a:solidFill>
                <a:latin typeface="Helen Bg" panose="020B0800050000020004" pitchFamily="34" charset="-52"/>
              </a:rPr>
              <a:t>ДОПУСТИМИ </a:t>
            </a:r>
            <a:r>
              <a:rPr lang="bg-BG" sz="2400" b="1" cap="small" dirty="0" smtClean="0">
                <a:solidFill>
                  <a:schemeClr val="tx2">
                    <a:lumMod val="75000"/>
                  </a:schemeClr>
                </a:solidFill>
                <a:latin typeface="Helen Bg" panose="020B0800050000020004" pitchFamily="34" charset="-52"/>
              </a:rPr>
              <a:t>РАЗХОДИ (ДО </a:t>
            </a:r>
            <a:r>
              <a:rPr lang="bg-BG" sz="2400" b="1" cap="small" dirty="0">
                <a:solidFill>
                  <a:schemeClr val="tx2">
                    <a:lumMod val="75000"/>
                  </a:schemeClr>
                </a:solidFill>
                <a:latin typeface="Helen Bg" panose="020B0800050000020004" pitchFamily="34" charset="-52"/>
              </a:rPr>
              <a:t>40 % ОТ ДОПУСТИМИТЕ ПРЕКИ РАЗХОДИ ЗА </a:t>
            </a:r>
            <a:r>
              <a:rPr lang="bg-BG" sz="2400" b="1" cap="small" dirty="0" smtClean="0">
                <a:solidFill>
                  <a:schemeClr val="tx2">
                    <a:lumMod val="75000"/>
                  </a:schemeClr>
                </a:solidFill>
                <a:latin typeface="Helen Bg" panose="020B0800050000020004" pitchFamily="34" charset="-52"/>
              </a:rPr>
              <a:t>ПЕРСОНАЛ)</a:t>
            </a:r>
            <a:endParaRPr lang="bg-BG" sz="2400" b="1" cap="small" dirty="0">
              <a:solidFill>
                <a:schemeClr val="tx2">
                  <a:lumMod val="75000"/>
                </a:schemeClr>
              </a:solidFill>
              <a:latin typeface="Helen Bg" panose="020B0800050000020004" pitchFamily="34" charset="-52"/>
            </a:endParaRPr>
          </a:p>
          <a:p>
            <a:pPr algn="ctr"/>
            <a:endParaRPr lang="bg-BG" sz="2400" b="1" cap="small" dirty="0">
              <a:solidFill>
                <a:schemeClr val="tx2">
                  <a:lumMod val="75000"/>
                </a:schemeClr>
              </a:solidFill>
              <a:latin typeface="Helen Bg" panose="020B0800050000020004" pitchFamily="34" charset="-52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051466" y="2851247"/>
            <a:ext cx="223529" cy="25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1088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en Bg Light" panose="0200000308000002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bg-BG" sz="1633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en Bg Light" panose="02000003080000020004" pitchFamily="50" charset="-52"/>
              <a:ea typeface="+mn-ea"/>
              <a:cs typeface="+mn-cs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246590" y="739667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246590" y="968603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534367" y="5139994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-2707706" y="-180096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AutoShape 2" descr="Registry Agency"/>
          <p:cNvSpPr>
            <a:spLocks noChangeAspect="1" noChangeArrowheads="1"/>
          </p:cNvSpPr>
          <p:nvPr/>
        </p:nvSpPr>
        <p:spPr bwMode="auto">
          <a:xfrm>
            <a:off x="1387694" y="-131026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AutoShape 4" descr="Registry Agency"/>
          <p:cNvSpPr>
            <a:spLocks noChangeAspect="1" noChangeArrowheads="1"/>
          </p:cNvSpPr>
          <p:nvPr/>
        </p:nvSpPr>
        <p:spPr bwMode="auto">
          <a:xfrm>
            <a:off x="1525920" y="7199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15454" y="1201758"/>
            <a:ext cx="55923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en Bg" panose="020B0800050000020004" pitchFamily="34" charset="-52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25305" y="494350"/>
            <a:ext cx="6063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bg-BG" dirty="0">
              <a:solidFill>
                <a:schemeClr val="bg1"/>
              </a:solidFill>
              <a:latin typeface="Helen Bg" panose="020B0800050000020004" pitchFamily="34" charset="-5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6523" y="4224553"/>
            <a:ext cx="51297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g-BG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3800667" y="25861"/>
            <a:ext cx="0" cy="675264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3702701" y="894957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702701" y="1506986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717060" y="190419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3702701" y="264596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80000" y="360000"/>
            <a:ext cx="34504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„</a:t>
            </a:r>
            <a:r>
              <a:rPr lang="ru-RU" b="1" dirty="0" smtClean="0">
                <a:solidFill>
                  <a:schemeClr val="bg1"/>
                </a:solidFill>
                <a:latin typeface="Helen Bg" panose="020B0800050000020004" pitchFamily="34" charset="-52"/>
              </a:rPr>
              <a:t>ГРАЖДАНСКИ </a:t>
            </a:r>
            <a:r>
              <a:rPr lang="ru-RU" b="1" dirty="0">
                <a:solidFill>
                  <a:schemeClr val="bg1"/>
                </a:solidFill>
                <a:latin typeface="Helen Bg" panose="020B0800050000020004" pitchFamily="34" charset="-52"/>
              </a:rPr>
              <a:t>КОНТРОЛ ВЪРХУ РЕФОРМАТА В СЪДЕБНАТА СИСТЕМА</a:t>
            </a: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”</a:t>
            </a:r>
            <a:endParaRPr kumimoji="0" lang="bg-BG" altLang="bg-BG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en Bg" panose="020B0800050000020004" pitchFamily="34" charset="-52"/>
              <a:ea typeface="+mn-ea"/>
              <a:cs typeface="+mn-cs"/>
            </a:endParaRPr>
          </a:p>
        </p:txBody>
      </p:sp>
      <p:sp>
        <p:nvSpPr>
          <p:cNvPr id="28" name="Bevel 27"/>
          <p:cNvSpPr/>
          <p:nvPr/>
        </p:nvSpPr>
        <p:spPr>
          <a:xfrm>
            <a:off x="3960000" y="288000"/>
            <a:ext cx="8047804" cy="1584176"/>
          </a:xfrm>
          <a:prstGeom prst="bevel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30486A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 sz="240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Helen Bg Light" panose="02000003080000020004" pitchFamily="50" charset="-52"/>
            </a:endParaRPr>
          </a:p>
          <a:p>
            <a:pPr algn="ctr"/>
            <a:r>
              <a:rPr lang="bg-BG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Helen Bg" panose="020B0800050000020004"/>
              </a:rPr>
              <a:t>За всички други допустими разходи се използва единна ставка в размер до 40% от допустимите преки разходи за персонал.  </a:t>
            </a:r>
          </a:p>
          <a:p>
            <a:pPr algn="ctr"/>
            <a:endParaRPr lang="bg-BG" dirty="0"/>
          </a:p>
        </p:txBody>
      </p:sp>
      <p:sp>
        <p:nvSpPr>
          <p:cNvPr id="29" name="Rounded Rectangle 28"/>
          <p:cNvSpPr/>
          <p:nvPr/>
        </p:nvSpPr>
        <p:spPr>
          <a:xfrm>
            <a:off x="3960000" y="2907185"/>
            <a:ext cx="3240000" cy="1800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30486A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Helen Bg" panose="020B0800050000020004"/>
              </a:rPr>
              <a:t>Преки разходи</a:t>
            </a:r>
            <a:r>
              <a:rPr lang="bg-BG" sz="2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Helen Bg" panose="020B0800050000020004"/>
              </a:rPr>
              <a:t>, пряко свързани с изпълнението на допустимите дейности по проекта </a:t>
            </a:r>
            <a:endParaRPr lang="bg-BG" dirty="0">
              <a:latin typeface="Helen Bg" panose="020B0800050000020004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8820000" y="2907185"/>
            <a:ext cx="3240000" cy="1800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30486A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Helen Bg" panose="020B0800050000020004"/>
              </a:rPr>
              <a:t>Непреки разходи</a:t>
            </a:r>
            <a:endParaRPr lang="bg-BG" dirty="0">
              <a:latin typeface="Helen Bg" panose="020B080005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401281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051466" y="2851247"/>
            <a:ext cx="223529" cy="25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1088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en Bg Light" panose="0200000308000002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bg-BG" sz="1633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en Bg Light" panose="02000003080000020004" pitchFamily="50" charset="-52"/>
              <a:ea typeface="+mn-ea"/>
              <a:cs typeface="+mn-cs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246590" y="739667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246590" y="968603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534367" y="5139994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-2707706" y="-180096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AutoShape 2" descr="Registry Agency"/>
          <p:cNvSpPr>
            <a:spLocks noChangeAspect="1" noChangeArrowheads="1"/>
          </p:cNvSpPr>
          <p:nvPr/>
        </p:nvSpPr>
        <p:spPr bwMode="auto">
          <a:xfrm>
            <a:off x="1387694" y="-131026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AutoShape 4" descr="Registry Agency"/>
          <p:cNvSpPr>
            <a:spLocks noChangeAspect="1" noChangeArrowheads="1"/>
          </p:cNvSpPr>
          <p:nvPr/>
        </p:nvSpPr>
        <p:spPr bwMode="auto">
          <a:xfrm>
            <a:off x="1525920" y="7199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15454" y="1201758"/>
            <a:ext cx="55923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en Bg" panose="020B0800050000020004" pitchFamily="34" charset="-52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60918" y="2160000"/>
            <a:ext cx="8132292" cy="31393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Helen Bg" panose="020B0800050000020004" pitchFamily="34" charset="-52"/>
              </a:rPr>
              <a:t>Прилагането на схема за финансиране с единна ставка в съответствие </a:t>
            </a:r>
            <a:r>
              <a:rPr lang="bg-BG" sz="2200" dirty="0">
                <a:solidFill>
                  <a:schemeClr val="tx2">
                    <a:lumMod val="75000"/>
                  </a:schemeClr>
                </a:solidFill>
                <a:latin typeface="Helen Bg" panose="020B0800050000020004" pitchFamily="34" charset="-52"/>
              </a:rPr>
              <a:t>с чл. 68б на регламент (ес) № 1303/2013 и чл. 6, ал. 1 от </a:t>
            </a:r>
            <a:r>
              <a:rPr lang="bg-BG" sz="2200" dirty="0" smtClean="0">
                <a:solidFill>
                  <a:schemeClr val="tx2">
                    <a:lumMod val="75000"/>
                  </a:schemeClr>
                </a:solidFill>
                <a:latin typeface="Helen Bg" panose="020B0800050000020004" pitchFamily="34" charset="-52"/>
              </a:rPr>
              <a:t>ПМС </a:t>
            </a:r>
            <a:r>
              <a:rPr lang="bg-BG" sz="2200" dirty="0">
                <a:solidFill>
                  <a:schemeClr val="tx2">
                    <a:lumMod val="75000"/>
                  </a:schemeClr>
                </a:solidFill>
                <a:latin typeface="Helen Bg" panose="020B0800050000020004" pitchFamily="34" charset="-52"/>
              </a:rPr>
              <a:t>№ 189/2016 г.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Helen Bg" panose="020B0800050000020004" pitchFamily="34" charset="-52"/>
              </a:rPr>
              <a:t>по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Helen Bg" panose="020B0800050000020004" pitchFamily="34" charset="-52"/>
              </a:rPr>
              <a:t>процедурата за определени категории разходи по проектите не отменя задължението на бенефициента да спазва изцяло правото на ЕС и националното законодателство, свързано с информация и публичност, обществени поръчки, равни възможности, устойчива околна среда, държавни помощи и др. по отношение на всички включени в проектите дейности и разходи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Helen Bg" panose="020B0800050000020004" pitchFamily="34" charset="-52"/>
              </a:rPr>
              <a:t>.</a:t>
            </a:r>
            <a:endParaRPr lang="bg-BG" sz="2200" dirty="0">
              <a:solidFill>
                <a:schemeClr val="tx2">
                  <a:lumMod val="75000"/>
                </a:schemeClr>
              </a:solidFill>
              <a:latin typeface="Helen Bg" panose="020B0800050000020004" pitchFamily="34" charset="-52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3800667" y="7199"/>
            <a:ext cx="0" cy="675264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3702701" y="894957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702701" y="1506986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717060" y="190419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702701" y="264596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6" name="Picture 4" descr="Image result for важно изображе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2520000"/>
            <a:ext cx="2006082" cy="186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180000" y="360000"/>
            <a:ext cx="34504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„</a:t>
            </a:r>
            <a:r>
              <a:rPr lang="ru-RU" b="1" dirty="0" smtClean="0">
                <a:solidFill>
                  <a:schemeClr val="bg1"/>
                </a:solidFill>
                <a:latin typeface="Helen Bg" panose="020B0800050000020004" pitchFamily="34" charset="-52"/>
              </a:rPr>
              <a:t>ГРАЖДАНСКИ </a:t>
            </a:r>
            <a:r>
              <a:rPr lang="ru-RU" b="1" dirty="0">
                <a:solidFill>
                  <a:schemeClr val="bg1"/>
                </a:solidFill>
                <a:latin typeface="Helen Bg" panose="020B0800050000020004" pitchFamily="34" charset="-52"/>
              </a:rPr>
              <a:t>КОНТРОЛ ВЪРХУ РЕФОРМАТА В СЪДЕБНАТА СИСТЕМА</a:t>
            </a: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”</a:t>
            </a:r>
            <a:endParaRPr kumimoji="0" lang="bg-BG" altLang="bg-BG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en Bg" panose="020B0800050000020004" pitchFamily="34" charset="-52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6633" y="108000"/>
            <a:ext cx="7175292" cy="1249750"/>
          </a:xfrm>
          <a:prstGeom prst="rect">
            <a:avLst/>
          </a:prstGeom>
        </p:spPr>
      </p:pic>
      <p:sp>
        <p:nvSpPr>
          <p:cNvPr id="12" name="AutoShape 4" descr="Rights and Obligations of Parties under Contract | Project Managem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7697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051466" y="2851247"/>
            <a:ext cx="223529" cy="25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1088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en Bg Light" panose="0200000308000002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bg-BG" sz="1633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en Bg Light" panose="02000003080000020004" pitchFamily="50" charset="-52"/>
              <a:ea typeface="+mn-ea"/>
              <a:cs typeface="+mn-cs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246590" y="739667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246590" y="968603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-2707706" y="-180096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AutoShape 2" descr="Registry Agency"/>
          <p:cNvSpPr>
            <a:spLocks noChangeAspect="1" noChangeArrowheads="1"/>
          </p:cNvSpPr>
          <p:nvPr/>
        </p:nvSpPr>
        <p:spPr bwMode="auto">
          <a:xfrm>
            <a:off x="1387694" y="-131026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AutoShape 4" descr="Registry Agency"/>
          <p:cNvSpPr>
            <a:spLocks noChangeAspect="1" noChangeArrowheads="1"/>
          </p:cNvSpPr>
          <p:nvPr/>
        </p:nvSpPr>
        <p:spPr bwMode="auto">
          <a:xfrm>
            <a:off x="1525920" y="7199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800667" y="7199"/>
            <a:ext cx="0" cy="675264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3702701" y="894957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702701" y="1506986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3717060" y="190419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702701" y="264596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80000" y="360000"/>
            <a:ext cx="34504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„</a:t>
            </a:r>
            <a:r>
              <a:rPr lang="ru-RU" b="1" dirty="0" smtClean="0">
                <a:solidFill>
                  <a:schemeClr val="bg1"/>
                </a:solidFill>
                <a:latin typeface="Helen Bg" panose="020B0800050000020004" pitchFamily="34" charset="-52"/>
              </a:rPr>
              <a:t>ГРАЖДАНСКИ </a:t>
            </a:r>
            <a:r>
              <a:rPr lang="ru-RU" b="1" dirty="0">
                <a:solidFill>
                  <a:schemeClr val="bg1"/>
                </a:solidFill>
                <a:latin typeface="Helen Bg" panose="020B0800050000020004" pitchFamily="34" charset="-52"/>
              </a:rPr>
              <a:t>КОНТРОЛ ВЪРХУ РЕФОРМАТА В СЪДЕБНАТА СИСТЕМА</a:t>
            </a: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”</a:t>
            </a:r>
            <a:endParaRPr kumimoji="0" lang="bg-BG" altLang="bg-BG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en Bg" panose="020B0800050000020004" pitchFamily="34" charset="-52"/>
              <a:ea typeface="+mn-ea"/>
              <a:cs typeface="+mn-cs"/>
            </a:endParaRPr>
          </a:p>
        </p:txBody>
      </p:sp>
      <p:pic>
        <p:nvPicPr>
          <p:cNvPr id="33" name="Picture 32" descr="Image result for забранено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1800000"/>
            <a:ext cx="3410377" cy="2200867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Rectangle 33"/>
          <p:cNvSpPr/>
          <p:nvPr/>
        </p:nvSpPr>
        <p:spPr>
          <a:xfrm>
            <a:off x="180000" y="4680000"/>
            <a:ext cx="3513695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bg-BG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en Bg" panose="020B0800050000020004" pitchFamily="34" charset="-52"/>
              </a:rPr>
              <a:t>НЕДОПУСТИМИ РАЗХОДИ</a:t>
            </a:r>
            <a:endParaRPr lang="bg-BG" sz="2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en Bg" panose="020B0800050000020004" pitchFamily="34" charset="-5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60000" y="444286"/>
            <a:ext cx="81272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В допълнение към недопустимите разходи по ПМС № 189/2016 г., по тази процедура са </a:t>
            </a:r>
            <a:r>
              <a:rPr lang="ru-RU" sz="2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недопустими</a:t>
            </a:r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 </a:t>
            </a:r>
            <a:r>
              <a:rPr lang="bg-BG" sz="2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и </a:t>
            </a:r>
            <a:r>
              <a:rPr lang="ru-RU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следните разходи:</a:t>
            </a:r>
          </a:p>
          <a:p>
            <a:pPr marL="457200" lvl="0" indent="-457200" defTabSz="1042988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закупуване на нови дълготрайни материални активи;</a:t>
            </a:r>
          </a:p>
          <a:p>
            <a:pPr marL="457200" lvl="0" indent="-457200" defTabSz="1042988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закупуване на хардуер и софтуер;</a:t>
            </a:r>
          </a:p>
          <a:p>
            <a:pPr marL="457200" lvl="0" indent="-457200" defTabSz="1042988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разходи за СМР;</a:t>
            </a:r>
          </a:p>
          <a:p>
            <a:pPr marL="457200" lvl="0" indent="-457200" defTabSz="1042988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/>
            </a:pPr>
            <a:r>
              <a:rPr lang="ru-RU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разходи по правилата на ЕФРР в съответствие с чл. 22 от ПМС 189/2016 г.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960000" y="4860000"/>
            <a:ext cx="801824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en Bg" panose="020B0800050000020004" pitchFamily="34" charset="-52"/>
              </a:rPr>
              <a:t>ВАЖНО! ПРИ ПОДАВАНЕ НА ПРОЕКТНОТО ПРЕДЛОЖЕНИЕ, КАНДИДАТЪТ И ПАРТНЬОРЪТ (АКО Е ПРИЛОЖИМО) ДЕКЛАРИРАТ, ЧЕ В ПРОЕКТНОТО ПРЕДЛОЖЕНИЕ НЕ СА ВКЛЮЧЕНИ НЕДОПУСТИМИ РАЗХОДИ – В ДЕКЛАРАЦИЯ НА КАНДИДАТА/ПАРТНЬОРА – ПРИЛОЖЕНИЕ 2.</a:t>
            </a:r>
            <a:endParaRPr lang="ru-RU" sz="2000" b="1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en Bg" panose="020B08000500000200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8720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180000" y="2520000"/>
            <a:ext cx="3464777" cy="16752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cap="small" dirty="0">
                <a:solidFill>
                  <a:schemeClr val="tx2">
                    <a:lumMod val="75000"/>
                  </a:schemeClr>
                </a:solidFill>
                <a:latin typeface="Helen Bg" panose="020B0800050000020004" pitchFamily="34" charset="-52"/>
              </a:rPr>
              <a:t>ПРИЛОЖИМ РЕЖИМ НА МИНИМАЛНИ</a:t>
            </a:r>
            <a:r>
              <a:rPr lang="ru-RU" sz="2400" b="1" cap="small" dirty="0" smtClean="0">
                <a:solidFill>
                  <a:schemeClr val="tx2">
                    <a:lumMod val="75000"/>
                  </a:schemeClr>
                </a:solidFill>
                <a:latin typeface="Helen Bg" panose="020B0800050000020004" pitchFamily="34" charset="-52"/>
              </a:rPr>
              <a:t>/</a:t>
            </a:r>
            <a:endParaRPr lang="en-US" sz="2400" b="1" cap="small" dirty="0" smtClean="0">
              <a:solidFill>
                <a:schemeClr val="tx2">
                  <a:lumMod val="75000"/>
                </a:schemeClr>
              </a:solidFill>
              <a:latin typeface="Helen Bg" panose="020B0800050000020004" pitchFamily="34" charset="-52"/>
            </a:endParaRPr>
          </a:p>
          <a:p>
            <a:pPr algn="ctr"/>
            <a:r>
              <a:rPr lang="ru-RU" sz="2400" b="1" cap="small" dirty="0" smtClean="0">
                <a:solidFill>
                  <a:schemeClr val="tx2">
                    <a:lumMod val="75000"/>
                  </a:schemeClr>
                </a:solidFill>
                <a:latin typeface="Helen Bg" panose="020B0800050000020004" pitchFamily="34" charset="-52"/>
              </a:rPr>
              <a:t>ДЪРЖАВНИ ПОМОЩИ</a:t>
            </a:r>
            <a:endParaRPr lang="bg-BG" sz="2400" b="1" cap="small" dirty="0">
              <a:solidFill>
                <a:schemeClr val="tx2">
                  <a:lumMod val="75000"/>
                </a:schemeClr>
              </a:solidFill>
              <a:latin typeface="Helen Bg" panose="020B0800050000020004" pitchFamily="34" charset="-52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051466" y="2851247"/>
            <a:ext cx="223529" cy="25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1088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en Bg Light" panose="0200000308000002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bg-BG" sz="1633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en Bg Light" panose="02000003080000020004" pitchFamily="50" charset="-52"/>
              <a:ea typeface="+mn-ea"/>
              <a:cs typeface="+mn-cs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246590" y="739667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246590" y="968603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534367" y="5139994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-2707706" y="-180096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AutoShape 2" descr="Registry Agency"/>
          <p:cNvSpPr>
            <a:spLocks noChangeAspect="1" noChangeArrowheads="1"/>
          </p:cNvSpPr>
          <p:nvPr/>
        </p:nvSpPr>
        <p:spPr bwMode="auto">
          <a:xfrm>
            <a:off x="1387694" y="-131026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AutoShape 4" descr="Registry Agency"/>
          <p:cNvSpPr>
            <a:spLocks noChangeAspect="1" noChangeArrowheads="1"/>
          </p:cNvSpPr>
          <p:nvPr/>
        </p:nvSpPr>
        <p:spPr bwMode="auto">
          <a:xfrm>
            <a:off x="1525920" y="7199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15454" y="1201758"/>
            <a:ext cx="55923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en Bg" panose="020B0800050000020004" pitchFamily="34" charset="-52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25305" y="494350"/>
            <a:ext cx="6063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bg-BG" dirty="0">
              <a:solidFill>
                <a:schemeClr val="bg1"/>
              </a:solidFill>
              <a:latin typeface="Helen Bg" panose="020B0800050000020004" pitchFamily="34" charset="-5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6523" y="4224553"/>
            <a:ext cx="51297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g-BG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3800667" y="25861"/>
            <a:ext cx="0" cy="675264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3702701" y="894957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702701" y="1506986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717060" y="190419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3702701" y="264596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80000" y="360000"/>
            <a:ext cx="34504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„</a:t>
            </a:r>
            <a:r>
              <a:rPr lang="ru-RU" b="1" dirty="0" smtClean="0">
                <a:solidFill>
                  <a:schemeClr val="bg1"/>
                </a:solidFill>
                <a:latin typeface="Helen Bg" panose="020B0800050000020004" pitchFamily="34" charset="-52"/>
              </a:rPr>
              <a:t>ГРАЖДАНСКИ </a:t>
            </a:r>
            <a:r>
              <a:rPr lang="ru-RU" b="1" dirty="0">
                <a:solidFill>
                  <a:schemeClr val="bg1"/>
                </a:solidFill>
                <a:latin typeface="Helen Bg" panose="020B0800050000020004" pitchFamily="34" charset="-52"/>
              </a:rPr>
              <a:t>КОНТРОЛ ВЪРХУ РЕФОРМАТА В СЪДЕБНАТА СИСТЕМА</a:t>
            </a: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”</a:t>
            </a:r>
            <a:endParaRPr kumimoji="0" lang="bg-BG" altLang="bg-BG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en Bg" panose="020B0800050000020004" pitchFamily="34" charset="-52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60000" y="1940584"/>
            <a:ext cx="828675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По тази процедура ще се прилагат правилата за минимална помощ (правилото de minimis) по смисъла на Регламент (ЕС) 1407/2013 на Комисията от 18 декември 2013 г.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Допустимият размер на минимална помощ съгласно Регламент (ЕС) 1407/2013 е до 200 000   евро за период от три бюджетни години.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bg-BG" dirty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Получател на помощта е бенефициентът и/или негов партньор, за който са приложими правилата за минималните помощи.</a:t>
            </a:r>
            <a:r>
              <a:rPr lang="bg-BG" dirty="0"/>
              <a:t> </a:t>
            </a:r>
            <a:endParaRPr lang="en-US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bg-BG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Ако </a:t>
            </a:r>
            <a:r>
              <a:rPr lang="bg-BG" dirty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разходите са извършени от партньора на бенефициента, към разходите на партньора се прилага хипотеза на липса на държавна помощ, ако партньорът е орган на съдебната власт или друг държавен орган и </a:t>
            </a:r>
            <a:r>
              <a:rPr lang="bg-BG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разходите </a:t>
            </a:r>
            <a:r>
              <a:rPr lang="bg-BG" dirty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са извършени за подпомагане на неговата публична функция. В противен случай, към цялата интервенция е приложим режим на минимална помощ. За съответствие с условията на режима на минимална помощ отговорност носи бенефициентът, който е длъжен да се увери и създаде условия партньорът също да спазва тези условия, когато това е приложимо към него. Тези задължения се уговорят в Споразумението за партньорство. </a:t>
            </a:r>
            <a:endParaRPr lang="ru-RU" dirty="0">
              <a:solidFill>
                <a:schemeClr val="tx2">
                  <a:lumMod val="40000"/>
                  <a:lumOff val="60000"/>
                </a:schemeClr>
              </a:solidFill>
              <a:latin typeface="Helen Bg" panose="020B0800050000020004" pitchFamily="34" charset="-5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0000" y="108000"/>
            <a:ext cx="527971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76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180000" y="2520000"/>
            <a:ext cx="3464777" cy="16752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cap="small" dirty="0">
                <a:solidFill>
                  <a:schemeClr val="tx2">
                    <a:lumMod val="75000"/>
                  </a:schemeClr>
                </a:solidFill>
                <a:latin typeface="Helen Bg" panose="020B0800050000020004" pitchFamily="34" charset="-52"/>
              </a:rPr>
              <a:t>ПРИЛОЖИМ РЕЖИМ НА МИНИМАЛНИ</a:t>
            </a:r>
            <a:r>
              <a:rPr lang="ru-RU" sz="2400" b="1" cap="small" dirty="0" smtClean="0">
                <a:solidFill>
                  <a:schemeClr val="tx2">
                    <a:lumMod val="75000"/>
                  </a:schemeClr>
                </a:solidFill>
                <a:latin typeface="Helen Bg" panose="020B0800050000020004" pitchFamily="34" charset="-52"/>
              </a:rPr>
              <a:t>/</a:t>
            </a:r>
            <a:endParaRPr lang="en-US" sz="2400" b="1" cap="small" dirty="0" smtClean="0">
              <a:solidFill>
                <a:schemeClr val="tx2">
                  <a:lumMod val="75000"/>
                </a:schemeClr>
              </a:solidFill>
              <a:latin typeface="Helen Bg" panose="020B0800050000020004" pitchFamily="34" charset="-52"/>
            </a:endParaRPr>
          </a:p>
          <a:p>
            <a:pPr algn="ctr"/>
            <a:r>
              <a:rPr lang="ru-RU" sz="2400" b="1" cap="small" dirty="0" smtClean="0">
                <a:solidFill>
                  <a:schemeClr val="tx2">
                    <a:lumMod val="75000"/>
                  </a:schemeClr>
                </a:solidFill>
                <a:latin typeface="Helen Bg" panose="020B0800050000020004" pitchFamily="34" charset="-52"/>
              </a:rPr>
              <a:t>ДЪРЖАВНИ ПОМОЩИ</a:t>
            </a:r>
            <a:endParaRPr lang="bg-BG" sz="2400" b="1" cap="small" dirty="0">
              <a:solidFill>
                <a:schemeClr val="tx2">
                  <a:lumMod val="75000"/>
                </a:schemeClr>
              </a:solidFill>
              <a:latin typeface="Helen Bg" panose="020B0800050000020004" pitchFamily="34" charset="-52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051466" y="2851247"/>
            <a:ext cx="223529" cy="25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1088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en Bg Light" panose="0200000308000002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bg-BG" sz="1633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en Bg Light" panose="02000003080000020004" pitchFamily="50" charset="-52"/>
              <a:ea typeface="+mn-ea"/>
              <a:cs typeface="+mn-cs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246590" y="739667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246590" y="968603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534367" y="5139994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-2707706" y="-180096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AutoShape 2" descr="Registry Agency"/>
          <p:cNvSpPr>
            <a:spLocks noChangeAspect="1" noChangeArrowheads="1"/>
          </p:cNvSpPr>
          <p:nvPr/>
        </p:nvSpPr>
        <p:spPr bwMode="auto">
          <a:xfrm>
            <a:off x="1387694" y="-131026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AutoShape 4" descr="Registry Agency"/>
          <p:cNvSpPr>
            <a:spLocks noChangeAspect="1" noChangeArrowheads="1"/>
          </p:cNvSpPr>
          <p:nvPr/>
        </p:nvSpPr>
        <p:spPr bwMode="auto">
          <a:xfrm>
            <a:off x="1525920" y="7199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15454" y="1201758"/>
            <a:ext cx="55923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en Bg" panose="020B0800050000020004" pitchFamily="34" charset="-52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25305" y="494350"/>
            <a:ext cx="6063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bg-BG" dirty="0">
              <a:solidFill>
                <a:schemeClr val="bg1"/>
              </a:solidFill>
              <a:latin typeface="Helen Bg" panose="020B0800050000020004" pitchFamily="34" charset="-5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6523" y="4224553"/>
            <a:ext cx="51297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g-BG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3800667" y="25861"/>
            <a:ext cx="0" cy="675264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3702701" y="894957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702701" y="1506986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717060" y="190419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3702701" y="264596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80000" y="360000"/>
            <a:ext cx="34504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„</a:t>
            </a:r>
            <a:r>
              <a:rPr lang="ru-RU" b="1" dirty="0" smtClean="0">
                <a:solidFill>
                  <a:schemeClr val="bg1"/>
                </a:solidFill>
                <a:latin typeface="Helen Bg" panose="020B0800050000020004" pitchFamily="34" charset="-52"/>
              </a:rPr>
              <a:t>ГРАЖДАНСКИ </a:t>
            </a:r>
            <a:r>
              <a:rPr lang="ru-RU" b="1" dirty="0">
                <a:solidFill>
                  <a:schemeClr val="bg1"/>
                </a:solidFill>
                <a:latin typeface="Helen Bg" panose="020B0800050000020004" pitchFamily="34" charset="-52"/>
              </a:rPr>
              <a:t>КОНТРОЛ ВЪРХУ РЕФОРМАТА В СЪДЕБНАТА СИСТЕМА</a:t>
            </a: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”</a:t>
            </a:r>
            <a:endParaRPr kumimoji="0" lang="bg-BG" altLang="bg-BG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en Bg" panose="020B0800050000020004" pitchFamily="34" charset="-52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60000" y="2880000"/>
            <a:ext cx="80478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Обстоятелствата по отношение на свързаност и размер на допустима минимална помощ подлежат на деклариране от страна на бенефициента на етап кандидатстване и на етап преди сключване на договор в декларация по образец – </a:t>
            </a:r>
            <a:r>
              <a:rPr lang="ru-RU" sz="2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Приложение </a:t>
            </a:r>
            <a:r>
              <a:rPr lang="en-US" sz="2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3</a:t>
            </a:r>
            <a:r>
              <a:rPr lang="bg-BG" sz="2400" dirty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 и се проверяват от УО преди сключване на договор за БФП.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0000" y="108000"/>
            <a:ext cx="527971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1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180000" y="2828483"/>
            <a:ext cx="3450418" cy="8805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b="1" cap="small" dirty="0" smtClean="0">
                <a:solidFill>
                  <a:schemeClr val="tx2">
                    <a:lumMod val="75000"/>
                  </a:schemeClr>
                </a:solidFill>
                <a:latin typeface="Helen Bg" panose="020B0800050000020004" pitchFamily="34" charset="-52"/>
              </a:rPr>
              <a:t>ЦЕЛЕВИ ГРУПИ</a:t>
            </a:r>
            <a:endParaRPr lang="bg-BG" sz="2400" b="1" dirty="0">
              <a:solidFill>
                <a:schemeClr val="tx2">
                  <a:lumMod val="75000"/>
                </a:schemeClr>
              </a:solidFill>
              <a:latin typeface="Helen Bg" panose="020B0800050000020004" pitchFamily="34" charset="-52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051466" y="2851247"/>
            <a:ext cx="223529" cy="25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1088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en Bg Light" panose="0200000308000002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bg-BG" sz="1633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en Bg Light" panose="02000003080000020004" pitchFamily="50" charset="-52"/>
              <a:ea typeface="+mn-ea"/>
              <a:cs typeface="+mn-cs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246590" y="739667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246590" y="968603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534367" y="5139994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-2707706" y="-180096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AutoShape 2" descr="Registry Agency"/>
          <p:cNvSpPr>
            <a:spLocks noChangeAspect="1" noChangeArrowheads="1"/>
          </p:cNvSpPr>
          <p:nvPr/>
        </p:nvSpPr>
        <p:spPr bwMode="auto">
          <a:xfrm>
            <a:off x="1387694" y="-131026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AutoShape 4" descr="Registry Agency"/>
          <p:cNvSpPr>
            <a:spLocks noChangeAspect="1" noChangeArrowheads="1"/>
          </p:cNvSpPr>
          <p:nvPr/>
        </p:nvSpPr>
        <p:spPr bwMode="auto">
          <a:xfrm>
            <a:off x="1525920" y="7199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15454" y="1201758"/>
            <a:ext cx="55923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en Bg" panose="020B0800050000020004" pitchFamily="34" charset="-52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25305" y="494350"/>
            <a:ext cx="6063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bg-BG" dirty="0">
              <a:solidFill>
                <a:schemeClr val="bg1"/>
              </a:solidFill>
              <a:latin typeface="Helen Bg" panose="020B0800050000020004" pitchFamily="34" charset="-5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60000" y="108000"/>
            <a:ext cx="8151127" cy="647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bg-BG" sz="2200" dirty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Допустими целеви групи по процедурата са:</a:t>
            </a: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bg-BG" dirty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Министерството на правосъдието; </a:t>
            </a: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bg-BG" dirty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Органи на съдебната власт;</a:t>
            </a: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bg-BG" dirty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Юридически лица с нестопанска цел, учредени на основание ЗЮЛНЦ, определени за извършване на дейност в обществена полза, </a:t>
            </a: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bg-BG" dirty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Професионални организации, учредени на основание Закона за юридическите лица с нестопанска цел или регистрирани по/създадени със специален закон, на лица, работещи в системата на съдебната власт (съдии, прокурори, следователи, съдии по вписванията, съдебни заседатели, съдебни служители, вещи лица и др.), на адвокати, нотариуси и други юристи, на </a:t>
            </a:r>
            <a:r>
              <a:rPr lang="bg-BG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медиатори</a:t>
            </a:r>
            <a:r>
              <a:rPr lang="bg-BG" dirty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 и арбитри, както и на други лица, работещи в сектор „Правосъдие“;</a:t>
            </a: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bg-BG" dirty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Социално-икономически партньори (национално представителните организации на работодателите и на работниците и служителите);</a:t>
            </a: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bg-BG" dirty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Националния институт на правосъдието;</a:t>
            </a: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bg-BG" dirty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Националното бюро за правна помощ;</a:t>
            </a: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bg-BG" dirty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Национален институт за помирение и арбитраж;</a:t>
            </a: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bg-BG" dirty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Граждани;</a:t>
            </a: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bg-BG" dirty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Бизнес;</a:t>
            </a: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bg-BG" dirty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Общественост</a:t>
            </a:r>
            <a:r>
              <a:rPr lang="bg-BG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.</a:t>
            </a:r>
            <a:endParaRPr lang="ru-RU" sz="2200" dirty="0" smtClean="0">
              <a:solidFill>
                <a:schemeClr val="tx2">
                  <a:lumMod val="60000"/>
                  <a:lumOff val="40000"/>
                </a:schemeClr>
              </a:solidFill>
              <a:latin typeface="Helen Bg" panose="020B0800050000020004" pitchFamily="34" charset="-52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3800667" y="7199"/>
            <a:ext cx="0" cy="675264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3702701" y="894957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702701" y="1506986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717060" y="190419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702701" y="264596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80000" y="360000"/>
            <a:ext cx="34504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„</a:t>
            </a:r>
            <a:r>
              <a:rPr lang="ru-RU" b="1" dirty="0" smtClean="0">
                <a:solidFill>
                  <a:schemeClr val="bg1"/>
                </a:solidFill>
                <a:latin typeface="Helen Bg" panose="020B0800050000020004" pitchFamily="34" charset="-52"/>
              </a:rPr>
              <a:t>ГРАЖДАНСКИ </a:t>
            </a:r>
            <a:r>
              <a:rPr lang="ru-RU" b="1" dirty="0">
                <a:solidFill>
                  <a:schemeClr val="bg1"/>
                </a:solidFill>
                <a:latin typeface="Helen Bg" panose="020B0800050000020004" pitchFamily="34" charset="-52"/>
              </a:rPr>
              <a:t>КОНТРОЛ ВЪРХУ РЕФОРМАТА В СЪДЕБНАТА СИСТЕМА</a:t>
            </a: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”</a:t>
            </a:r>
            <a:endParaRPr kumimoji="0" lang="bg-BG" altLang="bg-BG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en Bg" panose="020B0800050000020004" pitchFamily="34" charset="-52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4500000"/>
            <a:ext cx="1653675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83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179999" y="2520000"/>
            <a:ext cx="3354367" cy="8805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b="1" cap="small" dirty="0" smtClean="0">
                <a:solidFill>
                  <a:schemeClr val="tx2">
                    <a:lumMod val="75000"/>
                  </a:schemeClr>
                </a:solidFill>
                <a:latin typeface="Helen Bg" panose="020B0800050000020004" pitchFamily="34" charset="-52"/>
              </a:rPr>
              <a:t>ЦЕЛЕВИ ГРУПИ</a:t>
            </a:r>
            <a:endParaRPr lang="bg-BG" sz="2400" b="1" dirty="0">
              <a:solidFill>
                <a:schemeClr val="tx2">
                  <a:lumMod val="75000"/>
                </a:schemeClr>
              </a:solidFill>
              <a:latin typeface="Helen Bg" panose="020B0800050000020004" pitchFamily="34" charset="-52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051466" y="2851247"/>
            <a:ext cx="223529" cy="25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1088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en Bg Light" panose="0200000308000002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bg-BG" sz="1633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en Bg Light" panose="02000003080000020004" pitchFamily="50" charset="-52"/>
              <a:ea typeface="+mn-ea"/>
              <a:cs typeface="+mn-cs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246590" y="739667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246590" y="968603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534367" y="5139994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-2707706" y="-180096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AutoShape 2" descr="Registry Agency"/>
          <p:cNvSpPr>
            <a:spLocks noChangeAspect="1" noChangeArrowheads="1"/>
          </p:cNvSpPr>
          <p:nvPr/>
        </p:nvSpPr>
        <p:spPr bwMode="auto">
          <a:xfrm>
            <a:off x="1387694" y="-131026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AutoShape 4" descr="Registry Agency"/>
          <p:cNvSpPr>
            <a:spLocks noChangeAspect="1" noChangeArrowheads="1"/>
          </p:cNvSpPr>
          <p:nvPr/>
        </p:nvSpPr>
        <p:spPr bwMode="auto">
          <a:xfrm>
            <a:off x="1525920" y="7199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15454" y="1201758"/>
            <a:ext cx="55923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en Bg" panose="020B0800050000020004" pitchFamily="34" charset="-52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25305" y="494350"/>
            <a:ext cx="6063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bg-BG" dirty="0">
              <a:solidFill>
                <a:schemeClr val="bg1"/>
              </a:solidFill>
              <a:latin typeface="Helen Bg" panose="020B0800050000020004" pitchFamily="34" charset="-5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9999" y="2160000"/>
            <a:ext cx="822929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bg-BG" sz="2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В </a:t>
            </a:r>
            <a:r>
              <a:rPr lang="bg-BG" sz="2400" dirty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поле „Целеви групи“ на Раздел 11 „Допълнителна информация, необходима за оценка на проектното предложение“ от Формуляра за кандидатстване, следва да се представи информация за целевите групи към които е насочено проектното предложение, описание на проблемите и нуждите на целевите групи, върху които ще повлияе изпълнението на проекта и как целите и предвидените дейности допринасят за удовлетворяване на идентифицираните нужди на цевите групи.</a:t>
            </a:r>
            <a:r>
              <a:rPr lang="bg-BG" dirty="0"/>
              <a:t> </a:t>
            </a:r>
            <a:endParaRPr lang="ru-RU" sz="2200" dirty="0" smtClean="0">
              <a:solidFill>
                <a:schemeClr val="tx2">
                  <a:lumMod val="60000"/>
                  <a:lumOff val="40000"/>
                </a:schemeClr>
              </a:solidFill>
              <a:latin typeface="Helen Bg" panose="020B0800050000020004" pitchFamily="34" charset="-52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3800667" y="7199"/>
            <a:ext cx="0" cy="675264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3702701" y="894957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702701" y="1506986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717060" y="190419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702701" y="264596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80000" y="360000"/>
            <a:ext cx="34504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„</a:t>
            </a:r>
            <a:r>
              <a:rPr lang="ru-RU" b="1" dirty="0" smtClean="0">
                <a:solidFill>
                  <a:schemeClr val="bg1"/>
                </a:solidFill>
                <a:latin typeface="Helen Bg" panose="020B0800050000020004" pitchFamily="34" charset="-52"/>
              </a:rPr>
              <a:t>ГРАЖДАНСКИ </a:t>
            </a:r>
            <a:r>
              <a:rPr lang="ru-RU" b="1" dirty="0">
                <a:solidFill>
                  <a:schemeClr val="bg1"/>
                </a:solidFill>
                <a:latin typeface="Helen Bg" panose="020B0800050000020004" pitchFamily="34" charset="-52"/>
              </a:rPr>
              <a:t>КОНТРОЛ ВЪРХУ РЕФОРМАТА В СЪДЕБНАТА СИСТЕМА</a:t>
            </a: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”</a:t>
            </a:r>
            <a:endParaRPr kumimoji="0" lang="bg-BG" altLang="bg-BG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en Bg" panose="020B0800050000020004" pitchFamily="34" charset="-52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0000" y="107227"/>
            <a:ext cx="2364643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97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4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180000" y="2520000"/>
            <a:ext cx="3455446" cy="30003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en Bg" panose="020B0800050000020004"/>
                <a:ea typeface="PMingLiU-ExtB" panose="02020500000000000000" pitchFamily="18" charset="-120"/>
              </a:rPr>
              <a:t>С ЦЕЛ НАМАЛЯВАНЕ НА АДМИНИСТРАТИВНАТА ТЕЖЕСТ СА ИЗВЪРШЕНИ ПРОМЕНИ В НАСОКИТЕ ЗА КАНДИДАТСТВАНЕ И УСЛОВИЯТА ЗА ИЗПЪЛНЕНИЕ (ПРИЛОЖЕНИЕ 7 КЪМ НК)</a:t>
            </a: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en Bg" panose="020B0800050000020004"/>
              <a:ea typeface="PMingLiU-ExtB" panose="02020500000000000000" pitchFamily="18" charset="-12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051466" y="2851247"/>
            <a:ext cx="223529" cy="25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1088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en Bg Light" panose="0200000308000002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bg-BG" sz="1633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en Bg Light" panose="02000003080000020004" pitchFamily="50" charset="-52"/>
              <a:ea typeface="+mn-ea"/>
              <a:cs typeface="+mn-cs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246590" y="739667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246590" y="968603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534367" y="5139994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-2707706" y="-180096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AutoShape 2" descr="Registry Agency"/>
          <p:cNvSpPr>
            <a:spLocks noChangeAspect="1" noChangeArrowheads="1"/>
          </p:cNvSpPr>
          <p:nvPr/>
        </p:nvSpPr>
        <p:spPr bwMode="auto">
          <a:xfrm>
            <a:off x="1387694" y="-131026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AutoShape 4" descr="Registry Agency"/>
          <p:cNvSpPr>
            <a:spLocks noChangeAspect="1" noChangeArrowheads="1"/>
          </p:cNvSpPr>
          <p:nvPr/>
        </p:nvSpPr>
        <p:spPr bwMode="auto">
          <a:xfrm>
            <a:off x="1525920" y="7199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800667" y="44525"/>
            <a:ext cx="0" cy="675264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3702701" y="903863"/>
            <a:ext cx="195932" cy="1781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702701" y="1486358"/>
            <a:ext cx="195932" cy="1781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702701" y="1889134"/>
            <a:ext cx="195932" cy="1781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702701" y="2645963"/>
            <a:ext cx="195932" cy="1781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80000" y="360000"/>
            <a:ext cx="34550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dirty="0" smtClean="0">
                <a:solidFill>
                  <a:schemeClr val="bg1"/>
                </a:solidFill>
                <a:latin typeface="Helen Bg" panose="020B0800050000020004" pitchFamily="34" charset="-52"/>
              </a:rPr>
              <a:t>„</a:t>
            </a:r>
            <a:r>
              <a:rPr lang="ru-RU" b="1" dirty="0">
                <a:solidFill>
                  <a:schemeClr val="bg1"/>
                </a:solidFill>
                <a:latin typeface="Helen Bg" panose="020B0800050000020004" pitchFamily="34" charset="-52"/>
              </a:rPr>
              <a:t>ГРАЖДАНСКИ КОНТРОЛ ВЪРХУ РЕФОРМАТА В СЪДЕБНАТА СИСТЕМА</a:t>
            </a:r>
            <a:r>
              <a:rPr lang="bg-BG" b="1" dirty="0">
                <a:solidFill>
                  <a:schemeClr val="bg1"/>
                </a:solidFill>
                <a:latin typeface="Helen Bg" panose="020B0800050000020004" pitchFamily="34" charset="-52"/>
              </a:rPr>
              <a:t>”</a:t>
            </a:r>
            <a:endParaRPr lang="bg-BG" altLang="bg-BG" b="1" dirty="0">
              <a:solidFill>
                <a:schemeClr val="bg1"/>
              </a:solidFill>
              <a:latin typeface="Helen Bg" panose="020B0800050000020004" pitchFamily="34" charset="-5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83190" y="2351831"/>
            <a:ext cx="8127530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1F497D">
                    <a:lumMod val="40000"/>
                    <a:lumOff val="60000"/>
                  </a:srgbClr>
                </a:solidFill>
                <a:latin typeface="Helen Bg" panose="020B0800050000020004"/>
              </a:rPr>
              <a:t>Отпада </a:t>
            </a:r>
            <a:r>
              <a:rPr lang="ru-RU" sz="2000" dirty="0">
                <a:solidFill>
                  <a:srgbClr val="1F497D">
                    <a:lumMod val="40000"/>
                    <a:lumOff val="60000"/>
                  </a:srgbClr>
                </a:solidFill>
                <a:latin typeface="Helen Bg" panose="020B0800050000020004"/>
              </a:rPr>
              <a:t>Декларацията за партньорство (досегашното Приложение 3 към НК) като декларираните с нея обстоятелства са включени в Декларацията на кандидата/ партньора (Приложение 2 към НК);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1F497D">
                    <a:lumMod val="40000"/>
                    <a:lumOff val="60000"/>
                  </a:srgbClr>
                </a:solidFill>
                <a:latin typeface="Helen Bg" panose="020B0800050000020004"/>
              </a:rPr>
              <a:t>Отпада </a:t>
            </a:r>
            <a:r>
              <a:rPr lang="ru-RU" sz="2000" dirty="0">
                <a:solidFill>
                  <a:srgbClr val="1F497D">
                    <a:lumMod val="40000"/>
                    <a:lumOff val="60000"/>
                  </a:srgbClr>
                </a:solidFill>
                <a:latin typeface="Helen Bg" panose="020B0800050000020004"/>
              </a:rPr>
              <a:t>изискването за представяне на Декларация за минимални и държавни помощи от бенефициента/партньора (когато е приложимо) при подаването на всяко искане за плащане по време на изпълнението на проекта;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1F497D">
                    <a:lumMod val="40000"/>
                    <a:lumOff val="60000"/>
                  </a:srgbClr>
                </a:solidFill>
                <a:latin typeface="Helen Bg" panose="020B0800050000020004"/>
              </a:rPr>
              <a:t>Отпада </a:t>
            </a:r>
            <a:r>
              <a:rPr lang="ru-RU" sz="2000" dirty="0">
                <a:solidFill>
                  <a:srgbClr val="1F497D">
                    <a:lumMod val="40000"/>
                    <a:lumOff val="60000"/>
                  </a:srgbClr>
                </a:solidFill>
                <a:latin typeface="Helen Bg" panose="020B0800050000020004"/>
              </a:rPr>
              <a:t>задължението бенефициентът да подава годишен технически отчет;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1F497D">
                    <a:lumMod val="40000"/>
                    <a:lumOff val="60000"/>
                  </a:srgbClr>
                </a:solidFill>
                <a:latin typeface="Helen Bg" panose="020B0800050000020004"/>
              </a:rPr>
              <a:t>Отпада </a:t>
            </a:r>
            <a:r>
              <a:rPr lang="ru-RU" sz="2000" dirty="0">
                <a:solidFill>
                  <a:srgbClr val="1F497D">
                    <a:lumMod val="40000"/>
                    <a:lumOff val="60000"/>
                  </a:srgbClr>
                </a:solidFill>
                <a:latin typeface="Helen Bg" panose="020B0800050000020004"/>
              </a:rPr>
              <a:t>задължението бенефициентът да представя застраховка „Разни финансови загуби“ при представяне на искане за авансово плащане.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 l="461" r="461"/>
          <a:stretch/>
        </p:blipFill>
        <p:spPr>
          <a:xfrm>
            <a:off x="5200886" y="96393"/>
            <a:ext cx="4993572" cy="141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66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180000" y="2520000"/>
            <a:ext cx="3450418" cy="8805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b="1" cap="small" dirty="0" smtClean="0">
                <a:solidFill>
                  <a:schemeClr val="tx2">
                    <a:lumMod val="75000"/>
                  </a:schemeClr>
                </a:solidFill>
                <a:latin typeface="Helen Bg" panose="020B0800050000020004" pitchFamily="34" charset="-52"/>
              </a:rPr>
              <a:t>ХОРИЗОНТАЛНИ ПРИНЦИПИ</a:t>
            </a:r>
            <a:endParaRPr lang="bg-BG" sz="2400" b="1" dirty="0">
              <a:solidFill>
                <a:schemeClr val="tx2">
                  <a:lumMod val="75000"/>
                </a:schemeClr>
              </a:solidFill>
              <a:latin typeface="Helen Bg" panose="020B0800050000020004" pitchFamily="34" charset="-52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051466" y="2851247"/>
            <a:ext cx="223529" cy="25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1088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en Bg Light" panose="0200000308000002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bg-BG" sz="1633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en Bg Light" panose="02000003080000020004" pitchFamily="50" charset="-52"/>
              <a:ea typeface="+mn-ea"/>
              <a:cs typeface="+mn-cs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246590" y="739667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246590" y="968603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534367" y="5139994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-2707706" y="-180096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AutoShape 2" descr="Registry Agency"/>
          <p:cNvSpPr>
            <a:spLocks noChangeAspect="1" noChangeArrowheads="1"/>
          </p:cNvSpPr>
          <p:nvPr/>
        </p:nvSpPr>
        <p:spPr bwMode="auto">
          <a:xfrm>
            <a:off x="1387694" y="-131026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AutoShape 4" descr="Registry Agency"/>
          <p:cNvSpPr>
            <a:spLocks noChangeAspect="1" noChangeArrowheads="1"/>
          </p:cNvSpPr>
          <p:nvPr/>
        </p:nvSpPr>
        <p:spPr bwMode="auto">
          <a:xfrm>
            <a:off x="1525920" y="7199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15454" y="1201758"/>
            <a:ext cx="55923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en Bg" panose="020B0800050000020004" pitchFamily="34" charset="-52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25305" y="494350"/>
            <a:ext cx="6063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bg-BG" dirty="0">
              <a:solidFill>
                <a:schemeClr val="bg1"/>
              </a:solidFill>
              <a:latin typeface="Helen Bg" panose="020B0800050000020004" pitchFamily="34" charset="-5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60000" y="1440000"/>
            <a:ext cx="7842525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bg-BG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Проектното предложение следва да не противоречи на хоризонталните принципи на Европейския съюз, приложими към ОПДУ: </a:t>
            </a:r>
          </a:p>
          <a:p>
            <a:pPr marL="625475" indent="541338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bg-BG" sz="20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Партньорство </a:t>
            </a:r>
            <a:endParaRPr lang="bg-BG" sz="2000" b="1" dirty="0" smtClean="0">
              <a:solidFill>
                <a:schemeClr val="tx2">
                  <a:lumMod val="40000"/>
                  <a:lumOff val="60000"/>
                </a:schemeClr>
              </a:solidFill>
              <a:latin typeface="Helen Bg" panose="020B0800050000020004" pitchFamily="34" charset="-52"/>
            </a:endParaRPr>
          </a:p>
          <a:p>
            <a:pPr marL="625475" indent="541338" algn="just">
              <a:spcAft>
                <a:spcPts val="1200"/>
              </a:spcAft>
              <a:buFont typeface="Wingdings" panose="05000000000000000000" pitchFamily="2" charset="2"/>
              <a:buChar char="q"/>
              <a:tabLst>
                <a:tab pos="1166813" algn="l"/>
              </a:tabLst>
            </a:pPr>
            <a:r>
              <a:rPr lang="bg-BG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Насърчаване </a:t>
            </a:r>
            <a:r>
              <a:rPr lang="bg-BG" sz="20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на равенството между мъжете </a:t>
            </a:r>
            <a:r>
              <a:rPr lang="bg-BG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	и </a:t>
            </a:r>
            <a:r>
              <a:rPr lang="bg-BG" sz="20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жените и недопускане на дискриминация</a:t>
            </a:r>
            <a:r>
              <a:rPr lang="bg-BG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 </a:t>
            </a:r>
          </a:p>
          <a:p>
            <a:pPr marL="625475" indent="541338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bg-BG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Устойчиво развитие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3800667" y="35192"/>
            <a:ext cx="0" cy="675264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3702701" y="894957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702701" y="1506986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717060" y="190419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702701" y="264596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80000" y="360000"/>
            <a:ext cx="34504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„</a:t>
            </a:r>
            <a:r>
              <a:rPr lang="ru-RU" b="1" dirty="0" smtClean="0">
                <a:solidFill>
                  <a:schemeClr val="bg1"/>
                </a:solidFill>
                <a:latin typeface="Helen Bg" panose="020B0800050000020004" pitchFamily="34" charset="-52"/>
              </a:rPr>
              <a:t>ГРАЖДАНСКИ </a:t>
            </a:r>
            <a:r>
              <a:rPr lang="ru-RU" b="1" dirty="0">
                <a:solidFill>
                  <a:schemeClr val="bg1"/>
                </a:solidFill>
                <a:latin typeface="Helen Bg" panose="020B0800050000020004" pitchFamily="34" charset="-52"/>
              </a:rPr>
              <a:t>КОНТРОЛ ВЪРХУ РЕФОРМАТА В СЪДЕБНАТА СИСТЕМА</a:t>
            </a: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”</a:t>
            </a:r>
            <a:endParaRPr kumimoji="0" lang="bg-BG" altLang="bg-BG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en Bg" panose="020B0800050000020004" pitchFamily="34" charset="-52"/>
              <a:ea typeface="+mn-ea"/>
              <a:cs typeface="+mn-cs"/>
            </a:endParaRPr>
          </a:p>
        </p:txBody>
      </p:sp>
      <p:pic>
        <p:nvPicPr>
          <p:cNvPr id="1026" name="Picture 2" descr="Image result for хоризонтални принцип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000" y="108000"/>
            <a:ext cx="2690182" cy="110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60000" y="4680000"/>
            <a:ext cx="80478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СЪОТВЕТСТВИЕТО НА ПРОЕКТНОТО ПРЕДЛОЖЕНИЕ С ХОРИЗОНТАЛНИТЕ ПРИНЦИПИ СЕ ОПИСВА В ПОЛЕ „ХОРИЗОНТАЛНИ ПРИНЦИПИ“ НА РАЗДЕЛ 11 „ДОПЪЛНИТЕЛНА ИНФОРМАЦИЯ, НЕОБХОДИМА ЗА ОЦЕНКА НА ПРОЕКТНОТО ПРЕДЛОЖЕНИЕ“ ОТ ФОРМУЛЯРА ЗА КАНДИДАТСТВАНЕ. </a:t>
            </a:r>
            <a:endParaRPr lang="ru-RU" sz="2000" b="1" dirty="0">
              <a:solidFill>
                <a:schemeClr val="tx2">
                  <a:lumMod val="40000"/>
                  <a:lumOff val="60000"/>
                </a:schemeClr>
              </a:solidFill>
              <a:latin typeface="Helen Bg" panose="020B08000500000200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9413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180000" y="2520000"/>
            <a:ext cx="3322592" cy="8805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dirty="0">
                <a:solidFill>
                  <a:schemeClr val="tx2">
                    <a:lumMod val="75000"/>
                  </a:schemeClr>
                </a:solidFill>
                <a:latin typeface="Helen Bg" panose="020B0800050000020004" pitchFamily="34" charset="-52"/>
              </a:rPr>
              <a:t>РЕД ЗА ОЦЕНЯВАНЕ НА ПРОЕКТНИТЕ ПРЕДЛОЖЕНИЯ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051466" y="2851247"/>
            <a:ext cx="223529" cy="25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1088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en Bg Light" panose="0200000308000002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bg-BG" sz="1633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en Bg Light" panose="02000003080000020004" pitchFamily="50" charset="-52"/>
              <a:ea typeface="+mn-ea"/>
              <a:cs typeface="+mn-cs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246590" y="739667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246590" y="968603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534367" y="5139994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-2707706" y="-180096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AutoShape 2" descr="Registry Agency"/>
          <p:cNvSpPr>
            <a:spLocks noChangeAspect="1" noChangeArrowheads="1"/>
          </p:cNvSpPr>
          <p:nvPr/>
        </p:nvSpPr>
        <p:spPr bwMode="auto">
          <a:xfrm>
            <a:off x="1387694" y="-131026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AutoShape 4" descr="Registry Agency"/>
          <p:cNvSpPr>
            <a:spLocks noChangeAspect="1" noChangeArrowheads="1"/>
          </p:cNvSpPr>
          <p:nvPr/>
        </p:nvSpPr>
        <p:spPr bwMode="auto">
          <a:xfrm>
            <a:off x="1525920" y="7199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15454" y="1201758"/>
            <a:ext cx="55923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en Bg" panose="020B0800050000020004" pitchFamily="34" charset="-52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25305" y="494350"/>
            <a:ext cx="6063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bg-BG" dirty="0">
              <a:solidFill>
                <a:schemeClr val="bg1"/>
              </a:solidFill>
              <a:latin typeface="Helen Bg" panose="020B0800050000020004" pitchFamily="34" charset="-52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3800667" y="7199"/>
            <a:ext cx="0" cy="675264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3702701" y="894957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702701" y="1506986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717060" y="190419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702701" y="264596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80000" y="360000"/>
            <a:ext cx="34504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„</a:t>
            </a:r>
            <a:r>
              <a:rPr lang="ru-RU" b="1" dirty="0" smtClean="0">
                <a:solidFill>
                  <a:schemeClr val="bg1"/>
                </a:solidFill>
                <a:latin typeface="Helen Bg" panose="020B0800050000020004" pitchFamily="34" charset="-52"/>
              </a:rPr>
              <a:t>ГРАЖДАНСКИ </a:t>
            </a:r>
            <a:r>
              <a:rPr lang="ru-RU" b="1" dirty="0">
                <a:solidFill>
                  <a:schemeClr val="bg1"/>
                </a:solidFill>
                <a:latin typeface="Helen Bg" panose="020B0800050000020004" pitchFamily="34" charset="-52"/>
              </a:rPr>
              <a:t>КОНТРОЛ ВЪРХУ РЕФОРМАТА В СЪДЕБНАТА СИСТЕМА</a:t>
            </a: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”</a:t>
            </a:r>
            <a:endParaRPr kumimoji="0" lang="bg-BG" altLang="bg-BG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en Bg" panose="020B0800050000020004" pitchFamily="34" charset="-52"/>
              <a:ea typeface="+mn-ea"/>
              <a:cs typeface="+mn-cs"/>
            </a:endParaRPr>
          </a:p>
        </p:txBody>
      </p:sp>
      <p:pic>
        <p:nvPicPr>
          <p:cNvPr id="24" name="Picture 23" descr="C:\Users\vangelova\AppData\Local\Microsoft\Windows\INetCache\Content.MSO\D36A0A19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999" y="108000"/>
            <a:ext cx="1936929" cy="1098474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Down Arrow Callout 26"/>
          <p:cNvSpPr/>
          <p:nvPr/>
        </p:nvSpPr>
        <p:spPr>
          <a:xfrm>
            <a:off x="4320000" y="3128502"/>
            <a:ext cx="7200800" cy="1490464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Helen Bg" panose="020B0800050000020004" pitchFamily="34" charset="-52"/>
              </a:rPr>
              <a:t>Етап 1: Оценка на административното съответствие и допустимостта</a:t>
            </a:r>
            <a:endParaRPr lang="bg-BG" sz="260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Helen Bg" panose="020B0800050000020004" pitchFamily="34" charset="-52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320000" y="4932403"/>
            <a:ext cx="72008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Helen Bg" panose="020B0800050000020004" pitchFamily="34" charset="-52"/>
              </a:rPr>
              <a:t>Етап 2: Техническа и финансова оценка</a:t>
            </a:r>
            <a:endParaRPr lang="bg-BG" sz="260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Helen Bg" panose="020B0800050000020004" pitchFamily="34" charset="-52"/>
            </a:endParaRPr>
          </a:p>
        </p:txBody>
      </p:sp>
      <p:sp>
        <p:nvSpPr>
          <p:cNvPr id="29" name="Down Arrow Callout 28"/>
          <p:cNvSpPr/>
          <p:nvPr/>
        </p:nvSpPr>
        <p:spPr>
          <a:xfrm>
            <a:off x="4320000" y="1543808"/>
            <a:ext cx="7200800" cy="1368152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600" dirty="0">
                <a:solidFill>
                  <a:schemeClr val="tx2">
                    <a:lumMod val="75000"/>
                  </a:schemeClr>
                </a:solidFill>
                <a:latin typeface="Helen Bg" panose="020B0800050000020004" pitchFamily="34" charset="-52"/>
              </a:rPr>
              <a:t>Оценката на проектните предложения включва</a:t>
            </a:r>
            <a:endParaRPr lang="bg-BG" sz="260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Helen Bg" panose="020B08000500000200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4836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179999" y="2520000"/>
            <a:ext cx="3410377" cy="8805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600" b="1" dirty="0" smtClean="0">
                <a:solidFill>
                  <a:schemeClr val="tx2">
                    <a:lumMod val="75000"/>
                  </a:schemeClr>
                </a:solidFill>
                <a:latin typeface="Helen Bg" panose="020B0800050000020004" pitchFamily="34" charset="-52"/>
              </a:rPr>
              <a:t>ЕТАП 1</a:t>
            </a:r>
            <a:endParaRPr lang="bg-BG" sz="3600" b="1" dirty="0">
              <a:solidFill>
                <a:schemeClr val="tx2">
                  <a:lumMod val="75000"/>
                </a:schemeClr>
              </a:solidFill>
              <a:latin typeface="Helen Bg" panose="020B0800050000020004" pitchFamily="34" charset="-52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051466" y="2851247"/>
            <a:ext cx="223529" cy="25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1088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en Bg Light" panose="0200000308000002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bg-BG" sz="1633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en Bg Light" panose="02000003080000020004" pitchFamily="50" charset="-52"/>
              <a:ea typeface="+mn-ea"/>
              <a:cs typeface="+mn-cs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246590" y="739667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246590" y="968603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534367" y="5139994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-2707706" y="-180096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AutoShape 2" descr="Registry Agency"/>
          <p:cNvSpPr>
            <a:spLocks noChangeAspect="1" noChangeArrowheads="1"/>
          </p:cNvSpPr>
          <p:nvPr/>
        </p:nvSpPr>
        <p:spPr bwMode="auto">
          <a:xfrm>
            <a:off x="1387694" y="-131026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AutoShape 4" descr="Registry Agency"/>
          <p:cNvSpPr>
            <a:spLocks noChangeAspect="1" noChangeArrowheads="1"/>
          </p:cNvSpPr>
          <p:nvPr/>
        </p:nvSpPr>
        <p:spPr bwMode="auto">
          <a:xfrm>
            <a:off x="1525920" y="7199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15454" y="1201758"/>
            <a:ext cx="55923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en Bg" panose="020B0800050000020004" pitchFamily="34" charset="-52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25305" y="494350"/>
            <a:ext cx="6063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bg-BG" dirty="0">
              <a:solidFill>
                <a:schemeClr val="bg1"/>
              </a:solidFill>
              <a:latin typeface="Helen Bg" panose="020B0800050000020004" pitchFamily="34" charset="-52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3800667" y="7199"/>
            <a:ext cx="0" cy="675264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3702701" y="894957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702701" y="1506986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717060" y="190419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702701" y="264596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80000" y="360000"/>
            <a:ext cx="34504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„</a:t>
            </a:r>
            <a:r>
              <a:rPr lang="ru-RU" b="1" dirty="0" smtClean="0">
                <a:solidFill>
                  <a:schemeClr val="bg1"/>
                </a:solidFill>
                <a:latin typeface="Helen Bg" panose="020B0800050000020004" pitchFamily="34" charset="-52"/>
              </a:rPr>
              <a:t>ГРАЖДАНСКИ </a:t>
            </a:r>
            <a:r>
              <a:rPr lang="ru-RU" b="1" dirty="0">
                <a:solidFill>
                  <a:schemeClr val="bg1"/>
                </a:solidFill>
                <a:latin typeface="Helen Bg" panose="020B0800050000020004" pitchFamily="34" charset="-52"/>
              </a:rPr>
              <a:t>КОНТРОЛ ВЪРХУ РЕФОРМАТА В СЪДЕБНАТА СИСТЕМА</a:t>
            </a: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”</a:t>
            </a:r>
            <a:endParaRPr kumimoji="0" lang="bg-BG" altLang="bg-BG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en Bg" panose="020B0800050000020004" pitchFamily="34" charset="-52"/>
              <a:ea typeface="+mn-ea"/>
              <a:cs typeface="+mn-cs"/>
            </a:endParaRPr>
          </a:p>
        </p:txBody>
      </p:sp>
      <p:pic>
        <p:nvPicPr>
          <p:cNvPr id="24" name="Picture 23" descr="C:\Users\vangelova\AppData\Local\Microsoft\Windows\INetCache\Content.MSO\D36A0A19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000" y="108000"/>
            <a:ext cx="1587896" cy="1098474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Down Arrow Callout 26"/>
          <p:cNvSpPr/>
          <p:nvPr/>
        </p:nvSpPr>
        <p:spPr>
          <a:xfrm>
            <a:off x="4320000" y="1486313"/>
            <a:ext cx="7200800" cy="1490464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Helen Bg" panose="020B0800050000020004" pitchFamily="34" charset="-52"/>
              </a:rPr>
              <a:t>Етап 1: Оценка на административното съответствие и допустимостта</a:t>
            </a:r>
            <a:endParaRPr lang="bg-BG" sz="260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Helen Bg" panose="020B0800050000020004" pitchFamily="34" charset="-52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320000" y="3102411"/>
            <a:ext cx="7200800" cy="27554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1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Helen Bg" panose="020B0800050000020004" pitchFamily="34" charset="-52"/>
              </a:rPr>
              <a:t>Оценката </a:t>
            </a:r>
            <a:r>
              <a:rPr lang="ru-RU" sz="21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Helen Bg" panose="020B0800050000020004" pitchFamily="34" charset="-52"/>
              </a:rPr>
              <a:t>на административното съответствие и допустимостта на проектните предложения се извършва от членове на оценителната комисия, като те могат да бъдат подпомагани от помощник-оценители. Оценката се извършва по критериите, посочени в Раздел I „Критерии за оценка на административното съответствие и допустимостта“ на Методиката Приложение </a:t>
            </a:r>
            <a:r>
              <a:rPr lang="en-US" sz="21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Helen Bg" panose="020B0800050000020004" pitchFamily="34" charset="-52"/>
              </a:rPr>
              <a:t>8,</a:t>
            </a:r>
            <a:r>
              <a:rPr lang="ru-RU" sz="21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Helen Bg" panose="020B0800050000020004" pitchFamily="34" charset="-52"/>
              </a:rPr>
              <a:t> които се отбелязват с „ДА“, „НЕ“ или „НП“ (не е приложимо). </a:t>
            </a:r>
            <a:endParaRPr lang="bg-BG" sz="260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Helen Bg" panose="020B08000500000200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2875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179999" y="2520000"/>
            <a:ext cx="3411157" cy="22668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en Bg" panose="020B0800050000020004" pitchFamily="34" charset="-52"/>
              </a:rPr>
              <a:t>КРИТЕРИИ ЗА ОЦЕНКА НА АДМИНИСТРАТИВНОТО СЪОТВЕТСТВИЕ И ДОПУСТИМОСТТА НА ПРОЕКТНОТО ПРЕДЛОЖЕНИЕ И КАНДИДАТА</a:t>
            </a:r>
            <a:endParaRPr lang="bg-BG" sz="2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en Bg" panose="020B0800050000020004" pitchFamily="34" charset="-52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051466" y="2851247"/>
            <a:ext cx="223529" cy="25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1088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en Bg Light" panose="0200000308000002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bg-BG" sz="1633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en Bg Light" panose="02000003080000020004" pitchFamily="50" charset="-52"/>
              <a:ea typeface="+mn-ea"/>
              <a:cs typeface="+mn-cs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246590" y="739667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246590" y="968603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534367" y="5139994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-2707706" y="-180096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AutoShape 2" descr="Registry Agency"/>
          <p:cNvSpPr>
            <a:spLocks noChangeAspect="1" noChangeArrowheads="1"/>
          </p:cNvSpPr>
          <p:nvPr/>
        </p:nvSpPr>
        <p:spPr bwMode="auto">
          <a:xfrm>
            <a:off x="1387694" y="-131026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AutoShape 4" descr="Registry Agency"/>
          <p:cNvSpPr>
            <a:spLocks noChangeAspect="1" noChangeArrowheads="1"/>
          </p:cNvSpPr>
          <p:nvPr/>
        </p:nvSpPr>
        <p:spPr bwMode="auto">
          <a:xfrm>
            <a:off x="1525920" y="7199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25305" y="494350"/>
            <a:ext cx="6063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bg-BG" dirty="0">
              <a:solidFill>
                <a:schemeClr val="bg1"/>
              </a:solidFill>
              <a:latin typeface="Helen Bg" panose="020B0800050000020004" pitchFamily="34" charset="-52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3800667" y="7199"/>
            <a:ext cx="0" cy="675264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3702701" y="894957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702701" y="1506986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717060" y="190419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702701" y="264596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80000" y="360000"/>
            <a:ext cx="34504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„</a:t>
            </a:r>
            <a:r>
              <a:rPr lang="ru-RU" b="1" dirty="0" smtClean="0">
                <a:solidFill>
                  <a:schemeClr val="bg1"/>
                </a:solidFill>
                <a:latin typeface="Helen Bg" panose="020B0800050000020004" pitchFamily="34" charset="-52"/>
              </a:rPr>
              <a:t>ГРАЖДАНСКИ </a:t>
            </a:r>
            <a:r>
              <a:rPr lang="ru-RU" b="1" dirty="0">
                <a:solidFill>
                  <a:schemeClr val="bg1"/>
                </a:solidFill>
                <a:latin typeface="Helen Bg" panose="020B0800050000020004" pitchFamily="34" charset="-52"/>
              </a:rPr>
              <a:t>КОНТРОЛ ВЪРХУ РЕФОРМАТА В СЪДЕБНАТА СИСТЕМА</a:t>
            </a: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”</a:t>
            </a:r>
            <a:endParaRPr kumimoji="0" lang="bg-BG" altLang="bg-BG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en Bg" panose="020B0800050000020004" pitchFamily="34" charset="-52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693" y="5328445"/>
            <a:ext cx="1978090" cy="769143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871021"/>
              </p:ext>
            </p:extLst>
          </p:nvPr>
        </p:nvGraphicFramePr>
        <p:xfrm>
          <a:off x="3960000" y="108000"/>
          <a:ext cx="8203588" cy="668063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203588">
                  <a:extLst>
                    <a:ext uri="{9D8B030D-6E8A-4147-A177-3AD203B41FA5}">
                      <a16:colId xmlns:a16="http://schemas.microsoft.com/office/drawing/2014/main" val="1062564745"/>
                    </a:ext>
                  </a:extLst>
                </a:gridCol>
              </a:tblGrid>
              <a:tr h="509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15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І. КРИТЕРИИ ЗА ОЦЕНКА НА АДМИНИСТРАТИВНОТО СЪОТВЕТСТВИЕ И ДОПУСТИМОСТТА НА ПРОЕКТНОТО ПРЕДЛОЖЕНИЕ И КАНДИДАТА</a:t>
                      </a:r>
                      <a:endParaRPr lang="bg-BG" sz="11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4" marR="35184" marT="517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222666"/>
                  </a:ext>
                </a:extLst>
              </a:tr>
              <a:tr h="245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15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Проектното предложение е получено по електронен път през ИСУН в указания срок. </a:t>
                      </a:r>
                      <a:endParaRPr lang="bg-BG" sz="11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4" marR="35184" marT="517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880266"/>
                  </a:ext>
                </a:extLst>
              </a:tr>
              <a:tr h="389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15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Кандидатът е подал само едно проектно предложение за съответния срок за кандидатстване по тази процедура.</a:t>
                      </a:r>
                      <a:endParaRPr lang="bg-BG" sz="11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4" marR="35184" marT="517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214047"/>
                  </a:ext>
                </a:extLst>
              </a:tr>
              <a:tr h="4073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15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Попълнени са всички задължителни полета във Формуляра за кандидатстване в ИСУН, съгласно Указанията за електронно кандидатстване.</a:t>
                      </a:r>
                      <a:endParaRPr lang="bg-BG" sz="11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4" marR="35184" marT="517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622884"/>
                  </a:ext>
                </a:extLst>
              </a:tr>
              <a:tr h="2656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15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Заедно с формуляра за кандидатстване са подадени всички документи съгласно т. 24 от Насоките за кандидатстване. </a:t>
                      </a:r>
                      <a:endParaRPr lang="bg-BG" sz="11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4" marR="35184" marT="517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009852"/>
                  </a:ext>
                </a:extLst>
              </a:tr>
              <a:tr h="4073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15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Формулярът за кандидатстване е подписан с универсален електронен подпис от лицето/лицата, представляващ/и кандидата или упълномощено/оправомощено за целите на подаването на проектното предложение лице.</a:t>
                      </a:r>
                      <a:endParaRPr lang="bg-BG" sz="11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4" marR="35184" marT="517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17250"/>
                  </a:ext>
                </a:extLst>
              </a:tr>
              <a:tr h="4073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15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Проектното предложение отговаря на изискването за минимален и максимален размер на безвъзмездната финансова помощ според Насоките за кандидатстване</a:t>
                      </a:r>
                      <a:endParaRPr lang="bg-BG" sz="11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4" marR="35184" marT="517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693524"/>
                  </a:ext>
                </a:extLst>
              </a:tr>
              <a:tr h="4073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15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 Проектното предложение не надвишава максималната допустима продължителност за изпълнението, съгласно т. 19 от Насоките за кандидатстване.</a:t>
                      </a:r>
                      <a:endParaRPr lang="bg-BG" sz="11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4" marR="35184" marT="517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904874"/>
                  </a:ext>
                </a:extLst>
              </a:tr>
              <a:tr h="4073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15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 Проектното предложение съдържа допустими дейности, съгласно т. 14 от Насоките за кандидатстване и се изпълняват на територията на Република България. </a:t>
                      </a:r>
                      <a:endParaRPr lang="bg-BG" sz="11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4" marR="35184" marT="517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947687"/>
                  </a:ext>
                </a:extLst>
              </a:tr>
              <a:tr h="291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15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 Проектното предложение съдържа дейност за осигуряване на информация и комуникация по проекта </a:t>
                      </a:r>
                      <a:endParaRPr lang="bg-BG" sz="11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4" marR="35184" marT="517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09786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15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 Целевата група е допустима съгласно т. 16 от Насоките за кандидатстване.</a:t>
                      </a:r>
                      <a:endParaRPr lang="bg-BG" sz="11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4" marR="35184" marT="517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472382"/>
                  </a:ext>
                </a:extLst>
              </a:tr>
              <a:tr h="4073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15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 Проектът ще допринесе за постигане на минимум една от целите на процедурата, посочени в т. 6 от Насоките за кандидатстване</a:t>
                      </a:r>
                      <a:endParaRPr lang="bg-BG" sz="11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4" marR="35184" marT="517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255181"/>
                  </a:ext>
                </a:extLst>
              </a:tr>
              <a:tr h="4312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15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 Проектът е в съответствие с хоризонталните принципи, залегнали в чл.7 и чл.8 на Регламент (ЕС) № 1303/2013 на Европейския парламент и на Съвета, посочени в т. 18 от Насоките за кандидатстване. </a:t>
                      </a:r>
                      <a:endParaRPr lang="bg-BG" sz="11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4" marR="35184" marT="517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830712"/>
                  </a:ext>
                </a:extLst>
              </a:tr>
              <a:tr h="4073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15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 В проектното предложение са заложени целеви стойности на задължителните индикатори, като същите са количествено определени с положителна целева стойност, различна от „0“.</a:t>
                      </a:r>
                      <a:endParaRPr lang="bg-BG" sz="11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4" marR="35184" marT="517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045785"/>
                  </a:ext>
                </a:extLst>
              </a:tr>
              <a:tr h="3898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15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 Кандидатът/Партньорът/</a:t>
                      </a:r>
                      <a:r>
                        <a:rPr lang="bg-BG" sz="1150" b="1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ите</a:t>
                      </a:r>
                      <a:r>
                        <a:rPr lang="bg-BG" sz="115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отговаря/т на условията за приложимост съгласно чл. 1 на Регламент 1407/2013.</a:t>
                      </a:r>
                      <a:endParaRPr lang="bg-BG" sz="11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4" marR="35184" marT="517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090839"/>
                  </a:ext>
                </a:extLst>
              </a:tr>
              <a:tr h="3898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15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 Кандидатът/Партньорът/</a:t>
                      </a:r>
                      <a:r>
                        <a:rPr lang="bg-BG" sz="1150" b="1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ите</a:t>
                      </a:r>
                      <a:r>
                        <a:rPr lang="bg-BG" sz="115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е/са представил/и попълнена декларация за получени минимални помощи.</a:t>
                      </a:r>
                      <a:endParaRPr lang="bg-BG" sz="11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4" marR="35184" marT="517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432597"/>
                  </a:ext>
                </a:extLst>
              </a:tr>
              <a:tr h="6143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15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16. Попълнената в декларацията информация за получени минимални помощи в предходните две и настоящата бюджетна година сочи, че Кандидатът/Партньорът/</a:t>
                      </a:r>
                      <a:r>
                        <a:rPr lang="bg-BG" sz="1150" b="1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ите</a:t>
                      </a:r>
                      <a:r>
                        <a:rPr lang="bg-BG" sz="115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има/т право да получи/ат минимална помощ, с която няма да бъде надхвърлен допустимия съгласно ч. 3 от Регламент 1407/2013 максимален размер.</a:t>
                      </a:r>
                      <a:endParaRPr lang="bg-BG" sz="11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184" marR="35184" marT="517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2142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427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179999" y="2520000"/>
            <a:ext cx="3354367" cy="8805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600" b="1" dirty="0" smtClean="0">
                <a:solidFill>
                  <a:schemeClr val="tx2">
                    <a:lumMod val="75000"/>
                  </a:schemeClr>
                </a:solidFill>
                <a:latin typeface="Helen Bg" panose="020B0800050000020004" pitchFamily="34" charset="-52"/>
              </a:rPr>
              <a:t>ЕТАП 2</a:t>
            </a:r>
            <a:endParaRPr lang="bg-BG" sz="3600" b="1" dirty="0">
              <a:solidFill>
                <a:schemeClr val="tx2">
                  <a:lumMod val="75000"/>
                </a:schemeClr>
              </a:solidFill>
              <a:latin typeface="Helen Bg" panose="020B0800050000020004" pitchFamily="34" charset="-52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051466" y="2851247"/>
            <a:ext cx="223529" cy="25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1088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en Bg Light" panose="0200000308000002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bg-BG" sz="1633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en Bg Light" panose="02000003080000020004" pitchFamily="50" charset="-52"/>
              <a:ea typeface="+mn-ea"/>
              <a:cs typeface="+mn-cs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246590" y="739667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246590" y="968603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534367" y="5139994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-2707706" y="-180096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AutoShape 2" descr="Registry Agency"/>
          <p:cNvSpPr>
            <a:spLocks noChangeAspect="1" noChangeArrowheads="1"/>
          </p:cNvSpPr>
          <p:nvPr/>
        </p:nvSpPr>
        <p:spPr bwMode="auto">
          <a:xfrm>
            <a:off x="1387694" y="-131026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AutoShape 4" descr="Registry Agency"/>
          <p:cNvSpPr>
            <a:spLocks noChangeAspect="1" noChangeArrowheads="1"/>
          </p:cNvSpPr>
          <p:nvPr/>
        </p:nvSpPr>
        <p:spPr bwMode="auto">
          <a:xfrm>
            <a:off x="1525920" y="7199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15454" y="1201758"/>
            <a:ext cx="55923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en Bg" panose="020B0800050000020004" pitchFamily="34" charset="-52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25305" y="494350"/>
            <a:ext cx="6063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bg-BG" dirty="0">
              <a:solidFill>
                <a:schemeClr val="bg1"/>
              </a:solidFill>
              <a:latin typeface="Helen Bg" panose="020B0800050000020004" pitchFamily="34" charset="-52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3800667" y="7199"/>
            <a:ext cx="0" cy="675264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3702701" y="894957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702701" y="1506986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717060" y="190419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702701" y="264596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80000" y="360000"/>
            <a:ext cx="34504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„</a:t>
            </a:r>
            <a:r>
              <a:rPr lang="ru-RU" b="1" dirty="0" smtClean="0">
                <a:solidFill>
                  <a:schemeClr val="bg1"/>
                </a:solidFill>
                <a:latin typeface="Helen Bg" panose="020B0800050000020004" pitchFamily="34" charset="-52"/>
              </a:rPr>
              <a:t>ГРАЖДАНСКИ </a:t>
            </a:r>
            <a:r>
              <a:rPr lang="ru-RU" b="1" dirty="0">
                <a:solidFill>
                  <a:schemeClr val="bg1"/>
                </a:solidFill>
                <a:latin typeface="Helen Bg" panose="020B0800050000020004" pitchFamily="34" charset="-52"/>
              </a:rPr>
              <a:t>КОНТРОЛ ВЪРХУ РЕФОРМАТА В СЪДЕБНАТА СИСТЕМА</a:t>
            </a: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”</a:t>
            </a:r>
            <a:endParaRPr kumimoji="0" lang="bg-BG" altLang="bg-BG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en Bg" panose="020B0800050000020004" pitchFamily="34" charset="-52"/>
              <a:ea typeface="+mn-ea"/>
              <a:cs typeface="+mn-cs"/>
            </a:endParaRPr>
          </a:p>
        </p:txBody>
      </p:sp>
      <p:pic>
        <p:nvPicPr>
          <p:cNvPr id="24" name="Picture 23" descr="C:\Users\vangelova\AppData\Local\Microsoft\Windows\INetCache\Content.MSO\D36A0A19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000" y="108000"/>
            <a:ext cx="1587896" cy="1098474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Down Arrow Callout 26"/>
          <p:cNvSpPr/>
          <p:nvPr/>
        </p:nvSpPr>
        <p:spPr>
          <a:xfrm>
            <a:off x="4320000" y="1486313"/>
            <a:ext cx="7200800" cy="1490464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Helen Bg" panose="020B0800050000020004" pitchFamily="34" charset="-52"/>
              </a:rPr>
              <a:t>Етап 2: Техническа и финансова оценка</a:t>
            </a:r>
            <a:endParaRPr lang="bg-BG" sz="260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Helen Bg" panose="020B0800050000020004" pitchFamily="34" charset="-52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320000" y="3102411"/>
            <a:ext cx="7200800" cy="348500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g-BG" sz="20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Helen Bg" panose="020B0800050000020004" pitchFamily="34" charset="-52"/>
              </a:rPr>
              <a:t>Техническата и финансова оценка е оценка по същество на проектните предложения. Тя се извършва само за проектните предложения, които са преминали успешно оценката на административното съответствие и допустимостта. Критериите за техническа и финансова оценка на проектните предложения по процедурата са подробно указани в Раздел ІІ </a:t>
            </a:r>
            <a:r>
              <a:rPr lang="bg-BG" sz="20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Helen Bg" panose="020B0800050000020004" pitchFamily="34" charset="-52"/>
              </a:rPr>
              <a:t>„Критерии за техническа и финансова оценка на проектното предложение и кандидата“ </a:t>
            </a:r>
            <a:r>
              <a:rPr lang="bg-BG" sz="20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Helen Bg" panose="020B0800050000020004" pitchFamily="34" charset="-52"/>
              </a:rPr>
              <a:t>от Методиката за оценка (Приложение </a:t>
            </a:r>
            <a:r>
              <a:rPr lang="bg-BG" sz="20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Helen Bg" panose="020B0800050000020004" pitchFamily="34" charset="-52"/>
              </a:rPr>
              <a:t>8 </a:t>
            </a:r>
            <a:r>
              <a:rPr lang="bg-BG" sz="20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Helen Bg" panose="020B0800050000020004" pitchFamily="34" charset="-52"/>
              </a:rPr>
              <a:t>към Насоките за кандидатстване</a:t>
            </a:r>
            <a:r>
              <a:rPr lang="bg-BG" sz="20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Helen Bg" panose="020B0800050000020004" pitchFamily="34" charset="-52"/>
              </a:rPr>
              <a:t>)</a:t>
            </a:r>
            <a:r>
              <a:rPr lang="bg-BG" sz="26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Helen Bg" panose="020B0800050000020004" pitchFamily="34" charset="-52"/>
              </a:rPr>
              <a:t>.</a:t>
            </a:r>
            <a:endParaRPr lang="bg-BG" sz="20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Helen Bg" panose="020B08000500000200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2701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180000" y="2520000"/>
            <a:ext cx="3432552" cy="10043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200" b="1" dirty="0" smtClean="0">
                <a:solidFill>
                  <a:schemeClr val="tx2">
                    <a:lumMod val="75000"/>
                  </a:schemeClr>
                </a:solidFill>
                <a:latin typeface="Helen Bg" panose="020B0800050000020004" pitchFamily="34" charset="-52"/>
              </a:rPr>
              <a:t>КРИТЕРИИ ЗА ТЕХНИЧЕСКА И ФИНАНСОВА ОЦЕНКА </a:t>
            </a:r>
            <a:endParaRPr lang="bg-BG" sz="2200" b="1" dirty="0">
              <a:solidFill>
                <a:schemeClr val="tx2">
                  <a:lumMod val="75000"/>
                </a:schemeClr>
              </a:solidFill>
              <a:latin typeface="Helen Bg" panose="020B0800050000020004" pitchFamily="34" charset="-52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051466" y="2851247"/>
            <a:ext cx="223529" cy="25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1088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en Bg Light" panose="0200000308000002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bg-BG" sz="1633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en Bg Light" panose="02000003080000020004" pitchFamily="50" charset="-52"/>
              <a:ea typeface="+mn-ea"/>
              <a:cs typeface="+mn-cs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246590" y="739667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246590" y="968603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534367" y="5139994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-2707706" y="-180096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AutoShape 2" descr="Registry Agency"/>
          <p:cNvSpPr>
            <a:spLocks noChangeAspect="1" noChangeArrowheads="1"/>
          </p:cNvSpPr>
          <p:nvPr/>
        </p:nvSpPr>
        <p:spPr bwMode="auto">
          <a:xfrm>
            <a:off x="1387694" y="-131026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AutoShape 4" descr="Registry Agency"/>
          <p:cNvSpPr>
            <a:spLocks noChangeAspect="1" noChangeArrowheads="1"/>
          </p:cNvSpPr>
          <p:nvPr/>
        </p:nvSpPr>
        <p:spPr bwMode="auto">
          <a:xfrm>
            <a:off x="1525920" y="7199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15454" y="1201758"/>
            <a:ext cx="55923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en Bg" panose="020B0800050000020004" pitchFamily="34" charset="-52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25305" y="494350"/>
            <a:ext cx="6063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bg-BG" dirty="0">
              <a:solidFill>
                <a:schemeClr val="bg1"/>
              </a:solidFill>
              <a:latin typeface="Helen Bg" panose="020B0800050000020004" pitchFamily="34" charset="-52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3800667" y="7199"/>
            <a:ext cx="0" cy="675264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3702701" y="894957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702701" y="1506986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717060" y="190419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702701" y="264596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80000" y="360000"/>
            <a:ext cx="34504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„</a:t>
            </a:r>
            <a:r>
              <a:rPr lang="ru-RU" b="1" dirty="0" smtClean="0">
                <a:solidFill>
                  <a:schemeClr val="bg1"/>
                </a:solidFill>
                <a:latin typeface="Helen Bg" panose="020B0800050000020004" pitchFamily="34" charset="-52"/>
              </a:rPr>
              <a:t>ГРАЖДАНСКИ </a:t>
            </a:r>
            <a:r>
              <a:rPr lang="ru-RU" b="1" dirty="0">
                <a:solidFill>
                  <a:schemeClr val="bg1"/>
                </a:solidFill>
                <a:latin typeface="Helen Bg" panose="020B0800050000020004" pitchFamily="34" charset="-52"/>
              </a:rPr>
              <a:t>КОНТРОЛ ВЪРХУ РЕФОРМАТА В СЪДЕБНАТА СИСТЕМА</a:t>
            </a: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”</a:t>
            </a:r>
            <a:endParaRPr kumimoji="0" lang="bg-BG" altLang="bg-BG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en Bg" panose="020B0800050000020004" pitchFamily="34" charset="-52"/>
              <a:ea typeface="+mn-ea"/>
              <a:cs typeface="+mn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650564"/>
              </p:ext>
            </p:extLst>
          </p:nvPr>
        </p:nvGraphicFramePr>
        <p:xfrm>
          <a:off x="3960000" y="108000"/>
          <a:ext cx="8098443" cy="654045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67995">
                  <a:extLst>
                    <a:ext uri="{9D8B030D-6E8A-4147-A177-3AD203B41FA5}">
                      <a16:colId xmlns:a16="http://schemas.microsoft.com/office/drawing/2014/main" val="4026262729"/>
                    </a:ext>
                  </a:extLst>
                </a:gridCol>
                <a:gridCol w="6545247">
                  <a:extLst>
                    <a:ext uri="{9D8B030D-6E8A-4147-A177-3AD203B41FA5}">
                      <a16:colId xmlns:a16="http://schemas.microsoft.com/office/drawing/2014/main" val="147663295"/>
                    </a:ext>
                  </a:extLst>
                </a:gridCol>
                <a:gridCol w="985201">
                  <a:extLst>
                    <a:ext uri="{9D8B030D-6E8A-4147-A177-3AD203B41FA5}">
                      <a16:colId xmlns:a16="http://schemas.microsoft.com/office/drawing/2014/main" val="2626195839"/>
                    </a:ext>
                  </a:extLst>
                </a:gridCol>
              </a:tblGrid>
              <a:tr h="5156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II.</a:t>
                      </a:r>
                      <a:endParaRPr lang="bg-BG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2" marR="34592" marT="76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800" b="1" kern="1200" dirty="0">
                          <a:solidFill>
                            <a:schemeClr val="lt1"/>
                          </a:solidFill>
                          <a:effectLst/>
                          <a:latin typeface="Helen Bg" panose="020B0800050000020004" pitchFamily="34" charset="-52"/>
                          <a:ea typeface="+mn-ea"/>
                          <a:cs typeface="+mn-cs"/>
                        </a:rPr>
                        <a:t>КРИТЕРИИ ЗА ТЕХНИЧЕСКА И ФИНАНСОВА ОЦЕНКА </a:t>
                      </a:r>
                    </a:p>
                  </a:txBody>
                  <a:tcPr marL="34592" marR="34592" marT="76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9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Максимален брой точки</a:t>
                      </a:r>
                      <a:endParaRPr lang="bg-BG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2" marR="34592" marT="76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144450"/>
                  </a:ext>
                </a:extLst>
              </a:tr>
              <a:tr h="269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bg-BG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2" marR="34592" marT="76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400" b="1" kern="1200" cap="all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en Bg" panose="020B0800050000020004" pitchFamily="34" charset="-52"/>
                          <a:ea typeface="+mn-ea"/>
                          <a:cs typeface="+mn-cs"/>
                        </a:rPr>
                        <a:t>ОПЕРАТИВЕН И АДМИНИСТРАТИВЕН КАПАЦИТЕТ</a:t>
                      </a:r>
                    </a:p>
                  </a:txBody>
                  <a:tcPr marL="34592" marR="34592" marT="76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bg-BG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2" marR="34592" marT="76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368952"/>
                  </a:ext>
                </a:extLst>
              </a:tr>
              <a:tr h="531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</a:t>
                      </a:r>
                      <a:endParaRPr lang="bg-BG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2" marR="34592" marT="76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en Bg" panose="020B0800050000020004" pitchFamily="34" charset="-52"/>
                          <a:ea typeface="+mn-ea"/>
                          <a:cs typeface="+mn-cs"/>
                        </a:rPr>
                        <a:t>Опит на кандидата/партньора в управлението на проекти финансирани от ЕС или други донори</a:t>
                      </a:r>
                    </a:p>
                  </a:txBody>
                  <a:tcPr marL="34592" marR="34592" marT="76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bg-BG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2" marR="34592" marT="76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379881"/>
                  </a:ext>
                </a:extLst>
              </a:tr>
              <a:tr h="531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1.2.</a:t>
                      </a:r>
                      <a:endParaRPr lang="bg-BG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2" marR="34592" marT="76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46052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en Bg" panose="020B0800050000020004" pitchFamily="34" charset="-52"/>
                          <a:ea typeface="+mn-ea"/>
                          <a:cs typeface="+mn-cs"/>
                        </a:rPr>
                        <a:t>Опит на кандидата/партньора в изпълнение на дейности сходни на предвидените в проектното предложение</a:t>
                      </a:r>
                    </a:p>
                  </a:txBody>
                  <a:tcPr marL="34592" marR="34592" marT="76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bg-BG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2" marR="34592" marT="76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610111"/>
                  </a:ext>
                </a:extLst>
              </a:tr>
              <a:tr h="531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1.3.</a:t>
                      </a:r>
                      <a:endParaRPr lang="bg-BG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2" marR="34592" marT="76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46052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en Bg" panose="020B0800050000020004" pitchFamily="34" charset="-52"/>
                          <a:ea typeface="+mn-ea"/>
                          <a:cs typeface="+mn-cs"/>
                        </a:rPr>
                        <a:t>Опит на екипа за организация и управление на проекта в управление на проекти и/или сходен тип дейности</a:t>
                      </a:r>
                    </a:p>
                  </a:txBody>
                  <a:tcPr marL="34592" marR="34592" marT="76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bg-BG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2" marR="34592" marT="76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463553"/>
                  </a:ext>
                </a:extLst>
              </a:tr>
              <a:tr h="323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bg-BG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2" marR="34592" marT="76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400" b="1" kern="1200" cap="all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en Bg" panose="020B0800050000020004" pitchFamily="34" charset="-52"/>
                          <a:ea typeface="+mn-ea"/>
                          <a:cs typeface="+mn-cs"/>
                        </a:rPr>
                        <a:t>СЪОТВЕТСТВИЕ </a:t>
                      </a:r>
                    </a:p>
                  </a:txBody>
                  <a:tcPr marL="34592" marR="34592" marT="76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bg-BG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2" marR="34592" marT="76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146058"/>
                  </a:ext>
                </a:extLst>
              </a:tr>
              <a:tr h="531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2.1.</a:t>
                      </a:r>
                      <a:endParaRPr lang="bg-BG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2" marR="34592" marT="76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en Bg" panose="020B0800050000020004" pitchFamily="34" charset="-52"/>
                          <a:ea typeface="+mn-ea"/>
                          <a:cs typeface="+mn-cs"/>
                        </a:rPr>
                        <a:t>Описание и обосновка на целите на проекта и съответствие с целите на процедурата</a:t>
                      </a:r>
                    </a:p>
                  </a:txBody>
                  <a:tcPr marL="34592" marR="34592" marT="76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bg-BG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2" marR="34592" marT="76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078765"/>
                  </a:ext>
                </a:extLst>
              </a:tr>
              <a:tr h="531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2.2.</a:t>
                      </a:r>
                      <a:endParaRPr lang="bg-BG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2" marR="34592" marT="76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46052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en Bg" panose="020B0800050000020004" pitchFamily="34" charset="-52"/>
                          <a:ea typeface="+mn-ea"/>
                          <a:cs typeface="+mn-cs"/>
                        </a:rPr>
                        <a:t>Описание на целевите групи и техните нужди и съответствие на проектното предложение с идентифицираните нужди и проблеми</a:t>
                      </a:r>
                    </a:p>
                  </a:txBody>
                  <a:tcPr marL="34592" marR="34592" marT="76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bg-BG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2" marR="34592" marT="76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895844"/>
                  </a:ext>
                </a:extLst>
              </a:tr>
              <a:tr h="531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2.3.</a:t>
                      </a:r>
                      <a:endParaRPr lang="bg-BG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2" marR="34592" marT="76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46052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en Bg" panose="020B0800050000020004" pitchFamily="34" charset="-52"/>
                          <a:ea typeface="+mn-ea"/>
                          <a:cs typeface="+mn-cs"/>
                        </a:rPr>
                        <a:t>Възможности за мултиплициране на постигнатите резултати (в това число и възможности за повторно прилагане и разширяване на ефекта от проекта)</a:t>
                      </a:r>
                    </a:p>
                  </a:txBody>
                  <a:tcPr marL="34592" marR="34592" marT="76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bg-BG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2" marR="34592" marT="76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387485"/>
                  </a:ext>
                </a:extLst>
              </a:tr>
              <a:tr h="4082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lang="bg-BG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2" marR="34592" marT="76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400" b="1" kern="1200" cap="all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en Bg" panose="020B0800050000020004" pitchFamily="34" charset="-52"/>
                          <a:ea typeface="+mn-ea"/>
                          <a:cs typeface="+mn-cs"/>
                        </a:rPr>
                        <a:t>ДЕЙНОСТИ И НАЧИН НА ИЗПЪЛНЕНИЕ</a:t>
                      </a:r>
                    </a:p>
                  </a:txBody>
                  <a:tcPr marL="34592" marR="34592" marT="76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bg-BG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2" marR="34592" marT="76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411369"/>
                  </a:ext>
                </a:extLst>
              </a:tr>
              <a:tr h="322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3.1.</a:t>
                      </a:r>
                      <a:endParaRPr lang="bg-BG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2" marR="34592" marT="76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46052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en Bg" panose="020B0800050000020004" pitchFamily="34" charset="-52"/>
                          <a:ea typeface="+mn-ea"/>
                          <a:cs typeface="+mn-cs"/>
                        </a:rPr>
                        <a:t>Съответствие на дейностите с целите и очакваните резултати</a:t>
                      </a:r>
                    </a:p>
                  </a:txBody>
                  <a:tcPr marL="34592" marR="34592" marT="76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bg-BG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2" marR="34592" marT="76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623882"/>
                  </a:ext>
                </a:extLst>
              </a:tr>
              <a:tr h="363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3.2.</a:t>
                      </a:r>
                      <a:endParaRPr lang="bg-BG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2" marR="34592" marT="76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46052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en Bg" panose="020B0800050000020004" pitchFamily="34" charset="-52"/>
                          <a:ea typeface="+mn-ea"/>
                          <a:cs typeface="+mn-cs"/>
                        </a:rPr>
                        <a:t>Реалистичност на плана за действие</a:t>
                      </a:r>
                    </a:p>
                  </a:txBody>
                  <a:tcPr marL="34592" marR="34592" marT="76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bg-BG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2" marR="34592" marT="76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251870"/>
                  </a:ext>
                </a:extLst>
              </a:tr>
              <a:tr h="269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endParaRPr lang="bg-BG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2" marR="34592" marT="76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46052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400" b="1" kern="1200" cap="all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en Bg" panose="020B0800050000020004" pitchFamily="34" charset="-52"/>
                          <a:ea typeface="+mn-ea"/>
                          <a:cs typeface="+mn-cs"/>
                        </a:rPr>
                        <a:t>БЮДЖЕТ и ФИНАНСОВА ОБОСНОВКА</a:t>
                      </a:r>
                    </a:p>
                  </a:txBody>
                  <a:tcPr marL="34592" marR="34592" marT="76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bg-BG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2" marR="34592" marT="76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545168"/>
                  </a:ext>
                </a:extLst>
              </a:tr>
              <a:tr h="531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4.1.</a:t>
                      </a:r>
                      <a:endParaRPr lang="bg-BG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2" marR="34592" marT="76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46052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4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en Bg" panose="020B0800050000020004" pitchFamily="34" charset="-52"/>
                          <a:ea typeface="+mn-ea"/>
                          <a:cs typeface="+mn-cs"/>
                        </a:rPr>
                        <a:t>Бюджет, финансова обосновка и ефективност, ефикасност и икономичност на разходите</a:t>
                      </a:r>
                    </a:p>
                  </a:txBody>
                  <a:tcPr marL="34592" marR="34592" marT="76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bg-BG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2" marR="34592" marT="76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692486"/>
                  </a:ext>
                </a:extLst>
              </a:tr>
              <a:tr h="34475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 максимален брой точки</a:t>
                      </a:r>
                      <a:endParaRPr lang="bg-BG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2" marR="34592" marT="76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bg-BG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92" marR="34592" marT="763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263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87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179999" y="4320000"/>
            <a:ext cx="3440275" cy="10043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200" b="1" dirty="0" smtClean="0">
                <a:solidFill>
                  <a:schemeClr val="tx2">
                    <a:lumMod val="75000"/>
                  </a:schemeClr>
                </a:solidFill>
                <a:latin typeface="Helen Bg" panose="020B0800050000020004" pitchFamily="34" charset="-52"/>
              </a:rPr>
              <a:t>КРИТЕРИИ ЗА ТЕХНИЧЕСКА И ФИНАНСОВА ОЦЕНКА </a:t>
            </a:r>
            <a:endParaRPr lang="bg-BG" sz="2200" b="1" dirty="0">
              <a:solidFill>
                <a:schemeClr val="tx2">
                  <a:lumMod val="75000"/>
                </a:schemeClr>
              </a:solidFill>
              <a:latin typeface="Helen Bg" panose="020B0800050000020004" pitchFamily="34" charset="-52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051466" y="2851247"/>
            <a:ext cx="223529" cy="25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1088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en Bg Light" panose="0200000308000002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bg-BG" sz="1633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en Bg Light" panose="02000003080000020004" pitchFamily="50" charset="-52"/>
              <a:ea typeface="+mn-ea"/>
              <a:cs typeface="+mn-cs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246590" y="739667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246590" y="968603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534367" y="5139994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-2707706" y="-180096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AutoShape 2" descr="Registry Agency"/>
          <p:cNvSpPr>
            <a:spLocks noChangeAspect="1" noChangeArrowheads="1"/>
          </p:cNvSpPr>
          <p:nvPr/>
        </p:nvSpPr>
        <p:spPr bwMode="auto">
          <a:xfrm>
            <a:off x="1387694" y="-131026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AutoShape 4" descr="Registry Agency"/>
          <p:cNvSpPr>
            <a:spLocks noChangeAspect="1" noChangeArrowheads="1"/>
          </p:cNvSpPr>
          <p:nvPr/>
        </p:nvSpPr>
        <p:spPr bwMode="auto">
          <a:xfrm>
            <a:off x="1525920" y="7199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15454" y="1201758"/>
            <a:ext cx="55923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en Bg" panose="020B0800050000020004" pitchFamily="34" charset="-52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25305" y="494350"/>
            <a:ext cx="6063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bg-BG" dirty="0">
              <a:solidFill>
                <a:schemeClr val="bg1"/>
              </a:solidFill>
              <a:latin typeface="Helen Bg" panose="020B0800050000020004" pitchFamily="34" charset="-52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3800667" y="7199"/>
            <a:ext cx="0" cy="675264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3702701" y="894957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702701" y="1506986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717060" y="190419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702701" y="264596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80000" y="360000"/>
            <a:ext cx="34504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„</a:t>
            </a:r>
            <a:r>
              <a:rPr lang="ru-RU" b="1" dirty="0" smtClean="0">
                <a:solidFill>
                  <a:schemeClr val="bg1"/>
                </a:solidFill>
                <a:latin typeface="Helen Bg" panose="020B0800050000020004" pitchFamily="34" charset="-52"/>
              </a:rPr>
              <a:t>ГРАЖДАНСКИ </a:t>
            </a:r>
            <a:r>
              <a:rPr lang="ru-RU" b="1" dirty="0">
                <a:solidFill>
                  <a:schemeClr val="bg1"/>
                </a:solidFill>
                <a:latin typeface="Helen Bg" panose="020B0800050000020004" pitchFamily="34" charset="-52"/>
              </a:rPr>
              <a:t>КОНТРОЛ ВЪРХУ РЕФОРМАТА В СЪДЕБНАТА СИСТЕМА</a:t>
            </a: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”</a:t>
            </a:r>
            <a:endParaRPr kumimoji="0" lang="bg-BG" altLang="bg-BG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en Bg" panose="020B0800050000020004" pitchFamily="34" charset="-52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999" y="108000"/>
            <a:ext cx="2227191" cy="115128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60000" y="1800000"/>
            <a:ext cx="8026743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За да бъде предложено за финансиране едно проектно предложение, общата крайна оценка на етап техническа и финансова оценка трябва да е равна или по-голяма от 60 точки. 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Общият </a:t>
            </a:r>
            <a:r>
              <a:rPr lang="ru-RU" sz="2200" dirty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брой получени точки за критерий „Оперативен и административен капацитет“ не следва да е по-малък от 6 т.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Ако общият брой получени точки по един от останалите три критерия „Съответствие“, „Дейности и начин на изпълнение“ и „Бюджет“ е 0 т., проектното предложение се отхвърля</a:t>
            </a:r>
            <a:r>
              <a:rPr lang="ru-RU" sz="2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000" y="1800000"/>
            <a:ext cx="2005758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88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051466" y="2851247"/>
            <a:ext cx="223529" cy="25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1088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en Bg Light" panose="0200000308000002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bg-BG" sz="1633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en Bg Light" panose="02000003080000020004" pitchFamily="50" charset="-52"/>
              <a:ea typeface="+mn-ea"/>
              <a:cs typeface="+mn-cs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246590" y="739667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246590" y="968603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534367" y="5139994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-2707706" y="-180096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AutoShape 2" descr="Registry Agency"/>
          <p:cNvSpPr>
            <a:spLocks noChangeAspect="1" noChangeArrowheads="1"/>
          </p:cNvSpPr>
          <p:nvPr/>
        </p:nvSpPr>
        <p:spPr bwMode="auto">
          <a:xfrm>
            <a:off x="1387694" y="-131026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AutoShape 4" descr="Registry Agency"/>
          <p:cNvSpPr>
            <a:spLocks noChangeAspect="1" noChangeArrowheads="1"/>
          </p:cNvSpPr>
          <p:nvPr/>
        </p:nvSpPr>
        <p:spPr bwMode="auto">
          <a:xfrm>
            <a:off x="1525920" y="7199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15454" y="1201758"/>
            <a:ext cx="55923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en Bg" panose="020B0800050000020004" pitchFamily="34" charset="-52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25305" y="494350"/>
            <a:ext cx="6063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bg-BG" dirty="0">
              <a:solidFill>
                <a:schemeClr val="bg1"/>
              </a:solidFill>
              <a:latin typeface="Helen Bg" panose="020B0800050000020004" pitchFamily="34" charset="-5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6523" y="4224553"/>
            <a:ext cx="51297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g-BG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3800667" y="35192"/>
            <a:ext cx="0" cy="675264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3702701" y="894957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702701" y="1506986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717060" y="190419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3702701" y="264596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80000" y="360000"/>
            <a:ext cx="34504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„</a:t>
            </a:r>
            <a:r>
              <a:rPr lang="ru-RU" b="1" dirty="0" smtClean="0">
                <a:solidFill>
                  <a:schemeClr val="bg1"/>
                </a:solidFill>
                <a:latin typeface="Helen Bg" panose="020B0800050000020004" pitchFamily="34" charset="-52"/>
              </a:rPr>
              <a:t>ГРАЖДАНСКИ </a:t>
            </a:r>
            <a:r>
              <a:rPr lang="ru-RU" b="1" dirty="0">
                <a:solidFill>
                  <a:schemeClr val="bg1"/>
                </a:solidFill>
                <a:latin typeface="Helen Bg" panose="020B0800050000020004" pitchFamily="34" charset="-52"/>
              </a:rPr>
              <a:t>КОНТРОЛ ВЪРХУ РЕФОРМАТА В СЪДЕБНАТА СИСТЕМА</a:t>
            </a: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”</a:t>
            </a:r>
            <a:endParaRPr kumimoji="0" lang="bg-BG" altLang="bg-BG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en Bg" panose="020B0800050000020004" pitchFamily="34" charset="-52"/>
              <a:ea typeface="+mn-ea"/>
              <a:cs typeface="+mn-cs"/>
            </a:endParaRPr>
          </a:p>
        </p:txBody>
      </p:sp>
      <p:pic>
        <p:nvPicPr>
          <p:cNvPr id="28" name="Picture 4" descr="Image result for важно изображе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2520000"/>
            <a:ext cx="2006082" cy="186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0000" y="108000"/>
            <a:ext cx="1240886" cy="1243692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80000" y="5040000"/>
            <a:ext cx="3450418" cy="10043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200" b="1" dirty="0" smtClean="0">
                <a:solidFill>
                  <a:schemeClr val="tx2">
                    <a:lumMod val="75000"/>
                  </a:schemeClr>
                </a:solidFill>
                <a:latin typeface="Helen Bg" panose="020B0800050000020004" pitchFamily="34" charset="-52"/>
              </a:rPr>
              <a:t>КРИТЕРИИ ЗА ТЕХНИЧЕСКА И ФИНАНСОВА ОЦЕНКА </a:t>
            </a:r>
            <a:endParaRPr lang="bg-BG" sz="2200" b="1" dirty="0">
              <a:solidFill>
                <a:schemeClr val="tx2">
                  <a:lumMod val="75000"/>
                </a:schemeClr>
              </a:solidFill>
              <a:latin typeface="Helen Bg" panose="020B0800050000020004" pitchFamily="34" charset="-5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60000" y="1800000"/>
            <a:ext cx="8092749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200" dirty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В случай, че две или повече проектни предложения имат еднакви общи крайни оценки, проектите ще бъдат подреждани в низходящ ред по следните критерии и в указаната последователност: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По-високи целеви стойности на индикаторите за изпълнение и резултат;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Крайната оценка за критерий „Дейности и начин на изпълнение“;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Крайната оценка за критерий „Бюджет“. </a:t>
            </a:r>
          </a:p>
        </p:txBody>
      </p:sp>
    </p:spTree>
    <p:extLst>
      <p:ext uri="{BB962C8B-B14F-4D97-AF65-F5344CB8AC3E}">
        <p14:creationId xmlns:p14="http://schemas.microsoft.com/office/powerpoint/2010/main" val="86722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051466" y="2851247"/>
            <a:ext cx="223529" cy="25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1088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en Bg Light" panose="0200000308000002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bg-BG" sz="1633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en Bg Light" panose="02000003080000020004" pitchFamily="50" charset="-52"/>
              <a:ea typeface="+mn-ea"/>
              <a:cs typeface="+mn-cs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246590" y="739667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246590" y="968603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534367" y="5139994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-2707706" y="-180096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AutoShape 2" descr="Registry Agency"/>
          <p:cNvSpPr>
            <a:spLocks noChangeAspect="1" noChangeArrowheads="1"/>
          </p:cNvSpPr>
          <p:nvPr/>
        </p:nvSpPr>
        <p:spPr bwMode="auto">
          <a:xfrm>
            <a:off x="1387694" y="-131026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AutoShape 4" descr="Registry Agency"/>
          <p:cNvSpPr>
            <a:spLocks noChangeAspect="1" noChangeArrowheads="1"/>
          </p:cNvSpPr>
          <p:nvPr/>
        </p:nvSpPr>
        <p:spPr bwMode="auto">
          <a:xfrm>
            <a:off x="1525920" y="7199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25305" y="494350"/>
            <a:ext cx="6063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bg-BG" dirty="0">
              <a:solidFill>
                <a:schemeClr val="bg1"/>
              </a:solidFill>
              <a:latin typeface="Helen Bg" panose="020B0800050000020004" pitchFamily="34" charset="-5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6523" y="4224553"/>
            <a:ext cx="51297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g-BG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3800667" y="44523"/>
            <a:ext cx="0" cy="675264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3702701" y="894957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702701" y="1506986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717060" y="190419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3702701" y="264596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80000" y="360000"/>
            <a:ext cx="34504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„</a:t>
            </a:r>
            <a:r>
              <a:rPr lang="ru-RU" b="1" dirty="0" smtClean="0">
                <a:solidFill>
                  <a:schemeClr val="bg1"/>
                </a:solidFill>
                <a:latin typeface="Helen Bg" panose="020B0800050000020004" pitchFamily="34" charset="-52"/>
              </a:rPr>
              <a:t>ГРАЖДАНСКИ </a:t>
            </a:r>
            <a:r>
              <a:rPr lang="ru-RU" b="1" dirty="0">
                <a:solidFill>
                  <a:schemeClr val="bg1"/>
                </a:solidFill>
                <a:latin typeface="Helen Bg" panose="020B0800050000020004" pitchFamily="34" charset="-52"/>
              </a:rPr>
              <a:t>КОНТРОЛ ВЪРХУ РЕФОРМАТА В СЪДЕБНАТА СИСТЕМА</a:t>
            </a: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”</a:t>
            </a:r>
            <a:endParaRPr kumimoji="0" lang="bg-BG" altLang="bg-BG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en Bg" panose="020B0800050000020004" pitchFamily="34" charset="-52"/>
              <a:ea typeface="+mn-ea"/>
              <a:cs typeface="+mn-cs"/>
            </a:endParaRPr>
          </a:p>
        </p:txBody>
      </p:sp>
      <p:pic>
        <p:nvPicPr>
          <p:cNvPr id="28" name="Picture 4" descr="Image result for важно изображе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1800000"/>
            <a:ext cx="2006082" cy="186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180000" y="4860000"/>
            <a:ext cx="3450418" cy="13570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en Bg" panose="020B0800050000020004" pitchFamily="34" charset="-52"/>
              </a:rPr>
              <a:t>ФИНАНСОВА ОБОСНОВКА НА БЮДЖЕТА НА ПРОЕКТА</a:t>
            </a:r>
            <a:endParaRPr lang="bg-BG" sz="2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en Bg" panose="020B0800050000020004" pitchFamily="34" charset="-5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lum contrast="-40000"/>
          </a:blip>
          <a:stretch>
            <a:fillRect/>
          </a:stretch>
        </p:blipFill>
        <p:spPr>
          <a:xfrm>
            <a:off x="3960000" y="108000"/>
            <a:ext cx="8047835" cy="668916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5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339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051466" y="2851247"/>
            <a:ext cx="223529" cy="25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1088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en Bg Light" panose="0200000308000002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bg-BG" sz="1633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en Bg Light" panose="02000003080000020004" pitchFamily="50" charset="-52"/>
              <a:ea typeface="+mn-ea"/>
              <a:cs typeface="+mn-cs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246590" y="739667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246590" y="968603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534367" y="5139994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-2707706" y="-180096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AutoShape 2" descr="Registry Agency"/>
          <p:cNvSpPr>
            <a:spLocks noChangeAspect="1" noChangeArrowheads="1"/>
          </p:cNvSpPr>
          <p:nvPr/>
        </p:nvSpPr>
        <p:spPr bwMode="auto">
          <a:xfrm>
            <a:off x="1387694" y="-131026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AutoShape 4" descr="Registry Agency"/>
          <p:cNvSpPr>
            <a:spLocks noChangeAspect="1" noChangeArrowheads="1"/>
          </p:cNvSpPr>
          <p:nvPr/>
        </p:nvSpPr>
        <p:spPr bwMode="auto">
          <a:xfrm>
            <a:off x="1525920" y="7199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60000" y="108000"/>
            <a:ext cx="30883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2400" dirty="0" smtClean="0">
                <a:solidFill>
                  <a:schemeClr val="bg1"/>
                </a:solidFill>
                <a:latin typeface="Helen Bg" panose="020B0800050000020004" pitchFamily="34" charset="-52"/>
              </a:rPr>
              <a:t>ЗА ВСЯКА ДЕЙНОСТ:</a:t>
            </a:r>
            <a:endParaRPr lang="bg-BG" sz="2400" dirty="0">
              <a:solidFill>
                <a:schemeClr val="bg1"/>
              </a:solidFill>
              <a:latin typeface="Helen Bg" panose="020B0800050000020004" pitchFamily="34" charset="-5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6523" y="4224553"/>
            <a:ext cx="51297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g-BG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3800667" y="72516"/>
            <a:ext cx="0" cy="675264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3702701" y="894957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702701" y="1506986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717060" y="190419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3702701" y="264596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80000" y="360000"/>
            <a:ext cx="34504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„</a:t>
            </a:r>
            <a:r>
              <a:rPr lang="ru-RU" b="1" dirty="0" smtClean="0">
                <a:solidFill>
                  <a:schemeClr val="bg1"/>
                </a:solidFill>
                <a:latin typeface="Helen Bg" panose="020B0800050000020004" pitchFamily="34" charset="-52"/>
              </a:rPr>
              <a:t>ГРАЖДАНСКИ </a:t>
            </a:r>
            <a:r>
              <a:rPr lang="ru-RU" b="1" dirty="0">
                <a:solidFill>
                  <a:schemeClr val="bg1"/>
                </a:solidFill>
                <a:latin typeface="Helen Bg" panose="020B0800050000020004" pitchFamily="34" charset="-52"/>
              </a:rPr>
              <a:t>КОНТРОЛ ВЪРХУ РЕФОРМАТА В СЪДЕБНАТА СИСТЕМА</a:t>
            </a: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”</a:t>
            </a:r>
            <a:endParaRPr kumimoji="0" lang="bg-BG" altLang="bg-BG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en Bg" panose="020B0800050000020004" pitchFamily="34" charset="-52"/>
              <a:ea typeface="+mn-ea"/>
              <a:cs typeface="+mn-cs"/>
            </a:endParaRPr>
          </a:p>
        </p:txBody>
      </p:sp>
      <p:pic>
        <p:nvPicPr>
          <p:cNvPr id="28" name="Picture 4" descr="Image result for важно изображе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1800000"/>
            <a:ext cx="2006082" cy="186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812099"/>
              </p:ext>
            </p:extLst>
          </p:nvPr>
        </p:nvGraphicFramePr>
        <p:xfrm>
          <a:off x="3960000" y="1080000"/>
          <a:ext cx="7999450" cy="2332101"/>
        </p:xfrm>
        <a:graphic>
          <a:graphicData uri="http://schemas.openxmlformats.org/drawingml/2006/table">
            <a:tbl>
              <a:tblPr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846425">
                  <a:extLst>
                    <a:ext uri="{9D8B030D-6E8A-4147-A177-3AD203B41FA5}">
                      <a16:colId xmlns:a16="http://schemas.microsoft.com/office/drawing/2014/main" val="2667940951"/>
                    </a:ext>
                  </a:extLst>
                </a:gridCol>
                <a:gridCol w="5153025">
                  <a:extLst>
                    <a:ext uri="{9D8B030D-6E8A-4147-A177-3AD203B41FA5}">
                      <a16:colId xmlns:a16="http://schemas.microsoft.com/office/drawing/2014/main" val="1503861823"/>
                    </a:ext>
                  </a:extLst>
                </a:gridCol>
              </a:tblGrid>
              <a:tr h="21714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200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en Bg" panose="020B0800050000020004" pitchFamily="34" charset="-52"/>
                          <a:ea typeface="+mn-ea"/>
                          <a:cs typeface="+mn-cs"/>
                        </a:rPr>
                        <a:t>Колона „Съответствие с Формуляра за кандидатстване т.5 Бюджет“ </a:t>
                      </a:r>
                      <a:endParaRPr lang="bg-BG" sz="200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en Bg" panose="020B0800050000020004" pitchFamily="34" charset="-52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4605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sz="1905" kern="1200" dirty="0" smtClean="0">
                          <a:solidFill>
                            <a:srgbClr val="C00000"/>
                          </a:solidFill>
                          <a:effectLst/>
                          <a:latin typeface="Helen Bg" panose="020B0800050000020004" pitchFamily="34" charset="-52"/>
                          <a:ea typeface="+mn-ea"/>
                          <a:cs typeface="+mn-cs"/>
                        </a:rPr>
                        <a:t>Посочва се номерът на бюджетния ред от ниво 3 (обозначен с арабски цифри), където съответният разход е включен в т. 5 "Бюджет" от Формуляра (Например: В колона „Съответствие с Формуляра за кандидатстване“ (колона „</a:t>
                      </a:r>
                      <a:r>
                        <a:rPr lang="en-US" sz="1905" kern="1200" dirty="0" smtClean="0">
                          <a:solidFill>
                            <a:srgbClr val="C00000"/>
                          </a:solidFill>
                          <a:effectLst/>
                          <a:latin typeface="Helen Bg" panose="020B0800050000020004" pitchFamily="34" charset="-52"/>
                          <a:ea typeface="+mn-ea"/>
                          <a:cs typeface="+mn-cs"/>
                        </a:rPr>
                        <a:t>B</a:t>
                      </a:r>
                      <a:r>
                        <a:rPr lang="bg-BG" sz="1905" kern="1200" dirty="0" smtClean="0">
                          <a:solidFill>
                            <a:srgbClr val="C00000"/>
                          </a:solidFill>
                          <a:effectLst/>
                          <a:latin typeface="Helen Bg" panose="020B0800050000020004" pitchFamily="34" charset="-52"/>
                          <a:ea typeface="+mn-ea"/>
                          <a:cs typeface="+mn-cs"/>
                        </a:rPr>
                        <a:t>“ от образеца на ФО) на ред „Преки разходи за персонал по Дейност 1 следва да се посочи „1.1</a:t>
                      </a:r>
                      <a:r>
                        <a:rPr lang="ru-RU" sz="1905" kern="1200" dirty="0" smtClean="0">
                          <a:solidFill>
                            <a:srgbClr val="C00000"/>
                          </a:solidFill>
                          <a:effectLst/>
                          <a:latin typeface="Helen Bg" panose="020B0800050000020004" pitchFamily="34" charset="-52"/>
                          <a:ea typeface="+mn-ea"/>
                          <a:cs typeface="+mn-cs"/>
                        </a:rPr>
                        <a:t>”</a:t>
                      </a:r>
                      <a:r>
                        <a:rPr lang="bg-BG" sz="1905" kern="1200" dirty="0" smtClean="0">
                          <a:solidFill>
                            <a:srgbClr val="C00000"/>
                          </a:solidFill>
                          <a:effectLst/>
                          <a:latin typeface="Helen Bg" panose="020B0800050000020004" pitchFamily="34" charset="-52"/>
                          <a:ea typeface="+mn-ea"/>
                          <a:cs typeface="+mn-cs"/>
                        </a:rPr>
                        <a:t>. </a:t>
                      </a:r>
                      <a:endParaRPr lang="bg-BG" sz="1905" i="0" kern="1200" dirty="0" smtClean="0">
                        <a:solidFill>
                          <a:srgbClr val="C00000"/>
                        </a:solidFill>
                        <a:effectLst/>
                        <a:latin typeface="Helen Bg" panose="020B0800050000020004" pitchFamily="34" charset="-52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08492233"/>
                  </a:ext>
                </a:extLst>
              </a:tr>
            </a:tbl>
          </a:graphicData>
        </a:graphic>
      </p:graphicFrame>
      <p:sp>
        <p:nvSpPr>
          <p:cNvPr id="37" name="Rectangle 36"/>
          <p:cNvSpPr/>
          <p:nvPr/>
        </p:nvSpPr>
        <p:spPr>
          <a:xfrm>
            <a:off x="180000" y="4320000"/>
            <a:ext cx="3450418" cy="13570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en Bg" panose="020B0800050000020004" pitchFamily="34" charset="-52"/>
              </a:rPr>
              <a:t>ФИНАНСОВА ОБОСНОВКА НА БЮДЖЕТА НА ПРОЕКТА</a:t>
            </a:r>
            <a:endParaRPr lang="bg-BG" sz="2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en Bg" panose="020B0800050000020004" pitchFamily="34" charset="-52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268552"/>
              </p:ext>
            </p:extLst>
          </p:nvPr>
        </p:nvGraphicFramePr>
        <p:xfrm>
          <a:off x="3960000" y="4320000"/>
          <a:ext cx="7999450" cy="15925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64267">
                  <a:extLst>
                    <a:ext uri="{9D8B030D-6E8A-4147-A177-3AD203B41FA5}">
                      <a16:colId xmlns:a16="http://schemas.microsoft.com/office/drawing/2014/main" val="1216656132"/>
                    </a:ext>
                  </a:extLst>
                </a:gridCol>
                <a:gridCol w="2735183">
                  <a:extLst>
                    <a:ext uri="{9D8B030D-6E8A-4147-A177-3AD203B41FA5}">
                      <a16:colId xmlns:a16="http://schemas.microsoft.com/office/drawing/2014/main" val="173270206"/>
                    </a:ext>
                  </a:extLst>
                </a:gridCol>
              </a:tblGrid>
              <a:tr h="1101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  <a:latin typeface="Helen Bg" panose="020B0800050000020004" pitchFamily="34" charset="-52"/>
                        </a:rPr>
                        <a:t>Разход</a:t>
                      </a:r>
                      <a:endParaRPr lang="bg-BG" sz="1400" dirty="0">
                        <a:effectLst/>
                        <a:latin typeface="Helen Bg" panose="020B08000500000200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  <a:latin typeface="Helen Bg" panose="020B0800050000020004" pitchFamily="34" charset="-52"/>
                        </a:rPr>
                        <a:t>Съответствие с Формуляра за кандидатстване т.5 Бюджет</a:t>
                      </a:r>
                      <a:endParaRPr lang="bg-BG" sz="1400" dirty="0">
                        <a:effectLst/>
                        <a:latin typeface="Helen Bg" panose="020B08000500000200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90415370"/>
                  </a:ext>
                </a:extLst>
              </a:tr>
              <a:tr h="2323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Преки разходи за персонал по Дейност 1</a:t>
                      </a:r>
                      <a:endParaRPr lang="bg-BG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 </a:t>
                      </a:r>
                      <a:endParaRPr lang="bg-BG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486676380"/>
                  </a:ext>
                </a:extLst>
              </a:tr>
              <a:tr h="2323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>
                          <a:effectLst/>
                        </a:rPr>
                        <a:t>Преки разходи за персонал по Дейност 2</a:t>
                      </a:r>
                      <a:endParaRPr lang="bg-BG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</a:rPr>
                        <a:t> </a:t>
                      </a:r>
                      <a:endParaRPr lang="bg-BG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237163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589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4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180000" y="2520000"/>
            <a:ext cx="3455446" cy="30003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en Bg" panose="020B0800050000020004"/>
                <a:ea typeface="PMingLiU-ExtB" panose="02020500000000000000" pitchFamily="18" charset="-120"/>
              </a:rPr>
              <a:t>НАСОКИТЕ ЗА КАНДИДАТСТВАНЕ СА ДОСТЪПНИ НА СЛЕДНИЯ ИНТЕРНЕТ АДРЕС:</a:t>
            </a:r>
            <a:endParaRPr lang="bg-BG" sz="20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en Bg" panose="020B0800050000020004"/>
              <a:ea typeface="PMingLiU-ExtB" panose="02020500000000000000" pitchFamily="18" charset="-12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051466" y="2851247"/>
            <a:ext cx="223529" cy="25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1088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en Bg Light" panose="0200000308000002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bg-BG" sz="1633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en Bg Light" panose="02000003080000020004" pitchFamily="50" charset="-52"/>
              <a:ea typeface="+mn-ea"/>
              <a:cs typeface="+mn-cs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246590" y="739667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246590" y="968603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534367" y="5139994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-2707706" y="-180096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AutoShape 2" descr="Registry Agency"/>
          <p:cNvSpPr>
            <a:spLocks noChangeAspect="1" noChangeArrowheads="1"/>
          </p:cNvSpPr>
          <p:nvPr/>
        </p:nvSpPr>
        <p:spPr bwMode="auto">
          <a:xfrm>
            <a:off x="1387694" y="-131026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AutoShape 4" descr="Registry Agency"/>
          <p:cNvSpPr>
            <a:spLocks noChangeAspect="1" noChangeArrowheads="1"/>
          </p:cNvSpPr>
          <p:nvPr/>
        </p:nvSpPr>
        <p:spPr bwMode="auto">
          <a:xfrm>
            <a:off x="1525920" y="7199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800667" y="44525"/>
            <a:ext cx="0" cy="675264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3702701" y="903863"/>
            <a:ext cx="195932" cy="1781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702701" y="1486358"/>
            <a:ext cx="195932" cy="1781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702701" y="1889134"/>
            <a:ext cx="195932" cy="1781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702701" y="2645963"/>
            <a:ext cx="195932" cy="1781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80000" y="360000"/>
            <a:ext cx="34550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dirty="0" smtClean="0">
                <a:solidFill>
                  <a:schemeClr val="bg1"/>
                </a:solidFill>
                <a:latin typeface="Helen Bg" panose="020B0800050000020004" pitchFamily="34" charset="-52"/>
              </a:rPr>
              <a:t>„</a:t>
            </a:r>
            <a:r>
              <a:rPr lang="ru-RU" b="1" dirty="0">
                <a:solidFill>
                  <a:schemeClr val="bg1"/>
                </a:solidFill>
                <a:latin typeface="Helen Bg" panose="020B0800050000020004" pitchFamily="34" charset="-52"/>
              </a:rPr>
              <a:t>ГРАЖДАНСКИ КОНТРОЛ ВЪРХУ РЕФОРМАТА В СЪДЕБНАТА СИСТЕМА</a:t>
            </a:r>
            <a:r>
              <a:rPr lang="bg-BG" b="1" dirty="0">
                <a:solidFill>
                  <a:schemeClr val="bg1"/>
                </a:solidFill>
                <a:latin typeface="Helen Bg" panose="020B0800050000020004" pitchFamily="34" charset="-52"/>
              </a:rPr>
              <a:t>”</a:t>
            </a:r>
            <a:endParaRPr lang="bg-BG" altLang="bg-BG" b="1" dirty="0">
              <a:solidFill>
                <a:schemeClr val="bg1"/>
              </a:solidFill>
              <a:latin typeface="Helen Bg" panose="020B0800050000020004" pitchFamily="34" charset="-5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83190" y="3063031"/>
            <a:ext cx="820881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800" dirty="0" smtClean="0">
                <a:solidFill>
                  <a:srgbClr val="1F497D">
                    <a:lumMod val="40000"/>
                    <a:lumOff val="60000"/>
                  </a:srgbClr>
                </a:solidFill>
                <a:latin typeface="Helen Bg" panose="020B0800050000020004"/>
                <a:hlinkClick r:id="rId4"/>
              </a:rPr>
              <a:t>https</a:t>
            </a:r>
            <a:r>
              <a:rPr lang="bg-BG" sz="2800" dirty="0">
                <a:solidFill>
                  <a:srgbClr val="1F497D">
                    <a:lumMod val="40000"/>
                    <a:lumOff val="60000"/>
                  </a:srgbClr>
                </a:solidFill>
                <a:latin typeface="Helen Bg" panose="020B0800050000020004"/>
                <a:hlinkClick r:id="rId4"/>
              </a:rPr>
              <a:t>://eumis2020.government.bg/bg/s/Procedure/Info/78ebd543-c004-46f2-8816-f4ba5c925d00</a:t>
            </a:r>
            <a:endParaRPr lang="bg-BG" sz="2800" dirty="0">
              <a:solidFill>
                <a:srgbClr val="1F497D">
                  <a:lumMod val="40000"/>
                  <a:lumOff val="60000"/>
                </a:srgbClr>
              </a:solidFill>
              <a:latin typeface="Helen Bg" panose="020B0800050000020004"/>
            </a:endParaRPr>
          </a:p>
          <a:p>
            <a:pPr algn="just">
              <a:spcAft>
                <a:spcPts val="600"/>
              </a:spcAft>
            </a:pPr>
            <a:endParaRPr lang="ru-RU" sz="2000" dirty="0">
              <a:solidFill>
                <a:srgbClr val="1F497D">
                  <a:lumMod val="40000"/>
                  <a:lumOff val="60000"/>
                </a:srgbClr>
              </a:solidFill>
              <a:latin typeface="Helen Bg" panose="020B0800050000020004"/>
            </a:endParaRPr>
          </a:p>
        </p:txBody>
      </p:sp>
      <p:pic>
        <p:nvPicPr>
          <p:cNvPr id="4098" name="Picture 2" descr="Сайтовете на парламента и на “Държавен вестник” няма да бъдат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894" y="177912"/>
            <a:ext cx="7688146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400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051466" y="2851247"/>
            <a:ext cx="223529" cy="25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1088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en Bg Light" panose="0200000308000002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bg-BG" sz="1633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en Bg Light" panose="02000003080000020004" pitchFamily="50" charset="-52"/>
              <a:ea typeface="+mn-ea"/>
              <a:cs typeface="+mn-cs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246590" y="739667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246590" y="968603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534367" y="5139994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-2707706" y="-180096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AutoShape 2" descr="Registry Agency"/>
          <p:cNvSpPr>
            <a:spLocks noChangeAspect="1" noChangeArrowheads="1"/>
          </p:cNvSpPr>
          <p:nvPr/>
        </p:nvSpPr>
        <p:spPr bwMode="auto">
          <a:xfrm>
            <a:off x="1387694" y="-131026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AutoShape 4" descr="Registry Agency"/>
          <p:cNvSpPr>
            <a:spLocks noChangeAspect="1" noChangeArrowheads="1"/>
          </p:cNvSpPr>
          <p:nvPr/>
        </p:nvSpPr>
        <p:spPr bwMode="auto">
          <a:xfrm>
            <a:off x="1525920" y="7199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60000" y="153896"/>
            <a:ext cx="30883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2400" dirty="0" smtClean="0">
                <a:solidFill>
                  <a:schemeClr val="bg1"/>
                </a:solidFill>
                <a:latin typeface="Helen Bg" panose="020B0800050000020004" pitchFamily="34" charset="-52"/>
              </a:rPr>
              <a:t>ЗА ВСЯКА ДЕЙНОСТ:</a:t>
            </a:r>
            <a:endParaRPr lang="bg-BG" sz="2400" dirty="0">
              <a:solidFill>
                <a:schemeClr val="bg1"/>
              </a:solidFill>
              <a:latin typeface="Helen Bg" panose="020B0800050000020004" pitchFamily="34" charset="-5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6523" y="4224553"/>
            <a:ext cx="51297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g-BG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3800667" y="53854"/>
            <a:ext cx="0" cy="675264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3702701" y="894957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702701" y="1506986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717060" y="190419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3702701" y="264596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80000" y="360000"/>
            <a:ext cx="34504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„</a:t>
            </a:r>
            <a:r>
              <a:rPr lang="ru-RU" b="1" dirty="0" smtClean="0">
                <a:solidFill>
                  <a:schemeClr val="bg1"/>
                </a:solidFill>
                <a:latin typeface="Helen Bg" panose="020B0800050000020004" pitchFamily="34" charset="-52"/>
              </a:rPr>
              <a:t>ГРАЖДАНСКИ </a:t>
            </a:r>
            <a:r>
              <a:rPr lang="ru-RU" b="1" dirty="0">
                <a:solidFill>
                  <a:schemeClr val="bg1"/>
                </a:solidFill>
                <a:latin typeface="Helen Bg" panose="020B0800050000020004" pitchFamily="34" charset="-52"/>
              </a:rPr>
              <a:t>КОНТРОЛ ВЪРХУ РЕФОРМАТА В СЪДЕБНАТА СИСТЕМА</a:t>
            </a: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”</a:t>
            </a:r>
            <a:endParaRPr kumimoji="0" lang="bg-BG" altLang="bg-BG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en Bg" panose="020B0800050000020004" pitchFamily="34" charset="-52"/>
              <a:ea typeface="+mn-ea"/>
              <a:cs typeface="+mn-cs"/>
            </a:endParaRPr>
          </a:p>
        </p:txBody>
      </p:sp>
      <p:pic>
        <p:nvPicPr>
          <p:cNvPr id="28" name="Picture 4" descr="Image result for важно изображе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2160000"/>
            <a:ext cx="2006082" cy="186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80000" y="4680000"/>
            <a:ext cx="3450418" cy="13570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en Bg" panose="020B0800050000020004" pitchFamily="34" charset="-52"/>
              </a:rPr>
              <a:t>ФИНАНСОВА ОБОСНОВКА НА БЮДЖЕТА НА ПРОЕКТА</a:t>
            </a:r>
            <a:endParaRPr lang="bg-BG" sz="2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en Bg" panose="020B0800050000020004" pitchFamily="34" charset="-52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524852"/>
              </p:ext>
            </p:extLst>
          </p:nvPr>
        </p:nvGraphicFramePr>
        <p:xfrm>
          <a:off x="3960000" y="4680000"/>
          <a:ext cx="8089123" cy="19632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97471">
                  <a:extLst>
                    <a:ext uri="{9D8B030D-6E8A-4147-A177-3AD203B41FA5}">
                      <a16:colId xmlns:a16="http://schemas.microsoft.com/office/drawing/2014/main" val="1977200642"/>
                    </a:ext>
                  </a:extLst>
                </a:gridCol>
                <a:gridCol w="1300463">
                  <a:extLst>
                    <a:ext uri="{9D8B030D-6E8A-4147-A177-3AD203B41FA5}">
                      <a16:colId xmlns:a16="http://schemas.microsoft.com/office/drawing/2014/main" val="3188022273"/>
                    </a:ext>
                  </a:extLst>
                </a:gridCol>
                <a:gridCol w="1300463">
                  <a:extLst>
                    <a:ext uri="{9D8B030D-6E8A-4147-A177-3AD203B41FA5}">
                      <a16:colId xmlns:a16="http://schemas.microsoft.com/office/drawing/2014/main" val="2141631171"/>
                    </a:ext>
                  </a:extLst>
                </a:gridCol>
                <a:gridCol w="1300463">
                  <a:extLst>
                    <a:ext uri="{9D8B030D-6E8A-4147-A177-3AD203B41FA5}">
                      <a16:colId xmlns:a16="http://schemas.microsoft.com/office/drawing/2014/main" val="814934457"/>
                    </a:ext>
                  </a:extLst>
                </a:gridCol>
                <a:gridCol w="990263">
                  <a:extLst>
                    <a:ext uri="{9D8B030D-6E8A-4147-A177-3AD203B41FA5}">
                      <a16:colId xmlns:a16="http://schemas.microsoft.com/office/drawing/2014/main" val="3636593411"/>
                    </a:ext>
                  </a:extLst>
                </a:gridCol>
              </a:tblGrid>
              <a:tr h="11604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80" dirty="0">
                          <a:effectLst/>
                          <a:latin typeface="Helen Bg" panose="020B0800050000020004" pitchFamily="34" charset="-52"/>
                        </a:rPr>
                        <a:t>Разход</a:t>
                      </a:r>
                      <a:endParaRPr lang="bg-BG" sz="1280" dirty="0">
                        <a:effectLst/>
                        <a:latin typeface="Helen Bg" panose="020B08000500000200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80" dirty="0">
                          <a:effectLst/>
                          <a:latin typeface="Helen Bg" panose="020B0800050000020004" pitchFamily="34" charset="-52"/>
                        </a:rPr>
                        <a:t>Съответствие с Формуляра за кандидатстване т.5 Бюджет</a:t>
                      </a:r>
                      <a:endParaRPr lang="bg-BG" sz="1280" dirty="0">
                        <a:effectLst/>
                        <a:latin typeface="Helen Bg" panose="020B08000500000200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80" dirty="0">
                          <a:effectLst/>
                          <a:latin typeface="Helen Bg" panose="020B0800050000020004" pitchFamily="34" charset="-52"/>
                        </a:rPr>
                        <a:t>Разходи на Кандидата ………….. /посочете наименованието на Кандидата/</a:t>
                      </a:r>
                      <a:endParaRPr lang="bg-BG" sz="1280" dirty="0">
                        <a:effectLst/>
                        <a:latin typeface="Helen Bg" panose="020B08000500000200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80" dirty="0">
                          <a:effectLst/>
                          <a:latin typeface="Helen Bg" panose="020B0800050000020004" pitchFamily="34" charset="-52"/>
                        </a:rPr>
                        <a:t>Разходи на Партньора…..……...…./посочете наименованието на Партньора/**</a:t>
                      </a:r>
                      <a:endParaRPr lang="bg-BG" sz="1280" dirty="0">
                        <a:effectLst/>
                        <a:latin typeface="Helen Bg" panose="020B08000500000200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80" dirty="0">
                          <a:effectLst/>
                          <a:latin typeface="Helen Bg" panose="020B0800050000020004" pitchFamily="34" charset="-52"/>
                        </a:rPr>
                        <a:t>Обща стойност </a:t>
                      </a:r>
                      <a:endParaRPr lang="bg-BG" sz="1280" dirty="0">
                        <a:effectLst/>
                        <a:latin typeface="Helen Bg" panose="020B08000500000200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97646540"/>
                  </a:ext>
                </a:extLst>
              </a:tr>
              <a:tr h="193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80">
                          <a:effectLst/>
                          <a:latin typeface="Helen Bg" panose="020B0800050000020004" pitchFamily="34" charset="-52"/>
                        </a:rPr>
                        <a:t>Преки разходи за персонал по Дейност 1</a:t>
                      </a:r>
                      <a:endParaRPr lang="bg-BG" sz="1280">
                        <a:effectLst/>
                        <a:latin typeface="Helen Bg" panose="020B08000500000200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80">
                          <a:effectLst/>
                          <a:latin typeface="Helen Bg" panose="020B0800050000020004" pitchFamily="34" charset="-52"/>
                        </a:rPr>
                        <a:t> </a:t>
                      </a:r>
                      <a:endParaRPr lang="bg-BG" sz="1280">
                        <a:effectLst/>
                        <a:latin typeface="Helen Bg" panose="020B08000500000200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80">
                          <a:effectLst/>
                          <a:latin typeface="Helen Bg" panose="020B0800050000020004" pitchFamily="34" charset="-52"/>
                        </a:rPr>
                        <a:t> </a:t>
                      </a:r>
                      <a:endParaRPr lang="bg-BG" sz="1280">
                        <a:effectLst/>
                        <a:latin typeface="Helen Bg" panose="020B08000500000200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80" dirty="0">
                          <a:effectLst/>
                          <a:latin typeface="Helen Bg" panose="020B0800050000020004" pitchFamily="34" charset="-52"/>
                        </a:rPr>
                        <a:t> </a:t>
                      </a:r>
                      <a:endParaRPr lang="bg-BG" sz="1280" dirty="0">
                        <a:effectLst/>
                        <a:latin typeface="Helen Bg" panose="020B08000500000200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80" dirty="0">
                          <a:effectLst/>
                          <a:latin typeface="Helen Bg" panose="020B0800050000020004" pitchFamily="34" charset="-52"/>
                        </a:rPr>
                        <a:t> </a:t>
                      </a:r>
                      <a:endParaRPr lang="bg-BG" sz="1280" dirty="0">
                        <a:effectLst/>
                        <a:latin typeface="Helen Bg" panose="020B08000500000200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108501301"/>
                  </a:ext>
                </a:extLst>
              </a:tr>
              <a:tr h="193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80" dirty="0">
                          <a:effectLst/>
                          <a:latin typeface="Helen Bg" panose="020B0800050000020004" pitchFamily="34" charset="-52"/>
                        </a:rPr>
                        <a:t>Преки разходи за персонал по Дейност 2</a:t>
                      </a:r>
                      <a:endParaRPr lang="bg-BG" sz="1280" dirty="0">
                        <a:effectLst/>
                        <a:latin typeface="Helen Bg" panose="020B08000500000200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80">
                          <a:effectLst/>
                          <a:latin typeface="Helen Bg" panose="020B0800050000020004" pitchFamily="34" charset="-52"/>
                        </a:rPr>
                        <a:t> </a:t>
                      </a:r>
                      <a:endParaRPr lang="bg-BG" sz="1280">
                        <a:effectLst/>
                        <a:latin typeface="Helen Bg" panose="020B08000500000200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80">
                          <a:effectLst/>
                          <a:latin typeface="Helen Bg" panose="020B0800050000020004" pitchFamily="34" charset="-52"/>
                        </a:rPr>
                        <a:t> </a:t>
                      </a:r>
                      <a:endParaRPr lang="bg-BG" sz="1280">
                        <a:effectLst/>
                        <a:latin typeface="Helen Bg" panose="020B08000500000200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80" dirty="0">
                          <a:effectLst/>
                          <a:latin typeface="Helen Bg" panose="020B0800050000020004" pitchFamily="34" charset="-52"/>
                        </a:rPr>
                        <a:t> </a:t>
                      </a:r>
                      <a:endParaRPr lang="bg-BG" sz="1280" dirty="0">
                        <a:effectLst/>
                        <a:latin typeface="Helen Bg" panose="020B08000500000200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80" dirty="0">
                          <a:effectLst/>
                          <a:latin typeface="Helen Bg" panose="020B0800050000020004" pitchFamily="34" charset="-52"/>
                        </a:rPr>
                        <a:t> </a:t>
                      </a:r>
                      <a:endParaRPr lang="bg-BG" sz="1280" dirty="0">
                        <a:effectLst/>
                        <a:latin typeface="Helen Bg" panose="020B08000500000200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036742733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965987"/>
              </p:ext>
            </p:extLst>
          </p:nvPr>
        </p:nvGraphicFramePr>
        <p:xfrm>
          <a:off x="3959999" y="673254"/>
          <a:ext cx="8089125" cy="33234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7688">
                  <a:extLst>
                    <a:ext uri="{9D8B030D-6E8A-4147-A177-3AD203B41FA5}">
                      <a16:colId xmlns:a16="http://schemas.microsoft.com/office/drawing/2014/main" val="3878723507"/>
                    </a:ext>
                  </a:extLst>
                </a:gridCol>
                <a:gridCol w="4841437">
                  <a:extLst>
                    <a:ext uri="{9D8B030D-6E8A-4147-A177-3AD203B41FA5}">
                      <a16:colId xmlns:a16="http://schemas.microsoft.com/office/drawing/2014/main" val="75561409"/>
                    </a:ext>
                  </a:extLst>
                </a:gridCol>
              </a:tblGrid>
              <a:tr h="6880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2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en Bg" panose="020B0800050000020004" pitchFamily="34" charset="-52"/>
                          <a:ea typeface="+mn-ea"/>
                          <a:cs typeface="+mn-cs"/>
                        </a:rPr>
                        <a:t>В колона „Разходи на Кандидата“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1600" dirty="0">
                          <a:solidFill>
                            <a:srgbClr val="C00000"/>
                          </a:solidFill>
                          <a:effectLst/>
                          <a:latin typeface="Helen Bg" panose="020B0800050000020004"/>
                        </a:rPr>
                        <a:t>На всеки ред се посочва общата стойност на преките разходи за персонал за изпълнение на съответната дейност, които ще разходва </a:t>
                      </a:r>
                      <a:r>
                        <a:rPr lang="bg-BG" sz="1600" dirty="0" smtClean="0">
                          <a:solidFill>
                            <a:srgbClr val="C00000"/>
                          </a:solidFill>
                          <a:effectLst/>
                          <a:latin typeface="Helen Bg" panose="020B0800050000020004"/>
                        </a:rPr>
                        <a:t>Кандидата.</a:t>
                      </a:r>
                      <a:endParaRPr lang="bg-BG" sz="1600" dirty="0">
                        <a:solidFill>
                          <a:srgbClr val="C00000"/>
                        </a:solidFill>
                        <a:effectLst/>
                        <a:latin typeface="Helen Bg" panose="020B08000500000200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60936794"/>
                  </a:ext>
                </a:extLst>
              </a:tr>
              <a:tr h="688091">
                <a:tc>
                  <a:txBody>
                    <a:bodyPr/>
                    <a:lstStyle/>
                    <a:p>
                      <a:pPr marL="0" algn="ctr" defTabSz="946052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2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en Bg" panose="020B0800050000020004" pitchFamily="34" charset="-52"/>
                          <a:ea typeface="+mn-ea"/>
                          <a:cs typeface="+mn-cs"/>
                        </a:rPr>
                        <a:t>В колона „Разходи на Партньора“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bg-BG" sz="1600" dirty="0">
                          <a:solidFill>
                            <a:srgbClr val="C00000"/>
                          </a:solidFill>
                          <a:effectLst/>
                          <a:latin typeface="Helen Bg" panose="020B0800050000020004"/>
                        </a:rPr>
                        <a:t>На всеки ред се посочва общата стойност на преките разходи за персонал за изпълнение на съответната дейност, които ще разходва Кандидата. (Ако проектът не предвижда партньорство колоната не се попълва).</a:t>
                      </a:r>
                      <a:endParaRPr lang="bg-BG" sz="1600" dirty="0">
                        <a:solidFill>
                          <a:srgbClr val="C00000"/>
                        </a:solidFill>
                        <a:effectLst/>
                        <a:latin typeface="Helen Bg" panose="020B08000500000200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41201379"/>
                  </a:ext>
                </a:extLst>
              </a:tr>
              <a:tr h="688091">
                <a:tc>
                  <a:txBody>
                    <a:bodyPr/>
                    <a:lstStyle/>
                    <a:p>
                      <a:pPr marL="0" algn="ctr" defTabSz="946052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2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en Bg" panose="020B0800050000020004" pitchFamily="34" charset="-52"/>
                          <a:ea typeface="+mn-ea"/>
                          <a:cs typeface="+mn-cs"/>
                        </a:rPr>
                        <a:t>В колона „Обща стойност“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bg-BG" sz="1600" dirty="0">
                          <a:solidFill>
                            <a:srgbClr val="C00000"/>
                          </a:solidFill>
                          <a:effectLst/>
                          <a:latin typeface="Helen Bg" panose="020B0800050000020004"/>
                        </a:rPr>
                        <a:t>На всеки ред се посочва общата стойност на преките разходи за персонал. </a:t>
                      </a:r>
                      <a:endParaRPr lang="bg-BG" sz="1600" dirty="0">
                        <a:solidFill>
                          <a:srgbClr val="C00000"/>
                        </a:solidFill>
                        <a:effectLst/>
                        <a:latin typeface="Helen Bg" panose="020B08000500000200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4478151"/>
                  </a:ext>
                </a:extLst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3960000" y="4045471"/>
            <a:ext cx="8089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СЛУЧАЙ, ЧЕ ЗА ИЗПЪЛНЕНИЕТО НА ДАДЕНА ДЕЙНОСТ НЕ СЕ ПРЕДВИЖДАТ ПРЕКИ РАЗХОДИ ЗА ПЕРСОНАЛ – В ПОЛЕ „СТОЙНОСТ“ СЕ ПОСОЧВА 0.</a:t>
            </a:r>
            <a:endParaRPr lang="bg-BG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026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051466" y="2851247"/>
            <a:ext cx="223529" cy="25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1088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en Bg Light" panose="0200000308000002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bg-BG" sz="1633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en Bg Light" panose="02000003080000020004" pitchFamily="50" charset="-52"/>
              <a:ea typeface="+mn-ea"/>
              <a:cs typeface="+mn-cs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246590" y="739667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246590" y="968603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534367" y="5139994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-2707706" y="-180096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AutoShape 2" descr="Registry Agency"/>
          <p:cNvSpPr>
            <a:spLocks noChangeAspect="1" noChangeArrowheads="1"/>
          </p:cNvSpPr>
          <p:nvPr/>
        </p:nvSpPr>
        <p:spPr bwMode="auto">
          <a:xfrm>
            <a:off x="1387694" y="-131026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AutoShape 4" descr="Registry Agency"/>
          <p:cNvSpPr>
            <a:spLocks noChangeAspect="1" noChangeArrowheads="1"/>
          </p:cNvSpPr>
          <p:nvPr/>
        </p:nvSpPr>
        <p:spPr bwMode="auto">
          <a:xfrm>
            <a:off x="1525920" y="7199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60000" y="153896"/>
            <a:ext cx="30883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2400" dirty="0" smtClean="0">
                <a:solidFill>
                  <a:schemeClr val="bg1"/>
                </a:solidFill>
                <a:latin typeface="Helen Bg" panose="020B0800050000020004" pitchFamily="34" charset="-52"/>
              </a:rPr>
              <a:t>ЗА ВСЕКИ РАЗХОД:</a:t>
            </a:r>
            <a:endParaRPr lang="bg-BG" sz="2400" dirty="0">
              <a:solidFill>
                <a:schemeClr val="bg1"/>
              </a:solidFill>
              <a:latin typeface="Helen Bg" panose="020B0800050000020004" pitchFamily="34" charset="-5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6523" y="4224553"/>
            <a:ext cx="51297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g-BG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3800667" y="91178"/>
            <a:ext cx="0" cy="675264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3702701" y="894957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702701" y="1506986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717060" y="190419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3702701" y="264596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80000" y="360000"/>
            <a:ext cx="34504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„</a:t>
            </a:r>
            <a:r>
              <a:rPr lang="ru-RU" b="1" dirty="0" smtClean="0">
                <a:solidFill>
                  <a:schemeClr val="bg1"/>
                </a:solidFill>
                <a:latin typeface="Helen Bg" panose="020B0800050000020004" pitchFamily="34" charset="-52"/>
              </a:rPr>
              <a:t>ГРАЖДАНСКИ </a:t>
            </a:r>
            <a:r>
              <a:rPr lang="ru-RU" b="1" dirty="0">
                <a:solidFill>
                  <a:schemeClr val="bg1"/>
                </a:solidFill>
                <a:latin typeface="Helen Bg" panose="020B0800050000020004" pitchFamily="34" charset="-52"/>
              </a:rPr>
              <a:t>КОНТРОЛ ВЪРХУ РЕФОРМАТА В СЪДЕБНАТА СИСТЕМА</a:t>
            </a: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”</a:t>
            </a:r>
            <a:endParaRPr kumimoji="0" lang="bg-BG" altLang="bg-BG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en Bg" panose="020B0800050000020004" pitchFamily="34" charset="-52"/>
              <a:ea typeface="+mn-ea"/>
              <a:cs typeface="+mn-cs"/>
            </a:endParaRPr>
          </a:p>
        </p:txBody>
      </p:sp>
      <p:pic>
        <p:nvPicPr>
          <p:cNvPr id="28" name="Picture 4" descr="Image result for важно изображе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1800000"/>
            <a:ext cx="2006082" cy="186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459325"/>
              </p:ext>
            </p:extLst>
          </p:nvPr>
        </p:nvGraphicFramePr>
        <p:xfrm>
          <a:off x="3960000" y="653143"/>
          <a:ext cx="8049221" cy="4088511"/>
        </p:xfrm>
        <a:graphic>
          <a:graphicData uri="http://schemas.openxmlformats.org/drawingml/2006/table">
            <a:tbl>
              <a:tblPr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689951">
                  <a:extLst>
                    <a:ext uri="{9D8B030D-6E8A-4147-A177-3AD203B41FA5}">
                      <a16:colId xmlns:a16="http://schemas.microsoft.com/office/drawing/2014/main" val="2667940951"/>
                    </a:ext>
                  </a:extLst>
                </a:gridCol>
                <a:gridCol w="5359270">
                  <a:extLst>
                    <a:ext uri="{9D8B030D-6E8A-4147-A177-3AD203B41FA5}">
                      <a16:colId xmlns:a16="http://schemas.microsoft.com/office/drawing/2014/main" val="1503861823"/>
                    </a:ext>
                  </a:extLst>
                </a:gridCol>
              </a:tblGrid>
              <a:tr h="37093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en Bg" panose="020B0800050000020004" pitchFamily="34" charset="-52"/>
                          <a:ea typeface="+mn-ea"/>
                          <a:cs typeface="+mn-cs"/>
                        </a:rPr>
                        <a:t>Колона </a:t>
                      </a:r>
                      <a:r>
                        <a:rPr lang="bg-BG" sz="2000" b="1" i="0" u="none" strike="noStrike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en Bg" panose="020B0800050000020004" pitchFamily="34" charset="-52"/>
                          <a:ea typeface="+mn-ea"/>
                          <a:cs typeface="+mn-cs"/>
                        </a:rPr>
                        <a:t>„</a:t>
                      </a:r>
                      <a:r>
                        <a:rPr lang="ru-RU" sz="20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en Bg" panose="020B0800050000020004" pitchFamily="34" charset="-52"/>
                          <a:ea typeface="+mn-ea"/>
                          <a:cs typeface="+mn-cs"/>
                        </a:rPr>
                        <a:t>Обосновка </a:t>
                      </a:r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en Bg" panose="020B0800050000020004" pitchFamily="34" charset="-52"/>
                        </a:rPr>
                        <a:t>на </a:t>
                      </a:r>
                      <a:r>
                        <a:rPr lang="ru-RU" sz="20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en Bg" panose="020B0800050000020004" pitchFamily="34" charset="-52"/>
                          <a:ea typeface="+mn-ea"/>
                          <a:cs typeface="+mn-cs"/>
                        </a:rPr>
                        <a:t>разхода</a:t>
                      </a:r>
                      <a:r>
                        <a:rPr lang="bg-BG" sz="2000" b="1" i="0" u="none" strike="noStrike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en Bg" panose="020B0800050000020004" pitchFamily="34" charset="-52"/>
                          <a:ea typeface="+mn-ea"/>
                          <a:cs typeface="+mn-cs"/>
                        </a:rPr>
                        <a:t>”</a:t>
                      </a:r>
                      <a:endParaRPr lang="bg-BG" sz="20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en Bg" panose="020B0800050000020004" pitchFamily="34" charset="-52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sz="1905" kern="1200" dirty="0" smtClean="0">
                          <a:solidFill>
                            <a:srgbClr val="C00000"/>
                          </a:solidFill>
                          <a:effectLst/>
                          <a:latin typeface="Helen Bg" panose="020B0800050000020004" pitchFamily="34" charset="-52"/>
                          <a:ea typeface="+mn-ea"/>
                          <a:cs typeface="+mn-cs"/>
                        </a:rPr>
                        <a:t>На всеки ред се представя обосновка на разхода като се опишат подробно:</a:t>
                      </a:r>
                    </a:p>
                    <a:p>
                      <a:pPr marL="34290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ru-RU" sz="1905" kern="1200" dirty="0" smtClean="0">
                          <a:solidFill>
                            <a:srgbClr val="C00000"/>
                          </a:solidFill>
                          <a:effectLst/>
                          <a:latin typeface="Helen Bg" panose="020B0800050000020004" pitchFamily="34" charset="-52"/>
                          <a:ea typeface="+mn-ea"/>
                          <a:cs typeface="+mn-cs"/>
                        </a:rPr>
                        <a:t>общият брой лица, които се предвижда да бъдат ангажирани и тяхното разпределение с оглед на конкретните функции (отговорности), които ще им бъдат възложени, във връзка с изпълнението на съответната дейност; </a:t>
                      </a:r>
                      <a:endParaRPr lang="en-US" sz="1905" kern="1200" dirty="0" smtClean="0">
                        <a:solidFill>
                          <a:srgbClr val="C00000"/>
                        </a:solidFill>
                        <a:effectLst/>
                        <a:latin typeface="Helen Bg" panose="020B0800050000020004" pitchFamily="34" charset="-52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bg-BG" sz="1905" kern="1200" dirty="0" smtClean="0">
                          <a:solidFill>
                            <a:srgbClr val="C00000"/>
                          </a:solidFill>
                          <a:effectLst/>
                          <a:latin typeface="Helen Bg" panose="020B0800050000020004" pitchFamily="34" charset="-52"/>
                          <a:ea typeface="+mn-ea"/>
                          <a:cs typeface="+mn-cs"/>
                        </a:rPr>
                        <a:t>прогнозна заетост за всеки експерт в часове;</a:t>
                      </a:r>
                    </a:p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bg-BG" sz="1905" kern="1200" dirty="0" smtClean="0">
                          <a:solidFill>
                            <a:srgbClr val="C00000"/>
                          </a:solidFill>
                          <a:effectLst/>
                          <a:latin typeface="Helen Bg" panose="020B0800050000020004" pitchFamily="34" charset="-52"/>
                          <a:ea typeface="+mn-ea"/>
                          <a:cs typeface="+mn-cs"/>
                        </a:rPr>
                        <a:t>часова ставка за всеки експерт, изчислена по един от начините, посочени в т. 15.3.1. от Насоките за кандидатстване</a:t>
                      </a:r>
                      <a:endParaRPr lang="en-US" sz="1905" kern="1200" dirty="0" smtClean="0">
                        <a:solidFill>
                          <a:srgbClr val="C00000"/>
                        </a:solidFill>
                        <a:effectLst/>
                        <a:latin typeface="Helen Bg" panose="020B0800050000020004" pitchFamily="34" charset="-52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08492233"/>
                  </a:ext>
                </a:extLst>
              </a:tr>
            </a:tbl>
          </a:graphicData>
        </a:graphic>
      </p:graphicFrame>
      <p:sp>
        <p:nvSpPr>
          <p:cNvPr id="29" name="Rectangle 28"/>
          <p:cNvSpPr/>
          <p:nvPr/>
        </p:nvSpPr>
        <p:spPr>
          <a:xfrm>
            <a:off x="180000" y="4320000"/>
            <a:ext cx="3424736" cy="13570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en Bg" panose="020B0800050000020004" pitchFamily="34" charset="-52"/>
              </a:rPr>
              <a:t>ФИНАНСОВА ОБОСНОВКА НА БЮДЖЕТА НА ПРОЕКТА</a:t>
            </a:r>
            <a:endParaRPr lang="bg-BG" sz="2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en Bg" panose="020B0800050000020004" pitchFamily="34" charset="-52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573795"/>
              </p:ext>
            </p:extLst>
          </p:nvPr>
        </p:nvGraphicFramePr>
        <p:xfrm>
          <a:off x="3942925" y="4500000"/>
          <a:ext cx="8066296" cy="22885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2676">
                  <a:extLst>
                    <a:ext uri="{9D8B030D-6E8A-4147-A177-3AD203B41FA5}">
                      <a16:colId xmlns:a16="http://schemas.microsoft.com/office/drawing/2014/main" val="989142304"/>
                    </a:ext>
                  </a:extLst>
                </a:gridCol>
                <a:gridCol w="756881">
                  <a:extLst>
                    <a:ext uri="{9D8B030D-6E8A-4147-A177-3AD203B41FA5}">
                      <a16:colId xmlns:a16="http://schemas.microsoft.com/office/drawing/2014/main" val="1087256912"/>
                    </a:ext>
                  </a:extLst>
                </a:gridCol>
                <a:gridCol w="969473">
                  <a:extLst>
                    <a:ext uri="{9D8B030D-6E8A-4147-A177-3AD203B41FA5}">
                      <a16:colId xmlns:a16="http://schemas.microsoft.com/office/drawing/2014/main" val="3684336092"/>
                    </a:ext>
                  </a:extLst>
                </a:gridCol>
                <a:gridCol w="923826">
                  <a:extLst>
                    <a:ext uri="{9D8B030D-6E8A-4147-A177-3AD203B41FA5}">
                      <a16:colId xmlns:a16="http://schemas.microsoft.com/office/drawing/2014/main" val="3056604351"/>
                    </a:ext>
                  </a:extLst>
                </a:gridCol>
                <a:gridCol w="810706">
                  <a:extLst>
                    <a:ext uri="{9D8B030D-6E8A-4147-A177-3AD203B41FA5}">
                      <a16:colId xmlns:a16="http://schemas.microsoft.com/office/drawing/2014/main" val="2162724096"/>
                    </a:ext>
                  </a:extLst>
                </a:gridCol>
                <a:gridCol w="2412734">
                  <a:extLst>
                    <a:ext uri="{9D8B030D-6E8A-4147-A177-3AD203B41FA5}">
                      <a16:colId xmlns:a16="http://schemas.microsoft.com/office/drawing/2014/main" val="2539293568"/>
                    </a:ext>
                  </a:extLst>
                </a:gridCol>
              </a:tblGrid>
              <a:tr h="18679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Helen Bg" panose="020B0800050000020004" pitchFamily="34" charset="-52"/>
                        </a:rPr>
                        <a:t>Разход</a:t>
                      </a:r>
                      <a:endParaRPr lang="bg-BG" sz="1200" dirty="0">
                        <a:effectLst/>
                        <a:latin typeface="Helen Bg" panose="020B08000500000200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0" marR="372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Helen Bg" panose="020B0800050000020004" pitchFamily="34" charset="-52"/>
                        </a:rPr>
                        <a:t>Съответствие с Формуляра за кандидатстване т.5 Бюджет</a:t>
                      </a:r>
                      <a:endParaRPr lang="bg-BG" sz="1200" dirty="0">
                        <a:effectLst/>
                        <a:latin typeface="Helen Bg" panose="020B08000500000200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0" marR="372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Helen Bg" panose="020B0800050000020004" pitchFamily="34" charset="-52"/>
                        </a:rPr>
                        <a:t>Разходи на Кандидата ………….. /посочете наименованието на Кандидата/</a:t>
                      </a:r>
                      <a:endParaRPr lang="bg-BG" sz="1200" dirty="0">
                        <a:effectLst/>
                        <a:latin typeface="Helen Bg" panose="020B08000500000200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0" marR="372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Helen Bg" panose="020B0800050000020004" pitchFamily="34" charset="-52"/>
                        </a:rPr>
                        <a:t>Разходи на Партньора…..……...…./посочете наименованието на Партньора/**</a:t>
                      </a:r>
                      <a:endParaRPr lang="bg-BG" sz="1200" dirty="0">
                        <a:effectLst/>
                        <a:latin typeface="Helen Bg" panose="020B08000500000200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0" marR="372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Helen Bg" panose="020B0800050000020004" pitchFamily="34" charset="-52"/>
                        </a:rPr>
                        <a:t>Обща стойност </a:t>
                      </a:r>
                      <a:endParaRPr lang="bg-BG" sz="1200" dirty="0">
                        <a:effectLst/>
                        <a:latin typeface="Helen Bg" panose="020B08000500000200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0" marR="372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Helen Bg" panose="020B0800050000020004" pitchFamily="34" charset="-52"/>
                        </a:rPr>
                        <a:t>Обосновка на разхода</a:t>
                      </a:r>
                      <a:endParaRPr lang="bg-BG" sz="1200" dirty="0">
                        <a:effectLst/>
                        <a:latin typeface="Helen Bg" panose="020B08000500000200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0" marR="37250" marT="0" marB="0" anchor="ctr"/>
                </a:tc>
                <a:extLst>
                  <a:ext uri="{0D108BD9-81ED-4DB2-BD59-A6C34878D82A}">
                    <a16:rowId xmlns:a16="http://schemas.microsoft.com/office/drawing/2014/main" val="1254811055"/>
                  </a:ext>
                </a:extLst>
              </a:tr>
              <a:tr h="1751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Преки разходи за персонал по Дейност 1</a:t>
                      </a:r>
                      <a:endParaRPr lang="bg-BG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0" marR="372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 </a:t>
                      </a:r>
                      <a:endParaRPr lang="bg-BG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0" marR="372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 </a:t>
                      </a:r>
                      <a:endParaRPr lang="bg-BG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0" marR="372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 </a:t>
                      </a:r>
                      <a:endParaRPr lang="bg-BG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0" marR="372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 </a:t>
                      </a:r>
                      <a:endParaRPr lang="bg-BG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0" marR="372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 </a:t>
                      </a:r>
                      <a:endParaRPr lang="bg-BG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0" marR="37250" marT="0" marB="0" anchor="b"/>
                </a:tc>
                <a:extLst>
                  <a:ext uri="{0D108BD9-81ED-4DB2-BD59-A6C34878D82A}">
                    <a16:rowId xmlns:a16="http://schemas.microsoft.com/office/drawing/2014/main" val="2298783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645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051466" y="2851247"/>
            <a:ext cx="223529" cy="25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1088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en Bg Light" panose="0200000308000002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bg-BG" sz="1633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en Bg Light" panose="02000003080000020004" pitchFamily="50" charset="-52"/>
              <a:ea typeface="+mn-ea"/>
              <a:cs typeface="+mn-cs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246590" y="739667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246590" y="968603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534367" y="5139994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-2707706" y="-180096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AutoShape 2" descr="Registry Agency"/>
          <p:cNvSpPr>
            <a:spLocks noChangeAspect="1" noChangeArrowheads="1"/>
          </p:cNvSpPr>
          <p:nvPr/>
        </p:nvSpPr>
        <p:spPr bwMode="auto">
          <a:xfrm>
            <a:off x="1387694" y="-131026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AutoShape 4" descr="Registry Agency"/>
          <p:cNvSpPr>
            <a:spLocks noChangeAspect="1" noChangeArrowheads="1"/>
          </p:cNvSpPr>
          <p:nvPr/>
        </p:nvSpPr>
        <p:spPr bwMode="auto">
          <a:xfrm>
            <a:off x="1525920" y="7199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60000" y="153896"/>
            <a:ext cx="30883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sz="2400" dirty="0" smtClean="0">
                <a:solidFill>
                  <a:schemeClr val="bg1"/>
                </a:solidFill>
                <a:latin typeface="Helen Bg" panose="020B0800050000020004" pitchFamily="34" charset="-52"/>
              </a:rPr>
              <a:t>ЗА ВСЕКИ РАЗХОД:</a:t>
            </a:r>
            <a:endParaRPr lang="bg-BG" sz="2400" dirty="0">
              <a:solidFill>
                <a:schemeClr val="bg1"/>
              </a:solidFill>
              <a:latin typeface="Helen Bg" panose="020B0800050000020004" pitchFamily="34" charset="-5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6523" y="4224553"/>
            <a:ext cx="51297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g-BG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3800667" y="91178"/>
            <a:ext cx="0" cy="675264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3702701" y="894957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702701" y="1506986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717060" y="190419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3702701" y="264596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80000" y="360000"/>
            <a:ext cx="34504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„</a:t>
            </a:r>
            <a:r>
              <a:rPr lang="ru-RU" b="1" dirty="0" smtClean="0">
                <a:solidFill>
                  <a:schemeClr val="bg1"/>
                </a:solidFill>
                <a:latin typeface="Helen Bg" panose="020B0800050000020004" pitchFamily="34" charset="-52"/>
              </a:rPr>
              <a:t>ГРАЖДАНСКИ </a:t>
            </a:r>
            <a:r>
              <a:rPr lang="ru-RU" b="1" dirty="0">
                <a:solidFill>
                  <a:schemeClr val="bg1"/>
                </a:solidFill>
                <a:latin typeface="Helen Bg" panose="020B0800050000020004" pitchFamily="34" charset="-52"/>
              </a:rPr>
              <a:t>КОНТРОЛ ВЪРХУ РЕФОРМАТА В СЪДЕБНАТА СИСТЕМА</a:t>
            </a: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”</a:t>
            </a:r>
            <a:endParaRPr kumimoji="0" lang="bg-BG" altLang="bg-BG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en Bg" panose="020B0800050000020004" pitchFamily="34" charset="-52"/>
              <a:ea typeface="+mn-ea"/>
              <a:cs typeface="+mn-cs"/>
            </a:endParaRPr>
          </a:p>
        </p:txBody>
      </p:sp>
      <p:pic>
        <p:nvPicPr>
          <p:cNvPr id="28" name="Picture 4" descr="Image result for важно изображе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1800000"/>
            <a:ext cx="2006082" cy="186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808053"/>
              </p:ext>
            </p:extLst>
          </p:nvPr>
        </p:nvGraphicFramePr>
        <p:xfrm>
          <a:off x="3960000" y="653143"/>
          <a:ext cx="8049221" cy="3850005"/>
        </p:xfrm>
        <a:graphic>
          <a:graphicData uri="http://schemas.openxmlformats.org/drawingml/2006/table">
            <a:tbl>
              <a:tblPr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689951">
                  <a:extLst>
                    <a:ext uri="{9D8B030D-6E8A-4147-A177-3AD203B41FA5}">
                      <a16:colId xmlns:a16="http://schemas.microsoft.com/office/drawing/2014/main" val="2667940951"/>
                    </a:ext>
                  </a:extLst>
                </a:gridCol>
                <a:gridCol w="5359270">
                  <a:extLst>
                    <a:ext uri="{9D8B030D-6E8A-4147-A177-3AD203B41FA5}">
                      <a16:colId xmlns:a16="http://schemas.microsoft.com/office/drawing/2014/main" val="1503861823"/>
                    </a:ext>
                  </a:extLst>
                </a:gridCol>
              </a:tblGrid>
              <a:tr h="37093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en Bg" panose="020B0800050000020004" pitchFamily="34" charset="-52"/>
                          <a:ea typeface="+mn-ea"/>
                          <a:cs typeface="+mn-cs"/>
                        </a:rPr>
                        <a:t>Колона </a:t>
                      </a:r>
                      <a:r>
                        <a:rPr lang="bg-BG" sz="2000" b="1" i="0" u="none" strike="noStrike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en Bg" panose="020B0800050000020004" pitchFamily="34" charset="-52"/>
                          <a:ea typeface="+mn-ea"/>
                          <a:cs typeface="+mn-cs"/>
                        </a:rPr>
                        <a:t>„</a:t>
                      </a:r>
                      <a:r>
                        <a:rPr lang="ru-RU" sz="20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en Bg" panose="020B0800050000020004" pitchFamily="34" charset="-52"/>
                          <a:ea typeface="+mn-ea"/>
                          <a:cs typeface="+mn-cs"/>
                        </a:rPr>
                        <a:t>Обосновка </a:t>
                      </a:r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en Bg" panose="020B0800050000020004" pitchFamily="34" charset="-52"/>
                        </a:rPr>
                        <a:t>на </a:t>
                      </a:r>
                      <a:r>
                        <a:rPr lang="ru-RU" sz="20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en Bg" panose="020B0800050000020004" pitchFamily="34" charset="-52"/>
                          <a:ea typeface="+mn-ea"/>
                          <a:cs typeface="+mn-cs"/>
                        </a:rPr>
                        <a:t>разхода</a:t>
                      </a:r>
                      <a:r>
                        <a:rPr lang="bg-BG" sz="2000" b="1" i="0" u="none" strike="noStrike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en Bg" panose="020B0800050000020004" pitchFamily="34" charset="-52"/>
                          <a:ea typeface="+mn-ea"/>
                          <a:cs typeface="+mn-cs"/>
                        </a:rPr>
                        <a:t>”</a:t>
                      </a:r>
                      <a:endParaRPr lang="bg-BG" sz="20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en Bg" panose="020B0800050000020004" pitchFamily="34" charset="-52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bg-BG" sz="1800" b="0" kern="1200" dirty="0" smtClean="0">
                          <a:solidFill>
                            <a:srgbClr val="C00000"/>
                          </a:solidFill>
                          <a:effectLst/>
                          <a:latin typeface="Helen Bg" panose="020B0800050000020004" pitchFamily="34" charset="-52"/>
                          <a:ea typeface="+mn-ea"/>
                          <a:cs typeface="+mn-cs"/>
                        </a:rPr>
                        <a:t>При използване на официална статистическа информация за изчисление на часови ставки, следва да се посочи начинът на изчисление в съответствие с т. 15.3.1 от Насоките за кандидатстване и референции към официална статистическа информация от Националния статистически институт (НСИ), като се посочи данните от кое тримесечие се ползват, както и за коя от двете икономически дейности: Професионални дейности и научни изследвания или Административни и спомагателни дейности за съответните часови ставки, които са формирани по този начин и се представя хипервръзка към сайта на НСИ;</a:t>
                      </a:r>
                      <a:endParaRPr lang="bg-BG" sz="1800" b="0" kern="1200" dirty="0">
                        <a:solidFill>
                          <a:srgbClr val="C00000"/>
                        </a:solidFill>
                        <a:effectLst/>
                        <a:latin typeface="Helen Bg" panose="020B0800050000020004" pitchFamily="34" charset="-52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08492233"/>
                  </a:ext>
                </a:extLst>
              </a:tr>
            </a:tbl>
          </a:graphicData>
        </a:graphic>
      </p:graphicFrame>
      <p:sp>
        <p:nvSpPr>
          <p:cNvPr id="29" name="Rectangle 28"/>
          <p:cNvSpPr/>
          <p:nvPr/>
        </p:nvSpPr>
        <p:spPr>
          <a:xfrm>
            <a:off x="180000" y="4320000"/>
            <a:ext cx="3424736" cy="13570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en Bg" panose="020B0800050000020004" pitchFamily="34" charset="-52"/>
              </a:rPr>
              <a:t>ФИНАНСОВА ОБОСНОВКА НА БЮДЖЕТА НА ПРОЕКТА</a:t>
            </a:r>
            <a:endParaRPr lang="bg-BG" sz="2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en Bg" panose="020B0800050000020004" pitchFamily="34" charset="-52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667101"/>
              </p:ext>
            </p:extLst>
          </p:nvPr>
        </p:nvGraphicFramePr>
        <p:xfrm>
          <a:off x="3960000" y="4608000"/>
          <a:ext cx="8066296" cy="2103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2676">
                  <a:extLst>
                    <a:ext uri="{9D8B030D-6E8A-4147-A177-3AD203B41FA5}">
                      <a16:colId xmlns:a16="http://schemas.microsoft.com/office/drawing/2014/main" val="989142304"/>
                    </a:ext>
                  </a:extLst>
                </a:gridCol>
                <a:gridCol w="756881">
                  <a:extLst>
                    <a:ext uri="{9D8B030D-6E8A-4147-A177-3AD203B41FA5}">
                      <a16:colId xmlns:a16="http://schemas.microsoft.com/office/drawing/2014/main" val="1087256912"/>
                    </a:ext>
                  </a:extLst>
                </a:gridCol>
                <a:gridCol w="961824">
                  <a:extLst>
                    <a:ext uri="{9D8B030D-6E8A-4147-A177-3AD203B41FA5}">
                      <a16:colId xmlns:a16="http://schemas.microsoft.com/office/drawing/2014/main" val="368433609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056604351"/>
                    </a:ext>
                  </a:extLst>
                </a:gridCol>
                <a:gridCol w="772998">
                  <a:extLst>
                    <a:ext uri="{9D8B030D-6E8A-4147-A177-3AD203B41FA5}">
                      <a16:colId xmlns:a16="http://schemas.microsoft.com/office/drawing/2014/main" val="2162724096"/>
                    </a:ext>
                  </a:extLst>
                </a:gridCol>
                <a:gridCol w="2467517">
                  <a:extLst>
                    <a:ext uri="{9D8B030D-6E8A-4147-A177-3AD203B41FA5}">
                      <a16:colId xmlns:a16="http://schemas.microsoft.com/office/drawing/2014/main" val="2539293568"/>
                    </a:ext>
                  </a:extLst>
                </a:gridCol>
              </a:tblGrid>
              <a:tr h="3723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Helen Bg" panose="020B0800050000020004" pitchFamily="34" charset="-52"/>
                        </a:rPr>
                        <a:t>Разход</a:t>
                      </a:r>
                      <a:endParaRPr lang="bg-BG" sz="1200" dirty="0">
                        <a:effectLst/>
                        <a:latin typeface="Helen Bg" panose="020B08000500000200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0" marR="372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Helen Bg" panose="020B0800050000020004" pitchFamily="34" charset="-52"/>
                        </a:rPr>
                        <a:t>Съответствие с Формуляра за кандидатстване т.5 Бюджет</a:t>
                      </a:r>
                      <a:endParaRPr lang="bg-BG" sz="1200" dirty="0">
                        <a:effectLst/>
                        <a:latin typeface="Helen Bg" panose="020B08000500000200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0" marR="372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Helen Bg" panose="020B0800050000020004" pitchFamily="34" charset="-52"/>
                        </a:rPr>
                        <a:t>Разходи на Кандидата ………….. /посочете наименованието на Кандидата/</a:t>
                      </a:r>
                      <a:endParaRPr lang="bg-BG" sz="1200" dirty="0">
                        <a:effectLst/>
                        <a:latin typeface="Helen Bg" panose="020B08000500000200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0" marR="372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Helen Bg" panose="020B0800050000020004" pitchFamily="34" charset="-52"/>
                        </a:rPr>
                        <a:t>Разходи на Партньора</a:t>
                      </a:r>
                      <a:r>
                        <a:rPr lang="bg-BG" sz="1200" dirty="0" smtClean="0">
                          <a:effectLst/>
                          <a:latin typeface="Helen Bg" panose="020B0800050000020004" pitchFamily="34" charset="-52"/>
                        </a:rPr>
                        <a:t>….....…./</a:t>
                      </a:r>
                      <a:endParaRPr lang="en-US" sz="1200" dirty="0" smtClean="0">
                        <a:effectLst/>
                        <a:latin typeface="Helen Bg" panose="020B0800050000020004" pitchFamily="34" charset="-52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 smtClean="0">
                          <a:effectLst/>
                          <a:latin typeface="Helen Bg" panose="020B0800050000020004" pitchFamily="34" charset="-52"/>
                        </a:rPr>
                        <a:t>посочете </a:t>
                      </a:r>
                      <a:r>
                        <a:rPr lang="bg-BG" sz="1200" dirty="0">
                          <a:effectLst/>
                          <a:latin typeface="Helen Bg" panose="020B0800050000020004" pitchFamily="34" charset="-52"/>
                        </a:rPr>
                        <a:t>наименованието на Партньора/**</a:t>
                      </a:r>
                      <a:endParaRPr lang="bg-BG" sz="1200" dirty="0">
                        <a:effectLst/>
                        <a:latin typeface="Helen Bg" panose="020B08000500000200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0" marR="372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Helen Bg" panose="020B0800050000020004" pitchFamily="34" charset="-52"/>
                        </a:rPr>
                        <a:t>Обща стойност </a:t>
                      </a:r>
                      <a:endParaRPr lang="bg-BG" sz="1200" dirty="0">
                        <a:effectLst/>
                        <a:latin typeface="Helen Bg" panose="020B08000500000200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0" marR="372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Helen Bg" panose="020B0800050000020004" pitchFamily="34" charset="-52"/>
                        </a:rPr>
                        <a:t>Обосновка на разхода</a:t>
                      </a:r>
                      <a:endParaRPr lang="bg-BG" sz="1200" dirty="0">
                        <a:effectLst/>
                        <a:latin typeface="Helen Bg" panose="020B08000500000200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0" marR="37250" marT="0" marB="0" anchor="ctr"/>
                </a:tc>
                <a:extLst>
                  <a:ext uri="{0D108BD9-81ED-4DB2-BD59-A6C34878D82A}">
                    <a16:rowId xmlns:a16="http://schemas.microsoft.com/office/drawing/2014/main" val="1254811055"/>
                  </a:ext>
                </a:extLst>
              </a:tr>
              <a:tr h="74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Преки разходи за персонал по Дейност 1</a:t>
                      </a:r>
                      <a:endParaRPr lang="bg-BG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0" marR="372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 </a:t>
                      </a:r>
                      <a:endParaRPr lang="bg-BG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0" marR="372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 </a:t>
                      </a:r>
                      <a:endParaRPr lang="bg-BG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0" marR="372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 </a:t>
                      </a:r>
                      <a:endParaRPr lang="bg-BG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0" marR="372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 </a:t>
                      </a:r>
                      <a:endParaRPr lang="bg-BG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0" marR="372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 </a:t>
                      </a:r>
                      <a:endParaRPr lang="bg-BG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0" marR="37250" marT="0" marB="0" anchor="b"/>
                </a:tc>
                <a:extLst>
                  <a:ext uri="{0D108BD9-81ED-4DB2-BD59-A6C34878D82A}">
                    <a16:rowId xmlns:a16="http://schemas.microsoft.com/office/drawing/2014/main" val="2298783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753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051466" y="2851247"/>
            <a:ext cx="223529" cy="25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1088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en Bg Light" panose="0200000308000002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bg-BG" sz="1633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en Bg Light" panose="02000003080000020004" pitchFamily="50" charset="-52"/>
              <a:ea typeface="+mn-ea"/>
              <a:cs typeface="+mn-cs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246590" y="739667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246590" y="968603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534367" y="5139994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-2707706" y="-180096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AutoShape 2" descr="Registry Agency"/>
          <p:cNvSpPr>
            <a:spLocks noChangeAspect="1" noChangeArrowheads="1"/>
          </p:cNvSpPr>
          <p:nvPr/>
        </p:nvSpPr>
        <p:spPr bwMode="auto">
          <a:xfrm>
            <a:off x="1387694" y="-131026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AutoShape 4" descr="Registry Agency"/>
          <p:cNvSpPr>
            <a:spLocks noChangeAspect="1" noChangeArrowheads="1"/>
          </p:cNvSpPr>
          <p:nvPr/>
        </p:nvSpPr>
        <p:spPr bwMode="auto">
          <a:xfrm>
            <a:off x="1525920" y="7199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6523" y="4224553"/>
            <a:ext cx="51297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g-BG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3800667" y="91178"/>
            <a:ext cx="0" cy="675264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3702701" y="894957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702701" y="1506986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717060" y="190419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3702701" y="264596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80000" y="360000"/>
            <a:ext cx="34504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„</a:t>
            </a:r>
            <a:r>
              <a:rPr lang="ru-RU" b="1" dirty="0" smtClean="0">
                <a:solidFill>
                  <a:schemeClr val="bg1"/>
                </a:solidFill>
                <a:latin typeface="Helen Bg" panose="020B0800050000020004" pitchFamily="34" charset="-52"/>
              </a:rPr>
              <a:t>ГРАЖДАНСКИ </a:t>
            </a:r>
            <a:r>
              <a:rPr lang="ru-RU" b="1" dirty="0">
                <a:solidFill>
                  <a:schemeClr val="bg1"/>
                </a:solidFill>
                <a:latin typeface="Helen Bg" panose="020B0800050000020004" pitchFamily="34" charset="-52"/>
              </a:rPr>
              <a:t>КОНТРОЛ ВЪРХУ РЕФОРМАТА В СЪДЕБНАТА СИСТЕМА</a:t>
            </a: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”</a:t>
            </a:r>
            <a:endParaRPr kumimoji="0" lang="bg-BG" altLang="bg-BG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en Bg" panose="020B0800050000020004" pitchFamily="34" charset="-52"/>
              <a:ea typeface="+mn-ea"/>
              <a:cs typeface="+mn-cs"/>
            </a:endParaRPr>
          </a:p>
        </p:txBody>
      </p:sp>
      <p:pic>
        <p:nvPicPr>
          <p:cNvPr id="28" name="Picture 4" descr="Image result for важно изображе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1800000"/>
            <a:ext cx="2006082" cy="186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224639"/>
              </p:ext>
            </p:extLst>
          </p:nvPr>
        </p:nvGraphicFramePr>
        <p:xfrm>
          <a:off x="3960000" y="108000"/>
          <a:ext cx="8049221" cy="4216527"/>
        </p:xfrm>
        <a:graphic>
          <a:graphicData uri="http://schemas.openxmlformats.org/drawingml/2006/table">
            <a:tbl>
              <a:tblPr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318252">
                  <a:extLst>
                    <a:ext uri="{9D8B030D-6E8A-4147-A177-3AD203B41FA5}">
                      <a16:colId xmlns:a16="http://schemas.microsoft.com/office/drawing/2014/main" val="2667940951"/>
                    </a:ext>
                  </a:extLst>
                </a:gridCol>
                <a:gridCol w="5730969">
                  <a:extLst>
                    <a:ext uri="{9D8B030D-6E8A-4147-A177-3AD203B41FA5}">
                      <a16:colId xmlns:a16="http://schemas.microsoft.com/office/drawing/2014/main" val="1503861823"/>
                    </a:ext>
                  </a:extLst>
                </a:gridCol>
              </a:tblGrid>
              <a:tr h="37093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en Bg" panose="020B0800050000020004" pitchFamily="34" charset="-52"/>
                          <a:ea typeface="+mn-ea"/>
                          <a:cs typeface="+mn-cs"/>
                        </a:rPr>
                        <a:t>Колона </a:t>
                      </a:r>
                      <a:endParaRPr lang="ru-RU" sz="2000" b="1" i="0" u="none" strike="noStrike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en Bg" panose="020B0800050000020004" pitchFamily="34" charset="-52"/>
                        <a:ea typeface="+mn-ea"/>
                        <a:cs typeface="+mn-cs"/>
                      </a:endParaRPr>
                    </a:p>
                    <a:p>
                      <a:pPr algn="ctr" fontAlgn="ctr"/>
                      <a:endParaRPr lang="ru-RU" sz="2000" b="1" i="0" u="none" strike="noStrike" kern="1200" noProof="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en Bg" panose="020B0800050000020004" pitchFamily="34" charset="-52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bg-BG" sz="2000" b="1" i="0" u="none" strike="noStrike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en Bg" panose="020B0800050000020004" pitchFamily="34" charset="-52"/>
                          <a:ea typeface="+mn-ea"/>
                          <a:cs typeface="+mn-cs"/>
                        </a:rPr>
                        <a:t>„</a:t>
                      </a:r>
                      <a:r>
                        <a:rPr lang="ru-RU" sz="20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en Bg" panose="020B0800050000020004" pitchFamily="34" charset="-52"/>
                          <a:ea typeface="+mn-ea"/>
                          <a:cs typeface="+mn-cs"/>
                        </a:rPr>
                        <a:t>Обосновка </a:t>
                      </a:r>
                      <a:r>
                        <a:rPr lang="ru-RU" sz="20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en Bg" panose="020B0800050000020004" pitchFamily="34" charset="-52"/>
                        </a:rPr>
                        <a:t>на </a:t>
                      </a:r>
                      <a:r>
                        <a:rPr lang="ru-RU" sz="20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en Bg" panose="020B0800050000020004" pitchFamily="34" charset="-52"/>
                          <a:ea typeface="+mn-ea"/>
                          <a:cs typeface="+mn-cs"/>
                        </a:rPr>
                        <a:t>разхода</a:t>
                      </a:r>
                      <a:r>
                        <a:rPr lang="bg-BG" sz="2000" b="1" i="0" u="none" strike="noStrike" kern="1200" noProof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Helen Bg" panose="020B0800050000020004" pitchFamily="34" charset="-52"/>
                          <a:ea typeface="+mn-ea"/>
                          <a:cs typeface="+mn-cs"/>
                        </a:rPr>
                        <a:t>”</a:t>
                      </a:r>
                      <a:endParaRPr lang="bg-BG" sz="20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Helen Bg" panose="020B0800050000020004" pitchFamily="34" charset="-52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6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bg-BG" sz="1800" kern="1200" dirty="0" smtClean="0">
                          <a:solidFill>
                            <a:srgbClr val="C00000"/>
                          </a:solidFill>
                          <a:effectLst/>
                          <a:latin typeface="Helen Bg" panose="020B0800050000020004" pitchFamily="34" charset="-52"/>
                          <a:ea typeface="+mn-ea"/>
                          <a:cs typeface="+mn-cs"/>
                        </a:rPr>
                        <a:t>При използване на исторически данни на Кандидата/Партньора за изчисление на часовата ставка, в колона „Обосновка“ следва да се посочи начинът на изчисление в съответствие с т. 15.3.1 от Насоките за кандидатстване и въз основа на кои от приложените документи към ФО са изчислени съответните часови ставки, като се посочи съответно № на договор/заповед, №/наименование на документ</a:t>
                      </a: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/>
                          <a:latin typeface="Helen Bg" panose="020B0800050000020004" pitchFamily="34" charset="-52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342900" lvl="0" indent="-342900" algn="just">
                        <a:spcAft>
                          <a:spcPts val="6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bg-BG" sz="1800" kern="1200" dirty="0" smtClean="0">
                          <a:solidFill>
                            <a:srgbClr val="C00000"/>
                          </a:solidFill>
                          <a:effectLst/>
                          <a:latin typeface="Helen Bg" panose="020B0800050000020004" pitchFamily="34" charset="-52"/>
                          <a:ea typeface="+mn-ea"/>
                          <a:cs typeface="+mn-cs"/>
                        </a:rPr>
                        <a:t>В тази колона</a:t>
                      </a:r>
                      <a:r>
                        <a:rPr lang="bg-BG" sz="1800" kern="1200" baseline="0" dirty="0" smtClean="0">
                          <a:solidFill>
                            <a:srgbClr val="C00000"/>
                          </a:solidFill>
                          <a:effectLst/>
                          <a:latin typeface="Helen Bg" panose="020B0800050000020004" pitchFamily="34" charset="-52"/>
                          <a:ea typeface="+mn-ea"/>
                          <a:cs typeface="+mn-cs"/>
                        </a:rPr>
                        <a:t> се посочва и размерът на </a:t>
                      </a:r>
                      <a:r>
                        <a:rPr lang="bg-BG" sz="1800" kern="1200" dirty="0" smtClean="0">
                          <a:solidFill>
                            <a:srgbClr val="C00000"/>
                          </a:solidFill>
                          <a:effectLst/>
                          <a:latin typeface="Helen Bg" panose="020B0800050000020004" pitchFamily="34" charset="-52"/>
                          <a:ea typeface="+mn-ea"/>
                          <a:cs typeface="+mn-cs"/>
                        </a:rPr>
                        <a:t>планираните разходи за задължителни социални и здравни осигурителни вноски за сметка на бенефициента/партньора и начина на тяхното изчисление, в случай, че се предвижда възстановяването им по проекта</a:t>
                      </a:r>
                      <a:r>
                        <a:rPr lang="bg-BG" sz="1905" kern="1200" dirty="0" smtClean="0">
                          <a:solidFill>
                            <a:srgbClr val="C00000"/>
                          </a:solidFill>
                          <a:effectLst/>
                          <a:latin typeface="Helen Bg" panose="020B0800050000020004" pitchFamily="34" charset="-52"/>
                          <a:ea typeface="+mn-ea"/>
                          <a:cs typeface="+mn-cs"/>
                        </a:rPr>
                        <a:t>.</a:t>
                      </a:r>
                      <a:endParaRPr lang="bg-BG" sz="1905" kern="1200" dirty="0">
                        <a:solidFill>
                          <a:srgbClr val="C00000"/>
                        </a:solidFill>
                        <a:effectLst/>
                        <a:latin typeface="Helen Bg" panose="020B0800050000020004" pitchFamily="34" charset="-52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08492233"/>
                  </a:ext>
                </a:extLst>
              </a:tr>
            </a:tbl>
          </a:graphicData>
        </a:graphic>
      </p:graphicFrame>
      <p:sp>
        <p:nvSpPr>
          <p:cNvPr id="29" name="Rectangle 28"/>
          <p:cNvSpPr/>
          <p:nvPr/>
        </p:nvSpPr>
        <p:spPr>
          <a:xfrm>
            <a:off x="180000" y="4320000"/>
            <a:ext cx="3424736" cy="13570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en Bg" panose="020B0800050000020004" pitchFamily="34" charset="-52"/>
              </a:rPr>
              <a:t>ФИНАНСОВА ОБОСНОВКА НА БЮДЖЕТА НА ПРОЕКТА</a:t>
            </a:r>
            <a:endParaRPr lang="bg-BG" sz="2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en Bg" panose="020B0800050000020004" pitchFamily="34" charset="-52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330452"/>
              </p:ext>
            </p:extLst>
          </p:nvPr>
        </p:nvGraphicFramePr>
        <p:xfrm>
          <a:off x="3960000" y="4680000"/>
          <a:ext cx="8066296" cy="19468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2676">
                  <a:extLst>
                    <a:ext uri="{9D8B030D-6E8A-4147-A177-3AD203B41FA5}">
                      <a16:colId xmlns:a16="http://schemas.microsoft.com/office/drawing/2014/main" val="989142304"/>
                    </a:ext>
                  </a:extLst>
                </a:gridCol>
                <a:gridCol w="756881">
                  <a:extLst>
                    <a:ext uri="{9D8B030D-6E8A-4147-A177-3AD203B41FA5}">
                      <a16:colId xmlns:a16="http://schemas.microsoft.com/office/drawing/2014/main" val="1087256912"/>
                    </a:ext>
                  </a:extLst>
                </a:gridCol>
                <a:gridCol w="852790">
                  <a:extLst>
                    <a:ext uri="{9D8B030D-6E8A-4147-A177-3AD203B41FA5}">
                      <a16:colId xmlns:a16="http://schemas.microsoft.com/office/drawing/2014/main" val="3684336092"/>
                    </a:ext>
                  </a:extLst>
                </a:gridCol>
                <a:gridCol w="852790">
                  <a:extLst>
                    <a:ext uri="{9D8B030D-6E8A-4147-A177-3AD203B41FA5}">
                      <a16:colId xmlns:a16="http://schemas.microsoft.com/office/drawing/2014/main" val="3056604351"/>
                    </a:ext>
                  </a:extLst>
                </a:gridCol>
                <a:gridCol w="783387">
                  <a:extLst>
                    <a:ext uri="{9D8B030D-6E8A-4147-A177-3AD203B41FA5}">
                      <a16:colId xmlns:a16="http://schemas.microsoft.com/office/drawing/2014/main" val="2162724096"/>
                    </a:ext>
                  </a:extLst>
                </a:gridCol>
                <a:gridCol w="2627772">
                  <a:extLst>
                    <a:ext uri="{9D8B030D-6E8A-4147-A177-3AD203B41FA5}">
                      <a16:colId xmlns:a16="http://schemas.microsoft.com/office/drawing/2014/main" val="2539293568"/>
                    </a:ext>
                  </a:extLst>
                </a:gridCol>
              </a:tblGrid>
              <a:tr h="3723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  <a:latin typeface="Helen Bg" panose="020B0800050000020004" pitchFamily="34" charset="-52"/>
                        </a:rPr>
                        <a:t>Разход</a:t>
                      </a:r>
                      <a:endParaRPr lang="bg-BG" sz="1100" dirty="0">
                        <a:effectLst/>
                        <a:latin typeface="Helen Bg" panose="020B08000500000200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0" marR="372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  <a:latin typeface="Helen Bg" panose="020B0800050000020004" pitchFamily="34" charset="-52"/>
                        </a:rPr>
                        <a:t>Съответствие с Формуляра за кандидатстване т.5 Бюджет</a:t>
                      </a:r>
                      <a:endParaRPr lang="bg-BG" sz="1100" dirty="0">
                        <a:effectLst/>
                        <a:latin typeface="Helen Bg" panose="020B08000500000200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0" marR="372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  <a:latin typeface="Helen Bg" panose="020B0800050000020004" pitchFamily="34" charset="-52"/>
                        </a:rPr>
                        <a:t>Разходи на Кандидата ………….. /посочете наименованието на Кандидата/</a:t>
                      </a:r>
                      <a:endParaRPr lang="bg-BG" sz="1100" dirty="0">
                        <a:effectLst/>
                        <a:latin typeface="Helen Bg" panose="020B08000500000200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0" marR="372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  <a:latin typeface="Helen Bg" panose="020B0800050000020004" pitchFamily="34" charset="-52"/>
                        </a:rPr>
                        <a:t>Разходи на Партньора…..……...…./посочете наименованието на Партньора/**</a:t>
                      </a:r>
                      <a:endParaRPr lang="bg-BG" sz="1100" dirty="0">
                        <a:effectLst/>
                        <a:latin typeface="Helen Bg" panose="020B08000500000200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0" marR="372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  <a:latin typeface="Helen Bg" panose="020B0800050000020004" pitchFamily="34" charset="-52"/>
                        </a:rPr>
                        <a:t>Обща стойност </a:t>
                      </a:r>
                      <a:endParaRPr lang="bg-BG" sz="1100" dirty="0">
                        <a:effectLst/>
                        <a:latin typeface="Helen Bg" panose="020B08000500000200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0" marR="372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100" dirty="0">
                          <a:effectLst/>
                          <a:latin typeface="Helen Bg" panose="020B0800050000020004" pitchFamily="34" charset="-52"/>
                        </a:rPr>
                        <a:t>Обосновка на разхода</a:t>
                      </a:r>
                      <a:endParaRPr lang="bg-BG" sz="1100" dirty="0">
                        <a:effectLst/>
                        <a:latin typeface="Helen Bg" panose="020B08000500000200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0" marR="37250" marT="0" marB="0" anchor="ctr"/>
                </a:tc>
                <a:extLst>
                  <a:ext uri="{0D108BD9-81ED-4DB2-BD59-A6C34878D82A}">
                    <a16:rowId xmlns:a16="http://schemas.microsoft.com/office/drawing/2014/main" val="1254811055"/>
                  </a:ext>
                </a:extLst>
              </a:tr>
              <a:tr h="74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Преки разходи за персонал по Дейност 1</a:t>
                      </a:r>
                      <a:endParaRPr lang="bg-BG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0" marR="372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 </a:t>
                      </a:r>
                      <a:endParaRPr lang="bg-BG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0" marR="372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 </a:t>
                      </a:r>
                      <a:endParaRPr lang="bg-BG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0" marR="372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</a:rPr>
                        <a:t> </a:t>
                      </a:r>
                      <a:endParaRPr lang="bg-BG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0" marR="372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</a:rPr>
                        <a:t> </a:t>
                      </a:r>
                      <a:endParaRPr lang="bg-BG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0" marR="372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900" dirty="0">
                          <a:effectLst/>
                        </a:rPr>
                        <a:t> </a:t>
                      </a:r>
                      <a:endParaRPr lang="bg-BG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250" marR="37250" marT="0" marB="0" anchor="b"/>
                </a:tc>
                <a:extLst>
                  <a:ext uri="{0D108BD9-81ED-4DB2-BD59-A6C34878D82A}">
                    <a16:rowId xmlns:a16="http://schemas.microsoft.com/office/drawing/2014/main" val="2298783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848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051466" y="2851247"/>
            <a:ext cx="223529" cy="25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1088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en Bg Light" panose="0200000308000002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bg-BG" sz="1633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en Bg Light" panose="02000003080000020004" pitchFamily="50" charset="-52"/>
              <a:ea typeface="+mn-ea"/>
              <a:cs typeface="+mn-cs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246590" y="739667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246590" y="968603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534367" y="5139994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-2707706" y="-180096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AutoShape 2" descr="Registry Agency"/>
          <p:cNvSpPr>
            <a:spLocks noChangeAspect="1" noChangeArrowheads="1"/>
          </p:cNvSpPr>
          <p:nvPr/>
        </p:nvSpPr>
        <p:spPr bwMode="auto">
          <a:xfrm>
            <a:off x="1387694" y="-131026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AutoShape 4" descr="Registry Agency"/>
          <p:cNvSpPr>
            <a:spLocks noChangeAspect="1" noChangeArrowheads="1"/>
          </p:cNvSpPr>
          <p:nvPr/>
        </p:nvSpPr>
        <p:spPr bwMode="auto">
          <a:xfrm>
            <a:off x="1525920" y="7199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6523" y="4224553"/>
            <a:ext cx="51297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g-BG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3800667" y="7199"/>
            <a:ext cx="0" cy="675264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3702701" y="894957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702701" y="1506986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717060" y="190419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3702701" y="264596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80000" y="360000"/>
            <a:ext cx="34504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„</a:t>
            </a:r>
            <a:r>
              <a:rPr lang="ru-RU" b="1" dirty="0" smtClean="0">
                <a:solidFill>
                  <a:schemeClr val="bg1"/>
                </a:solidFill>
                <a:latin typeface="Helen Bg" panose="020B0800050000020004" pitchFamily="34" charset="-52"/>
              </a:rPr>
              <a:t>ГРАЖДАНСКИ </a:t>
            </a:r>
            <a:r>
              <a:rPr lang="ru-RU" b="1" dirty="0">
                <a:solidFill>
                  <a:schemeClr val="bg1"/>
                </a:solidFill>
                <a:latin typeface="Helen Bg" panose="020B0800050000020004" pitchFamily="34" charset="-52"/>
              </a:rPr>
              <a:t>КОНТРОЛ ВЪРХУ РЕФОРМАТА В СЪДЕБНАТА СИСТЕМА</a:t>
            </a: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”</a:t>
            </a:r>
            <a:endParaRPr kumimoji="0" lang="bg-BG" altLang="bg-BG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en Bg" panose="020B0800050000020004" pitchFamily="34" charset="-52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9999" y="2880000"/>
            <a:ext cx="3354367" cy="13570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en Bg" panose="020B0800050000020004" pitchFamily="34" charset="-52"/>
              </a:rPr>
              <a:t>ФИНАНСОВА ОБОСНОВКА НА БЮДЖЕТА НА ПРОЕКТА</a:t>
            </a:r>
            <a:endParaRPr lang="bg-BG" sz="2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en Bg" panose="020B0800050000020004" pitchFamily="34" charset="-5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60000" y="308139"/>
            <a:ext cx="806055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en Bg" panose="020B0800050000020004" pitchFamily="34" charset="-52"/>
              </a:rPr>
              <a:t>РЕД </a:t>
            </a:r>
            <a:r>
              <a:rPr lang="bg-BG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en Bg" panose="020B0800050000020004" pitchFamily="34" charset="-52"/>
              </a:rPr>
              <a:t>„</a:t>
            </a: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en Bg" panose="020B0800050000020004" pitchFamily="34" charset="-52"/>
              </a:rPr>
              <a:t>ДРУГИ ДОПУСТИМИ РАЗХОДИ (ДО 40 % ОТ ДОПУСТИМИТЕ ПРЕКИ РАЗХОДИ ЗА ПЕРСОНАЛ)</a:t>
            </a:r>
            <a:r>
              <a:rPr lang="bg-BG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en Bg" panose="020B0800050000020004" pitchFamily="34" charset="-52"/>
              </a:rPr>
              <a:t>“</a:t>
            </a: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en Bg" panose="020B0800050000020004" pitchFamily="34" charset="-52"/>
              </a:rPr>
              <a:t> :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en Bg" panose="020B0800050000020004" pitchFamily="34" charset="-5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983860"/>
              </p:ext>
            </p:extLst>
          </p:nvPr>
        </p:nvGraphicFramePr>
        <p:xfrm>
          <a:off x="3960000" y="4043394"/>
          <a:ext cx="8060550" cy="22785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16260">
                  <a:extLst>
                    <a:ext uri="{9D8B030D-6E8A-4147-A177-3AD203B41FA5}">
                      <a16:colId xmlns:a16="http://schemas.microsoft.com/office/drawing/2014/main" val="1879878841"/>
                    </a:ext>
                  </a:extLst>
                </a:gridCol>
                <a:gridCol w="1116392">
                  <a:extLst>
                    <a:ext uri="{9D8B030D-6E8A-4147-A177-3AD203B41FA5}">
                      <a16:colId xmlns:a16="http://schemas.microsoft.com/office/drawing/2014/main" val="681579105"/>
                    </a:ext>
                  </a:extLst>
                </a:gridCol>
                <a:gridCol w="1116392">
                  <a:extLst>
                    <a:ext uri="{9D8B030D-6E8A-4147-A177-3AD203B41FA5}">
                      <a16:colId xmlns:a16="http://schemas.microsoft.com/office/drawing/2014/main" val="4133319116"/>
                    </a:ext>
                  </a:extLst>
                </a:gridCol>
                <a:gridCol w="1429744">
                  <a:extLst>
                    <a:ext uri="{9D8B030D-6E8A-4147-A177-3AD203B41FA5}">
                      <a16:colId xmlns:a16="http://schemas.microsoft.com/office/drawing/2014/main" val="4240845808"/>
                    </a:ext>
                  </a:extLst>
                </a:gridCol>
                <a:gridCol w="981762">
                  <a:extLst>
                    <a:ext uri="{9D8B030D-6E8A-4147-A177-3AD203B41FA5}">
                      <a16:colId xmlns:a16="http://schemas.microsoft.com/office/drawing/2014/main" val="4214259676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Helen Bg" panose="020B0800050000020004" pitchFamily="34" charset="-52"/>
                        </a:rPr>
                        <a:t>Разход</a:t>
                      </a:r>
                      <a:endParaRPr lang="bg-BG" sz="1200" dirty="0">
                        <a:effectLst/>
                        <a:latin typeface="Helen Bg" panose="020B08000500000200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Helen Bg" panose="020B0800050000020004" pitchFamily="34" charset="-52"/>
                        </a:rPr>
                        <a:t>Съответствие с Формуляра за кандидатстване т.5 Бюджет</a:t>
                      </a:r>
                      <a:endParaRPr lang="bg-BG" sz="1200" dirty="0">
                        <a:effectLst/>
                        <a:latin typeface="Helen Bg" panose="020B08000500000200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Helen Bg" panose="020B0800050000020004" pitchFamily="34" charset="-52"/>
                        </a:rPr>
                        <a:t>Разходи на Кандидата ………….. /посочете наименованието на Кандидата/</a:t>
                      </a:r>
                      <a:endParaRPr lang="bg-BG" sz="1200" dirty="0">
                        <a:effectLst/>
                        <a:latin typeface="Helen Bg" panose="020B08000500000200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Helen Bg" panose="020B0800050000020004" pitchFamily="34" charset="-52"/>
                        </a:rPr>
                        <a:t>Разходи на Партньора…..……...…./посочете наименованието на Партньора/**</a:t>
                      </a:r>
                      <a:endParaRPr lang="bg-BG" sz="1200" dirty="0">
                        <a:effectLst/>
                        <a:latin typeface="Helen Bg" panose="020B08000500000200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Helen Bg" panose="020B0800050000020004" pitchFamily="34" charset="-52"/>
                        </a:rPr>
                        <a:t>Обща стойност </a:t>
                      </a:r>
                      <a:endParaRPr lang="bg-BG" sz="1200">
                        <a:effectLst/>
                        <a:latin typeface="Helen Bg" panose="020B08000500000200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1904519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Helen Bg" panose="020B0800050000020004" pitchFamily="34" charset="-52"/>
                        </a:rPr>
                        <a:t>Преки разходи за персонал по Дейност 1</a:t>
                      </a:r>
                      <a:endParaRPr lang="bg-BG" sz="1200">
                        <a:effectLst/>
                        <a:latin typeface="Helen Bg" panose="020B08000500000200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Helen Bg" panose="020B0800050000020004" pitchFamily="34" charset="-52"/>
                        </a:rPr>
                        <a:t> </a:t>
                      </a:r>
                      <a:endParaRPr lang="bg-BG" sz="1200">
                        <a:effectLst/>
                        <a:latin typeface="Helen Bg" panose="020B08000500000200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Helen Bg" panose="020B0800050000020004" pitchFamily="34" charset="-52"/>
                        </a:rPr>
                        <a:t> </a:t>
                      </a:r>
                      <a:endParaRPr lang="bg-BG" sz="1200">
                        <a:effectLst/>
                        <a:latin typeface="Helen Bg" panose="020B08000500000200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Helen Bg" panose="020B0800050000020004" pitchFamily="34" charset="-52"/>
                        </a:rPr>
                        <a:t> </a:t>
                      </a:r>
                      <a:endParaRPr lang="bg-BG" sz="1200" dirty="0">
                        <a:effectLst/>
                        <a:latin typeface="Helen Bg" panose="020B08000500000200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Helen Bg" panose="020B0800050000020004" pitchFamily="34" charset="-52"/>
                        </a:rPr>
                        <a:t> </a:t>
                      </a:r>
                      <a:endParaRPr lang="bg-BG" sz="1200" dirty="0">
                        <a:effectLst/>
                        <a:latin typeface="Helen Bg" panose="020B08000500000200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376878187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Helen Bg" panose="020B0800050000020004" pitchFamily="34" charset="-52"/>
                        </a:rPr>
                        <a:t>Общо преки разходи за персонал</a:t>
                      </a:r>
                      <a:endParaRPr lang="bg-BG" sz="1200">
                        <a:effectLst/>
                        <a:latin typeface="Helen Bg" panose="020B08000500000200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Helen Bg" panose="020B0800050000020004" pitchFamily="34" charset="-52"/>
                        </a:rPr>
                        <a:t>0,00</a:t>
                      </a:r>
                      <a:endParaRPr lang="bg-BG" sz="1200">
                        <a:effectLst/>
                        <a:latin typeface="Helen Bg" panose="020B08000500000200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Helen Bg" panose="020B0800050000020004" pitchFamily="34" charset="-52"/>
                        </a:rPr>
                        <a:t>0,00</a:t>
                      </a:r>
                      <a:endParaRPr lang="bg-BG" sz="1200" dirty="0">
                        <a:effectLst/>
                        <a:latin typeface="Helen Bg" panose="020B08000500000200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Helen Bg" panose="020B0800050000020004" pitchFamily="34" charset="-52"/>
                        </a:rPr>
                        <a:t>0,00</a:t>
                      </a:r>
                      <a:endParaRPr lang="bg-BG" sz="1200" dirty="0">
                        <a:effectLst/>
                        <a:latin typeface="Helen Bg" panose="020B08000500000200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699169019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Helen Bg" panose="020B0800050000020004" pitchFamily="34" charset="-52"/>
                        </a:rPr>
                        <a:t>Други допустими разходи (до 40 % от допустимите преки разходи за персонал)</a:t>
                      </a:r>
                      <a:endParaRPr lang="bg-BG" sz="1200">
                        <a:effectLst/>
                        <a:latin typeface="Helen Bg" panose="020B08000500000200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Helen Bg" panose="020B0800050000020004" pitchFamily="34" charset="-52"/>
                        </a:rPr>
                        <a:t>2.1.</a:t>
                      </a:r>
                      <a:endParaRPr lang="bg-BG" sz="1200">
                        <a:effectLst/>
                        <a:latin typeface="Helen Bg" panose="020B08000500000200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Helen Bg" panose="020B0800050000020004" pitchFamily="34" charset="-52"/>
                        </a:rPr>
                        <a:t> </a:t>
                      </a:r>
                      <a:endParaRPr lang="bg-BG" sz="1200">
                        <a:effectLst/>
                        <a:latin typeface="Helen Bg" panose="020B08000500000200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Helen Bg" panose="020B0800050000020004" pitchFamily="34" charset="-52"/>
                        </a:rPr>
                        <a:t> </a:t>
                      </a:r>
                      <a:endParaRPr lang="bg-BG" sz="1200" dirty="0">
                        <a:effectLst/>
                        <a:latin typeface="Helen Bg" panose="020B08000500000200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Helen Bg" panose="020B0800050000020004" pitchFamily="34" charset="-52"/>
                        </a:rPr>
                        <a:t>0,00</a:t>
                      </a:r>
                      <a:endParaRPr lang="bg-BG" sz="1200" dirty="0">
                        <a:effectLst/>
                        <a:latin typeface="Helen Bg" panose="020B08000500000200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664841526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572700"/>
              </p:ext>
            </p:extLst>
          </p:nvPr>
        </p:nvGraphicFramePr>
        <p:xfrm>
          <a:off x="3960000" y="1198163"/>
          <a:ext cx="8060550" cy="26224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3776">
                  <a:extLst>
                    <a:ext uri="{9D8B030D-6E8A-4147-A177-3AD203B41FA5}">
                      <a16:colId xmlns:a16="http://schemas.microsoft.com/office/drawing/2014/main" val="1966982879"/>
                    </a:ext>
                  </a:extLst>
                </a:gridCol>
                <a:gridCol w="5656774">
                  <a:extLst>
                    <a:ext uri="{9D8B030D-6E8A-4147-A177-3AD203B41FA5}">
                      <a16:colId xmlns:a16="http://schemas.microsoft.com/office/drawing/2014/main" val="4051099613"/>
                    </a:ext>
                  </a:extLst>
                </a:gridCol>
              </a:tblGrid>
              <a:tr h="7658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2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en Bg" panose="020B0800050000020004" pitchFamily="34" charset="-52"/>
                          <a:ea typeface="+mn-ea"/>
                          <a:cs typeface="+mn-cs"/>
                        </a:rPr>
                        <a:t>В колона „Разходи на Кандидата“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2000" dirty="0">
                          <a:solidFill>
                            <a:srgbClr val="C00000"/>
                          </a:solidFill>
                          <a:effectLst/>
                          <a:latin typeface="Helen Bg" panose="020B0800050000020004"/>
                        </a:rPr>
                        <a:t>Посочва се размерът на другите допустими разходи, които ще извърши Кандидатът.</a:t>
                      </a:r>
                      <a:endParaRPr lang="bg-BG" sz="2000" dirty="0">
                        <a:solidFill>
                          <a:srgbClr val="C00000"/>
                        </a:solidFill>
                        <a:effectLst/>
                        <a:latin typeface="Helen Bg" panose="020B08000500000200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22897180"/>
                  </a:ext>
                </a:extLst>
              </a:tr>
              <a:tr h="765837">
                <a:tc>
                  <a:txBody>
                    <a:bodyPr/>
                    <a:lstStyle/>
                    <a:p>
                      <a:pPr marL="0" algn="l" defTabSz="946052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2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en Bg" panose="020B0800050000020004" pitchFamily="34" charset="-52"/>
                          <a:ea typeface="+mn-ea"/>
                          <a:cs typeface="+mn-cs"/>
                        </a:rPr>
                        <a:t>В колона „Разходи на Партньора“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bg-BG" sz="2000" dirty="0">
                          <a:solidFill>
                            <a:srgbClr val="C00000"/>
                          </a:solidFill>
                          <a:effectLst/>
                          <a:latin typeface="Helen Bg" panose="020B0800050000020004"/>
                        </a:rPr>
                        <a:t>Посочва се размерът на другите допустими разходи, които ще извърши Партньорът.</a:t>
                      </a:r>
                      <a:endParaRPr lang="bg-BG" sz="2000" dirty="0">
                        <a:solidFill>
                          <a:srgbClr val="C00000"/>
                        </a:solidFill>
                        <a:effectLst/>
                        <a:latin typeface="Helen Bg" panose="020B08000500000200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2861956"/>
                  </a:ext>
                </a:extLst>
              </a:tr>
              <a:tr h="7658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g-BG" sz="2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en Bg" panose="020B0800050000020004" pitchFamily="34" charset="-52"/>
                          <a:ea typeface="+mn-ea"/>
                          <a:cs typeface="+mn-cs"/>
                        </a:rPr>
                        <a:t>В колона „Обща стойност</a:t>
                      </a:r>
                      <a:r>
                        <a:rPr lang="bg-BG" sz="1600" dirty="0">
                          <a:effectLst/>
                          <a:latin typeface="Helen Bg" panose="020B0800050000020004"/>
                        </a:rPr>
                        <a:t>“</a:t>
                      </a:r>
                      <a:endParaRPr lang="bg-BG" sz="1600" dirty="0">
                        <a:effectLst/>
                        <a:latin typeface="Helen Bg" panose="020B08000500000200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bg-BG" sz="2000" dirty="0">
                          <a:solidFill>
                            <a:srgbClr val="C00000"/>
                          </a:solidFill>
                          <a:effectLst/>
                          <a:latin typeface="Helen Bg" panose="020B0800050000020004"/>
                        </a:rPr>
                        <a:t>Посочва се общата стойност, предвидена за „Други допустими разходи“ за Кандидата и Партньора/</a:t>
                      </a:r>
                      <a:r>
                        <a:rPr lang="bg-BG" sz="2000" dirty="0" err="1">
                          <a:solidFill>
                            <a:srgbClr val="C00000"/>
                          </a:solidFill>
                          <a:effectLst/>
                          <a:latin typeface="Helen Bg" panose="020B0800050000020004"/>
                        </a:rPr>
                        <a:t>ите</a:t>
                      </a:r>
                      <a:r>
                        <a:rPr lang="bg-BG" sz="2000" dirty="0" smtClean="0">
                          <a:solidFill>
                            <a:srgbClr val="C00000"/>
                          </a:solidFill>
                          <a:effectLst/>
                          <a:latin typeface="Helen Bg" panose="020B0800050000020004"/>
                        </a:rPr>
                        <a:t>.</a:t>
                      </a:r>
                      <a:r>
                        <a:rPr lang="bg-BG" sz="2000" dirty="0">
                          <a:solidFill>
                            <a:srgbClr val="C00000"/>
                          </a:solidFill>
                          <a:effectLst/>
                          <a:latin typeface="Helen Bg" panose="020B0800050000020004"/>
                        </a:rPr>
                        <a:t> </a:t>
                      </a:r>
                      <a:endParaRPr lang="bg-BG" sz="2000" dirty="0">
                        <a:solidFill>
                          <a:srgbClr val="C00000"/>
                        </a:solidFill>
                        <a:effectLst/>
                        <a:latin typeface="Helen Bg" panose="020B08000500000200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79199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144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051466" y="2851247"/>
            <a:ext cx="223529" cy="25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1088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en Bg Light" panose="0200000308000002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bg-BG" sz="1633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en Bg Light" panose="02000003080000020004" pitchFamily="50" charset="-52"/>
              <a:ea typeface="+mn-ea"/>
              <a:cs typeface="+mn-cs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246590" y="739667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246590" y="968603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534367" y="5139994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-2707706" y="-180096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AutoShape 2" descr="Registry Agency"/>
          <p:cNvSpPr>
            <a:spLocks noChangeAspect="1" noChangeArrowheads="1"/>
          </p:cNvSpPr>
          <p:nvPr/>
        </p:nvSpPr>
        <p:spPr bwMode="auto">
          <a:xfrm>
            <a:off x="1387694" y="-131026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AutoShape 4" descr="Registry Agency"/>
          <p:cNvSpPr>
            <a:spLocks noChangeAspect="1" noChangeArrowheads="1"/>
          </p:cNvSpPr>
          <p:nvPr/>
        </p:nvSpPr>
        <p:spPr bwMode="auto">
          <a:xfrm>
            <a:off x="1525920" y="7199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6523" y="4224553"/>
            <a:ext cx="51297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g-BG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3800667" y="7199"/>
            <a:ext cx="0" cy="675264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3702701" y="894957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702701" y="1506986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717060" y="190419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3702701" y="264596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80000" y="360000"/>
            <a:ext cx="34504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„</a:t>
            </a:r>
            <a:r>
              <a:rPr lang="ru-RU" b="1" dirty="0" smtClean="0">
                <a:solidFill>
                  <a:schemeClr val="bg1"/>
                </a:solidFill>
                <a:latin typeface="Helen Bg" panose="020B0800050000020004" pitchFamily="34" charset="-52"/>
              </a:rPr>
              <a:t>ГРАЖДАНСКИ </a:t>
            </a:r>
            <a:r>
              <a:rPr lang="ru-RU" b="1" dirty="0">
                <a:solidFill>
                  <a:schemeClr val="bg1"/>
                </a:solidFill>
                <a:latin typeface="Helen Bg" panose="020B0800050000020004" pitchFamily="34" charset="-52"/>
              </a:rPr>
              <a:t>КОНТРОЛ ВЪРХУ РЕФОРМАТА В СЪДЕБНАТА СИСТЕМА</a:t>
            </a: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”</a:t>
            </a:r>
            <a:endParaRPr kumimoji="0" lang="bg-BG" altLang="bg-BG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en Bg" panose="020B0800050000020004" pitchFamily="34" charset="-52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9999" y="2880504"/>
            <a:ext cx="3354367" cy="13570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en Bg" panose="020B0800050000020004" pitchFamily="34" charset="-52"/>
              </a:rPr>
              <a:t>ФИНАНСОВА ОБОСНОВКА НА БЮДЖЕТА НА ПРОЕКТА</a:t>
            </a:r>
            <a:endParaRPr lang="bg-BG" sz="2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en Bg" panose="020B0800050000020004" pitchFamily="34" charset="-5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60000" y="308139"/>
            <a:ext cx="802319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en Bg" panose="020B0800050000020004" pitchFamily="34" charset="-52"/>
              </a:rPr>
              <a:t>РЕД </a:t>
            </a:r>
            <a:r>
              <a:rPr lang="bg-BG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en Bg" panose="020B0800050000020004" pitchFamily="34" charset="-52"/>
              </a:rPr>
              <a:t>„</a:t>
            </a: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en Bg" panose="020B0800050000020004" pitchFamily="34" charset="-52"/>
              </a:rPr>
              <a:t>ДРУГИ ДОПУСТИМИ РАЗХОДИ (ДО 40 % ОТ ДОПУСТИМИТЕ ПРЕКИ РАЗХОДИ ЗА ПЕРСОНАЛ)</a:t>
            </a:r>
            <a:r>
              <a:rPr lang="bg-BG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en Bg" panose="020B0800050000020004" pitchFamily="34" charset="-52"/>
              </a:rPr>
              <a:t>“</a:t>
            </a: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en Bg" panose="020B0800050000020004" pitchFamily="34" charset="-52"/>
              </a:rPr>
              <a:t> :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en Bg" panose="020B0800050000020004" pitchFamily="34" charset="-5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382845"/>
              </p:ext>
            </p:extLst>
          </p:nvPr>
        </p:nvGraphicFramePr>
        <p:xfrm>
          <a:off x="3960000" y="4043394"/>
          <a:ext cx="8104835" cy="25062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35029">
                  <a:extLst>
                    <a:ext uri="{9D8B030D-6E8A-4147-A177-3AD203B41FA5}">
                      <a16:colId xmlns:a16="http://schemas.microsoft.com/office/drawing/2014/main" val="1879878841"/>
                    </a:ext>
                  </a:extLst>
                </a:gridCol>
                <a:gridCol w="1122525">
                  <a:extLst>
                    <a:ext uri="{9D8B030D-6E8A-4147-A177-3AD203B41FA5}">
                      <a16:colId xmlns:a16="http://schemas.microsoft.com/office/drawing/2014/main" val="681579105"/>
                    </a:ext>
                  </a:extLst>
                </a:gridCol>
                <a:gridCol w="1122525">
                  <a:extLst>
                    <a:ext uri="{9D8B030D-6E8A-4147-A177-3AD203B41FA5}">
                      <a16:colId xmlns:a16="http://schemas.microsoft.com/office/drawing/2014/main" val="4133319116"/>
                    </a:ext>
                  </a:extLst>
                </a:gridCol>
                <a:gridCol w="1511830">
                  <a:extLst>
                    <a:ext uri="{9D8B030D-6E8A-4147-A177-3AD203B41FA5}">
                      <a16:colId xmlns:a16="http://schemas.microsoft.com/office/drawing/2014/main" val="4240845808"/>
                    </a:ext>
                  </a:extLst>
                </a:gridCol>
                <a:gridCol w="912926">
                  <a:extLst>
                    <a:ext uri="{9D8B030D-6E8A-4147-A177-3AD203B41FA5}">
                      <a16:colId xmlns:a16="http://schemas.microsoft.com/office/drawing/2014/main" val="4214259676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300" dirty="0">
                          <a:effectLst/>
                          <a:latin typeface="Helen Bg" panose="020B0800050000020004" pitchFamily="34" charset="-52"/>
                        </a:rPr>
                        <a:t>Разход</a:t>
                      </a:r>
                      <a:endParaRPr lang="bg-BG" sz="1300" dirty="0">
                        <a:effectLst/>
                        <a:latin typeface="Helen Bg" panose="020B08000500000200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300" dirty="0">
                          <a:effectLst/>
                          <a:latin typeface="Helen Bg" panose="020B0800050000020004" pitchFamily="34" charset="-52"/>
                        </a:rPr>
                        <a:t>Съответствие с Формуляра за кандидатстване т.5 Бюджет</a:t>
                      </a:r>
                      <a:endParaRPr lang="bg-BG" sz="1300" dirty="0">
                        <a:effectLst/>
                        <a:latin typeface="Helen Bg" panose="020B08000500000200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300" dirty="0">
                          <a:effectLst/>
                          <a:latin typeface="Helen Bg" panose="020B0800050000020004" pitchFamily="34" charset="-52"/>
                        </a:rPr>
                        <a:t>Разходи на Кандидата ………….. /посочете наименованието на Кандидата/</a:t>
                      </a:r>
                      <a:endParaRPr lang="bg-BG" sz="1300" dirty="0">
                        <a:effectLst/>
                        <a:latin typeface="Helen Bg" panose="020B08000500000200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300" dirty="0">
                          <a:effectLst/>
                          <a:latin typeface="Helen Bg" panose="020B0800050000020004" pitchFamily="34" charset="-52"/>
                        </a:rPr>
                        <a:t>Разходи на Партньора…..……...…./посочете наименованието на Партньора/**</a:t>
                      </a:r>
                      <a:endParaRPr lang="bg-BG" sz="1300" dirty="0">
                        <a:effectLst/>
                        <a:latin typeface="Helen Bg" panose="020B08000500000200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300">
                          <a:effectLst/>
                          <a:latin typeface="Helen Bg" panose="020B0800050000020004" pitchFamily="34" charset="-52"/>
                        </a:rPr>
                        <a:t>Обща стойност </a:t>
                      </a:r>
                      <a:endParaRPr lang="bg-BG" sz="1300">
                        <a:effectLst/>
                        <a:latin typeface="Helen Bg" panose="020B08000500000200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1904519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300">
                          <a:effectLst/>
                          <a:latin typeface="Helen Bg" panose="020B0800050000020004" pitchFamily="34" charset="-52"/>
                        </a:rPr>
                        <a:t>Преки разходи за персонал по Дейност 1</a:t>
                      </a:r>
                      <a:endParaRPr lang="bg-BG" sz="1300">
                        <a:effectLst/>
                        <a:latin typeface="Helen Bg" panose="020B08000500000200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300">
                          <a:effectLst/>
                          <a:latin typeface="Helen Bg" panose="020B0800050000020004" pitchFamily="34" charset="-52"/>
                        </a:rPr>
                        <a:t> </a:t>
                      </a:r>
                      <a:endParaRPr lang="bg-BG" sz="1300">
                        <a:effectLst/>
                        <a:latin typeface="Helen Bg" panose="020B08000500000200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300" dirty="0">
                          <a:effectLst/>
                          <a:latin typeface="Helen Bg" panose="020B0800050000020004" pitchFamily="34" charset="-52"/>
                        </a:rPr>
                        <a:t> </a:t>
                      </a:r>
                      <a:endParaRPr lang="bg-BG" sz="1300" dirty="0">
                        <a:effectLst/>
                        <a:latin typeface="Helen Bg" panose="020B08000500000200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300" dirty="0">
                          <a:effectLst/>
                          <a:latin typeface="Helen Bg" panose="020B0800050000020004" pitchFamily="34" charset="-52"/>
                        </a:rPr>
                        <a:t> </a:t>
                      </a:r>
                      <a:endParaRPr lang="bg-BG" sz="1300" dirty="0">
                        <a:effectLst/>
                        <a:latin typeface="Helen Bg" panose="020B08000500000200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300">
                          <a:effectLst/>
                          <a:latin typeface="Helen Bg" panose="020B0800050000020004" pitchFamily="34" charset="-52"/>
                        </a:rPr>
                        <a:t> </a:t>
                      </a:r>
                      <a:endParaRPr lang="bg-BG" sz="1300">
                        <a:effectLst/>
                        <a:latin typeface="Helen Bg" panose="020B08000500000200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376878187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300" dirty="0">
                          <a:effectLst/>
                          <a:latin typeface="Helen Bg" panose="020B0800050000020004" pitchFamily="34" charset="-52"/>
                        </a:rPr>
                        <a:t>Общо преки разходи за персонал</a:t>
                      </a:r>
                      <a:endParaRPr lang="bg-BG" sz="1300" dirty="0">
                        <a:effectLst/>
                        <a:latin typeface="Helen Bg" panose="020B08000500000200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300" dirty="0">
                          <a:effectLst/>
                          <a:latin typeface="Helen Bg" panose="020B0800050000020004" pitchFamily="34" charset="-52"/>
                        </a:rPr>
                        <a:t>0,00</a:t>
                      </a:r>
                      <a:endParaRPr lang="bg-BG" sz="1300" dirty="0">
                        <a:effectLst/>
                        <a:latin typeface="Helen Bg" panose="020B08000500000200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300" dirty="0">
                          <a:effectLst/>
                          <a:latin typeface="Helen Bg" panose="020B0800050000020004" pitchFamily="34" charset="-52"/>
                        </a:rPr>
                        <a:t>0,00</a:t>
                      </a:r>
                      <a:endParaRPr lang="bg-BG" sz="1300" dirty="0">
                        <a:effectLst/>
                        <a:latin typeface="Helen Bg" panose="020B08000500000200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300">
                          <a:effectLst/>
                          <a:latin typeface="Helen Bg" panose="020B0800050000020004" pitchFamily="34" charset="-52"/>
                        </a:rPr>
                        <a:t>0,00</a:t>
                      </a:r>
                      <a:endParaRPr lang="bg-BG" sz="1300">
                        <a:effectLst/>
                        <a:latin typeface="Helen Bg" panose="020B08000500000200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699169019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300">
                          <a:effectLst/>
                          <a:latin typeface="Helen Bg" panose="020B0800050000020004" pitchFamily="34" charset="-52"/>
                        </a:rPr>
                        <a:t>Други допустими разходи (до 40 % от допустимите преки разходи за персонал)</a:t>
                      </a:r>
                      <a:endParaRPr lang="bg-BG" sz="1300">
                        <a:effectLst/>
                        <a:latin typeface="Helen Bg" panose="020B08000500000200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300">
                          <a:effectLst/>
                          <a:latin typeface="Helen Bg" panose="020B0800050000020004" pitchFamily="34" charset="-52"/>
                        </a:rPr>
                        <a:t>2.1.</a:t>
                      </a:r>
                      <a:endParaRPr lang="bg-BG" sz="1300">
                        <a:effectLst/>
                        <a:latin typeface="Helen Bg" panose="020B08000500000200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300">
                          <a:effectLst/>
                          <a:latin typeface="Helen Bg" panose="020B0800050000020004" pitchFamily="34" charset="-52"/>
                        </a:rPr>
                        <a:t> </a:t>
                      </a:r>
                      <a:endParaRPr lang="bg-BG" sz="1300">
                        <a:effectLst/>
                        <a:latin typeface="Helen Bg" panose="020B08000500000200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300" dirty="0">
                          <a:effectLst/>
                          <a:latin typeface="Helen Bg" panose="020B0800050000020004" pitchFamily="34" charset="-52"/>
                        </a:rPr>
                        <a:t> </a:t>
                      </a:r>
                      <a:endParaRPr lang="bg-BG" sz="1300" dirty="0">
                        <a:effectLst/>
                        <a:latin typeface="Helen Bg" panose="020B08000500000200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g-BG" sz="1300" dirty="0">
                          <a:effectLst/>
                          <a:latin typeface="Helen Bg" panose="020B0800050000020004" pitchFamily="34" charset="-52"/>
                        </a:rPr>
                        <a:t>0,00</a:t>
                      </a:r>
                      <a:endParaRPr lang="bg-BG" sz="1300" dirty="0">
                        <a:effectLst/>
                        <a:latin typeface="Helen Bg" panose="020B0800050000020004" pitchFamily="34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664841526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960000" y="1157665"/>
            <a:ext cx="810483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Общата стойност за „Други допустими разходи“ следва да е в размер до 40% от общата стойност на преките разходи за персонал на Кандидата и Партньора/ите. В случай, че общата стойност надвишава 40 % от общата стойност на преките разходи за персонал клетката ще се оцвети в червено и следва да се извърши корекция. Предвид, че клетката сумира предвидените „други допустими разходи“ за кандидата и партньора, корекцията не следва да се прави в тази клетка, а в клетките на кандидата и/или партньора</a:t>
            </a:r>
            <a:endParaRPr lang="bg-BG" sz="2000" dirty="0">
              <a:solidFill>
                <a:schemeClr val="tx2">
                  <a:lumMod val="40000"/>
                  <a:lumOff val="60000"/>
                </a:schemeClr>
              </a:solidFill>
              <a:latin typeface="Helen Bg" panose="020B08000500000200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10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051466" y="2851247"/>
            <a:ext cx="223529" cy="25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1088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en Bg Light" panose="0200000308000002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bg-BG" sz="1633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en Bg Light" panose="02000003080000020004" pitchFamily="50" charset="-52"/>
              <a:ea typeface="+mn-ea"/>
              <a:cs typeface="+mn-cs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246590" y="739667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246590" y="968603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534367" y="5139994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-2707706" y="-180096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AutoShape 2" descr="Registry Agency"/>
          <p:cNvSpPr>
            <a:spLocks noChangeAspect="1" noChangeArrowheads="1"/>
          </p:cNvSpPr>
          <p:nvPr/>
        </p:nvSpPr>
        <p:spPr bwMode="auto">
          <a:xfrm>
            <a:off x="1387694" y="-131026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AutoShape 4" descr="Registry Agency"/>
          <p:cNvSpPr>
            <a:spLocks noChangeAspect="1" noChangeArrowheads="1"/>
          </p:cNvSpPr>
          <p:nvPr/>
        </p:nvSpPr>
        <p:spPr bwMode="auto">
          <a:xfrm>
            <a:off x="1525920" y="7199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6523" y="4224553"/>
            <a:ext cx="51297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g-BG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3800667" y="91178"/>
            <a:ext cx="0" cy="675264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3702701" y="894957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702701" y="1506986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717060" y="190419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3702701" y="264596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80000" y="360000"/>
            <a:ext cx="34504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„</a:t>
            </a:r>
            <a:r>
              <a:rPr lang="ru-RU" b="1" dirty="0" smtClean="0">
                <a:solidFill>
                  <a:schemeClr val="bg1"/>
                </a:solidFill>
                <a:latin typeface="Helen Bg" panose="020B0800050000020004" pitchFamily="34" charset="-52"/>
              </a:rPr>
              <a:t>ГРАЖДАНСКИ </a:t>
            </a:r>
            <a:r>
              <a:rPr lang="ru-RU" b="1" dirty="0">
                <a:solidFill>
                  <a:schemeClr val="bg1"/>
                </a:solidFill>
                <a:latin typeface="Helen Bg" panose="020B0800050000020004" pitchFamily="34" charset="-52"/>
              </a:rPr>
              <a:t>КОНТРОЛ ВЪРХУ РЕФОРМАТА В СЪДЕБНАТА СИСТЕМА</a:t>
            </a: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”</a:t>
            </a:r>
            <a:endParaRPr kumimoji="0" lang="bg-BG" altLang="bg-BG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en Bg" panose="020B0800050000020004" pitchFamily="34" charset="-52"/>
              <a:ea typeface="+mn-ea"/>
              <a:cs typeface="+mn-cs"/>
            </a:endParaRPr>
          </a:p>
        </p:txBody>
      </p:sp>
      <p:pic>
        <p:nvPicPr>
          <p:cNvPr id="28" name="Picture 4" descr="Image result for важно изображе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1800000"/>
            <a:ext cx="2006082" cy="186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79999" y="4320000"/>
            <a:ext cx="3439095" cy="13570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en Bg" panose="020B0800050000020004" pitchFamily="34" charset="-52"/>
              </a:rPr>
              <a:t>ФИНАНСОВА ОБОСНОВКА НА БЮДЖЕТА НА ПРОЕКТА</a:t>
            </a:r>
            <a:endParaRPr lang="bg-BG" sz="2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en Bg" panose="020B0800050000020004" pitchFamily="34" charset="-5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60000" y="815014"/>
            <a:ext cx="806860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случай, че за изчисление на часовите ставки се ползват исторически данни, към Финансовата обосновка задължително следва да се приложат</a:t>
            </a:r>
            <a:r>
              <a:rPr lang="ru-RU" sz="2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dirty="0" smtClean="0">
              <a:solidFill>
                <a:schemeClr val="tx2">
                  <a:lumMod val="40000"/>
                  <a:lumOff val="60000"/>
                </a:schemeClr>
              </a:solidFill>
              <a:latin typeface="Helen Bg" panose="020B08000500000200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2">
                  <a:lumMod val="40000"/>
                  <a:lumOff val="60000"/>
                </a:schemeClr>
              </a:solidFill>
              <a:latin typeface="Helen Bg" panose="020B08000500000200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solidFill>
                <a:schemeClr val="tx2">
                  <a:lumMod val="40000"/>
                  <a:lumOff val="60000"/>
                </a:schemeClr>
              </a:solidFill>
              <a:latin typeface="Helen Bg" panose="020B08000500000200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Копие </a:t>
            </a:r>
            <a:r>
              <a:rPr lang="ru-RU" sz="2400" dirty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от трудов/и договор/и и Анекси към тях, както и документ/и, от който да е видно в какъв период лицето е било наето в организацията на Бенефициента/Партньора; </a:t>
            </a:r>
            <a:endParaRPr lang="en-US" sz="2400" dirty="0" smtClean="0">
              <a:solidFill>
                <a:schemeClr val="tx2">
                  <a:lumMod val="40000"/>
                  <a:lumOff val="60000"/>
                </a:schemeClr>
              </a:solidFill>
              <a:latin typeface="Helen Bg" panose="020B08000500000200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2400" dirty="0" smtClean="0">
              <a:solidFill>
                <a:schemeClr val="tx2">
                  <a:lumMod val="40000"/>
                  <a:lumOff val="60000"/>
                </a:schemeClr>
              </a:solidFill>
              <a:latin typeface="Helen Bg" panose="020B08000500000200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и/или</a:t>
            </a:r>
            <a:endParaRPr lang="en-US" sz="2400" dirty="0" smtClean="0">
              <a:solidFill>
                <a:schemeClr val="tx2">
                  <a:lumMod val="40000"/>
                  <a:lumOff val="60000"/>
                </a:schemeClr>
              </a:solidFill>
              <a:latin typeface="Helen Bg" panose="020B08000500000200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solidFill>
                <a:schemeClr val="tx2">
                  <a:lumMod val="40000"/>
                  <a:lumOff val="60000"/>
                </a:schemeClr>
              </a:solidFill>
              <a:latin typeface="Helen Bg" panose="020B08000500000200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2. Договори с външни лица от предходните 3 години.</a:t>
            </a:r>
          </a:p>
        </p:txBody>
      </p:sp>
    </p:spTree>
    <p:extLst>
      <p:ext uri="{BB962C8B-B14F-4D97-AF65-F5344CB8AC3E}">
        <p14:creationId xmlns:p14="http://schemas.microsoft.com/office/powerpoint/2010/main" val="99554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051466" y="2851247"/>
            <a:ext cx="223529" cy="25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1088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en Bg Light" panose="0200000308000002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bg-BG" sz="1633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en Bg Light" panose="02000003080000020004" pitchFamily="50" charset="-52"/>
              <a:ea typeface="+mn-ea"/>
              <a:cs typeface="+mn-cs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246590" y="739667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246590" y="968603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534367" y="5139994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-2707706" y="-180096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AutoShape 2" descr="Registry Agency"/>
          <p:cNvSpPr>
            <a:spLocks noChangeAspect="1" noChangeArrowheads="1"/>
          </p:cNvSpPr>
          <p:nvPr/>
        </p:nvSpPr>
        <p:spPr bwMode="auto">
          <a:xfrm>
            <a:off x="1387694" y="-131026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AutoShape 4" descr="Registry Agency"/>
          <p:cNvSpPr>
            <a:spLocks noChangeAspect="1" noChangeArrowheads="1"/>
          </p:cNvSpPr>
          <p:nvPr/>
        </p:nvSpPr>
        <p:spPr bwMode="auto">
          <a:xfrm>
            <a:off x="1525920" y="7199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6523" y="4224553"/>
            <a:ext cx="51297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g-BG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3800667" y="91178"/>
            <a:ext cx="0" cy="675264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3702701" y="894957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702701" y="1506986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717060" y="190419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3702701" y="264596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80000" y="360000"/>
            <a:ext cx="34504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„</a:t>
            </a:r>
            <a:r>
              <a:rPr lang="ru-RU" b="1" dirty="0" smtClean="0">
                <a:solidFill>
                  <a:schemeClr val="bg1"/>
                </a:solidFill>
                <a:latin typeface="Helen Bg" panose="020B0800050000020004" pitchFamily="34" charset="-52"/>
              </a:rPr>
              <a:t>ГРАЖДАНСКИ </a:t>
            </a:r>
            <a:r>
              <a:rPr lang="ru-RU" b="1" dirty="0">
                <a:solidFill>
                  <a:schemeClr val="bg1"/>
                </a:solidFill>
                <a:latin typeface="Helen Bg" panose="020B0800050000020004" pitchFamily="34" charset="-52"/>
              </a:rPr>
              <a:t>КОНТРОЛ ВЪРХУ РЕФОРМАТА В СЪДЕБНАТА СИСТЕМА</a:t>
            </a: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”</a:t>
            </a:r>
            <a:endParaRPr kumimoji="0" lang="bg-BG" altLang="bg-BG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en Bg" panose="020B0800050000020004" pitchFamily="34" charset="-52"/>
              <a:ea typeface="+mn-ea"/>
              <a:cs typeface="+mn-cs"/>
            </a:endParaRPr>
          </a:p>
        </p:txBody>
      </p:sp>
      <p:pic>
        <p:nvPicPr>
          <p:cNvPr id="28" name="Picture 4" descr="Image result for важно изображе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1800000"/>
            <a:ext cx="2006082" cy="186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79999" y="4320000"/>
            <a:ext cx="3439095" cy="13570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en Bg" panose="020B0800050000020004" pitchFamily="34" charset="-52"/>
              </a:rPr>
              <a:t>ФИНАНСОВА ОБОСНОВКА НА БЮДЖЕТА НА ПРОЕКТА</a:t>
            </a:r>
            <a:endParaRPr lang="bg-BG" sz="2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en Bg" panose="020B0800050000020004" pitchFamily="34" charset="-5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60000" y="1012604"/>
            <a:ext cx="809546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Преките разходи за персонал следва да са изчислени на база часова ставка по един от начините, посочени в т. 15.3.1 от Насоките за </a:t>
            </a:r>
            <a:r>
              <a:rPr lang="ru-RU" sz="2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кандидатстване;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bg-BG" sz="2400" dirty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Сумата за преки разходи за персонал, посочена в колона „Обща сума на дейността“ във Финансовата обосновка за всяка дейност следва да съвпада с поле „Стойност“ за съответната дейност от т. 7 „План за изпълнение/Дейности по проекта“ и стойността, посочена за дейността в т. 5 „Бюджет“ от Формуляра за кандидатстване. </a:t>
            </a:r>
            <a:endParaRPr lang="en-US" sz="2400" dirty="0" smtClean="0">
              <a:solidFill>
                <a:schemeClr val="tx2">
                  <a:lumMod val="40000"/>
                  <a:lumOff val="60000"/>
                </a:schemeClr>
              </a:solidFill>
              <a:latin typeface="Helen Bg" panose="020B08000500000200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bg-BG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en Bg" panose="020B08000500000200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bg-BG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en Bg" panose="020B08000500000200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случай, че за изпълнението на дадена дейност не се предвиждат преки разходи за персонал – в поле „Стойност“ се посочва 0</a:t>
            </a:r>
            <a:r>
              <a:rPr lang="bg-BG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en Bg" panose="020B08000500000200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bg-BG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en Bg" panose="020B08000500000200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40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051466" y="2851247"/>
            <a:ext cx="223529" cy="25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1088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en Bg Light" panose="0200000308000002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bg-BG" sz="1633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en Bg Light" panose="02000003080000020004" pitchFamily="50" charset="-52"/>
              <a:ea typeface="+mn-ea"/>
              <a:cs typeface="+mn-cs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246590" y="739667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246590" y="968603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534367" y="5139994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-2707706" y="-180096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AutoShape 2" descr="Registry Agency"/>
          <p:cNvSpPr>
            <a:spLocks noChangeAspect="1" noChangeArrowheads="1"/>
          </p:cNvSpPr>
          <p:nvPr/>
        </p:nvSpPr>
        <p:spPr bwMode="auto">
          <a:xfrm>
            <a:off x="1387694" y="-131026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AutoShape 4" descr="Registry Agency"/>
          <p:cNvSpPr>
            <a:spLocks noChangeAspect="1" noChangeArrowheads="1"/>
          </p:cNvSpPr>
          <p:nvPr/>
        </p:nvSpPr>
        <p:spPr bwMode="auto">
          <a:xfrm>
            <a:off x="1525920" y="7199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6523" y="4224553"/>
            <a:ext cx="51297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g-BG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3800667" y="91178"/>
            <a:ext cx="0" cy="675264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3702701" y="894957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702701" y="1506986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717060" y="190419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3702701" y="264596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80000" y="360000"/>
            <a:ext cx="34504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„</a:t>
            </a:r>
            <a:r>
              <a:rPr lang="ru-RU" b="1" dirty="0" smtClean="0">
                <a:solidFill>
                  <a:schemeClr val="bg1"/>
                </a:solidFill>
                <a:latin typeface="Helen Bg" panose="020B0800050000020004" pitchFamily="34" charset="-52"/>
              </a:rPr>
              <a:t>ГРАЖДАНСКИ </a:t>
            </a:r>
            <a:r>
              <a:rPr lang="ru-RU" dirty="0">
                <a:solidFill>
                  <a:schemeClr val="bg1"/>
                </a:solidFill>
                <a:latin typeface="Helen Bg" panose="020B0800050000020004" pitchFamily="34" charset="-52"/>
              </a:rPr>
              <a:t>КОНТРОЛ</a:t>
            </a:r>
            <a:r>
              <a:rPr lang="ru-RU" b="1" dirty="0">
                <a:solidFill>
                  <a:schemeClr val="bg1"/>
                </a:solidFill>
                <a:latin typeface="Helen Bg" panose="020B0800050000020004" pitchFamily="34" charset="-52"/>
              </a:rPr>
              <a:t> ВЪРХУ РЕФОРМАТА В СЪДЕБНАТА СИСТЕМА</a:t>
            </a: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”</a:t>
            </a:r>
            <a:endParaRPr kumimoji="0" lang="bg-BG" altLang="bg-BG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en Bg" panose="020B0800050000020004" pitchFamily="34" charset="-52"/>
              <a:ea typeface="+mn-ea"/>
              <a:cs typeface="+mn-cs"/>
            </a:endParaRPr>
          </a:p>
        </p:txBody>
      </p:sp>
      <p:pic>
        <p:nvPicPr>
          <p:cNvPr id="28" name="Picture 4" descr="Image result for важно изображе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1800000"/>
            <a:ext cx="2006082" cy="186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79999" y="4320000"/>
            <a:ext cx="3439095" cy="13570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en Bg" panose="020B0800050000020004" pitchFamily="34" charset="-52"/>
              </a:rPr>
              <a:t>ФИНАНСОВА ОБОСНОВКА НА БЮДЖЕТА НА ПРОЕКТА</a:t>
            </a:r>
            <a:endParaRPr lang="bg-BG" sz="2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en Bg" panose="020B0800050000020004" pitchFamily="34" charset="-5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96964" y="999243"/>
            <a:ext cx="8058495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bg-BG" sz="2400" dirty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За задължителната дейност за осигуряване на информация и комуникация не следва да се предвиждат преки разходи за персонал, тъй като разходите за изпълнение на тази дейност са непреки разходи и по тази причина в поле „Стойност“ на тази дейност следва да се посочи 0</a:t>
            </a:r>
            <a:r>
              <a:rPr lang="bg-BG" sz="2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solidFill>
                <a:schemeClr val="tx2">
                  <a:lumMod val="40000"/>
                  <a:lumOff val="60000"/>
                </a:schemeClr>
              </a:solidFill>
              <a:latin typeface="Helen Bg" panose="020B08000500000200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endParaRPr lang="bg-BG" sz="2400" dirty="0">
              <a:solidFill>
                <a:schemeClr val="tx2">
                  <a:lumMod val="40000"/>
                  <a:lumOff val="60000"/>
                </a:schemeClr>
              </a:solidFill>
              <a:latin typeface="Helen Bg" panose="020B08000500000200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bg-BG" sz="2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Сумата </a:t>
            </a:r>
            <a:r>
              <a:rPr lang="bg-BG" sz="2400" dirty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посочена в ред „Обща стойност на проекта“ трябва да съвпада със сумата в поле „Обща стойност на проектното предложение“ в т. 6 Финансова информация  от Формуляра за кандидатстване</a:t>
            </a:r>
            <a:r>
              <a:rPr lang="bg-BG" sz="2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bg-BG" sz="2400" dirty="0">
              <a:solidFill>
                <a:schemeClr val="tx2">
                  <a:lumMod val="40000"/>
                  <a:lumOff val="60000"/>
                </a:schemeClr>
              </a:solidFill>
              <a:latin typeface="Helen Bg" panose="020B08000500000200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33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051466" y="2851247"/>
            <a:ext cx="223529" cy="25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1088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en Bg Light" panose="0200000308000002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bg-BG" sz="1633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en Bg Light" panose="02000003080000020004" pitchFamily="50" charset="-52"/>
              <a:ea typeface="+mn-ea"/>
              <a:cs typeface="+mn-cs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246590" y="739667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246590" y="968603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534367" y="5139994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-2707706" y="-180096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AutoShape 2" descr="Registry Agency"/>
          <p:cNvSpPr>
            <a:spLocks noChangeAspect="1" noChangeArrowheads="1"/>
          </p:cNvSpPr>
          <p:nvPr/>
        </p:nvSpPr>
        <p:spPr bwMode="auto">
          <a:xfrm>
            <a:off x="1387694" y="-131026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AutoShape 4" descr="Registry Agency"/>
          <p:cNvSpPr>
            <a:spLocks noChangeAspect="1" noChangeArrowheads="1"/>
          </p:cNvSpPr>
          <p:nvPr/>
        </p:nvSpPr>
        <p:spPr bwMode="auto">
          <a:xfrm>
            <a:off x="1525920" y="7199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6523" y="4224553"/>
            <a:ext cx="51297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g-BG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3800667" y="91178"/>
            <a:ext cx="0" cy="675264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3702701" y="894957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702701" y="1506986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717060" y="190419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3702701" y="264596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80000" y="360000"/>
            <a:ext cx="34504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„</a:t>
            </a:r>
            <a:r>
              <a:rPr lang="ru-RU" b="1" dirty="0" smtClean="0">
                <a:solidFill>
                  <a:schemeClr val="bg1"/>
                </a:solidFill>
                <a:latin typeface="Helen Bg" panose="020B0800050000020004" pitchFamily="34" charset="-52"/>
              </a:rPr>
              <a:t>ГРАЖДАНСКИ </a:t>
            </a:r>
            <a:r>
              <a:rPr lang="ru-RU" dirty="0">
                <a:solidFill>
                  <a:schemeClr val="bg1"/>
                </a:solidFill>
                <a:latin typeface="Helen Bg" panose="020B0800050000020004" pitchFamily="34" charset="-52"/>
              </a:rPr>
              <a:t>КОНТРОЛ</a:t>
            </a:r>
            <a:r>
              <a:rPr lang="ru-RU" b="1" dirty="0">
                <a:solidFill>
                  <a:schemeClr val="bg1"/>
                </a:solidFill>
                <a:latin typeface="Helen Bg" panose="020B0800050000020004" pitchFamily="34" charset="-52"/>
              </a:rPr>
              <a:t> ВЪРХУ РЕФОРМАТА В СЪДЕБНАТА СИСТЕМА</a:t>
            </a: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”</a:t>
            </a:r>
            <a:endParaRPr kumimoji="0" lang="bg-BG" altLang="bg-BG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en Bg" panose="020B0800050000020004" pitchFamily="34" charset="-52"/>
              <a:ea typeface="+mn-ea"/>
              <a:cs typeface="+mn-cs"/>
            </a:endParaRPr>
          </a:p>
        </p:txBody>
      </p:sp>
      <p:pic>
        <p:nvPicPr>
          <p:cNvPr id="28" name="Picture 4" descr="Image result for важно изображе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1800000"/>
            <a:ext cx="2006082" cy="186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79999" y="4320000"/>
            <a:ext cx="3439095" cy="13570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en Bg" panose="020B0800050000020004" pitchFamily="34" charset="-52"/>
              </a:rPr>
              <a:t>ФИНАНСОВА ОБОСНОВКА НА БЮДЖЕТА НА ПРОЕКТА</a:t>
            </a:r>
            <a:endParaRPr lang="bg-BG" sz="2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en Bg" panose="020B0800050000020004" pitchFamily="34" charset="-5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60000" y="802171"/>
            <a:ext cx="80954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bg-BG" sz="2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В случай, че се предвижда възлагане на конкретна дейност/и по проекта (с изключение на дейността за информация и комуникация) на външен изпълнител, в която са включени различни категории разходи (напр. преки разходи за външен персонал, разходи за транспорт, разходи за материали и др.), в преките разходи за персонал във ФО и в бюджета на проекта за съответната дейност следва да бъдат заложени само преките разходи за външен персонал (изчислени на база часова ставка и без включен ДДС), а всички останали разходи следва да бъдат отнесени към категорията „Други допустими разходи“ – изчислени на база единна ставка в размер до 40% от допустимите преки разходи за персонал.</a:t>
            </a:r>
            <a:endParaRPr lang="bg-BG" sz="2400" dirty="0">
              <a:solidFill>
                <a:schemeClr val="tx2">
                  <a:lumMod val="40000"/>
                  <a:lumOff val="60000"/>
                </a:schemeClr>
              </a:solidFill>
              <a:latin typeface="Helen Bg" panose="020B08000500000200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99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4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540000" y="2520000"/>
            <a:ext cx="4236774" cy="4772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459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g-BG" sz="1905" b="1" dirty="0" smtClean="0">
                <a:solidFill>
                  <a:schemeClr val="tx2">
                    <a:lumMod val="75000"/>
                  </a:schemeClr>
                </a:solidFill>
                <a:latin typeface="Helen Bg" panose="020B0800050000020004" pitchFamily="34" charset="-52"/>
              </a:rPr>
              <a:t>ОБЩ РАЗМЕР НА БФП</a:t>
            </a:r>
            <a:endParaRPr lang="bg-BG" sz="1905" b="1" dirty="0">
              <a:solidFill>
                <a:schemeClr val="tx2">
                  <a:lumMod val="75000"/>
                </a:schemeClr>
              </a:solidFill>
              <a:latin typeface="Helen Bg" panose="020B0800050000020004" pitchFamily="34" charset="-52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defTabSz="945990" eaLnBrk="0" fontAlgn="base" hangingPunct="0">
              <a:spcBef>
                <a:spcPct val="0"/>
              </a:spcBef>
              <a:spcAft>
                <a:spcPct val="0"/>
              </a:spcAft>
            </a:pPr>
            <a:endParaRPr lang="bg-BG" sz="1905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051466" y="2851247"/>
            <a:ext cx="223529" cy="25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bg-BG" sz="1088" b="1" dirty="0">
                <a:solidFill>
                  <a:prstClr val="black"/>
                </a:solidFill>
                <a:latin typeface="Helen Bg Light" panose="0200000308000002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bg-BG" sz="1633" dirty="0">
              <a:solidFill>
                <a:prstClr val="black"/>
              </a:solidFill>
              <a:latin typeface="Helen Bg Light" panose="02000003080000020004" pitchFamily="50" charset="-52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246590" y="739667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defTabSz="945990" eaLnBrk="0" fontAlgn="base" hangingPunct="0">
              <a:spcBef>
                <a:spcPct val="0"/>
              </a:spcBef>
              <a:spcAft>
                <a:spcPct val="0"/>
              </a:spcAft>
            </a:pPr>
            <a:endParaRPr lang="bg-BG" sz="1905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246590" y="968603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defTabSz="945990" eaLnBrk="0" fontAlgn="base" hangingPunct="0">
              <a:spcBef>
                <a:spcPct val="0"/>
              </a:spcBef>
              <a:spcAft>
                <a:spcPct val="0"/>
              </a:spcAft>
            </a:pPr>
            <a:endParaRPr lang="bg-BG" sz="1905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534367" y="5139994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defTabSz="945990" eaLnBrk="0" fontAlgn="base" hangingPunct="0">
              <a:spcBef>
                <a:spcPct val="0"/>
              </a:spcBef>
              <a:spcAft>
                <a:spcPct val="0"/>
              </a:spcAft>
            </a:pPr>
            <a:endParaRPr lang="bg-BG" sz="1905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defTabSz="945990" eaLnBrk="0" fontAlgn="base" hangingPunct="0">
              <a:spcBef>
                <a:spcPct val="0"/>
              </a:spcBef>
              <a:spcAft>
                <a:spcPct val="0"/>
              </a:spcAft>
            </a:pPr>
            <a:endParaRPr lang="bg-BG" sz="1905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defTabSz="945990" eaLnBrk="0" fontAlgn="base" hangingPunct="0">
              <a:spcBef>
                <a:spcPct val="0"/>
              </a:spcBef>
              <a:spcAft>
                <a:spcPct val="0"/>
              </a:spcAft>
            </a:pPr>
            <a:endParaRPr lang="bg-BG" sz="1905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defTabSz="945990" eaLnBrk="0" fontAlgn="base" hangingPunct="0">
              <a:spcBef>
                <a:spcPct val="0"/>
              </a:spcBef>
              <a:spcAft>
                <a:spcPct val="0"/>
              </a:spcAft>
            </a:pPr>
            <a:endParaRPr lang="bg-BG" sz="1905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-2707706" y="-180096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defTabSz="945990" eaLnBrk="0" fontAlgn="base" hangingPunct="0">
              <a:spcBef>
                <a:spcPct val="0"/>
              </a:spcBef>
              <a:spcAft>
                <a:spcPct val="0"/>
              </a:spcAft>
            </a:pPr>
            <a:endParaRPr lang="bg-BG" sz="1905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" name="AutoShape 2" descr="Registry Agency"/>
          <p:cNvSpPr>
            <a:spLocks noChangeAspect="1" noChangeArrowheads="1"/>
          </p:cNvSpPr>
          <p:nvPr/>
        </p:nvSpPr>
        <p:spPr bwMode="auto">
          <a:xfrm>
            <a:off x="1387694" y="-131026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defTabSz="945990" eaLnBrk="0" fontAlgn="base" hangingPunct="0">
              <a:spcBef>
                <a:spcPct val="0"/>
              </a:spcBef>
              <a:spcAft>
                <a:spcPct val="0"/>
              </a:spcAft>
            </a:pPr>
            <a:endParaRPr lang="bg-BG" sz="1905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6" name="AutoShape 4" descr="Registry Agency"/>
          <p:cNvSpPr>
            <a:spLocks noChangeAspect="1" noChangeArrowheads="1"/>
          </p:cNvSpPr>
          <p:nvPr/>
        </p:nvSpPr>
        <p:spPr bwMode="auto">
          <a:xfrm>
            <a:off x="1525920" y="7199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defTabSz="945990" eaLnBrk="0" fontAlgn="base" hangingPunct="0">
              <a:spcBef>
                <a:spcPct val="0"/>
              </a:spcBef>
              <a:spcAft>
                <a:spcPct val="0"/>
              </a:spcAft>
            </a:pPr>
            <a:endParaRPr lang="bg-BG" sz="1905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834757" y="44523"/>
            <a:ext cx="0" cy="675264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736791" y="894957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45990" eaLnBrk="0" fontAlgn="base" hangingPunct="0">
              <a:spcBef>
                <a:spcPct val="0"/>
              </a:spcBef>
              <a:spcAft>
                <a:spcPct val="0"/>
              </a:spcAft>
            </a:pPr>
            <a:endParaRPr lang="bg-BG" sz="1905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736791" y="1506986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45990" eaLnBrk="0" fontAlgn="base" hangingPunct="0">
              <a:spcBef>
                <a:spcPct val="0"/>
              </a:spcBef>
              <a:spcAft>
                <a:spcPct val="0"/>
              </a:spcAft>
            </a:pPr>
            <a:endParaRPr lang="bg-BG" sz="1905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751150" y="190419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45990" eaLnBrk="0" fontAlgn="base" hangingPunct="0">
              <a:spcBef>
                <a:spcPct val="0"/>
              </a:spcBef>
              <a:spcAft>
                <a:spcPct val="0"/>
              </a:spcAft>
            </a:pPr>
            <a:endParaRPr lang="bg-BG" sz="1905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736791" y="264596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45990" eaLnBrk="0" fontAlgn="base" hangingPunct="0">
              <a:spcBef>
                <a:spcPct val="0"/>
              </a:spcBef>
              <a:spcAft>
                <a:spcPct val="0"/>
              </a:spcAft>
            </a:pPr>
            <a:endParaRPr lang="bg-BG" sz="1905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5495193" y="4554186"/>
            <a:ext cx="685800" cy="40959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24" name="Rectangle 23"/>
          <p:cNvSpPr/>
          <p:nvPr/>
        </p:nvSpPr>
        <p:spPr>
          <a:xfrm>
            <a:off x="540000" y="4320000"/>
            <a:ext cx="4236774" cy="874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45990" fontAlgn="base">
              <a:spcBef>
                <a:spcPct val="0"/>
              </a:spcBef>
              <a:spcAft>
                <a:spcPct val="0"/>
              </a:spcAft>
            </a:pPr>
            <a:r>
              <a:rPr lang="bg-BG" sz="2000" b="1" dirty="0" smtClean="0">
                <a:solidFill>
                  <a:schemeClr val="tx2">
                    <a:lumMod val="75000"/>
                  </a:schemeClr>
                </a:solidFill>
                <a:latin typeface="Helen Bg" panose="020B0800050000020004" pitchFamily="34" charset="-52"/>
              </a:rPr>
              <a:t>МИНИМАЛЕН РАЗМЕР НА БФП ЗА ПРОЕКТ</a:t>
            </a:r>
            <a:endParaRPr lang="bg-BG" altLang="bg-BG" sz="2400" dirty="0">
              <a:solidFill>
                <a:schemeClr val="tx2">
                  <a:lumMod val="75000"/>
                </a:schemeClr>
              </a:solidFill>
              <a:latin typeface="Helen Bg" pitchFamily="34" charset="-52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02235" y="333331"/>
            <a:ext cx="4236774" cy="874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905" b="1" dirty="0" smtClean="0">
                <a:solidFill>
                  <a:schemeClr val="tx2">
                    <a:lumMod val="75000"/>
                  </a:schemeClr>
                </a:solidFill>
                <a:latin typeface="Helen Bg" panose="020B0800050000020004" pitchFamily="34" charset="-52"/>
              </a:rPr>
              <a:t>„</a:t>
            </a:r>
            <a:r>
              <a:rPr lang="ru-RU" sz="1905" b="1" dirty="0" smtClean="0">
                <a:solidFill>
                  <a:schemeClr val="tx2">
                    <a:lumMod val="75000"/>
                  </a:schemeClr>
                </a:solidFill>
                <a:latin typeface="Helen Bg" panose="020B0800050000020004" pitchFamily="34" charset="-52"/>
              </a:rPr>
              <a:t>ГРАЖДАНСКИ </a:t>
            </a:r>
            <a:r>
              <a:rPr lang="ru-RU" sz="1905" b="1" dirty="0">
                <a:solidFill>
                  <a:schemeClr val="tx2">
                    <a:lumMod val="75000"/>
                  </a:schemeClr>
                </a:solidFill>
                <a:latin typeface="Helen Bg" panose="020B0800050000020004" pitchFamily="34" charset="-52"/>
              </a:rPr>
              <a:t>КОНТРОЛ ВЪРХУ РЕФОРМАТА В СЪДЕБНАТА СИСТЕМА</a:t>
            </a:r>
            <a:r>
              <a:rPr lang="bg-BG" sz="1905" b="1" dirty="0" smtClean="0">
                <a:solidFill>
                  <a:schemeClr val="tx2">
                    <a:lumMod val="75000"/>
                  </a:schemeClr>
                </a:solidFill>
                <a:latin typeface="Helen Bg" panose="020B0800050000020004" pitchFamily="34" charset="-52"/>
              </a:rPr>
              <a:t>”</a:t>
            </a:r>
            <a:endParaRPr lang="bg-BG" altLang="bg-BG" sz="1905" b="1" dirty="0">
              <a:solidFill>
                <a:schemeClr val="tx2">
                  <a:lumMod val="75000"/>
                </a:schemeClr>
              </a:solidFill>
              <a:latin typeface="Helen Bg" panose="020B0800050000020004" pitchFamily="34" charset="-52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5823435" y="2785367"/>
            <a:ext cx="685800" cy="40959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13" name="Rectangle 12"/>
          <p:cNvSpPr/>
          <p:nvPr/>
        </p:nvSpPr>
        <p:spPr>
          <a:xfrm>
            <a:off x="6480000" y="1980000"/>
            <a:ext cx="542643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bg-BG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en Bg" panose="020B0800050000020004" pitchFamily="34" charset="-52"/>
              </a:rPr>
              <a:t>5 000 000 лв., </a:t>
            </a:r>
            <a:r>
              <a:rPr lang="bg-BG" dirty="0">
                <a:solidFill>
                  <a:schemeClr val="accent1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разпределени както следва:</a:t>
            </a:r>
          </a:p>
          <a:p>
            <a:pPr algn="just">
              <a:spcAft>
                <a:spcPts val="600"/>
              </a:spcAft>
            </a:pPr>
            <a:r>
              <a:rPr lang="bg-BG" dirty="0">
                <a:solidFill>
                  <a:schemeClr val="accent1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1 000 000 лв. – за първия срок за кандидатстване 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  <a:latin typeface="Helen Bg" panose="020B0800050000020004" pitchFamily="34" charset="-52"/>
            </a:endParaRPr>
          </a:p>
          <a:p>
            <a:pPr algn="just">
              <a:spcAft>
                <a:spcPts val="600"/>
              </a:spcAft>
            </a:pPr>
            <a:r>
              <a:rPr lang="bg-BG" dirty="0">
                <a:solidFill>
                  <a:schemeClr val="accent1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2 000 000 лв. – за втория срок за кандидатстване </a:t>
            </a:r>
          </a:p>
          <a:p>
            <a:pPr algn="just">
              <a:spcAft>
                <a:spcPts val="600"/>
              </a:spcAft>
            </a:pPr>
            <a:r>
              <a:rPr lang="bg-BG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en Bg" panose="020B0800050000020004" pitchFamily="34" charset="-52"/>
              </a:rPr>
              <a:t>2 000 000 лв. – за третия срок за кандидатстване – от 01.07.2020 до 30.09.2020 г. - 18:00 ч</a:t>
            </a:r>
            <a:r>
              <a:rPr lang="bg-BG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en Bg" panose="020B0800050000020004" pitchFamily="34" charset="-52"/>
              </a:rPr>
              <a:t>.</a:t>
            </a:r>
            <a:r>
              <a:rPr lang="bg-BG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en Bg" panose="020B0800050000020004"/>
              </a:rPr>
              <a:t> </a:t>
            </a:r>
            <a:endParaRPr lang="bg-BG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en Bg" panose="020B080005000002000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00000" y="4320000"/>
            <a:ext cx="31566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4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3</a:t>
            </a:r>
            <a:r>
              <a:rPr lang="bg-BG" sz="4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0</a:t>
            </a:r>
            <a:r>
              <a:rPr lang="bg-BG" sz="4800" b="1" dirty="0" smtClean="0">
                <a:solidFill>
                  <a:schemeClr val="bg1"/>
                </a:solidFill>
                <a:latin typeface="Helen Bg" panose="020B0800050000020004" pitchFamily="34" charset="-52"/>
              </a:rPr>
              <a:t> </a:t>
            </a:r>
            <a:r>
              <a:rPr lang="bg-BG" sz="4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000</a:t>
            </a:r>
            <a:r>
              <a:rPr lang="bg-BG" sz="4800" b="1" dirty="0" smtClean="0">
                <a:solidFill>
                  <a:schemeClr val="bg1"/>
                </a:solidFill>
                <a:latin typeface="Helen Bg" panose="020B0800050000020004" pitchFamily="34" charset="-52"/>
              </a:rPr>
              <a:t> </a:t>
            </a:r>
            <a:r>
              <a:rPr lang="bg-BG" sz="4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лв.</a:t>
            </a:r>
            <a:endParaRPr lang="bg-BG" sz="4800" b="1" dirty="0">
              <a:solidFill>
                <a:schemeClr val="tx2">
                  <a:lumMod val="40000"/>
                  <a:lumOff val="60000"/>
                </a:schemeClr>
              </a:solidFill>
              <a:latin typeface="Helen Bg" panose="020B0800050000020004" pitchFamily="34" charset="-52"/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5588975" y="757273"/>
            <a:ext cx="685800" cy="40959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4" name="Rectangle 3"/>
          <p:cNvSpPr/>
          <p:nvPr/>
        </p:nvSpPr>
        <p:spPr>
          <a:xfrm>
            <a:off x="6300000" y="540000"/>
            <a:ext cx="5882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Процедура чрез подбор съгласно чл. 25, ал. 1, т. 1 от Закона за управление на средствата от Европейските структурни и инвестиционни фондове (ЗУСЕСИФ).</a:t>
            </a: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  <a:latin typeface="Helen Bg" panose="020B0800050000020004" pitchFamily="34" charset="-52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40000" y="5580000"/>
            <a:ext cx="4236774" cy="874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45990" fontAlgn="base">
              <a:spcBef>
                <a:spcPct val="0"/>
              </a:spcBef>
              <a:spcAft>
                <a:spcPct val="0"/>
              </a:spcAft>
            </a:pPr>
            <a:r>
              <a:rPr lang="bg-BG" sz="2000" b="1" dirty="0" smtClean="0">
                <a:solidFill>
                  <a:schemeClr val="tx2">
                    <a:lumMod val="75000"/>
                  </a:schemeClr>
                </a:solidFill>
                <a:latin typeface="Helen Bg" panose="020B0800050000020004" pitchFamily="34" charset="-52"/>
              </a:rPr>
              <a:t>МАКСИМАЛЕН РАЗМЕР НА БФП ЗА ПРОЕКТ</a:t>
            </a:r>
            <a:endParaRPr lang="bg-BG" altLang="bg-BG" sz="2400" dirty="0">
              <a:solidFill>
                <a:schemeClr val="tx2">
                  <a:lumMod val="75000"/>
                </a:schemeClr>
              </a:solidFill>
              <a:latin typeface="Helen Bg" pitchFamily="34" charset="-52"/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5493600" y="5590506"/>
            <a:ext cx="685800" cy="40959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36" name="Rectangle 35"/>
          <p:cNvSpPr/>
          <p:nvPr/>
        </p:nvSpPr>
        <p:spPr>
          <a:xfrm>
            <a:off x="7200000" y="5400000"/>
            <a:ext cx="35317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4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100</a:t>
            </a:r>
            <a:r>
              <a:rPr lang="bg-BG" sz="4800" b="1" dirty="0" smtClean="0">
                <a:solidFill>
                  <a:schemeClr val="bg1"/>
                </a:solidFill>
                <a:latin typeface="Helen Bg" panose="020B0800050000020004" pitchFamily="34" charset="-52"/>
              </a:rPr>
              <a:t> </a:t>
            </a:r>
            <a:r>
              <a:rPr lang="bg-BG" sz="4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000</a:t>
            </a:r>
            <a:r>
              <a:rPr lang="bg-BG" sz="4800" b="1" dirty="0" smtClean="0">
                <a:solidFill>
                  <a:schemeClr val="bg1"/>
                </a:solidFill>
                <a:latin typeface="Helen Bg" panose="020B0800050000020004" pitchFamily="34" charset="-52"/>
              </a:rPr>
              <a:t> </a:t>
            </a:r>
            <a:r>
              <a:rPr lang="bg-BG" sz="4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лв.</a:t>
            </a:r>
            <a:endParaRPr lang="bg-BG" sz="4800" b="1" dirty="0">
              <a:solidFill>
                <a:schemeClr val="tx2">
                  <a:lumMod val="40000"/>
                  <a:lumOff val="60000"/>
                </a:schemeClr>
              </a:solidFill>
              <a:latin typeface="Helen Bg" panose="020B08000500000200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2540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051466" y="2851247"/>
            <a:ext cx="223529" cy="25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1088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en Bg Light" panose="0200000308000002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bg-BG" sz="1633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en Bg Light" panose="02000003080000020004" pitchFamily="50" charset="-52"/>
              <a:ea typeface="+mn-ea"/>
              <a:cs typeface="+mn-cs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246590" y="739667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246590" y="968603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534367" y="5139994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-2707706" y="-180096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AutoShape 2" descr="Registry Agency"/>
          <p:cNvSpPr>
            <a:spLocks noChangeAspect="1" noChangeArrowheads="1"/>
          </p:cNvSpPr>
          <p:nvPr/>
        </p:nvSpPr>
        <p:spPr bwMode="auto">
          <a:xfrm>
            <a:off x="1387694" y="-131026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AutoShape 4" descr="Registry Agency"/>
          <p:cNvSpPr>
            <a:spLocks noChangeAspect="1" noChangeArrowheads="1"/>
          </p:cNvSpPr>
          <p:nvPr/>
        </p:nvSpPr>
        <p:spPr bwMode="auto">
          <a:xfrm>
            <a:off x="1525920" y="7199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3800667" y="53854"/>
            <a:ext cx="0" cy="675264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3702701" y="894957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702701" y="1506986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717060" y="190419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3702701" y="264596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80000" y="360000"/>
            <a:ext cx="34504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„</a:t>
            </a:r>
            <a:r>
              <a:rPr lang="ru-RU" b="1" dirty="0" smtClean="0">
                <a:solidFill>
                  <a:schemeClr val="bg1"/>
                </a:solidFill>
                <a:latin typeface="Helen Bg" panose="020B0800050000020004" pitchFamily="34" charset="-52"/>
              </a:rPr>
              <a:t>ГРАЖДАНСКИ </a:t>
            </a:r>
            <a:r>
              <a:rPr lang="ru-RU" b="1" dirty="0">
                <a:solidFill>
                  <a:schemeClr val="bg1"/>
                </a:solidFill>
                <a:latin typeface="Helen Bg" panose="020B0800050000020004" pitchFamily="34" charset="-52"/>
              </a:rPr>
              <a:t>КОНТРОЛ ВЪРХУ РЕФОРМАТА В СЪДЕБНАТА СИСТЕМА</a:t>
            </a: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”</a:t>
            </a:r>
            <a:endParaRPr kumimoji="0" lang="bg-BG" altLang="bg-BG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en Bg" panose="020B0800050000020004" pitchFamily="34" charset="-52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000" y="2645963"/>
            <a:ext cx="2453951" cy="304651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959999" y="2160000"/>
            <a:ext cx="81653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Оценителната комисия има право да извърши служебна корекция на формуляра за кандидатстване и финансовата обосновка, за да се осигури спазване на горепосочените изисквания.</a:t>
            </a:r>
            <a:endParaRPr lang="bg-BG" sz="2800" dirty="0">
              <a:solidFill>
                <a:schemeClr val="tx2">
                  <a:lumMod val="40000"/>
                  <a:lumOff val="60000"/>
                </a:schemeClr>
              </a:solidFill>
              <a:latin typeface="Helen Bg" panose="020B0800050000020004" pitchFamily="34" charset="-52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0000" y="145426"/>
            <a:ext cx="1240886" cy="156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8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14" y="2259"/>
            <a:ext cx="62865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0267" y="2967923"/>
            <a:ext cx="5986791" cy="9266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3606" y="6087206"/>
            <a:ext cx="2091109" cy="5913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3168" y="6087206"/>
            <a:ext cx="1981372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9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540000" y="2160000"/>
            <a:ext cx="4236774" cy="4772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sz="1905" dirty="0" smtClean="0">
                <a:solidFill>
                  <a:srgbClr val="1F497D">
                    <a:lumMod val="75000"/>
                  </a:srgbClr>
                </a:solidFill>
                <a:latin typeface="Helen Bg" panose="020B0800050000020004" pitchFamily="34" charset="-52"/>
              </a:rPr>
              <a:t>ТЕРИТОРИАЛЕН ОБХВАТ</a:t>
            </a: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Helen Bg" panose="020B0800050000020004" pitchFamily="34" charset="-52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051466" y="2851247"/>
            <a:ext cx="223529" cy="25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1088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en Bg Light" panose="0200000308000002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bg-BG" sz="1633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en Bg Light" panose="02000003080000020004" pitchFamily="50" charset="-52"/>
              <a:ea typeface="+mn-ea"/>
              <a:cs typeface="+mn-cs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246590" y="739667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246590" y="968603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534367" y="5139994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-2707706" y="-180096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AutoShape 2" descr="Registry Agency"/>
          <p:cNvSpPr>
            <a:spLocks noChangeAspect="1" noChangeArrowheads="1"/>
          </p:cNvSpPr>
          <p:nvPr/>
        </p:nvSpPr>
        <p:spPr bwMode="auto">
          <a:xfrm>
            <a:off x="1387694" y="-131026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AutoShape 4" descr="Registry Agency"/>
          <p:cNvSpPr>
            <a:spLocks noChangeAspect="1" noChangeArrowheads="1"/>
          </p:cNvSpPr>
          <p:nvPr/>
        </p:nvSpPr>
        <p:spPr bwMode="auto">
          <a:xfrm>
            <a:off x="1525920" y="7199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834757" y="7199"/>
            <a:ext cx="0" cy="675264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736791" y="894957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736791" y="1506986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751150" y="190419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736791" y="264596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5495193" y="3433069"/>
            <a:ext cx="685800" cy="40959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0000" y="5040000"/>
            <a:ext cx="4236774" cy="874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87630" algn="ctr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bg-BG" sz="2000" b="1" dirty="0" smtClean="0">
                <a:solidFill>
                  <a:srgbClr val="1F497D">
                    <a:lumMod val="75000"/>
                  </a:srgbClr>
                </a:solidFill>
                <a:latin typeface="Helen Bg" panose="020B0800050000020004" pitchFamily="34" charset="-52"/>
              </a:rPr>
              <a:t>КРАЕН СРОК ЗА ПОДАВАНЕ НА ПРОЕКТНИ ПРЕДЛОЖЕНИЯ</a:t>
            </a:r>
            <a:endParaRPr lang="bg-BG" sz="2000" b="1" dirty="0">
              <a:solidFill>
                <a:srgbClr val="1F497D">
                  <a:lumMod val="75000"/>
                </a:srgbClr>
              </a:solidFill>
              <a:latin typeface="Helen Bg" panose="020B0800050000020004" pitchFamily="34" charset="-52"/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5506917" y="5335148"/>
            <a:ext cx="685800" cy="40959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40000" y="3240000"/>
            <a:ext cx="4236774" cy="874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СРОК НА </a:t>
            </a:r>
            <a:r>
              <a:rPr kumimoji="0" 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ИЗПЪЛНЕНИЕ НА ПРОЕКТИТЕ</a:t>
            </a:r>
            <a:endParaRPr kumimoji="0" lang="bg-BG" sz="20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Helen Bg" panose="020B0800050000020004" pitchFamily="34" charset="-52"/>
              <a:ea typeface="+mn-ea"/>
              <a:cs typeface="+mn-cs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5498122" y="2169905"/>
            <a:ext cx="685800" cy="40959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0000" y="360000"/>
            <a:ext cx="5124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„</a:t>
            </a:r>
            <a:r>
              <a:rPr lang="ru-RU" b="1" dirty="0" smtClean="0">
                <a:solidFill>
                  <a:schemeClr val="bg1"/>
                </a:solidFill>
                <a:latin typeface="Helen Bg" panose="020B0800050000020004" pitchFamily="34" charset="-52"/>
              </a:rPr>
              <a:t>ГРАЖДАНСКИ </a:t>
            </a:r>
            <a:r>
              <a:rPr lang="ru-RU" b="1" dirty="0">
                <a:solidFill>
                  <a:schemeClr val="bg1"/>
                </a:solidFill>
                <a:latin typeface="Helen Bg" panose="020B0800050000020004" pitchFamily="34" charset="-52"/>
              </a:rPr>
              <a:t>КОНТРОЛ ВЪРХУ РЕФОРМАТА В СЪДЕБНАТА СИСТЕМА</a:t>
            </a: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”</a:t>
            </a:r>
            <a:endParaRPr kumimoji="0" lang="bg-BG" altLang="bg-BG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en Bg" panose="020B0800050000020004" pitchFamily="34" charset="-52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80000" y="2160000"/>
            <a:ext cx="40350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g-BG" sz="3200" dirty="0">
                <a:solidFill>
                  <a:schemeClr val="bg1"/>
                </a:solidFill>
                <a:latin typeface="Helen Bg" panose="020B0800050000020004" pitchFamily="34" charset="-52"/>
              </a:rPr>
              <a:t>Република България </a:t>
            </a:r>
            <a:endParaRPr kumimoji="0" lang="bg-BG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en Bg" panose="020B0800050000020004" pitchFamily="34" charset="-52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480000" y="3240000"/>
            <a:ext cx="54277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bg-BG" sz="2000" dirty="0">
                <a:solidFill>
                  <a:schemeClr val="bg1"/>
                </a:solidFill>
                <a:latin typeface="Helen Bg" panose="020B0800050000020004" pitchFamily="34" charset="-52"/>
              </a:rPr>
              <a:t>ДО 18 МЕСЕЦА В РАМКИТЕ НА 2021-2022 г. </a:t>
            </a:r>
            <a:r>
              <a:rPr lang="bg-BG" sz="2000" dirty="0" smtClean="0">
                <a:solidFill>
                  <a:schemeClr val="bg1"/>
                </a:solidFill>
                <a:latin typeface="Helen Bg" panose="020B0800050000020004" pitchFamily="34" charset="-52"/>
              </a:rPr>
              <a:t>като </a:t>
            </a:r>
            <a:r>
              <a:rPr lang="bg-BG" sz="2000" dirty="0">
                <a:solidFill>
                  <a:schemeClr val="bg1"/>
                </a:solidFill>
                <a:latin typeface="Helen Bg" panose="020B0800050000020004" pitchFamily="34" charset="-52"/>
              </a:rPr>
              <a:t>крайният срок за изпълнение е 31.12.2022 г.</a:t>
            </a:r>
          </a:p>
        </p:txBody>
      </p:sp>
      <p:sp>
        <p:nvSpPr>
          <p:cNvPr id="5" name="Rectangle 4"/>
          <p:cNvSpPr/>
          <p:nvPr/>
        </p:nvSpPr>
        <p:spPr>
          <a:xfrm>
            <a:off x="6480000" y="5220000"/>
            <a:ext cx="50145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3600" dirty="0" smtClean="0">
                <a:solidFill>
                  <a:srgbClr val="C00000"/>
                </a:solidFill>
                <a:latin typeface="Helen Bg" panose="020B0800050000020004" pitchFamily="34" charset="-52"/>
              </a:rPr>
              <a:t>30.09.2020 г., 18:00 ч.</a:t>
            </a:r>
            <a:endParaRPr lang="bg-BG" sz="3600" dirty="0">
              <a:solidFill>
                <a:srgbClr val="C00000"/>
              </a:solidFill>
              <a:latin typeface="Helen Bg" panose="020B08000500000200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03187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540000" y="1440000"/>
            <a:ext cx="4278116" cy="8805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defRPr/>
            </a:pPr>
            <a:r>
              <a:rPr lang="bg-BG" sz="2000" b="1" dirty="0" smtClean="0">
                <a:solidFill>
                  <a:srgbClr val="1F497D">
                    <a:lumMod val="75000"/>
                  </a:srgbClr>
                </a:solidFill>
                <a:latin typeface="Helen Bg" panose="020B0800050000020004" pitchFamily="34" charset="-52"/>
              </a:rPr>
              <a:t>ОТНОСИМОСТ КЪМ ПРИОРИТЕТНА ОС И СПЕЦИФИЧНИ ЦЕЛИ ПО ОПДУ</a:t>
            </a:r>
            <a:endParaRPr lang="ru-RU" sz="2000" b="1" dirty="0">
              <a:solidFill>
                <a:srgbClr val="1F497D">
                  <a:lumMod val="75000"/>
                </a:srgbClr>
              </a:solidFill>
              <a:latin typeface="Helen Bg" panose="020B0800050000020004" pitchFamily="34" charset="-52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051466" y="2851247"/>
            <a:ext cx="223529" cy="25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8293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1088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en Bg Light" panose="02000003080000020004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bg-BG" sz="1633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en Bg Light" panose="02000003080000020004" pitchFamily="50" charset="-52"/>
              <a:ea typeface="+mn-ea"/>
              <a:cs typeface="+mn-cs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246590" y="739667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246590" y="9686032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534367" y="5139994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246590" y="18887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1246590" y="-188451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-2707706" y="-180096"/>
            <a:ext cx="167554" cy="37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AutoShape 2" descr="Registry Agency"/>
          <p:cNvSpPr>
            <a:spLocks noChangeAspect="1" noChangeArrowheads="1"/>
          </p:cNvSpPr>
          <p:nvPr/>
        </p:nvSpPr>
        <p:spPr bwMode="auto">
          <a:xfrm>
            <a:off x="1387694" y="-131026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AutoShape 4" descr="Registry Agency"/>
          <p:cNvSpPr>
            <a:spLocks noChangeAspect="1" noChangeArrowheads="1"/>
          </p:cNvSpPr>
          <p:nvPr/>
        </p:nvSpPr>
        <p:spPr bwMode="auto">
          <a:xfrm>
            <a:off x="1525920" y="7199"/>
            <a:ext cx="276451" cy="27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834757" y="7199"/>
            <a:ext cx="0" cy="675264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736791" y="894957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736791" y="1506986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751150" y="190419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736791" y="2645963"/>
            <a:ext cx="195932" cy="1959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4599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90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5506917" y="4894800"/>
            <a:ext cx="685800" cy="40959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9999" y="4680000"/>
            <a:ext cx="4327669" cy="874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ЦЕЛИ НА ПРОЦЕДУРАТА</a:t>
            </a:r>
            <a:endParaRPr kumimoji="0" lang="bg-BG" sz="20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Helen Bg" panose="020B0800050000020004" pitchFamily="34" charset="-52"/>
              <a:ea typeface="+mn-ea"/>
              <a:cs typeface="+mn-cs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5539044" y="1409019"/>
            <a:ext cx="685800" cy="40959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0000" y="360000"/>
            <a:ext cx="5789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bg-B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en Bg" panose="020B0800050000020004" pitchFamily="34" charset="-52"/>
                <a:ea typeface="+mn-ea"/>
                <a:cs typeface="+mn-cs"/>
              </a:rPr>
              <a:t>„</a:t>
            </a:r>
            <a:r>
              <a:rPr lang="ru-RU" b="1" dirty="0" smtClean="0">
                <a:solidFill>
                  <a:schemeClr val="bg1"/>
                </a:solidFill>
                <a:latin typeface="Helen Bg" panose="020B0800050000020004" pitchFamily="34" charset="-52"/>
              </a:rPr>
              <a:t>ГРАЖДАНСКИ </a:t>
            </a:r>
            <a:r>
              <a:rPr lang="ru-RU" b="1" dirty="0">
                <a:solidFill>
                  <a:schemeClr val="bg1"/>
                </a:solidFill>
                <a:latin typeface="Helen Bg" panose="020B0800050000020004" pitchFamily="34" charset="-52"/>
              </a:rPr>
              <a:t>КОНТРОЛ ВЪРХУ РЕФОРМАТА В СЪДЕБНАТА СИСТЕМА</a:t>
            </a:r>
            <a:r>
              <a:rPr lang="bg-BG" dirty="0" smtClean="0">
                <a:solidFill>
                  <a:prstClr val="white"/>
                </a:solidFill>
                <a:latin typeface="Helen Bg" panose="020B0800050000020004" pitchFamily="34" charset="-52"/>
              </a:rPr>
              <a:t>”</a:t>
            </a:r>
            <a:endParaRPr kumimoji="0" lang="bg-BG" altLang="bg-BG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en Bg" panose="020B0800050000020004" pitchFamily="34" charset="-52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80000" y="540000"/>
            <a:ext cx="5592350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0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en Bg" panose="020B0800050000020004" pitchFamily="34" charset="-52"/>
              </a:rPr>
              <a:t>Приоритетна ос № 3</a:t>
            </a:r>
            <a:r>
              <a:rPr lang="ru-RU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 „Прозрачна и ефективна съдебна система“</a:t>
            </a:r>
          </a:p>
          <a:p>
            <a:pPr algn="just">
              <a:spcAft>
                <a:spcPts val="600"/>
              </a:spcAft>
            </a:pPr>
            <a:r>
              <a:rPr lang="ru-RU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en Bg" panose="020B0800050000020004" pitchFamily="34" charset="-52"/>
              </a:rPr>
              <a:t>Специфична </a:t>
            </a:r>
            <a:r>
              <a:rPr lang="ru-RU" sz="20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en Bg" panose="020B0800050000020004" pitchFamily="34" charset="-52"/>
              </a:rPr>
              <a:t>цел № 1 </a:t>
            </a:r>
            <a:r>
              <a:rPr lang="ru-RU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„Увеличаване на прозрачността и ускоряване на правораздаването чрез реформа в структурата, процедурите и организацията на съдебната система</a:t>
            </a:r>
            <a:r>
              <a:rPr lang="ru-RU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“.</a:t>
            </a:r>
            <a:endParaRPr lang="bg-BG" sz="2000" dirty="0" smtClean="0">
              <a:solidFill>
                <a:schemeClr val="tx2">
                  <a:lumMod val="40000"/>
                  <a:lumOff val="60000"/>
                </a:schemeClr>
              </a:solidFill>
              <a:latin typeface="Helen Bg" panose="020B0800050000020004" pitchFamily="34" charset="-5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46997" y="3232806"/>
            <a:ext cx="565835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en Bg" panose="020B0800050000020004" pitchFamily="34" charset="-52"/>
              </a:rPr>
              <a:t>Цел 1. </a:t>
            </a:r>
            <a:r>
              <a:rPr lang="ru-RU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Осъществяване </a:t>
            </a:r>
            <a:r>
              <a:rPr lang="ru-RU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на граждански контрол върху реформата в съдебната система чрез по-активното включване на НПО и професионалните организации в процеса на разработването, наблюдението и оценката на стратегиите за реформа.</a:t>
            </a:r>
          </a:p>
          <a:p>
            <a:pPr algn="just">
              <a:spcAft>
                <a:spcPts val="600"/>
              </a:spcAft>
            </a:pPr>
            <a:r>
              <a:rPr lang="ru-RU" sz="20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en Bg" panose="020B0800050000020004" pitchFamily="34" charset="-52"/>
              </a:rPr>
              <a:t>Цел 2. </a:t>
            </a:r>
            <a:r>
              <a:rPr lang="ru-RU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Отправяне на предложения за подобрения в съдебната система.</a:t>
            </a:r>
          </a:p>
          <a:p>
            <a:pPr algn="just">
              <a:spcAft>
                <a:spcPts val="600"/>
              </a:spcAft>
            </a:pPr>
            <a:r>
              <a:rPr lang="ru-RU" sz="20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en Bg" panose="020B0800050000020004" pitchFamily="34" charset="-52"/>
              </a:rPr>
              <a:t>Цел 3.</a:t>
            </a:r>
            <a:r>
              <a:rPr lang="ru-RU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Helen Bg" panose="020B0800050000020004" pitchFamily="34" charset="-52"/>
              </a:rPr>
              <a:t> Насърчаване и развитие на алтернативни методи за решаване на правни спорове.</a:t>
            </a:r>
          </a:p>
        </p:txBody>
      </p:sp>
    </p:spTree>
    <p:extLst>
      <p:ext uri="{BB962C8B-B14F-4D97-AF65-F5344CB8AC3E}">
        <p14:creationId xmlns:p14="http://schemas.microsoft.com/office/powerpoint/2010/main" val="290611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6696" y="176830"/>
            <a:ext cx="8053956" cy="1632766"/>
          </a:xfrm>
          <a:prstGeom prst="rect">
            <a:avLst/>
          </a:prstGeom>
          <a:solidFill>
            <a:srgbClr val="3048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6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601501" y="371383"/>
            <a:ext cx="749871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en Bg" panose="020B0800050000020004"/>
                <a:ea typeface="PMingLiU-ExtB" panose="02020500000000000000" pitchFamily="18" charset="-120"/>
              </a:rPr>
              <a:t>ПРОЦЕДУРА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en Bg" panose="020B0800050000020004"/>
                <a:ea typeface="PMingLiU-ExtB" panose="02020500000000000000" pitchFamily="18" charset="-120"/>
              </a:rPr>
              <a:t>BG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en Bg" panose="020B0800050000020004"/>
                <a:ea typeface="PMingLiU-ExtB" panose="02020500000000000000" pitchFamily="18" charset="-120"/>
              </a:rPr>
              <a:t>05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en Bg" panose="020B0800050000020004"/>
                <a:ea typeface="PMingLiU-ExtB" panose="02020500000000000000" pitchFamily="18" charset="-120"/>
              </a:rPr>
              <a:t>SFOP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en Bg" panose="020B0800050000020004"/>
                <a:ea typeface="PMingLiU-ExtB" panose="02020500000000000000" pitchFamily="18" charset="-120"/>
              </a:rPr>
              <a:t>001-3.003 </a:t>
            </a:r>
            <a:r>
              <a:rPr lang="bg-BG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en Bg" panose="020B0800050000020004"/>
                <a:ea typeface="PMingLiU-ExtB" panose="02020500000000000000" pitchFamily="18" charset="-120"/>
              </a:rPr>
              <a:t>„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en Bg" panose="020B0800050000020004"/>
                <a:ea typeface="PMingLiU-ExtB" panose="02020500000000000000" pitchFamily="18" charset="-120"/>
              </a:rPr>
              <a:t>ГРАЖДАНСКИ КОНТРОЛ ВЪРХУ РЕФОРМАТА В СЪДЕБНАТА СИСТЕМА</a:t>
            </a:r>
            <a:r>
              <a:rPr lang="bg-BG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en Bg" panose="020B0800050000020004"/>
                <a:ea typeface="PMingLiU-ExtB" panose="02020500000000000000" pitchFamily="18" charset="-120"/>
              </a:rPr>
              <a:t>”</a:t>
            </a:r>
            <a:endParaRPr lang="bg-BG" altLang="bg-BG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en Bg" panose="020B0800050000020004"/>
              <a:ea typeface="PMingLiU-ExtB" panose="02020500000000000000" pitchFamily="18" charset="-120"/>
            </a:endParaRPr>
          </a:p>
        </p:txBody>
      </p:sp>
      <p:pic>
        <p:nvPicPr>
          <p:cNvPr id="9" name="Picture 8" descr="Image result for пишещ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502" y="103517"/>
            <a:ext cx="3798498" cy="65647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2009947" y="3140013"/>
            <a:ext cx="8227562" cy="255454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bg-BG" sz="2000" b="1" dirty="0">
                <a:solidFill>
                  <a:schemeClr val="accent5">
                    <a:lumMod val="50000"/>
                  </a:schemeClr>
                </a:solidFill>
                <a:latin typeface="Helen Bg" panose="020B0800050000020004" pitchFamily="34" charset="-52"/>
                <a:ea typeface="PMingLiU-ExtB" panose="02020500000000000000" pitchFamily="18" charset="-120"/>
              </a:rPr>
              <a:t>В поле „Цел/и на проектното предложение“ в т. 1 „Основни данни“ от Формуляра за кандидатстване, всеки кандидат следва да формулира обща цел на проекта в съответствие с минимум една от целите на процедурата, както и специфична/и цел/и на проекта, които да са ясно дефинирани и да са във връзка с постигане на общата цел. В случай, че проектното предложение не е насочено към постигане на минимум една от целите на процедурата, п</a:t>
            </a:r>
            <a:r>
              <a:rPr lang="bg-BG" sz="2000" b="1" dirty="0" smtClean="0">
                <a:solidFill>
                  <a:schemeClr val="accent5">
                    <a:lumMod val="50000"/>
                  </a:schemeClr>
                </a:solidFill>
                <a:latin typeface="Helen Bg" panose="020B0800050000020004" pitchFamily="34" charset="-52"/>
                <a:ea typeface="PMingLiU-ExtB" panose="02020500000000000000" pitchFamily="18" charset="-120"/>
              </a:rPr>
              <a:t>роектното </a:t>
            </a:r>
            <a:r>
              <a:rPr lang="bg-BG" sz="2000" b="1" dirty="0">
                <a:solidFill>
                  <a:schemeClr val="accent5">
                    <a:lumMod val="50000"/>
                  </a:schemeClr>
                </a:solidFill>
                <a:latin typeface="Helen Bg" panose="020B0800050000020004" pitchFamily="34" charset="-52"/>
                <a:ea typeface="PMingLiU-ExtB" panose="02020500000000000000" pitchFamily="18" charset="-120"/>
              </a:rPr>
              <a:t>предложение не се допуска до ТФО. </a:t>
            </a:r>
          </a:p>
        </p:txBody>
      </p:sp>
      <p:pic>
        <p:nvPicPr>
          <p:cNvPr id="2052" name="Picture 4" descr="Image result for важно изображен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58" y="1834677"/>
            <a:ext cx="1793251" cy="178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42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11901</TotalTime>
  <Words>6978</Words>
  <Application>Microsoft Office PowerPoint</Application>
  <PresentationFormat>Widescreen</PresentationFormat>
  <Paragraphs>534</Paragraphs>
  <Slides>61</Slides>
  <Notes>61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61</vt:i4>
      </vt:variant>
    </vt:vector>
  </HeadingPairs>
  <TitlesOfParts>
    <vt:vector size="71" baseType="lpstr">
      <vt:lpstr>PMingLiU-ExtB</vt:lpstr>
      <vt:lpstr>Arial</vt:lpstr>
      <vt:lpstr>Calibri</vt:lpstr>
      <vt:lpstr>Calibri Light</vt:lpstr>
      <vt:lpstr>Helen Bg</vt:lpstr>
      <vt:lpstr>Helen Bg Light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Виктория Ангелова</dc:creator>
  <cp:lastModifiedBy>Виктория Ангелова</cp:lastModifiedBy>
  <cp:revision>312</cp:revision>
  <cp:lastPrinted>2019-11-27T07:34:49Z</cp:lastPrinted>
  <dcterms:created xsi:type="dcterms:W3CDTF">2019-11-21T09:45:43Z</dcterms:created>
  <dcterms:modified xsi:type="dcterms:W3CDTF">2020-06-16T09:18:10Z</dcterms:modified>
</cp:coreProperties>
</file>