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9" r:id="rId1"/>
  </p:sldMasterIdLst>
  <p:notesMasterIdLst>
    <p:notesMasterId r:id="rId9"/>
  </p:notesMasterIdLst>
  <p:sldIdLst>
    <p:sldId id="266" r:id="rId2"/>
    <p:sldId id="359" r:id="rId3"/>
    <p:sldId id="368" r:id="rId4"/>
    <p:sldId id="361" r:id="rId5"/>
    <p:sldId id="363" r:id="rId6"/>
    <p:sldId id="360" r:id="rId7"/>
    <p:sldId id="369" r:id="rId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9BB"/>
    <a:srgbClr val="66FF66"/>
    <a:srgbClr val="99FF33"/>
    <a:srgbClr val="99A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4820" autoAdjust="0"/>
  </p:normalViewPr>
  <p:slideViewPr>
    <p:cSldViewPr>
      <p:cViewPr varScale="1">
        <p:scale>
          <a:sx n="80" d="100"/>
          <a:sy n="80" d="100"/>
        </p:scale>
        <p:origin x="14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A9F5F92-F1C0-413C-9D8C-EC520A66E6BD}" type="datetimeFigureOut">
              <a:rPr lang="bg-BG"/>
              <a:pPr>
                <a:defRPr/>
              </a:pPr>
              <a:t>24.11.2020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noProof="0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smtClean="0"/>
              <a:t>Второ ниво</a:t>
            </a:r>
          </a:p>
          <a:p>
            <a:pPr lvl="2"/>
            <a:r>
              <a:rPr lang="bg-BG" noProof="0" smtClean="0"/>
              <a:t>Трето ниво</a:t>
            </a:r>
          </a:p>
          <a:p>
            <a:pPr lvl="3"/>
            <a:r>
              <a:rPr lang="bg-BG" noProof="0" smtClean="0"/>
              <a:t>Четвърто ниво</a:t>
            </a:r>
          </a:p>
          <a:p>
            <a:pPr lvl="4"/>
            <a:r>
              <a:rPr lang="bg-BG" noProof="0" smtClean="0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BDF80D-81ED-4F60-8291-133D486BFC1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520970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D428B-4243-43B9-A9D9-C87218F13E43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410-8E4B-474B-AC5C-3F4C857B24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163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E6E9-2199-466B-BACA-F2F0C4C36187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B2966-0663-4D7E-9224-8952707BA4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126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D24C1-75A6-423E-9EB5-64AA683989A8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B5E2-B829-4A0F-B928-7619CFC1A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12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570C-F01D-4429-8223-E019B37FE337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B4BA1-F37D-4801-9835-7A37AA3EC5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509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82E8A-472D-4AC6-939A-739366A2F125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6F0D-1D57-4E4C-8CD6-25FF0948F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420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033E7-4EF0-4814-BF52-99152510D518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A2CA-3088-467E-9480-7A6D99BCB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26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F86FC-E991-4E08-9787-BE33900F49CA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DE750-50FC-466D-96AD-DBB1A3EA40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26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3E4A8-D9AD-444C-B45C-AFE00A55656A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19283-5707-4504-A154-C009C2DB2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53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4898-E05F-4ACB-8011-489381D7B675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517A-C355-4DEA-8076-C60B5BAD24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8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9F73E-B50A-4223-B2BE-D096817AE6D7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BBBD5-4B3E-4652-8A12-24B4349630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167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118B-FBC6-4437-951C-CFD545653B5E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DC1F6-AD16-4E6C-A0FD-477604A554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13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381F4D2D-B6AD-4226-86E8-E9952A747B60}" type="datetimeFigureOut">
              <a:rPr lang="en-US"/>
              <a:pPr>
                <a:defRPr/>
              </a:pPr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B1DCD637-0CA8-443E-9FB5-7CEAE35622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2" r:id="rId1"/>
    <p:sldLayoutId id="2147485075" r:id="rId2"/>
    <p:sldLayoutId id="2147485083" r:id="rId3"/>
    <p:sldLayoutId id="2147485076" r:id="rId4"/>
    <p:sldLayoutId id="2147485077" r:id="rId5"/>
    <p:sldLayoutId id="2147485078" r:id="rId6"/>
    <p:sldLayoutId id="2147485079" r:id="rId7"/>
    <p:sldLayoutId id="2147485084" r:id="rId8"/>
    <p:sldLayoutId id="2147485085" r:id="rId9"/>
    <p:sldLayoutId id="2147485080" r:id="rId10"/>
    <p:sldLayoutId id="21474850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      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29508"/>
            <a:ext cx="868680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bg-BG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bg-BG" altLang="en-US" sz="1900" b="1" dirty="0" smtClean="0">
              <a:latin typeface="Cambria" panose="02040503050406030204" pitchFamily="18" charset="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bg-BG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ТРИНАДЕСЕТО РЕДОВНО ЗАСЕДАНИЕ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bg-BG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КОМИТЕТА ЗА НАБЛЮДЕНИЕ НА 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bg-BG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ОПЕРАТИВНА ПРОГРАМА „ДОБРО УПРАВЛЕНИЕ”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bg-BG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bg-BG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ноември 2020 г.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bg-BG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bg-BG" alt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ts val="100"/>
              </a:spcBef>
              <a:spcAft>
                <a:spcPts val="100"/>
              </a:spcAft>
              <a:buNone/>
            </a:pPr>
            <a:r>
              <a:rPr lang="bg-BG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Лъчезар </a:t>
            </a:r>
            <a:r>
              <a:rPr lang="bg-BG" alt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Золев</a:t>
            </a:r>
            <a:endParaRPr lang="bg-BG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spcBef>
                <a:spcPts val="100"/>
              </a:spcBef>
              <a:spcAft>
                <a:spcPts val="100"/>
              </a:spcAft>
              <a:buNone/>
            </a:pPr>
            <a:r>
              <a:rPr lang="bg-BG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на дирекция „Стратегическо развитие и програми“</a:t>
            </a:r>
          </a:p>
          <a:p>
            <a:pPr algn="r" eaLnBrk="1" hangingPunct="1">
              <a:spcBef>
                <a:spcPts val="100"/>
              </a:spcBef>
              <a:spcAft>
                <a:spcPts val="100"/>
              </a:spcAft>
              <a:buNone/>
            </a:pPr>
            <a:r>
              <a:rPr lang="bg-BG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правосъдието</a:t>
            </a:r>
            <a:endParaRPr lang="bg-BG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bg-BG" altLang="en-US" sz="1800" dirty="0" smtClean="0"/>
          </a:p>
          <a:p>
            <a:pPr>
              <a:spcBef>
                <a:spcPts val="100"/>
              </a:spcBef>
              <a:spcAft>
                <a:spcPts val="100"/>
              </a:spcAft>
              <a:buFont typeface="Wingdings 2" panose="05020102010507070707" pitchFamily="18" charset="2"/>
              <a:buNone/>
            </a:pPr>
            <a:r>
              <a:rPr lang="bg-BG" altLang="en-US" sz="1800" dirty="0" smtClean="0"/>
              <a:t>	</a:t>
            </a:r>
          </a:p>
        </p:txBody>
      </p:sp>
      <p:pic>
        <p:nvPicPr>
          <p:cNvPr id="7172" name="Picture 4" descr="ZapazenZnakUP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36563"/>
            <a:ext cx="8128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09600" y="1600200"/>
            <a:ext cx="8077200" cy="1588"/>
          </a:xfrm>
          <a:prstGeom prst="line">
            <a:avLst/>
          </a:prstGeom>
          <a:ln>
            <a:solidFill>
              <a:srgbClr val="1B39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89293"/>
            <a:ext cx="2096770" cy="72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m.videnova\Desktop\brand-all\opgg\logo-bg-right.png"/>
          <p:cNvPicPr/>
          <p:nvPr/>
        </p:nvPicPr>
        <p:blipFill>
          <a:blip r:embed="rId4"/>
          <a:srcRect r="7172"/>
          <a:stretch>
            <a:fillRect/>
          </a:stretch>
        </p:blipFill>
        <p:spPr bwMode="auto">
          <a:xfrm>
            <a:off x="3810000" y="614363"/>
            <a:ext cx="193802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      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bg-BG" alt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правосъдието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bg-BG" altLang="en-U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ru-RU" altLang="en-U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BG05SFOP001-3.001 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ДИРЕКТНО ПРЕДОСТАВЯНЕ НА БЕЗВЪЗМЕЗДНА ФИНАНСОВА ПОМОЩ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„Стратегически проекти в изпълнение на Актуализирана стратегия за продължаване на реформата в съдебната система и Стратегията за въвеждане на електронно управление и електронно правосъдие в сектор „Правосъдие“ 2014- 2020 г.”</a:t>
            </a:r>
            <a:endParaRPr lang="en-US" altLang="en-US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en-US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en-US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  <a:buFont typeface="Wingdings 2" panose="05020102010507070707" pitchFamily="18" charset="2"/>
              <a:buNone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7172" name="Picture 4" descr="ZapazenZnakUP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36563"/>
            <a:ext cx="8128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09600" y="1600200"/>
            <a:ext cx="8077200" cy="1588"/>
          </a:xfrm>
          <a:prstGeom prst="line">
            <a:avLst/>
          </a:prstGeom>
          <a:ln>
            <a:solidFill>
              <a:srgbClr val="1B39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89293"/>
            <a:ext cx="2096770" cy="72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m.videnova\Desktop\brand-all\opgg\logo-bg-right.png"/>
          <p:cNvPicPr/>
          <p:nvPr/>
        </p:nvPicPr>
        <p:blipFill>
          <a:blip r:embed="rId4"/>
          <a:srcRect r="7172"/>
          <a:stretch>
            <a:fillRect/>
          </a:stretch>
        </p:blipFill>
        <p:spPr bwMode="auto">
          <a:xfrm>
            <a:off x="3810000" y="614363"/>
            <a:ext cx="193802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67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      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Проектите по Оперативна програма „Добро управление“ предоставиха възможност за разработване и прилагане решения за постигане на устойчивост на продължаващия процес на реформа в съдебната система. </a:t>
            </a:r>
            <a:endParaRPr lang="ru-RU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Министерството на правосъдието изпълнението на проектите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Оперативна програма „Добро управление“ не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свежда само до формалното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реализиране на индикатори и резултати,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допринася за постигането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ефекта, с оглед на който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подкрепените мерки са включени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Актуализираната стратегия.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изпълнението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проектите по Оперативна програма „Добро управление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Министерството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правосъдието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търси качественото и съдържателно въздействие чрез прилагане на структуриран диалог със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съдебната власт,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експертен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въвличане в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обсъждане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конкретни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 на гражданското общество и лица, които имат значим интерес от прилагането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мерките.</a:t>
            </a:r>
          </a:p>
        </p:txBody>
      </p:sp>
      <p:pic>
        <p:nvPicPr>
          <p:cNvPr id="7172" name="Picture 4" descr="ZapazenZnakUP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36563"/>
            <a:ext cx="8128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09600" y="1600200"/>
            <a:ext cx="8077200" cy="1588"/>
          </a:xfrm>
          <a:prstGeom prst="line">
            <a:avLst/>
          </a:prstGeom>
          <a:ln>
            <a:solidFill>
              <a:srgbClr val="1B39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89293"/>
            <a:ext cx="2096770" cy="72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m.videnova\Desktop\brand-all\opgg\logo-bg-right.png"/>
          <p:cNvPicPr/>
          <p:nvPr/>
        </p:nvPicPr>
        <p:blipFill>
          <a:blip r:embed="rId4"/>
          <a:srcRect r="7172"/>
          <a:stretch>
            <a:fillRect/>
          </a:stretch>
        </p:blipFill>
        <p:spPr bwMode="auto">
          <a:xfrm>
            <a:off x="3810000" y="614363"/>
            <a:ext cx="193802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58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      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bg-BG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„Изграждане </a:t>
            </a:r>
            <a:r>
              <a:rPr lang="ru-RU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средства за видеоконферентни връзки и тяхното използване във фазите на досъдебно и съдебно производство, включително и при трансгранично сътрудничество в </a:t>
            </a:r>
            <a:r>
              <a:rPr lang="ru-RU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правораздаването“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bg-BG" alt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Партньор: </a:t>
            </a:r>
            <a:r>
              <a:rPr lang="bg-BG" altLang="en-U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Висш </a:t>
            </a:r>
            <a:r>
              <a:rPr lang="bg-BG" alt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съдебен съвет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оборудвани зали (20 в съдилища и 6 в места за лишаване от свобода) и една централна компонента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пускане в експлоатация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 залите са проведени: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217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видеоконференции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местата за лишаване от свобода, (на места се използва ежедневно)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208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видеоконференции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съдилищата (наказателни, граждански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административни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разпити на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свидетели, вкл.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трансгранични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(Кралство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Испания),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представени експертизи от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вещи лица</a:t>
            </a:r>
            <a:endParaRPr lang="en-US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за изменение и допълнение на Гражданския процесуален кодекс (ДВ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бр. 98 от 17 ноември 2020 г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– въвеждат се правила за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използването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видеоконференцията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гражданския, административния и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наказателния процес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00"/>
              </a:spcBef>
              <a:spcAft>
                <a:spcPts val="100"/>
              </a:spcAft>
              <a:buFont typeface="Wingdings 2" panose="05020102010507070707" pitchFamily="18" charset="2"/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7172" name="Picture 4" descr="ZapazenZnakUP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36563"/>
            <a:ext cx="8128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09600" y="1600200"/>
            <a:ext cx="8077200" cy="1588"/>
          </a:xfrm>
          <a:prstGeom prst="line">
            <a:avLst/>
          </a:prstGeom>
          <a:ln>
            <a:solidFill>
              <a:srgbClr val="1B39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89293"/>
            <a:ext cx="2096770" cy="72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m.videnova\Desktop\brand-all\opgg\logo-bg-right.png"/>
          <p:cNvPicPr/>
          <p:nvPr/>
        </p:nvPicPr>
        <p:blipFill>
          <a:blip r:embed="rId4"/>
          <a:srcRect r="7172"/>
          <a:stretch>
            <a:fillRect/>
          </a:stretch>
        </p:blipFill>
        <p:spPr bwMode="auto">
          <a:xfrm>
            <a:off x="3810000" y="614363"/>
            <a:ext cx="193802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67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      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bg-BG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„Насърчаване използването на медиацията като алтернативен способ за решаване на спорове“</a:t>
            </a:r>
          </a:p>
          <a:p>
            <a:pPr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bg-BG" altLang="en-U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Партньор: </a:t>
            </a:r>
            <a:r>
              <a:rPr lang="bg-BG" altLang="en-U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Висш </a:t>
            </a:r>
            <a:r>
              <a:rPr lang="bg-BG" altLang="en-U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съдебен съвет</a:t>
            </a:r>
          </a:p>
          <a:p>
            <a:pPr algn="r">
              <a:spcBef>
                <a:spcPts val="300"/>
              </a:spcBef>
              <a:spcAft>
                <a:spcPts val="300"/>
              </a:spcAft>
              <a:buNone/>
            </a:pPr>
            <a:endParaRPr lang="bg-BG" altLang="en-US" sz="1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Разработен Централизиран електронен портал за медиация, в който е внедрен Единният регистър на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медиаторите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bg-BG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 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провеждане на онлайн медиации, включително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трансгранични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медиации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Подадени заявления онлайн – 29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Подадени заявления на хартия –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116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endParaRPr lang="bg-BG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Изградени 5 центъра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(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 във всеки апелативен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район)</a:t>
            </a:r>
            <a:endParaRPr lang="bg-BG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 descr="ZapazenZnakUP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36563"/>
            <a:ext cx="8128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09600" y="1600200"/>
            <a:ext cx="8077200" cy="1588"/>
          </a:xfrm>
          <a:prstGeom prst="line">
            <a:avLst/>
          </a:prstGeom>
          <a:ln>
            <a:solidFill>
              <a:srgbClr val="1B39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89293"/>
            <a:ext cx="2096770" cy="72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m.videnova\Desktop\brand-all\opgg\logo-bg-right.png"/>
          <p:cNvPicPr/>
          <p:nvPr/>
        </p:nvPicPr>
        <p:blipFill>
          <a:blip r:embed="rId4"/>
          <a:srcRect r="7172"/>
          <a:stretch>
            <a:fillRect/>
          </a:stretch>
        </p:blipFill>
        <p:spPr bwMode="auto">
          <a:xfrm>
            <a:off x="3810000" y="614363"/>
            <a:ext cx="193802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716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      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648200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bg-BG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„Модернизиране на пенитенциарната система в България“</a:t>
            </a:r>
          </a:p>
          <a:p>
            <a:pPr>
              <a:buNone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Разработена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за развитието на пенитенциарната система в България за периода до 2025 г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(приета с Решение на Министерския съвет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bg-BG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Внедрена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 електронно наблюдение на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правонарушителите – основни цели: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 на наказанието лишаване от свобода като последна възможност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 на разходите за издръжка на лицата в местата за лишаване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endParaRPr lang="bg-BG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Брой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спрямо които е приложено електронно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наблюдение:</a:t>
            </a:r>
            <a:endParaRPr lang="bg-BG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г. – 43</a:t>
            </a:r>
          </a:p>
          <a:p>
            <a:pPr marL="542925" indent="-276225" algn="just">
              <a:buFont typeface="Arial" panose="020B0604020202020204" pitchFamily="34" charset="0"/>
              <a:buChar char="•"/>
            </a:pP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bg-BG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– </a:t>
            </a:r>
            <a:r>
              <a:rPr lang="bg-BG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219</a:t>
            </a:r>
            <a:endParaRPr lang="bg-BG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 descr="ZapazenZnakUP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36563"/>
            <a:ext cx="8128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09600" y="1600200"/>
            <a:ext cx="8077200" cy="1588"/>
          </a:xfrm>
          <a:prstGeom prst="line">
            <a:avLst/>
          </a:prstGeom>
          <a:ln>
            <a:solidFill>
              <a:srgbClr val="1B39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89293"/>
            <a:ext cx="2096770" cy="72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m.videnova\Desktop\brand-all\opgg\logo-bg-right.png"/>
          <p:cNvPicPr/>
          <p:nvPr/>
        </p:nvPicPr>
        <p:blipFill>
          <a:blip r:embed="rId4"/>
          <a:srcRect r="7172"/>
          <a:stretch>
            <a:fillRect/>
          </a:stretch>
        </p:blipFill>
        <p:spPr bwMode="auto">
          <a:xfrm>
            <a:off x="3810000" y="614363"/>
            <a:ext cx="193802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889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       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buNone/>
            </a:pPr>
            <a:endParaRPr lang="bg-BG" altLang="en-US" sz="1900" b="1" dirty="0" smtClean="0">
              <a:latin typeface="Cambria" panose="02040503050406030204" pitchFamily="18" charset="0"/>
            </a:endParaRPr>
          </a:p>
          <a:p>
            <a:pPr algn="ctr" eaLnBrk="1" hangingPunct="1">
              <a:buNone/>
            </a:pPr>
            <a:endParaRPr lang="bg-BG" alt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endParaRPr lang="bg-BG" alt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lang="bg-BG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</a:t>
            </a:r>
            <a:r>
              <a:rPr lang="bg-BG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бъдете здрави</a:t>
            </a:r>
            <a:r>
              <a:rPr lang="bg-BG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 descr="ZapazenZnakUP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436563"/>
            <a:ext cx="8128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09600" y="1600200"/>
            <a:ext cx="8077200" cy="1588"/>
          </a:xfrm>
          <a:prstGeom prst="line">
            <a:avLst/>
          </a:prstGeom>
          <a:ln>
            <a:solidFill>
              <a:srgbClr val="1B39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689293"/>
            <a:ext cx="2096770" cy="72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m.videnova\Desktop\brand-all\opgg\logo-bg-right.png"/>
          <p:cNvPicPr/>
          <p:nvPr/>
        </p:nvPicPr>
        <p:blipFill>
          <a:blip r:embed="rId4"/>
          <a:srcRect r="7172"/>
          <a:stretch>
            <a:fillRect/>
          </a:stretch>
        </p:blipFill>
        <p:spPr bwMode="auto">
          <a:xfrm>
            <a:off x="3810000" y="614363"/>
            <a:ext cx="193802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83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3966</TotalTime>
  <Words>519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Equity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Desislava Velkova</dc:creator>
  <cp:lastModifiedBy>Lachezar Zolev</cp:lastModifiedBy>
  <cp:revision>480</cp:revision>
  <cp:lastPrinted>2013-02-27T11:58:11Z</cp:lastPrinted>
  <dcterms:created xsi:type="dcterms:W3CDTF">2006-08-16T00:00:00Z</dcterms:created>
  <dcterms:modified xsi:type="dcterms:W3CDTF">2020-11-24T10:58:11Z</dcterms:modified>
</cp:coreProperties>
</file>