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7" r:id="rId5"/>
    <p:sldId id="282" r:id="rId6"/>
    <p:sldId id="292" r:id="rId7"/>
    <p:sldId id="293" r:id="rId8"/>
    <p:sldId id="285" r:id="rId9"/>
    <p:sldId id="260" r:id="rId10"/>
    <p:sldId id="275" r:id="rId11"/>
    <p:sldId id="288" r:id="rId12"/>
    <p:sldId id="261" r:id="rId13"/>
    <p:sldId id="277" r:id="rId14"/>
    <p:sldId id="263" r:id="rId15"/>
    <p:sldId id="289" r:id="rId16"/>
    <p:sldId id="290" r:id="rId17"/>
    <p:sldId id="291" r:id="rId1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0BF"/>
    <a:srgbClr val="00A752"/>
    <a:srgbClr val="E9F0F8"/>
    <a:srgbClr val="ECEEF0"/>
    <a:srgbClr val="F2F0E6"/>
    <a:srgbClr val="CFD4D9"/>
    <a:srgbClr val="EAEAEA"/>
    <a:srgbClr val="EFEFEF"/>
    <a:srgbClr val="AFC9D7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18" autoAdjust="0"/>
  </p:normalViewPr>
  <p:slideViewPr>
    <p:cSldViewPr snapToGrid="0">
      <p:cViewPr varScale="1">
        <p:scale>
          <a:sx n="77" d="100"/>
          <a:sy n="77" d="100"/>
        </p:scale>
        <p:origin x="2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mahmudieva\Desktop\Copy%20of%20eAvt-stat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GIX%20Home%20work\&#1057;&#1090;&#1072;&#1090;&#1080;&#1089;&#1090;&#1080;&#1082;&#1072;\&#1103;&#1085;&#1091;&#1072;&#1088;&#1080;-22%20&#1085;&#1086;&#1077;&#1084;&#1088;&#1074;&#1080;%20regix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GIX%20Home%20work\&#1057;&#1090;&#1072;&#1090;&#1080;&#1089;&#1090;&#1080;&#1082;&#1072;\&#1103;&#1085;&#1091;&#1072;&#1088;&#1080;-22%20&#1085;&#1086;&#1077;&#1084;&#1088;&#1074;&#1080;%20regix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GIX%20Home%20work\&#1057;&#1090;&#1072;&#1090;&#1080;&#1089;&#1090;&#1080;&#1082;&#1072;\&#1103;&#1085;&#1091;&#1072;&#1088;&#1080;-22%20&#1085;&#1086;&#1077;&#1084;&#1088;&#1074;&#1080;%20regix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mahmudieva\Desktop\ppt\20201120%20-%20&#1044;&#1072;&#1085;&#1085;&#1080;\qZVLNReceivedMessag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mahmudieva\Desktop\ppt\20201120%20-%20&#1044;&#1072;&#1085;&#1085;&#1080;\qZVLNReceivedMessag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mahmudieva\Desktop\ppt\20201120%20-%20&#1044;&#1072;&#1085;&#1085;&#1080;\qZvlnRegisraciiGroupByDate2020033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Брой</a:t>
            </a:r>
            <a:r>
              <a:rPr lang="bg-BG" baseline="0"/>
              <a:t> заявки за автентикация за периода мянуари - ноември 2020 г.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eAvt-stat-2020.xlsx]Sheet1'!$B$1</c:f>
              <c:strCache>
                <c:ptCount val="1"/>
                <c:pt idx="0">
                  <c:v>Заявки за автентикация с КЕП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'[Copy of eAvt-stat-2020.xlsx]Sheet1'!$A$2:$A$12</c:f>
              <c:numCache>
                <c:formatCode>mmm\-yy</c:formatCode>
                <c:ptCount val="11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</c:numCache>
            </c:numRef>
          </c:cat>
          <c:val>
            <c:numRef>
              <c:f>'[Copy of eAvt-stat-2020.xlsx]Sheet1'!$B$2:$B$12</c:f>
              <c:numCache>
                <c:formatCode>General</c:formatCode>
                <c:ptCount val="11"/>
                <c:pt idx="0">
                  <c:v>17686</c:v>
                </c:pt>
                <c:pt idx="1">
                  <c:v>17657</c:v>
                </c:pt>
                <c:pt idx="2">
                  <c:v>25753</c:v>
                </c:pt>
                <c:pt idx="3">
                  <c:v>127516</c:v>
                </c:pt>
                <c:pt idx="4">
                  <c:v>92238</c:v>
                </c:pt>
                <c:pt idx="5">
                  <c:v>61567</c:v>
                </c:pt>
                <c:pt idx="6">
                  <c:v>51500</c:v>
                </c:pt>
                <c:pt idx="7">
                  <c:v>55231</c:v>
                </c:pt>
                <c:pt idx="8">
                  <c:v>57552</c:v>
                </c:pt>
                <c:pt idx="9">
                  <c:v>57444</c:v>
                </c:pt>
                <c:pt idx="10">
                  <c:v>47444</c:v>
                </c:pt>
              </c:numCache>
            </c:numRef>
          </c:val>
        </c:ser>
        <c:ser>
          <c:idx val="1"/>
          <c:order val="1"/>
          <c:tx>
            <c:strRef>
              <c:f>'[Copy of eAvt-stat-2020.xlsx]Sheet1'!$C$1</c:f>
              <c:strCache>
                <c:ptCount val="1"/>
                <c:pt idx="0">
                  <c:v>Заявки за автентикация  с облачен КЕП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'[Copy of eAvt-stat-2020.xlsx]Sheet1'!$A$2:$A$12</c:f>
              <c:numCache>
                <c:formatCode>mmm\-yy</c:formatCode>
                <c:ptCount val="11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</c:numCache>
            </c:numRef>
          </c:cat>
          <c:val>
            <c:numRef>
              <c:f>'[Copy of eAvt-stat-2020.xlsx]Sheet1'!$C$2:$C$12</c:f>
              <c:numCache>
                <c:formatCode>General</c:formatCode>
                <c:ptCount val="11"/>
                <c:pt idx="0">
                  <c:v>730</c:v>
                </c:pt>
                <c:pt idx="1">
                  <c:v>518</c:v>
                </c:pt>
                <c:pt idx="2">
                  <c:v>5942</c:v>
                </c:pt>
                <c:pt idx="3">
                  <c:v>90292</c:v>
                </c:pt>
                <c:pt idx="4">
                  <c:v>16599</c:v>
                </c:pt>
                <c:pt idx="5">
                  <c:v>10789</c:v>
                </c:pt>
                <c:pt idx="6">
                  <c:v>5102</c:v>
                </c:pt>
                <c:pt idx="7">
                  <c:v>5433</c:v>
                </c:pt>
                <c:pt idx="8">
                  <c:v>6253</c:v>
                </c:pt>
                <c:pt idx="9">
                  <c:v>5543</c:v>
                </c:pt>
                <c:pt idx="10">
                  <c:v>5766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0183488"/>
        <c:axId val="-100186752"/>
      </c:barChart>
      <c:dateAx>
        <c:axId val="-1001834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00186752"/>
        <c:crosses val="autoZero"/>
        <c:auto val="1"/>
        <c:lblOffset val="100"/>
        <c:baseTimeUnit val="months"/>
      </c:dateAx>
      <c:valAx>
        <c:axId val="-1001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001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400" b="1" dirty="0"/>
              <a:t>Брой</a:t>
            </a:r>
            <a:r>
              <a:rPr lang="bg-BG" sz="1400" b="1" baseline="0" dirty="0"/>
              <a:t> транзакции за </a:t>
            </a:r>
            <a:r>
              <a:rPr lang="bg-BG" sz="1400" b="1" baseline="0" dirty="0" smtClean="0"/>
              <a:t>периода 2019 г</a:t>
            </a:r>
            <a:r>
              <a:rPr lang="bg-BG" sz="1400" b="1" baseline="0" dirty="0"/>
              <a:t>.-</a:t>
            </a:r>
            <a:r>
              <a:rPr lang="bg-BG" sz="1400" b="1" baseline="0" dirty="0" smtClean="0"/>
              <a:t>2020 г</a:t>
            </a:r>
            <a:r>
              <a:rPr lang="bg-BG" sz="1400" b="1" baseline="0" dirty="0"/>
              <a:t>.</a:t>
            </a:r>
            <a:endParaRPr lang="en-US" sz="1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Еплащане!$G$158:$G$159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Еплащане!$H$158:$H$159</c:f>
              <c:numCache>
                <c:formatCode>General</c:formatCode>
                <c:ptCount val="2"/>
                <c:pt idx="0">
                  <c:v>6829</c:v>
                </c:pt>
                <c:pt idx="1">
                  <c:v>25533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65773440"/>
        <c:axId val="-65768000"/>
      </c:barChart>
      <c:catAx>
        <c:axId val="-6577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65768000"/>
        <c:crosses val="autoZero"/>
        <c:auto val="1"/>
        <c:lblAlgn val="ctr"/>
        <c:lblOffset val="100"/>
        <c:noMultiLvlLbl val="0"/>
      </c:catAx>
      <c:valAx>
        <c:axId val="-6576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6577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bg-BG" sz="1800" b="1" i="0" u="none" strike="noStrike" kern="1200" spc="0" baseline="0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онсуматори</a:t>
            </a:r>
            <a:r>
              <a:rPr lang="en-US" sz="18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g-BG" sz="18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направили най-голям брой справки към </a:t>
            </a:r>
            <a:r>
              <a:rPr lang="bg-BG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основни </a:t>
            </a:r>
            <a:r>
              <a:rPr lang="bg-BG" sz="18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регистри </a:t>
            </a:r>
          </a:p>
          <a:p>
            <a:pPr algn="ctr" rtl="0">
              <a:defRPr b="1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bg-BG" sz="18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за периода </a:t>
            </a:r>
            <a:r>
              <a:rPr lang="bg-BG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м</a:t>
            </a:r>
            <a:r>
              <a:rPr lang="bg-BG" sz="18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. януари - м. ноември 2020 г</a:t>
            </a:r>
            <a:r>
              <a:rPr lang="bg-BG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8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effectLst/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2979945866141735"/>
          <c:y val="8.88192322311705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1.1458333333333333E-2"/>
          <c:y val="0.11002723168113117"/>
          <c:w val="0.93507381889763774"/>
          <c:h val="0.776317021209744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'топ консуматор '!$A$2:$A$7</c:f>
              <c:strCache>
                <c:ptCount val="6"/>
                <c:pt idx="0">
                  <c:v>Агенция за социално подпомагане</c:v>
                </c:pt>
                <c:pt idx="1">
                  <c:v>Агенция "Пътна инфраструктура"</c:v>
                </c:pt>
                <c:pt idx="2">
                  <c:v>Министерство на финансите</c:v>
                </c:pt>
                <c:pt idx="3">
                  <c:v>Министерство на вътрешните работи</c:v>
                </c:pt>
                <c:pt idx="4">
                  <c:v>"Изипей" АД</c:v>
                </c:pt>
                <c:pt idx="5">
                  <c:v>Агенция "Митници"</c:v>
                </c:pt>
              </c:strCache>
            </c:strRef>
          </c:cat>
          <c:val>
            <c:numRef>
              <c:f>'топ консуматор '!$B$2:$B$7</c:f>
              <c:numCache>
                <c:formatCode>General</c:formatCode>
                <c:ptCount val="6"/>
                <c:pt idx="0">
                  <c:v>8613786</c:v>
                </c:pt>
                <c:pt idx="1">
                  <c:v>8277473</c:v>
                </c:pt>
                <c:pt idx="2">
                  <c:v>6758090</c:v>
                </c:pt>
                <c:pt idx="3">
                  <c:v>3402344</c:v>
                </c:pt>
                <c:pt idx="4">
                  <c:v>2120321</c:v>
                </c:pt>
                <c:pt idx="5">
                  <c:v>2087848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65770176"/>
        <c:axId val="-65769088"/>
      </c:barChart>
      <c:catAx>
        <c:axId val="-6577017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65769088"/>
        <c:crosses val="autoZero"/>
        <c:auto val="1"/>
        <c:lblAlgn val="ctr"/>
        <c:lblOffset val="100"/>
        <c:noMultiLvlLbl val="0"/>
      </c:catAx>
      <c:valAx>
        <c:axId val="-6576908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6577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bg-BG" sz="18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bg-BG" sz="18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Регистри с най-голям брой заявени справки </a:t>
            </a:r>
          </a:p>
          <a:p>
            <a:pPr algn="ctr" rtl="0">
              <a:defRPr lang="bg-BG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</a:defRPr>
            </a:pPr>
            <a:r>
              <a:rPr lang="bg-BG" sz="18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за периода януари – ноември 2020</a:t>
            </a:r>
          </a:p>
        </c:rich>
      </c:tx>
      <c:layout>
        <c:manualLayout>
          <c:xMode val="edge"/>
          <c:yMode val="edge"/>
          <c:x val="0.22250049212598424"/>
          <c:y val="3.4435279454585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bg-BG" sz="18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effectLst/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1.3541666666666667E-2"/>
          <c:y val="8.8218810139595066E-2"/>
          <c:w val="0.93507381889763774"/>
          <c:h val="0.77686065719396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'топ регистър'!$B$1</c:f>
              <c:strCache>
                <c:ptCount val="1"/>
                <c:pt idx="0">
                  <c:v>Брой справки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'топ регистър'!$A$2:$A$7</c:f>
              <c:strCache>
                <c:ptCount val="6"/>
                <c:pt idx="0">
                  <c:v>Търговски регистър</c:v>
                </c:pt>
                <c:pt idx="1">
                  <c:v>Регистър на задълженията към митническата администрация (РЕЗМА)</c:v>
                </c:pt>
                <c:pt idx="2">
                  <c:v>Регистър Български документи за самоличност</c:v>
                </c:pt>
                <c:pt idx="3">
                  <c:v>Класификатор на настоящите и постоянните адреси</c:v>
                </c:pt>
                <c:pt idx="4">
                  <c:v>Национална база данни "Население"</c:v>
                </c:pt>
                <c:pt idx="5">
                  <c:v>Регистър на уведомленията за трудовите договори и уведомления за промяна на работодател</c:v>
                </c:pt>
              </c:strCache>
            </c:strRef>
          </c:cat>
          <c:val>
            <c:numRef>
              <c:f>'топ регистър'!$B$2:$B$7</c:f>
              <c:numCache>
                <c:formatCode>General</c:formatCode>
                <c:ptCount val="6"/>
                <c:pt idx="0">
                  <c:v>11069717</c:v>
                </c:pt>
                <c:pt idx="1">
                  <c:v>6775723</c:v>
                </c:pt>
                <c:pt idx="2">
                  <c:v>5934050</c:v>
                </c:pt>
                <c:pt idx="3">
                  <c:v>2852050</c:v>
                </c:pt>
                <c:pt idx="4">
                  <c:v>2200128</c:v>
                </c:pt>
                <c:pt idx="5">
                  <c:v>2191125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65763104"/>
        <c:axId val="-65765280"/>
      </c:barChart>
      <c:catAx>
        <c:axId val="-6576310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65765280"/>
        <c:crosses val="autoZero"/>
        <c:auto val="1"/>
        <c:lblAlgn val="ctr"/>
        <c:lblOffset val="100"/>
        <c:noMultiLvlLbl val="0"/>
      </c:catAx>
      <c:valAx>
        <c:axId val="-6576528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6576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800" b="1" i="0" baseline="0" dirty="0">
                <a:effectLst/>
              </a:rPr>
              <a:t>Общ брой направени заявки към регистри </a:t>
            </a:r>
            <a:endParaRPr lang="bg-BG" sz="1800" b="1" i="0" baseline="0" dirty="0" smtClean="0">
              <a:effectLst/>
            </a:endParaRPr>
          </a:p>
          <a:p>
            <a:pPr>
              <a:defRPr b="1"/>
            </a:pPr>
            <a:r>
              <a:rPr lang="bg-BG" sz="1800" b="1" i="0" baseline="0" dirty="0" smtClean="0">
                <a:effectLst/>
              </a:rPr>
              <a:t>за периода 2018/2019/2020 г</a:t>
            </a:r>
            <a:r>
              <a:rPr lang="bg-BG" sz="1800" b="1" i="0" baseline="0" dirty="0">
                <a:effectLst/>
              </a:rPr>
              <a:t>.</a:t>
            </a:r>
            <a:endParaRPr lang="bg-BG" b="1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'общо 2019-2020 до м.Ноември'!$A$1:$A$3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'общо 2019-2020 до м.Ноември'!$B$1:$B$3</c:f>
              <c:numCache>
                <c:formatCode>General</c:formatCode>
                <c:ptCount val="3"/>
                <c:pt idx="0">
                  <c:v>3927817</c:v>
                </c:pt>
                <c:pt idx="1">
                  <c:v>17766121</c:v>
                </c:pt>
                <c:pt idx="2">
                  <c:v>39294854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65762560"/>
        <c:axId val="-65761472"/>
      </c:barChart>
      <c:catAx>
        <c:axId val="-6576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65761472"/>
        <c:crosses val="autoZero"/>
        <c:auto val="1"/>
        <c:lblAlgn val="ctr"/>
        <c:lblOffset val="100"/>
        <c:noMultiLvlLbl val="0"/>
      </c:catAx>
      <c:valAx>
        <c:axId val="-6576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6576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bg-BG"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bg-BG"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Брой изпратени съобщения по години 2017/2018/2019/2020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bg-BG" sz="2200" b="1" i="0" u="none" strike="noStrike" kern="1200" cap="all" spc="15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2629679747406372E-2"/>
                  <c:y val="-4.2745587120089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0211998195759372E-3"/>
                  <c:y val="-4.2745587120089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2609953378571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753984152546645E-2"/>
                  <c:y val="-2.53485203209707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410916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6695</c:v>
                </c:pt>
                <c:pt idx="1">
                  <c:v>20911</c:v>
                </c:pt>
                <c:pt idx="2">
                  <c:v>131159</c:v>
                </c:pt>
                <c:pt idx="3" formatCode="#,##0">
                  <c:v>527575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-100180768"/>
        <c:axId val="-100180224"/>
        <c:axId val="-98764336"/>
      </c:bar3DChart>
      <c:catAx>
        <c:axId val="-10018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00180224"/>
        <c:crosses val="autoZero"/>
        <c:auto val="1"/>
        <c:lblAlgn val="ctr"/>
        <c:lblOffset val="100"/>
        <c:noMultiLvlLbl val="0"/>
      </c:catAx>
      <c:valAx>
        <c:axId val="-10018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00180768"/>
        <c:crosses val="autoZero"/>
        <c:crossBetween val="between"/>
      </c:valAx>
      <c:serAx>
        <c:axId val="-98764336"/>
        <c:scaling>
          <c:orientation val="minMax"/>
        </c:scaling>
        <c:delete val="1"/>
        <c:axPos val="b"/>
        <c:majorTickMark val="none"/>
        <c:minorTickMark val="none"/>
        <c:tickLblPos val="nextTo"/>
        <c:crossAx val="-10018022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800" b="1" i="0" cap="all" baseline="0">
                <a:effectLst/>
              </a:rPr>
              <a:t>Брой получени съобщения по администрации за периода 2017 – 2020 г.</a:t>
            </a:r>
            <a:endParaRPr lang="bg-BG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БРОЙ ПОЛУЧЕНИ СЪОБЩЕНИЯ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Sheet2!$A$1:$A$24</c:f>
              <c:strCache>
                <c:ptCount val="24"/>
                <c:pt idx="0">
                  <c:v>Администрация</c:v>
                </c:pt>
                <c:pt idx="1">
                  <c:v>СТОЛИЧНА ОБЩИНА</c:v>
                </c:pt>
                <c:pt idx="2">
                  <c:v>РУО - СОФИЯ-ГРАД</c:v>
                </c:pt>
                <c:pt idx="3">
                  <c:v>ДБТ - ВЪЗРАЖДАНЕ ГР. СОФИЯ</c:v>
                </c:pt>
                <c:pt idx="4">
                  <c:v>ДБТ - ВАРНА</c:v>
                </c:pt>
                <c:pt idx="5">
                  <c:v>ДБТ - СЕРДИКА ГР. СОФИЯ</c:v>
                </c:pt>
                <c:pt idx="6">
                  <c:v>ДБТ - ИЗТОК ГР. СОФИЯ</c:v>
                </c:pt>
                <c:pt idx="7">
                  <c:v>НОИ - ЦЕНТРАЛНО УПРАВЛЕНИЕ</c:v>
                </c:pt>
                <c:pt idx="8">
                  <c:v>ОБЩИНА ВАРНА</c:v>
                </c:pt>
                <c:pt idx="9">
                  <c:v>РЗОК -  ГРАД ПЛЕВЕН</c:v>
                </c:pt>
                <c:pt idx="10">
                  <c:v>АГЕНЦИЯ ПО ЗАЕТОСТТА</c:v>
                </c:pt>
                <c:pt idx="11">
                  <c:v>ДБТ - ПЛОВДИВ</c:v>
                </c:pt>
                <c:pt idx="12">
                  <c:v>РУО - ПЛОВДИВ</c:v>
                </c:pt>
                <c:pt idx="13">
                  <c:v>НОТАРИУС № 391</c:v>
                </c:pt>
                <c:pt idx="14">
                  <c:v>ДБТ - ЛЮЛИН ГР. СОФИЯ</c:v>
                </c:pt>
                <c:pt idx="15">
                  <c:v>РЗОК ГРАД ВАРНА</c:v>
                </c:pt>
                <c:pt idx="16">
                  <c:v>ТП на НОИ  - СОФИЯ-ГРАД</c:v>
                </c:pt>
                <c:pt idx="17">
                  <c:v>ДБТ - БУРГАС</c:v>
                </c:pt>
                <c:pt idx="18">
                  <c:v>РЗОК -  ГРАД СЛИВЕН</c:v>
                </c:pt>
                <c:pt idx="19">
                  <c:v>РЗОК -   ПЛОВДИВ</c:v>
                </c:pt>
                <c:pt idx="20">
                  <c:v>НОТАРИУС № 617 </c:v>
                </c:pt>
                <c:pt idx="21">
                  <c:v>РЗОК -  ПЕРНИК</c:v>
                </c:pt>
                <c:pt idx="22">
                  <c:v>АСП</c:v>
                </c:pt>
                <c:pt idx="23">
                  <c:v>ОБЩИНА РУСЕ</c:v>
                </c:pt>
              </c:strCache>
            </c:strRef>
          </c:cat>
          <c:val>
            <c:numRef>
              <c:f>Sheet2!$B$1:$B$24</c:f>
              <c:numCache>
                <c:formatCode>General</c:formatCode>
                <c:ptCount val="24"/>
                <c:pt idx="0">
                  <c:v>0</c:v>
                </c:pt>
                <c:pt idx="1">
                  <c:v>43243</c:v>
                </c:pt>
                <c:pt idx="2">
                  <c:v>18819</c:v>
                </c:pt>
                <c:pt idx="3">
                  <c:v>10676</c:v>
                </c:pt>
                <c:pt idx="4">
                  <c:v>8032</c:v>
                </c:pt>
                <c:pt idx="5">
                  <c:v>7447</c:v>
                </c:pt>
                <c:pt idx="6">
                  <c:v>6806</c:v>
                </c:pt>
                <c:pt idx="7">
                  <c:v>6560</c:v>
                </c:pt>
                <c:pt idx="8">
                  <c:v>6313</c:v>
                </c:pt>
                <c:pt idx="9">
                  <c:v>6213</c:v>
                </c:pt>
                <c:pt idx="10">
                  <c:v>5535</c:v>
                </c:pt>
                <c:pt idx="11">
                  <c:v>5080</c:v>
                </c:pt>
                <c:pt idx="12">
                  <c:v>4286</c:v>
                </c:pt>
                <c:pt idx="13">
                  <c:v>3773</c:v>
                </c:pt>
                <c:pt idx="14">
                  <c:v>3534</c:v>
                </c:pt>
                <c:pt idx="15">
                  <c:v>3473</c:v>
                </c:pt>
                <c:pt idx="16">
                  <c:v>3181</c:v>
                </c:pt>
                <c:pt idx="17">
                  <c:v>3137</c:v>
                </c:pt>
                <c:pt idx="18">
                  <c:v>3089</c:v>
                </c:pt>
                <c:pt idx="19">
                  <c:v>3071</c:v>
                </c:pt>
                <c:pt idx="20">
                  <c:v>2992</c:v>
                </c:pt>
                <c:pt idx="21">
                  <c:v>2921</c:v>
                </c:pt>
                <c:pt idx="22">
                  <c:v>2908</c:v>
                </c:pt>
                <c:pt idx="23">
                  <c:v>2609</c:v>
                </c:pt>
              </c:numCache>
            </c:numRef>
          </c:val>
        </c:ser>
        <c:ser>
          <c:idx val="1"/>
          <c:order val="1"/>
          <c:tx>
            <c:v>АДМИНИСТРАЦИЯ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Sheet2!$A$1:$A$24</c:f>
              <c:strCache>
                <c:ptCount val="24"/>
                <c:pt idx="0">
                  <c:v>Администрация</c:v>
                </c:pt>
                <c:pt idx="1">
                  <c:v>СТОЛИЧНА ОБЩИНА</c:v>
                </c:pt>
                <c:pt idx="2">
                  <c:v>РУО - СОФИЯ-ГРАД</c:v>
                </c:pt>
                <c:pt idx="3">
                  <c:v>ДБТ - ВЪЗРАЖДАНЕ ГР. СОФИЯ</c:v>
                </c:pt>
                <c:pt idx="4">
                  <c:v>ДБТ - ВАРНА</c:v>
                </c:pt>
                <c:pt idx="5">
                  <c:v>ДБТ - СЕРДИКА ГР. СОФИЯ</c:v>
                </c:pt>
                <c:pt idx="6">
                  <c:v>ДБТ - ИЗТОК ГР. СОФИЯ</c:v>
                </c:pt>
                <c:pt idx="7">
                  <c:v>НОИ - ЦЕНТРАЛНО УПРАВЛЕНИЕ</c:v>
                </c:pt>
                <c:pt idx="8">
                  <c:v>ОБЩИНА ВАРНА</c:v>
                </c:pt>
                <c:pt idx="9">
                  <c:v>РЗОК -  ГРАД ПЛЕВЕН</c:v>
                </c:pt>
                <c:pt idx="10">
                  <c:v>АГЕНЦИЯ ПО ЗАЕТОСТТА</c:v>
                </c:pt>
                <c:pt idx="11">
                  <c:v>ДБТ - ПЛОВДИВ</c:v>
                </c:pt>
                <c:pt idx="12">
                  <c:v>РУО - ПЛОВДИВ</c:v>
                </c:pt>
                <c:pt idx="13">
                  <c:v>НОТАРИУС № 391</c:v>
                </c:pt>
                <c:pt idx="14">
                  <c:v>ДБТ - ЛЮЛИН ГР. СОФИЯ</c:v>
                </c:pt>
                <c:pt idx="15">
                  <c:v>РЗОК ГРАД ВАРНА</c:v>
                </c:pt>
                <c:pt idx="16">
                  <c:v>ТП на НОИ  - СОФИЯ-ГРАД</c:v>
                </c:pt>
                <c:pt idx="17">
                  <c:v>ДБТ - БУРГАС</c:v>
                </c:pt>
                <c:pt idx="18">
                  <c:v>РЗОК -  ГРАД СЛИВЕН</c:v>
                </c:pt>
                <c:pt idx="19">
                  <c:v>РЗОК -   ПЛОВДИВ</c:v>
                </c:pt>
                <c:pt idx="20">
                  <c:v>НОТАРИУС № 617 </c:v>
                </c:pt>
                <c:pt idx="21">
                  <c:v>РЗОК -  ПЕРНИК</c:v>
                </c:pt>
                <c:pt idx="22">
                  <c:v>АСП</c:v>
                </c:pt>
                <c:pt idx="23">
                  <c:v>ОБЩИНА РУСЕ</c:v>
                </c:pt>
              </c:strCache>
            </c:strRef>
          </c:cat>
          <c:val>
            <c:numRef>
              <c:f>Sheet2!$C$1:$C$24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00179680"/>
        <c:axId val="-100179136"/>
      </c:barChart>
      <c:catAx>
        <c:axId val="-100179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00179136"/>
        <c:crosses val="autoZero"/>
        <c:auto val="1"/>
        <c:lblAlgn val="ctr"/>
        <c:lblOffset val="100"/>
        <c:noMultiLvlLbl val="0"/>
      </c:catAx>
      <c:valAx>
        <c:axId val="-100179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0017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/>
              <a:t>Брой получени съобщения по администрации за периода 2017 – 2020 г.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qZVLNReceivedMessages!$A$1</c:f>
              <c:strCache>
                <c:ptCount val="1"/>
                <c:pt idx="0">
                  <c:v>Брой получени съобщения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38368529187755501"/>
                  <c:y val="-4.5064073483536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003848312430616"/>
                  <c:y val="-6.7596110225304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42636449165132"/>
                  <c:y val="-1.126601837088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3816466352505568E-2"/>
                  <c:y val="-6.7596110225304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7802590304268027E-2"/>
                  <c:y val="-9.0128146967074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0585939046382948E-2"/>
                  <c:y val="-9.0128146967070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6599815094620489E-2"/>
                  <c:y val="-1.1266018370884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0585939046382948E-2"/>
                  <c:y val="-9.0128146967074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5774838207792961E-2"/>
                  <c:y val="-6.7596110225304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7.4572062998145408E-2"/>
                  <c:y val="-6.7596110225304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6.7355411740260412E-2"/>
                  <c:y val="-9.0128146967073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8935985272727899E-2"/>
                  <c:y val="-4.5064073483536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5.4124884434137828E-2"/>
                  <c:y val="-6.7596110225304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5.532765964378529E-2"/>
                  <c:y val="-6.7596110225304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5.2922109224490324E-2"/>
                  <c:y val="-4.5064073483537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4.9313783595547757E-2"/>
                  <c:y val="-8.26165136601340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5.1719334014842772E-2"/>
                  <c:y val="-4.5064073483536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4.9313783595547798E-2"/>
                  <c:y val="-2.2532036741768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5.1719334014842813E-2"/>
                  <c:y val="-4.5064073483536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qZVLNReceivedMessages!$B$2:$B$26</c:f>
              <c:strCache>
                <c:ptCount val="25"/>
                <c:pt idx="0">
                  <c:v>СТОЛИЧНА ОБЩИНА</c:v>
                </c:pt>
                <c:pt idx="1">
                  <c:v>РУО - СОФИЯ-ГРАД</c:v>
                </c:pt>
                <c:pt idx="2">
                  <c:v>ДБТ - ВЪЗРАЖДАНЕ ГР. СОФИЯ</c:v>
                </c:pt>
                <c:pt idx="3">
                  <c:v>ДБТ - ВАРНА</c:v>
                </c:pt>
                <c:pt idx="4">
                  <c:v>ДБТ - СЕРДИКА ГР. СОФИЯ</c:v>
                </c:pt>
                <c:pt idx="5">
                  <c:v>ДБТ - ИЗТОК ГР. СОФИЯ</c:v>
                </c:pt>
                <c:pt idx="6">
                  <c:v>НОИ - ЦЕНТРАЛНО УПРАВЛЕНИЕ</c:v>
                </c:pt>
                <c:pt idx="7">
                  <c:v>ОБЩИНА ВАРНА</c:v>
                </c:pt>
                <c:pt idx="8">
                  <c:v>РЗОК -  ГРАД ПЛЕВЕН</c:v>
                </c:pt>
                <c:pt idx="9">
                  <c:v>АГЕНЦИЯ ПО ЗАЕТОСТТА</c:v>
                </c:pt>
                <c:pt idx="10">
                  <c:v>ДБТ - ПЛОВДИВ</c:v>
                </c:pt>
                <c:pt idx="11">
                  <c:v>РУО - ПЛОВДИВ</c:v>
                </c:pt>
                <c:pt idx="12">
                  <c:v>НОТАРИУС № 391</c:v>
                </c:pt>
                <c:pt idx="13">
                  <c:v>ДБТ - ЛЮЛИН ГР. СОФИЯ</c:v>
                </c:pt>
                <c:pt idx="14">
                  <c:v>РЗОК ГРАД ВАРНА</c:v>
                </c:pt>
                <c:pt idx="15">
                  <c:v>ТП на НОИ  - СОФИЯ-ГРАД</c:v>
                </c:pt>
                <c:pt idx="16">
                  <c:v>ДБТ - БУРГАС</c:v>
                </c:pt>
                <c:pt idx="17">
                  <c:v>РЗОК -  ГРАД СЛИВЕН</c:v>
                </c:pt>
                <c:pt idx="18">
                  <c:v>РЗОК -   ПЛОВДИВ</c:v>
                </c:pt>
                <c:pt idx="19">
                  <c:v>НОТАРИУС № 617 </c:v>
                </c:pt>
                <c:pt idx="20">
                  <c:v>РЗОК -  ПЕРНИК</c:v>
                </c:pt>
                <c:pt idx="21">
                  <c:v>АСП</c:v>
                </c:pt>
                <c:pt idx="22">
                  <c:v>ОБЩИНА РУСЕ</c:v>
                </c:pt>
                <c:pt idx="23">
                  <c:v>ДБТ - РУСЕ</c:v>
                </c:pt>
                <c:pt idx="24">
                  <c:v>ОБЩИНА  ДИМИТРОВГРАД</c:v>
                </c:pt>
              </c:strCache>
            </c:strRef>
          </c:cat>
          <c:val>
            <c:numRef>
              <c:f>qZVLNReceivedMessages!$A$2:$A$26</c:f>
              <c:numCache>
                <c:formatCode>General</c:formatCode>
                <c:ptCount val="25"/>
                <c:pt idx="0">
                  <c:v>43243</c:v>
                </c:pt>
                <c:pt idx="1">
                  <c:v>18819</c:v>
                </c:pt>
                <c:pt idx="2">
                  <c:v>10676</c:v>
                </c:pt>
                <c:pt idx="3">
                  <c:v>8032</c:v>
                </c:pt>
                <c:pt idx="4">
                  <c:v>7447</c:v>
                </c:pt>
                <c:pt idx="5">
                  <c:v>6806</c:v>
                </c:pt>
                <c:pt idx="6">
                  <c:v>6560</c:v>
                </c:pt>
                <c:pt idx="7">
                  <c:v>6313</c:v>
                </c:pt>
                <c:pt idx="8">
                  <c:v>6213</c:v>
                </c:pt>
                <c:pt idx="9">
                  <c:v>5535</c:v>
                </c:pt>
                <c:pt idx="10">
                  <c:v>5080</c:v>
                </c:pt>
                <c:pt idx="11">
                  <c:v>4286</c:v>
                </c:pt>
                <c:pt idx="12">
                  <c:v>3773</c:v>
                </c:pt>
                <c:pt idx="13">
                  <c:v>3534</c:v>
                </c:pt>
                <c:pt idx="14">
                  <c:v>3473</c:v>
                </c:pt>
                <c:pt idx="15">
                  <c:v>3181</c:v>
                </c:pt>
                <c:pt idx="16">
                  <c:v>3137</c:v>
                </c:pt>
                <c:pt idx="17">
                  <c:v>3089</c:v>
                </c:pt>
                <c:pt idx="18">
                  <c:v>3071</c:v>
                </c:pt>
                <c:pt idx="19">
                  <c:v>2992</c:v>
                </c:pt>
                <c:pt idx="20">
                  <c:v>2921</c:v>
                </c:pt>
                <c:pt idx="21">
                  <c:v>2908</c:v>
                </c:pt>
                <c:pt idx="22">
                  <c:v>2609</c:v>
                </c:pt>
                <c:pt idx="23">
                  <c:v>2545</c:v>
                </c:pt>
                <c:pt idx="24">
                  <c:v>2531</c:v>
                </c:pt>
              </c:numCache>
            </c:numRef>
          </c:val>
        </c:ser>
        <c:ser>
          <c:idx val="1"/>
          <c:order val="1"/>
          <c:tx>
            <c:strRef>
              <c:f>qZVLNReceivedMessages!$B$1</c:f>
              <c:strCache>
                <c:ptCount val="1"/>
                <c:pt idx="0">
                  <c:v>Администрация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qZVLNReceivedMessages!$B$2:$B$26</c:f>
              <c:strCache>
                <c:ptCount val="25"/>
                <c:pt idx="0">
                  <c:v>СТОЛИЧНА ОБЩИНА</c:v>
                </c:pt>
                <c:pt idx="1">
                  <c:v>РУО - СОФИЯ-ГРАД</c:v>
                </c:pt>
                <c:pt idx="2">
                  <c:v>ДБТ - ВЪЗРАЖДАНЕ ГР. СОФИЯ</c:v>
                </c:pt>
                <c:pt idx="3">
                  <c:v>ДБТ - ВАРНА</c:v>
                </c:pt>
                <c:pt idx="4">
                  <c:v>ДБТ - СЕРДИКА ГР. СОФИЯ</c:v>
                </c:pt>
                <c:pt idx="5">
                  <c:v>ДБТ - ИЗТОК ГР. СОФИЯ</c:v>
                </c:pt>
                <c:pt idx="6">
                  <c:v>НОИ - ЦЕНТРАЛНО УПРАВЛЕНИЕ</c:v>
                </c:pt>
                <c:pt idx="7">
                  <c:v>ОБЩИНА ВАРНА</c:v>
                </c:pt>
                <c:pt idx="8">
                  <c:v>РЗОК -  ГРАД ПЛЕВЕН</c:v>
                </c:pt>
                <c:pt idx="9">
                  <c:v>АГЕНЦИЯ ПО ЗАЕТОСТТА</c:v>
                </c:pt>
                <c:pt idx="10">
                  <c:v>ДБТ - ПЛОВДИВ</c:v>
                </c:pt>
                <c:pt idx="11">
                  <c:v>РУО - ПЛОВДИВ</c:v>
                </c:pt>
                <c:pt idx="12">
                  <c:v>НОТАРИУС № 391</c:v>
                </c:pt>
                <c:pt idx="13">
                  <c:v>ДБТ - ЛЮЛИН ГР. СОФИЯ</c:v>
                </c:pt>
                <c:pt idx="14">
                  <c:v>РЗОК ГРАД ВАРНА</c:v>
                </c:pt>
                <c:pt idx="15">
                  <c:v>ТП на НОИ  - СОФИЯ-ГРАД</c:v>
                </c:pt>
                <c:pt idx="16">
                  <c:v>ДБТ - БУРГАС</c:v>
                </c:pt>
                <c:pt idx="17">
                  <c:v>РЗОК -  ГРАД СЛИВЕН</c:v>
                </c:pt>
                <c:pt idx="18">
                  <c:v>РЗОК -   ПЛОВДИВ</c:v>
                </c:pt>
                <c:pt idx="19">
                  <c:v>НОТАРИУС № 617 </c:v>
                </c:pt>
                <c:pt idx="20">
                  <c:v>РЗОК -  ПЕРНИК</c:v>
                </c:pt>
                <c:pt idx="21">
                  <c:v>АСП</c:v>
                </c:pt>
                <c:pt idx="22">
                  <c:v>ОБЩИНА РУСЕ</c:v>
                </c:pt>
                <c:pt idx="23">
                  <c:v>ДБТ - РУСЕ</c:v>
                </c:pt>
                <c:pt idx="24">
                  <c:v>ОБЩИНА  ДИМИТРОВГРАД</c:v>
                </c:pt>
              </c:strCache>
            </c:strRef>
          </c:cat>
          <c:val>
            <c:numRef>
              <c:f>qZVLNReceivedMessages!$B$2:$B$26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-100177504"/>
        <c:axId val="-100184576"/>
        <c:axId val="0"/>
      </c:bar3DChart>
      <c:catAx>
        <c:axId val="-10017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00184576"/>
        <c:crosses val="autoZero"/>
        <c:auto val="1"/>
        <c:lblAlgn val="ctr"/>
        <c:lblOffset val="100"/>
        <c:noMultiLvlLbl val="0"/>
      </c:catAx>
      <c:valAx>
        <c:axId val="-10018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0017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/>
              <a:t>Брой </a:t>
            </a:r>
            <a:r>
              <a:rPr lang="bg-BG" dirty="0" smtClean="0"/>
              <a:t>извършени регистрации </a:t>
            </a:r>
            <a:r>
              <a:rPr lang="bg-BG" dirty="0"/>
              <a:t>на административни органи, на лица предоставящи публични и обществени функции и на юридически лица по месеци за 2020 г.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Брой регистрации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Sheet1!$I$3:$I$13</c:f>
              <c:strCache>
                <c:ptCount val="11"/>
                <c:pt idx="0">
                  <c:v>януари</c:v>
                </c:pt>
                <c:pt idx="1">
                  <c:v>февруари</c:v>
                </c:pt>
                <c:pt idx="2">
                  <c:v>март</c:v>
                </c:pt>
                <c:pt idx="3">
                  <c:v>април</c:v>
                </c:pt>
                <c:pt idx="4">
                  <c:v>май </c:v>
                </c:pt>
                <c:pt idx="5">
                  <c:v>юни</c:v>
                </c:pt>
                <c:pt idx="6">
                  <c:v>юли </c:v>
                </c:pt>
                <c:pt idx="7">
                  <c:v>август</c:v>
                </c:pt>
                <c:pt idx="8">
                  <c:v>септември</c:v>
                </c:pt>
                <c:pt idx="9">
                  <c:v>октомври </c:v>
                </c:pt>
                <c:pt idx="10">
                  <c:v>ноември</c:v>
                </c:pt>
              </c:strCache>
            </c:strRef>
          </c:cat>
          <c:val>
            <c:numRef>
              <c:f>Sheet1!$J$3:$J$13</c:f>
              <c:numCache>
                <c:formatCode>General</c:formatCode>
                <c:ptCount val="11"/>
                <c:pt idx="0">
                  <c:v>107</c:v>
                </c:pt>
                <c:pt idx="1">
                  <c:v>62</c:v>
                </c:pt>
                <c:pt idx="2">
                  <c:v>585</c:v>
                </c:pt>
                <c:pt idx="3">
                  <c:v>7785</c:v>
                </c:pt>
                <c:pt idx="4">
                  <c:v>1726</c:v>
                </c:pt>
                <c:pt idx="5">
                  <c:v>384</c:v>
                </c:pt>
                <c:pt idx="6">
                  <c:v>319</c:v>
                </c:pt>
                <c:pt idx="7">
                  <c:v>340</c:v>
                </c:pt>
                <c:pt idx="8">
                  <c:v>318</c:v>
                </c:pt>
                <c:pt idx="9">
                  <c:v>225</c:v>
                </c:pt>
                <c:pt idx="10">
                  <c:v>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100173152"/>
        <c:axId val="-100174784"/>
      </c:barChart>
      <c:catAx>
        <c:axId val="-10017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00174784"/>
        <c:crosses val="autoZero"/>
        <c:auto val="1"/>
        <c:lblAlgn val="ctr"/>
        <c:lblOffset val="100"/>
        <c:noMultiLvlLbl val="0"/>
      </c:catAx>
      <c:valAx>
        <c:axId val="-100174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0017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g-BG" dirty="0">
                <a:solidFill>
                  <a:schemeClr val="tx1"/>
                </a:solidFill>
              </a:rPr>
              <a:t>Брой</a:t>
            </a:r>
            <a:r>
              <a:rPr lang="bg-BG" baseline="0" dirty="0">
                <a:solidFill>
                  <a:schemeClr val="tx1"/>
                </a:solidFill>
              </a:rPr>
              <a:t> присъединени администрации по години към </a:t>
            </a:r>
            <a:r>
              <a:rPr lang="bg-BG" baseline="0" dirty="0" smtClean="0">
                <a:solidFill>
                  <a:schemeClr val="tx1"/>
                </a:solidFill>
              </a:rPr>
              <a:t>Единния </a:t>
            </a:r>
            <a:r>
              <a:rPr lang="bg-BG" baseline="0" dirty="0">
                <a:solidFill>
                  <a:schemeClr val="tx1"/>
                </a:solidFill>
              </a:rPr>
              <a:t>модел по заявяване</a:t>
            </a:r>
            <a:r>
              <a:rPr lang="bg-BG" baseline="0" dirty="0" smtClean="0">
                <a:solidFill>
                  <a:schemeClr val="tx1"/>
                </a:solidFill>
              </a:rPr>
              <a:t>, заплащане </a:t>
            </a:r>
            <a:r>
              <a:rPr lang="bg-BG" baseline="0" dirty="0">
                <a:solidFill>
                  <a:schemeClr val="tx1"/>
                </a:solidFill>
              </a:rPr>
              <a:t>и предоставяне на електронни административни услуги</a:t>
            </a:r>
            <a:endParaRPr lang="bg-BG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Услуги!$F$3</c:f>
              <c:strCache>
                <c:ptCount val="1"/>
                <c:pt idx="0">
                  <c:v>брой</c:v>
                </c:pt>
              </c:strCache>
            </c:strRef>
          </c:tx>
          <c:spPr>
            <a:solidFill>
              <a:srgbClr val="3590BF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Услуги!$E$5:$E$7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Услуги!$F$5:$F$7</c:f>
              <c:numCache>
                <c:formatCode>General</c:formatCode>
                <c:ptCount val="3"/>
                <c:pt idx="0">
                  <c:v>10</c:v>
                </c:pt>
                <c:pt idx="1">
                  <c:v>55</c:v>
                </c:pt>
                <c:pt idx="2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BD-4EB9-9835-2380C8855D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0187296"/>
        <c:axId val="-100186208"/>
      </c:barChart>
      <c:catAx>
        <c:axId val="-10018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00186208"/>
        <c:crosses val="autoZero"/>
        <c:auto val="1"/>
        <c:lblAlgn val="ctr"/>
        <c:lblOffset val="100"/>
        <c:noMultiLvlLbl val="0"/>
      </c:catAx>
      <c:valAx>
        <c:axId val="-10018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0018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g-BG" dirty="0" smtClean="0">
                <a:solidFill>
                  <a:schemeClr val="tx1"/>
                </a:solidFill>
              </a:rPr>
              <a:t>Общ брой </a:t>
            </a:r>
            <a:r>
              <a:rPr lang="bg-BG" dirty="0">
                <a:solidFill>
                  <a:schemeClr val="tx1"/>
                </a:solidFill>
              </a:rPr>
              <a:t>на разработените услуги чрез Единния модел за заявяване, заплащане и предоставяне на ЕАУ към края</a:t>
            </a:r>
            <a:r>
              <a:rPr lang="bg-BG" baseline="0" dirty="0">
                <a:solidFill>
                  <a:schemeClr val="tx1"/>
                </a:solidFill>
              </a:rPr>
              <a:t> на 2018/2019/2020 г.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1"/>
                <c:pt idx="0">
                  <c:v>брой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1"/>
                <c:pt idx="0">
                  <c:v>брой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1"/>
                <c:pt idx="0">
                  <c:v>335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1"/>
                <c:pt idx="0">
                  <c:v>брой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1"/>
                <c:pt idx="0">
                  <c:v>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00184032"/>
        <c:axId val="-65766912"/>
      </c:barChart>
      <c:catAx>
        <c:axId val="-10018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65766912"/>
        <c:crosses val="autoZero"/>
        <c:auto val="1"/>
        <c:lblAlgn val="ctr"/>
        <c:lblOffset val="100"/>
        <c:noMultiLvlLbl val="0"/>
      </c:catAx>
      <c:valAx>
        <c:axId val="-6576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10018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bg-BG" dirty="0"/>
              <a:t>Общ брой заявени услуги </a:t>
            </a:r>
            <a:r>
              <a:rPr lang="bg-BG" dirty="0" smtClean="0"/>
              <a:t>за 2019/2020 г.</a:t>
            </a:r>
            <a:endParaRPr lang="en-GB" dirty="0"/>
          </a:p>
        </c:rich>
      </c:tx>
      <c:layout>
        <c:manualLayout>
          <c:xMode val="edge"/>
          <c:yMode val="edge"/>
          <c:x val="0.14567368672217407"/>
          <c:y val="5.02386335091685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15011616370920142"/>
          <c:y val="5.7751633986928105E-2"/>
          <c:w val="0.80602418716799151"/>
          <c:h val="0.874309505429468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'Zaqweni uslugi po meseci'!$B$24:$B$25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'Zaqweni uslugi po meseci'!$C$24:$C$25</c:f>
              <c:numCache>
                <c:formatCode>General</c:formatCode>
                <c:ptCount val="2"/>
                <c:pt idx="0">
                  <c:v>2501</c:v>
                </c:pt>
                <c:pt idx="1">
                  <c:v>32125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CC-4B5B-96B5-DD4CD936604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65769632"/>
        <c:axId val="-65772896"/>
      </c:barChart>
      <c:catAx>
        <c:axId val="-6576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65772896"/>
        <c:crosses val="autoZero"/>
        <c:auto val="1"/>
        <c:lblAlgn val="ctr"/>
        <c:lblOffset val="100"/>
        <c:noMultiLvlLbl val="0"/>
      </c:catAx>
      <c:valAx>
        <c:axId val="-6577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657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 smtClean="0"/>
              <a:t>Най-често</a:t>
            </a:r>
            <a:r>
              <a:rPr lang="bg-BG" baseline="0" dirty="0" smtClean="0"/>
              <a:t> заявявани услуги за периода 2019-2020 г.</a:t>
            </a:r>
            <a:endParaRPr lang="bg-BG" baseline="0" dirty="0"/>
          </a:p>
        </c:rich>
      </c:tx>
      <c:layout>
        <c:manualLayout>
          <c:xMode val="edge"/>
          <c:yMode val="edge"/>
          <c:x val="0.26865844253129578"/>
          <c:y val="6.4988798429389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1.8498153327634616E-3"/>
          <c:y val="6.3902338598743891E-2"/>
          <c:w val="0.78723073621584028"/>
          <c:h val="0.588371999773779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212065159523787E-3"/>
                  <c:y val="1.0419306777965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'Заявени услуги от 2017г до сега'!$D$193:$D$201</c:f>
              <c:strCache>
                <c:ptCount val="9"/>
                <c:pt idx="0">
                  <c:v>Приемане на заявления и регистрация на търсещи работа лица</c:v>
                </c:pt>
                <c:pt idx="1">
                  <c:v>Издаване на решения за прекратяване на регистрацията на търсещи работа лица</c:v>
                </c:pt>
                <c:pt idx="2">
                  <c:v>Отпускане на месечни помощи за дете до завършване на средно образование, но не повече от 20-годишна възраст по реда на Правилника за прилагане на Закона за семейни помощи за деца</c:v>
                </c:pt>
                <c:pt idx="3">
                  <c:v>Освобождаване на лица от винетни такси при ползване на републиканските пътища</c:v>
                </c:pt>
                <c:pt idx="4">
                  <c:v>Отпускане на еднократна помощ при раждане на живо дете по реда на Правилника за прилагане на Закона за семейни помощи за деца</c:v>
                </c:pt>
                <c:pt idx="5">
                  <c:v>Издаване на удостоверение за наличие или липса на задължения по Закона за местни данъци и такси</c:v>
                </c:pt>
                <c:pt idx="6">
                  <c:v>Отпускане на еднократна помощ по реда на Правилника за прилагане на Закона за социално подпомагане_x000d_</c:v>
                </c:pt>
                <c:pt idx="7">
                  <c:v>Издаване на служебна бележка за удостоверяване на регистрация на търсещо работа лице</c:v>
                </c:pt>
                <c:pt idx="8">
                  <c:v>Издаване на удостоверение за наследници</c:v>
                </c:pt>
              </c:strCache>
            </c:strRef>
          </c:cat>
          <c:val>
            <c:numRef>
              <c:f>'Заявени услуги от 2017г до сега'!$E$193:$E$201</c:f>
              <c:numCache>
                <c:formatCode>General</c:formatCode>
                <c:ptCount val="9"/>
                <c:pt idx="0">
                  <c:v>16471</c:v>
                </c:pt>
                <c:pt idx="1">
                  <c:v>2301</c:v>
                </c:pt>
                <c:pt idx="2">
                  <c:v>1200</c:v>
                </c:pt>
                <c:pt idx="3">
                  <c:v>896</c:v>
                </c:pt>
                <c:pt idx="4">
                  <c:v>548</c:v>
                </c:pt>
                <c:pt idx="5">
                  <c:v>522</c:v>
                </c:pt>
                <c:pt idx="6">
                  <c:v>413</c:v>
                </c:pt>
                <c:pt idx="7">
                  <c:v>357</c:v>
                </c:pt>
                <c:pt idx="8">
                  <c:v>222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65773984"/>
        <c:axId val="-65772352"/>
      </c:barChart>
      <c:catAx>
        <c:axId val="-6577398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65772352"/>
        <c:crosses val="autoZero"/>
        <c:auto val="1"/>
        <c:lblAlgn val="ctr"/>
        <c:lblOffset val="100"/>
        <c:noMultiLvlLbl val="0"/>
      </c:catAx>
      <c:valAx>
        <c:axId val="-6577235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-6577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33308-C468-47B3-A860-4992E52E8403}" type="datetimeFigureOut">
              <a:rPr lang="bg-BG" smtClean="0"/>
              <a:t>24.11.2020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FB7AD-3673-4450-B7E6-D68218EED26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081695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841A6-75E3-4F7E-ABB6-15427806EDC7}" type="datetimeFigureOut">
              <a:rPr lang="bg-BG" smtClean="0"/>
              <a:t>24.11.2020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EADFF-187A-4B1E-A227-5F7B56A6674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7350001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EADFF-187A-4B1E-A227-5F7B56A6674A}" type="slidenum">
              <a:rPr lang="bg-BG" smtClean="0"/>
              <a:t>1</a:t>
            </a:fld>
            <a:endParaRPr lang="bg-BG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914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93CA-92DE-4641-8EB2-2B2582ACB8A2}" type="slidenum">
              <a:rPr lang="bg-BG" smtClean="0"/>
              <a:t>10</a:t>
            </a:fld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8EEFB0-7D3C-435F-93B4-5189BC31491C}" type="datetime1">
              <a:rPr lang="bg-BG" smtClean="0"/>
              <a:t>24.11.2020 г.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039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93CA-92DE-4641-8EB2-2B2582ACB8A2}" type="slidenum">
              <a:rPr lang="bg-BG" smtClean="0"/>
              <a:t>11</a:t>
            </a:fld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72559C4-4370-4050-A9BF-21800F90A073}" type="datetime1">
              <a:rPr lang="bg-BG" smtClean="0"/>
              <a:t>24.11.2020 г.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437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93CA-92DE-4641-8EB2-2B2582ACB8A2}" type="slidenum">
              <a:rPr lang="bg-BG" smtClean="0"/>
              <a:t>13</a:t>
            </a:fld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72559C4-4370-4050-A9BF-21800F90A073}" type="datetime1">
              <a:rPr lang="bg-BG" smtClean="0"/>
              <a:t>24.11.2020 г.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68511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93CA-92DE-4641-8EB2-2B2582ACB8A2}" type="slidenum">
              <a:rPr lang="bg-BG" smtClean="0"/>
              <a:t>15</a:t>
            </a:fld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FAF415-7993-497E-915B-D6AC3A51A38C}" type="datetime1">
              <a:rPr lang="bg-BG" smtClean="0"/>
              <a:t>24.11.2020 г.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7564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93CA-92DE-4641-8EB2-2B2582ACB8A2}" type="slidenum">
              <a:rPr lang="bg-BG" smtClean="0"/>
              <a:t>16</a:t>
            </a:fld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FAF415-7993-497E-915B-D6AC3A51A38C}" type="datetime1">
              <a:rPr lang="bg-BG" smtClean="0"/>
              <a:t>24.11.2020 г.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7665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93CA-92DE-4641-8EB2-2B2582ACB8A2}" type="slidenum">
              <a:rPr lang="bg-BG" smtClean="0"/>
              <a:t>17</a:t>
            </a:fld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FAF415-7993-497E-915B-D6AC3A51A38C}" type="datetime1">
              <a:rPr lang="bg-BG" smtClean="0"/>
              <a:t>24.11.2020 г.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853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BF8-1D5F-4CC6-A54A-BF528F244DC5}" type="datetimeFigureOut">
              <a:rPr lang="bg-BG" smtClean="0"/>
              <a:t>24.11.2020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0918-AC18-41F2-B87F-724281B4E4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87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BF8-1D5F-4CC6-A54A-BF528F244DC5}" type="datetimeFigureOut">
              <a:rPr lang="bg-BG" smtClean="0"/>
              <a:t>24.11.2020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0918-AC18-41F2-B87F-724281B4E4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647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BF8-1D5F-4CC6-A54A-BF528F244DC5}" type="datetimeFigureOut">
              <a:rPr lang="bg-BG" smtClean="0"/>
              <a:t>24.11.2020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0918-AC18-41F2-B87F-724281B4E4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287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BF8-1D5F-4CC6-A54A-BF528F244DC5}" type="datetimeFigureOut">
              <a:rPr lang="bg-BG" smtClean="0"/>
              <a:t>24.11.2020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0918-AC18-41F2-B87F-724281B4E4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42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BF8-1D5F-4CC6-A54A-BF528F244DC5}" type="datetimeFigureOut">
              <a:rPr lang="bg-BG" smtClean="0"/>
              <a:t>24.11.2020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0918-AC18-41F2-B87F-724281B4E4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067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BF8-1D5F-4CC6-A54A-BF528F244DC5}" type="datetimeFigureOut">
              <a:rPr lang="bg-BG" smtClean="0"/>
              <a:t>24.11.2020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0918-AC18-41F2-B87F-724281B4E4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943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BF8-1D5F-4CC6-A54A-BF528F244DC5}" type="datetimeFigureOut">
              <a:rPr lang="bg-BG" smtClean="0"/>
              <a:t>24.11.2020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0918-AC18-41F2-B87F-724281B4E4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844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BF8-1D5F-4CC6-A54A-BF528F244DC5}" type="datetimeFigureOut">
              <a:rPr lang="bg-BG" smtClean="0"/>
              <a:t>24.11.2020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0918-AC18-41F2-B87F-724281B4E4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240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BF8-1D5F-4CC6-A54A-BF528F244DC5}" type="datetimeFigureOut">
              <a:rPr lang="bg-BG" smtClean="0"/>
              <a:t>24.11.2020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0918-AC18-41F2-B87F-724281B4E4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673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BF8-1D5F-4CC6-A54A-BF528F244DC5}" type="datetimeFigureOut">
              <a:rPr lang="bg-BG" smtClean="0"/>
              <a:t>24.11.2020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0918-AC18-41F2-B87F-724281B4E4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490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5BF8-1D5F-4CC6-A54A-BF528F244DC5}" type="datetimeFigureOut">
              <a:rPr lang="bg-BG" smtClean="0"/>
              <a:t>24.11.2020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0918-AC18-41F2-B87F-724281B4E4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086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65BF8-1D5F-4CC6-A54A-BF528F244DC5}" type="datetimeFigureOut">
              <a:rPr lang="bg-BG" smtClean="0"/>
              <a:t>24.11.2020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0918-AC18-41F2-B87F-724281B4E41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22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nfo-regix.egov.bg/mai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4502" y="430295"/>
            <a:ext cx="11853849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5" name="Rectangle 14"/>
          <p:cNvSpPr/>
          <p:nvPr/>
        </p:nvSpPr>
        <p:spPr>
          <a:xfrm>
            <a:off x="164502" y="1897513"/>
            <a:ext cx="11853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E</a:t>
            </a:r>
            <a:r>
              <a:rPr lang="bg-BG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лектронно управление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bg-BG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в цифри и факти</a:t>
            </a:r>
            <a:endParaRPr lang="ru-RU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36" y="197340"/>
            <a:ext cx="605976" cy="7192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53554" y="430295"/>
            <a:ext cx="109647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200" b="1" dirty="0" smtClean="0">
                <a:solidFill>
                  <a:schemeClr val="bg1"/>
                </a:solidFill>
              </a:rPr>
              <a:t>ДЪРЖАВНА АГЕНЦИЯ „ЕЛЕКТРОННО УПРАВЛЕНИЕ“</a:t>
            </a:r>
            <a:endParaRPr lang="bg-BG" sz="2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503" y="4805001"/>
            <a:ext cx="11853849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Николай Минев, директор </a:t>
            </a:r>
          </a:p>
          <a:p>
            <a:pPr algn="ctr">
              <a:spcAft>
                <a:spcPts val="0"/>
              </a:spcAft>
            </a:pPr>
            <a:r>
              <a:rPr lang="bg-BG" b="1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Дирекция „Единен системен интегратор“</a:t>
            </a:r>
            <a:endParaRPr lang="bg-BG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023" y="94551"/>
            <a:ext cx="11645951" cy="43088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200" b="1" i="1" dirty="0">
                <a:solidFill>
                  <a:schemeClr val="bg1"/>
                </a:solidFill>
              </a:rPr>
              <a:t>Централизирано предоставяне на електронни административни услуги</a:t>
            </a:r>
            <a:endParaRPr lang="bg-BG" sz="2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13" y="1278177"/>
            <a:ext cx="5942986" cy="496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852" y="1035709"/>
            <a:ext cx="3908913" cy="5205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502" y="1123553"/>
            <a:ext cx="4678240" cy="5117324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99657"/>
              </p:ext>
            </p:extLst>
          </p:nvPr>
        </p:nvGraphicFramePr>
        <p:xfrm>
          <a:off x="7928517" y="651448"/>
          <a:ext cx="4038894" cy="588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1605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6988" y="223442"/>
            <a:ext cx="10907485" cy="43088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200" b="1" i="1" dirty="0" smtClean="0">
                <a:solidFill>
                  <a:schemeClr val="bg1"/>
                </a:solidFill>
              </a:rPr>
              <a:t>Централизирано предоставяне на електронни административни услуги</a:t>
            </a:r>
            <a:endParaRPr lang="bg-BG" sz="22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429779"/>
              </p:ext>
            </p:extLst>
          </p:nvPr>
        </p:nvGraphicFramePr>
        <p:xfrm>
          <a:off x="-1" y="385812"/>
          <a:ext cx="12192001" cy="639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692" y="158135"/>
            <a:ext cx="11618647" cy="430887"/>
          </a:xfrm>
          <a:prstGeom prst="rect">
            <a:avLst/>
          </a:prstGeom>
          <a:solidFill>
            <a:schemeClr val="accent4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bg-BG" sz="2200" b="1" i="1" dirty="0" smtClean="0">
                <a:solidFill>
                  <a:schemeClr val="bg1"/>
                </a:solidFill>
              </a:rPr>
              <a:t>Единна входна точка за електронни плащания</a:t>
            </a:r>
            <a:endParaRPr lang="bg-BG" sz="2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2664" y="715127"/>
            <a:ext cx="657067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200" dirty="0" smtClean="0"/>
              <a:t>Заплащането </a:t>
            </a:r>
            <a:r>
              <a:rPr lang="ru-RU" sz="2200" dirty="0"/>
              <a:t>на електронните административни услуги е реализирано чрез Средата за електронни плащания. Когато потребител подаде заявление за електронна административна услуга към дадена администрация, администрацията от своя страна </a:t>
            </a:r>
            <a:r>
              <a:rPr lang="ru-RU" sz="2200" dirty="0" smtClean="0"/>
              <a:t>изпраща информация за дължимо плащане към </a:t>
            </a:r>
            <a:r>
              <a:rPr lang="ru-RU" sz="2200" dirty="0"/>
              <a:t>заявителя в профила му за електронно плащане https://pay.egov.bg/ като му се предоставя възможност да заплати дължимата сума чрез кредитна или дебитна карта, чрез ePay или на гише в банков клон с платежно нареждане. Заявяването на дължими такси от страна на администрациите се осъществява, чрез предоставен от ДАЕУ достъп на всяка администрация </a:t>
            </a:r>
            <a:r>
              <a:rPr lang="ru-RU" sz="2200" dirty="0" smtClean="0"/>
              <a:t>до Средата </a:t>
            </a:r>
            <a:r>
              <a:rPr lang="ru-RU" sz="2200" dirty="0"/>
              <a:t>за електрони плащания. На всяка администрация се предоставя възможност да заявява плащане на физическо или юридическо лице. 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64692" y="4626859"/>
            <a:ext cx="4346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https://pay.egov.bg/</a:t>
            </a:r>
            <a:endParaRPr lang="bg-BG" sz="20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1028892"/>
            <a:ext cx="4741304" cy="315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15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478" y="223442"/>
            <a:ext cx="1167518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>
                <a:solidFill>
                  <a:schemeClr val="bg1"/>
                </a:solidFill>
              </a:rPr>
              <a:t>Единна входна точка за електронни плащания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990088"/>
            <a:ext cx="117934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Присъединени администрации към </a:t>
            </a:r>
            <a:r>
              <a:rPr lang="ru-RU" sz="2200" dirty="0" smtClean="0"/>
              <a:t>системата за еПлащане</a:t>
            </a:r>
          </a:p>
          <a:p>
            <a:r>
              <a:rPr lang="ru-RU" sz="2200" dirty="0" smtClean="0"/>
              <a:t> </a:t>
            </a:r>
            <a:endParaRPr lang="ru-RU" sz="2200" dirty="0"/>
          </a:p>
          <a:p>
            <a:r>
              <a:rPr lang="ru-RU" sz="2200" dirty="0"/>
              <a:t>Общо </a:t>
            </a:r>
            <a:r>
              <a:rPr lang="ru-RU" sz="2200" dirty="0" smtClean="0"/>
              <a:t>                                                    </a:t>
            </a:r>
            <a:r>
              <a:rPr lang="ru-RU" sz="2200" b="1" dirty="0" smtClean="0"/>
              <a:t>1</a:t>
            </a:r>
            <a:r>
              <a:rPr lang="en-US" sz="2200" b="1" dirty="0" smtClean="0"/>
              <a:t>53</a:t>
            </a:r>
            <a:endParaRPr lang="ru-RU" sz="2200" b="1" dirty="0" smtClean="0"/>
          </a:p>
          <a:p>
            <a:r>
              <a:rPr lang="ru-RU" sz="2200" dirty="0"/>
              <a:t>о</a:t>
            </a:r>
            <a:r>
              <a:rPr lang="ru-RU" sz="2200" dirty="0" smtClean="0"/>
              <a:t>т тях: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Общинска администрация	</a:t>
            </a:r>
            <a:r>
              <a:rPr lang="ru-RU" sz="2200" dirty="0" smtClean="0"/>
              <a:t>      </a:t>
            </a:r>
            <a:r>
              <a:rPr lang="en-US" sz="2200" b="1" dirty="0" smtClean="0"/>
              <a:t>1</a:t>
            </a:r>
            <a:r>
              <a:rPr lang="bg-BG" sz="2200" b="1" dirty="0" smtClean="0"/>
              <a:t>16</a:t>
            </a:r>
            <a:endParaRPr lang="en-US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Областна   </a:t>
            </a:r>
            <a:r>
              <a:rPr lang="ru-RU" sz="2200" dirty="0"/>
              <a:t>администрация    </a:t>
            </a:r>
            <a:r>
              <a:rPr lang="ru-RU" sz="2200" dirty="0" smtClean="0"/>
              <a:t>      </a:t>
            </a:r>
            <a:r>
              <a:rPr lang="ru-RU" sz="2200" b="1" dirty="0" smtClean="0"/>
              <a:t>21</a:t>
            </a:r>
            <a:endParaRPr lang="ru-RU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Централна администрация	</a:t>
            </a:r>
            <a:r>
              <a:rPr lang="ru-RU" sz="2200" dirty="0" smtClean="0"/>
              <a:t>        </a:t>
            </a:r>
            <a:r>
              <a:rPr lang="ru-RU" sz="2200" b="1" dirty="0" smtClean="0"/>
              <a:t>16</a:t>
            </a:r>
            <a:endParaRPr lang="ru-RU" sz="2200" b="1" dirty="0"/>
          </a:p>
          <a:p>
            <a:r>
              <a:rPr lang="ru-RU" sz="2200" dirty="0"/>
              <a:t>Брой направени транзакции </a:t>
            </a:r>
            <a:r>
              <a:rPr lang="ru-RU" sz="2200" dirty="0" smtClean="0"/>
              <a:t>от началото на 2020г. – </a:t>
            </a:r>
            <a:r>
              <a:rPr lang="ru-RU" sz="2200" b="1" dirty="0" smtClean="0"/>
              <a:t>25 533</a:t>
            </a:r>
            <a:endParaRPr lang="ru-RU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0" y="1036598"/>
            <a:ext cx="120136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Към настоящия момент Системата за еПлащане поддържа плащане </a:t>
            </a:r>
            <a:r>
              <a:rPr lang="ru-RU" sz="2200" dirty="0" smtClean="0"/>
              <a:t>чрез: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epay.bg;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/>
              <a:t>виртуален ПОС </a:t>
            </a:r>
            <a:r>
              <a:rPr lang="ru-RU" sz="2200" dirty="0" smtClean="0"/>
              <a:t>терминал;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платежно </a:t>
            </a:r>
            <a:r>
              <a:rPr lang="ru-RU" sz="2200" dirty="0"/>
              <a:t>нареждане на </a:t>
            </a:r>
            <a:r>
              <a:rPr lang="ru-RU" sz="2200" dirty="0" smtClean="0"/>
              <a:t>каса.</a:t>
            </a:r>
            <a:endParaRPr lang="ru-RU" sz="2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261112"/>
              </p:ext>
            </p:extLst>
          </p:nvPr>
        </p:nvGraphicFramePr>
        <p:xfrm>
          <a:off x="7539318" y="1927274"/>
          <a:ext cx="4652682" cy="49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65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825" y="109845"/>
            <a:ext cx="11731722" cy="430887"/>
          </a:xfrm>
          <a:prstGeom prst="rect">
            <a:avLst/>
          </a:prstGeom>
          <a:solidFill>
            <a:schemeClr val="accent4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bg-BG" sz="2200" b="1" i="1" dirty="0" smtClean="0">
                <a:solidFill>
                  <a:schemeClr val="bg1"/>
                </a:solidFill>
              </a:rPr>
              <a:t>Достъп до регистри и бази данни</a:t>
            </a:r>
            <a:endParaRPr lang="bg-BG" sz="2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9159" y="540732"/>
            <a:ext cx="60328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sz="2400" dirty="0" smtClean="0"/>
              <a:t>Възможността </a:t>
            </a:r>
            <a:r>
              <a:rPr lang="ru-RU" sz="2400" dirty="0"/>
              <a:t>за предоставяне на </a:t>
            </a:r>
            <a:r>
              <a:rPr lang="bg-BG" sz="2400" dirty="0" smtClean="0"/>
              <a:t>вътрешни електронни административни </a:t>
            </a:r>
            <a:r>
              <a:rPr lang="ru-RU" sz="2400" dirty="0" smtClean="0"/>
              <a:t>услуги </a:t>
            </a:r>
            <a:r>
              <a:rPr lang="ru-RU" sz="2400" dirty="0"/>
              <a:t>е реализирана чрез средата за междурегистров обмен (RegiX), която предоставя възможност за </a:t>
            </a:r>
            <a:r>
              <a:rPr lang="ru-RU" sz="2400" dirty="0" smtClean="0"/>
              <a:t>автоматизирано </a:t>
            </a:r>
            <a:r>
              <a:rPr lang="ru-RU" sz="2400" dirty="0"/>
              <a:t>подаване и обслужване на стандартизирани заявки за административни услуги по електронен път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	Потребителят </a:t>
            </a:r>
            <a:r>
              <a:rPr lang="ru-RU" sz="2400" dirty="0"/>
              <a:t>може да достъпва до присъединените </a:t>
            </a:r>
            <a:r>
              <a:rPr lang="ru-RU" sz="2400" dirty="0" smtClean="0"/>
              <a:t>регистри/справки/полета чрез </a:t>
            </a:r>
            <a:r>
              <a:rPr lang="ru-RU" sz="2400" dirty="0"/>
              <a:t>предоставен Web интерфейс от средата, поддържан от ДАЕУ </a:t>
            </a:r>
            <a:r>
              <a:rPr lang="ru-RU" sz="2400" dirty="0" smtClean="0"/>
              <a:t>или </a:t>
            </a:r>
            <a:r>
              <a:rPr lang="ru-RU" sz="2400" dirty="0"/>
              <a:t>чрез интегриране на своя информационна </a:t>
            </a:r>
            <a:r>
              <a:rPr lang="ru-RU" sz="2400" dirty="0" smtClean="0"/>
              <a:t>система.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350" y="561025"/>
            <a:ext cx="3135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u="sng" dirty="0">
                <a:hlinkClick r:id="rId2"/>
              </a:rPr>
              <a:t>https://info-regix.egov.bg/main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5" y="930357"/>
            <a:ext cx="4910562" cy="2746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25" y="3856877"/>
            <a:ext cx="5233799" cy="26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472" y="283464"/>
            <a:ext cx="11567160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bg-BG" sz="2000" b="1" i="1" dirty="0" smtClean="0">
                <a:solidFill>
                  <a:schemeClr val="bg1"/>
                </a:solidFill>
              </a:rPr>
              <a:t>Достъп до регистри и бази данни</a:t>
            </a:r>
            <a:endParaRPr lang="bg-BG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869939"/>
              </p:ext>
            </p:extLst>
          </p:nvPr>
        </p:nvGraphicFramePr>
        <p:xfrm>
          <a:off x="0" y="1138518"/>
          <a:ext cx="12192000" cy="571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07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472" y="283464"/>
            <a:ext cx="11567160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bg-BG" sz="2000" b="1" i="1" dirty="0" smtClean="0">
                <a:solidFill>
                  <a:schemeClr val="bg1"/>
                </a:solidFill>
              </a:rPr>
              <a:t>Достъп до регистри и бази данни</a:t>
            </a:r>
            <a:endParaRPr lang="bg-BG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068162"/>
              </p:ext>
            </p:extLst>
          </p:nvPr>
        </p:nvGraphicFramePr>
        <p:xfrm>
          <a:off x="0" y="1039906"/>
          <a:ext cx="12192000" cy="589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37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472" y="283464"/>
            <a:ext cx="11567160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bg-BG" sz="2000" b="1" i="1" dirty="0" smtClean="0">
                <a:solidFill>
                  <a:schemeClr val="bg1"/>
                </a:solidFill>
              </a:rPr>
              <a:t>Достъп до регистри и бази данни</a:t>
            </a:r>
            <a:endParaRPr lang="bg-BG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380512"/>
              </p:ext>
            </p:extLst>
          </p:nvPr>
        </p:nvGraphicFramePr>
        <p:xfrm>
          <a:off x="0" y="887506"/>
          <a:ext cx="12192000" cy="540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68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замислено човеч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7082" cy="175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701" y="0"/>
            <a:ext cx="6141842" cy="66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8213" y="193514"/>
            <a:ext cx="11714666" cy="430887"/>
          </a:xfrm>
          <a:prstGeom prst="rect">
            <a:avLst/>
          </a:prstGeom>
          <a:solidFill>
            <a:schemeClr val="accent4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bg-BG" sz="2200" b="1" i="1" dirty="0" smtClean="0">
                <a:solidFill>
                  <a:schemeClr val="bg1"/>
                </a:solidFill>
              </a:rPr>
              <a:t>Система за </a:t>
            </a:r>
            <a:r>
              <a:rPr lang="bg-BG" sz="2200" b="1" i="1" dirty="0" smtClean="0">
                <a:solidFill>
                  <a:schemeClr val="bg1"/>
                </a:solidFill>
              </a:rPr>
              <a:t>еАвтентикация (еАвт)</a:t>
            </a:r>
            <a:endParaRPr lang="bg-BG" sz="2200" b="1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212" y="624401"/>
            <a:ext cx="11106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ea typeface="Times New Roman" pitchFamily="18"/>
                <a:cs typeface="Arial" pitchFamily="34"/>
              </a:rPr>
              <a:t>Системата за eАвтентикация идентифицира лицата и информационните системи в електронния свят. </a:t>
            </a:r>
            <a:r>
              <a:rPr lang="bg-BG" sz="1600" dirty="0" smtClean="0">
                <a:solidFill>
                  <a:srgbClr val="000000"/>
                </a:solidFill>
                <a:ea typeface="Times New Roman" pitchFamily="18"/>
                <a:cs typeface="Arial" pitchFamily="34"/>
              </a:rPr>
              <a:t>Чрез нея </a:t>
            </a:r>
            <a:r>
              <a:rPr lang="bg-BG" sz="1600" dirty="0" smtClean="0"/>
              <a:t>се реализират процесите, свързани с удостоверяване на самоличността на заявители от предоставяните от административните органи електронни услуги или проверка на процеса при доставчиците на квалифицирани идентификационни услуги. </a:t>
            </a:r>
            <a:r>
              <a:rPr lang="ru-RU" sz="1600" dirty="0">
                <a:solidFill>
                  <a:srgbClr val="000000"/>
                </a:solidFill>
                <a:ea typeface="Times New Roman" pitchFamily="18"/>
                <a:cs typeface="Arial" pitchFamily="34"/>
              </a:rPr>
              <a:t>Ежедневно </a:t>
            </a:r>
            <a:r>
              <a:rPr lang="ru-RU" sz="1400" dirty="0">
                <a:solidFill>
                  <a:srgbClr val="000000"/>
                </a:solidFill>
                <a:ea typeface="Times New Roman" pitchFamily="18"/>
                <a:cs typeface="Arial" pitchFamily="34"/>
              </a:rPr>
              <a:t>към</a:t>
            </a:r>
            <a:r>
              <a:rPr lang="ru-RU" sz="1600" dirty="0">
                <a:solidFill>
                  <a:srgbClr val="000000"/>
                </a:solidFill>
                <a:ea typeface="Times New Roman" pitchFamily="18"/>
                <a:cs typeface="Arial" pitchFamily="34"/>
              </a:rPr>
              <a:t> системата се осъществяват над 1000 заявки. </a:t>
            </a:r>
            <a:endParaRPr lang="ru-RU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386140"/>
              </p:ext>
            </p:extLst>
          </p:nvPr>
        </p:nvGraphicFramePr>
        <p:xfrm>
          <a:off x="690282" y="2057400"/>
          <a:ext cx="7691718" cy="385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89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8475" y="152608"/>
            <a:ext cx="11801019" cy="430887"/>
          </a:xfrm>
          <a:prstGeom prst="rect">
            <a:avLst/>
          </a:prstGeom>
          <a:solidFill>
            <a:schemeClr val="accent4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bg-BG" sz="2200" b="1" i="1" dirty="0">
                <a:solidFill>
                  <a:schemeClr val="bg1"/>
                </a:solidFill>
              </a:rPr>
              <a:t>Система за сигурно електронно връчване (ССЕВ)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75" y="673759"/>
            <a:ext cx="6095165" cy="423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74320" y="5004562"/>
            <a:ext cx="62034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kern="0" dirty="0" smtClean="0">
                <a:solidFill>
                  <a:srgbClr val="000000"/>
                </a:solidFill>
              </a:rPr>
              <a:t>От </a:t>
            </a:r>
            <a:r>
              <a:rPr lang="ru-RU" sz="1600" kern="0" dirty="0">
                <a:solidFill>
                  <a:srgbClr val="000000"/>
                </a:solidFill>
              </a:rPr>
              <a:t>10.10.2019 </a:t>
            </a:r>
            <a:r>
              <a:rPr lang="ru-RU" sz="1600" kern="0" dirty="0" smtClean="0">
                <a:solidFill>
                  <a:srgbClr val="000000"/>
                </a:solidFill>
              </a:rPr>
              <a:t>г. с </a:t>
            </a:r>
            <a:r>
              <a:rPr lang="ru-RU" sz="1600" kern="0" dirty="0">
                <a:solidFill>
                  <a:srgbClr val="000000"/>
                </a:solidFill>
              </a:rPr>
              <a:t>разпоредбата на </a:t>
            </a:r>
            <a:r>
              <a:rPr lang="ru-RU" sz="1600" kern="0" dirty="0" smtClean="0">
                <a:solidFill>
                  <a:srgbClr val="000000"/>
                </a:solidFill>
              </a:rPr>
              <a:t>чл. 18а </a:t>
            </a:r>
            <a:r>
              <a:rPr lang="ru-RU" sz="1600" kern="0" dirty="0">
                <a:solidFill>
                  <a:srgbClr val="000000"/>
                </a:solidFill>
              </a:rPr>
              <a:t>от Административнопроцесуалния кодекс, </a:t>
            </a:r>
            <a:r>
              <a:rPr lang="ru-RU" sz="1600" kern="0" dirty="0" smtClean="0">
                <a:solidFill>
                  <a:srgbClr val="000000"/>
                </a:solidFill>
              </a:rPr>
              <a:t>на </a:t>
            </a:r>
            <a:r>
              <a:rPr lang="ru-RU" sz="1600" kern="0" dirty="0">
                <a:solidFill>
                  <a:srgbClr val="000000"/>
                </a:solidFill>
              </a:rPr>
              <a:t>административните органи, </a:t>
            </a:r>
            <a:r>
              <a:rPr lang="bg-BG" sz="1600" kern="0" dirty="0">
                <a:solidFill>
                  <a:srgbClr val="000000"/>
                </a:solidFill>
              </a:rPr>
              <a:t>се вменява задължение да осигурят техническа възможност, с която да осигурят на заявителите на сигнали и предложения, жалби, протести, молби, искове и приложенията към тях, възможност да подават съответните документи и съобщения по електронен път по реда на Закона за </a:t>
            </a:r>
            <a:r>
              <a:rPr lang="bg-BG" sz="1600" kern="0" dirty="0" smtClean="0">
                <a:solidFill>
                  <a:srgbClr val="000000"/>
                </a:solidFill>
              </a:rPr>
              <a:t>електронно управление.</a:t>
            </a:r>
            <a:endParaRPr lang="bg-BG" sz="1600" kern="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2320" y="796520"/>
            <a:ext cx="47260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/>
              <a:t>Към момента в ССЕВ са регистрирани </a:t>
            </a:r>
            <a:r>
              <a:rPr lang="en-US" sz="2200" b="1" dirty="0" smtClean="0"/>
              <a:t>87</a:t>
            </a:r>
            <a:r>
              <a:rPr lang="bg-BG" sz="2200" b="1" dirty="0" smtClean="0"/>
              <a:t> </a:t>
            </a:r>
            <a:r>
              <a:rPr lang="en-US" sz="2200" b="1" dirty="0" smtClean="0"/>
              <a:t>464 </a:t>
            </a:r>
            <a:r>
              <a:rPr lang="bg-BG" sz="2200" dirty="0" smtClean="0"/>
              <a:t>потребители, от които: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200" b="1" dirty="0"/>
              <a:t>76 </a:t>
            </a:r>
            <a:r>
              <a:rPr lang="bg-BG" sz="2200" b="1" dirty="0" smtClean="0"/>
              <a:t>965</a:t>
            </a:r>
            <a:r>
              <a:rPr lang="en-US" sz="2200" b="1" dirty="0" smtClean="0"/>
              <a:t> </a:t>
            </a:r>
            <a:r>
              <a:rPr lang="en-US" sz="2200" dirty="0" smtClean="0"/>
              <a:t>- </a:t>
            </a:r>
            <a:r>
              <a:rPr lang="bg-BG" sz="2200" dirty="0" smtClean="0"/>
              <a:t>физически лица;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4</a:t>
            </a:r>
            <a:r>
              <a:rPr lang="bg-BG" sz="2200" b="1" dirty="0" smtClean="0"/>
              <a:t> </a:t>
            </a:r>
            <a:r>
              <a:rPr lang="en-US" sz="2200" b="1" dirty="0" smtClean="0"/>
              <a:t>617 - </a:t>
            </a:r>
            <a:r>
              <a:rPr lang="bg-BG" sz="2200" dirty="0" smtClean="0"/>
              <a:t>лица</a:t>
            </a:r>
            <a:r>
              <a:rPr lang="en-US" sz="2200" dirty="0" smtClean="0"/>
              <a:t> </a:t>
            </a:r>
            <a:r>
              <a:rPr lang="bg-BG" sz="2200" dirty="0" smtClean="0"/>
              <a:t> по чл. 1</a:t>
            </a:r>
            <a:r>
              <a:rPr lang="en-US" sz="2200" dirty="0" smtClean="0"/>
              <a:t>, </a:t>
            </a:r>
            <a:r>
              <a:rPr lang="bg-BG" sz="2200" dirty="0" smtClean="0"/>
              <a:t>ал. 2 от ЗЕУ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1297-</a:t>
            </a:r>
            <a:r>
              <a:rPr lang="en-US" sz="2400" dirty="0"/>
              <a:t> </a:t>
            </a:r>
            <a:r>
              <a:rPr lang="bg-BG" sz="2400" dirty="0"/>
              <a:t>административните органи</a:t>
            </a:r>
            <a:r>
              <a:rPr lang="bg-BG" sz="2200" dirty="0" smtClean="0"/>
              <a:t>, от които 275 общински и районни администрации;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200" dirty="0" smtClean="0"/>
              <a:t>над </a:t>
            </a:r>
            <a:r>
              <a:rPr lang="bg-BG" sz="2200" dirty="0"/>
              <a:t> </a:t>
            </a:r>
            <a:r>
              <a:rPr lang="bg-BG" sz="2200" b="1" dirty="0" smtClean="0"/>
              <a:t>4 585 </a:t>
            </a:r>
            <a:r>
              <a:rPr lang="bg-BG" sz="2200" dirty="0" smtClean="0"/>
              <a:t>регистрирани фирми;</a:t>
            </a:r>
          </a:p>
          <a:p>
            <a:endParaRPr lang="bg-BG" sz="2200" dirty="0" smtClean="0"/>
          </a:p>
          <a:p>
            <a:r>
              <a:rPr lang="bg-BG" sz="2200" dirty="0" smtClean="0"/>
              <a:t>Изпратени са над </a:t>
            </a:r>
            <a:r>
              <a:rPr lang="bg-BG" sz="2200" b="1" dirty="0" smtClean="0"/>
              <a:t>568 609 </a:t>
            </a:r>
            <a:r>
              <a:rPr lang="bg-BG" sz="2200" dirty="0" smtClean="0"/>
              <a:t>съобщения и документи, като за последния месец изпратените съобщения са </a:t>
            </a:r>
            <a:r>
              <a:rPr lang="bg-BG" sz="2200" b="1" dirty="0" smtClean="0"/>
              <a:t>42 556.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681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8475" y="152608"/>
            <a:ext cx="11801019" cy="430887"/>
          </a:xfrm>
          <a:prstGeom prst="rect">
            <a:avLst/>
          </a:prstGeom>
          <a:solidFill>
            <a:schemeClr val="accent4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bg-BG" sz="2200" b="1" i="1" dirty="0">
                <a:solidFill>
                  <a:schemeClr val="bg1"/>
                </a:solidFill>
              </a:rPr>
              <a:t>Система за сигурно електронно връчване (ССЕВ)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903832"/>
              </p:ext>
            </p:extLst>
          </p:nvPr>
        </p:nvGraphicFramePr>
        <p:xfrm>
          <a:off x="892099" y="1115152"/>
          <a:ext cx="9623502" cy="4694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12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8475" y="152608"/>
            <a:ext cx="11801019" cy="430887"/>
          </a:xfrm>
          <a:prstGeom prst="rect">
            <a:avLst/>
          </a:prstGeom>
          <a:solidFill>
            <a:schemeClr val="accent4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bg-BG" sz="2200" b="1" i="1" dirty="0">
                <a:solidFill>
                  <a:schemeClr val="bg1"/>
                </a:solidFill>
              </a:rPr>
              <a:t>Система за сигурно електронно връчване (ССЕВ)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021954"/>
              </p:ext>
            </p:extLst>
          </p:nvPr>
        </p:nvGraphicFramePr>
        <p:xfrm>
          <a:off x="959006" y="1154906"/>
          <a:ext cx="10158760" cy="543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23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8475" y="152608"/>
            <a:ext cx="11801019" cy="430887"/>
          </a:xfrm>
          <a:prstGeom prst="rect">
            <a:avLst/>
          </a:prstGeom>
          <a:solidFill>
            <a:schemeClr val="accent4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bg-BG" sz="2200" b="1" i="1" dirty="0">
                <a:solidFill>
                  <a:schemeClr val="bg1"/>
                </a:solidFill>
              </a:rPr>
              <a:t>Система за сигурно електронно връчване (ССЕВ)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321308"/>
              </p:ext>
            </p:extLst>
          </p:nvPr>
        </p:nvGraphicFramePr>
        <p:xfrm>
          <a:off x="1022273" y="583495"/>
          <a:ext cx="10558914" cy="563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95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8475" y="152608"/>
            <a:ext cx="11801019" cy="430887"/>
          </a:xfrm>
          <a:prstGeom prst="rect">
            <a:avLst/>
          </a:prstGeom>
          <a:solidFill>
            <a:schemeClr val="accent4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bg-BG" sz="2200" b="1" i="1" dirty="0">
                <a:solidFill>
                  <a:schemeClr val="bg1"/>
                </a:solidFill>
              </a:rPr>
              <a:t>Система за сигурно електронно връчване (ССЕВ)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275408"/>
              </p:ext>
            </p:extLst>
          </p:nvPr>
        </p:nvGraphicFramePr>
        <p:xfrm>
          <a:off x="789709" y="981307"/>
          <a:ext cx="9933709" cy="4796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3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883" y="109845"/>
            <a:ext cx="11630528" cy="430887"/>
          </a:xfrm>
          <a:prstGeom prst="rect">
            <a:avLst/>
          </a:prstGeom>
          <a:solidFill>
            <a:schemeClr val="accent4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bg-BG" sz="2200" b="1" i="1" dirty="0">
                <a:solidFill>
                  <a:schemeClr val="bg1"/>
                </a:solidFill>
              </a:rPr>
              <a:t>Централизирано предоставяне на електронни административни услуги</a:t>
            </a:r>
            <a:endParaRPr lang="bg-BG" sz="2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360" y="1371729"/>
            <a:ext cx="438149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600" dirty="0" smtClean="0"/>
              <a:t> </a:t>
            </a:r>
            <a:r>
              <a:rPr lang="bg-BG" sz="1600" dirty="0"/>
              <a:t>Към настоящия момент на Единния портал за достъп до електронни административни услуги (ЕПДЕАУ) за централизирано заявяване на услуги  чрез Единния модел за заявяване, заплащане и предоставяне на електронни услуги са разработени и публикувани </a:t>
            </a:r>
            <a:r>
              <a:rPr lang="bg-BG" sz="1600" b="1" dirty="0"/>
              <a:t>390</a:t>
            </a:r>
            <a:r>
              <a:rPr lang="bg-BG" sz="1600" dirty="0"/>
              <a:t> услуги,  от </a:t>
            </a:r>
            <a:r>
              <a:rPr lang="bg-BG" sz="1600" dirty="0" smtClean="0"/>
              <a:t>които: </a:t>
            </a:r>
          </a:p>
          <a:p>
            <a:pPr marL="342900" indent="-342900" algn="just">
              <a:buFontTx/>
              <a:buChar char="-"/>
            </a:pPr>
            <a:r>
              <a:rPr lang="bg-BG" sz="1600" b="1" dirty="0" smtClean="0"/>
              <a:t>160</a:t>
            </a:r>
            <a:r>
              <a:rPr lang="bg-BG" sz="1600" dirty="0" smtClean="0"/>
              <a:t> </a:t>
            </a:r>
            <a:r>
              <a:rPr lang="bg-BG" sz="1600" dirty="0"/>
              <a:t>се предоставят от </a:t>
            </a:r>
            <a:r>
              <a:rPr lang="ru-RU" sz="1600" b="1" dirty="0"/>
              <a:t>124</a:t>
            </a:r>
            <a:r>
              <a:rPr lang="ru-RU" sz="1600" dirty="0"/>
              <a:t> </a:t>
            </a:r>
            <a:r>
              <a:rPr lang="bg-BG" sz="1600" dirty="0"/>
              <a:t>общински и районни </a:t>
            </a:r>
            <a:r>
              <a:rPr lang="bg-BG" sz="1600" dirty="0" smtClean="0"/>
              <a:t>администрации; </a:t>
            </a:r>
          </a:p>
          <a:p>
            <a:pPr marL="342900" indent="-342900" algn="just">
              <a:buFontTx/>
              <a:buChar char="-"/>
            </a:pPr>
            <a:r>
              <a:rPr lang="bg-BG" sz="1600" dirty="0" smtClean="0"/>
              <a:t> </a:t>
            </a:r>
            <a:r>
              <a:rPr lang="bg-BG" sz="1600" b="1" dirty="0"/>
              <a:t>21</a:t>
            </a:r>
            <a:r>
              <a:rPr lang="bg-BG" sz="1600" dirty="0"/>
              <a:t> се предоставят от  </a:t>
            </a:r>
            <a:r>
              <a:rPr lang="bg-BG" sz="1600" b="1" dirty="0"/>
              <a:t>27</a:t>
            </a:r>
            <a:r>
              <a:rPr lang="bg-BG" sz="1600" dirty="0"/>
              <a:t> областни </a:t>
            </a:r>
            <a:r>
              <a:rPr lang="bg-BG" sz="1600" dirty="0" smtClean="0"/>
              <a:t>администрации</a:t>
            </a:r>
          </a:p>
          <a:p>
            <a:pPr marL="342900" indent="-342900" algn="just">
              <a:buFontTx/>
              <a:buChar char="-"/>
            </a:pPr>
            <a:r>
              <a:rPr lang="bg-BG" sz="1600" b="1" dirty="0" smtClean="0"/>
              <a:t>209</a:t>
            </a:r>
            <a:r>
              <a:rPr lang="bg-BG" sz="1600" dirty="0" smtClean="0"/>
              <a:t> </a:t>
            </a:r>
            <a:r>
              <a:rPr lang="bg-BG" sz="1600" dirty="0"/>
              <a:t>се предоставят от </a:t>
            </a:r>
            <a:r>
              <a:rPr lang="bg-BG" sz="1600" b="1" dirty="0"/>
              <a:t>13</a:t>
            </a:r>
            <a:r>
              <a:rPr lang="bg-BG" sz="1600" dirty="0"/>
              <a:t> централна администрация. </a:t>
            </a:r>
            <a:endParaRPr lang="bg-BG" sz="1600" dirty="0" smtClean="0"/>
          </a:p>
          <a:p>
            <a:pPr algn="just"/>
            <a:r>
              <a:rPr lang="bg-BG" sz="1600" dirty="0" smtClean="0"/>
              <a:t>За</a:t>
            </a:r>
            <a:r>
              <a:rPr lang="bg-BG" sz="1600" dirty="0"/>
              <a:t>  реализацията им са разработени над </a:t>
            </a:r>
            <a:r>
              <a:rPr lang="bg-BG" sz="1600" b="1" dirty="0"/>
              <a:t>500</a:t>
            </a:r>
            <a:r>
              <a:rPr lang="bg-BG" sz="1600" dirty="0"/>
              <a:t> електронни форми на заявления и съпътстващите документи. </a:t>
            </a:r>
            <a:endParaRPr lang="bg-BG" sz="1600" dirty="0" smtClean="0"/>
          </a:p>
          <a:p>
            <a:pPr algn="just"/>
            <a:r>
              <a:rPr lang="bg-BG" sz="1600" dirty="0" smtClean="0"/>
              <a:t>Броят </a:t>
            </a:r>
            <a:r>
              <a:rPr lang="bg-BG" sz="1600" dirty="0"/>
              <a:t>на  посещенията на  ЕПДЕАУ  от началото на  2020 г. е </a:t>
            </a:r>
            <a:r>
              <a:rPr lang="bg-BG" sz="1600" b="1" dirty="0"/>
              <a:t>над 1 400 </a:t>
            </a:r>
            <a:r>
              <a:rPr lang="bg-BG" sz="1600" b="1" dirty="0" smtClean="0"/>
              <a:t>000</a:t>
            </a:r>
            <a:r>
              <a:rPr lang="bg-BG" sz="1600" dirty="0" smtClean="0"/>
              <a:t>, </a:t>
            </a:r>
            <a:r>
              <a:rPr lang="bg-BG" sz="1600" dirty="0"/>
              <a:t>от които 76% са нови посетители</a:t>
            </a:r>
            <a:endParaRPr lang="ru-RU" sz="1600" dirty="0"/>
          </a:p>
        </p:txBody>
      </p:sp>
      <p:sp>
        <p:nvSpPr>
          <p:cNvPr id="7" name="Rectangle 6"/>
          <p:cNvSpPr/>
          <p:nvPr/>
        </p:nvSpPr>
        <p:spPr>
          <a:xfrm>
            <a:off x="2995862" y="540732"/>
            <a:ext cx="4899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70C0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https://egov.bg/wps/portal/</a:t>
            </a:r>
            <a:endParaRPr lang="bg-BG" sz="2000" u="sng" dirty="0">
              <a:solidFill>
                <a:srgbClr val="0070C0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2966"/>
              </p:ext>
            </p:extLst>
          </p:nvPr>
        </p:nvGraphicFramePr>
        <p:xfrm>
          <a:off x="9041891" y="1237784"/>
          <a:ext cx="3150109" cy="464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53228"/>
              </p:ext>
            </p:extLst>
          </p:nvPr>
        </p:nvGraphicFramePr>
        <p:xfrm>
          <a:off x="4801895" y="1248936"/>
          <a:ext cx="3639578" cy="470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2558</TotalTime>
  <Words>595</Words>
  <Application>Microsoft Office PowerPoint</Application>
  <PresentationFormat>Widescreen</PresentationFormat>
  <Paragraphs>106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:)</dc:creator>
  <cp:lastModifiedBy>Nikolay P. Minev</cp:lastModifiedBy>
  <cp:revision>174</cp:revision>
  <dcterms:created xsi:type="dcterms:W3CDTF">2020-02-11T07:29:30Z</dcterms:created>
  <dcterms:modified xsi:type="dcterms:W3CDTF">2020-11-24T13:40:46Z</dcterms:modified>
</cp:coreProperties>
</file>