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5"/>
  </p:notesMasterIdLst>
  <p:sldIdLst>
    <p:sldId id="276" r:id="rId2"/>
    <p:sldId id="278" r:id="rId3"/>
    <p:sldId id="275" r:id="rId4"/>
  </p:sldIdLst>
  <p:sldSz cx="9144000" cy="6858000" type="screen4x3"/>
  <p:notesSz cx="6858000" cy="99266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D5EA"/>
    <a:srgbClr val="E7EBF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05" autoAdjust="0"/>
    <p:restoredTop sz="71651" autoAdjust="0"/>
  </p:normalViewPr>
  <p:slideViewPr>
    <p:cSldViewPr>
      <p:cViewPr varScale="1">
        <p:scale>
          <a:sx n="96" d="100"/>
          <a:sy n="96" d="100"/>
        </p:scale>
        <p:origin x="253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463D7-C54F-4682-9F46-3EFD0F4F8905}" type="datetimeFigureOut">
              <a:rPr lang="bg-BG" smtClean="0"/>
              <a:t>24.11.2020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262DC-BC9B-4242-A267-BA389D43CBD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36451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Решение № 70/2008/ЕО на Европейския Парламент и на Съвета от 15 януари 2008 година относно безкнижна среда в митниците и търговията</a:t>
            </a:r>
            <a:r>
              <a:rPr lang="bg-BG" sz="1200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;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  <a:p>
            <a: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Регламент (ЕС) № 952/2013 на Европейския парламент и на Съвета от 9 октомври 2013 г. за създаване на Митнически кодекс на Съюза (МКС);</a:t>
            </a:r>
          </a:p>
          <a:p>
            <a: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Решение за изпълнение на Комисията от 11 април 2016 година за създаване на Работна програма за Митническия кодекс на Съюза (2016/578/ЕС),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носно разработването и въвеждането на електронните системи, предвидени в Митническия кодекс на Съюза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;</a:t>
            </a:r>
          </a:p>
          <a:p>
            <a: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Многогодишен стратегически план (MASP - </a:t>
            </a:r>
            <a:r>
              <a:rPr lang="bg-BG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Multi-Annual</a:t>
            </a:r>
            <a:r>
              <a:rPr lang="bg-BG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bg-BG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Strategic</a:t>
            </a:r>
            <a:r>
              <a:rPr lang="bg-BG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bg-BG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</a:t>
            </a:r>
            <a:r>
              <a:rPr lang="bg-BG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на Комисията, като инструмент за управление и планиране на изпълнението на инициативата „Електронни митници“;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  <a:p>
            <a:pPr marL="171450" marR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Стратегия за развитие на електронното управление в Република България 2014-2020 и Пътната карта към нея;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Секторна стратегия за развитие на електронното управление в Агенция „Митници“ – еМитници 2016-2025 и </a:t>
            </a:r>
          </a:p>
          <a:p>
            <a:pPr algn="ctr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Пътна карта за изпълнение на Секторна стратегия за развитие на електронното управление в Агенция „Митници“ – еМитници 2016-2025</a:t>
            </a:r>
            <a:endParaRPr lang="bg-BG" dirty="0" smtClean="0"/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262DC-BC9B-4242-A267-BA389D43CBD0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01413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262DC-BC9B-4242-A267-BA389D43CBD0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94809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bg-BG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Надграждане на основните системи на Агенция „Митници“ за предоставяне на данни и услуги към външни системи“ (</a:t>
            </a:r>
            <a:r>
              <a:rPr lang="bg-BG" alt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БИМИС фаза 1</a:t>
            </a:r>
            <a:r>
              <a:rPr lang="bg-BG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– </a:t>
            </a:r>
            <a:r>
              <a:rPr lang="ru-RU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със срок на изпълнение от 01.05.2016 г. до 31.12.2019 г. и стойност 14 450 852,05 лв. с ДДС. Статус на проекта – приключил.</a:t>
            </a:r>
          </a:p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bg-BG" altLang="en-US" sz="1200" kern="120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Надграждане на основните системи на Агенция „Митници“ </a:t>
            </a:r>
            <a:r>
              <a:rPr lang="ru-RU" altLang="en-US" sz="1200" kern="120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за предоставяне на данни и услуги</a:t>
            </a:r>
            <a:r>
              <a:rPr lang="bg-BG" altLang="en-US" sz="1200" kern="120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“ (</a:t>
            </a:r>
            <a:r>
              <a:rPr lang="bg-BG" altLang="en-US" sz="1200" b="1" kern="120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БИМИС фаза 2</a:t>
            </a:r>
            <a:r>
              <a:rPr lang="bg-BG" altLang="en-US" sz="1200" kern="120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) – продължение на успешно приключилата фаза 1, </a:t>
            </a:r>
            <a:r>
              <a:rPr lang="ru-RU" altLang="en-US" sz="1200" kern="120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със срок на изпълнение от 01.03.2019 г. до 31.12.2021 г. и стойност 13 142 635,20 лв. с ДДС. Статус на проекта – в процес на изпълнение.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Повишена сигурност и безопасност по отношение на стоките, които се допускат на европейския пазар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Изграждат се връзки с първичните регистри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Предотвратяване на контрабандата, трафика и други нелегални практики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bg-BG" sz="1200" dirty="0" smtClean="0">
                <a:cs typeface="Times New Roman" panose="02020603050405020304" pitchFamily="18" charset="0"/>
              </a:rPr>
              <a:t>   Производителност</a:t>
            </a:r>
            <a:r>
              <a:rPr lang="bg-BG" sz="1200" baseline="0" dirty="0" smtClean="0">
                <a:cs typeface="Times New Roman" panose="02020603050405020304" pitchFamily="18" charset="0"/>
              </a:rPr>
              <a:t> на информационните системи – елементарни операции в информационните системи се изпълняват средно за около 270 милисекунди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bg-BG" sz="1200" baseline="0" dirty="0" smtClean="0">
                <a:cs typeface="Times New Roman" panose="02020603050405020304" pitchFamily="18" charset="0"/>
              </a:rPr>
              <a:t>   Преди 20 години имахме 1 модул и 150 човека персонал, сега имаме 130 модула и 123 човека персонал.</a:t>
            </a:r>
            <a:endParaRPr lang="en-GB" sz="1200" dirty="0" smtClean="0">
              <a:cs typeface="Times New Roman" panose="02020603050405020304" pitchFamily="18" charset="0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ru-RU" sz="1000" b="1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rPr>
              <a:t>Бихме искали да подчертаем, че ОПДУ и структурните фондове на ЕС са наши надеждни партньори и АМ високо цени подкрепа им и съвместното сътрудничество, защото каква по-добра илюстрация на идеята за обединена Европа и Митнически съюз от това с европейски средства и координирано с другите митически администрации на държавите членки да развиваме и надграждаме своите информационни системи.</a:t>
            </a:r>
            <a:endParaRPr lang="bg-BG" sz="1000" b="1" kern="1200" dirty="0" smtClean="0">
              <a:solidFill>
                <a:schemeClr val="tx1"/>
              </a:solidFill>
              <a:latin typeface="+mn-lt"/>
              <a:ea typeface="+mn-ea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 sz="1200" dirty="0" smtClean="0"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cs typeface="Times New Roman" panose="02020603050405020304" pitchFamily="18" charset="0"/>
              </a:rPr>
              <a:t>За изграждане на приложението в рамките на проект БИМИС фаза 2 се предвижда използването на </a:t>
            </a:r>
            <a:r>
              <a:rPr lang="ru-RU" sz="1200" b="1" dirty="0" smtClean="0">
                <a:cs typeface="Times New Roman" panose="02020603050405020304" pitchFamily="18" charset="0"/>
              </a:rPr>
              <a:t>сloud архитектура </a:t>
            </a:r>
            <a:r>
              <a:rPr lang="en-GB" sz="1200" b="1" dirty="0" smtClean="0">
                <a:cs typeface="Times New Roman" panose="02020603050405020304" pitchFamily="18" charset="0"/>
              </a:rPr>
              <a:t>ICS2</a:t>
            </a:r>
            <a:r>
              <a:rPr lang="en-GB" sz="1200" b="1" baseline="0" dirty="0" smtClean="0">
                <a:cs typeface="Times New Roman" panose="02020603050405020304" pitchFamily="18" charset="0"/>
              </a:rPr>
              <a:t> Block 1 – </a:t>
            </a:r>
            <a:r>
              <a:rPr lang="bg-BG" sz="1200" b="1" baseline="0" dirty="0" smtClean="0">
                <a:cs typeface="Times New Roman" panose="02020603050405020304" pitchFamily="18" charset="0"/>
              </a:rPr>
              <a:t>Март 2021 – Внедряване</a:t>
            </a:r>
            <a:endParaRPr lang="en-GB" sz="1200" b="1" baseline="0" dirty="0" smtClean="0"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bg-BG" sz="1200" b="1" baseline="0" dirty="0" smtClean="0">
                <a:cs typeface="Times New Roman" panose="02020603050405020304" pitchFamily="18" charset="0"/>
              </a:rPr>
              <a:t>За последното завършило тримесечие (юли, август, септември) наличността на </a:t>
            </a:r>
            <a:r>
              <a:rPr lang="en-GB" sz="1200" b="1" baseline="0" dirty="0" smtClean="0">
                <a:cs typeface="Times New Roman" panose="02020603050405020304" pitchFamily="18" charset="0"/>
              </a:rPr>
              <a:t>NCTS, ECS, ICS, EMCS e 100%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262DC-BC9B-4242-A267-BA389D43CBD0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6740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AEDF-CC8E-40B9-896E-975EB232F843}" type="datetime1">
              <a:rPr lang="bg-BG" smtClean="0"/>
              <a:t>24.11.2020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97CC-DD18-4B70-8E59-3C0B8F193B8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390BB-578A-4A81-AD34-6D605FD76D32}" type="datetime1">
              <a:rPr lang="bg-BG" smtClean="0"/>
              <a:t>24.11.2020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97CC-DD18-4B70-8E59-3C0B8F193B8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84D1C-B34B-4952-8F09-8C76897C1309}" type="datetime1">
              <a:rPr lang="bg-BG" smtClean="0"/>
              <a:t>24.11.2020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97CC-DD18-4B70-8E59-3C0B8F193B8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4F2C-0AE3-4884-BBFC-9D294FDD0223}" type="datetime1">
              <a:rPr lang="bg-BG" smtClean="0"/>
              <a:t>24.11.2020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97CC-DD18-4B70-8E59-3C0B8F193B8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8D46-A4D2-48C0-9604-AB22E1AD9214}" type="datetime1">
              <a:rPr lang="bg-BG" smtClean="0"/>
              <a:t>24.11.2020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97CC-DD18-4B70-8E59-3C0B8F193B8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7E69-3382-41EB-99D6-CEE321F87F1F}" type="datetime1">
              <a:rPr lang="bg-BG" smtClean="0"/>
              <a:t>24.11.2020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97CC-DD18-4B70-8E59-3C0B8F193B8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32A5-8473-4AC5-A618-E4C842D26C8B}" type="datetime1">
              <a:rPr lang="bg-BG" smtClean="0"/>
              <a:t>24.11.2020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97CC-DD18-4B70-8E59-3C0B8F193B8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3AFC-F808-4A5A-91CA-B6A71490BB07}" type="datetime1">
              <a:rPr lang="bg-BG" smtClean="0"/>
              <a:t>24.11.2020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97CC-DD18-4B70-8E59-3C0B8F193B8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5CC39-E6E6-4174-917A-941634AA64A0}" type="datetime1">
              <a:rPr lang="bg-BG" smtClean="0"/>
              <a:t>24.11.2020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97CC-DD18-4B70-8E59-3C0B8F193B8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B6585-8809-4FB8-9477-A3B4EE73EE17}" type="datetime1">
              <a:rPr lang="bg-BG" smtClean="0"/>
              <a:t>24.11.2020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97CC-DD18-4B70-8E59-3C0B8F193B8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6D07-DD8A-4325-8894-14B57A41F08A}" type="datetime1">
              <a:rPr lang="bg-BG" smtClean="0"/>
              <a:t>24.11.2020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773F97CC-DD18-4B70-8E59-3C0B8F193B8B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auto">
          <a:xfrm flipV="1">
            <a:off x="4381500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0"/>
            <a:duotone>
              <a:schemeClr val="bg1">
                <a:shade val="90000"/>
                <a:satMod val="150000"/>
              </a:schemeClr>
              <a:schemeClr val="bg1">
                <a:tint val="88000"/>
                <a:satMod val="150000"/>
              </a:schemeClr>
            </a:duotone>
            <a:lum/>
          </a:blip>
          <a:srcRect/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5FDA79-1F8E-4AD0-B721-186C56E331C2}" type="datetime1">
              <a:rPr lang="bg-BG" smtClean="0"/>
              <a:t>24.11.2020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3F97CC-DD18-4B70-8E59-3C0B8F193B8B}" type="slidenum">
              <a:rPr lang="bg-BG" smtClean="0"/>
              <a:t>‹#›</a:t>
            </a:fld>
            <a:endParaRPr lang="bg-B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:\AO\IVO\IVO_Obshta\Presscenter\pic\dm-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2032"/>
            <a:ext cx="934989" cy="58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251520" y="1412776"/>
            <a:ext cx="86554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1520" y="980728"/>
            <a:ext cx="8655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bg-BG" altLang="en-US" sz="1200" b="1" i="1" dirty="0">
                <a:solidFill>
                  <a:prstClr val="black"/>
                </a:solidFill>
                <a:latin typeface="Calibri"/>
              </a:rPr>
              <a:t>Надграждане на основните системи на Агенция „Митници“ за предоставяне на данни и услуги– БИМИС фаза 1 и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97CC-DD18-4B70-8E59-3C0B8F193B8B}" type="slidenum">
              <a:rPr lang="bg-BG" smtClean="0"/>
              <a:t>1</a:t>
            </a:fld>
            <a:endParaRPr lang="bg-BG" dirty="0"/>
          </a:p>
        </p:txBody>
      </p:sp>
      <p:sp>
        <p:nvSpPr>
          <p:cNvPr id="2" name="TextBox 1"/>
          <p:cNvSpPr txBox="1"/>
          <p:nvPr/>
        </p:nvSpPr>
        <p:spPr>
          <a:xfrm>
            <a:off x="276274" y="1775783"/>
            <a:ext cx="863074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b="1" dirty="0" smtClean="0">
                <a:latin typeface="+mj-lt"/>
                <a:cs typeface="Times New Roman" panose="02020603050405020304" pitchFamily="18" charset="0"/>
              </a:rPr>
              <a:t>Предизвикателства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bg-BG" sz="2000" dirty="0" smtClean="0">
                <a:latin typeface="+mj-lt"/>
                <a:cs typeface="Times New Roman" panose="02020603050405020304" pitchFamily="18" charset="0"/>
              </a:rPr>
              <a:t>Имплементиране на изискванията на законодателството в информационните системи на Агенция „Митници“:</a:t>
            </a:r>
            <a:endParaRPr lang="bg-BG" sz="2000" dirty="0" smtClean="0">
              <a:latin typeface="+mj-lt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Електронното </a:t>
            </a:r>
            <a:r>
              <a:rPr lang="ru-RU" sz="2000" dirty="0">
                <a:latin typeface="+mj-lt"/>
                <a:cs typeface="Times New Roman" panose="02020603050405020304" pitchFamily="18" charset="0"/>
              </a:rPr>
              <a:t>общуване в митническата област в ЕС (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митници-бизнес/митници-митници</a:t>
            </a:r>
            <a:r>
              <a:rPr lang="ru-RU" sz="2000" dirty="0">
                <a:latin typeface="+mj-lt"/>
                <a:cs typeface="Times New Roman" panose="02020603050405020304" pitchFamily="18" charset="0"/>
              </a:rPr>
              <a:t>) да стане обичайно и регулярно, 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а хартиеното общуване </a:t>
            </a:r>
            <a:r>
              <a:rPr lang="ru-RU" sz="2000" dirty="0">
                <a:latin typeface="+mj-lt"/>
                <a:cs typeface="Times New Roman" panose="02020603050405020304" pitchFamily="18" charset="0"/>
              </a:rPr>
              <a:t>да бъде 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изключение</a:t>
            </a:r>
            <a:endParaRPr lang="en-US" sz="2000" dirty="0" smtClean="0">
              <a:latin typeface="+mj-lt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bg-BG" sz="2000" dirty="0">
                <a:latin typeface="+mj-lt"/>
                <a:cs typeface="Times New Roman" panose="02020603050405020304" pitchFamily="18" charset="0"/>
              </a:rPr>
              <a:t>В</a:t>
            </a:r>
            <a:r>
              <a:rPr lang="bg-BG" sz="2000" dirty="0" smtClean="0">
                <a:latin typeface="+mj-lt"/>
                <a:cs typeface="Times New Roman" panose="02020603050405020304" pitchFamily="18" charset="0"/>
              </a:rPr>
              <a:t>заимодействие между националните компоненти и общите компоненти на информационните системи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 </a:t>
            </a:r>
            <a:endParaRPr lang="bg-BG" sz="2000" dirty="0">
              <a:latin typeface="+mj-lt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+mj-lt"/>
                <a:cs typeface="Times New Roman" panose="02020603050405020304" pitchFamily="18" charset="0"/>
              </a:rPr>
              <a:t>Изграждане </a:t>
            </a:r>
            <a:r>
              <a:rPr lang="bg-BG" sz="2000" dirty="0" smtClean="0">
                <a:latin typeface="+mj-lt"/>
                <a:cs typeface="Times New Roman" panose="02020603050405020304" pitchFamily="18" charset="0"/>
              </a:rPr>
              <a:t>на съвместими информационни системи чрез общи стандарти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bg-BG" sz="2000" dirty="0">
                <a:latin typeface="+mj-lt"/>
                <a:cs typeface="Times New Roman" panose="02020603050405020304" pitchFamily="18" charset="0"/>
              </a:rPr>
              <a:t>Ползи за икономическите оператори от избрания подход за ИТ решение:  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bg-BG" sz="2000" dirty="0">
                <a:latin typeface="+mj-lt"/>
                <a:cs typeface="Times New Roman" panose="02020603050405020304" pitchFamily="18" charset="0"/>
              </a:rPr>
              <a:t>н</a:t>
            </a:r>
            <a:r>
              <a:rPr lang="bg-BG" sz="2000" dirty="0" smtClean="0">
                <a:latin typeface="+mj-lt"/>
                <a:cs typeface="Times New Roman" panose="02020603050405020304" pitchFamily="18" charset="0"/>
              </a:rPr>
              <a:t>адеждност и наличност;</a:t>
            </a:r>
            <a:endParaRPr lang="bg-BG" sz="2000" dirty="0">
              <a:latin typeface="+mj-lt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bg-BG" sz="2000" dirty="0">
                <a:latin typeface="+mj-lt"/>
                <a:cs typeface="Times New Roman" panose="02020603050405020304" pitchFamily="18" charset="0"/>
              </a:rPr>
              <a:t>производителност;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bg-BG" sz="2000" dirty="0" smtClean="0">
                <a:latin typeface="+mj-lt"/>
                <a:cs typeface="Times New Roman" panose="02020603050405020304" pitchFamily="18" charset="0"/>
              </a:rPr>
              <a:t>капацитет;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bg-BG" sz="2000" dirty="0" smtClean="0">
                <a:latin typeface="+mj-lt"/>
                <a:cs typeface="Times New Roman" panose="02020603050405020304" pitchFamily="18" charset="0"/>
              </a:rPr>
              <a:t>сигурност.</a:t>
            </a:r>
            <a:endParaRPr lang="bg-BG" sz="2000" dirty="0">
              <a:latin typeface="+mj-lt"/>
              <a:cs typeface="Times New Roman" panose="02020603050405020304" pitchFamily="18" charset="0"/>
            </a:endParaRPr>
          </a:p>
          <a:p>
            <a:r>
              <a:rPr lang="bg-BG" dirty="0"/>
              <a:t>	</a:t>
            </a:r>
            <a:r>
              <a:rPr lang="bg-BG" dirty="0" smtClean="0"/>
              <a:t>	</a:t>
            </a:r>
            <a:r>
              <a:rPr lang="en-US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:\AO\IVO\IVO_Obshta\Presscenter\pic\dm-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74" y="392031"/>
            <a:ext cx="934989" cy="58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276274" y="1052736"/>
            <a:ext cx="86554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6274" y="593692"/>
            <a:ext cx="8655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endParaRPr lang="bg-BG" altLang="en-US" sz="1200" b="1" i="1" dirty="0" smtClean="0">
              <a:solidFill>
                <a:prstClr val="black"/>
              </a:solidFill>
              <a:latin typeface="Calibri"/>
            </a:endParaRPr>
          </a:p>
          <a:p>
            <a:pPr lvl="0" algn="r"/>
            <a:r>
              <a:rPr lang="bg-BG" altLang="en-US" sz="1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bg-BG" altLang="en-US" sz="1200" b="1" i="1" dirty="0" smtClean="0">
                <a:solidFill>
                  <a:prstClr val="black"/>
                </a:solidFill>
                <a:latin typeface="Calibri"/>
              </a:rPr>
              <a:t>  Надграждане </a:t>
            </a:r>
            <a:r>
              <a:rPr lang="bg-BG" altLang="en-US" sz="1200" b="1" i="1" dirty="0">
                <a:solidFill>
                  <a:prstClr val="black"/>
                </a:solidFill>
                <a:latin typeface="Calibri"/>
              </a:rPr>
              <a:t>на основните системи на Агенция „Митници“ за предоставяне на данни и услуги– БИМИС фаза 1 и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97CC-DD18-4B70-8E59-3C0B8F193B8B}" type="slidenum">
              <a:rPr lang="bg-BG" smtClean="0"/>
              <a:t>2</a:t>
            </a:fld>
            <a:endParaRPr lang="bg-BG" dirty="0"/>
          </a:p>
        </p:txBody>
      </p:sp>
      <p:sp>
        <p:nvSpPr>
          <p:cNvPr id="2" name="TextBox 1"/>
          <p:cNvSpPr txBox="1"/>
          <p:nvPr/>
        </p:nvSpPr>
        <p:spPr>
          <a:xfrm>
            <a:off x="56058" y="1052736"/>
            <a:ext cx="863074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b="1" dirty="0" smtClean="0">
              <a:latin typeface="+mj-lt"/>
              <a:cs typeface="Times New Roman" panose="02020603050405020304" pitchFamily="18" charset="0"/>
            </a:endParaRPr>
          </a:p>
          <a:p>
            <a:r>
              <a:rPr lang="bg-BG" sz="2000" b="1" dirty="0" smtClean="0">
                <a:latin typeface="+mj-lt"/>
                <a:cs typeface="Times New Roman" panose="02020603050405020304" pitchFamily="18" charset="0"/>
              </a:rPr>
              <a:t>Подход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bg-BG" sz="2000" b="1" dirty="0" smtClean="0">
                <a:latin typeface="+mj-lt"/>
                <a:cs typeface="Times New Roman" panose="02020603050405020304" pitchFamily="18" charset="0"/>
              </a:rPr>
              <a:t>В</a:t>
            </a:r>
            <a:r>
              <a:rPr lang="bg-BG" sz="2000" b="1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ъзприет </a:t>
            </a:r>
            <a:r>
              <a:rPr lang="bg-BG" sz="2000" b="1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подход за ИТ </a:t>
            </a:r>
            <a:r>
              <a:rPr lang="bg-BG" sz="2000" b="1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решение и изпълнявани проекти в Агенция „Митници“</a:t>
            </a:r>
          </a:p>
          <a:p>
            <a:endParaRPr lang="en-US" sz="2000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+mj-lt"/>
              </a:rPr>
              <a:t>Агенция </a:t>
            </a:r>
            <a:r>
              <a:rPr lang="bg-BG" sz="2000" dirty="0">
                <a:latin typeface="+mj-lt"/>
              </a:rPr>
              <a:t>„Митници“ е възприела </a:t>
            </a:r>
            <a:r>
              <a:rPr lang="bg-BG" sz="2000" b="1" dirty="0">
                <a:latin typeface="+mj-lt"/>
              </a:rPr>
              <a:t>подход</a:t>
            </a:r>
            <a:r>
              <a:rPr lang="bg-BG" sz="2000" dirty="0">
                <a:latin typeface="+mj-lt"/>
              </a:rPr>
              <a:t> да изпълни ангажиментите си, чрез поетапно </a:t>
            </a:r>
            <a:r>
              <a:rPr lang="bg-BG" sz="2000" b="1" dirty="0" smtClean="0">
                <a:latin typeface="+mj-lt"/>
              </a:rPr>
              <a:t>развитие </a:t>
            </a:r>
            <a:r>
              <a:rPr lang="bg-BG" sz="2000" b="1" dirty="0">
                <a:latin typeface="+mj-lt"/>
              </a:rPr>
              <a:t>и въвеждане на Институционалната архитектура на АМ </a:t>
            </a:r>
            <a:r>
              <a:rPr lang="bg-BG" sz="2000" dirty="0">
                <a:latin typeface="+mj-lt"/>
              </a:rPr>
              <a:t>до обхващане на основните и спомагателни митнически процеси, като ключов инструмент за документиране, анализиране и управление на процесите в АМ, обвързващ постигането на бизнес и ИТ целите на </a:t>
            </a:r>
            <a:r>
              <a:rPr lang="bg-BG" sz="2000" dirty="0" smtClean="0">
                <a:latin typeface="+mj-lt"/>
              </a:rPr>
              <a:t>Агенцията</a:t>
            </a:r>
            <a:r>
              <a:rPr lang="bg-BG" sz="2000" dirty="0">
                <a:latin typeface="+mj-lt"/>
              </a:rPr>
              <a:t>;</a:t>
            </a:r>
            <a:endParaRPr lang="bg-BG" sz="2000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+mj-lt"/>
              </a:rPr>
              <a:t>Методология – </a:t>
            </a:r>
            <a:r>
              <a:rPr lang="en-GB" sz="2000" dirty="0" smtClean="0">
                <a:latin typeface="+mj-lt"/>
              </a:rPr>
              <a:t>TOGAF, ADM;</a:t>
            </a:r>
            <a:endParaRPr lang="bg-BG" sz="2000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+mj-lt"/>
              </a:rPr>
              <a:t>Архитектури – бизнес архитектура, архитектура на данните, архитектура на приложенията, технологична архитектура;</a:t>
            </a:r>
          </a:p>
          <a:p>
            <a:pPr lvl="1"/>
            <a:endParaRPr lang="bg-BG" sz="2000" dirty="0" smtClean="0">
              <a:latin typeface="+mj-lt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bg-BG" sz="2000" dirty="0" smtClean="0">
              <a:latin typeface="+mj-lt"/>
            </a:endParaRPr>
          </a:p>
          <a:p>
            <a:endParaRPr lang="bg-BG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bg-BG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:\AO\IVO\IVO_Obshta\Presscenter\pic\dm-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2031"/>
            <a:ext cx="934989" cy="58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251520" y="1412776"/>
            <a:ext cx="86554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7524" y="1057665"/>
            <a:ext cx="8655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bg-BG" altLang="en-US" sz="1200" b="1" i="1" dirty="0">
                <a:solidFill>
                  <a:prstClr val="black"/>
                </a:solidFill>
                <a:latin typeface="Calibri"/>
              </a:rPr>
              <a:t>Надграждане на основните системи на Агенция „Митници“ за предоставяне на данни и услуги– БИМИС фаза 1 и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97CC-DD18-4B70-8E59-3C0B8F193B8B}" type="slidenum">
              <a:rPr lang="bg-BG" smtClean="0"/>
              <a:t>3</a:t>
            </a:fld>
            <a:endParaRPr lang="bg-BG" dirty="0"/>
          </a:p>
        </p:txBody>
      </p:sp>
      <p:sp>
        <p:nvSpPr>
          <p:cNvPr id="7" name="TextBox 6"/>
          <p:cNvSpPr txBox="1"/>
          <p:nvPr/>
        </p:nvSpPr>
        <p:spPr>
          <a:xfrm>
            <a:off x="287524" y="1460601"/>
            <a:ext cx="858348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+mj-lt"/>
              </a:rPr>
              <a:t>ИТ </a:t>
            </a:r>
            <a:r>
              <a:rPr lang="ru-RU" sz="2000" b="1" dirty="0">
                <a:latin typeface="+mj-lt"/>
              </a:rPr>
              <a:t>проекти в </a:t>
            </a:r>
            <a:r>
              <a:rPr lang="ru-RU" sz="2000" b="1" dirty="0" smtClean="0">
                <a:latin typeface="+mj-lt"/>
              </a:rPr>
              <a:t>АМ, финансирани </a:t>
            </a:r>
            <a:r>
              <a:rPr lang="ru-RU" sz="2000" b="1" dirty="0">
                <a:latin typeface="+mj-lt"/>
              </a:rPr>
              <a:t>по ОПДУ</a:t>
            </a:r>
            <a:r>
              <a:rPr lang="bg-BG" sz="2000" b="1" dirty="0" smtClean="0">
                <a:latin typeface="+mj-lt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bg-BG" sz="2000" b="1" dirty="0" smtClean="0">
                <a:latin typeface="+mj-lt"/>
              </a:rPr>
              <a:t>БИМИС фаза 1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bg-BG" sz="2000" b="1" dirty="0" smtClean="0">
                <a:latin typeface="+mj-lt"/>
              </a:rPr>
              <a:t>БИМИС фаза 2</a:t>
            </a:r>
          </a:p>
          <a:p>
            <a:endParaRPr lang="bg-BG" sz="2000" b="1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+mj-lt"/>
                <a:cs typeface="Times New Roman" panose="02020603050405020304" pitchFamily="18" charset="0"/>
              </a:rPr>
              <a:t>Ефекти </a:t>
            </a:r>
            <a:r>
              <a:rPr lang="ru-RU" sz="2000" b="1" dirty="0">
                <a:latin typeface="+mj-lt"/>
                <a:cs typeface="Times New Roman" panose="02020603050405020304" pitchFamily="18" charset="0"/>
              </a:rPr>
              <a:t>от реализираните ИТ проекти в Агенцията</a:t>
            </a:r>
            <a:r>
              <a:rPr lang="ru-RU" sz="2000" b="1" dirty="0" smtClean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bg-BG" sz="2000" b="1" dirty="0" smtClean="0">
                <a:latin typeface="+mj-lt"/>
                <a:cs typeface="Times New Roman" panose="02020603050405020304" pitchFamily="18" charset="0"/>
              </a:rPr>
              <a:t>За гражданите и бизнеса</a:t>
            </a:r>
            <a:endParaRPr lang="bg-BG" sz="2000" b="1" dirty="0" smtClean="0">
              <a:latin typeface="+mj-lt"/>
              <a:cs typeface="Times New Roman" panose="020206030504050203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Ускоряване </a:t>
            </a:r>
            <a:r>
              <a:rPr lang="ru-RU" sz="2000" dirty="0">
                <a:latin typeface="+mj-lt"/>
                <a:cs typeface="Times New Roman" panose="02020603050405020304" pitchFamily="18" charset="0"/>
              </a:rPr>
              <a:t>работата на легалния бизнес, чийто товари ще минават по-бързо през граничните преходи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ru-RU" sz="2000" dirty="0">
                <a:latin typeface="+mj-lt"/>
                <a:cs typeface="Times New Roman" panose="02020603050405020304" pitchFamily="18" charset="0"/>
              </a:rPr>
              <a:t>Унифициране на процедурите в различните 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държави-членки, </a:t>
            </a:r>
            <a:r>
              <a:rPr lang="ru-RU" sz="2000" dirty="0">
                <a:latin typeface="+mj-lt"/>
                <a:cs typeface="Times New Roman" panose="02020603050405020304" pitchFamily="18" charset="0"/>
              </a:rPr>
              <a:t>дейностите са в синхрон с изискванията на TAXUD и новото европейско законодателство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, като </a:t>
            </a:r>
            <a:r>
              <a:rPr lang="ru-RU" sz="2000" dirty="0">
                <a:latin typeface="+mj-lt"/>
                <a:cs typeface="Times New Roman" panose="02020603050405020304" pitchFamily="18" charset="0"/>
              </a:rPr>
              <a:t>процесите се развиват  паралелно във всички държави 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членки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cs typeface="Times New Roman" panose="02020603050405020304" pitchFamily="18" charset="0"/>
              </a:rPr>
              <a:t>За администрацията:</a:t>
            </a:r>
            <a:endParaRPr lang="ru-RU" sz="2000" b="1" dirty="0">
              <a:latin typeface="+mj-lt"/>
              <a:cs typeface="Times New Roman" panose="020206030504050203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ru-RU" sz="2000" dirty="0">
                <a:latin typeface="+mj-lt"/>
                <a:cs typeface="Times New Roman" panose="02020603050405020304" pitchFamily="18" charset="0"/>
              </a:rPr>
              <a:t>Повече възможности за анализ на големи обеми от информация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ru-RU" sz="2000" dirty="0">
                <a:latin typeface="+mj-lt"/>
                <a:cs typeface="Times New Roman" panose="02020603050405020304" pitchFamily="18" charset="0"/>
              </a:rPr>
              <a:t>Повишена производителност на информационните системи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Технологично обновление (</a:t>
            </a:r>
            <a:r>
              <a:rPr lang="en-GB" sz="2000" dirty="0" smtClean="0">
                <a:latin typeface="+mj-lt"/>
                <a:cs typeface="Times New Roman" panose="02020603050405020304" pitchFamily="18" charset="0"/>
              </a:rPr>
              <a:t>cloud architecture)</a:t>
            </a:r>
            <a:endParaRPr lang="bg-BG" sz="2000" dirty="0" smtClean="0">
              <a:latin typeface="+mj-lt"/>
              <a:cs typeface="Times New Roman" panose="020206030504050203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bg-BG" sz="2000" dirty="0" smtClean="0">
                <a:latin typeface="+mj-lt"/>
                <a:cs typeface="Times New Roman" panose="02020603050405020304" pitchFamily="18" charset="0"/>
              </a:rPr>
              <a:t>Повишена ефективност</a:t>
            </a:r>
            <a:endParaRPr lang="ru-RU" sz="2000" dirty="0">
              <a:latin typeface="+mj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2250</TotalTime>
  <Words>791</Words>
  <Application>Microsoft Office PowerPoint</Application>
  <PresentationFormat>On-screen Show (4:3)</PresentationFormat>
  <Paragraphs>61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Constantia</vt:lpstr>
      <vt:lpstr>Courier New</vt:lpstr>
      <vt:lpstr>Times New Roman</vt:lpstr>
      <vt:lpstr>Wingdings</vt:lpstr>
      <vt:lpstr>Wingdings 2</vt:lpstr>
      <vt:lpstr>Flow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Genova</dc:creator>
  <cp:lastModifiedBy>Кольо П.Колев</cp:lastModifiedBy>
  <cp:revision>249</cp:revision>
  <cp:lastPrinted>2018-09-28T06:48:14Z</cp:lastPrinted>
  <dcterms:created xsi:type="dcterms:W3CDTF">2018-05-18T14:03:00Z</dcterms:created>
  <dcterms:modified xsi:type="dcterms:W3CDTF">2020-11-24T07:39:22Z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