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0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1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2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3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6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7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8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9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30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31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32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84" r:id="rId3"/>
  </p:sldMasterIdLst>
  <p:notesMasterIdLst>
    <p:notesMasterId r:id="rId44"/>
  </p:notesMasterIdLst>
  <p:handoutMasterIdLst>
    <p:handoutMasterId r:id="rId45"/>
  </p:handoutMasterIdLst>
  <p:sldIdLst>
    <p:sldId id="327" r:id="rId4"/>
    <p:sldId id="262" r:id="rId5"/>
    <p:sldId id="328" r:id="rId6"/>
    <p:sldId id="331" r:id="rId7"/>
    <p:sldId id="334" r:id="rId8"/>
    <p:sldId id="330" r:id="rId9"/>
    <p:sldId id="277" r:id="rId10"/>
    <p:sldId id="280" r:id="rId11"/>
    <p:sldId id="285" r:id="rId12"/>
    <p:sldId id="290" r:id="rId13"/>
    <p:sldId id="288" r:id="rId14"/>
    <p:sldId id="294" r:id="rId15"/>
    <p:sldId id="332" r:id="rId16"/>
    <p:sldId id="333" r:id="rId17"/>
    <p:sldId id="297" r:id="rId18"/>
    <p:sldId id="335" r:id="rId19"/>
    <p:sldId id="296" r:id="rId20"/>
    <p:sldId id="320" r:id="rId21"/>
    <p:sldId id="345" r:id="rId22"/>
    <p:sldId id="346" r:id="rId23"/>
    <p:sldId id="347" r:id="rId24"/>
    <p:sldId id="348" r:id="rId25"/>
    <p:sldId id="349" r:id="rId26"/>
    <p:sldId id="350" r:id="rId27"/>
    <p:sldId id="298" r:id="rId28"/>
    <p:sldId id="336" r:id="rId29"/>
    <p:sldId id="337" r:id="rId30"/>
    <p:sldId id="338" r:id="rId31"/>
    <p:sldId id="339" r:id="rId32"/>
    <p:sldId id="340" r:id="rId33"/>
    <p:sldId id="341" r:id="rId34"/>
    <p:sldId id="342" r:id="rId35"/>
    <p:sldId id="343" r:id="rId36"/>
    <p:sldId id="344" r:id="rId37"/>
    <p:sldId id="326" r:id="rId38"/>
    <p:sldId id="322" r:id="rId39"/>
    <p:sldId id="323" r:id="rId40"/>
    <p:sldId id="324" r:id="rId41"/>
    <p:sldId id="325" r:id="rId42"/>
    <p:sldId id="276" r:id="rId4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B81"/>
    <a:srgbClr val="FF99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46" autoAdjust="0"/>
    <p:restoredTop sz="94610" autoAdjust="0"/>
  </p:normalViewPr>
  <p:slideViewPr>
    <p:cSldViewPr snapToGrid="0" snapToObjects="1">
      <p:cViewPr varScale="1">
        <p:scale>
          <a:sx n="88" d="100"/>
          <a:sy n="88" d="100"/>
        </p:scale>
        <p:origin x="-100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D11CD9-DF58-432F-8AFB-57D529E29C2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19EDC453-9673-4B2B-8EEA-AD1998BC5A7B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g-BG" sz="1600" b="1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Процедура</a:t>
          </a:r>
          <a:endParaRPr lang="bg-BG" sz="1600" b="1" i="0" kern="1200" dirty="0">
            <a:solidFill>
              <a:srgbClr val="002060"/>
            </a:solidFill>
            <a:effectLst/>
            <a:latin typeface="+mn-lt"/>
            <a:ea typeface="Tahoma" pitchFamily="34" charset="0"/>
            <a:cs typeface="Tahoma" pitchFamily="34" charset="0"/>
          </a:endParaRPr>
        </a:p>
      </dgm:t>
    </dgm:pt>
    <dgm:pt modelId="{8814DE48-7751-4BC9-8550-4E9453BF7901}" type="parTrans" cxnId="{755168A4-2C8C-4335-853E-85EEB6EB731F}">
      <dgm:prSet/>
      <dgm:spPr/>
      <dgm:t>
        <a:bodyPr/>
        <a:lstStyle/>
        <a:p>
          <a:endParaRPr lang="bg-BG"/>
        </a:p>
      </dgm:t>
    </dgm:pt>
    <dgm:pt modelId="{8F1B46D6-CF74-4EAD-B1FA-0600F53E5501}" type="sibTrans" cxnId="{755168A4-2C8C-4335-853E-85EEB6EB731F}">
      <dgm:prSet/>
      <dgm:spPr/>
      <dgm:t>
        <a:bodyPr/>
        <a:lstStyle/>
        <a:p>
          <a:endParaRPr lang="bg-BG"/>
        </a:p>
      </dgm:t>
    </dgm:pt>
    <dgm:pt modelId="{5AC01C9B-C594-4742-A26F-D9546FF1EBDA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g-BG" sz="1600" b="1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Цел</a:t>
          </a:r>
          <a:endParaRPr lang="bg-BG" sz="1600" b="1" i="0" kern="1200" dirty="0">
            <a:solidFill>
              <a:srgbClr val="002060"/>
            </a:solidFill>
            <a:effectLst/>
            <a:latin typeface="+mn-lt"/>
            <a:ea typeface="Tahoma" pitchFamily="34" charset="0"/>
            <a:cs typeface="Tahoma" pitchFamily="34" charset="0"/>
          </a:endParaRPr>
        </a:p>
      </dgm:t>
    </dgm:pt>
    <dgm:pt modelId="{59C18AD3-D582-4230-AAA6-9F6D3165D077}" type="parTrans" cxnId="{A227F442-F24F-47B1-91E2-F65521C6154C}">
      <dgm:prSet/>
      <dgm:spPr/>
      <dgm:t>
        <a:bodyPr/>
        <a:lstStyle/>
        <a:p>
          <a:endParaRPr lang="bg-BG"/>
        </a:p>
      </dgm:t>
    </dgm:pt>
    <dgm:pt modelId="{F22D5190-517F-4888-A15A-6B8143D91C4A}" type="sibTrans" cxnId="{A227F442-F24F-47B1-91E2-F65521C6154C}">
      <dgm:prSet/>
      <dgm:spPr/>
      <dgm:t>
        <a:bodyPr/>
        <a:lstStyle/>
        <a:p>
          <a:endParaRPr lang="bg-BG"/>
        </a:p>
      </dgm:t>
    </dgm:pt>
    <dgm:pt modelId="{07FC9E49-74AB-4715-8F3F-27BA6C0CB4AD}">
      <dgm:prSet phldrT="[Text]" custT="1"/>
      <dgm:spPr>
        <a:ln>
          <a:solidFill>
            <a:srgbClr val="00B0F0"/>
          </a:solidFill>
        </a:ln>
      </dgm:spPr>
      <dgm:t>
        <a:bodyPr/>
        <a:lstStyle/>
        <a:p>
          <a:pPr algn="just"/>
          <a:r>
            <a:rPr lang="ru-RU" sz="1800" b="0" i="0" kern="1200" dirty="0" err="1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Подобряване</a:t>
          </a:r>
          <a:r>
            <a:rPr lang="ru-RU" sz="18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 на </a:t>
          </a:r>
          <a:r>
            <a:rPr lang="ru-RU" sz="1800" b="0" i="0" kern="1200" dirty="0" err="1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производствения</a:t>
          </a:r>
          <a:r>
            <a:rPr lang="ru-RU" sz="18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 </a:t>
          </a:r>
          <a:r>
            <a:rPr lang="ru-RU" sz="1800" b="0" i="0" kern="1200" dirty="0" err="1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капацитет</a:t>
          </a:r>
          <a:r>
            <a:rPr lang="ru-RU" sz="18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 на МСП с цел </a:t>
          </a:r>
          <a:r>
            <a:rPr lang="ru-RU" sz="1800" b="0" i="0" kern="1200" dirty="0" err="1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повишаване</a:t>
          </a:r>
          <a:r>
            <a:rPr lang="ru-RU" sz="18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 на </a:t>
          </a:r>
          <a:r>
            <a:rPr lang="ru-RU" sz="1800" b="0" i="0" kern="1200" dirty="0" err="1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тяхната</a:t>
          </a:r>
          <a:r>
            <a:rPr lang="ru-RU" sz="18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 </a:t>
          </a:r>
          <a:r>
            <a:rPr lang="ru-RU" sz="1800" b="0" i="0" kern="1200" dirty="0" err="1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конкурентоспособност</a:t>
          </a:r>
          <a:r>
            <a:rPr lang="ru-RU" sz="18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 и </a:t>
          </a:r>
          <a:r>
            <a:rPr lang="ru-RU" sz="1800" b="0" i="0" kern="1200" dirty="0" err="1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засилване</a:t>
          </a:r>
          <a:r>
            <a:rPr lang="ru-RU" sz="18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 на </a:t>
          </a:r>
          <a:r>
            <a:rPr lang="ru-RU" sz="1800" b="0" i="0" kern="1200" dirty="0" err="1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експортния</a:t>
          </a:r>
          <a:r>
            <a:rPr lang="ru-RU" sz="18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 им потенциал</a:t>
          </a:r>
          <a:endParaRPr lang="bg-BG" sz="1800" b="0" i="0" kern="1200" dirty="0">
            <a:solidFill>
              <a:srgbClr val="002060"/>
            </a:solidFill>
            <a:effectLst/>
            <a:latin typeface="+mn-lt"/>
            <a:ea typeface="Tahoma" pitchFamily="34" charset="0"/>
            <a:cs typeface="Tahoma" pitchFamily="34" charset="0"/>
          </a:endParaRPr>
        </a:p>
      </dgm:t>
    </dgm:pt>
    <dgm:pt modelId="{3BBB6B4A-0367-4134-A524-B3271307A5A1}" type="parTrans" cxnId="{FD2FABC0-763D-47FF-8E81-C6A53CBA0CAC}">
      <dgm:prSet/>
      <dgm:spPr/>
      <dgm:t>
        <a:bodyPr/>
        <a:lstStyle/>
        <a:p>
          <a:endParaRPr lang="bg-BG"/>
        </a:p>
      </dgm:t>
    </dgm:pt>
    <dgm:pt modelId="{D399ED3D-73C8-4E6D-AD21-DB11898480CA}" type="sibTrans" cxnId="{FD2FABC0-763D-47FF-8E81-C6A53CBA0CAC}">
      <dgm:prSet/>
      <dgm:spPr/>
      <dgm:t>
        <a:bodyPr/>
        <a:lstStyle/>
        <a:p>
          <a:endParaRPr lang="bg-BG"/>
        </a:p>
      </dgm:t>
    </dgm:pt>
    <dgm:pt modelId="{855DE8D2-7582-48B6-9D29-7EF89C483502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g-BG" sz="1600" b="1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Бюджет</a:t>
          </a:r>
          <a:endParaRPr lang="bg-BG" sz="1600" b="1" i="0" kern="1200" dirty="0">
            <a:solidFill>
              <a:srgbClr val="002060"/>
            </a:solidFill>
            <a:effectLst/>
            <a:latin typeface="+mn-lt"/>
            <a:ea typeface="Tahoma" pitchFamily="34" charset="0"/>
            <a:cs typeface="Tahoma" pitchFamily="34" charset="0"/>
          </a:endParaRPr>
        </a:p>
      </dgm:t>
    </dgm:pt>
    <dgm:pt modelId="{C3C308D4-861E-479D-B83C-CFE4319CE477}" type="parTrans" cxnId="{A13895EE-78A9-415F-8BF1-C42A6068F4D1}">
      <dgm:prSet/>
      <dgm:spPr/>
      <dgm:t>
        <a:bodyPr/>
        <a:lstStyle/>
        <a:p>
          <a:endParaRPr lang="bg-BG"/>
        </a:p>
      </dgm:t>
    </dgm:pt>
    <dgm:pt modelId="{294866E1-87B2-4590-9437-C2A67CD2F565}" type="sibTrans" cxnId="{A13895EE-78A9-415F-8BF1-C42A6068F4D1}">
      <dgm:prSet/>
      <dgm:spPr/>
      <dgm:t>
        <a:bodyPr/>
        <a:lstStyle/>
        <a:p>
          <a:endParaRPr lang="bg-BG"/>
        </a:p>
      </dgm:t>
    </dgm:pt>
    <dgm:pt modelId="{6C327F7F-D5A6-4310-AF5F-D31C97E79B83}">
      <dgm:prSet phldrT="[Text]" custT="1"/>
      <dgm:spPr>
        <a:ln>
          <a:solidFill>
            <a:srgbClr val="00B0F0"/>
          </a:solidFill>
        </a:ln>
      </dgm:spPr>
      <dgm:t>
        <a:bodyPr/>
        <a:lstStyle/>
        <a:p>
          <a:pPr algn="just"/>
          <a:r>
            <a:rPr lang="ru-RU" sz="18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Общ бюджет – </a:t>
          </a:r>
          <a:r>
            <a:rPr lang="ru-RU" sz="1800" b="1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146 687 250 </a:t>
          </a:r>
          <a:r>
            <a:rPr lang="ru-RU" sz="1800" b="1" i="0" kern="1200" dirty="0" err="1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лв</a:t>
          </a:r>
          <a:r>
            <a:rPr lang="ru-RU" sz="18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. (75 000 000 евро)</a:t>
          </a:r>
          <a:endParaRPr lang="bg-BG" sz="1800" b="0" i="0" kern="1200" dirty="0">
            <a:solidFill>
              <a:srgbClr val="002060"/>
            </a:solidFill>
            <a:effectLst/>
            <a:latin typeface="+mn-lt"/>
            <a:ea typeface="Tahoma" pitchFamily="34" charset="0"/>
            <a:cs typeface="Tahoma" pitchFamily="34" charset="0"/>
          </a:endParaRPr>
        </a:p>
      </dgm:t>
    </dgm:pt>
    <dgm:pt modelId="{82EB588E-C461-47DF-9382-A1381559797C}" type="parTrans" cxnId="{6DF59796-E37F-4CA7-A90B-B3E4A9BDE8B3}">
      <dgm:prSet/>
      <dgm:spPr/>
      <dgm:t>
        <a:bodyPr/>
        <a:lstStyle/>
        <a:p>
          <a:endParaRPr lang="bg-BG"/>
        </a:p>
      </dgm:t>
    </dgm:pt>
    <dgm:pt modelId="{67990104-5F21-4851-A560-A826246FA05C}" type="sibTrans" cxnId="{6DF59796-E37F-4CA7-A90B-B3E4A9BDE8B3}">
      <dgm:prSet/>
      <dgm:spPr/>
      <dgm:t>
        <a:bodyPr/>
        <a:lstStyle/>
        <a:p>
          <a:endParaRPr lang="bg-BG"/>
        </a:p>
      </dgm:t>
    </dgm:pt>
    <dgm:pt modelId="{36D990CD-58AE-43FE-BA4B-586C2494D249}">
      <dgm:prSet phldrT="[Text]" custT="1"/>
      <dgm:spPr>
        <a:ln>
          <a:solidFill>
            <a:srgbClr val="00B0F0"/>
          </a:solidFill>
        </a:ln>
      </dgm:spPr>
      <dgm:t>
        <a:bodyPr anchor="t"/>
        <a:lstStyle/>
        <a:p>
          <a:pPr algn="just">
            <a:spcAft>
              <a:spcPct val="15000"/>
            </a:spcAft>
          </a:pPr>
          <a:endParaRPr lang="bg-BG" sz="500" b="0" i="0" kern="1200" dirty="0">
            <a:solidFill>
              <a:srgbClr val="002060"/>
            </a:solidFill>
            <a:effectLst/>
            <a:latin typeface="+mn-lt"/>
            <a:ea typeface="Tahoma" pitchFamily="34" charset="0"/>
            <a:cs typeface="Tahoma" pitchFamily="34" charset="0"/>
          </a:endParaRPr>
        </a:p>
      </dgm:t>
    </dgm:pt>
    <dgm:pt modelId="{FBF5524C-40BB-4C90-9F9C-16E3344844B6}" type="parTrans" cxnId="{2FEDFF27-FDB4-4E65-B457-E0CA5C593CE6}">
      <dgm:prSet/>
      <dgm:spPr/>
      <dgm:t>
        <a:bodyPr/>
        <a:lstStyle/>
        <a:p>
          <a:endParaRPr lang="bg-BG"/>
        </a:p>
      </dgm:t>
    </dgm:pt>
    <dgm:pt modelId="{7A970635-15D7-4FA3-88BF-22F1223FF396}" type="sibTrans" cxnId="{2FEDFF27-FDB4-4E65-B457-E0CA5C593CE6}">
      <dgm:prSet/>
      <dgm:spPr/>
      <dgm:t>
        <a:bodyPr/>
        <a:lstStyle/>
        <a:p>
          <a:endParaRPr lang="bg-BG"/>
        </a:p>
      </dgm:t>
    </dgm:pt>
    <dgm:pt modelId="{8928371B-5CD1-4E3C-A8C7-FA3E006ADF7B}">
      <dgm:prSet custT="1"/>
      <dgm:spPr/>
      <dgm:t>
        <a:bodyPr/>
        <a:lstStyle/>
        <a:p>
          <a:endParaRPr lang="bg-BG" sz="1600" b="0" i="0" kern="1200" dirty="0" err="1" smtClean="0">
            <a:solidFill>
              <a:srgbClr val="002060"/>
            </a:solidFill>
            <a:effectLst/>
            <a:latin typeface="+mn-lt"/>
            <a:ea typeface="Tahoma" pitchFamily="34" charset="0"/>
            <a:cs typeface="Tahoma" pitchFamily="34" charset="0"/>
          </a:endParaRPr>
        </a:p>
      </dgm:t>
    </dgm:pt>
    <dgm:pt modelId="{0CE8612C-1056-4F65-928F-FFFE546493FC}" type="parTrans" cxnId="{25BFAA48-6A86-4BC2-9B20-C1C7EA207AD3}">
      <dgm:prSet/>
      <dgm:spPr/>
      <dgm:t>
        <a:bodyPr/>
        <a:lstStyle/>
        <a:p>
          <a:endParaRPr lang="bg-BG"/>
        </a:p>
      </dgm:t>
    </dgm:pt>
    <dgm:pt modelId="{5A6D7AFE-9D2B-4163-ABDF-D105F7A49644}" type="sibTrans" cxnId="{25BFAA48-6A86-4BC2-9B20-C1C7EA207AD3}">
      <dgm:prSet/>
      <dgm:spPr/>
      <dgm:t>
        <a:bodyPr/>
        <a:lstStyle/>
        <a:p>
          <a:endParaRPr lang="bg-BG"/>
        </a:p>
      </dgm:t>
    </dgm:pt>
    <dgm:pt modelId="{EEE2AF51-5858-426A-A09D-1EA63CF28FBE}">
      <dgm:prSet phldrT="[Text]" custT="1"/>
      <dgm:spPr>
        <a:ln>
          <a:solidFill>
            <a:srgbClr val="00B0F0"/>
          </a:solidFill>
        </a:ln>
      </dgm:spPr>
      <dgm:t>
        <a:bodyPr anchor="t"/>
        <a:lstStyle/>
        <a:p>
          <a:pPr algn="just">
            <a:spcAft>
              <a:spcPts val="0"/>
            </a:spcAft>
          </a:pPr>
          <a:r>
            <a:rPr lang="ru-RU" sz="1800" b="1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Приоритетна ос 2 </a:t>
          </a:r>
          <a:r>
            <a:rPr lang="ru-RU" sz="18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„</a:t>
          </a:r>
          <a:r>
            <a:rPr lang="ru-RU" sz="1800" b="0" i="0" kern="1200" dirty="0" err="1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Предприемачество</a:t>
          </a:r>
          <a:r>
            <a:rPr lang="ru-RU" sz="18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 и </a:t>
          </a:r>
          <a:r>
            <a:rPr lang="ru-RU" sz="1800" b="0" i="0" kern="1200" dirty="0" err="1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капацитет</a:t>
          </a:r>
          <a:r>
            <a:rPr lang="ru-RU" sz="18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 за </a:t>
          </a:r>
          <a:r>
            <a:rPr lang="ru-RU" sz="1800" b="0" i="0" kern="1200" dirty="0" err="1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растеж</a:t>
          </a:r>
          <a:r>
            <a:rPr lang="ru-RU" sz="18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 на МСП“ на ОПИК</a:t>
          </a:r>
          <a:endParaRPr lang="bg-BG" sz="1800" b="0" i="0" kern="1200" dirty="0">
            <a:solidFill>
              <a:srgbClr val="002060"/>
            </a:solidFill>
            <a:effectLst/>
            <a:latin typeface="+mn-lt"/>
            <a:ea typeface="Tahoma" pitchFamily="34" charset="0"/>
            <a:cs typeface="Tahoma" pitchFamily="34" charset="0"/>
          </a:endParaRPr>
        </a:p>
      </dgm:t>
    </dgm:pt>
    <dgm:pt modelId="{3508717F-9530-49F9-8F4A-584160884C53}" type="parTrans" cxnId="{74FCCD27-B526-4DE8-B8CB-6ACF4202E354}">
      <dgm:prSet/>
      <dgm:spPr/>
      <dgm:t>
        <a:bodyPr/>
        <a:lstStyle/>
        <a:p>
          <a:endParaRPr lang="en-US"/>
        </a:p>
      </dgm:t>
    </dgm:pt>
    <dgm:pt modelId="{C37D5156-A06F-4AFC-A740-3C449D856541}" type="sibTrans" cxnId="{74FCCD27-B526-4DE8-B8CB-6ACF4202E354}">
      <dgm:prSet/>
      <dgm:spPr/>
      <dgm:t>
        <a:bodyPr/>
        <a:lstStyle/>
        <a:p>
          <a:endParaRPr lang="en-US"/>
        </a:p>
      </dgm:t>
    </dgm:pt>
    <dgm:pt modelId="{2B82232F-9006-4456-AE25-FEB43E777D60}">
      <dgm:prSet phldrT="[Text]" custT="1"/>
      <dgm:spPr>
        <a:ln>
          <a:solidFill>
            <a:srgbClr val="00B0F0"/>
          </a:solidFill>
        </a:ln>
      </dgm:spPr>
      <dgm:t>
        <a:bodyPr anchor="t"/>
        <a:lstStyle/>
        <a:p>
          <a:pPr algn="just">
            <a:spcAft>
              <a:spcPts val="0"/>
            </a:spcAft>
          </a:pPr>
          <a:r>
            <a:rPr lang="ru-RU" sz="16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 </a:t>
          </a:r>
          <a:r>
            <a:rPr lang="ru-RU" sz="1800" b="1" i="0" kern="1200" dirty="0" err="1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Инвестиционен</a:t>
          </a:r>
          <a:r>
            <a:rPr lang="ru-RU" sz="1800" b="1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 приоритет 2.2</a:t>
          </a:r>
          <a:r>
            <a:rPr lang="ru-RU" sz="18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. </a:t>
          </a:r>
          <a:r>
            <a:rPr lang="en-US" sz="18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“</a:t>
          </a:r>
          <a:r>
            <a:rPr lang="ru-RU" sz="1800" b="0" i="0" kern="1200" dirty="0" err="1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Капацитет</a:t>
          </a:r>
          <a:r>
            <a:rPr lang="ru-RU" sz="18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 за </a:t>
          </a:r>
          <a:r>
            <a:rPr lang="ru-RU" sz="1800" b="0" i="0" kern="1200" dirty="0" err="1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растеж</a:t>
          </a:r>
          <a:r>
            <a:rPr lang="ru-RU" sz="18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 на МСП</a:t>
          </a:r>
          <a:r>
            <a:rPr lang="en-US" sz="18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”</a:t>
          </a:r>
          <a:endParaRPr lang="bg-BG" sz="1800" b="0" i="0" kern="1200" dirty="0">
            <a:solidFill>
              <a:srgbClr val="002060"/>
            </a:solidFill>
            <a:effectLst/>
            <a:latin typeface="+mn-lt"/>
            <a:ea typeface="Tahoma" pitchFamily="34" charset="0"/>
            <a:cs typeface="Tahoma" pitchFamily="34" charset="0"/>
          </a:endParaRPr>
        </a:p>
      </dgm:t>
    </dgm:pt>
    <dgm:pt modelId="{26548E6C-FE2F-4E5D-9944-8CBCCB8AB21D}" type="parTrans" cxnId="{7756B185-0BD8-4087-B58A-97CB709C34C5}">
      <dgm:prSet/>
      <dgm:spPr/>
      <dgm:t>
        <a:bodyPr/>
        <a:lstStyle/>
        <a:p>
          <a:endParaRPr lang="en-US"/>
        </a:p>
      </dgm:t>
    </dgm:pt>
    <dgm:pt modelId="{E537C632-76A3-4621-BC3A-C13B0AD8C796}" type="sibTrans" cxnId="{7756B185-0BD8-4087-B58A-97CB709C34C5}">
      <dgm:prSet/>
      <dgm:spPr/>
      <dgm:t>
        <a:bodyPr/>
        <a:lstStyle/>
        <a:p>
          <a:endParaRPr lang="en-US"/>
        </a:p>
      </dgm:t>
    </dgm:pt>
    <dgm:pt modelId="{F1B2C94C-D9D2-4DBB-B298-8AE474C93E92}" type="pres">
      <dgm:prSet presAssocID="{EFD11CD9-DF58-432F-8AFB-57D529E29C2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47EA21FE-BC46-478C-BA38-55B60D173145}" type="pres">
      <dgm:prSet presAssocID="{19EDC453-9673-4B2B-8EEA-AD1998BC5A7B}" presName="composite" presStyleCnt="0"/>
      <dgm:spPr/>
    </dgm:pt>
    <dgm:pt modelId="{C99816FB-2A0B-459C-AA2D-BB268D44D690}" type="pres">
      <dgm:prSet presAssocID="{19EDC453-9673-4B2B-8EEA-AD1998BC5A7B}" presName="parentText" presStyleLbl="alignNode1" presStyleIdx="0" presStyleCnt="3" custLinFactNeighborX="-2384" custLinFactNeighborY="-4949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64DC1C9-DE04-4CE6-936B-EBD561682CF8}" type="pres">
      <dgm:prSet presAssocID="{19EDC453-9673-4B2B-8EEA-AD1998BC5A7B}" presName="descendantText" presStyleLbl="alignAcc1" presStyleIdx="0" presStyleCnt="3" custScaleX="98133" custScaleY="10982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1CC03E9-1D82-4842-B707-7CA8F0E1B18E}" type="pres">
      <dgm:prSet presAssocID="{8F1B46D6-CF74-4EAD-B1FA-0600F53E5501}" presName="sp" presStyleCnt="0"/>
      <dgm:spPr/>
    </dgm:pt>
    <dgm:pt modelId="{1049F45C-0685-4B52-A59A-6B793914C580}" type="pres">
      <dgm:prSet presAssocID="{5AC01C9B-C594-4742-A26F-D9546FF1EBDA}" presName="composite" presStyleCnt="0"/>
      <dgm:spPr/>
    </dgm:pt>
    <dgm:pt modelId="{B9FBBCB3-B974-43E9-8D2E-42DCDBBE629E}" type="pres">
      <dgm:prSet presAssocID="{5AC01C9B-C594-4742-A26F-D9546FF1EBDA}" presName="parentText" presStyleLbl="alignNode1" presStyleIdx="1" presStyleCnt="3" custScaleX="96030" custLinFactNeighborX="1080" custLinFactNeighborY="-7963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B7B8883-578A-4B9F-BC87-4BE9C8E3D960}" type="pres">
      <dgm:prSet presAssocID="{5AC01C9B-C594-4742-A26F-D9546FF1EBDA}" presName="descendantText" presStyleLbl="alignAcc1" presStyleIdx="1" presStyleCnt="3" custScaleX="99144" custScaleY="103822" custLinFactNeighborX="1520" custLinFactNeighborY="-620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188A2D8-73AA-46A0-B306-F59467D588B1}" type="pres">
      <dgm:prSet presAssocID="{F22D5190-517F-4888-A15A-6B8143D91C4A}" presName="sp" presStyleCnt="0"/>
      <dgm:spPr/>
    </dgm:pt>
    <dgm:pt modelId="{A3EF2779-0952-432F-B41A-682E060621FB}" type="pres">
      <dgm:prSet presAssocID="{855DE8D2-7582-48B6-9D29-7EF89C483502}" presName="composite" presStyleCnt="0"/>
      <dgm:spPr/>
    </dgm:pt>
    <dgm:pt modelId="{2546E552-9439-4D9C-8283-C6C0C54E3843}" type="pres">
      <dgm:prSet presAssocID="{855DE8D2-7582-48B6-9D29-7EF89C483502}" presName="parentText" presStyleLbl="alignNode1" presStyleIdx="2" presStyleCnt="3" custScaleX="95854" custLinFactNeighborX="1080" custLinFactNeighborY="-13500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699DB3A-CE13-4D0A-B60B-CC9AC87676DC}" type="pres">
      <dgm:prSet presAssocID="{855DE8D2-7582-48B6-9D29-7EF89C483502}" presName="descendantText" presStyleLbl="alignAcc1" presStyleIdx="2" presStyleCnt="3" custAng="0" custScaleX="98495" custScaleY="85405" custLinFactNeighborX="752" custLinFactNeighborY="-2331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8C8516A3-3867-437F-A5AB-B0DDCFC9FCBC}" type="presOf" srcId="{2B82232F-9006-4456-AE25-FEB43E777D60}" destId="{164DC1C9-DE04-4CE6-936B-EBD561682CF8}" srcOrd="0" destOrd="1" presId="urn:microsoft.com/office/officeart/2005/8/layout/chevron2"/>
    <dgm:cxn modelId="{9D876DA4-6EF8-4E37-B080-47BB83882CFD}" type="presOf" srcId="{5AC01C9B-C594-4742-A26F-D9546FF1EBDA}" destId="{B9FBBCB3-B974-43E9-8D2E-42DCDBBE629E}" srcOrd="0" destOrd="0" presId="urn:microsoft.com/office/officeart/2005/8/layout/chevron2"/>
    <dgm:cxn modelId="{513F2FC3-73C8-4F32-8FCF-0D363C2D158F}" type="presOf" srcId="{36D990CD-58AE-43FE-BA4B-586C2494D249}" destId="{164DC1C9-DE04-4CE6-936B-EBD561682CF8}" srcOrd="0" destOrd="0" presId="urn:microsoft.com/office/officeart/2005/8/layout/chevron2"/>
    <dgm:cxn modelId="{A86CAD69-92F4-463F-A884-7D17D345135D}" type="presOf" srcId="{6C327F7F-D5A6-4310-AF5F-D31C97E79B83}" destId="{F699DB3A-CE13-4D0A-B60B-CC9AC87676DC}" srcOrd="0" destOrd="0" presId="urn:microsoft.com/office/officeart/2005/8/layout/chevron2"/>
    <dgm:cxn modelId="{74FCCD27-B526-4DE8-B8CB-6ACF4202E354}" srcId="{19EDC453-9673-4B2B-8EEA-AD1998BC5A7B}" destId="{EEE2AF51-5858-426A-A09D-1EA63CF28FBE}" srcOrd="2" destOrd="0" parTransId="{3508717F-9530-49F9-8F4A-584160884C53}" sibTransId="{C37D5156-A06F-4AFC-A740-3C449D856541}"/>
    <dgm:cxn modelId="{530AF22F-9686-4D6F-9865-2D56D742C8A7}" type="presOf" srcId="{07FC9E49-74AB-4715-8F3F-27BA6C0CB4AD}" destId="{6B7B8883-578A-4B9F-BC87-4BE9C8E3D960}" srcOrd="0" destOrd="0" presId="urn:microsoft.com/office/officeart/2005/8/layout/chevron2"/>
    <dgm:cxn modelId="{2FEDFF27-FDB4-4E65-B457-E0CA5C593CE6}" srcId="{19EDC453-9673-4B2B-8EEA-AD1998BC5A7B}" destId="{36D990CD-58AE-43FE-BA4B-586C2494D249}" srcOrd="0" destOrd="0" parTransId="{FBF5524C-40BB-4C90-9F9C-16E3344844B6}" sibTransId="{7A970635-15D7-4FA3-88BF-22F1223FF396}"/>
    <dgm:cxn modelId="{25BFAA48-6A86-4BC2-9B20-C1C7EA207AD3}" srcId="{19EDC453-9673-4B2B-8EEA-AD1998BC5A7B}" destId="{8928371B-5CD1-4E3C-A8C7-FA3E006ADF7B}" srcOrd="3" destOrd="0" parTransId="{0CE8612C-1056-4F65-928F-FFFE546493FC}" sibTransId="{5A6D7AFE-9D2B-4163-ABDF-D105F7A49644}"/>
    <dgm:cxn modelId="{5E541334-0406-42ED-B9D0-733B8F394B41}" type="presOf" srcId="{8928371B-5CD1-4E3C-A8C7-FA3E006ADF7B}" destId="{164DC1C9-DE04-4CE6-936B-EBD561682CF8}" srcOrd="0" destOrd="3" presId="urn:microsoft.com/office/officeart/2005/8/layout/chevron2"/>
    <dgm:cxn modelId="{A227F442-F24F-47B1-91E2-F65521C6154C}" srcId="{EFD11CD9-DF58-432F-8AFB-57D529E29C2F}" destId="{5AC01C9B-C594-4742-A26F-D9546FF1EBDA}" srcOrd="1" destOrd="0" parTransId="{59C18AD3-D582-4230-AAA6-9F6D3165D077}" sibTransId="{F22D5190-517F-4888-A15A-6B8143D91C4A}"/>
    <dgm:cxn modelId="{65232B60-B016-4746-AA68-8587D49A0F7A}" type="presOf" srcId="{EEE2AF51-5858-426A-A09D-1EA63CF28FBE}" destId="{164DC1C9-DE04-4CE6-936B-EBD561682CF8}" srcOrd="0" destOrd="2" presId="urn:microsoft.com/office/officeart/2005/8/layout/chevron2"/>
    <dgm:cxn modelId="{7756B185-0BD8-4087-B58A-97CB709C34C5}" srcId="{19EDC453-9673-4B2B-8EEA-AD1998BC5A7B}" destId="{2B82232F-9006-4456-AE25-FEB43E777D60}" srcOrd="1" destOrd="0" parTransId="{26548E6C-FE2F-4E5D-9944-8CBCCB8AB21D}" sibTransId="{E537C632-76A3-4621-BC3A-C13B0AD8C796}"/>
    <dgm:cxn modelId="{755168A4-2C8C-4335-853E-85EEB6EB731F}" srcId="{EFD11CD9-DF58-432F-8AFB-57D529E29C2F}" destId="{19EDC453-9673-4B2B-8EEA-AD1998BC5A7B}" srcOrd="0" destOrd="0" parTransId="{8814DE48-7751-4BC9-8550-4E9453BF7901}" sibTransId="{8F1B46D6-CF74-4EAD-B1FA-0600F53E5501}"/>
    <dgm:cxn modelId="{29FDC52E-6434-4212-954F-882D31257549}" type="presOf" srcId="{19EDC453-9673-4B2B-8EEA-AD1998BC5A7B}" destId="{C99816FB-2A0B-459C-AA2D-BB268D44D690}" srcOrd="0" destOrd="0" presId="urn:microsoft.com/office/officeart/2005/8/layout/chevron2"/>
    <dgm:cxn modelId="{FD2FABC0-763D-47FF-8E81-C6A53CBA0CAC}" srcId="{5AC01C9B-C594-4742-A26F-D9546FF1EBDA}" destId="{07FC9E49-74AB-4715-8F3F-27BA6C0CB4AD}" srcOrd="0" destOrd="0" parTransId="{3BBB6B4A-0367-4134-A524-B3271307A5A1}" sibTransId="{D399ED3D-73C8-4E6D-AD21-DB11898480CA}"/>
    <dgm:cxn modelId="{154475A7-B233-4AE8-8603-1CBA83BB8FDE}" type="presOf" srcId="{855DE8D2-7582-48B6-9D29-7EF89C483502}" destId="{2546E552-9439-4D9C-8283-C6C0C54E3843}" srcOrd="0" destOrd="0" presId="urn:microsoft.com/office/officeart/2005/8/layout/chevron2"/>
    <dgm:cxn modelId="{A13895EE-78A9-415F-8BF1-C42A6068F4D1}" srcId="{EFD11CD9-DF58-432F-8AFB-57D529E29C2F}" destId="{855DE8D2-7582-48B6-9D29-7EF89C483502}" srcOrd="2" destOrd="0" parTransId="{C3C308D4-861E-479D-B83C-CFE4319CE477}" sibTransId="{294866E1-87B2-4590-9437-C2A67CD2F565}"/>
    <dgm:cxn modelId="{49FE7086-8DB6-45C3-B9BC-3F1F81D6036D}" type="presOf" srcId="{EFD11CD9-DF58-432F-8AFB-57D529E29C2F}" destId="{F1B2C94C-D9D2-4DBB-B298-8AE474C93E92}" srcOrd="0" destOrd="0" presId="urn:microsoft.com/office/officeart/2005/8/layout/chevron2"/>
    <dgm:cxn modelId="{6DF59796-E37F-4CA7-A90B-B3E4A9BDE8B3}" srcId="{855DE8D2-7582-48B6-9D29-7EF89C483502}" destId="{6C327F7F-D5A6-4310-AF5F-D31C97E79B83}" srcOrd="0" destOrd="0" parTransId="{82EB588E-C461-47DF-9382-A1381559797C}" sibTransId="{67990104-5F21-4851-A560-A826246FA05C}"/>
    <dgm:cxn modelId="{B127F9A6-0081-4FE7-B2BF-39562950D8F6}" type="presParOf" srcId="{F1B2C94C-D9D2-4DBB-B298-8AE474C93E92}" destId="{47EA21FE-BC46-478C-BA38-55B60D173145}" srcOrd="0" destOrd="0" presId="urn:microsoft.com/office/officeart/2005/8/layout/chevron2"/>
    <dgm:cxn modelId="{7337E9F6-ACB0-45D2-9631-6861088C3DA6}" type="presParOf" srcId="{47EA21FE-BC46-478C-BA38-55B60D173145}" destId="{C99816FB-2A0B-459C-AA2D-BB268D44D690}" srcOrd="0" destOrd="0" presId="urn:microsoft.com/office/officeart/2005/8/layout/chevron2"/>
    <dgm:cxn modelId="{6E6EBFEA-E30B-4F5E-800B-1C7641D69331}" type="presParOf" srcId="{47EA21FE-BC46-478C-BA38-55B60D173145}" destId="{164DC1C9-DE04-4CE6-936B-EBD561682CF8}" srcOrd="1" destOrd="0" presId="urn:microsoft.com/office/officeart/2005/8/layout/chevron2"/>
    <dgm:cxn modelId="{65C1EA1F-CCF7-4526-9AFB-15E4B3E9CF4C}" type="presParOf" srcId="{F1B2C94C-D9D2-4DBB-B298-8AE474C93E92}" destId="{61CC03E9-1D82-4842-B707-7CA8F0E1B18E}" srcOrd="1" destOrd="0" presId="urn:microsoft.com/office/officeart/2005/8/layout/chevron2"/>
    <dgm:cxn modelId="{95F54FD6-24EE-4375-B75F-78292DEC1767}" type="presParOf" srcId="{F1B2C94C-D9D2-4DBB-B298-8AE474C93E92}" destId="{1049F45C-0685-4B52-A59A-6B793914C580}" srcOrd="2" destOrd="0" presId="urn:microsoft.com/office/officeart/2005/8/layout/chevron2"/>
    <dgm:cxn modelId="{420FDAF1-2AA0-494A-B7FB-5AA9B951E0B9}" type="presParOf" srcId="{1049F45C-0685-4B52-A59A-6B793914C580}" destId="{B9FBBCB3-B974-43E9-8D2E-42DCDBBE629E}" srcOrd="0" destOrd="0" presId="urn:microsoft.com/office/officeart/2005/8/layout/chevron2"/>
    <dgm:cxn modelId="{4A132D68-B232-4720-84A5-B581850365A1}" type="presParOf" srcId="{1049F45C-0685-4B52-A59A-6B793914C580}" destId="{6B7B8883-578A-4B9F-BC87-4BE9C8E3D960}" srcOrd="1" destOrd="0" presId="urn:microsoft.com/office/officeart/2005/8/layout/chevron2"/>
    <dgm:cxn modelId="{CDEA6EF3-1207-4632-87A3-42A95193339F}" type="presParOf" srcId="{F1B2C94C-D9D2-4DBB-B298-8AE474C93E92}" destId="{9188A2D8-73AA-46A0-B306-F59467D588B1}" srcOrd="3" destOrd="0" presId="urn:microsoft.com/office/officeart/2005/8/layout/chevron2"/>
    <dgm:cxn modelId="{42CA562D-3085-40E7-BC87-FBD7881EB0D3}" type="presParOf" srcId="{F1B2C94C-D9D2-4DBB-B298-8AE474C93E92}" destId="{A3EF2779-0952-432F-B41A-682E060621FB}" srcOrd="4" destOrd="0" presId="urn:microsoft.com/office/officeart/2005/8/layout/chevron2"/>
    <dgm:cxn modelId="{FB120E0B-0DFA-4735-A986-9A60E190BED3}" type="presParOf" srcId="{A3EF2779-0952-432F-B41A-682E060621FB}" destId="{2546E552-9439-4D9C-8283-C6C0C54E3843}" srcOrd="0" destOrd="0" presId="urn:microsoft.com/office/officeart/2005/8/layout/chevron2"/>
    <dgm:cxn modelId="{39F915CE-05A6-4D95-B8BC-DBF84319692C}" type="presParOf" srcId="{A3EF2779-0952-432F-B41A-682E060621FB}" destId="{F699DB3A-CE13-4D0A-B60B-CC9AC87676D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BD40A36-4E61-4F3D-B182-8B42DD88FBA2}" type="doc">
      <dgm:prSet loTypeId="urn:microsoft.com/office/officeart/2005/8/layout/vList5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bg-BG"/>
        </a:p>
      </dgm:t>
    </dgm:pt>
    <dgm:pt modelId="{CE75D9F5-E771-4FEE-A3E6-4F9540C59A80}">
      <dgm:prSet custT="1"/>
      <dgm:spPr>
        <a:solidFill>
          <a:schemeClr val="accent4">
            <a:lumMod val="75000"/>
            <a:alpha val="90000"/>
          </a:schemeClr>
        </a:solidFill>
      </dgm:spPr>
      <dgm:t>
        <a:bodyPr/>
        <a:lstStyle/>
        <a:p>
          <a:pPr rtl="0"/>
          <a:r>
            <a:rPr lang="ru-RU" sz="2000" b="1" dirty="0" err="1" smtClean="0">
              <a:latin typeface="Calibri" panose="020F0502020204030204" pitchFamily="34" charset="0"/>
              <a:ea typeface="Tahoma" pitchFamily="34" charset="0"/>
              <a:cs typeface="Tahoma" pitchFamily="34" charset="0"/>
            </a:rPr>
            <a:t>Допустими</a:t>
          </a:r>
          <a:r>
            <a:rPr lang="ru-RU" sz="2000" b="1" dirty="0" smtClean="0">
              <a:latin typeface="Calibri" panose="020F0502020204030204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2000" b="1" dirty="0" err="1" smtClean="0">
              <a:latin typeface="Calibri" panose="020F0502020204030204" pitchFamily="34" charset="0"/>
              <a:ea typeface="Tahoma" pitchFamily="34" charset="0"/>
              <a:cs typeface="Tahoma" pitchFamily="34" charset="0"/>
            </a:rPr>
            <a:t>дейности</a:t>
          </a:r>
          <a:endParaRPr lang="ru-RU" sz="2000" b="1" dirty="0" smtClean="0">
            <a:latin typeface="Calibri" panose="020F0502020204030204" pitchFamily="34" charset="0"/>
            <a:ea typeface="Tahoma" pitchFamily="34" charset="0"/>
            <a:cs typeface="Tahoma" pitchFamily="34" charset="0"/>
          </a:endParaRPr>
        </a:p>
        <a:p>
          <a:pPr rtl="0"/>
          <a:r>
            <a:rPr lang="ru-RU" sz="2000" b="1" dirty="0" smtClean="0">
              <a:latin typeface="Calibri" panose="020F0502020204030204" pitchFamily="34" charset="0"/>
              <a:ea typeface="Tahoma" pitchFamily="34" charset="0"/>
              <a:cs typeface="Tahoma" pitchFamily="34" charset="0"/>
            </a:rPr>
            <a:t>1/1</a:t>
          </a:r>
        </a:p>
      </dgm:t>
    </dgm:pt>
    <dgm:pt modelId="{D497E0D8-3657-4E5C-B68B-15EA24D322FC}" type="parTrans" cxnId="{8B10A267-5A65-4AC8-9CC0-07EB2D793E24}">
      <dgm:prSet/>
      <dgm:spPr/>
      <dgm:t>
        <a:bodyPr/>
        <a:lstStyle/>
        <a:p>
          <a:endParaRPr lang="bg-BG"/>
        </a:p>
      </dgm:t>
    </dgm:pt>
    <dgm:pt modelId="{2A5F7990-23FB-4383-9B28-D9F49124AB65}" type="sibTrans" cxnId="{8B10A267-5A65-4AC8-9CC0-07EB2D793E24}">
      <dgm:prSet/>
      <dgm:spPr/>
      <dgm:t>
        <a:bodyPr/>
        <a:lstStyle/>
        <a:p>
          <a:endParaRPr lang="bg-BG"/>
        </a:p>
      </dgm:t>
    </dgm:pt>
    <dgm:pt modelId="{DB52D832-B55E-4AFB-806B-AA33F4500449}">
      <dgm:prSet/>
      <dgm:spPr/>
      <dgm:t>
        <a:bodyPr/>
        <a:lstStyle/>
        <a:p>
          <a:pPr algn="just" rtl="0"/>
          <a:endParaRPr lang="bg-BG" dirty="0"/>
        </a:p>
      </dgm:t>
    </dgm:pt>
    <dgm:pt modelId="{369990C3-580C-4656-8B3B-6753C8E28AF4}" type="parTrans" cxnId="{8BB5E5AD-2899-4A4B-B51D-921639B5EF28}">
      <dgm:prSet/>
      <dgm:spPr/>
      <dgm:t>
        <a:bodyPr/>
        <a:lstStyle/>
        <a:p>
          <a:endParaRPr lang="bg-BG"/>
        </a:p>
      </dgm:t>
    </dgm:pt>
    <dgm:pt modelId="{88EC6DEC-5876-4085-9965-00544A76D4C4}" type="sibTrans" cxnId="{8BB5E5AD-2899-4A4B-B51D-921639B5EF28}">
      <dgm:prSet/>
      <dgm:spPr/>
      <dgm:t>
        <a:bodyPr/>
        <a:lstStyle/>
        <a:p>
          <a:endParaRPr lang="bg-BG"/>
        </a:p>
      </dgm:t>
    </dgm:pt>
    <dgm:pt modelId="{9D5714D8-CFE7-4354-8CAC-5A7B23F3323B}" type="pres">
      <dgm:prSet presAssocID="{5BD40A36-4E61-4F3D-B182-8B42DD88FB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2A5AC8C5-8A4A-41B6-834F-3C6F035C931C}" type="pres">
      <dgm:prSet presAssocID="{CE75D9F5-E771-4FEE-A3E6-4F9540C59A80}" presName="linNode" presStyleCnt="0"/>
      <dgm:spPr/>
      <dgm:t>
        <a:bodyPr/>
        <a:lstStyle/>
        <a:p>
          <a:endParaRPr lang="bg-BG"/>
        </a:p>
      </dgm:t>
    </dgm:pt>
    <dgm:pt modelId="{02606228-3D16-42B5-A054-E967E13B36A6}" type="pres">
      <dgm:prSet presAssocID="{CE75D9F5-E771-4FEE-A3E6-4F9540C59A80}" presName="parentText" presStyleLbl="node1" presStyleIdx="0" presStyleCnt="1" custScaleX="78428" custLinFactNeighborX="2559" custLinFactNeighborY="10248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bg-BG"/>
        </a:p>
      </dgm:t>
    </dgm:pt>
    <dgm:pt modelId="{677B5712-69A1-4CEE-A0ED-660EF579F60E}" type="pres">
      <dgm:prSet presAssocID="{CE75D9F5-E771-4FEE-A3E6-4F9540C59A80}" presName="descendantText" presStyleLbl="alignAccFollowNode1" presStyleIdx="0" presStyleCnt="1" custScaleX="163763" custScaleY="125122" custLinFactNeighborX="6242" custLinFactNeighborY="534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8BB5E5AD-2899-4A4B-B51D-921639B5EF28}" srcId="{CE75D9F5-E771-4FEE-A3E6-4F9540C59A80}" destId="{DB52D832-B55E-4AFB-806B-AA33F4500449}" srcOrd="0" destOrd="0" parTransId="{369990C3-580C-4656-8B3B-6753C8E28AF4}" sibTransId="{88EC6DEC-5876-4085-9965-00544A76D4C4}"/>
    <dgm:cxn modelId="{F4ABF29B-F836-4EF2-A7F2-73E7044A01BD}" type="presOf" srcId="{DB52D832-B55E-4AFB-806B-AA33F4500449}" destId="{677B5712-69A1-4CEE-A0ED-660EF579F60E}" srcOrd="0" destOrd="0" presId="urn:microsoft.com/office/officeart/2005/8/layout/vList5"/>
    <dgm:cxn modelId="{35831D22-A30B-4F68-B713-F4D14C8C0E71}" type="presOf" srcId="{5BD40A36-4E61-4F3D-B182-8B42DD88FBA2}" destId="{9D5714D8-CFE7-4354-8CAC-5A7B23F3323B}" srcOrd="0" destOrd="0" presId="urn:microsoft.com/office/officeart/2005/8/layout/vList5"/>
    <dgm:cxn modelId="{2D0A1509-996A-4635-A509-DCA5169A1CDF}" type="presOf" srcId="{CE75D9F5-E771-4FEE-A3E6-4F9540C59A80}" destId="{02606228-3D16-42B5-A054-E967E13B36A6}" srcOrd="0" destOrd="0" presId="urn:microsoft.com/office/officeart/2005/8/layout/vList5"/>
    <dgm:cxn modelId="{8B10A267-5A65-4AC8-9CC0-07EB2D793E24}" srcId="{5BD40A36-4E61-4F3D-B182-8B42DD88FBA2}" destId="{CE75D9F5-E771-4FEE-A3E6-4F9540C59A80}" srcOrd="0" destOrd="0" parTransId="{D497E0D8-3657-4E5C-B68B-15EA24D322FC}" sibTransId="{2A5F7990-23FB-4383-9B28-D9F49124AB65}"/>
    <dgm:cxn modelId="{1FF0FCC7-69B8-40DF-BDC7-9FA4B329011C}" type="presParOf" srcId="{9D5714D8-CFE7-4354-8CAC-5A7B23F3323B}" destId="{2A5AC8C5-8A4A-41B6-834F-3C6F035C931C}" srcOrd="0" destOrd="0" presId="urn:microsoft.com/office/officeart/2005/8/layout/vList5"/>
    <dgm:cxn modelId="{4373864F-48AB-45E1-8B08-9C099813F8A2}" type="presParOf" srcId="{2A5AC8C5-8A4A-41B6-834F-3C6F035C931C}" destId="{02606228-3D16-42B5-A054-E967E13B36A6}" srcOrd="0" destOrd="0" presId="urn:microsoft.com/office/officeart/2005/8/layout/vList5"/>
    <dgm:cxn modelId="{5D9D68A4-3545-4433-B492-FD638A4620FF}" type="presParOf" srcId="{2A5AC8C5-8A4A-41B6-834F-3C6F035C931C}" destId="{677B5712-69A1-4CEE-A0ED-660EF579F6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BD40A36-4E61-4F3D-B182-8B42DD88FBA2}" type="doc">
      <dgm:prSet loTypeId="urn:microsoft.com/office/officeart/2005/8/layout/vList5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bg-BG"/>
        </a:p>
      </dgm:t>
    </dgm:pt>
    <dgm:pt modelId="{DB52D832-B55E-4AFB-806B-AA33F4500449}">
      <dgm:prSet/>
      <dgm:spPr/>
      <dgm:t>
        <a:bodyPr/>
        <a:lstStyle/>
        <a:p>
          <a:pPr algn="just" rtl="0"/>
          <a:endParaRPr lang="bg-BG" dirty="0">
            <a:solidFill>
              <a:srgbClr val="002060"/>
            </a:solidFill>
          </a:endParaRPr>
        </a:p>
      </dgm:t>
    </dgm:pt>
    <dgm:pt modelId="{369990C3-580C-4656-8B3B-6753C8E28AF4}" type="parTrans" cxnId="{8BB5E5AD-2899-4A4B-B51D-921639B5EF28}">
      <dgm:prSet/>
      <dgm:spPr/>
      <dgm:t>
        <a:bodyPr/>
        <a:lstStyle/>
        <a:p>
          <a:endParaRPr lang="bg-BG"/>
        </a:p>
      </dgm:t>
    </dgm:pt>
    <dgm:pt modelId="{88EC6DEC-5876-4085-9965-00544A76D4C4}" type="sibTrans" cxnId="{8BB5E5AD-2899-4A4B-B51D-921639B5EF28}">
      <dgm:prSet/>
      <dgm:spPr/>
      <dgm:t>
        <a:bodyPr/>
        <a:lstStyle/>
        <a:p>
          <a:endParaRPr lang="bg-BG"/>
        </a:p>
      </dgm:t>
    </dgm:pt>
    <dgm:pt modelId="{CE75D9F5-E771-4FEE-A3E6-4F9540C59A80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bg-BG" sz="1800" b="1" dirty="0" smtClean="0">
              <a:solidFill>
                <a:srgbClr val="00206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Приоритизиране на проекти</a:t>
          </a:r>
          <a:endParaRPr lang="ru-RU" sz="1800" b="1" dirty="0" smtClean="0">
            <a:solidFill>
              <a:srgbClr val="002060"/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  <a:p>
          <a:pPr rtl="0"/>
          <a:endParaRPr lang="ru-RU" sz="1800" b="1" dirty="0" smtClean="0">
            <a:solidFill>
              <a:srgbClr val="002060"/>
            </a:solidFill>
          </a:endParaRPr>
        </a:p>
      </dgm:t>
    </dgm:pt>
    <dgm:pt modelId="{2A5F7990-23FB-4383-9B28-D9F49124AB65}" type="sibTrans" cxnId="{8B10A267-5A65-4AC8-9CC0-07EB2D793E24}">
      <dgm:prSet/>
      <dgm:spPr/>
      <dgm:t>
        <a:bodyPr/>
        <a:lstStyle/>
        <a:p>
          <a:endParaRPr lang="bg-BG"/>
        </a:p>
      </dgm:t>
    </dgm:pt>
    <dgm:pt modelId="{D497E0D8-3657-4E5C-B68B-15EA24D322FC}" type="parTrans" cxnId="{8B10A267-5A65-4AC8-9CC0-07EB2D793E24}">
      <dgm:prSet/>
      <dgm:spPr/>
      <dgm:t>
        <a:bodyPr/>
        <a:lstStyle/>
        <a:p>
          <a:endParaRPr lang="bg-BG"/>
        </a:p>
      </dgm:t>
    </dgm:pt>
    <dgm:pt modelId="{9D5714D8-CFE7-4354-8CAC-5A7B23F3323B}" type="pres">
      <dgm:prSet presAssocID="{5BD40A36-4E61-4F3D-B182-8B42DD88FB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2A5AC8C5-8A4A-41B6-834F-3C6F035C931C}" type="pres">
      <dgm:prSet presAssocID="{CE75D9F5-E771-4FEE-A3E6-4F9540C59A80}" presName="linNode" presStyleCnt="0"/>
      <dgm:spPr/>
      <dgm:t>
        <a:bodyPr/>
        <a:lstStyle/>
        <a:p>
          <a:endParaRPr lang="bg-BG"/>
        </a:p>
      </dgm:t>
    </dgm:pt>
    <dgm:pt modelId="{02606228-3D16-42B5-A054-E967E13B36A6}" type="pres">
      <dgm:prSet presAssocID="{CE75D9F5-E771-4FEE-A3E6-4F9540C59A80}" presName="parentText" presStyleLbl="node1" presStyleIdx="0" presStyleCnt="1" custScaleX="86171" custScaleY="93717" custLinFactNeighborX="-15998" custLinFactNeighborY="-3141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bg-BG"/>
        </a:p>
      </dgm:t>
    </dgm:pt>
    <dgm:pt modelId="{677B5712-69A1-4CEE-A0ED-660EF579F60E}" type="pres">
      <dgm:prSet presAssocID="{CE75D9F5-E771-4FEE-A3E6-4F9540C59A80}" presName="descendantText" presStyleLbl="alignAccFollowNode1" presStyleIdx="0" presStyleCnt="1" custScaleX="155811" custScaleY="112285" custLinFactNeighborX="123" custLinFactNeighborY="-375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8BB5E5AD-2899-4A4B-B51D-921639B5EF28}" srcId="{CE75D9F5-E771-4FEE-A3E6-4F9540C59A80}" destId="{DB52D832-B55E-4AFB-806B-AA33F4500449}" srcOrd="0" destOrd="0" parTransId="{369990C3-580C-4656-8B3B-6753C8E28AF4}" sibTransId="{88EC6DEC-5876-4085-9965-00544A76D4C4}"/>
    <dgm:cxn modelId="{E723A150-16E7-4C13-9E0F-0BA3B7263153}" type="presOf" srcId="{CE75D9F5-E771-4FEE-A3E6-4F9540C59A80}" destId="{02606228-3D16-42B5-A054-E967E13B36A6}" srcOrd="0" destOrd="0" presId="urn:microsoft.com/office/officeart/2005/8/layout/vList5"/>
    <dgm:cxn modelId="{0E17F155-1956-4823-8C72-B39B6A575908}" type="presOf" srcId="{DB52D832-B55E-4AFB-806B-AA33F4500449}" destId="{677B5712-69A1-4CEE-A0ED-660EF579F60E}" srcOrd="0" destOrd="0" presId="urn:microsoft.com/office/officeart/2005/8/layout/vList5"/>
    <dgm:cxn modelId="{8B10A267-5A65-4AC8-9CC0-07EB2D793E24}" srcId="{5BD40A36-4E61-4F3D-B182-8B42DD88FBA2}" destId="{CE75D9F5-E771-4FEE-A3E6-4F9540C59A80}" srcOrd="0" destOrd="0" parTransId="{D497E0D8-3657-4E5C-B68B-15EA24D322FC}" sibTransId="{2A5F7990-23FB-4383-9B28-D9F49124AB65}"/>
    <dgm:cxn modelId="{D465FE9E-ABC6-4159-BC10-A1184029A31B}" type="presOf" srcId="{5BD40A36-4E61-4F3D-B182-8B42DD88FBA2}" destId="{9D5714D8-CFE7-4354-8CAC-5A7B23F3323B}" srcOrd="0" destOrd="0" presId="urn:microsoft.com/office/officeart/2005/8/layout/vList5"/>
    <dgm:cxn modelId="{A0EF3B3F-C686-44A8-AC8D-003A32659771}" type="presParOf" srcId="{9D5714D8-CFE7-4354-8CAC-5A7B23F3323B}" destId="{2A5AC8C5-8A4A-41B6-834F-3C6F035C931C}" srcOrd="0" destOrd="0" presId="urn:microsoft.com/office/officeart/2005/8/layout/vList5"/>
    <dgm:cxn modelId="{BDE02668-2492-4AE6-A52F-2810DE4EC986}" type="presParOf" srcId="{2A5AC8C5-8A4A-41B6-834F-3C6F035C931C}" destId="{02606228-3D16-42B5-A054-E967E13B36A6}" srcOrd="0" destOrd="0" presId="urn:microsoft.com/office/officeart/2005/8/layout/vList5"/>
    <dgm:cxn modelId="{F6D53ADC-5660-44F5-9B29-9F607AFCE81A}" type="presParOf" srcId="{2A5AC8C5-8A4A-41B6-834F-3C6F035C931C}" destId="{677B5712-69A1-4CEE-A0ED-660EF579F6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FC379BC-9F5F-44BA-BD0B-760E6776EF5A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bg-BG"/>
        </a:p>
      </dgm:t>
    </dgm:pt>
    <dgm:pt modelId="{DA8601AE-5CB2-467B-BB78-65D23B958DA0}">
      <dgm:prSet phldrT="[Text]" custT="1"/>
      <dgm:spPr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perspectiveRelaxedModerately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bg-BG" sz="2400" i="0" dirty="0" smtClean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Индикатори за резултат </a:t>
          </a:r>
          <a:r>
            <a:rPr lang="bg-BG" sz="2000" i="0" dirty="0" smtClean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(отчитат се от НСИ)</a:t>
          </a:r>
          <a:endParaRPr lang="bg-BG" sz="2000" i="0" dirty="0">
            <a:solidFill>
              <a:schemeClr val="tx1"/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DA93885-B26D-478E-AD9A-8BC6967AEC24}" type="parTrans" cxnId="{45D851FB-0788-4376-B6F5-F52918122139}">
      <dgm:prSet/>
      <dgm:spPr/>
      <dgm:t>
        <a:bodyPr/>
        <a:lstStyle/>
        <a:p>
          <a:endParaRPr lang="bg-BG"/>
        </a:p>
      </dgm:t>
    </dgm:pt>
    <dgm:pt modelId="{302D978C-EF29-4EB7-AB5C-33A2D385D4B8}" type="sibTrans" cxnId="{45D851FB-0788-4376-B6F5-F52918122139}">
      <dgm:prSet/>
      <dgm:spPr/>
      <dgm:t>
        <a:bodyPr/>
        <a:lstStyle/>
        <a:p>
          <a:endParaRPr lang="bg-BG"/>
        </a:p>
      </dgm:t>
    </dgm:pt>
    <dgm:pt modelId="{20B3D7FB-D4FB-4333-974D-BF60B5BFF86C}">
      <dgm:prSet phldrT="[Text]" custT="1"/>
      <dgm:spPr/>
      <dgm:t>
        <a:bodyPr/>
        <a:lstStyle/>
        <a:p>
          <a:pPr>
            <a:lnSpc>
              <a:spcPct val="150000"/>
            </a:lnSpc>
            <a:spcBef>
              <a:spcPts val="600"/>
            </a:spcBef>
            <a:spcAft>
              <a:spcPts val="0"/>
            </a:spcAft>
          </a:pPr>
          <a:r>
            <a:rPr lang="ru-RU" sz="1800" dirty="0" err="1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Обем</a:t>
          </a:r>
          <a:r>
            <a:rPr lang="ru-RU" sz="1800" dirty="0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 на износа на стоки и услуги, </a:t>
          </a:r>
          <a:r>
            <a:rPr lang="ru-RU" sz="1800" dirty="0" err="1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реализиран</a:t>
          </a:r>
          <a:r>
            <a:rPr lang="ru-RU" sz="1800" dirty="0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 от МСП; </a:t>
          </a:r>
          <a:endParaRPr lang="bg-BG" sz="1800" dirty="0">
            <a:solidFill>
              <a:srgbClr val="002060"/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CF8EFDF-E9F5-46B8-AD81-F7920D40C423}" type="parTrans" cxnId="{F1F69E91-7D01-4E32-9BF1-9CEB46C7E779}">
      <dgm:prSet/>
      <dgm:spPr/>
      <dgm:t>
        <a:bodyPr/>
        <a:lstStyle/>
        <a:p>
          <a:endParaRPr lang="bg-BG"/>
        </a:p>
      </dgm:t>
    </dgm:pt>
    <dgm:pt modelId="{0F31F7AA-3261-464C-AF04-2E336D3556F2}" type="sibTrans" cxnId="{F1F69E91-7D01-4E32-9BF1-9CEB46C7E779}">
      <dgm:prSet/>
      <dgm:spPr/>
      <dgm:t>
        <a:bodyPr/>
        <a:lstStyle/>
        <a:p>
          <a:endParaRPr lang="bg-BG"/>
        </a:p>
      </dgm:t>
    </dgm:pt>
    <dgm:pt modelId="{F2925BB7-1E55-436F-9238-8D9670E7877A}">
      <dgm:prSet phldrT="[Text]" custT="1"/>
      <dgm:spPr>
        <a:solidFill>
          <a:schemeClr val="accent4">
            <a:lumMod val="75000"/>
          </a:schemeClr>
        </a:solidFill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perspectiveRelaxedModerately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bg-BG" sz="2400" i="1" dirty="0" smtClean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Индикатори за продукт</a:t>
          </a:r>
          <a:endParaRPr lang="bg-BG" sz="2400" i="1" dirty="0"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1D655E9-FACA-4AE5-B1BD-6B19D6DDD88A}" type="parTrans" cxnId="{42DEAF41-19EE-4AF1-A7D1-52476991CBC5}">
      <dgm:prSet/>
      <dgm:spPr/>
      <dgm:t>
        <a:bodyPr/>
        <a:lstStyle/>
        <a:p>
          <a:endParaRPr lang="bg-BG"/>
        </a:p>
      </dgm:t>
    </dgm:pt>
    <dgm:pt modelId="{9E36974C-E2F7-4292-BAAD-832ECB2259CA}" type="sibTrans" cxnId="{42DEAF41-19EE-4AF1-A7D1-52476991CBC5}">
      <dgm:prSet/>
      <dgm:spPr/>
      <dgm:t>
        <a:bodyPr/>
        <a:lstStyle/>
        <a:p>
          <a:endParaRPr lang="bg-BG"/>
        </a:p>
      </dgm:t>
    </dgm:pt>
    <dgm:pt modelId="{D20558B6-32B7-415A-B298-EF1E03216F6E}">
      <dgm:prSet phldrT="[Text]" custT="1"/>
      <dgm:spPr/>
      <dgm:t>
        <a:bodyPr/>
        <a:lstStyle/>
        <a:p>
          <a:pPr>
            <a:lnSpc>
              <a:spcPct val="90000"/>
            </a:lnSpc>
            <a:spcBef>
              <a:spcPct val="0"/>
            </a:spcBef>
            <a:spcAft>
              <a:spcPct val="20000"/>
            </a:spcAft>
          </a:pPr>
          <a:endParaRPr lang="bg-BG" sz="1800" dirty="0" smtClean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7C0EB67-35C2-44FC-B266-433182164D26}" type="sibTrans" cxnId="{D3BC1122-C99A-4380-B3B1-AE5450918DB2}">
      <dgm:prSet/>
      <dgm:spPr/>
      <dgm:t>
        <a:bodyPr/>
        <a:lstStyle/>
        <a:p>
          <a:endParaRPr lang="bg-BG"/>
        </a:p>
      </dgm:t>
    </dgm:pt>
    <dgm:pt modelId="{9401E007-062A-4066-B1D0-9DFB4214EB3F}" type="parTrans" cxnId="{D3BC1122-C99A-4380-B3B1-AE5450918DB2}">
      <dgm:prSet/>
      <dgm:spPr/>
      <dgm:t>
        <a:bodyPr/>
        <a:lstStyle/>
        <a:p>
          <a:endParaRPr lang="bg-BG"/>
        </a:p>
      </dgm:t>
    </dgm:pt>
    <dgm:pt modelId="{AF7A620B-B742-47E4-AF95-09B84A410F5A}">
      <dgm:prSet custT="1"/>
      <dgm:spPr/>
      <dgm:t>
        <a:bodyPr/>
        <a:lstStyle/>
        <a:p>
          <a:r>
            <a:rPr lang="bg-BG" sz="1800" dirty="0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Производителност на МСП</a:t>
          </a:r>
          <a:endParaRPr lang="en-US" sz="1800" dirty="0" smtClean="0">
            <a:solidFill>
              <a:srgbClr val="002060"/>
            </a:solidFill>
            <a:latin typeface="+mn-lt"/>
            <a:ea typeface="Tahoma" pitchFamily="34" charset="0"/>
            <a:cs typeface="Tahoma" pitchFamily="34" charset="0"/>
          </a:endParaRPr>
        </a:p>
      </dgm:t>
    </dgm:pt>
    <dgm:pt modelId="{A4A41FBD-6418-47E9-8633-4CA54592A100}" type="parTrans" cxnId="{34C93D50-D58C-4EB6-B205-174AEF7AB6FC}">
      <dgm:prSet/>
      <dgm:spPr/>
      <dgm:t>
        <a:bodyPr/>
        <a:lstStyle/>
        <a:p>
          <a:endParaRPr lang="en-US"/>
        </a:p>
      </dgm:t>
    </dgm:pt>
    <dgm:pt modelId="{3D0A0AB8-34A3-4A11-80C1-3457BCC5ECEA}" type="sibTrans" cxnId="{34C93D50-D58C-4EB6-B205-174AEF7AB6FC}">
      <dgm:prSet/>
      <dgm:spPr/>
      <dgm:t>
        <a:bodyPr/>
        <a:lstStyle/>
        <a:p>
          <a:endParaRPr lang="en-US"/>
        </a:p>
      </dgm:t>
    </dgm:pt>
    <dgm:pt modelId="{A0023673-B000-4D2F-ABED-78B03DE06FB8}">
      <dgm:prSet custT="1"/>
      <dgm:spPr/>
      <dgm:t>
        <a:bodyPr/>
        <a:lstStyle/>
        <a:p>
          <a:r>
            <a:rPr lang="ru-RU" sz="1800" dirty="0" err="1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Брой</a:t>
          </a:r>
          <a:r>
            <a:rPr lang="ru-RU" sz="1800" dirty="0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 на предприятията, получаващи безвъзмездни  средства; </a:t>
          </a:r>
          <a:endParaRPr lang="en-US" sz="1800" dirty="0" smtClean="0">
            <a:solidFill>
              <a:srgbClr val="002060"/>
            </a:solidFill>
            <a:latin typeface="+mn-lt"/>
            <a:ea typeface="Tahoma" pitchFamily="34" charset="0"/>
            <a:cs typeface="Tahoma" pitchFamily="34" charset="0"/>
          </a:endParaRPr>
        </a:p>
      </dgm:t>
    </dgm:pt>
    <dgm:pt modelId="{30B35D19-9FEB-449D-ADFF-9D65C6019D45}" type="parTrans" cxnId="{34BFF7FE-9D76-43C4-9724-D9895764CD07}">
      <dgm:prSet/>
      <dgm:spPr/>
      <dgm:t>
        <a:bodyPr/>
        <a:lstStyle/>
        <a:p>
          <a:endParaRPr lang="en-US"/>
        </a:p>
      </dgm:t>
    </dgm:pt>
    <dgm:pt modelId="{F5A43902-4EB6-4250-9D97-A6E77B49E5A1}" type="sibTrans" cxnId="{34BFF7FE-9D76-43C4-9724-D9895764CD07}">
      <dgm:prSet/>
      <dgm:spPr/>
      <dgm:t>
        <a:bodyPr/>
        <a:lstStyle/>
        <a:p>
          <a:endParaRPr lang="en-US"/>
        </a:p>
      </dgm:t>
    </dgm:pt>
    <dgm:pt modelId="{929675DA-CAEA-4C68-9BC9-0EFE5216C0AA}">
      <dgm:prSet custT="1"/>
      <dgm:spPr/>
      <dgm:t>
        <a:bodyPr/>
        <a:lstStyle/>
        <a:p>
          <a:r>
            <a:rPr lang="ru-RU" sz="1800" dirty="0" err="1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Частни</a:t>
          </a:r>
          <a:r>
            <a:rPr lang="ru-RU" sz="1800" dirty="0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 инвестиции, допълващи публичната </a:t>
          </a:r>
          <a:r>
            <a:rPr lang="ru-RU" sz="1800" dirty="0" err="1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подкрепа</a:t>
          </a:r>
          <a:r>
            <a:rPr lang="ru-RU" sz="1800" dirty="0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 за </a:t>
          </a:r>
          <a:r>
            <a:rPr lang="ru-RU" sz="1800" dirty="0" err="1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предприятията</a:t>
          </a:r>
          <a:r>
            <a:rPr lang="ru-RU" sz="1800" dirty="0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 (</a:t>
          </a:r>
          <a:r>
            <a:rPr lang="ru-RU" sz="1800" dirty="0" err="1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безвъзмездни</a:t>
          </a:r>
          <a:r>
            <a:rPr lang="ru-RU" sz="1800" dirty="0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 средства).</a:t>
          </a:r>
          <a:endParaRPr lang="en-US" sz="1800" dirty="0" smtClean="0">
            <a:solidFill>
              <a:srgbClr val="002060"/>
            </a:solidFill>
            <a:latin typeface="+mn-lt"/>
            <a:ea typeface="Tahoma" pitchFamily="34" charset="0"/>
            <a:cs typeface="Tahoma" pitchFamily="34" charset="0"/>
          </a:endParaRPr>
        </a:p>
      </dgm:t>
    </dgm:pt>
    <dgm:pt modelId="{C101143C-BA1B-4A01-A2F5-AAAE3313531C}" type="parTrans" cxnId="{98EDB542-44F9-43A1-BDED-C5BDAC73575E}">
      <dgm:prSet/>
      <dgm:spPr/>
      <dgm:t>
        <a:bodyPr/>
        <a:lstStyle/>
        <a:p>
          <a:endParaRPr lang="en-US"/>
        </a:p>
      </dgm:t>
    </dgm:pt>
    <dgm:pt modelId="{A5D4AA02-C812-4AA0-91F8-389D68D0475B}" type="sibTrans" cxnId="{98EDB542-44F9-43A1-BDED-C5BDAC73575E}">
      <dgm:prSet/>
      <dgm:spPr/>
      <dgm:t>
        <a:bodyPr/>
        <a:lstStyle/>
        <a:p>
          <a:endParaRPr lang="en-US"/>
        </a:p>
      </dgm:t>
    </dgm:pt>
    <dgm:pt modelId="{D2C75E1C-9FFF-4B6A-AE9A-3299DC95C7C1}">
      <dgm:prSet custT="1"/>
      <dgm:spPr/>
      <dgm:t>
        <a:bodyPr/>
        <a:lstStyle/>
        <a:p>
          <a:endParaRPr lang="en-US" sz="1800" dirty="0" smtClean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C56D7A5-807E-42D4-B46C-CD49691B9DB8}" type="parTrans" cxnId="{19B88A17-9A26-4D6F-AE34-D6EE4FBFBE2A}">
      <dgm:prSet/>
      <dgm:spPr/>
      <dgm:t>
        <a:bodyPr/>
        <a:lstStyle/>
        <a:p>
          <a:endParaRPr lang="en-US"/>
        </a:p>
      </dgm:t>
    </dgm:pt>
    <dgm:pt modelId="{34F4DA06-29C8-429C-804C-ABB56325A5BA}" type="sibTrans" cxnId="{19B88A17-9A26-4D6F-AE34-D6EE4FBFBE2A}">
      <dgm:prSet/>
      <dgm:spPr/>
      <dgm:t>
        <a:bodyPr/>
        <a:lstStyle/>
        <a:p>
          <a:endParaRPr lang="en-US"/>
        </a:p>
      </dgm:t>
    </dgm:pt>
    <dgm:pt modelId="{EFC0BFB6-245A-4BBA-AF3B-48C6D432CCF5}">
      <dgm:prSet custT="1"/>
      <dgm:spPr/>
      <dgm:t>
        <a:bodyPr/>
        <a:lstStyle/>
        <a:p>
          <a:r>
            <a:rPr lang="ru-RU" sz="1800" dirty="0" err="1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Нарастване</a:t>
          </a:r>
          <a:r>
            <a:rPr lang="ru-RU" sz="1800" dirty="0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 на </a:t>
          </a:r>
          <a:r>
            <a:rPr lang="ru-RU" sz="1800" dirty="0" err="1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нетните</a:t>
          </a:r>
          <a:r>
            <a:rPr lang="ru-RU" sz="1800" dirty="0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 приходи от </a:t>
          </a:r>
          <a:r>
            <a:rPr lang="ru-RU" sz="1800" dirty="0" err="1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продажби</a:t>
          </a:r>
          <a:r>
            <a:rPr lang="ru-RU" sz="1800" dirty="0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;</a:t>
          </a:r>
          <a:endParaRPr lang="en-US" sz="1800" dirty="0" smtClean="0">
            <a:solidFill>
              <a:srgbClr val="002060"/>
            </a:solidFill>
            <a:latin typeface="+mn-lt"/>
            <a:ea typeface="Tahoma" pitchFamily="34" charset="0"/>
            <a:cs typeface="Tahoma" pitchFamily="34" charset="0"/>
          </a:endParaRPr>
        </a:p>
      </dgm:t>
    </dgm:pt>
    <dgm:pt modelId="{C08F4063-7E9C-48F7-8FE6-673D99A3E896}" type="parTrans" cxnId="{14189C84-F3CA-4DD7-ABBE-9E7432C62D02}">
      <dgm:prSet/>
      <dgm:spPr/>
      <dgm:t>
        <a:bodyPr/>
        <a:lstStyle/>
        <a:p>
          <a:endParaRPr lang="en-US"/>
        </a:p>
      </dgm:t>
    </dgm:pt>
    <dgm:pt modelId="{5EE0D558-27A3-491F-84BE-449C50D35183}" type="sibTrans" cxnId="{14189C84-F3CA-4DD7-ABBE-9E7432C62D02}">
      <dgm:prSet/>
      <dgm:spPr/>
      <dgm:t>
        <a:bodyPr/>
        <a:lstStyle/>
        <a:p>
          <a:endParaRPr lang="en-US"/>
        </a:p>
      </dgm:t>
    </dgm:pt>
    <dgm:pt modelId="{7537EB9A-6227-4243-AA0F-4C7AE5CA6F29}">
      <dgm:prSet custT="1"/>
      <dgm:spPr/>
      <dgm:t>
        <a:bodyPr/>
        <a:lstStyle/>
        <a:p>
          <a:endParaRPr lang="en-US" sz="1800" dirty="0" smtClean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259E0E4-9B54-42DD-88F9-F2008C3F1C1E}" type="parTrans" cxnId="{A91836C1-83BA-453F-8FEE-C92B26DA91D9}">
      <dgm:prSet/>
      <dgm:spPr/>
      <dgm:t>
        <a:bodyPr/>
        <a:lstStyle/>
        <a:p>
          <a:endParaRPr lang="en-US"/>
        </a:p>
      </dgm:t>
    </dgm:pt>
    <dgm:pt modelId="{17C16FF3-8E45-4116-988E-5A582C774894}" type="sibTrans" cxnId="{A91836C1-83BA-453F-8FEE-C92B26DA91D9}">
      <dgm:prSet/>
      <dgm:spPr/>
      <dgm:t>
        <a:bodyPr/>
        <a:lstStyle/>
        <a:p>
          <a:endParaRPr lang="en-US"/>
        </a:p>
      </dgm:t>
    </dgm:pt>
    <dgm:pt modelId="{333EA3BC-86ED-4728-A4E9-8507E16A8268}">
      <dgm:prSet custT="1"/>
      <dgm:spPr/>
      <dgm:t>
        <a:bodyPr/>
        <a:lstStyle/>
        <a:p>
          <a:r>
            <a:rPr lang="bg-BG" sz="1800" dirty="0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Нарастване на производителността;</a:t>
          </a:r>
          <a:endParaRPr lang="en-US" sz="1800" dirty="0" smtClean="0">
            <a:solidFill>
              <a:srgbClr val="002060"/>
            </a:solidFill>
            <a:latin typeface="+mn-lt"/>
            <a:ea typeface="Tahoma" pitchFamily="34" charset="0"/>
            <a:cs typeface="Tahoma" pitchFamily="34" charset="0"/>
          </a:endParaRPr>
        </a:p>
      </dgm:t>
    </dgm:pt>
    <dgm:pt modelId="{04142E2D-3B65-4F1B-964D-28A841172389}" type="parTrans" cxnId="{9DEDA082-2335-4646-959B-5115E371C3FC}">
      <dgm:prSet/>
      <dgm:spPr/>
      <dgm:t>
        <a:bodyPr/>
        <a:lstStyle/>
        <a:p>
          <a:endParaRPr lang="en-US"/>
        </a:p>
      </dgm:t>
    </dgm:pt>
    <dgm:pt modelId="{5BEAE19A-B78B-43BC-A682-4AE841B40400}" type="sibTrans" cxnId="{9DEDA082-2335-4646-959B-5115E371C3FC}">
      <dgm:prSet/>
      <dgm:spPr/>
      <dgm:t>
        <a:bodyPr/>
        <a:lstStyle/>
        <a:p>
          <a:endParaRPr lang="en-US"/>
        </a:p>
      </dgm:t>
    </dgm:pt>
    <dgm:pt modelId="{43E29328-0606-466B-895A-5B58A113A120}">
      <dgm:prSet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Изменение на средните генерирани приходи от износ.</a:t>
          </a:r>
          <a:endParaRPr lang="en-US" sz="1800" dirty="0" smtClean="0">
            <a:solidFill>
              <a:srgbClr val="002060"/>
            </a:solidFill>
            <a:latin typeface="+mn-lt"/>
            <a:ea typeface="Tahoma" pitchFamily="34" charset="0"/>
            <a:cs typeface="Tahoma" pitchFamily="34" charset="0"/>
          </a:endParaRPr>
        </a:p>
      </dgm:t>
    </dgm:pt>
    <dgm:pt modelId="{75433082-1FDD-4A52-9B0B-EB9A0C329EEA}" type="parTrans" cxnId="{184693CD-3AA1-4E76-8814-89C4AE1996D5}">
      <dgm:prSet/>
      <dgm:spPr/>
      <dgm:t>
        <a:bodyPr/>
        <a:lstStyle/>
        <a:p>
          <a:endParaRPr lang="en-US"/>
        </a:p>
      </dgm:t>
    </dgm:pt>
    <dgm:pt modelId="{7B201FED-E598-457C-998A-D5244F5E5BF1}" type="sibTrans" cxnId="{184693CD-3AA1-4E76-8814-89C4AE1996D5}">
      <dgm:prSet/>
      <dgm:spPr/>
      <dgm:t>
        <a:bodyPr/>
        <a:lstStyle/>
        <a:p>
          <a:endParaRPr lang="en-US"/>
        </a:p>
      </dgm:t>
    </dgm:pt>
    <dgm:pt modelId="{1BF8794D-78FF-44B0-9231-2A19E5D875A7}">
      <dgm:prSet custT="1"/>
      <dgm:spPr/>
      <dgm:t>
        <a:bodyPr/>
        <a:lstStyle/>
        <a:p>
          <a:endParaRPr lang="en-US" sz="1800" dirty="0" smtClean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08A010A-B866-411A-9972-FAEC963A4C1B}" type="parTrans" cxnId="{33F6B79F-111E-456D-8556-28D30EB785BE}">
      <dgm:prSet/>
      <dgm:spPr/>
      <dgm:t>
        <a:bodyPr/>
        <a:lstStyle/>
        <a:p>
          <a:endParaRPr lang="en-US"/>
        </a:p>
      </dgm:t>
    </dgm:pt>
    <dgm:pt modelId="{32ACBA17-2A72-4497-81A5-F750D2349AD1}" type="sibTrans" cxnId="{33F6B79F-111E-456D-8556-28D30EB785BE}">
      <dgm:prSet/>
      <dgm:spPr/>
      <dgm:t>
        <a:bodyPr/>
        <a:lstStyle/>
        <a:p>
          <a:endParaRPr lang="en-US"/>
        </a:p>
      </dgm:t>
    </dgm:pt>
    <dgm:pt modelId="{50F029FD-4CDA-468A-8C17-6312E26D286E}">
      <dgm:prSet custT="1"/>
      <dgm:spPr/>
      <dgm:t>
        <a:bodyPr/>
        <a:lstStyle/>
        <a:p>
          <a:endParaRPr lang="en-US" sz="1800" dirty="0" smtClean="0">
            <a:solidFill>
              <a:srgbClr val="002060"/>
            </a:solidFill>
            <a:latin typeface="+mn-lt"/>
            <a:ea typeface="Tahoma" pitchFamily="34" charset="0"/>
            <a:cs typeface="Tahoma" pitchFamily="34" charset="0"/>
          </a:endParaRPr>
        </a:p>
      </dgm:t>
    </dgm:pt>
    <dgm:pt modelId="{F3B5C623-4D04-4C32-9731-39791CA40771}" type="parTrans" cxnId="{1FC8C368-4A2E-4F15-BF9B-64A5E0D17FF0}">
      <dgm:prSet/>
      <dgm:spPr/>
      <dgm:t>
        <a:bodyPr/>
        <a:lstStyle/>
        <a:p>
          <a:endParaRPr lang="en-US"/>
        </a:p>
      </dgm:t>
    </dgm:pt>
    <dgm:pt modelId="{8066DD55-FFF3-4B5E-8B8A-AFBB7DCDD9DA}" type="sibTrans" cxnId="{1FC8C368-4A2E-4F15-BF9B-64A5E0D17FF0}">
      <dgm:prSet/>
      <dgm:spPr/>
      <dgm:t>
        <a:bodyPr/>
        <a:lstStyle/>
        <a:p>
          <a:endParaRPr lang="en-US"/>
        </a:p>
      </dgm:t>
    </dgm:pt>
    <dgm:pt modelId="{8D1A14B7-0465-456B-AB82-92EB559A4ECF}">
      <dgm:prSet phldrT="[Text]" custT="1"/>
      <dgm:spPr/>
      <dgm:t>
        <a:bodyPr/>
        <a:lstStyle/>
        <a:p>
          <a:pPr algn="just">
            <a:lnSpc>
              <a:spcPct val="150000"/>
            </a:lnSpc>
            <a:spcBef>
              <a:spcPts val="600"/>
            </a:spcBef>
            <a:spcAft>
              <a:spcPts val="600"/>
            </a:spcAft>
          </a:pPr>
          <a:r>
            <a:rPr lang="ru-RU" sz="1800" dirty="0" err="1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Брой</a:t>
          </a:r>
          <a:r>
            <a:rPr lang="ru-RU" sz="1800" dirty="0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 на </a:t>
          </a:r>
          <a:r>
            <a:rPr lang="ru-RU" sz="1800" dirty="0" err="1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предприятията</a:t>
          </a:r>
          <a:r>
            <a:rPr lang="ru-RU" sz="1800" dirty="0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, </a:t>
          </a:r>
          <a:r>
            <a:rPr lang="ru-RU" sz="1800" dirty="0" err="1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получаващи</a:t>
          </a:r>
          <a:r>
            <a:rPr lang="ru-RU" sz="1800" dirty="0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подкрепа</a:t>
          </a:r>
          <a:r>
            <a:rPr lang="ru-RU" sz="1800" dirty="0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;</a:t>
          </a:r>
          <a:endParaRPr lang="bg-BG" sz="1800" dirty="0">
            <a:solidFill>
              <a:srgbClr val="002060"/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B532BF7-5785-46E4-B904-25EF5965C3F2}" type="parTrans" cxnId="{D0A84DBC-E9A0-4CBB-9047-F68BF395BA14}">
      <dgm:prSet/>
      <dgm:spPr/>
      <dgm:t>
        <a:bodyPr/>
        <a:lstStyle/>
        <a:p>
          <a:endParaRPr lang="en-US"/>
        </a:p>
      </dgm:t>
    </dgm:pt>
    <dgm:pt modelId="{52201976-4E5B-4344-A1AE-39FB93C7EB98}" type="sibTrans" cxnId="{D0A84DBC-E9A0-4CBB-9047-F68BF395BA14}">
      <dgm:prSet/>
      <dgm:spPr/>
      <dgm:t>
        <a:bodyPr/>
        <a:lstStyle/>
        <a:p>
          <a:endParaRPr lang="en-US"/>
        </a:p>
      </dgm:t>
    </dgm:pt>
    <dgm:pt modelId="{FEE5930A-4082-44A3-98E3-DF83A82703BB}" type="pres">
      <dgm:prSet presAssocID="{3FC379BC-9F5F-44BA-BD0B-760E6776EF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6D18FCE1-9571-41D9-958D-54846BB8842A}" type="pres">
      <dgm:prSet presAssocID="{DA8601AE-5CB2-467B-BB78-65D23B958DA0}" presName="parentText" presStyleLbl="node1" presStyleIdx="0" presStyleCnt="2" custScaleY="212425" custLinFactNeighborX="722" custLinFactNeighborY="35169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274D649-812B-4A94-A3B4-37C40D0C1EB6}" type="pres">
      <dgm:prSet presAssocID="{DA8601AE-5CB2-467B-BB78-65D23B958DA0}" presName="childText" presStyleLbl="revTx" presStyleIdx="0" presStyleCnt="2" custScaleX="102030" custScaleY="9945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460B357-A2BC-4C92-84C4-EFE9F091ECE2}" type="pres">
      <dgm:prSet presAssocID="{F2925BB7-1E55-436F-9238-8D9670E7877A}" presName="parentText" presStyleLbl="node1" presStyleIdx="1" presStyleCnt="2" custScaleX="107668" custScaleY="98610" custLinFactNeighborX="258" custLinFactNeighborY="18010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0CD0696D-39A2-4DBD-9AD3-E801609E129F}" type="pres">
      <dgm:prSet presAssocID="{F2925BB7-1E55-436F-9238-8D9670E7877A}" presName="childText" presStyleLbl="revTx" presStyleIdx="1" presStyleCnt="2" custScaleY="203618" custLinFactNeighborY="-231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5EC11BF9-5ED5-4E48-95EC-B32F6BCD24A7}" type="presOf" srcId="{1BF8794D-78FF-44B0-9231-2A19E5D875A7}" destId="{0CD0696D-39A2-4DBD-9AD3-E801609E129F}" srcOrd="0" destOrd="8" presId="urn:microsoft.com/office/officeart/2005/8/layout/vList2"/>
    <dgm:cxn modelId="{9DBE1542-465F-4B0A-AA6F-E9832CCAC81D}" type="presOf" srcId="{43E29328-0606-466B-895A-5B58A113A120}" destId="{0CD0696D-39A2-4DBD-9AD3-E801609E129F}" srcOrd="0" destOrd="7" presId="urn:microsoft.com/office/officeart/2005/8/layout/vList2"/>
    <dgm:cxn modelId="{34C93D50-D58C-4EB6-B205-174AEF7AB6FC}" srcId="{DA8601AE-5CB2-467B-BB78-65D23B958DA0}" destId="{AF7A620B-B742-47E4-AF95-09B84A410F5A}" srcOrd="1" destOrd="0" parTransId="{A4A41FBD-6418-47E9-8633-4CA54592A100}" sibTransId="{3D0A0AB8-34A3-4A11-80C1-3457BCC5ECEA}"/>
    <dgm:cxn modelId="{F1F69E91-7D01-4E32-9BF1-9CEB46C7E779}" srcId="{DA8601AE-5CB2-467B-BB78-65D23B958DA0}" destId="{20B3D7FB-D4FB-4333-974D-BF60B5BFF86C}" srcOrd="0" destOrd="0" parTransId="{1CF8EFDF-E9F5-46B8-AD81-F7920D40C423}" sibTransId="{0F31F7AA-3261-464C-AF04-2E336D3556F2}"/>
    <dgm:cxn modelId="{1FC8C368-4A2E-4F15-BF9B-64A5E0D17FF0}" srcId="{F2925BB7-1E55-436F-9238-8D9670E7877A}" destId="{50F029FD-4CDA-468A-8C17-6312E26D286E}" srcOrd="4" destOrd="0" parTransId="{F3B5C623-4D04-4C32-9731-39791CA40771}" sibTransId="{8066DD55-FFF3-4B5E-8B8A-AFBB7DCDD9DA}"/>
    <dgm:cxn modelId="{91AF97FF-7E2F-42F1-999D-E2121886B65A}" type="presOf" srcId="{7537EB9A-6227-4243-AA0F-4C7AE5CA6F29}" destId="{0CD0696D-39A2-4DBD-9AD3-E801609E129F}" srcOrd="0" destOrd="3" presId="urn:microsoft.com/office/officeart/2005/8/layout/vList2"/>
    <dgm:cxn modelId="{5221CFAE-7D69-42FB-ACCF-D10DAEB849F8}" type="presOf" srcId="{DA8601AE-5CB2-467B-BB78-65D23B958DA0}" destId="{6D18FCE1-9571-41D9-958D-54846BB8842A}" srcOrd="0" destOrd="0" presId="urn:microsoft.com/office/officeart/2005/8/layout/vList2"/>
    <dgm:cxn modelId="{D3BC1122-C99A-4380-B3B1-AE5450918DB2}" srcId="{DA8601AE-5CB2-467B-BB78-65D23B958DA0}" destId="{D20558B6-32B7-415A-B298-EF1E03216F6E}" srcOrd="2" destOrd="0" parTransId="{9401E007-062A-4066-B1D0-9DFB4214EB3F}" sibTransId="{27C0EB67-35C2-44FC-B266-433182164D26}"/>
    <dgm:cxn modelId="{D3C3C771-BDA3-4C41-8BC5-CE77AC53ED92}" type="presOf" srcId="{929675DA-CAEA-4C68-9BC9-0EFE5216C0AA}" destId="{0CD0696D-39A2-4DBD-9AD3-E801609E129F}" srcOrd="0" destOrd="2" presId="urn:microsoft.com/office/officeart/2005/8/layout/vList2"/>
    <dgm:cxn modelId="{14189C84-F3CA-4DD7-ABBE-9E7432C62D02}" srcId="{F2925BB7-1E55-436F-9238-8D9670E7877A}" destId="{EFC0BFB6-245A-4BBA-AF3B-48C6D432CCF5}" srcOrd="5" destOrd="0" parTransId="{C08F4063-7E9C-48F7-8FE6-673D99A3E896}" sibTransId="{5EE0D558-27A3-491F-84BE-449C50D35183}"/>
    <dgm:cxn modelId="{45D851FB-0788-4376-B6F5-F52918122139}" srcId="{3FC379BC-9F5F-44BA-BD0B-760E6776EF5A}" destId="{DA8601AE-5CB2-467B-BB78-65D23B958DA0}" srcOrd="0" destOrd="0" parTransId="{7DA93885-B26D-478E-AD9A-8BC6967AEC24}" sibTransId="{302D978C-EF29-4EB7-AB5C-33A2D385D4B8}"/>
    <dgm:cxn modelId="{09DE4ED8-C0A4-42F0-9396-0E069AD76EF8}" type="presOf" srcId="{EFC0BFB6-245A-4BBA-AF3B-48C6D432CCF5}" destId="{0CD0696D-39A2-4DBD-9AD3-E801609E129F}" srcOrd="0" destOrd="5" presId="urn:microsoft.com/office/officeart/2005/8/layout/vList2"/>
    <dgm:cxn modelId="{9B90A0B7-819A-49D3-8FF4-A675F74E6889}" type="presOf" srcId="{A0023673-B000-4D2F-ABED-78B03DE06FB8}" destId="{0CD0696D-39A2-4DBD-9AD3-E801609E129F}" srcOrd="0" destOrd="1" presId="urn:microsoft.com/office/officeart/2005/8/layout/vList2"/>
    <dgm:cxn modelId="{9DEDA082-2335-4646-959B-5115E371C3FC}" srcId="{F2925BB7-1E55-436F-9238-8D9670E7877A}" destId="{333EA3BC-86ED-4728-A4E9-8507E16A8268}" srcOrd="6" destOrd="0" parTransId="{04142E2D-3B65-4F1B-964D-28A841172389}" sibTransId="{5BEAE19A-B78B-43BC-A682-4AE841B40400}"/>
    <dgm:cxn modelId="{2464226A-8013-4E3A-AE75-38C6CA7EF1EB}" type="presOf" srcId="{50F029FD-4CDA-468A-8C17-6312E26D286E}" destId="{0CD0696D-39A2-4DBD-9AD3-E801609E129F}" srcOrd="0" destOrd="4" presId="urn:microsoft.com/office/officeart/2005/8/layout/vList2"/>
    <dgm:cxn modelId="{34BFF7FE-9D76-43C4-9724-D9895764CD07}" srcId="{F2925BB7-1E55-436F-9238-8D9670E7877A}" destId="{A0023673-B000-4D2F-ABED-78B03DE06FB8}" srcOrd="1" destOrd="0" parTransId="{30B35D19-9FEB-449D-ADFF-9D65C6019D45}" sibTransId="{F5A43902-4EB6-4250-9D97-A6E77B49E5A1}"/>
    <dgm:cxn modelId="{33F6B79F-111E-456D-8556-28D30EB785BE}" srcId="{F2925BB7-1E55-436F-9238-8D9670E7877A}" destId="{1BF8794D-78FF-44B0-9231-2A19E5D875A7}" srcOrd="8" destOrd="0" parTransId="{E08A010A-B866-411A-9972-FAEC963A4C1B}" sibTransId="{32ACBA17-2A72-4497-81A5-F750D2349AD1}"/>
    <dgm:cxn modelId="{19B88A17-9A26-4D6F-AE34-D6EE4FBFBE2A}" srcId="{F2925BB7-1E55-436F-9238-8D9670E7877A}" destId="{D2C75E1C-9FFF-4B6A-AE9A-3299DC95C7C1}" srcOrd="9" destOrd="0" parTransId="{0C56D7A5-807E-42D4-B46C-CD49691B9DB8}" sibTransId="{34F4DA06-29C8-429C-804C-ABB56325A5BA}"/>
    <dgm:cxn modelId="{C36B5B61-B240-4C2F-949A-7A3283DCC6B4}" type="presOf" srcId="{F2925BB7-1E55-436F-9238-8D9670E7877A}" destId="{C460B357-A2BC-4C92-84C4-EFE9F091ECE2}" srcOrd="0" destOrd="0" presId="urn:microsoft.com/office/officeart/2005/8/layout/vList2"/>
    <dgm:cxn modelId="{D0A84DBC-E9A0-4CBB-9047-F68BF395BA14}" srcId="{F2925BB7-1E55-436F-9238-8D9670E7877A}" destId="{8D1A14B7-0465-456B-AB82-92EB559A4ECF}" srcOrd="0" destOrd="0" parTransId="{0B532BF7-5785-46E4-B904-25EF5965C3F2}" sibTransId="{52201976-4E5B-4344-A1AE-39FB93C7EB98}"/>
    <dgm:cxn modelId="{42DEAF41-19EE-4AF1-A7D1-52476991CBC5}" srcId="{3FC379BC-9F5F-44BA-BD0B-760E6776EF5A}" destId="{F2925BB7-1E55-436F-9238-8D9670E7877A}" srcOrd="1" destOrd="0" parTransId="{71D655E9-FACA-4AE5-B1BD-6B19D6DDD88A}" sibTransId="{9E36974C-E2F7-4292-BAAD-832ECB2259CA}"/>
    <dgm:cxn modelId="{ACC0D34A-B63B-437B-BD14-26AF674EBBB2}" type="presOf" srcId="{3FC379BC-9F5F-44BA-BD0B-760E6776EF5A}" destId="{FEE5930A-4082-44A3-98E3-DF83A82703BB}" srcOrd="0" destOrd="0" presId="urn:microsoft.com/office/officeart/2005/8/layout/vList2"/>
    <dgm:cxn modelId="{66DECD9C-1617-4CD4-B275-F853AAF9E19D}" type="presOf" srcId="{D2C75E1C-9FFF-4B6A-AE9A-3299DC95C7C1}" destId="{0CD0696D-39A2-4DBD-9AD3-E801609E129F}" srcOrd="0" destOrd="9" presId="urn:microsoft.com/office/officeart/2005/8/layout/vList2"/>
    <dgm:cxn modelId="{84EB612A-A169-4193-8891-52AA33AABE3D}" type="presOf" srcId="{20B3D7FB-D4FB-4333-974D-BF60B5BFF86C}" destId="{7274D649-812B-4A94-A3B4-37C40D0C1EB6}" srcOrd="0" destOrd="0" presId="urn:microsoft.com/office/officeart/2005/8/layout/vList2"/>
    <dgm:cxn modelId="{A91836C1-83BA-453F-8FEE-C92B26DA91D9}" srcId="{F2925BB7-1E55-436F-9238-8D9670E7877A}" destId="{7537EB9A-6227-4243-AA0F-4C7AE5CA6F29}" srcOrd="3" destOrd="0" parTransId="{7259E0E4-9B54-42DD-88F9-F2008C3F1C1E}" sibTransId="{17C16FF3-8E45-4116-988E-5A582C774894}"/>
    <dgm:cxn modelId="{99B1926F-20AC-4C55-B4AA-96AB133BFDD1}" type="presOf" srcId="{AF7A620B-B742-47E4-AF95-09B84A410F5A}" destId="{7274D649-812B-4A94-A3B4-37C40D0C1EB6}" srcOrd="0" destOrd="1" presId="urn:microsoft.com/office/officeart/2005/8/layout/vList2"/>
    <dgm:cxn modelId="{879CB9AD-F264-4E1A-827D-A702A297CA4C}" type="presOf" srcId="{D20558B6-32B7-415A-B298-EF1E03216F6E}" destId="{7274D649-812B-4A94-A3B4-37C40D0C1EB6}" srcOrd="0" destOrd="2" presId="urn:microsoft.com/office/officeart/2005/8/layout/vList2"/>
    <dgm:cxn modelId="{CFDD93C7-06BD-49D1-8059-812BAEB10354}" type="presOf" srcId="{8D1A14B7-0465-456B-AB82-92EB559A4ECF}" destId="{0CD0696D-39A2-4DBD-9AD3-E801609E129F}" srcOrd="0" destOrd="0" presId="urn:microsoft.com/office/officeart/2005/8/layout/vList2"/>
    <dgm:cxn modelId="{98EDB542-44F9-43A1-BDED-C5BDAC73575E}" srcId="{F2925BB7-1E55-436F-9238-8D9670E7877A}" destId="{929675DA-CAEA-4C68-9BC9-0EFE5216C0AA}" srcOrd="2" destOrd="0" parTransId="{C101143C-BA1B-4A01-A2F5-AAAE3313531C}" sibTransId="{A5D4AA02-C812-4AA0-91F8-389D68D0475B}"/>
    <dgm:cxn modelId="{95C6499C-B13D-4416-93A3-DCC97B2351F8}" type="presOf" srcId="{333EA3BC-86ED-4728-A4E9-8507E16A8268}" destId="{0CD0696D-39A2-4DBD-9AD3-E801609E129F}" srcOrd="0" destOrd="6" presId="urn:microsoft.com/office/officeart/2005/8/layout/vList2"/>
    <dgm:cxn modelId="{184693CD-3AA1-4E76-8814-89C4AE1996D5}" srcId="{F2925BB7-1E55-436F-9238-8D9670E7877A}" destId="{43E29328-0606-466B-895A-5B58A113A120}" srcOrd="7" destOrd="0" parTransId="{75433082-1FDD-4A52-9B0B-EB9A0C329EEA}" sibTransId="{7B201FED-E598-457C-998A-D5244F5E5BF1}"/>
    <dgm:cxn modelId="{E1033BA3-A39F-4934-95B3-FAB8DCE229C0}" type="presParOf" srcId="{FEE5930A-4082-44A3-98E3-DF83A82703BB}" destId="{6D18FCE1-9571-41D9-958D-54846BB8842A}" srcOrd="0" destOrd="0" presId="urn:microsoft.com/office/officeart/2005/8/layout/vList2"/>
    <dgm:cxn modelId="{7D6A2075-0958-4602-8B0E-6D9575DEEF79}" type="presParOf" srcId="{FEE5930A-4082-44A3-98E3-DF83A82703BB}" destId="{7274D649-812B-4A94-A3B4-37C40D0C1EB6}" srcOrd="1" destOrd="0" presId="urn:microsoft.com/office/officeart/2005/8/layout/vList2"/>
    <dgm:cxn modelId="{D2E588A3-DE18-4CEC-859E-C2B6E672253D}" type="presParOf" srcId="{FEE5930A-4082-44A3-98E3-DF83A82703BB}" destId="{C460B357-A2BC-4C92-84C4-EFE9F091ECE2}" srcOrd="2" destOrd="0" presId="urn:microsoft.com/office/officeart/2005/8/layout/vList2"/>
    <dgm:cxn modelId="{53C27747-815F-442B-AB29-4C1B7E6A10D8}" type="presParOf" srcId="{FEE5930A-4082-44A3-98E3-DF83A82703BB}" destId="{0CD0696D-39A2-4DBD-9AD3-E801609E129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BD40A36-4E61-4F3D-B182-8B42DD88FBA2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bg-BG"/>
        </a:p>
      </dgm:t>
    </dgm:pt>
    <dgm:pt modelId="{DB52D832-B55E-4AFB-806B-AA33F4500449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just" rtl="0"/>
          <a:endParaRPr lang="bg-BG" dirty="0"/>
        </a:p>
      </dgm:t>
    </dgm:pt>
    <dgm:pt modelId="{369990C3-580C-4656-8B3B-6753C8E28AF4}" type="parTrans" cxnId="{8BB5E5AD-2899-4A4B-B51D-921639B5EF28}">
      <dgm:prSet/>
      <dgm:spPr/>
      <dgm:t>
        <a:bodyPr/>
        <a:lstStyle/>
        <a:p>
          <a:endParaRPr lang="bg-BG"/>
        </a:p>
      </dgm:t>
    </dgm:pt>
    <dgm:pt modelId="{88EC6DEC-5876-4085-9965-00544A76D4C4}" type="sibTrans" cxnId="{8BB5E5AD-2899-4A4B-B51D-921639B5EF28}">
      <dgm:prSet/>
      <dgm:spPr/>
      <dgm:t>
        <a:bodyPr/>
        <a:lstStyle/>
        <a:p>
          <a:endParaRPr lang="bg-BG"/>
        </a:p>
      </dgm:t>
    </dgm:pt>
    <dgm:pt modelId="{9D5714D8-CFE7-4354-8CAC-5A7B23F3323B}" type="pres">
      <dgm:prSet presAssocID="{5BD40A36-4E61-4F3D-B182-8B42DD88FB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6519392F-CDCB-4BEA-9701-938748114991}" type="pres">
      <dgm:prSet presAssocID="{DB52D832-B55E-4AFB-806B-AA33F4500449}" presName="linNode" presStyleCnt="0"/>
      <dgm:spPr/>
    </dgm:pt>
    <dgm:pt modelId="{19C160D6-93BD-4506-8322-7BDD92B4E5F6}" type="pres">
      <dgm:prSet presAssocID="{DB52D832-B55E-4AFB-806B-AA33F4500449}" presName="parentText" presStyleLbl="node1" presStyleIdx="0" presStyleCnt="1" custScaleX="275206" custScaleY="99218" custLinFactNeighborX="-4236" custLinFactNeighborY="-391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8BB5E5AD-2899-4A4B-B51D-921639B5EF28}" srcId="{5BD40A36-4E61-4F3D-B182-8B42DD88FBA2}" destId="{DB52D832-B55E-4AFB-806B-AA33F4500449}" srcOrd="0" destOrd="0" parTransId="{369990C3-580C-4656-8B3B-6753C8E28AF4}" sibTransId="{88EC6DEC-5876-4085-9965-00544A76D4C4}"/>
    <dgm:cxn modelId="{6B61F80C-6099-4902-A7CC-E1B57D0D8BCE}" type="presOf" srcId="{5BD40A36-4E61-4F3D-B182-8B42DD88FBA2}" destId="{9D5714D8-CFE7-4354-8CAC-5A7B23F3323B}" srcOrd="0" destOrd="0" presId="urn:microsoft.com/office/officeart/2005/8/layout/vList5"/>
    <dgm:cxn modelId="{EEA8AA59-8B1F-4623-904C-40C3F9F5CCBB}" type="presOf" srcId="{DB52D832-B55E-4AFB-806B-AA33F4500449}" destId="{19C160D6-93BD-4506-8322-7BDD92B4E5F6}" srcOrd="0" destOrd="0" presId="urn:microsoft.com/office/officeart/2005/8/layout/vList5"/>
    <dgm:cxn modelId="{8F6D296D-A16C-4DBD-88CA-30E04C60894B}" type="presParOf" srcId="{9D5714D8-CFE7-4354-8CAC-5A7B23F3323B}" destId="{6519392F-CDCB-4BEA-9701-938748114991}" srcOrd="0" destOrd="0" presId="urn:microsoft.com/office/officeart/2005/8/layout/vList5"/>
    <dgm:cxn modelId="{7B724AB8-77F7-456D-A406-35E8E1F1B929}" type="presParOf" srcId="{6519392F-CDCB-4BEA-9701-938748114991}" destId="{19C160D6-93BD-4506-8322-7BDD92B4E5F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BD40A36-4E61-4F3D-B182-8B42DD88FBA2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bg-BG"/>
        </a:p>
      </dgm:t>
    </dgm:pt>
    <dgm:pt modelId="{DB52D832-B55E-4AFB-806B-AA33F4500449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just" rtl="0"/>
          <a:endParaRPr lang="bg-BG" dirty="0"/>
        </a:p>
      </dgm:t>
    </dgm:pt>
    <dgm:pt modelId="{369990C3-580C-4656-8B3B-6753C8E28AF4}" type="parTrans" cxnId="{8BB5E5AD-2899-4A4B-B51D-921639B5EF28}">
      <dgm:prSet/>
      <dgm:spPr/>
      <dgm:t>
        <a:bodyPr/>
        <a:lstStyle/>
        <a:p>
          <a:endParaRPr lang="bg-BG"/>
        </a:p>
      </dgm:t>
    </dgm:pt>
    <dgm:pt modelId="{88EC6DEC-5876-4085-9965-00544A76D4C4}" type="sibTrans" cxnId="{8BB5E5AD-2899-4A4B-B51D-921639B5EF28}">
      <dgm:prSet/>
      <dgm:spPr/>
      <dgm:t>
        <a:bodyPr/>
        <a:lstStyle/>
        <a:p>
          <a:endParaRPr lang="bg-BG"/>
        </a:p>
      </dgm:t>
    </dgm:pt>
    <dgm:pt modelId="{9D5714D8-CFE7-4354-8CAC-5A7B23F3323B}" type="pres">
      <dgm:prSet presAssocID="{5BD40A36-4E61-4F3D-B182-8B42DD88FB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6519392F-CDCB-4BEA-9701-938748114991}" type="pres">
      <dgm:prSet presAssocID="{DB52D832-B55E-4AFB-806B-AA33F4500449}" presName="linNode" presStyleCnt="0"/>
      <dgm:spPr/>
    </dgm:pt>
    <dgm:pt modelId="{19C160D6-93BD-4506-8322-7BDD92B4E5F6}" type="pres">
      <dgm:prSet presAssocID="{DB52D832-B55E-4AFB-806B-AA33F4500449}" presName="parentText" presStyleLbl="node1" presStyleIdx="0" presStyleCnt="1" custScaleX="277778" custScaleY="97791" custLinFactNeighborX="-7054" custLinFactNeighborY="-2901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0009F2B0-E1B8-41FF-9611-1CBBB6558254}" type="presOf" srcId="{5BD40A36-4E61-4F3D-B182-8B42DD88FBA2}" destId="{9D5714D8-CFE7-4354-8CAC-5A7B23F3323B}" srcOrd="0" destOrd="0" presId="urn:microsoft.com/office/officeart/2005/8/layout/vList5"/>
    <dgm:cxn modelId="{8BB5E5AD-2899-4A4B-B51D-921639B5EF28}" srcId="{5BD40A36-4E61-4F3D-B182-8B42DD88FBA2}" destId="{DB52D832-B55E-4AFB-806B-AA33F4500449}" srcOrd="0" destOrd="0" parTransId="{369990C3-580C-4656-8B3B-6753C8E28AF4}" sibTransId="{88EC6DEC-5876-4085-9965-00544A76D4C4}"/>
    <dgm:cxn modelId="{8330B51B-91A9-41DD-881B-BB8634E299E7}" type="presOf" srcId="{DB52D832-B55E-4AFB-806B-AA33F4500449}" destId="{19C160D6-93BD-4506-8322-7BDD92B4E5F6}" srcOrd="0" destOrd="0" presId="urn:microsoft.com/office/officeart/2005/8/layout/vList5"/>
    <dgm:cxn modelId="{0EC5147B-F56B-4325-90D7-5DCE85473F6C}" type="presParOf" srcId="{9D5714D8-CFE7-4354-8CAC-5A7B23F3323B}" destId="{6519392F-CDCB-4BEA-9701-938748114991}" srcOrd="0" destOrd="0" presId="urn:microsoft.com/office/officeart/2005/8/layout/vList5"/>
    <dgm:cxn modelId="{1FDE6E89-C251-4F2F-B0A8-576768E145D0}" type="presParOf" srcId="{6519392F-CDCB-4BEA-9701-938748114991}" destId="{19C160D6-93BD-4506-8322-7BDD92B4E5F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BD40A36-4E61-4F3D-B182-8B42DD88FBA2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bg-BG"/>
        </a:p>
      </dgm:t>
    </dgm:pt>
    <dgm:pt modelId="{DB52D832-B55E-4AFB-806B-AA33F4500449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just" rtl="0"/>
          <a:endParaRPr lang="bg-BG" dirty="0"/>
        </a:p>
      </dgm:t>
    </dgm:pt>
    <dgm:pt modelId="{369990C3-580C-4656-8B3B-6753C8E28AF4}" type="parTrans" cxnId="{8BB5E5AD-2899-4A4B-B51D-921639B5EF28}">
      <dgm:prSet/>
      <dgm:spPr/>
      <dgm:t>
        <a:bodyPr/>
        <a:lstStyle/>
        <a:p>
          <a:endParaRPr lang="bg-BG"/>
        </a:p>
      </dgm:t>
    </dgm:pt>
    <dgm:pt modelId="{88EC6DEC-5876-4085-9965-00544A76D4C4}" type="sibTrans" cxnId="{8BB5E5AD-2899-4A4B-B51D-921639B5EF28}">
      <dgm:prSet/>
      <dgm:spPr/>
      <dgm:t>
        <a:bodyPr/>
        <a:lstStyle/>
        <a:p>
          <a:endParaRPr lang="bg-BG"/>
        </a:p>
      </dgm:t>
    </dgm:pt>
    <dgm:pt modelId="{9D5714D8-CFE7-4354-8CAC-5A7B23F3323B}" type="pres">
      <dgm:prSet presAssocID="{5BD40A36-4E61-4F3D-B182-8B42DD88FB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6519392F-CDCB-4BEA-9701-938748114991}" type="pres">
      <dgm:prSet presAssocID="{DB52D832-B55E-4AFB-806B-AA33F4500449}" presName="linNode" presStyleCnt="0"/>
      <dgm:spPr/>
    </dgm:pt>
    <dgm:pt modelId="{19C160D6-93BD-4506-8322-7BDD92B4E5F6}" type="pres">
      <dgm:prSet presAssocID="{DB52D832-B55E-4AFB-806B-AA33F4500449}" presName="parentText" presStyleLbl="node1" presStyleIdx="0" presStyleCnt="1" custScaleX="275206" custScaleY="99218" custLinFactNeighborX="-4236" custLinFactNeighborY="-391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8BB5E5AD-2899-4A4B-B51D-921639B5EF28}" srcId="{5BD40A36-4E61-4F3D-B182-8B42DD88FBA2}" destId="{DB52D832-B55E-4AFB-806B-AA33F4500449}" srcOrd="0" destOrd="0" parTransId="{369990C3-580C-4656-8B3B-6753C8E28AF4}" sibTransId="{88EC6DEC-5876-4085-9965-00544A76D4C4}"/>
    <dgm:cxn modelId="{1A64C679-73DE-4E78-9756-264DF8B3860F}" type="presOf" srcId="{DB52D832-B55E-4AFB-806B-AA33F4500449}" destId="{19C160D6-93BD-4506-8322-7BDD92B4E5F6}" srcOrd="0" destOrd="0" presId="urn:microsoft.com/office/officeart/2005/8/layout/vList5"/>
    <dgm:cxn modelId="{5EC761A2-0527-4C72-A94C-07FA07729FDC}" type="presOf" srcId="{5BD40A36-4E61-4F3D-B182-8B42DD88FBA2}" destId="{9D5714D8-CFE7-4354-8CAC-5A7B23F3323B}" srcOrd="0" destOrd="0" presId="urn:microsoft.com/office/officeart/2005/8/layout/vList5"/>
    <dgm:cxn modelId="{A1342EBF-31DD-48A5-B7CF-B60D467239CD}" type="presParOf" srcId="{9D5714D8-CFE7-4354-8CAC-5A7B23F3323B}" destId="{6519392F-CDCB-4BEA-9701-938748114991}" srcOrd="0" destOrd="0" presId="urn:microsoft.com/office/officeart/2005/8/layout/vList5"/>
    <dgm:cxn modelId="{6A7368C5-DC98-43EC-B3B5-04522D249979}" type="presParOf" srcId="{6519392F-CDCB-4BEA-9701-938748114991}" destId="{19C160D6-93BD-4506-8322-7BDD92B4E5F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BD40A36-4E61-4F3D-B182-8B42DD88FBA2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bg-BG"/>
        </a:p>
      </dgm:t>
    </dgm:pt>
    <dgm:pt modelId="{DB52D832-B55E-4AFB-806B-AA33F4500449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just" rtl="0"/>
          <a:endParaRPr lang="bg-BG" dirty="0"/>
        </a:p>
      </dgm:t>
    </dgm:pt>
    <dgm:pt modelId="{369990C3-580C-4656-8B3B-6753C8E28AF4}" type="parTrans" cxnId="{8BB5E5AD-2899-4A4B-B51D-921639B5EF28}">
      <dgm:prSet/>
      <dgm:spPr/>
      <dgm:t>
        <a:bodyPr/>
        <a:lstStyle/>
        <a:p>
          <a:endParaRPr lang="bg-BG"/>
        </a:p>
      </dgm:t>
    </dgm:pt>
    <dgm:pt modelId="{88EC6DEC-5876-4085-9965-00544A76D4C4}" type="sibTrans" cxnId="{8BB5E5AD-2899-4A4B-B51D-921639B5EF28}">
      <dgm:prSet/>
      <dgm:spPr/>
      <dgm:t>
        <a:bodyPr/>
        <a:lstStyle/>
        <a:p>
          <a:endParaRPr lang="bg-BG"/>
        </a:p>
      </dgm:t>
    </dgm:pt>
    <dgm:pt modelId="{9D5714D8-CFE7-4354-8CAC-5A7B23F3323B}" type="pres">
      <dgm:prSet presAssocID="{5BD40A36-4E61-4F3D-B182-8B42DD88FB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6519392F-CDCB-4BEA-9701-938748114991}" type="pres">
      <dgm:prSet presAssocID="{DB52D832-B55E-4AFB-806B-AA33F4500449}" presName="linNode" presStyleCnt="0"/>
      <dgm:spPr/>
    </dgm:pt>
    <dgm:pt modelId="{19C160D6-93BD-4506-8322-7BDD92B4E5F6}" type="pres">
      <dgm:prSet presAssocID="{DB52D832-B55E-4AFB-806B-AA33F4500449}" presName="parentText" presStyleLbl="node1" presStyleIdx="0" presStyleCnt="1" custScaleX="277778" custScaleY="100000" custLinFactNeighborX="-1973" custLinFactNeighborY="-386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8BB5E5AD-2899-4A4B-B51D-921639B5EF28}" srcId="{5BD40A36-4E61-4F3D-B182-8B42DD88FBA2}" destId="{DB52D832-B55E-4AFB-806B-AA33F4500449}" srcOrd="0" destOrd="0" parTransId="{369990C3-580C-4656-8B3B-6753C8E28AF4}" sibTransId="{88EC6DEC-5876-4085-9965-00544A76D4C4}"/>
    <dgm:cxn modelId="{1BD222CC-13F3-44D6-8211-704DB28AECF9}" type="presOf" srcId="{5BD40A36-4E61-4F3D-B182-8B42DD88FBA2}" destId="{9D5714D8-CFE7-4354-8CAC-5A7B23F3323B}" srcOrd="0" destOrd="0" presId="urn:microsoft.com/office/officeart/2005/8/layout/vList5"/>
    <dgm:cxn modelId="{5CFBE48A-3A79-4E72-B34A-991738880D5E}" type="presOf" srcId="{DB52D832-B55E-4AFB-806B-AA33F4500449}" destId="{19C160D6-93BD-4506-8322-7BDD92B4E5F6}" srcOrd="0" destOrd="0" presId="urn:microsoft.com/office/officeart/2005/8/layout/vList5"/>
    <dgm:cxn modelId="{BEEFF2B2-F04A-48C9-AF97-CE620366E66E}" type="presParOf" srcId="{9D5714D8-CFE7-4354-8CAC-5A7B23F3323B}" destId="{6519392F-CDCB-4BEA-9701-938748114991}" srcOrd="0" destOrd="0" presId="urn:microsoft.com/office/officeart/2005/8/layout/vList5"/>
    <dgm:cxn modelId="{3A0D28EB-88E4-4186-9867-7DEEB50D7FE4}" type="presParOf" srcId="{6519392F-CDCB-4BEA-9701-938748114991}" destId="{19C160D6-93BD-4506-8322-7BDD92B4E5F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BD40A36-4E61-4F3D-B182-8B42DD88FBA2}" type="doc">
      <dgm:prSet loTypeId="urn:microsoft.com/office/officeart/2005/8/layout/vList5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bg-BG"/>
        </a:p>
      </dgm:t>
    </dgm:pt>
    <dgm:pt modelId="{DB52D832-B55E-4AFB-806B-AA33F4500449}">
      <dgm:prSet custT="1"/>
      <dgm:spPr/>
      <dgm:t>
        <a:bodyPr/>
        <a:lstStyle/>
        <a:p>
          <a:pPr algn="just" rtl="0"/>
          <a:endParaRPr lang="bg-BG" sz="3200" dirty="0"/>
        </a:p>
      </dgm:t>
    </dgm:pt>
    <dgm:pt modelId="{369990C3-580C-4656-8B3B-6753C8E28AF4}" type="parTrans" cxnId="{8BB5E5AD-2899-4A4B-B51D-921639B5EF28}">
      <dgm:prSet/>
      <dgm:spPr/>
      <dgm:t>
        <a:bodyPr/>
        <a:lstStyle/>
        <a:p>
          <a:endParaRPr lang="bg-BG"/>
        </a:p>
      </dgm:t>
    </dgm:pt>
    <dgm:pt modelId="{88EC6DEC-5876-4085-9965-00544A76D4C4}" type="sibTrans" cxnId="{8BB5E5AD-2899-4A4B-B51D-921639B5EF28}">
      <dgm:prSet/>
      <dgm:spPr/>
      <dgm:t>
        <a:bodyPr/>
        <a:lstStyle/>
        <a:p>
          <a:endParaRPr lang="bg-BG"/>
        </a:p>
      </dgm:t>
    </dgm:pt>
    <dgm:pt modelId="{CE75D9F5-E771-4FEE-A3E6-4F9540C59A80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500" b="1" dirty="0" smtClean="0">
              <a:solidFill>
                <a:srgbClr val="002060"/>
              </a:solidFill>
            </a:rPr>
            <a:t>Проверки, </a:t>
          </a:r>
          <a:r>
            <a:rPr lang="ru-RU" sz="1500" b="1" dirty="0" err="1" smtClean="0">
              <a:solidFill>
                <a:srgbClr val="002060"/>
              </a:solidFill>
            </a:rPr>
            <a:t>извършвани</a:t>
          </a:r>
          <a:r>
            <a:rPr lang="ru-RU" sz="1500" b="1" dirty="0" smtClean="0">
              <a:solidFill>
                <a:srgbClr val="002060"/>
              </a:solidFill>
            </a:rPr>
            <a:t> </a:t>
          </a:r>
          <a:r>
            <a:rPr lang="ru-RU" sz="1500" b="1" dirty="0" err="1" smtClean="0">
              <a:solidFill>
                <a:srgbClr val="002060"/>
              </a:solidFill>
            </a:rPr>
            <a:t>преди</a:t>
          </a:r>
          <a:r>
            <a:rPr lang="ru-RU" sz="1500" b="1" dirty="0" smtClean="0">
              <a:solidFill>
                <a:srgbClr val="002060"/>
              </a:solidFill>
            </a:rPr>
            <a:t> </a:t>
          </a:r>
          <a:r>
            <a:rPr lang="ru-RU" sz="1500" b="1" dirty="0" err="1" smtClean="0">
              <a:solidFill>
                <a:srgbClr val="002060"/>
              </a:solidFill>
            </a:rPr>
            <a:t>сключване</a:t>
          </a:r>
          <a:r>
            <a:rPr lang="ru-RU" sz="1500" b="1" dirty="0" smtClean="0">
              <a:solidFill>
                <a:srgbClr val="002060"/>
              </a:solidFill>
            </a:rPr>
            <a:t> на договор</a:t>
          </a:r>
        </a:p>
      </dgm:t>
    </dgm:pt>
    <dgm:pt modelId="{2A5F7990-23FB-4383-9B28-D9F49124AB65}" type="sibTrans" cxnId="{8B10A267-5A65-4AC8-9CC0-07EB2D793E24}">
      <dgm:prSet/>
      <dgm:spPr/>
      <dgm:t>
        <a:bodyPr/>
        <a:lstStyle/>
        <a:p>
          <a:endParaRPr lang="bg-BG"/>
        </a:p>
      </dgm:t>
    </dgm:pt>
    <dgm:pt modelId="{D497E0D8-3657-4E5C-B68B-15EA24D322FC}" type="parTrans" cxnId="{8B10A267-5A65-4AC8-9CC0-07EB2D793E24}">
      <dgm:prSet/>
      <dgm:spPr/>
      <dgm:t>
        <a:bodyPr/>
        <a:lstStyle/>
        <a:p>
          <a:endParaRPr lang="bg-BG"/>
        </a:p>
      </dgm:t>
    </dgm:pt>
    <dgm:pt modelId="{9D5714D8-CFE7-4354-8CAC-5A7B23F3323B}" type="pres">
      <dgm:prSet presAssocID="{5BD40A36-4E61-4F3D-B182-8B42DD88FB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2A5AC8C5-8A4A-41B6-834F-3C6F035C931C}" type="pres">
      <dgm:prSet presAssocID="{CE75D9F5-E771-4FEE-A3E6-4F9540C59A80}" presName="linNode" presStyleCnt="0"/>
      <dgm:spPr/>
      <dgm:t>
        <a:bodyPr/>
        <a:lstStyle/>
        <a:p>
          <a:endParaRPr lang="bg-BG"/>
        </a:p>
      </dgm:t>
    </dgm:pt>
    <dgm:pt modelId="{02606228-3D16-42B5-A054-E967E13B36A6}" type="pres">
      <dgm:prSet presAssocID="{CE75D9F5-E771-4FEE-A3E6-4F9540C59A80}" presName="parentText" presStyleLbl="node1" presStyleIdx="0" presStyleCnt="1" custScaleX="66849" custScaleY="88713" custLinFactNeighborX="-28" custLinFactNeighborY="-340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bg-BG"/>
        </a:p>
      </dgm:t>
    </dgm:pt>
    <dgm:pt modelId="{677B5712-69A1-4CEE-A0ED-660EF579F60E}" type="pres">
      <dgm:prSet presAssocID="{CE75D9F5-E771-4FEE-A3E6-4F9540C59A80}" presName="descendantText" presStyleLbl="alignAccFollowNode1" presStyleIdx="0" presStyleCnt="1" custScaleX="151021" custScaleY="112633" custLinFactNeighborX="66" custLinFactNeighborY="113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8BB5E5AD-2899-4A4B-B51D-921639B5EF28}" srcId="{CE75D9F5-E771-4FEE-A3E6-4F9540C59A80}" destId="{DB52D832-B55E-4AFB-806B-AA33F4500449}" srcOrd="0" destOrd="0" parTransId="{369990C3-580C-4656-8B3B-6753C8E28AF4}" sibTransId="{88EC6DEC-5876-4085-9965-00544A76D4C4}"/>
    <dgm:cxn modelId="{2B7E1FFE-4030-43B7-89E2-7C7B635B421F}" type="presOf" srcId="{5BD40A36-4E61-4F3D-B182-8B42DD88FBA2}" destId="{9D5714D8-CFE7-4354-8CAC-5A7B23F3323B}" srcOrd="0" destOrd="0" presId="urn:microsoft.com/office/officeart/2005/8/layout/vList5"/>
    <dgm:cxn modelId="{8B10A267-5A65-4AC8-9CC0-07EB2D793E24}" srcId="{5BD40A36-4E61-4F3D-B182-8B42DD88FBA2}" destId="{CE75D9F5-E771-4FEE-A3E6-4F9540C59A80}" srcOrd="0" destOrd="0" parTransId="{D497E0D8-3657-4E5C-B68B-15EA24D322FC}" sibTransId="{2A5F7990-23FB-4383-9B28-D9F49124AB65}"/>
    <dgm:cxn modelId="{CA2262DA-E17A-441E-A868-8824DFBC4E3F}" type="presOf" srcId="{DB52D832-B55E-4AFB-806B-AA33F4500449}" destId="{677B5712-69A1-4CEE-A0ED-660EF579F60E}" srcOrd="0" destOrd="0" presId="urn:microsoft.com/office/officeart/2005/8/layout/vList5"/>
    <dgm:cxn modelId="{0619444D-B46E-40EE-A6FE-F268B2D01DC4}" type="presOf" srcId="{CE75D9F5-E771-4FEE-A3E6-4F9540C59A80}" destId="{02606228-3D16-42B5-A054-E967E13B36A6}" srcOrd="0" destOrd="0" presId="urn:microsoft.com/office/officeart/2005/8/layout/vList5"/>
    <dgm:cxn modelId="{F0A1B561-F6F5-472D-9655-058289228432}" type="presParOf" srcId="{9D5714D8-CFE7-4354-8CAC-5A7B23F3323B}" destId="{2A5AC8C5-8A4A-41B6-834F-3C6F035C931C}" srcOrd="0" destOrd="0" presId="urn:microsoft.com/office/officeart/2005/8/layout/vList5"/>
    <dgm:cxn modelId="{2D220422-7584-450B-9221-2D0600948A78}" type="presParOf" srcId="{2A5AC8C5-8A4A-41B6-834F-3C6F035C931C}" destId="{02606228-3D16-42B5-A054-E967E13B36A6}" srcOrd="0" destOrd="0" presId="urn:microsoft.com/office/officeart/2005/8/layout/vList5"/>
    <dgm:cxn modelId="{2528A258-9166-48CA-92A1-B7734236371B}" type="presParOf" srcId="{2A5AC8C5-8A4A-41B6-834F-3C6F035C931C}" destId="{677B5712-69A1-4CEE-A0ED-660EF579F6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CC55C6D-0F9B-4737-8884-E461012446F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EB674B77-9397-4611-995C-07D0EBD00B0A}">
      <dgm:prSet phldrT="[Text]" custT="1"/>
      <dgm:spPr>
        <a:xfrm>
          <a:off x="576085" y="288031"/>
          <a:ext cx="7843882" cy="1497773"/>
        </a:xfrm>
        <a:solidFill>
          <a:srgbClr val="4E67C8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Да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са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необходими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за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изпълнението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на проекта и да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отговарят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на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принципите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за добро финансово управление - </a:t>
          </a:r>
          <a:r>
            <a:rPr lang="ru-RU" sz="1800" b="1" i="1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икономичност</a:t>
          </a:r>
          <a:r>
            <a:rPr lang="ru-RU" sz="1800" b="1" i="1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, </a:t>
          </a:r>
          <a:r>
            <a:rPr lang="ru-RU" sz="1800" b="1" i="1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ефикасност</a:t>
          </a:r>
          <a:r>
            <a:rPr lang="ru-RU" sz="1800" b="1" i="1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и </a:t>
          </a:r>
          <a:r>
            <a:rPr lang="ru-RU" sz="1800" b="1" i="1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ефективност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на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вложените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средства</a:t>
          </a:r>
          <a:endParaRPr lang="bg-BG" sz="1800" dirty="0">
            <a:solidFill>
              <a:sysClr val="window" lastClr="FFFF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EE5EEF4-D641-496B-8F47-F6AC2B76F3DF}" type="parTrans" cxnId="{F352FE30-4C88-4CAD-9672-13D0C8B40236}">
      <dgm:prSet/>
      <dgm:spPr/>
      <dgm:t>
        <a:bodyPr/>
        <a:lstStyle/>
        <a:p>
          <a:endParaRPr lang="bg-BG"/>
        </a:p>
      </dgm:t>
    </dgm:pt>
    <dgm:pt modelId="{5CB702E0-2CA1-4B75-9477-F2F62255155E}" type="sibTrans" cxnId="{F352FE30-4C88-4CAD-9672-13D0C8B40236}">
      <dgm:prSet/>
      <dgm:spPr>
        <a:xfrm>
          <a:off x="-6421764" y="-971459"/>
          <a:ext cx="7559542" cy="7559542"/>
        </a:xfrm>
        <a:noFill/>
        <a:ln w="15875" cap="flat" cmpd="sng" algn="ctr">
          <a:solidFill>
            <a:srgbClr val="4E67C8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bg-BG"/>
        </a:p>
      </dgm:t>
    </dgm:pt>
    <dgm:pt modelId="{4EDC19B6-F028-4EAC-9F26-15A01DD6EB10}">
      <dgm:prSet phldrT="[Text]" custT="1"/>
      <dgm:spPr>
        <a:xfrm>
          <a:off x="973357" y="1944216"/>
          <a:ext cx="7595594" cy="1584180"/>
        </a:xfrm>
        <a:solidFill>
          <a:srgbClr val="4E67C8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Да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бъдат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извършени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b="1" i="1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след </a:t>
          </a:r>
          <a:r>
            <a:rPr lang="ru-RU" sz="1800" b="1" i="1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датата</a:t>
          </a:r>
          <a:r>
            <a:rPr lang="ru-RU" sz="1800" b="1" i="1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на </a:t>
          </a:r>
          <a:r>
            <a:rPr lang="ru-RU" sz="1800" b="1" i="1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подаване</a:t>
          </a:r>
          <a:r>
            <a:rPr lang="ru-RU" sz="1800" b="1" i="1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на </a:t>
          </a:r>
          <a:r>
            <a:rPr lang="ru-RU" sz="1800" b="1" i="1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проектното</a:t>
          </a:r>
          <a:r>
            <a:rPr lang="ru-RU" sz="1800" b="1" i="1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предложение и до </a:t>
          </a:r>
          <a:r>
            <a:rPr lang="ru-RU" sz="1800" b="1" i="1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изтичане</a:t>
          </a:r>
          <a:r>
            <a:rPr lang="ru-RU" sz="1800" b="1" i="1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на </a:t>
          </a:r>
          <a:r>
            <a:rPr lang="ru-RU" sz="1800" b="1" i="1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крайния</a:t>
          </a:r>
          <a:r>
            <a:rPr lang="ru-RU" sz="1800" b="1" i="1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срок, определен за </a:t>
          </a:r>
          <a:r>
            <a:rPr lang="ru-RU" sz="1800" b="1" i="1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представяне</a:t>
          </a:r>
          <a:r>
            <a:rPr lang="ru-RU" sz="1800" b="1" i="1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на </a:t>
          </a:r>
          <a:r>
            <a:rPr lang="ru-RU" sz="1800" b="1" i="1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финалния</a:t>
          </a:r>
          <a:r>
            <a:rPr lang="ru-RU" sz="1800" b="1" i="1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отчет 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за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изпълнение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на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дейностите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по проекта</a:t>
          </a:r>
          <a:endParaRPr lang="bg-BG" sz="1800" b="1" i="1" dirty="0" smtClean="0">
            <a:solidFill>
              <a:sysClr val="window" lastClr="FFFF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1D56266-43B6-44AC-BDE9-974FDCA8E74B}" type="parTrans" cxnId="{8EA4C219-A468-4D81-8797-F60D568E89A9}">
      <dgm:prSet/>
      <dgm:spPr/>
      <dgm:t>
        <a:bodyPr/>
        <a:lstStyle/>
        <a:p>
          <a:endParaRPr lang="bg-BG"/>
        </a:p>
      </dgm:t>
    </dgm:pt>
    <dgm:pt modelId="{2537F40E-0DEF-4076-8566-988DA3A3143D}" type="sibTrans" cxnId="{8EA4C219-A468-4D81-8797-F60D568E89A9}">
      <dgm:prSet/>
      <dgm:spPr/>
      <dgm:t>
        <a:bodyPr/>
        <a:lstStyle/>
        <a:p>
          <a:endParaRPr lang="bg-BG"/>
        </a:p>
      </dgm:t>
    </dgm:pt>
    <dgm:pt modelId="{E2343EA6-21F0-4050-A56B-618A02248BD9}">
      <dgm:prSet custT="1"/>
      <dgm:spPr>
        <a:xfrm>
          <a:off x="576085" y="3672407"/>
          <a:ext cx="7979919" cy="1468971"/>
        </a:xfrm>
        <a:solidFill>
          <a:srgbClr val="4E67C8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Да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са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в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съответствие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с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видовете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разходи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,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включени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в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административния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договор за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предоставяне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на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безвъзмездна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помощ</a:t>
          </a:r>
          <a:r>
            <a:rPr lang="en-US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bg-BG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и з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тях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да е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налична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b="1" i="1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адекватна </a:t>
          </a:r>
          <a:r>
            <a:rPr lang="ru-RU" sz="1800" b="1" i="1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одитна</a:t>
          </a:r>
          <a:r>
            <a:rPr lang="ru-RU" sz="1800" b="1" i="1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следа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,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включително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да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са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спазени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разпоредбите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за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наличност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на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документите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по чл. 140 от Регламент (ЕС) № 1303/2013</a:t>
          </a:r>
          <a:endParaRPr lang="bg-BG" sz="1800" dirty="0" smtClean="0">
            <a:solidFill>
              <a:sysClr val="window" lastClr="FFFF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0E01211-7BEB-4E6D-9278-B40EB25F1D64}" type="parTrans" cxnId="{5A1A852E-D3B7-47D8-AAA9-B5EB402FCA17}">
      <dgm:prSet/>
      <dgm:spPr/>
      <dgm:t>
        <a:bodyPr/>
        <a:lstStyle/>
        <a:p>
          <a:endParaRPr lang="bg-BG"/>
        </a:p>
      </dgm:t>
    </dgm:pt>
    <dgm:pt modelId="{572F263E-0589-4C55-AF20-E7DA360D33A2}" type="sibTrans" cxnId="{5A1A852E-D3B7-47D8-AAA9-B5EB402FCA17}">
      <dgm:prSet/>
      <dgm:spPr/>
      <dgm:t>
        <a:bodyPr/>
        <a:lstStyle/>
        <a:p>
          <a:endParaRPr lang="bg-BG"/>
        </a:p>
      </dgm:t>
    </dgm:pt>
    <dgm:pt modelId="{2128E5FB-ED37-452A-9AB4-57C1BEB838C3}" type="pres">
      <dgm:prSet presAssocID="{CCC55C6D-0F9B-4737-8884-E461012446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bg-BG"/>
        </a:p>
      </dgm:t>
    </dgm:pt>
    <dgm:pt modelId="{871356E6-D08B-4CF0-89A9-4C16C03BB698}" type="pres">
      <dgm:prSet presAssocID="{CCC55C6D-0F9B-4737-8884-E461012446F3}" presName="Name1" presStyleCnt="0"/>
      <dgm:spPr/>
    </dgm:pt>
    <dgm:pt modelId="{A5B77AA5-CBE0-4D13-99EE-943218E282DF}" type="pres">
      <dgm:prSet presAssocID="{CCC55C6D-0F9B-4737-8884-E461012446F3}" presName="cycle" presStyleCnt="0"/>
      <dgm:spPr/>
    </dgm:pt>
    <dgm:pt modelId="{EEDD581C-3821-4517-8457-BE85F2C769AB}" type="pres">
      <dgm:prSet presAssocID="{CCC55C6D-0F9B-4737-8884-E461012446F3}" presName="srcNode" presStyleLbl="node1" presStyleIdx="0" presStyleCnt="3"/>
      <dgm:spPr/>
    </dgm:pt>
    <dgm:pt modelId="{DD8B32CA-FE23-4DD7-AB22-1B261840E2D7}" type="pres">
      <dgm:prSet presAssocID="{CCC55C6D-0F9B-4737-8884-E461012446F3}" presName="conn" presStyleLbl="parChTrans1D2" presStyleIdx="0" presStyleCnt="1"/>
      <dgm:spPr>
        <a:prstGeom prst="blockArc">
          <a:avLst>
            <a:gd name="adj1" fmla="val 18900000"/>
            <a:gd name="adj2" fmla="val 2700000"/>
            <a:gd name="adj3" fmla="val 286"/>
          </a:avLst>
        </a:prstGeom>
      </dgm:spPr>
      <dgm:t>
        <a:bodyPr/>
        <a:lstStyle/>
        <a:p>
          <a:endParaRPr lang="bg-BG"/>
        </a:p>
      </dgm:t>
    </dgm:pt>
    <dgm:pt modelId="{55AE8F26-D112-4C85-AE9F-C55633D5A5F5}" type="pres">
      <dgm:prSet presAssocID="{CCC55C6D-0F9B-4737-8884-E461012446F3}" presName="extraNode" presStyleLbl="node1" presStyleIdx="0" presStyleCnt="3"/>
      <dgm:spPr/>
    </dgm:pt>
    <dgm:pt modelId="{F9C782DA-6FD5-44FA-A346-B7248F7C45EE}" type="pres">
      <dgm:prSet presAssocID="{CCC55C6D-0F9B-4737-8884-E461012446F3}" presName="dstNode" presStyleLbl="node1" presStyleIdx="0" presStyleCnt="3"/>
      <dgm:spPr/>
    </dgm:pt>
    <dgm:pt modelId="{BE0FAE4B-EF5F-4D54-BBA3-F72113FC593C}" type="pres">
      <dgm:prSet presAssocID="{EB674B77-9397-4611-995C-07D0EBD00B0A}" presName="text_1" presStyleLbl="node1" presStyleIdx="0" presStyleCnt="3" custScaleX="101712" custScaleY="133334" custLinFactNeighborX="1096" custLinFactNeighborY="-612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bg-BG"/>
        </a:p>
      </dgm:t>
    </dgm:pt>
    <dgm:pt modelId="{3CFC30C1-EF96-4F91-A64F-297686D1C059}" type="pres">
      <dgm:prSet presAssocID="{EB674B77-9397-4611-995C-07D0EBD00B0A}" presName="accent_1" presStyleCnt="0"/>
      <dgm:spPr/>
    </dgm:pt>
    <dgm:pt modelId="{C7FB3DA9-03EC-437C-8CCA-26946A41B8C0}" type="pres">
      <dgm:prSet presAssocID="{EB674B77-9397-4611-995C-07D0EBD00B0A}" presName="accentRepeatNode" presStyleLbl="solidFgAcc1" presStyleIdx="0" presStyleCnt="3" custLinFactNeighborX="4808" custLinFactNeighborY="-6162"/>
      <dgm:spPr>
        <a:xfrm>
          <a:off x="72004" y="288034"/>
          <a:ext cx="1404156" cy="140415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4E67C8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bg-BG"/>
        </a:p>
      </dgm:t>
    </dgm:pt>
    <dgm:pt modelId="{F758B5D0-F1C3-4CB1-9AC0-1D8020DD4627}" type="pres">
      <dgm:prSet presAssocID="{4EDC19B6-F028-4EAC-9F26-15A01DD6EB10}" presName="text_2" presStyleLbl="node1" presStyleIdx="1" presStyleCnt="3" custScaleX="103999" custScaleY="141026" custLinFactNeighborX="537" custLinFactNeighborY="-641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bg-BG"/>
        </a:p>
      </dgm:t>
    </dgm:pt>
    <dgm:pt modelId="{EB48F5EE-2789-4D82-ABBD-9EC5E0664170}" type="pres">
      <dgm:prSet presAssocID="{4EDC19B6-F028-4EAC-9F26-15A01DD6EB10}" presName="accent_2" presStyleCnt="0"/>
      <dgm:spPr/>
    </dgm:pt>
    <dgm:pt modelId="{5EDA84DF-D749-45B2-835A-0F59A9E3A812}" type="pres">
      <dgm:prSet presAssocID="{4EDC19B6-F028-4EAC-9F26-15A01DD6EB10}" presName="accentRepeatNode" presStyleLbl="solidFgAcc1" presStyleIdx="1" presStyleCnt="3" custLinFactNeighborX="1369" custLinFactNeighborY="-6410"/>
      <dgm:spPr>
        <a:xfrm>
          <a:off x="432043" y="2016227"/>
          <a:ext cx="1404156" cy="140415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4E67C8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bg-BG"/>
        </a:p>
      </dgm:t>
    </dgm:pt>
    <dgm:pt modelId="{9ECDC750-F22D-4425-A107-E17DC5F93CFE}" type="pres">
      <dgm:prSet presAssocID="{E2343EA6-21F0-4050-A56B-618A02248BD9}" presName="text_3" presStyleLbl="node1" presStyleIdx="2" presStyleCnt="3" custScaleX="103476" custScaleY="130770" custLinFactNeighborX="46" custLinFactNeighborY="-769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bg-BG"/>
        </a:p>
      </dgm:t>
    </dgm:pt>
    <dgm:pt modelId="{E340CFAE-A5E1-4ED4-B744-57B0E6A04130}" type="pres">
      <dgm:prSet presAssocID="{E2343EA6-21F0-4050-A56B-618A02248BD9}" presName="accent_3" presStyleCnt="0"/>
      <dgm:spPr/>
    </dgm:pt>
    <dgm:pt modelId="{60FE29F1-FEB4-47E1-BAFD-2E5BB20DE7F0}" type="pres">
      <dgm:prSet presAssocID="{E2343EA6-21F0-4050-A56B-618A02248BD9}" presName="accentRepeatNode" presStyleLbl="solidFgAcc1" presStyleIdx="2" presStyleCnt="3" custLinFactNeighborX="4808" custLinFactNeighborY="-7323"/>
      <dgm:spPr>
        <a:xfrm>
          <a:off x="72004" y="3744420"/>
          <a:ext cx="1404156" cy="140415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4E67C8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bg-BG"/>
        </a:p>
      </dgm:t>
    </dgm:pt>
  </dgm:ptLst>
  <dgm:cxnLst>
    <dgm:cxn modelId="{8EA4C219-A468-4D81-8797-F60D568E89A9}" srcId="{CCC55C6D-0F9B-4737-8884-E461012446F3}" destId="{4EDC19B6-F028-4EAC-9F26-15A01DD6EB10}" srcOrd="1" destOrd="0" parTransId="{F1D56266-43B6-44AC-BDE9-974FDCA8E74B}" sibTransId="{2537F40E-0DEF-4076-8566-988DA3A3143D}"/>
    <dgm:cxn modelId="{5A1A852E-D3B7-47D8-AAA9-B5EB402FCA17}" srcId="{CCC55C6D-0F9B-4737-8884-E461012446F3}" destId="{E2343EA6-21F0-4050-A56B-618A02248BD9}" srcOrd="2" destOrd="0" parTransId="{F0E01211-7BEB-4E6D-9278-B40EB25F1D64}" sibTransId="{572F263E-0589-4C55-AF20-E7DA360D33A2}"/>
    <dgm:cxn modelId="{22103AE9-4371-4E80-8555-285F3947FE40}" type="presOf" srcId="{EB674B77-9397-4611-995C-07D0EBD00B0A}" destId="{BE0FAE4B-EF5F-4D54-BBA3-F72113FC593C}" srcOrd="0" destOrd="0" presId="urn:microsoft.com/office/officeart/2008/layout/VerticalCurvedList"/>
    <dgm:cxn modelId="{C78AD06C-9BDE-4D76-B9F4-3D7524E1BDFF}" type="presOf" srcId="{4EDC19B6-F028-4EAC-9F26-15A01DD6EB10}" destId="{F758B5D0-F1C3-4CB1-9AC0-1D8020DD4627}" srcOrd="0" destOrd="0" presId="urn:microsoft.com/office/officeart/2008/layout/VerticalCurvedList"/>
    <dgm:cxn modelId="{F352FE30-4C88-4CAD-9672-13D0C8B40236}" srcId="{CCC55C6D-0F9B-4737-8884-E461012446F3}" destId="{EB674B77-9397-4611-995C-07D0EBD00B0A}" srcOrd="0" destOrd="0" parTransId="{2EE5EEF4-D641-496B-8F47-F6AC2B76F3DF}" sibTransId="{5CB702E0-2CA1-4B75-9477-F2F62255155E}"/>
    <dgm:cxn modelId="{94A3B748-9568-4216-A054-0548B8C1BD2C}" type="presOf" srcId="{E2343EA6-21F0-4050-A56B-618A02248BD9}" destId="{9ECDC750-F22D-4425-A107-E17DC5F93CFE}" srcOrd="0" destOrd="0" presId="urn:microsoft.com/office/officeart/2008/layout/VerticalCurvedList"/>
    <dgm:cxn modelId="{3505C2A1-971D-4817-BD2B-79E6603CA07C}" type="presOf" srcId="{5CB702E0-2CA1-4B75-9477-F2F62255155E}" destId="{DD8B32CA-FE23-4DD7-AB22-1B261840E2D7}" srcOrd="0" destOrd="0" presId="urn:microsoft.com/office/officeart/2008/layout/VerticalCurvedList"/>
    <dgm:cxn modelId="{91077022-7974-4B57-B822-F1A7EDBAEE55}" type="presOf" srcId="{CCC55C6D-0F9B-4737-8884-E461012446F3}" destId="{2128E5FB-ED37-452A-9AB4-57C1BEB838C3}" srcOrd="0" destOrd="0" presId="urn:microsoft.com/office/officeart/2008/layout/VerticalCurvedList"/>
    <dgm:cxn modelId="{399F7F2E-FBFA-4A25-9CEA-7779C9B671F5}" type="presParOf" srcId="{2128E5FB-ED37-452A-9AB4-57C1BEB838C3}" destId="{871356E6-D08B-4CF0-89A9-4C16C03BB698}" srcOrd="0" destOrd="0" presId="urn:microsoft.com/office/officeart/2008/layout/VerticalCurvedList"/>
    <dgm:cxn modelId="{D7C13A80-1307-49CF-8162-3EEC1B1AD11F}" type="presParOf" srcId="{871356E6-D08B-4CF0-89A9-4C16C03BB698}" destId="{A5B77AA5-CBE0-4D13-99EE-943218E282DF}" srcOrd="0" destOrd="0" presId="urn:microsoft.com/office/officeart/2008/layout/VerticalCurvedList"/>
    <dgm:cxn modelId="{F04D9EF2-6EC0-4E81-834A-84320998E62D}" type="presParOf" srcId="{A5B77AA5-CBE0-4D13-99EE-943218E282DF}" destId="{EEDD581C-3821-4517-8457-BE85F2C769AB}" srcOrd="0" destOrd="0" presId="urn:microsoft.com/office/officeart/2008/layout/VerticalCurvedList"/>
    <dgm:cxn modelId="{F7975212-C8F9-48F5-BFD2-0F01002CD83F}" type="presParOf" srcId="{A5B77AA5-CBE0-4D13-99EE-943218E282DF}" destId="{DD8B32CA-FE23-4DD7-AB22-1B261840E2D7}" srcOrd="1" destOrd="0" presId="urn:microsoft.com/office/officeart/2008/layout/VerticalCurvedList"/>
    <dgm:cxn modelId="{56EE7DB8-0786-4673-A0D5-B53A260079ED}" type="presParOf" srcId="{A5B77AA5-CBE0-4D13-99EE-943218E282DF}" destId="{55AE8F26-D112-4C85-AE9F-C55633D5A5F5}" srcOrd="2" destOrd="0" presId="urn:microsoft.com/office/officeart/2008/layout/VerticalCurvedList"/>
    <dgm:cxn modelId="{E8E49F74-94EC-4966-A428-358920168E03}" type="presParOf" srcId="{A5B77AA5-CBE0-4D13-99EE-943218E282DF}" destId="{F9C782DA-6FD5-44FA-A346-B7248F7C45EE}" srcOrd="3" destOrd="0" presId="urn:microsoft.com/office/officeart/2008/layout/VerticalCurvedList"/>
    <dgm:cxn modelId="{F4990BCB-444B-4CF2-B1A6-E8E9F8527E80}" type="presParOf" srcId="{871356E6-D08B-4CF0-89A9-4C16C03BB698}" destId="{BE0FAE4B-EF5F-4D54-BBA3-F72113FC593C}" srcOrd="1" destOrd="0" presId="urn:microsoft.com/office/officeart/2008/layout/VerticalCurvedList"/>
    <dgm:cxn modelId="{D17ED9F6-2277-4E71-9B99-21247C9884B9}" type="presParOf" srcId="{871356E6-D08B-4CF0-89A9-4C16C03BB698}" destId="{3CFC30C1-EF96-4F91-A64F-297686D1C059}" srcOrd="2" destOrd="0" presId="urn:microsoft.com/office/officeart/2008/layout/VerticalCurvedList"/>
    <dgm:cxn modelId="{B2555FA0-F19C-4C3D-B5FE-D900CE9D9076}" type="presParOf" srcId="{3CFC30C1-EF96-4F91-A64F-297686D1C059}" destId="{C7FB3DA9-03EC-437C-8CCA-26946A41B8C0}" srcOrd="0" destOrd="0" presId="urn:microsoft.com/office/officeart/2008/layout/VerticalCurvedList"/>
    <dgm:cxn modelId="{2F36AFBA-A0B2-403A-A515-6B621EEE6CAB}" type="presParOf" srcId="{871356E6-D08B-4CF0-89A9-4C16C03BB698}" destId="{F758B5D0-F1C3-4CB1-9AC0-1D8020DD4627}" srcOrd="3" destOrd="0" presId="urn:microsoft.com/office/officeart/2008/layout/VerticalCurvedList"/>
    <dgm:cxn modelId="{FA7D611C-F403-409E-96F7-C0AF32499F7C}" type="presParOf" srcId="{871356E6-D08B-4CF0-89A9-4C16C03BB698}" destId="{EB48F5EE-2789-4D82-ABBD-9EC5E0664170}" srcOrd="4" destOrd="0" presId="urn:microsoft.com/office/officeart/2008/layout/VerticalCurvedList"/>
    <dgm:cxn modelId="{F6D1D840-DA57-42E9-9131-A4DDD37058A3}" type="presParOf" srcId="{EB48F5EE-2789-4D82-ABBD-9EC5E0664170}" destId="{5EDA84DF-D749-45B2-835A-0F59A9E3A812}" srcOrd="0" destOrd="0" presId="urn:microsoft.com/office/officeart/2008/layout/VerticalCurvedList"/>
    <dgm:cxn modelId="{E0E714FE-3898-492B-8B1A-3E15EEE71B31}" type="presParOf" srcId="{871356E6-D08B-4CF0-89A9-4C16C03BB698}" destId="{9ECDC750-F22D-4425-A107-E17DC5F93CFE}" srcOrd="5" destOrd="0" presId="urn:microsoft.com/office/officeart/2008/layout/VerticalCurvedList"/>
    <dgm:cxn modelId="{AF2462CC-C7A2-461F-8677-185D8D56AC06}" type="presParOf" srcId="{871356E6-D08B-4CF0-89A9-4C16C03BB698}" destId="{E340CFAE-A5E1-4ED4-B744-57B0E6A04130}" srcOrd="6" destOrd="0" presId="urn:microsoft.com/office/officeart/2008/layout/VerticalCurvedList"/>
    <dgm:cxn modelId="{9433EF9B-B1C3-4310-97CB-7CCFD1A3658B}" type="presParOf" srcId="{E340CFAE-A5E1-4ED4-B744-57B0E6A04130}" destId="{60FE29F1-FEB4-47E1-BAFD-2E5BB20DE7F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FD11CD9-DF58-432F-8AFB-57D529E29C2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F1B2C94C-D9D2-4DBB-B298-8AE474C93E92}" type="pres">
      <dgm:prSet presAssocID="{EFD11CD9-DF58-432F-8AFB-57D529E29C2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</dgm:ptLst>
  <dgm:cxnLst>
    <dgm:cxn modelId="{ADA15250-DAD8-49EA-A770-5BEBB870DE07}" type="presOf" srcId="{EFD11CD9-DF58-432F-8AFB-57D529E29C2F}" destId="{F1B2C94C-D9D2-4DBB-B298-8AE474C93E92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81992F-DEBE-425E-BF0B-E9B701F9A0F4}" type="doc">
      <dgm:prSet loTypeId="urn:microsoft.com/office/officeart/2005/8/layout/list1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bg-BG"/>
        </a:p>
      </dgm:t>
    </dgm:pt>
    <dgm:pt modelId="{979CBEF3-9D8E-49E2-A4EC-432D3EB91E94}">
      <dgm:prSet phldrT="[Text]" custT="1"/>
      <dgm:spPr/>
      <dgm:t>
        <a:bodyPr/>
        <a:lstStyle/>
        <a:p>
          <a:r>
            <a:rPr lang="bg-BG" sz="2000" b="1" kern="1200" dirty="0" smtClean="0">
              <a:solidFill>
                <a:srgbClr val="002060"/>
              </a:solidFill>
              <a:latin typeface="+mn-lt"/>
              <a:ea typeface="+mn-ea"/>
              <a:cs typeface="Tahoma" pitchFamily="34" charset="0"/>
            </a:rPr>
            <a:t>Вариант 1 за изпълнение на проекта</a:t>
          </a:r>
          <a:endParaRPr lang="bg-BG" sz="2000" b="1" kern="1200" dirty="0">
            <a:solidFill>
              <a:srgbClr val="002060"/>
            </a:solidFill>
            <a:latin typeface="+mn-lt"/>
            <a:ea typeface="+mn-ea"/>
            <a:cs typeface="Tahoma" pitchFamily="34" charset="0"/>
          </a:endParaRPr>
        </a:p>
      </dgm:t>
    </dgm:pt>
    <dgm:pt modelId="{14B6566D-08BC-449E-A5A8-A44E4528E05E}" type="parTrans" cxnId="{D3A620D8-A498-4E48-B3EB-281ECE5B1D24}">
      <dgm:prSet/>
      <dgm:spPr/>
      <dgm:t>
        <a:bodyPr/>
        <a:lstStyle/>
        <a:p>
          <a:endParaRPr lang="bg-BG"/>
        </a:p>
      </dgm:t>
    </dgm:pt>
    <dgm:pt modelId="{9028052D-32F8-43EB-9F08-F379EAAE1B7A}" type="sibTrans" cxnId="{D3A620D8-A498-4E48-B3EB-281ECE5B1D24}">
      <dgm:prSet/>
      <dgm:spPr/>
      <dgm:t>
        <a:bodyPr/>
        <a:lstStyle/>
        <a:p>
          <a:endParaRPr lang="bg-BG"/>
        </a:p>
      </dgm:t>
    </dgm:pt>
    <dgm:pt modelId="{3E2E84F1-45E4-4E6C-9791-444ABC0FD55C}">
      <dgm:prSet phldrT="[Text]" custT="1"/>
      <dgm:spPr/>
      <dgm:t>
        <a:bodyPr/>
        <a:lstStyle/>
        <a:p>
          <a:r>
            <a:rPr lang="bg-BG" sz="2000" b="1" kern="1200" dirty="0" smtClean="0">
              <a:solidFill>
                <a:srgbClr val="002060"/>
              </a:solidFill>
              <a:latin typeface="+mn-lt"/>
              <a:ea typeface="+mn-ea"/>
              <a:cs typeface="Tahoma" pitchFamily="34" charset="0"/>
            </a:rPr>
            <a:t>Вариант 2 за изпълнение на проекта</a:t>
          </a:r>
          <a:endParaRPr lang="bg-BG" sz="2000" b="1" kern="1200" dirty="0">
            <a:solidFill>
              <a:srgbClr val="002060"/>
            </a:solidFill>
            <a:latin typeface="+mn-lt"/>
            <a:ea typeface="+mn-ea"/>
            <a:cs typeface="Tahoma" pitchFamily="34" charset="0"/>
          </a:endParaRPr>
        </a:p>
      </dgm:t>
    </dgm:pt>
    <dgm:pt modelId="{D6487F6F-E449-4A3A-A869-44E0F2AC5CE9}" type="parTrans" cxnId="{89055DE5-1C4A-4EB5-887C-D4EC3084EEAF}">
      <dgm:prSet/>
      <dgm:spPr/>
      <dgm:t>
        <a:bodyPr/>
        <a:lstStyle/>
        <a:p>
          <a:endParaRPr lang="bg-BG"/>
        </a:p>
      </dgm:t>
    </dgm:pt>
    <dgm:pt modelId="{CC7DEB39-86E5-47D9-8AC1-CAC6696D82B6}" type="sibTrans" cxnId="{89055DE5-1C4A-4EB5-887C-D4EC3084EEAF}">
      <dgm:prSet/>
      <dgm:spPr/>
      <dgm:t>
        <a:bodyPr/>
        <a:lstStyle/>
        <a:p>
          <a:endParaRPr lang="bg-BG"/>
        </a:p>
      </dgm:t>
    </dgm:pt>
    <dgm:pt modelId="{CCD2FCE1-523D-4E1E-B309-4284737F55E8}">
      <dgm:prSet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ru-RU" sz="1800" dirty="0" err="1" smtClean="0">
              <a:solidFill>
                <a:srgbClr val="002060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rPr>
            <a:t>Регионална</a:t>
          </a:r>
          <a:r>
            <a:rPr lang="ru-RU" sz="1800" dirty="0" smtClean="0">
              <a:solidFill>
                <a:srgbClr val="002060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rPr>
            <a:t>инвестиционна</a:t>
          </a:r>
          <a:r>
            <a:rPr lang="ru-RU" sz="1800" dirty="0" smtClean="0">
              <a:solidFill>
                <a:srgbClr val="002060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rPr>
            <a:t>помощ</a:t>
          </a:r>
          <a:r>
            <a:rPr lang="ru-RU" sz="1800" dirty="0" smtClean="0">
              <a:solidFill>
                <a:srgbClr val="002060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solidFill>
                <a:srgbClr val="002060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rPr>
            <a:t>съгласно</a:t>
          </a:r>
          <a:r>
            <a:rPr lang="ru-RU" sz="1800" dirty="0" smtClean="0">
              <a:solidFill>
                <a:srgbClr val="002060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rPr>
            <a:t> чл. 14 от Регламент (ЕС) № 651/2014 </a:t>
          </a:r>
          <a:endParaRPr lang="bg-BG" sz="1800" b="1" u="sng" dirty="0">
            <a:solidFill>
              <a:srgbClr val="002060"/>
            </a:solidFill>
            <a:latin typeface="Calibri" panose="020F0502020204030204" pitchFamily="34" charset="0"/>
            <a:ea typeface="Tahoma" pitchFamily="34" charset="0"/>
            <a:cs typeface="Tahoma" pitchFamily="34" charset="0"/>
          </a:endParaRPr>
        </a:p>
      </dgm:t>
    </dgm:pt>
    <dgm:pt modelId="{25BCE1B8-6EA4-47A0-B1E8-7C42B8986516}" type="parTrans" cxnId="{57A6815E-3666-4578-8FE4-1CB99B04E831}">
      <dgm:prSet/>
      <dgm:spPr/>
      <dgm:t>
        <a:bodyPr/>
        <a:lstStyle/>
        <a:p>
          <a:endParaRPr lang="bg-BG"/>
        </a:p>
      </dgm:t>
    </dgm:pt>
    <dgm:pt modelId="{C9E4EA39-5400-4DED-909C-5CF9AE0C6C20}" type="sibTrans" cxnId="{57A6815E-3666-4578-8FE4-1CB99B04E831}">
      <dgm:prSet/>
      <dgm:spPr/>
      <dgm:t>
        <a:bodyPr/>
        <a:lstStyle/>
        <a:p>
          <a:endParaRPr lang="bg-BG"/>
        </a:p>
      </dgm:t>
    </dgm:pt>
    <dgm:pt modelId="{A26B3E76-1C31-4BED-B4F6-454322D2AC7C}">
      <dgm:prSet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bg-BG" sz="160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4E7BB51-A97F-40A5-806E-460D523E32EF}" type="parTrans" cxnId="{5D15F2B4-CF25-4991-A748-57538CA3D36A}">
      <dgm:prSet/>
      <dgm:spPr/>
      <dgm:t>
        <a:bodyPr/>
        <a:lstStyle/>
        <a:p>
          <a:endParaRPr lang="bg-BG"/>
        </a:p>
      </dgm:t>
    </dgm:pt>
    <dgm:pt modelId="{9133FDA0-5D1B-430C-99A9-214971B479F0}" type="sibTrans" cxnId="{5D15F2B4-CF25-4991-A748-57538CA3D36A}">
      <dgm:prSet/>
      <dgm:spPr/>
      <dgm:t>
        <a:bodyPr/>
        <a:lstStyle/>
        <a:p>
          <a:endParaRPr lang="bg-BG"/>
        </a:p>
      </dgm:t>
    </dgm:pt>
    <dgm:pt modelId="{81A151A8-372E-441A-B795-FEB924DB4F00}">
      <dgm:prSet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endParaRPr lang="bg-BG" sz="1400" b="1" u="sng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8E090CC-80FA-4FB9-A5DE-3738FE7381A7}" type="parTrans" cxnId="{DC697768-5421-4EAC-A3BF-5B8FC04AE656}">
      <dgm:prSet/>
      <dgm:spPr/>
      <dgm:t>
        <a:bodyPr/>
        <a:lstStyle/>
        <a:p>
          <a:endParaRPr lang="en-US"/>
        </a:p>
      </dgm:t>
    </dgm:pt>
    <dgm:pt modelId="{237E1664-CD88-4A91-B0A3-4DD3A73146FD}" type="sibTrans" cxnId="{DC697768-5421-4EAC-A3BF-5B8FC04AE656}">
      <dgm:prSet/>
      <dgm:spPr/>
      <dgm:t>
        <a:bodyPr/>
        <a:lstStyle/>
        <a:p>
          <a:endParaRPr lang="en-US"/>
        </a:p>
      </dgm:t>
    </dgm:pt>
    <dgm:pt modelId="{51FBDD78-2B28-4574-AB32-490E5F72C3E0}">
      <dgm:prSet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bg-BG" sz="1800" dirty="0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Помощ „</a:t>
          </a:r>
          <a:r>
            <a:rPr lang="bg-BG" sz="1800" dirty="0" err="1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de</a:t>
          </a:r>
          <a:r>
            <a:rPr lang="bg-BG" sz="1800" dirty="0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 </a:t>
          </a:r>
          <a:r>
            <a:rPr lang="bg-BG" sz="1800" dirty="0" err="1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minimis</a:t>
          </a:r>
          <a:r>
            <a:rPr lang="bg-BG" sz="1800" dirty="0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” съгласно Регламент (ЕС) № 1407/2013</a:t>
          </a:r>
          <a:endParaRPr lang="bg-BG" sz="1800" dirty="0">
            <a:solidFill>
              <a:srgbClr val="002060"/>
            </a:solidFill>
            <a:latin typeface="+mn-lt"/>
            <a:ea typeface="Tahoma" pitchFamily="34" charset="0"/>
            <a:cs typeface="Tahoma" pitchFamily="34" charset="0"/>
          </a:endParaRPr>
        </a:p>
      </dgm:t>
    </dgm:pt>
    <dgm:pt modelId="{D82C00F3-7FFC-4D3E-B426-AA4AF2D7C310}" type="parTrans" cxnId="{E6B7A9FB-6278-4443-855F-470DA0710BF1}">
      <dgm:prSet/>
      <dgm:spPr/>
      <dgm:t>
        <a:bodyPr/>
        <a:lstStyle/>
        <a:p>
          <a:endParaRPr lang="en-US"/>
        </a:p>
      </dgm:t>
    </dgm:pt>
    <dgm:pt modelId="{B315AC15-EC75-4241-A56C-B4ACBCFF322C}" type="sibTrans" cxnId="{E6B7A9FB-6278-4443-855F-470DA0710BF1}">
      <dgm:prSet/>
      <dgm:spPr/>
      <dgm:t>
        <a:bodyPr/>
        <a:lstStyle/>
        <a:p>
          <a:endParaRPr lang="en-US"/>
        </a:p>
      </dgm:t>
    </dgm:pt>
    <dgm:pt modelId="{40923D97-3785-4DF3-8146-23A0EFCCE8A8}" type="pres">
      <dgm:prSet presAssocID="{9181992F-DEBE-425E-BF0B-E9B701F9A0F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1786C5FA-BEDF-4089-B3D3-88F05E01D853}" type="pres">
      <dgm:prSet presAssocID="{979CBEF3-9D8E-49E2-A4EC-432D3EB91E94}" presName="parentLin" presStyleCnt="0"/>
      <dgm:spPr/>
    </dgm:pt>
    <dgm:pt modelId="{2FAC9818-3F7C-4816-B93E-0D5DD47112C3}" type="pres">
      <dgm:prSet presAssocID="{979CBEF3-9D8E-49E2-A4EC-432D3EB91E94}" presName="parentLeftMargin" presStyleLbl="node1" presStyleIdx="0" presStyleCnt="2"/>
      <dgm:spPr/>
      <dgm:t>
        <a:bodyPr/>
        <a:lstStyle/>
        <a:p>
          <a:endParaRPr lang="bg-BG"/>
        </a:p>
      </dgm:t>
    </dgm:pt>
    <dgm:pt modelId="{49E9669D-DBFE-4E31-AB63-DF5605CD4E25}" type="pres">
      <dgm:prSet presAssocID="{979CBEF3-9D8E-49E2-A4EC-432D3EB91E94}" presName="parentText" presStyleLbl="node1" presStyleIdx="0" presStyleCnt="2" custScaleX="118572" custScaleY="41043" custLinFactNeighborX="4877" custLinFactNeighborY="-59270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166C396-DDA5-45B6-84A5-D139CD1D3023}" type="pres">
      <dgm:prSet presAssocID="{979CBEF3-9D8E-49E2-A4EC-432D3EB91E94}" presName="negativeSpace" presStyleCnt="0"/>
      <dgm:spPr/>
    </dgm:pt>
    <dgm:pt modelId="{531ADAC3-0B90-44E0-A422-F61206F93A72}" type="pres">
      <dgm:prSet presAssocID="{979CBEF3-9D8E-49E2-A4EC-432D3EB91E94}" presName="childText" presStyleLbl="conFgAcc1" presStyleIdx="0" presStyleCnt="2" custScaleY="50635" custLinFactNeighborY="-5380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445FB98-DA16-4A0C-A0C7-4DC805C1639E}" type="pres">
      <dgm:prSet presAssocID="{9028052D-32F8-43EB-9F08-F379EAAE1B7A}" presName="spaceBetweenRectangles" presStyleCnt="0"/>
      <dgm:spPr/>
    </dgm:pt>
    <dgm:pt modelId="{35A91C18-0DF2-4D75-8240-9E9E4F321092}" type="pres">
      <dgm:prSet presAssocID="{3E2E84F1-45E4-4E6C-9791-444ABC0FD55C}" presName="parentLin" presStyleCnt="0"/>
      <dgm:spPr/>
    </dgm:pt>
    <dgm:pt modelId="{65383E33-6B8A-49CE-AFF2-8186C9B44F60}" type="pres">
      <dgm:prSet presAssocID="{3E2E84F1-45E4-4E6C-9791-444ABC0FD55C}" presName="parentLeftMargin" presStyleLbl="node1" presStyleIdx="0" presStyleCnt="2"/>
      <dgm:spPr/>
      <dgm:t>
        <a:bodyPr/>
        <a:lstStyle/>
        <a:p>
          <a:endParaRPr lang="bg-BG"/>
        </a:p>
      </dgm:t>
    </dgm:pt>
    <dgm:pt modelId="{6EB53AE8-E3F4-4432-BA12-F734423E5B06}" type="pres">
      <dgm:prSet presAssocID="{3E2E84F1-45E4-4E6C-9791-444ABC0FD55C}" presName="parentText" presStyleLbl="node1" presStyleIdx="1" presStyleCnt="2" custScaleX="118572" custScaleY="43912" custLinFactNeighborX="4877" custLinFactNeighborY="-19517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CF2DC22-80B6-4AA1-A596-029DBBD854C3}" type="pres">
      <dgm:prSet presAssocID="{3E2E84F1-45E4-4E6C-9791-444ABC0FD55C}" presName="negativeSpace" presStyleCnt="0"/>
      <dgm:spPr/>
    </dgm:pt>
    <dgm:pt modelId="{D6FEE03B-0BE4-4C7F-8D34-4838C8B52FE8}" type="pres">
      <dgm:prSet presAssocID="{3E2E84F1-45E4-4E6C-9791-444ABC0FD55C}" presName="childText" presStyleLbl="conFgAcc1" presStyleIdx="1" presStyleCnt="2" custScaleY="55538" custLinFactNeighborY="2812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68BDC85A-8674-41C9-8D78-13CC3D5DD7E0}" type="presOf" srcId="{3E2E84F1-45E4-4E6C-9791-444ABC0FD55C}" destId="{6EB53AE8-E3F4-4432-BA12-F734423E5B06}" srcOrd="1" destOrd="0" presId="urn:microsoft.com/office/officeart/2005/8/layout/list1"/>
    <dgm:cxn modelId="{75764991-3CC6-421F-9D04-ADC7A0CD70F3}" type="presOf" srcId="{9181992F-DEBE-425E-BF0B-E9B701F9A0F4}" destId="{40923D97-3785-4DF3-8146-23A0EFCCE8A8}" srcOrd="0" destOrd="0" presId="urn:microsoft.com/office/officeart/2005/8/layout/list1"/>
    <dgm:cxn modelId="{F607FFB3-6D45-4462-B13F-DDE1D62F977B}" type="presOf" srcId="{A26B3E76-1C31-4BED-B4F6-454322D2AC7C}" destId="{D6FEE03B-0BE4-4C7F-8D34-4838C8B52FE8}" srcOrd="0" destOrd="0" presId="urn:microsoft.com/office/officeart/2005/8/layout/list1"/>
    <dgm:cxn modelId="{E6B7A9FB-6278-4443-855F-470DA0710BF1}" srcId="{3E2E84F1-45E4-4E6C-9791-444ABC0FD55C}" destId="{51FBDD78-2B28-4574-AB32-490E5F72C3E0}" srcOrd="1" destOrd="0" parTransId="{D82C00F3-7FFC-4D3E-B426-AA4AF2D7C310}" sibTransId="{B315AC15-EC75-4241-A56C-B4ACBCFF322C}"/>
    <dgm:cxn modelId="{FECD7E64-C4AC-45F2-AA56-D0DFDA0070FF}" type="presOf" srcId="{979CBEF3-9D8E-49E2-A4EC-432D3EB91E94}" destId="{49E9669D-DBFE-4E31-AB63-DF5605CD4E25}" srcOrd="1" destOrd="0" presId="urn:microsoft.com/office/officeart/2005/8/layout/list1"/>
    <dgm:cxn modelId="{7D4B5D28-2B3C-4610-9258-07D94AD57641}" type="presOf" srcId="{CCD2FCE1-523D-4E1E-B309-4284737F55E8}" destId="{531ADAC3-0B90-44E0-A422-F61206F93A72}" srcOrd="0" destOrd="0" presId="urn:microsoft.com/office/officeart/2005/8/layout/list1"/>
    <dgm:cxn modelId="{05B873C5-B57C-4C0B-B8B9-A28D27E71856}" type="presOf" srcId="{979CBEF3-9D8E-49E2-A4EC-432D3EB91E94}" destId="{2FAC9818-3F7C-4816-B93E-0D5DD47112C3}" srcOrd="0" destOrd="0" presId="urn:microsoft.com/office/officeart/2005/8/layout/list1"/>
    <dgm:cxn modelId="{57A6815E-3666-4578-8FE4-1CB99B04E831}" srcId="{979CBEF3-9D8E-49E2-A4EC-432D3EB91E94}" destId="{CCD2FCE1-523D-4E1E-B309-4284737F55E8}" srcOrd="0" destOrd="0" parTransId="{25BCE1B8-6EA4-47A0-B1E8-7C42B8986516}" sibTransId="{C9E4EA39-5400-4DED-909C-5CF9AE0C6C20}"/>
    <dgm:cxn modelId="{14594283-D5A6-478C-BFBF-4C8892C7D79C}" type="presOf" srcId="{51FBDD78-2B28-4574-AB32-490E5F72C3E0}" destId="{D6FEE03B-0BE4-4C7F-8D34-4838C8B52FE8}" srcOrd="0" destOrd="1" presId="urn:microsoft.com/office/officeart/2005/8/layout/list1"/>
    <dgm:cxn modelId="{5D15F2B4-CF25-4991-A748-57538CA3D36A}" srcId="{3E2E84F1-45E4-4E6C-9791-444ABC0FD55C}" destId="{A26B3E76-1C31-4BED-B4F6-454322D2AC7C}" srcOrd="0" destOrd="0" parTransId="{34E7BB51-A97F-40A5-806E-460D523E32EF}" sibTransId="{9133FDA0-5D1B-430C-99A9-214971B479F0}"/>
    <dgm:cxn modelId="{DC697768-5421-4EAC-A3BF-5B8FC04AE656}" srcId="{979CBEF3-9D8E-49E2-A4EC-432D3EB91E94}" destId="{81A151A8-372E-441A-B795-FEB924DB4F00}" srcOrd="1" destOrd="0" parTransId="{08E090CC-80FA-4FB9-A5DE-3738FE7381A7}" sibTransId="{237E1664-CD88-4A91-B0A3-4DD3A73146FD}"/>
    <dgm:cxn modelId="{D3A620D8-A498-4E48-B3EB-281ECE5B1D24}" srcId="{9181992F-DEBE-425E-BF0B-E9B701F9A0F4}" destId="{979CBEF3-9D8E-49E2-A4EC-432D3EB91E94}" srcOrd="0" destOrd="0" parTransId="{14B6566D-08BC-449E-A5A8-A44E4528E05E}" sibTransId="{9028052D-32F8-43EB-9F08-F379EAAE1B7A}"/>
    <dgm:cxn modelId="{94FB547E-CF50-4CA2-8823-EC2E5A6F1787}" type="presOf" srcId="{81A151A8-372E-441A-B795-FEB924DB4F00}" destId="{531ADAC3-0B90-44E0-A422-F61206F93A72}" srcOrd="0" destOrd="1" presId="urn:microsoft.com/office/officeart/2005/8/layout/list1"/>
    <dgm:cxn modelId="{8071E3F6-5883-4D4D-9FE4-B3BFB2D79053}" type="presOf" srcId="{3E2E84F1-45E4-4E6C-9791-444ABC0FD55C}" destId="{65383E33-6B8A-49CE-AFF2-8186C9B44F60}" srcOrd="0" destOrd="0" presId="urn:microsoft.com/office/officeart/2005/8/layout/list1"/>
    <dgm:cxn modelId="{89055DE5-1C4A-4EB5-887C-D4EC3084EEAF}" srcId="{9181992F-DEBE-425E-BF0B-E9B701F9A0F4}" destId="{3E2E84F1-45E4-4E6C-9791-444ABC0FD55C}" srcOrd="1" destOrd="0" parTransId="{D6487F6F-E449-4A3A-A869-44E0F2AC5CE9}" sibTransId="{CC7DEB39-86E5-47D9-8AC1-CAC6696D82B6}"/>
    <dgm:cxn modelId="{30FE4BAA-DDA2-4DD1-BCD8-0E3C4681955F}" type="presParOf" srcId="{40923D97-3785-4DF3-8146-23A0EFCCE8A8}" destId="{1786C5FA-BEDF-4089-B3D3-88F05E01D853}" srcOrd="0" destOrd="0" presId="urn:microsoft.com/office/officeart/2005/8/layout/list1"/>
    <dgm:cxn modelId="{B8F94C52-D43C-46AA-95A6-CD3F85C8341F}" type="presParOf" srcId="{1786C5FA-BEDF-4089-B3D3-88F05E01D853}" destId="{2FAC9818-3F7C-4816-B93E-0D5DD47112C3}" srcOrd="0" destOrd="0" presId="urn:microsoft.com/office/officeart/2005/8/layout/list1"/>
    <dgm:cxn modelId="{1AE8AE3E-9162-4F88-BB1A-0935DBF132A0}" type="presParOf" srcId="{1786C5FA-BEDF-4089-B3D3-88F05E01D853}" destId="{49E9669D-DBFE-4E31-AB63-DF5605CD4E25}" srcOrd="1" destOrd="0" presId="urn:microsoft.com/office/officeart/2005/8/layout/list1"/>
    <dgm:cxn modelId="{DAD0BE2E-4A91-4022-A7F5-8F75C940E4FB}" type="presParOf" srcId="{40923D97-3785-4DF3-8146-23A0EFCCE8A8}" destId="{9166C396-DDA5-45B6-84A5-D139CD1D3023}" srcOrd="1" destOrd="0" presId="urn:microsoft.com/office/officeart/2005/8/layout/list1"/>
    <dgm:cxn modelId="{3D7C2EEF-1C5D-4D24-8AA9-9A90A2BC0A87}" type="presParOf" srcId="{40923D97-3785-4DF3-8146-23A0EFCCE8A8}" destId="{531ADAC3-0B90-44E0-A422-F61206F93A72}" srcOrd="2" destOrd="0" presId="urn:microsoft.com/office/officeart/2005/8/layout/list1"/>
    <dgm:cxn modelId="{6FDC11E9-E7DB-4C92-A01E-0761CAE9087E}" type="presParOf" srcId="{40923D97-3785-4DF3-8146-23A0EFCCE8A8}" destId="{F445FB98-DA16-4A0C-A0C7-4DC805C1639E}" srcOrd="3" destOrd="0" presId="urn:microsoft.com/office/officeart/2005/8/layout/list1"/>
    <dgm:cxn modelId="{0D8D65DD-9A54-4CFB-A5E8-E52B77FAC9A1}" type="presParOf" srcId="{40923D97-3785-4DF3-8146-23A0EFCCE8A8}" destId="{35A91C18-0DF2-4D75-8240-9E9E4F321092}" srcOrd="4" destOrd="0" presId="urn:microsoft.com/office/officeart/2005/8/layout/list1"/>
    <dgm:cxn modelId="{953AFAF2-3A35-44BC-9930-D05FE20F64C8}" type="presParOf" srcId="{35A91C18-0DF2-4D75-8240-9E9E4F321092}" destId="{65383E33-6B8A-49CE-AFF2-8186C9B44F60}" srcOrd="0" destOrd="0" presId="urn:microsoft.com/office/officeart/2005/8/layout/list1"/>
    <dgm:cxn modelId="{C0B817A4-76AD-4A0B-A1C5-9B3F88D74093}" type="presParOf" srcId="{35A91C18-0DF2-4D75-8240-9E9E4F321092}" destId="{6EB53AE8-E3F4-4432-BA12-F734423E5B06}" srcOrd="1" destOrd="0" presId="urn:microsoft.com/office/officeart/2005/8/layout/list1"/>
    <dgm:cxn modelId="{AC87996C-4834-46D0-83D2-C7D9AAB99D10}" type="presParOf" srcId="{40923D97-3785-4DF3-8146-23A0EFCCE8A8}" destId="{ECF2DC22-80B6-4AA1-A596-029DBBD854C3}" srcOrd="5" destOrd="0" presId="urn:microsoft.com/office/officeart/2005/8/layout/list1"/>
    <dgm:cxn modelId="{1C7E6163-AB01-4B6A-95B1-B5E2539489D6}" type="presParOf" srcId="{40923D97-3785-4DF3-8146-23A0EFCCE8A8}" destId="{D6FEE03B-0BE4-4C7F-8D34-4838C8B52FE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CC55C6D-0F9B-4737-8884-E461012446F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EB674B77-9397-4611-995C-07D0EBD00B0A}">
      <dgm:prSet phldrT="[Text]" custT="1"/>
      <dgm:spPr>
        <a:xfrm>
          <a:off x="779587" y="360042"/>
          <a:ext cx="7711855" cy="1526564"/>
        </a:xfrm>
        <a:solidFill>
          <a:srgbClr val="4E67C8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Да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са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за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реално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доставени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продукти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и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извършени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услуги и да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са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действително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платени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b="1" i="1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не </a:t>
          </a:r>
          <a:r>
            <a:rPr lang="ru-RU" sz="1800" b="1" i="1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по-късно</a:t>
          </a:r>
          <a:r>
            <a:rPr lang="ru-RU" sz="1800" b="1" i="1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от </a:t>
          </a:r>
          <a:r>
            <a:rPr lang="ru-RU" sz="1800" b="1" i="1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датата</a:t>
          </a:r>
          <a:r>
            <a:rPr lang="ru-RU" sz="1800" b="1" i="1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на </a:t>
          </a:r>
          <a:r>
            <a:rPr lang="ru-RU" sz="1800" b="1" i="1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подаване</a:t>
          </a:r>
          <a:r>
            <a:rPr lang="ru-RU" sz="1800" b="1" i="1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на </a:t>
          </a:r>
          <a:r>
            <a:rPr lang="ru-RU" sz="1800" b="1" i="1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междинния</a:t>
          </a:r>
          <a:r>
            <a:rPr lang="ru-RU" sz="1800" b="1" i="1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/</a:t>
          </a:r>
          <a:r>
            <a:rPr lang="ru-RU" sz="1800" b="1" i="1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финалния</a:t>
          </a:r>
          <a:r>
            <a:rPr lang="ru-RU" sz="1800" b="1" i="1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отчет  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по проекта от страна на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бенефициента</a:t>
          </a:r>
          <a:endParaRPr lang="bg-BG" sz="1800" dirty="0">
            <a:solidFill>
              <a:sysClr val="window" lastClr="FFFF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EE5EEF4-D641-496B-8F47-F6AC2B76F3DF}" type="parTrans" cxnId="{F352FE30-4C88-4CAD-9672-13D0C8B40236}">
      <dgm:prSet/>
      <dgm:spPr/>
      <dgm:t>
        <a:bodyPr/>
        <a:lstStyle/>
        <a:p>
          <a:endParaRPr lang="bg-BG"/>
        </a:p>
      </dgm:t>
    </dgm:pt>
    <dgm:pt modelId="{5CB702E0-2CA1-4B75-9477-F2F62255155E}" type="sibTrans" cxnId="{F352FE30-4C88-4CAD-9672-13D0C8B40236}">
      <dgm:prSet/>
      <dgm:spPr>
        <a:xfrm>
          <a:off x="-6348747" y="-971459"/>
          <a:ext cx="7559542" cy="7559542"/>
        </a:xfrm>
        <a:noFill/>
        <a:ln w="15875" cap="flat" cmpd="sng" algn="ctr">
          <a:solidFill>
            <a:srgbClr val="4E67C8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bg-BG"/>
        </a:p>
      </dgm:t>
    </dgm:pt>
    <dgm:pt modelId="{6C3B1A94-D3FF-4846-AA0D-C66FD6CF33FD}">
      <dgm:prSet custT="1"/>
      <dgm:spPr>
        <a:xfrm>
          <a:off x="779587" y="3730011"/>
          <a:ext cx="7711855" cy="1526575"/>
        </a:xfrm>
        <a:solidFill>
          <a:srgbClr val="4E67C8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При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разходване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на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средствата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да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са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спазени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правилата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за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избор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на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изпълнители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,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които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са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заложени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 в ЗУСЕСИФ,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относимите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подзаконови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нормативни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актове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(Постановление на МС № 160/01.07.2016г.) и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изискванията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на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Управляващия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орган</a:t>
          </a:r>
          <a:endParaRPr lang="bg-BG" sz="1800" dirty="0">
            <a:solidFill>
              <a:sysClr val="window" lastClr="FFFF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56ECA12-0ED1-4589-9AFB-7B22D1235C8B}" type="parTrans" cxnId="{1AEF4F6C-DB3F-4FC7-A2E3-9C3062F53A00}">
      <dgm:prSet/>
      <dgm:spPr/>
      <dgm:t>
        <a:bodyPr/>
        <a:lstStyle/>
        <a:p>
          <a:endParaRPr lang="bg-BG"/>
        </a:p>
      </dgm:t>
    </dgm:pt>
    <dgm:pt modelId="{C20B178F-8323-4AD8-990F-F49A3208FC1A}" type="sibTrans" cxnId="{1AEF4F6C-DB3F-4FC7-A2E3-9C3062F53A00}">
      <dgm:prSet/>
      <dgm:spPr/>
      <dgm:t>
        <a:bodyPr/>
        <a:lstStyle/>
        <a:p>
          <a:endParaRPr lang="bg-BG"/>
        </a:p>
      </dgm:t>
    </dgm:pt>
    <dgm:pt modelId="{70A509AE-C6B9-4902-8C1C-D87928A3F85E}">
      <dgm:prSet custT="1"/>
      <dgm:spPr>
        <a:xfrm>
          <a:off x="1187915" y="2016221"/>
          <a:ext cx="7303526" cy="1584180"/>
        </a:xfrm>
        <a:solidFill>
          <a:srgbClr val="4E67C8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Да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бъдат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подкрепени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от </a:t>
          </a:r>
          <a:r>
            <a:rPr lang="ru-RU" sz="1800" b="1" i="1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оригинални</a:t>
          </a:r>
          <a:r>
            <a:rPr lang="ru-RU" sz="1800" b="1" i="1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b="1" i="1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разходно-оправдателни</a:t>
          </a:r>
          <a:r>
            <a:rPr lang="ru-RU" sz="1800" b="1" i="1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b="1" i="1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документи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и да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са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отразени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в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счетоводната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документация на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бенефициента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чрез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отделни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счетоводни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аналитични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сметки или в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отделна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dirty="0" err="1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счетоводна</a:t>
          </a:r>
          <a:r>
            <a:rPr lang="ru-RU" sz="1800" dirty="0" smtClean="0">
              <a:solidFill>
                <a:sysClr val="window" lastClr="FFFF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система</a:t>
          </a:r>
          <a:endParaRPr lang="bg-BG" sz="1800" dirty="0">
            <a:solidFill>
              <a:sysClr val="window" lastClr="FFFFFF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D470351-207E-45F2-8EF5-2DC56D858A0E}" type="parTrans" cxnId="{E7B15EC5-6899-4756-A1ED-07E0647D9399}">
      <dgm:prSet/>
      <dgm:spPr/>
      <dgm:t>
        <a:bodyPr/>
        <a:lstStyle/>
        <a:p>
          <a:endParaRPr lang="bg-BG"/>
        </a:p>
      </dgm:t>
    </dgm:pt>
    <dgm:pt modelId="{B82952FA-6F0F-46AA-B150-8B38E1B11EA0}" type="sibTrans" cxnId="{E7B15EC5-6899-4756-A1ED-07E0647D9399}">
      <dgm:prSet/>
      <dgm:spPr/>
      <dgm:t>
        <a:bodyPr/>
        <a:lstStyle/>
        <a:p>
          <a:endParaRPr lang="bg-BG"/>
        </a:p>
      </dgm:t>
    </dgm:pt>
    <dgm:pt modelId="{2128E5FB-ED37-452A-9AB4-57C1BEB838C3}" type="pres">
      <dgm:prSet presAssocID="{CCC55C6D-0F9B-4737-8884-E461012446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bg-BG"/>
        </a:p>
      </dgm:t>
    </dgm:pt>
    <dgm:pt modelId="{871356E6-D08B-4CF0-89A9-4C16C03BB698}" type="pres">
      <dgm:prSet presAssocID="{CCC55C6D-0F9B-4737-8884-E461012446F3}" presName="Name1" presStyleCnt="0"/>
      <dgm:spPr/>
    </dgm:pt>
    <dgm:pt modelId="{A5B77AA5-CBE0-4D13-99EE-943218E282DF}" type="pres">
      <dgm:prSet presAssocID="{CCC55C6D-0F9B-4737-8884-E461012446F3}" presName="cycle" presStyleCnt="0"/>
      <dgm:spPr/>
    </dgm:pt>
    <dgm:pt modelId="{EEDD581C-3821-4517-8457-BE85F2C769AB}" type="pres">
      <dgm:prSet presAssocID="{CCC55C6D-0F9B-4737-8884-E461012446F3}" presName="srcNode" presStyleLbl="node1" presStyleIdx="0" presStyleCnt="3"/>
      <dgm:spPr/>
    </dgm:pt>
    <dgm:pt modelId="{DD8B32CA-FE23-4DD7-AB22-1B261840E2D7}" type="pres">
      <dgm:prSet presAssocID="{CCC55C6D-0F9B-4737-8884-E461012446F3}" presName="conn" presStyleLbl="parChTrans1D2" presStyleIdx="0" presStyleCnt="1"/>
      <dgm:spPr>
        <a:prstGeom prst="blockArc">
          <a:avLst>
            <a:gd name="adj1" fmla="val 18900000"/>
            <a:gd name="adj2" fmla="val 2700000"/>
            <a:gd name="adj3" fmla="val 286"/>
          </a:avLst>
        </a:prstGeom>
      </dgm:spPr>
      <dgm:t>
        <a:bodyPr/>
        <a:lstStyle/>
        <a:p>
          <a:endParaRPr lang="bg-BG"/>
        </a:p>
      </dgm:t>
    </dgm:pt>
    <dgm:pt modelId="{55AE8F26-D112-4C85-AE9F-C55633D5A5F5}" type="pres">
      <dgm:prSet presAssocID="{CCC55C6D-0F9B-4737-8884-E461012446F3}" presName="extraNode" presStyleLbl="node1" presStyleIdx="0" presStyleCnt="3"/>
      <dgm:spPr/>
    </dgm:pt>
    <dgm:pt modelId="{F9C782DA-6FD5-44FA-A346-B7248F7C45EE}" type="pres">
      <dgm:prSet presAssocID="{CCC55C6D-0F9B-4737-8884-E461012446F3}" presName="dstNode" presStyleLbl="node1" presStyleIdx="0" presStyleCnt="3"/>
      <dgm:spPr/>
    </dgm:pt>
    <dgm:pt modelId="{BE0FAE4B-EF5F-4D54-BBA3-F72113FC593C}" type="pres">
      <dgm:prSet presAssocID="{EB674B77-9397-4611-995C-07D0EBD00B0A}" presName="text_1" presStyleLbl="node1" presStyleIdx="0" presStyleCnt="3" custScaleY="13589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bg-BG"/>
        </a:p>
      </dgm:t>
    </dgm:pt>
    <dgm:pt modelId="{3CFC30C1-EF96-4F91-A64F-297686D1C059}" type="pres">
      <dgm:prSet presAssocID="{EB674B77-9397-4611-995C-07D0EBD00B0A}" presName="accent_1" presStyleCnt="0"/>
      <dgm:spPr/>
    </dgm:pt>
    <dgm:pt modelId="{C7FB3DA9-03EC-437C-8CCA-26946A41B8C0}" type="pres">
      <dgm:prSet presAssocID="{EB674B77-9397-4611-995C-07D0EBD00B0A}" presName="accentRepeatNode" presStyleLbl="solidFgAcc1" presStyleIdx="0" presStyleCnt="3"/>
      <dgm:spPr>
        <a:xfrm>
          <a:off x="77509" y="421246"/>
          <a:ext cx="1404156" cy="140415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4E67C8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bg-BG"/>
        </a:p>
      </dgm:t>
    </dgm:pt>
    <dgm:pt modelId="{17F2AB1E-75B9-4A27-A7D8-D456C4E00890}" type="pres">
      <dgm:prSet presAssocID="{70A509AE-C6B9-4902-8C1C-D87928A3F85E}" presName="text_2" presStyleLbl="node1" presStyleIdx="1" presStyleCnt="3" custScaleY="14102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bg-BG"/>
        </a:p>
      </dgm:t>
    </dgm:pt>
    <dgm:pt modelId="{816B273B-AAE5-4C8F-92BA-BE0AB6D02F11}" type="pres">
      <dgm:prSet presAssocID="{70A509AE-C6B9-4902-8C1C-D87928A3F85E}" presName="accent_2" presStyleCnt="0"/>
      <dgm:spPr/>
    </dgm:pt>
    <dgm:pt modelId="{A82CC187-70B7-4764-B738-88F9CB79B0D3}" type="pres">
      <dgm:prSet presAssocID="{70A509AE-C6B9-4902-8C1C-D87928A3F85E}" presName="accentRepeatNode" presStyleLbl="solidFgAcc1" presStyleIdx="1" presStyleCnt="3"/>
      <dgm:spPr>
        <a:xfrm>
          <a:off x="485837" y="2106234"/>
          <a:ext cx="1404156" cy="140415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4E67C8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bg-BG"/>
        </a:p>
      </dgm:t>
    </dgm:pt>
    <dgm:pt modelId="{5E2C9EE6-8F4B-409F-B6A8-857214BB0CDD}" type="pres">
      <dgm:prSet presAssocID="{6C3B1A94-D3FF-4846-AA0D-C66FD6CF33FD}" presName="text_3" presStyleLbl="node1" presStyleIdx="2" presStyleCnt="3" custScaleY="13589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bg-BG"/>
        </a:p>
      </dgm:t>
    </dgm:pt>
    <dgm:pt modelId="{FF73F1C3-2F92-482F-9044-98D33F8B6FC0}" type="pres">
      <dgm:prSet presAssocID="{6C3B1A94-D3FF-4846-AA0D-C66FD6CF33FD}" presName="accent_3" presStyleCnt="0"/>
      <dgm:spPr/>
    </dgm:pt>
    <dgm:pt modelId="{0E35FD6A-6952-481F-A914-2CB3049FA1AB}" type="pres">
      <dgm:prSet presAssocID="{6C3B1A94-D3FF-4846-AA0D-C66FD6CF33FD}" presName="accentRepeatNode" presStyleLbl="solidFgAcc1" presStyleIdx="2" presStyleCnt="3"/>
      <dgm:spPr>
        <a:xfrm>
          <a:off x="77509" y="3791221"/>
          <a:ext cx="1404156" cy="140415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4E67C8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bg-BG"/>
        </a:p>
      </dgm:t>
    </dgm:pt>
  </dgm:ptLst>
  <dgm:cxnLst>
    <dgm:cxn modelId="{C23AAD4B-F489-4397-A32D-082C1B3E4886}" type="presOf" srcId="{5CB702E0-2CA1-4B75-9477-F2F62255155E}" destId="{DD8B32CA-FE23-4DD7-AB22-1B261840E2D7}" srcOrd="0" destOrd="0" presId="urn:microsoft.com/office/officeart/2008/layout/VerticalCurvedList"/>
    <dgm:cxn modelId="{1AEF4F6C-DB3F-4FC7-A2E3-9C3062F53A00}" srcId="{CCC55C6D-0F9B-4737-8884-E461012446F3}" destId="{6C3B1A94-D3FF-4846-AA0D-C66FD6CF33FD}" srcOrd="2" destOrd="0" parTransId="{D56ECA12-0ED1-4589-9AFB-7B22D1235C8B}" sibTransId="{C20B178F-8323-4AD8-990F-F49A3208FC1A}"/>
    <dgm:cxn modelId="{E3752718-D3C4-42DA-A696-77D319AA33ED}" type="presOf" srcId="{6C3B1A94-D3FF-4846-AA0D-C66FD6CF33FD}" destId="{5E2C9EE6-8F4B-409F-B6A8-857214BB0CDD}" srcOrd="0" destOrd="0" presId="urn:microsoft.com/office/officeart/2008/layout/VerticalCurvedList"/>
    <dgm:cxn modelId="{1CF938B2-9B28-4432-93F4-2C51DEFF9F47}" type="presOf" srcId="{EB674B77-9397-4611-995C-07D0EBD00B0A}" destId="{BE0FAE4B-EF5F-4D54-BBA3-F72113FC593C}" srcOrd="0" destOrd="0" presId="urn:microsoft.com/office/officeart/2008/layout/VerticalCurvedList"/>
    <dgm:cxn modelId="{A3E85AF0-F0E0-4890-A0A2-283E8B9B0C16}" type="presOf" srcId="{CCC55C6D-0F9B-4737-8884-E461012446F3}" destId="{2128E5FB-ED37-452A-9AB4-57C1BEB838C3}" srcOrd="0" destOrd="0" presId="urn:microsoft.com/office/officeart/2008/layout/VerticalCurvedList"/>
    <dgm:cxn modelId="{E7B15EC5-6899-4756-A1ED-07E0647D9399}" srcId="{CCC55C6D-0F9B-4737-8884-E461012446F3}" destId="{70A509AE-C6B9-4902-8C1C-D87928A3F85E}" srcOrd="1" destOrd="0" parTransId="{ED470351-207E-45F2-8EF5-2DC56D858A0E}" sibTransId="{B82952FA-6F0F-46AA-B150-8B38E1B11EA0}"/>
    <dgm:cxn modelId="{F352FE30-4C88-4CAD-9672-13D0C8B40236}" srcId="{CCC55C6D-0F9B-4737-8884-E461012446F3}" destId="{EB674B77-9397-4611-995C-07D0EBD00B0A}" srcOrd="0" destOrd="0" parTransId="{2EE5EEF4-D641-496B-8F47-F6AC2B76F3DF}" sibTransId="{5CB702E0-2CA1-4B75-9477-F2F62255155E}"/>
    <dgm:cxn modelId="{887B3B3F-412A-4DFD-A0F5-26CA47494EF3}" type="presOf" srcId="{70A509AE-C6B9-4902-8C1C-D87928A3F85E}" destId="{17F2AB1E-75B9-4A27-A7D8-D456C4E00890}" srcOrd="0" destOrd="0" presId="urn:microsoft.com/office/officeart/2008/layout/VerticalCurvedList"/>
    <dgm:cxn modelId="{9998586C-7507-45F4-B99C-0078EAD6E76E}" type="presParOf" srcId="{2128E5FB-ED37-452A-9AB4-57C1BEB838C3}" destId="{871356E6-D08B-4CF0-89A9-4C16C03BB698}" srcOrd="0" destOrd="0" presId="urn:microsoft.com/office/officeart/2008/layout/VerticalCurvedList"/>
    <dgm:cxn modelId="{04F52C62-8C87-4F3F-8945-79DAB3126BD9}" type="presParOf" srcId="{871356E6-D08B-4CF0-89A9-4C16C03BB698}" destId="{A5B77AA5-CBE0-4D13-99EE-943218E282DF}" srcOrd="0" destOrd="0" presId="urn:microsoft.com/office/officeart/2008/layout/VerticalCurvedList"/>
    <dgm:cxn modelId="{5975B9FF-92E3-4D3E-BC1B-7815849ED3FE}" type="presParOf" srcId="{A5B77AA5-CBE0-4D13-99EE-943218E282DF}" destId="{EEDD581C-3821-4517-8457-BE85F2C769AB}" srcOrd="0" destOrd="0" presId="urn:microsoft.com/office/officeart/2008/layout/VerticalCurvedList"/>
    <dgm:cxn modelId="{F855F08D-91E4-468E-8E0D-234A1E0055D6}" type="presParOf" srcId="{A5B77AA5-CBE0-4D13-99EE-943218E282DF}" destId="{DD8B32CA-FE23-4DD7-AB22-1B261840E2D7}" srcOrd="1" destOrd="0" presId="urn:microsoft.com/office/officeart/2008/layout/VerticalCurvedList"/>
    <dgm:cxn modelId="{4BBC21E3-02C7-43E1-B3A2-C5000980B138}" type="presParOf" srcId="{A5B77AA5-CBE0-4D13-99EE-943218E282DF}" destId="{55AE8F26-D112-4C85-AE9F-C55633D5A5F5}" srcOrd="2" destOrd="0" presId="urn:microsoft.com/office/officeart/2008/layout/VerticalCurvedList"/>
    <dgm:cxn modelId="{5B42321F-EC2A-4EA2-95A4-FC9E02100FD1}" type="presParOf" srcId="{A5B77AA5-CBE0-4D13-99EE-943218E282DF}" destId="{F9C782DA-6FD5-44FA-A346-B7248F7C45EE}" srcOrd="3" destOrd="0" presId="urn:microsoft.com/office/officeart/2008/layout/VerticalCurvedList"/>
    <dgm:cxn modelId="{39C4235E-FF59-42ED-8DEA-2CAF5073C1F7}" type="presParOf" srcId="{871356E6-D08B-4CF0-89A9-4C16C03BB698}" destId="{BE0FAE4B-EF5F-4D54-BBA3-F72113FC593C}" srcOrd="1" destOrd="0" presId="urn:microsoft.com/office/officeart/2008/layout/VerticalCurvedList"/>
    <dgm:cxn modelId="{DC6E9370-6AC3-4872-B438-37D1E2D55F77}" type="presParOf" srcId="{871356E6-D08B-4CF0-89A9-4C16C03BB698}" destId="{3CFC30C1-EF96-4F91-A64F-297686D1C059}" srcOrd="2" destOrd="0" presId="urn:microsoft.com/office/officeart/2008/layout/VerticalCurvedList"/>
    <dgm:cxn modelId="{71B963D3-455F-4BCC-B2B3-8C7A2C3A7166}" type="presParOf" srcId="{3CFC30C1-EF96-4F91-A64F-297686D1C059}" destId="{C7FB3DA9-03EC-437C-8CCA-26946A41B8C0}" srcOrd="0" destOrd="0" presId="urn:microsoft.com/office/officeart/2008/layout/VerticalCurvedList"/>
    <dgm:cxn modelId="{282C18D3-5BC8-4085-9C94-B7E03DAA9583}" type="presParOf" srcId="{871356E6-D08B-4CF0-89A9-4C16C03BB698}" destId="{17F2AB1E-75B9-4A27-A7D8-D456C4E00890}" srcOrd="3" destOrd="0" presId="urn:microsoft.com/office/officeart/2008/layout/VerticalCurvedList"/>
    <dgm:cxn modelId="{ABC2AC3C-42F4-4C5B-8BDB-B1114F8E9B59}" type="presParOf" srcId="{871356E6-D08B-4CF0-89A9-4C16C03BB698}" destId="{816B273B-AAE5-4C8F-92BA-BE0AB6D02F11}" srcOrd="4" destOrd="0" presId="urn:microsoft.com/office/officeart/2008/layout/VerticalCurvedList"/>
    <dgm:cxn modelId="{770F0055-9433-4937-B772-D5FAAD3598CD}" type="presParOf" srcId="{816B273B-AAE5-4C8F-92BA-BE0AB6D02F11}" destId="{A82CC187-70B7-4764-B738-88F9CB79B0D3}" srcOrd="0" destOrd="0" presId="urn:microsoft.com/office/officeart/2008/layout/VerticalCurvedList"/>
    <dgm:cxn modelId="{8EFD6413-0050-4805-B26C-4EFC02DE6626}" type="presParOf" srcId="{871356E6-D08B-4CF0-89A9-4C16C03BB698}" destId="{5E2C9EE6-8F4B-409F-B6A8-857214BB0CDD}" srcOrd="5" destOrd="0" presId="urn:microsoft.com/office/officeart/2008/layout/VerticalCurvedList"/>
    <dgm:cxn modelId="{23B30CBF-F359-40CB-A9D4-69298BE87CBD}" type="presParOf" srcId="{871356E6-D08B-4CF0-89A9-4C16C03BB698}" destId="{FF73F1C3-2F92-482F-9044-98D33F8B6FC0}" srcOrd="6" destOrd="0" presId="urn:microsoft.com/office/officeart/2008/layout/VerticalCurvedList"/>
    <dgm:cxn modelId="{2C198623-1515-457E-B557-36A8A811F16C}" type="presParOf" srcId="{FF73F1C3-2F92-482F-9044-98D33F8B6FC0}" destId="{0E35FD6A-6952-481F-A914-2CB3049FA1A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BD40A36-4E61-4F3D-B182-8B42DD88FBA2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bg-BG"/>
        </a:p>
      </dgm:t>
    </dgm:pt>
    <dgm:pt modelId="{9D5714D8-CFE7-4354-8CAC-5A7B23F3323B}" type="pres">
      <dgm:prSet presAssocID="{5BD40A36-4E61-4F3D-B182-8B42DD88FB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</dgm:ptLst>
  <dgm:cxnLst>
    <dgm:cxn modelId="{2BE469C5-39FD-4133-8C42-A6B67760A70F}" type="presOf" srcId="{5BD40A36-4E61-4F3D-B182-8B42DD88FBA2}" destId="{9D5714D8-CFE7-4354-8CAC-5A7B23F3323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BD40A36-4E61-4F3D-B182-8B42DD88FBA2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bg-BG"/>
        </a:p>
      </dgm:t>
    </dgm:pt>
    <dgm:pt modelId="{9D5714D8-CFE7-4354-8CAC-5A7B23F3323B}" type="pres">
      <dgm:prSet presAssocID="{5BD40A36-4E61-4F3D-B182-8B42DD88FB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</dgm:ptLst>
  <dgm:cxnLst>
    <dgm:cxn modelId="{64A078BA-AA54-41E9-AB70-3AE3DD450B3B}" type="presOf" srcId="{5BD40A36-4E61-4F3D-B182-8B42DD88FBA2}" destId="{9D5714D8-CFE7-4354-8CAC-5A7B23F3323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BD40A36-4E61-4F3D-B182-8B42DD88FBA2}" type="doc">
      <dgm:prSet loTypeId="urn:microsoft.com/office/officeart/2005/8/layout/vList5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bg-BG"/>
        </a:p>
      </dgm:t>
    </dgm:pt>
    <dgm:pt modelId="{CE75D9F5-E771-4FEE-A3E6-4F9540C59A80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>
            <a:spcAft>
              <a:spcPts val="0"/>
            </a:spcAft>
          </a:pPr>
          <a:r>
            <a:rPr lang="ru-RU" sz="1800" b="1" dirty="0" smtClean="0">
              <a:solidFill>
                <a:srgbClr val="002060"/>
              </a:solidFill>
            </a:rPr>
            <a:t>ТРЕТИРАНЕ НА </a:t>
          </a:r>
        </a:p>
        <a:p>
          <a:pPr rtl="0">
            <a:spcAft>
              <a:spcPts val="0"/>
            </a:spcAft>
          </a:pPr>
          <a:r>
            <a:rPr lang="ru-RU" sz="1800" b="1" dirty="0" smtClean="0">
              <a:solidFill>
                <a:srgbClr val="002060"/>
              </a:solidFill>
            </a:rPr>
            <a:t>ДАНЪК ДОБАВЕНА СТОЙНОСТ</a:t>
          </a:r>
          <a:endParaRPr lang="bg-BG" sz="1800" b="1" dirty="0" smtClean="0">
            <a:solidFill>
              <a:srgbClr val="002060"/>
            </a:solidFill>
          </a:endParaRPr>
        </a:p>
        <a:p>
          <a:pPr rtl="0">
            <a:spcAft>
              <a:spcPct val="35000"/>
            </a:spcAft>
          </a:pPr>
          <a:endParaRPr lang="ru-RU" sz="1800" b="1" dirty="0" smtClean="0">
            <a:solidFill>
              <a:srgbClr val="002060"/>
            </a:solidFill>
          </a:endParaRPr>
        </a:p>
      </dgm:t>
    </dgm:pt>
    <dgm:pt modelId="{D497E0D8-3657-4E5C-B68B-15EA24D322FC}" type="parTrans" cxnId="{8B10A267-5A65-4AC8-9CC0-07EB2D793E24}">
      <dgm:prSet/>
      <dgm:spPr/>
      <dgm:t>
        <a:bodyPr/>
        <a:lstStyle/>
        <a:p>
          <a:endParaRPr lang="bg-BG"/>
        </a:p>
      </dgm:t>
    </dgm:pt>
    <dgm:pt modelId="{2A5F7990-23FB-4383-9B28-D9F49124AB65}" type="sibTrans" cxnId="{8B10A267-5A65-4AC8-9CC0-07EB2D793E24}">
      <dgm:prSet/>
      <dgm:spPr/>
      <dgm:t>
        <a:bodyPr/>
        <a:lstStyle/>
        <a:p>
          <a:endParaRPr lang="bg-BG"/>
        </a:p>
      </dgm:t>
    </dgm:pt>
    <dgm:pt modelId="{DB52D832-B55E-4AFB-806B-AA33F4500449}">
      <dgm:prSet/>
      <dgm:spPr/>
      <dgm:t>
        <a:bodyPr/>
        <a:lstStyle/>
        <a:p>
          <a:pPr algn="just" rtl="0"/>
          <a:endParaRPr lang="bg-BG" dirty="0"/>
        </a:p>
      </dgm:t>
    </dgm:pt>
    <dgm:pt modelId="{369990C3-580C-4656-8B3B-6753C8E28AF4}" type="parTrans" cxnId="{8BB5E5AD-2899-4A4B-B51D-921639B5EF28}">
      <dgm:prSet/>
      <dgm:spPr/>
      <dgm:t>
        <a:bodyPr/>
        <a:lstStyle/>
        <a:p>
          <a:endParaRPr lang="bg-BG"/>
        </a:p>
      </dgm:t>
    </dgm:pt>
    <dgm:pt modelId="{88EC6DEC-5876-4085-9965-00544A76D4C4}" type="sibTrans" cxnId="{8BB5E5AD-2899-4A4B-B51D-921639B5EF28}">
      <dgm:prSet/>
      <dgm:spPr/>
      <dgm:t>
        <a:bodyPr/>
        <a:lstStyle/>
        <a:p>
          <a:endParaRPr lang="bg-BG"/>
        </a:p>
      </dgm:t>
    </dgm:pt>
    <dgm:pt modelId="{9D5714D8-CFE7-4354-8CAC-5A7B23F3323B}" type="pres">
      <dgm:prSet presAssocID="{5BD40A36-4E61-4F3D-B182-8B42DD88FB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2A5AC8C5-8A4A-41B6-834F-3C6F035C931C}" type="pres">
      <dgm:prSet presAssocID="{CE75D9F5-E771-4FEE-A3E6-4F9540C59A80}" presName="linNode" presStyleCnt="0"/>
      <dgm:spPr/>
      <dgm:t>
        <a:bodyPr/>
        <a:lstStyle/>
        <a:p>
          <a:endParaRPr lang="bg-BG"/>
        </a:p>
      </dgm:t>
    </dgm:pt>
    <dgm:pt modelId="{02606228-3D16-42B5-A054-E967E13B36A6}" type="pres">
      <dgm:prSet presAssocID="{CE75D9F5-E771-4FEE-A3E6-4F9540C59A80}" presName="parentText" presStyleLbl="node1" presStyleIdx="0" presStyleCnt="1" custScaleX="60414" custLinFactNeighborX="432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bg-BG"/>
        </a:p>
      </dgm:t>
    </dgm:pt>
    <dgm:pt modelId="{677B5712-69A1-4CEE-A0ED-660EF579F60E}" type="pres">
      <dgm:prSet presAssocID="{CE75D9F5-E771-4FEE-A3E6-4F9540C59A80}" presName="descendantText" presStyleLbl="alignAccFollowNode1" presStyleIdx="0" presStyleCnt="1" custScaleX="155811" custScaleY="125000" custLinFactNeighborX="6242" custLinFactNeighborY="534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8BB5E5AD-2899-4A4B-B51D-921639B5EF28}" srcId="{CE75D9F5-E771-4FEE-A3E6-4F9540C59A80}" destId="{DB52D832-B55E-4AFB-806B-AA33F4500449}" srcOrd="0" destOrd="0" parTransId="{369990C3-580C-4656-8B3B-6753C8E28AF4}" sibTransId="{88EC6DEC-5876-4085-9965-00544A76D4C4}"/>
    <dgm:cxn modelId="{1E14701D-A416-4F18-84F2-D8BA2363E248}" type="presOf" srcId="{CE75D9F5-E771-4FEE-A3E6-4F9540C59A80}" destId="{02606228-3D16-42B5-A054-E967E13B36A6}" srcOrd="0" destOrd="0" presId="urn:microsoft.com/office/officeart/2005/8/layout/vList5"/>
    <dgm:cxn modelId="{DF291685-6FBA-4183-8CA9-C9846CC5BF2D}" type="presOf" srcId="{DB52D832-B55E-4AFB-806B-AA33F4500449}" destId="{677B5712-69A1-4CEE-A0ED-660EF579F60E}" srcOrd="0" destOrd="0" presId="urn:microsoft.com/office/officeart/2005/8/layout/vList5"/>
    <dgm:cxn modelId="{8B10A267-5A65-4AC8-9CC0-07EB2D793E24}" srcId="{5BD40A36-4E61-4F3D-B182-8B42DD88FBA2}" destId="{CE75D9F5-E771-4FEE-A3E6-4F9540C59A80}" srcOrd="0" destOrd="0" parTransId="{D497E0D8-3657-4E5C-B68B-15EA24D322FC}" sibTransId="{2A5F7990-23FB-4383-9B28-D9F49124AB65}"/>
    <dgm:cxn modelId="{AE208E82-4A43-43CA-B367-6883469FABFC}" type="presOf" srcId="{5BD40A36-4E61-4F3D-B182-8B42DD88FBA2}" destId="{9D5714D8-CFE7-4354-8CAC-5A7B23F3323B}" srcOrd="0" destOrd="0" presId="urn:microsoft.com/office/officeart/2005/8/layout/vList5"/>
    <dgm:cxn modelId="{5E6D91D6-5357-444C-9BA7-E243A6A4393D}" type="presParOf" srcId="{9D5714D8-CFE7-4354-8CAC-5A7B23F3323B}" destId="{2A5AC8C5-8A4A-41B6-834F-3C6F035C931C}" srcOrd="0" destOrd="0" presId="urn:microsoft.com/office/officeart/2005/8/layout/vList5"/>
    <dgm:cxn modelId="{3846F4C3-0DEF-4F86-B228-EFADF871888B}" type="presParOf" srcId="{2A5AC8C5-8A4A-41B6-834F-3C6F035C931C}" destId="{02606228-3D16-42B5-A054-E967E13B36A6}" srcOrd="0" destOrd="0" presId="urn:microsoft.com/office/officeart/2005/8/layout/vList5"/>
    <dgm:cxn modelId="{8752A021-F901-4EA9-84A7-B7AF36805E70}" type="presParOf" srcId="{2A5AC8C5-8A4A-41B6-834F-3C6F035C931C}" destId="{677B5712-69A1-4CEE-A0ED-660EF579F6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BD40A36-4E61-4F3D-B182-8B42DD88FBA2}" type="doc">
      <dgm:prSet loTypeId="urn:microsoft.com/office/officeart/2005/8/layout/vList5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bg-BG"/>
        </a:p>
      </dgm:t>
    </dgm:pt>
    <dgm:pt modelId="{CE75D9F5-E771-4FEE-A3E6-4F9540C59A80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800" b="1" dirty="0" smtClean="0">
              <a:solidFill>
                <a:srgbClr val="002060"/>
              </a:solidFill>
            </a:rPr>
            <a:t>ИЗИСКВАНИЯ  ПРИ СЪСТАВЯНЕ НА БЮДЖЕТА НА ПРОЕКТА</a:t>
          </a:r>
          <a:endParaRPr lang="bg-BG" sz="1800" b="1" dirty="0" smtClean="0">
            <a:solidFill>
              <a:srgbClr val="002060"/>
            </a:solidFill>
          </a:endParaRPr>
        </a:p>
        <a:p>
          <a:pPr rtl="0"/>
          <a:endParaRPr lang="ru-RU" sz="1800" b="1" dirty="0" smtClean="0">
            <a:solidFill>
              <a:srgbClr val="002060"/>
            </a:solidFill>
          </a:endParaRPr>
        </a:p>
      </dgm:t>
    </dgm:pt>
    <dgm:pt modelId="{D497E0D8-3657-4E5C-B68B-15EA24D322FC}" type="parTrans" cxnId="{8B10A267-5A65-4AC8-9CC0-07EB2D793E24}">
      <dgm:prSet/>
      <dgm:spPr/>
      <dgm:t>
        <a:bodyPr/>
        <a:lstStyle/>
        <a:p>
          <a:endParaRPr lang="bg-BG"/>
        </a:p>
      </dgm:t>
    </dgm:pt>
    <dgm:pt modelId="{2A5F7990-23FB-4383-9B28-D9F49124AB65}" type="sibTrans" cxnId="{8B10A267-5A65-4AC8-9CC0-07EB2D793E24}">
      <dgm:prSet/>
      <dgm:spPr/>
      <dgm:t>
        <a:bodyPr/>
        <a:lstStyle/>
        <a:p>
          <a:endParaRPr lang="bg-BG"/>
        </a:p>
      </dgm:t>
    </dgm:pt>
    <dgm:pt modelId="{DB52D832-B55E-4AFB-806B-AA33F4500449}">
      <dgm:prSet/>
      <dgm:spPr/>
      <dgm:t>
        <a:bodyPr/>
        <a:lstStyle/>
        <a:p>
          <a:pPr algn="just" rtl="0"/>
          <a:endParaRPr lang="bg-BG" dirty="0"/>
        </a:p>
      </dgm:t>
    </dgm:pt>
    <dgm:pt modelId="{369990C3-580C-4656-8B3B-6753C8E28AF4}" type="parTrans" cxnId="{8BB5E5AD-2899-4A4B-B51D-921639B5EF28}">
      <dgm:prSet/>
      <dgm:spPr/>
      <dgm:t>
        <a:bodyPr/>
        <a:lstStyle/>
        <a:p>
          <a:endParaRPr lang="bg-BG"/>
        </a:p>
      </dgm:t>
    </dgm:pt>
    <dgm:pt modelId="{88EC6DEC-5876-4085-9965-00544A76D4C4}" type="sibTrans" cxnId="{8BB5E5AD-2899-4A4B-B51D-921639B5EF28}">
      <dgm:prSet/>
      <dgm:spPr/>
      <dgm:t>
        <a:bodyPr/>
        <a:lstStyle/>
        <a:p>
          <a:endParaRPr lang="bg-BG"/>
        </a:p>
      </dgm:t>
    </dgm:pt>
    <dgm:pt modelId="{9D5714D8-CFE7-4354-8CAC-5A7B23F3323B}" type="pres">
      <dgm:prSet presAssocID="{5BD40A36-4E61-4F3D-B182-8B42DD88FB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2A5AC8C5-8A4A-41B6-834F-3C6F035C931C}" type="pres">
      <dgm:prSet presAssocID="{CE75D9F5-E771-4FEE-A3E6-4F9540C59A80}" presName="linNode" presStyleCnt="0"/>
      <dgm:spPr/>
      <dgm:t>
        <a:bodyPr/>
        <a:lstStyle/>
        <a:p>
          <a:endParaRPr lang="bg-BG"/>
        </a:p>
      </dgm:t>
    </dgm:pt>
    <dgm:pt modelId="{02606228-3D16-42B5-A054-E967E13B36A6}" type="pres">
      <dgm:prSet presAssocID="{CE75D9F5-E771-4FEE-A3E6-4F9540C59A80}" presName="parentText" presStyleLbl="node1" presStyleIdx="0" presStyleCnt="1" custScaleX="68516" custLinFactNeighborX="432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bg-BG"/>
        </a:p>
      </dgm:t>
    </dgm:pt>
    <dgm:pt modelId="{677B5712-69A1-4CEE-A0ED-660EF579F60E}" type="pres">
      <dgm:prSet presAssocID="{CE75D9F5-E771-4FEE-A3E6-4F9540C59A80}" presName="descendantText" presStyleLbl="alignAccFollowNode1" presStyleIdx="0" presStyleCnt="1" custScaleX="155811" custScaleY="125000" custLinFactNeighborX="6242" custLinFactNeighborY="534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8BB5E5AD-2899-4A4B-B51D-921639B5EF28}" srcId="{CE75D9F5-E771-4FEE-A3E6-4F9540C59A80}" destId="{DB52D832-B55E-4AFB-806B-AA33F4500449}" srcOrd="0" destOrd="0" parTransId="{369990C3-580C-4656-8B3B-6753C8E28AF4}" sibTransId="{88EC6DEC-5876-4085-9965-00544A76D4C4}"/>
    <dgm:cxn modelId="{5DB68F02-C852-479C-B16D-42FCDF780487}" type="presOf" srcId="{5BD40A36-4E61-4F3D-B182-8B42DD88FBA2}" destId="{9D5714D8-CFE7-4354-8CAC-5A7B23F3323B}" srcOrd="0" destOrd="0" presId="urn:microsoft.com/office/officeart/2005/8/layout/vList5"/>
    <dgm:cxn modelId="{8EAFACEE-B991-40BE-BA3E-C28AD9C2ADCE}" type="presOf" srcId="{CE75D9F5-E771-4FEE-A3E6-4F9540C59A80}" destId="{02606228-3D16-42B5-A054-E967E13B36A6}" srcOrd="0" destOrd="0" presId="urn:microsoft.com/office/officeart/2005/8/layout/vList5"/>
    <dgm:cxn modelId="{8B10A267-5A65-4AC8-9CC0-07EB2D793E24}" srcId="{5BD40A36-4E61-4F3D-B182-8B42DD88FBA2}" destId="{CE75D9F5-E771-4FEE-A3E6-4F9540C59A80}" srcOrd="0" destOrd="0" parTransId="{D497E0D8-3657-4E5C-B68B-15EA24D322FC}" sibTransId="{2A5F7990-23FB-4383-9B28-D9F49124AB65}"/>
    <dgm:cxn modelId="{549683BD-88F2-47E6-B013-E49FB5895F56}" type="presOf" srcId="{DB52D832-B55E-4AFB-806B-AA33F4500449}" destId="{677B5712-69A1-4CEE-A0ED-660EF579F60E}" srcOrd="0" destOrd="0" presId="urn:microsoft.com/office/officeart/2005/8/layout/vList5"/>
    <dgm:cxn modelId="{77114F5E-9DE9-4C15-B7EA-6671416F60FA}" type="presParOf" srcId="{9D5714D8-CFE7-4354-8CAC-5A7B23F3323B}" destId="{2A5AC8C5-8A4A-41B6-834F-3C6F035C931C}" srcOrd="0" destOrd="0" presId="urn:microsoft.com/office/officeart/2005/8/layout/vList5"/>
    <dgm:cxn modelId="{945F5E24-8CB8-45D1-B456-F8CABD3F43E3}" type="presParOf" srcId="{2A5AC8C5-8A4A-41B6-834F-3C6F035C931C}" destId="{02606228-3D16-42B5-A054-E967E13B36A6}" srcOrd="0" destOrd="0" presId="urn:microsoft.com/office/officeart/2005/8/layout/vList5"/>
    <dgm:cxn modelId="{39AA2883-AC5A-493F-945F-11A9A80084E1}" type="presParOf" srcId="{2A5AC8C5-8A4A-41B6-834F-3C6F035C931C}" destId="{677B5712-69A1-4CEE-A0ED-660EF579F6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BD40A36-4E61-4F3D-B182-8B42DD88FBA2}" type="doc">
      <dgm:prSet loTypeId="urn:microsoft.com/office/officeart/2005/8/layout/vList5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bg-BG"/>
        </a:p>
      </dgm:t>
    </dgm:pt>
    <dgm:pt modelId="{CE75D9F5-E771-4FEE-A3E6-4F9540C59A80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800" b="1" dirty="0" smtClean="0">
              <a:solidFill>
                <a:srgbClr val="002060"/>
              </a:solidFill>
            </a:rPr>
            <a:t>ИЗИСКВАНИЯ  ПРИ СЪСТАВЯНЕ НА БЮДЖЕТА НА ПРОЕКТА</a:t>
          </a:r>
          <a:endParaRPr lang="bg-BG" sz="1800" b="1" dirty="0" smtClean="0">
            <a:solidFill>
              <a:srgbClr val="002060"/>
            </a:solidFill>
          </a:endParaRPr>
        </a:p>
        <a:p>
          <a:pPr rtl="0"/>
          <a:endParaRPr lang="ru-RU" sz="1800" b="1" dirty="0" smtClean="0">
            <a:solidFill>
              <a:srgbClr val="002060"/>
            </a:solidFill>
          </a:endParaRPr>
        </a:p>
      </dgm:t>
    </dgm:pt>
    <dgm:pt modelId="{D497E0D8-3657-4E5C-B68B-15EA24D322FC}" type="parTrans" cxnId="{8B10A267-5A65-4AC8-9CC0-07EB2D793E24}">
      <dgm:prSet/>
      <dgm:spPr/>
      <dgm:t>
        <a:bodyPr/>
        <a:lstStyle/>
        <a:p>
          <a:endParaRPr lang="bg-BG"/>
        </a:p>
      </dgm:t>
    </dgm:pt>
    <dgm:pt modelId="{2A5F7990-23FB-4383-9B28-D9F49124AB65}" type="sibTrans" cxnId="{8B10A267-5A65-4AC8-9CC0-07EB2D793E24}">
      <dgm:prSet/>
      <dgm:spPr/>
      <dgm:t>
        <a:bodyPr/>
        <a:lstStyle/>
        <a:p>
          <a:endParaRPr lang="bg-BG"/>
        </a:p>
      </dgm:t>
    </dgm:pt>
    <dgm:pt modelId="{DB52D832-B55E-4AFB-806B-AA33F4500449}">
      <dgm:prSet/>
      <dgm:spPr/>
      <dgm:t>
        <a:bodyPr/>
        <a:lstStyle/>
        <a:p>
          <a:pPr algn="just" rtl="0"/>
          <a:endParaRPr lang="bg-BG" dirty="0"/>
        </a:p>
      </dgm:t>
    </dgm:pt>
    <dgm:pt modelId="{369990C3-580C-4656-8B3B-6753C8E28AF4}" type="parTrans" cxnId="{8BB5E5AD-2899-4A4B-B51D-921639B5EF28}">
      <dgm:prSet/>
      <dgm:spPr/>
      <dgm:t>
        <a:bodyPr/>
        <a:lstStyle/>
        <a:p>
          <a:endParaRPr lang="bg-BG"/>
        </a:p>
      </dgm:t>
    </dgm:pt>
    <dgm:pt modelId="{88EC6DEC-5876-4085-9965-00544A76D4C4}" type="sibTrans" cxnId="{8BB5E5AD-2899-4A4B-B51D-921639B5EF28}">
      <dgm:prSet/>
      <dgm:spPr/>
      <dgm:t>
        <a:bodyPr/>
        <a:lstStyle/>
        <a:p>
          <a:endParaRPr lang="bg-BG"/>
        </a:p>
      </dgm:t>
    </dgm:pt>
    <dgm:pt modelId="{9D5714D8-CFE7-4354-8CAC-5A7B23F3323B}" type="pres">
      <dgm:prSet presAssocID="{5BD40A36-4E61-4F3D-B182-8B42DD88FB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2A5AC8C5-8A4A-41B6-834F-3C6F035C931C}" type="pres">
      <dgm:prSet presAssocID="{CE75D9F5-E771-4FEE-A3E6-4F9540C59A80}" presName="linNode" presStyleCnt="0"/>
      <dgm:spPr/>
      <dgm:t>
        <a:bodyPr/>
        <a:lstStyle/>
        <a:p>
          <a:endParaRPr lang="bg-BG"/>
        </a:p>
      </dgm:t>
    </dgm:pt>
    <dgm:pt modelId="{02606228-3D16-42B5-A054-E967E13B36A6}" type="pres">
      <dgm:prSet presAssocID="{CE75D9F5-E771-4FEE-A3E6-4F9540C59A80}" presName="parentText" presStyleLbl="node1" presStyleIdx="0" presStyleCnt="1" custScaleX="68516" custLinFactNeighborX="432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bg-BG"/>
        </a:p>
      </dgm:t>
    </dgm:pt>
    <dgm:pt modelId="{677B5712-69A1-4CEE-A0ED-660EF579F60E}" type="pres">
      <dgm:prSet presAssocID="{CE75D9F5-E771-4FEE-A3E6-4F9540C59A80}" presName="descendantText" presStyleLbl="alignAccFollowNode1" presStyleIdx="0" presStyleCnt="1" custScaleX="155811" custScaleY="125000" custLinFactNeighborX="6242" custLinFactNeighborY="534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8BB5E5AD-2899-4A4B-B51D-921639B5EF28}" srcId="{CE75D9F5-E771-4FEE-A3E6-4F9540C59A80}" destId="{DB52D832-B55E-4AFB-806B-AA33F4500449}" srcOrd="0" destOrd="0" parTransId="{369990C3-580C-4656-8B3B-6753C8E28AF4}" sibTransId="{88EC6DEC-5876-4085-9965-00544A76D4C4}"/>
    <dgm:cxn modelId="{39C1B319-C5EB-4110-B5D5-002D7EA35B1E}" type="presOf" srcId="{DB52D832-B55E-4AFB-806B-AA33F4500449}" destId="{677B5712-69A1-4CEE-A0ED-660EF579F60E}" srcOrd="0" destOrd="0" presId="urn:microsoft.com/office/officeart/2005/8/layout/vList5"/>
    <dgm:cxn modelId="{16F096EC-2034-4D9D-813E-D0C16F646A7B}" type="presOf" srcId="{5BD40A36-4E61-4F3D-B182-8B42DD88FBA2}" destId="{9D5714D8-CFE7-4354-8CAC-5A7B23F3323B}" srcOrd="0" destOrd="0" presId="urn:microsoft.com/office/officeart/2005/8/layout/vList5"/>
    <dgm:cxn modelId="{8B10A267-5A65-4AC8-9CC0-07EB2D793E24}" srcId="{5BD40A36-4E61-4F3D-B182-8B42DD88FBA2}" destId="{CE75D9F5-E771-4FEE-A3E6-4F9540C59A80}" srcOrd="0" destOrd="0" parTransId="{D497E0D8-3657-4E5C-B68B-15EA24D322FC}" sibTransId="{2A5F7990-23FB-4383-9B28-D9F49124AB65}"/>
    <dgm:cxn modelId="{56670747-116C-4E0D-B96C-F6855756972D}" type="presOf" srcId="{CE75D9F5-E771-4FEE-A3E6-4F9540C59A80}" destId="{02606228-3D16-42B5-A054-E967E13B36A6}" srcOrd="0" destOrd="0" presId="urn:microsoft.com/office/officeart/2005/8/layout/vList5"/>
    <dgm:cxn modelId="{D79083A9-C5B2-4D5E-B664-26433D620BBF}" type="presParOf" srcId="{9D5714D8-CFE7-4354-8CAC-5A7B23F3323B}" destId="{2A5AC8C5-8A4A-41B6-834F-3C6F035C931C}" srcOrd="0" destOrd="0" presId="urn:microsoft.com/office/officeart/2005/8/layout/vList5"/>
    <dgm:cxn modelId="{C46873E5-DD9B-49AC-847F-2F0702F2D175}" type="presParOf" srcId="{2A5AC8C5-8A4A-41B6-834F-3C6F035C931C}" destId="{02606228-3D16-42B5-A054-E967E13B36A6}" srcOrd="0" destOrd="0" presId="urn:microsoft.com/office/officeart/2005/8/layout/vList5"/>
    <dgm:cxn modelId="{88D80057-13EE-470D-A067-038C3BAF4C7E}" type="presParOf" srcId="{2A5AC8C5-8A4A-41B6-834F-3C6F035C931C}" destId="{677B5712-69A1-4CEE-A0ED-660EF579F6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BD40A36-4E61-4F3D-B182-8B42DD88FBA2}" type="doc">
      <dgm:prSet loTypeId="urn:microsoft.com/office/officeart/2005/8/layout/vList5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bg-BG"/>
        </a:p>
      </dgm:t>
    </dgm:pt>
    <dgm:pt modelId="{CE75D9F5-E771-4FEE-A3E6-4F9540C59A80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800" b="1" dirty="0" smtClean="0">
              <a:solidFill>
                <a:srgbClr val="002060"/>
              </a:solidFill>
            </a:rPr>
            <a:t>ИЗИСКВАНИЯ  ПРИ СЪСТАВЯНЕ НА БЮДЖЕТА НА ПРОЕКТА</a:t>
          </a:r>
          <a:endParaRPr lang="bg-BG" sz="1800" b="1" dirty="0" smtClean="0">
            <a:solidFill>
              <a:srgbClr val="002060"/>
            </a:solidFill>
          </a:endParaRPr>
        </a:p>
        <a:p>
          <a:pPr rtl="0"/>
          <a:endParaRPr lang="ru-RU" sz="1800" b="1" dirty="0" smtClean="0">
            <a:solidFill>
              <a:srgbClr val="002060"/>
            </a:solidFill>
          </a:endParaRPr>
        </a:p>
      </dgm:t>
    </dgm:pt>
    <dgm:pt modelId="{D497E0D8-3657-4E5C-B68B-15EA24D322FC}" type="parTrans" cxnId="{8B10A267-5A65-4AC8-9CC0-07EB2D793E24}">
      <dgm:prSet/>
      <dgm:spPr/>
      <dgm:t>
        <a:bodyPr/>
        <a:lstStyle/>
        <a:p>
          <a:endParaRPr lang="bg-BG"/>
        </a:p>
      </dgm:t>
    </dgm:pt>
    <dgm:pt modelId="{2A5F7990-23FB-4383-9B28-D9F49124AB65}" type="sibTrans" cxnId="{8B10A267-5A65-4AC8-9CC0-07EB2D793E24}">
      <dgm:prSet/>
      <dgm:spPr/>
      <dgm:t>
        <a:bodyPr/>
        <a:lstStyle/>
        <a:p>
          <a:endParaRPr lang="bg-BG"/>
        </a:p>
      </dgm:t>
    </dgm:pt>
    <dgm:pt modelId="{DB52D832-B55E-4AFB-806B-AA33F4500449}">
      <dgm:prSet/>
      <dgm:spPr/>
      <dgm:t>
        <a:bodyPr/>
        <a:lstStyle/>
        <a:p>
          <a:pPr algn="just" rtl="0"/>
          <a:endParaRPr lang="bg-BG" dirty="0"/>
        </a:p>
      </dgm:t>
    </dgm:pt>
    <dgm:pt modelId="{369990C3-580C-4656-8B3B-6753C8E28AF4}" type="parTrans" cxnId="{8BB5E5AD-2899-4A4B-B51D-921639B5EF28}">
      <dgm:prSet/>
      <dgm:spPr/>
      <dgm:t>
        <a:bodyPr/>
        <a:lstStyle/>
        <a:p>
          <a:endParaRPr lang="bg-BG"/>
        </a:p>
      </dgm:t>
    </dgm:pt>
    <dgm:pt modelId="{88EC6DEC-5876-4085-9965-00544A76D4C4}" type="sibTrans" cxnId="{8BB5E5AD-2899-4A4B-B51D-921639B5EF28}">
      <dgm:prSet/>
      <dgm:spPr/>
      <dgm:t>
        <a:bodyPr/>
        <a:lstStyle/>
        <a:p>
          <a:endParaRPr lang="bg-BG"/>
        </a:p>
      </dgm:t>
    </dgm:pt>
    <dgm:pt modelId="{9D5714D8-CFE7-4354-8CAC-5A7B23F3323B}" type="pres">
      <dgm:prSet presAssocID="{5BD40A36-4E61-4F3D-B182-8B42DD88FB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2A5AC8C5-8A4A-41B6-834F-3C6F035C931C}" type="pres">
      <dgm:prSet presAssocID="{CE75D9F5-E771-4FEE-A3E6-4F9540C59A80}" presName="linNode" presStyleCnt="0"/>
      <dgm:spPr/>
      <dgm:t>
        <a:bodyPr/>
        <a:lstStyle/>
        <a:p>
          <a:endParaRPr lang="bg-BG"/>
        </a:p>
      </dgm:t>
    </dgm:pt>
    <dgm:pt modelId="{02606228-3D16-42B5-A054-E967E13B36A6}" type="pres">
      <dgm:prSet presAssocID="{CE75D9F5-E771-4FEE-A3E6-4F9540C59A80}" presName="parentText" presStyleLbl="node1" presStyleIdx="0" presStyleCnt="1" custScaleX="68516" custLinFactNeighborX="432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bg-BG"/>
        </a:p>
      </dgm:t>
    </dgm:pt>
    <dgm:pt modelId="{677B5712-69A1-4CEE-A0ED-660EF579F60E}" type="pres">
      <dgm:prSet presAssocID="{CE75D9F5-E771-4FEE-A3E6-4F9540C59A80}" presName="descendantText" presStyleLbl="alignAccFollowNode1" presStyleIdx="0" presStyleCnt="1" custScaleX="155811" custScaleY="125000" custLinFactNeighborX="6242" custLinFactNeighborY="534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8CF22608-95BE-4B8E-8FAC-EBE16EB11134}" type="presOf" srcId="{5BD40A36-4E61-4F3D-B182-8B42DD88FBA2}" destId="{9D5714D8-CFE7-4354-8CAC-5A7B23F3323B}" srcOrd="0" destOrd="0" presId="urn:microsoft.com/office/officeart/2005/8/layout/vList5"/>
    <dgm:cxn modelId="{8BB5E5AD-2899-4A4B-B51D-921639B5EF28}" srcId="{CE75D9F5-E771-4FEE-A3E6-4F9540C59A80}" destId="{DB52D832-B55E-4AFB-806B-AA33F4500449}" srcOrd="0" destOrd="0" parTransId="{369990C3-580C-4656-8B3B-6753C8E28AF4}" sibTransId="{88EC6DEC-5876-4085-9965-00544A76D4C4}"/>
    <dgm:cxn modelId="{AF89FCA1-1B6A-40BB-AE0B-6A62414753B8}" type="presOf" srcId="{DB52D832-B55E-4AFB-806B-AA33F4500449}" destId="{677B5712-69A1-4CEE-A0ED-660EF579F60E}" srcOrd="0" destOrd="0" presId="urn:microsoft.com/office/officeart/2005/8/layout/vList5"/>
    <dgm:cxn modelId="{8B10A267-5A65-4AC8-9CC0-07EB2D793E24}" srcId="{5BD40A36-4E61-4F3D-B182-8B42DD88FBA2}" destId="{CE75D9F5-E771-4FEE-A3E6-4F9540C59A80}" srcOrd="0" destOrd="0" parTransId="{D497E0D8-3657-4E5C-B68B-15EA24D322FC}" sibTransId="{2A5F7990-23FB-4383-9B28-D9F49124AB65}"/>
    <dgm:cxn modelId="{DB41C414-B560-4F07-A936-96DFE75065D0}" type="presOf" srcId="{CE75D9F5-E771-4FEE-A3E6-4F9540C59A80}" destId="{02606228-3D16-42B5-A054-E967E13B36A6}" srcOrd="0" destOrd="0" presId="urn:microsoft.com/office/officeart/2005/8/layout/vList5"/>
    <dgm:cxn modelId="{BA9B435B-0851-4A16-8EAA-32A7CDDF8BB0}" type="presParOf" srcId="{9D5714D8-CFE7-4354-8CAC-5A7B23F3323B}" destId="{2A5AC8C5-8A4A-41B6-834F-3C6F035C931C}" srcOrd="0" destOrd="0" presId="urn:microsoft.com/office/officeart/2005/8/layout/vList5"/>
    <dgm:cxn modelId="{527C5864-B1B9-420A-9094-EB45983011B0}" type="presParOf" srcId="{2A5AC8C5-8A4A-41B6-834F-3C6F035C931C}" destId="{02606228-3D16-42B5-A054-E967E13B36A6}" srcOrd="0" destOrd="0" presId="urn:microsoft.com/office/officeart/2005/8/layout/vList5"/>
    <dgm:cxn modelId="{8A155880-85BF-4FDD-B9AD-126E36511802}" type="presParOf" srcId="{2A5AC8C5-8A4A-41B6-834F-3C6F035C931C}" destId="{677B5712-69A1-4CEE-A0ED-660EF579F6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DC583823-D900-4DBF-94D4-08196EA78D23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F441C464-20AD-4B7A-B817-570BBFCDBBD4}">
      <dgm:prSet phldrT="[Text]" custT="1"/>
      <dgm:spPr/>
      <dgm:t>
        <a:bodyPr/>
        <a:lstStyle/>
        <a:p>
          <a:r>
            <a:rPr lang="ru-RU" sz="800" b="1" dirty="0" err="1" smtClean="0"/>
            <a:t>Подаване</a:t>
          </a:r>
          <a:r>
            <a:rPr lang="ru-RU" sz="800" b="1" dirty="0" smtClean="0"/>
            <a:t> на сигнал за </a:t>
          </a:r>
          <a:r>
            <a:rPr lang="ru-RU" sz="800" b="1" dirty="0" err="1" smtClean="0"/>
            <a:t>нередност</a:t>
          </a:r>
          <a:endParaRPr lang="bg-BG" sz="800" b="1" dirty="0"/>
        </a:p>
      </dgm:t>
    </dgm:pt>
    <dgm:pt modelId="{C5D5BC4E-5770-46AC-804E-ED6516749766}" type="parTrans" cxnId="{33B68B2A-1888-49C0-A557-B0E935024451}">
      <dgm:prSet/>
      <dgm:spPr/>
      <dgm:t>
        <a:bodyPr/>
        <a:lstStyle/>
        <a:p>
          <a:endParaRPr lang="bg-BG"/>
        </a:p>
      </dgm:t>
    </dgm:pt>
    <dgm:pt modelId="{6BEDDF2A-4936-4636-AFFD-108174D1BE47}" type="sibTrans" cxnId="{33B68B2A-1888-49C0-A557-B0E935024451}">
      <dgm:prSet/>
      <dgm:spPr/>
      <dgm:t>
        <a:bodyPr/>
        <a:lstStyle/>
        <a:p>
          <a:endParaRPr lang="bg-BG"/>
        </a:p>
      </dgm:t>
    </dgm:pt>
    <dgm:pt modelId="{0E66FF06-8674-4BF1-A126-9340A50144A5}">
      <dgm:prSet phldrT="[Text]" custT="1"/>
      <dgm:spPr/>
      <dgm:t>
        <a:bodyPr/>
        <a:lstStyle/>
        <a:p>
          <a:r>
            <a:rPr lang="bg-BG" sz="900" b="1" dirty="0" smtClean="0"/>
            <a:t>Издава се първа писмена оценка и препис от нея се изпраща на бенефициента</a:t>
          </a:r>
          <a:endParaRPr lang="bg-BG" sz="900" b="1" dirty="0"/>
        </a:p>
      </dgm:t>
    </dgm:pt>
    <dgm:pt modelId="{9A423418-6384-41E2-B12B-9A517763A91B}" type="parTrans" cxnId="{18A3E189-DC93-4E93-AEB0-7D47FFA11540}">
      <dgm:prSet/>
      <dgm:spPr/>
      <dgm:t>
        <a:bodyPr/>
        <a:lstStyle/>
        <a:p>
          <a:endParaRPr lang="bg-BG"/>
        </a:p>
      </dgm:t>
    </dgm:pt>
    <dgm:pt modelId="{BF5C8260-8170-4C16-A0C4-A65766335B85}" type="sibTrans" cxnId="{18A3E189-DC93-4E93-AEB0-7D47FFA11540}">
      <dgm:prSet/>
      <dgm:spPr/>
      <dgm:t>
        <a:bodyPr/>
        <a:lstStyle/>
        <a:p>
          <a:endParaRPr lang="bg-BG"/>
        </a:p>
      </dgm:t>
    </dgm:pt>
    <dgm:pt modelId="{34EBBA08-A93E-4A3C-8DCB-AFFEA7D8188D}">
      <dgm:prSet phldrT="[Text]" custT="1"/>
      <dgm:spPr/>
      <dgm:t>
        <a:bodyPr/>
        <a:lstStyle/>
        <a:p>
          <a:r>
            <a:rPr lang="bg-BG" sz="900" b="1" dirty="0" smtClean="0"/>
            <a:t>Наличие на нередност</a:t>
          </a:r>
          <a:endParaRPr lang="bg-BG" sz="900" b="1" dirty="0"/>
        </a:p>
      </dgm:t>
    </dgm:pt>
    <dgm:pt modelId="{D1A39E39-262A-4AE1-AAA7-9AA57934CC04}" type="parTrans" cxnId="{C61AA528-6FFB-460E-B24C-78C4EF610DC7}">
      <dgm:prSet/>
      <dgm:spPr/>
      <dgm:t>
        <a:bodyPr/>
        <a:lstStyle/>
        <a:p>
          <a:endParaRPr lang="bg-BG" sz="800"/>
        </a:p>
      </dgm:t>
    </dgm:pt>
    <dgm:pt modelId="{2859726F-8D59-4D7A-9DE1-12145B1EB605}" type="sibTrans" cxnId="{C61AA528-6FFB-460E-B24C-78C4EF610DC7}">
      <dgm:prSet/>
      <dgm:spPr/>
      <dgm:t>
        <a:bodyPr/>
        <a:lstStyle/>
        <a:p>
          <a:endParaRPr lang="bg-BG"/>
        </a:p>
      </dgm:t>
    </dgm:pt>
    <dgm:pt modelId="{E7697C0E-8F4F-4285-B9DF-1A6510C281A5}">
      <dgm:prSet phldrT="[Text]" custT="1"/>
      <dgm:spPr/>
      <dgm:t>
        <a:bodyPr/>
        <a:lstStyle/>
        <a:p>
          <a:r>
            <a:rPr lang="bg-BG" sz="900" b="1" dirty="0" smtClean="0"/>
            <a:t>Липса на нередност</a:t>
          </a:r>
          <a:endParaRPr lang="bg-BG" sz="900" b="1" dirty="0"/>
        </a:p>
      </dgm:t>
    </dgm:pt>
    <dgm:pt modelId="{58EF7ECB-255B-44D5-BAF6-74FAE1BC6EE3}" type="parTrans" cxnId="{C0363316-3DD8-48F1-BF6D-D3578B0DE2F3}">
      <dgm:prSet/>
      <dgm:spPr/>
      <dgm:t>
        <a:bodyPr/>
        <a:lstStyle/>
        <a:p>
          <a:endParaRPr lang="bg-BG" sz="800"/>
        </a:p>
      </dgm:t>
    </dgm:pt>
    <dgm:pt modelId="{0FE36102-2E0E-46C6-9827-37247A880C90}" type="sibTrans" cxnId="{C0363316-3DD8-48F1-BF6D-D3578B0DE2F3}">
      <dgm:prSet/>
      <dgm:spPr/>
      <dgm:t>
        <a:bodyPr/>
        <a:lstStyle/>
        <a:p>
          <a:endParaRPr lang="bg-BG"/>
        </a:p>
      </dgm:t>
    </dgm:pt>
    <dgm:pt modelId="{97A6F986-C5BC-4626-A5BC-EF9D3C13539F}">
      <dgm:prSet phldrT="[Text]" custT="1"/>
      <dgm:spPr/>
      <dgm:t>
        <a:bodyPr/>
        <a:lstStyle/>
        <a:p>
          <a:r>
            <a:rPr lang="ru-RU" sz="800" dirty="0" smtClean="0"/>
            <a:t>при </a:t>
          </a:r>
          <a:r>
            <a:rPr lang="ru-RU" sz="800" dirty="0" err="1" smtClean="0"/>
            <a:t>необходимост</a:t>
          </a:r>
          <a:r>
            <a:rPr lang="ru-RU" sz="800" dirty="0" smtClean="0"/>
            <a:t> се </a:t>
          </a:r>
          <a:r>
            <a:rPr lang="ru-RU" sz="800" dirty="0" err="1" smtClean="0"/>
            <a:t>искат</a:t>
          </a:r>
          <a:r>
            <a:rPr lang="ru-RU" sz="800" dirty="0" smtClean="0"/>
            <a:t> </a:t>
          </a:r>
          <a:r>
            <a:rPr lang="ru-RU" sz="800" dirty="0" err="1" smtClean="0"/>
            <a:t>разяснения</a:t>
          </a:r>
          <a:r>
            <a:rPr lang="ru-RU" sz="800" dirty="0" smtClean="0"/>
            <a:t> от </a:t>
          </a:r>
          <a:r>
            <a:rPr lang="ru-RU" sz="800" dirty="0" err="1" smtClean="0"/>
            <a:t>бенефициента</a:t>
          </a:r>
          <a:endParaRPr lang="bg-BG" sz="800" dirty="0"/>
        </a:p>
      </dgm:t>
    </dgm:pt>
    <dgm:pt modelId="{16937A7F-F543-4C46-A70F-D71981D41B72}" type="parTrans" cxnId="{0B33156E-E595-43ED-906D-AE8CCAAA3820}">
      <dgm:prSet/>
      <dgm:spPr/>
      <dgm:t>
        <a:bodyPr/>
        <a:lstStyle/>
        <a:p>
          <a:endParaRPr lang="bg-BG" sz="800"/>
        </a:p>
      </dgm:t>
    </dgm:pt>
    <dgm:pt modelId="{C0DA5E70-77B1-4D91-95A9-960035450386}" type="sibTrans" cxnId="{0B33156E-E595-43ED-906D-AE8CCAAA3820}">
      <dgm:prSet/>
      <dgm:spPr/>
      <dgm:t>
        <a:bodyPr/>
        <a:lstStyle/>
        <a:p>
          <a:endParaRPr lang="bg-BG"/>
        </a:p>
      </dgm:t>
    </dgm:pt>
    <dgm:pt modelId="{FE139647-5F53-474B-9AD2-407A1F09A53D}">
      <dgm:prSet phldrT="[Text]" custT="1"/>
      <dgm:spPr/>
      <dgm:t>
        <a:bodyPr/>
        <a:lstStyle/>
        <a:p>
          <a:r>
            <a:rPr lang="bg-BG" sz="900" b="1" dirty="0" smtClean="0"/>
            <a:t>Уведомява се бенефициента, като УО може да спре срок за плащане или да поиска бенефициента да спре временно изпълнението на проекта</a:t>
          </a:r>
          <a:endParaRPr lang="bg-BG" sz="900" b="1" dirty="0"/>
        </a:p>
      </dgm:t>
    </dgm:pt>
    <dgm:pt modelId="{8F1823C0-9AD8-47B1-8E7D-77254146069C}" type="parTrans" cxnId="{EE4CE06F-AA5F-402C-917C-C55EC0759B25}">
      <dgm:prSet/>
      <dgm:spPr/>
      <dgm:t>
        <a:bodyPr/>
        <a:lstStyle/>
        <a:p>
          <a:endParaRPr lang="bg-BG"/>
        </a:p>
      </dgm:t>
    </dgm:pt>
    <dgm:pt modelId="{F8DFB353-EA75-4054-B83D-188602E4ADCF}" type="sibTrans" cxnId="{EE4CE06F-AA5F-402C-917C-C55EC0759B25}">
      <dgm:prSet/>
      <dgm:spPr/>
      <dgm:t>
        <a:bodyPr/>
        <a:lstStyle/>
        <a:p>
          <a:endParaRPr lang="bg-BG"/>
        </a:p>
      </dgm:t>
    </dgm:pt>
    <dgm:pt modelId="{665B9A5E-95AC-4BE9-9546-FB26DA7F9102}">
      <dgm:prSet phldrT="[Text]" custT="1"/>
      <dgm:spPr/>
      <dgm:t>
        <a:bodyPr/>
        <a:lstStyle/>
        <a:p>
          <a:r>
            <a:rPr lang="bg-BG" sz="800" b="1" dirty="0" smtClean="0"/>
            <a:t>Регистрация в деловодната система</a:t>
          </a:r>
          <a:endParaRPr lang="bg-BG" sz="800" b="1" dirty="0"/>
        </a:p>
      </dgm:t>
    </dgm:pt>
    <dgm:pt modelId="{986E16AF-8165-4366-AACB-77FB135FBAE6}" type="parTrans" cxnId="{CB84A31B-64AF-4370-9989-87C20F1C220C}">
      <dgm:prSet/>
      <dgm:spPr/>
      <dgm:t>
        <a:bodyPr/>
        <a:lstStyle/>
        <a:p>
          <a:endParaRPr lang="bg-BG"/>
        </a:p>
      </dgm:t>
    </dgm:pt>
    <dgm:pt modelId="{3C4946E5-DCB5-4AB0-90D8-EE5B3C84C938}" type="sibTrans" cxnId="{CB84A31B-64AF-4370-9989-87C20F1C220C}">
      <dgm:prSet/>
      <dgm:spPr/>
      <dgm:t>
        <a:bodyPr/>
        <a:lstStyle/>
        <a:p>
          <a:endParaRPr lang="bg-BG"/>
        </a:p>
      </dgm:t>
    </dgm:pt>
    <dgm:pt modelId="{F0C20D43-FA1E-4EE6-BC06-0CF4E5AAF041}">
      <dgm:prSet phldrT="[Text]" custT="1"/>
      <dgm:spPr/>
      <dgm:t>
        <a:bodyPr/>
        <a:lstStyle/>
        <a:p>
          <a:r>
            <a:rPr lang="ru-RU" sz="800" b="1" dirty="0" smtClean="0"/>
            <a:t>Регистрация в </a:t>
          </a:r>
          <a:r>
            <a:rPr lang="ru-RU" sz="800" b="1" dirty="0" err="1" smtClean="0"/>
            <a:t>регистъра</a:t>
          </a:r>
          <a:r>
            <a:rPr lang="ru-RU" sz="800" b="1" dirty="0" smtClean="0"/>
            <a:t> на </a:t>
          </a:r>
          <a:r>
            <a:rPr lang="ru-RU" sz="800" b="1" dirty="0" err="1" smtClean="0"/>
            <a:t>сигнали</a:t>
          </a:r>
          <a:r>
            <a:rPr lang="ru-RU" sz="800" b="1" dirty="0" smtClean="0"/>
            <a:t> на УО и в ИСУН 2020</a:t>
          </a:r>
          <a:endParaRPr lang="bg-BG" sz="800" b="1" dirty="0"/>
        </a:p>
      </dgm:t>
    </dgm:pt>
    <dgm:pt modelId="{7680819F-7AEB-434E-A656-413552A416A4}" type="parTrans" cxnId="{5B29EE64-482F-468D-905F-180D4A846801}">
      <dgm:prSet/>
      <dgm:spPr/>
      <dgm:t>
        <a:bodyPr/>
        <a:lstStyle/>
        <a:p>
          <a:endParaRPr lang="bg-BG"/>
        </a:p>
      </dgm:t>
    </dgm:pt>
    <dgm:pt modelId="{548704EB-32B1-4990-9BE9-8634C2E57557}" type="sibTrans" cxnId="{5B29EE64-482F-468D-905F-180D4A846801}">
      <dgm:prSet/>
      <dgm:spPr/>
      <dgm:t>
        <a:bodyPr/>
        <a:lstStyle/>
        <a:p>
          <a:endParaRPr lang="bg-BG"/>
        </a:p>
      </dgm:t>
    </dgm:pt>
    <dgm:pt modelId="{45C7B9F8-7E25-43C2-9AF4-CA812D4A985C}">
      <dgm:prSet phldrT="[Text]" custT="1"/>
      <dgm:spPr/>
      <dgm:t>
        <a:bodyPr/>
        <a:lstStyle/>
        <a:p>
          <a:r>
            <a:rPr lang="ru-RU" sz="900" b="1" dirty="0" smtClean="0"/>
            <a:t>Проверка в срок до 3 </a:t>
          </a:r>
          <a:r>
            <a:rPr lang="ru-RU" sz="900" b="1" dirty="0" err="1" smtClean="0"/>
            <a:t>месеца</a:t>
          </a:r>
          <a:r>
            <a:rPr lang="ru-RU" sz="900" b="1" dirty="0" smtClean="0"/>
            <a:t>, в </a:t>
          </a:r>
          <a:r>
            <a:rPr lang="ru-RU" sz="900" b="1" dirty="0" err="1" smtClean="0"/>
            <a:t>рамките</a:t>
          </a:r>
          <a:r>
            <a:rPr lang="ru-RU" sz="900" b="1" dirty="0" smtClean="0"/>
            <a:t> на </a:t>
          </a:r>
          <a:r>
            <a:rPr lang="ru-RU" sz="900" b="1" dirty="0" err="1" smtClean="0"/>
            <a:t>която</a:t>
          </a:r>
          <a:r>
            <a:rPr lang="ru-RU" sz="900" b="1" dirty="0" smtClean="0"/>
            <a:t>:</a:t>
          </a:r>
          <a:endParaRPr lang="bg-BG" sz="900" b="1" dirty="0"/>
        </a:p>
      </dgm:t>
    </dgm:pt>
    <dgm:pt modelId="{7C1E3033-7721-4218-866E-D65C07B79E52}" type="parTrans" cxnId="{A10A37BC-D55F-4E1C-8D37-5DD8B86D4289}">
      <dgm:prSet/>
      <dgm:spPr/>
      <dgm:t>
        <a:bodyPr/>
        <a:lstStyle/>
        <a:p>
          <a:endParaRPr lang="bg-BG"/>
        </a:p>
      </dgm:t>
    </dgm:pt>
    <dgm:pt modelId="{11231907-CD7A-4297-B2B0-0B3A663FC403}" type="sibTrans" cxnId="{A10A37BC-D55F-4E1C-8D37-5DD8B86D4289}">
      <dgm:prSet/>
      <dgm:spPr/>
      <dgm:t>
        <a:bodyPr/>
        <a:lstStyle/>
        <a:p>
          <a:endParaRPr lang="bg-BG"/>
        </a:p>
      </dgm:t>
    </dgm:pt>
    <dgm:pt modelId="{A28A9EB0-D0D9-4527-937E-B195923D7DEC}">
      <dgm:prSet phldrT="[Text]" custT="1"/>
      <dgm:spPr/>
      <dgm:t>
        <a:bodyPr/>
        <a:lstStyle/>
        <a:p>
          <a:r>
            <a:rPr lang="bg-BG" sz="800" dirty="0" smtClean="0"/>
            <a:t>След прихващане/възстановяване на дължимата БФП, нередността се приключва</a:t>
          </a:r>
          <a:endParaRPr lang="bg-BG" sz="800" dirty="0"/>
        </a:p>
      </dgm:t>
    </dgm:pt>
    <dgm:pt modelId="{A8197694-27DA-473B-83E8-95336C69523F}" type="parTrans" cxnId="{E91C36AF-1D40-4119-A8E0-B36E33FE6D0E}">
      <dgm:prSet/>
      <dgm:spPr/>
      <dgm:t>
        <a:bodyPr/>
        <a:lstStyle/>
        <a:p>
          <a:endParaRPr lang="bg-BG" sz="800"/>
        </a:p>
      </dgm:t>
    </dgm:pt>
    <dgm:pt modelId="{6088BA77-796A-4D35-981F-37942E30C432}" type="sibTrans" cxnId="{E91C36AF-1D40-4119-A8E0-B36E33FE6D0E}">
      <dgm:prSet/>
      <dgm:spPr/>
      <dgm:t>
        <a:bodyPr/>
        <a:lstStyle/>
        <a:p>
          <a:endParaRPr lang="bg-BG"/>
        </a:p>
      </dgm:t>
    </dgm:pt>
    <dgm:pt modelId="{0C07396B-2DA4-4041-8B7B-BF822257EEE9}">
      <dgm:prSet phldrT="[Text]" custT="1"/>
      <dgm:spPr/>
      <dgm:t>
        <a:bodyPr/>
        <a:lstStyle/>
        <a:p>
          <a:r>
            <a:rPr lang="bg-BG" sz="900" b="1" u="none" dirty="0" smtClean="0"/>
            <a:t>Регистрира се</a:t>
          </a:r>
          <a:r>
            <a:rPr lang="en-US" sz="900" b="1" u="none" dirty="0" smtClean="0"/>
            <a:t> </a:t>
          </a:r>
          <a:r>
            <a:rPr lang="bg-BG" sz="900" b="1" u="none" dirty="0" smtClean="0"/>
            <a:t> нередност</a:t>
          </a:r>
          <a:r>
            <a:rPr lang="bg-BG" sz="800" b="1" u="none" dirty="0" smtClean="0"/>
            <a:t>, </a:t>
          </a:r>
          <a:r>
            <a:rPr lang="bg-BG" sz="800" b="0" u="none" dirty="0" smtClean="0"/>
            <a:t>като УО </a:t>
          </a:r>
          <a:r>
            <a:rPr lang="bg-BG" sz="800" u="none" dirty="0" smtClean="0"/>
            <a:t>може:</a:t>
          </a:r>
          <a:endParaRPr lang="bg-BG" sz="800" b="0" u="none" dirty="0" smtClean="0"/>
        </a:p>
        <a:p>
          <a:r>
            <a:rPr lang="bg-BG" sz="800" dirty="0" smtClean="0"/>
            <a:t>- да издаде решение за финансова корекция;</a:t>
          </a:r>
        </a:p>
        <a:p>
          <a:r>
            <a:rPr lang="bg-BG" sz="800" dirty="0" smtClean="0"/>
            <a:t>- да прекрати договора;</a:t>
          </a:r>
          <a:endParaRPr lang="en-US" sz="800" dirty="0" smtClean="0"/>
        </a:p>
        <a:p>
          <a:r>
            <a:rPr lang="en-US" sz="800" dirty="0" smtClean="0"/>
            <a:t>-</a:t>
          </a:r>
          <a:r>
            <a:rPr lang="bg-BG" sz="800" dirty="0" smtClean="0"/>
            <a:t> да се пристъпи към възстановяване на част или цялата изплатена БФП</a:t>
          </a:r>
          <a:endParaRPr lang="bg-BG" sz="800" dirty="0"/>
        </a:p>
      </dgm:t>
    </dgm:pt>
    <dgm:pt modelId="{EE4A74AD-741B-4073-87E0-80C31ADEDBFA}" type="parTrans" cxnId="{383CC46C-57BE-4C0C-8088-E4B45663AFB8}">
      <dgm:prSet/>
      <dgm:spPr/>
      <dgm:t>
        <a:bodyPr/>
        <a:lstStyle/>
        <a:p>
          <a:endParaRPr lang="bg-BG" sz="800"/>
        </a:p>
      </dgm:t>
    </dgm:pt>
    <dgm:pt modelId="{A7AA73EA-9403-47FD-AE3C-BD7B992CE29E}" type="sibTrans" cxnId="{383CC46C-57BE-4C0C-8088-E4B45663AFB8}">
      <dgm:prSet/>
      <dgm:spPr/>
      <dgm:t>
        <a:bodyPr/>
        <a:lstStyle/>
        <a:p>
          <a:endParaRPr lang="bg-BG"/>
        </a:p>
      </dgm:t>
    </dgm:pt>
    <dgm:pt modelId="{A34D4703-69D0-4C15-BEAA-785CC94352ED}">
      <dgm:prSet phldrT="[Text]" custT="1"/>
      <dgm:spPr/>
      <dgm:t>
        <a:bodyPr/>
        <a:lstStyle/>
        <a:p>
          <a:endParaRPr lang="en-US" sz="800" dirty="0" smtClean="0"/>
        </a:p>
        <a:p>
          <a:r>
            <a:rPr lang="bg-BG" sz="800" dirty="0" smtClean="0"/>
            <a:t>Сигналът се приключва в регистъра и в ИСУН 2020</a:t>
          </a:r>
        </a:p>
        <a:p>
          <a:endParaRPr lang="bg-BG" sz="800" dirty="0" smtClean="0"/>
        </a:p>
        <a:p>
          <a:endParaRPr lang="bg-BG" sz="800" dirty="0"/>
        </a:p>
      </dgm:t>
    </dgm:pt>
    <dgm:pt modelId="{9C22DE3A-D91E-4E46-A864-D96651C72D6E}" type="parTrans" cxnId="{A6181CA0-99EC-4F91-BC01-C133B7404078}">
      <dgm:prSet/>
      <dgm:spPr/>
      <dgm:t>
        <a:bodyPr/>
        <a:lstStyle/>
        <a:p>
          <a:endParaRPr lang="bg-BG" sz="800"/>
        </a:p>
      </dgm:t>
    </dgm:pt>
    <dgm:pt modelId="{79B9BB74-4F25-4811-8240-949ABA96264B}" type="sibTrans" cxnId="{A6181CA0-99EC-4F91-BC01-C133B7404078}">
      <dgm:prSet/>
      <dgm:spPr/>
      <dgm:t>
        <a:bodyPr/>
        <a:lstStyle/>
        <a:p>
          <a:endParaRPr lang="bg-BG"/>
        </a:p>
      </dgm:t>
    </dgm:pt>
    <dgm:pt modelId="{7AED4965-EE27-43F0-8CFF-3C89477A9C58}">
      <dgm:prSet custT="1"/>
      <dgm:spPr/>
      <dgm:t>
        <a:bodyPr/>
        <a:lstStyle/>
        <a:p>
          <a:r>
            <a:rPr lang="bg-BG" sz="800" dirty="0" smtClean="0"/>
            <a:t>при необходимост </a:t>
          </a:r>
        </a:p>
        <a:p>
          <a:r>
            <a:rPr lang="bg-BG" sz="800" dirty="0" smtClean="0"/>
            <a:t>проверка на място</a:t>
          </a:r>
          <a:endParaRPr lang="bg-BG" sz="800" dirty="0"/>
        </a:p>
      </dgm:t>
    </dgm:pt>
    <dgm:pt modelId="{234845F7-277F-45E5-81BA-30BDCAFC123F}" type="parTrans" cxnId="{0457D020-648B-43AD-85FD-6A1F168D04B7}">
      <dgm:prSet/>
      <dgm:spPr/>
      <dgm:t>
        <a:bodyPr/>
        <a:lstStyle/>
        <a:p>
          <a:endParaRPr lang="bg-BG" sz="800"/>
        </a:p>
      </dgm:t>
    </dgm:pt>
    <dgm:pt modelId="{ECA6A24F-AC55-43C5-88D5-C2576F34B9DB}" type="sibTrans" cxnId="{0457D020-648B-43AD-85FD-6A1F168D04B7}">
      <dgm:prSet/>
      <dgm:spPr/>
      <dgm:t>
        <a:bodyPr/>
        <a:lstStyle/>
        <a:p>
          <a:endParaRPr lang="bg-BG"/>
        </a:p>
      </dgm:t>
    </dgm:pt>
    <dgm:pt modelId="{B20C63FA-77DF-4AC0-955B-3A969739B777}">
      <dgm:prSet custT="1"/>
      <dgm:spPr/>
      <dgm:t>
        <a:bodyPr/>
        <a:lstStyle/>
        <a:p>
          <a:r>
            <a:rPr lang="bg-BG" sz="800" dirty="0" smtClean="0"/>
            <a:t>може да бъде поискано становище от външен експерт/друга институция/орган</a:t>
          </a:r>
          <a:endParaRPr lang="bg-BG" sz="800" dirty="0"/>
        </a:p>
      </dgm:t>
    </dgm:pt>
    <dgm:pt modelId="{ECF7B84E-5044-45F2-8B9D-9318E5928614}" type="parTrans" cxnId="{CBB970CA-3017-409D-9455-5552690D8276}">
      <dgm:prSet/>
      <dgm:spPr/>
      <dgm:t>
        <a:bodyPr/>
        <a:lstStyle/>
        <a:p>
          <a:endParaRPr lang="bg-BG" sz="800"/>
        </a:p>
      </dgm:t>
    </dgm:pt>
    <dgm:pt modelId="{A49D4931-1775-4B4C-94FD-A894371EB882}" type="sibTrans" cxnId="{CBB970CA-3017-409D-9455-5552690D8276}">
      <dgm:prSet/>
      <dgm:spPr/>
      <dgm:t>
        <a:bodyPr/>
        <a:lstStyle/>
        <a:p>
          <a:endParaRPr lang="bg-BG"/>
        </a:p>
      </dgm:t>
    </dgm:pt>
    <dgm:pt modelId="{526B97C9-7559-4152-9973-E5DD59D56D26}" type="pres">
      <dgm:prSet presAssocID="{DC583823-D900-4DBF-94D4-08196EA78D2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bg-BG"/>
        </a:p>
      </dgm:t>
    </dgm:pt>
    <dgm:pt modelId="{C08587A6-60CA-45CE-8822-549616506D6F}" type="pres">
      <dgm:prSet presAssocID="{F441C464-20AD-4B7A-B817-570BBFCDBBD4}" presName="hierRoot1" presStyleCnt="0"/>
      <dgm:spPr/>
      <dgm:t>
        <a:bodyPr/>
        <a:lstStyle/>
        <a:p>
          <a:endParaRPr lang="bg-BG"/>
        </a:p>
      </dgm:t>
    </dgm:pt>
    <dgm:pt modelId="{1D4587D7-53D1-4125-8ADE-6872126FDE7C}" type="pres">
      <dgm:prSet presAssocID="{F441C464-20AD-4B7A-B817-570BBFCDBBD4}" presName="composite" presStyleCnt="0"/>
      <dgm:spPr/>
      <dgm:t>
        <a:bodyPr/>
        <a:lstStyle/>
        <a:p>
          <a:endParaRPr lang="bg-BG"/>
        </a:p>
      </dgm:t>
    </dgm:pt>
    <dgm:pt modelId="{72142707-257E-484B-A388-D665E28E9A44}" type="pres">
      <dgm:prSet presAssocID="{F441C464-20AD-4B7A-B817-570BBFCDBBD4}" presName="background" presStyleLbl="node0" presStyleIdx="0" presStyleCnt="6"/>
      <dgm:spPr/>
      <dgm:t>
        <a:bodyPr/>
        <a:lstStyle/>
        <a:p>
          <a:endParaRPr lang="bg-BG"/>
        </a:p>
      </dgm:t>
    </dgm:pt>
    <dgm:pt modelId="{CACF6864-BA19-4EF0-B0B1-D0F2D824CA1C}" type="pres">
      <dgm:prSet presAssocID="{F441C464-20AD-4B7A-B817-570BBFCDBBD4}" presName="text" presStyleLbl="fgAcc0" presStyleIdx="0" presStyleCnt="6" custScaleX="109745" custScaleY="112249" custLinFactY="-162356" custLinFactNeighborX="-5779" custLinFactNeighborY="-200000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ACB230BE-B116-4B59-BC59-581F50F94575}" type="pres">
      <dgm:prSet presAssocID="{F441C464-20AD-4B7A-B817-570BBFCDBBD4}" presName="hierChild2" presStyleCnt="0"/>
      <dgm:spPr/>
      <dgm:t>
        <a:bodyPr/>
        <a:lstStyle/>
        <a:p>
          <a:endParaRPr lang="bg-BG"/>
        </a:p>
      </dgm:t>
    </dgm:pt>
    <dgm:pt modelId="{70AAC73F-5A94-4DAB-BF3A-02F5C2EB5AEB}" type="pres">
      <dgm:prSet presAssocID="{665B9A5E-95AC-4BE9-9546-FB26DA7F9102}" presName="hierRoot1" presStyleCnt="0"/>
      <dgm:spPr/>
      <dgm:t>
        <a:bodyPr/>
        <a:lstStyle/>
        <a:p>
          <a:endParaRPr lang="bg-BG"/>
        </a:p>
      </dgm:t>
    </dgm:pt>
    <dgm:pt modelId="{C7A99361-8FE3-4389-B12E-74B3185E1A11}" type="pres">
      <dgm:prSet presAssocID="{665B9A5E-95AC-4BE9-9546-FB26DA7F9102}" presName="composite" presStyleCnt="0"/>
      <dgm:spPr/>
      <dgm:t>
        <a:bodyPr/>
        <a:lstStyle/>
        <a:p>
          <a:endParaRPr lang="bg-BG"/>
        </a:p>
      </dgm:t>
    </dgm:pt>
    <dgm:pt modelId="{2A3F987F-6627-498F-94CA-B5F4A706C95A}" type="pres">
      <dgm:prSet presAssocID="{665B9A5E-95AC-4BE9-9546-FB26DA7F9102}" presName="background" presStyleLbl="node0" presStyleIdx="1" presStyleCnt="6"/>
      <dgm:spPr/>
      <dgm:t>
        <a:bodyPr/>
        <a:lstStyle/>
        <a:p>
          <a:endParaRPr lang="bg-BG"/>
        </a:p>
      </dgm:t>
    </dgm:pt>
    <dgm:pt modelId="{546F727B-C895-4B64-928D-9C7CF81D24EE}" type="pres">
      <dgm:prSet presAssocID="{665B9A5E-95AC-4BE9-9546-FB26DA7F9102}" presName="text" presStyleLbl="fgAcc0" presStyleIdx="1" presStyleCnt="6" custScaleX="118105" custScaleY="107362" custLinFactY="-100000" custLinFactNeighborX="4610" custLinFactNeighborY="-186097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8FC6A3FD-DE2C-4D66-A5C3-87F09354547C}" type="pres">
      <dgm:prSet presAssocID="{665B9A5E-95AC-4BE9-9546-FB26DA7F9102}" presName="hierChild2" presStyleCnt="0"/>
      <dgm:spPr/>
      <dgm:t>
        <a:bodyPr/>
        <a:lstStyle/>
        <a:p>
          <a:endParaRPr lang="bg-BG"/>
        </a:p>
      </dgm:t>
    </dgm:pt>
    <dgm:pt modelId="{775AFD65-15F2-40BE-B102-243214BEBDFA}" type="pres">
      <dgm:prSet presAssocID="{F0C20D43-FA1E-4EE6-BC06-0CF4E5AAF041}" presName="hierRoot1" presStyleCnt="0"/>
      <dgm:spPr/>
      <dgm:t>
        <a:bodyPr/>
        <a:lstStyle/>
        <a:p>
          <a:endParaRPr lang="bg-BG"/>
        </a:p>
      </dgm:t>
    </dgm:pt>
    <dgm:pt modelId="{8C026FF9-96F7-4B1A-87EA-A642906E629A}" type="pres">
      <dgm:prSet presAssocID="{F0C20D43-FA1E-4EE6-BC06-0CF4E5AAF041}" presName="composite" presStyleCnt="0"/>
      <dgm:spPr/>
      <dgm:t>
        <a:bodyPr/>
        <a:lstStyle/>
        <a:p>
          <a:endParaRPr lang="bg-BG"/>
        </a:p>
      </dgm:t>
    </dgm:pt>
    <dgm:pt modelId="{08C7F0F4-181B-43F6-A36B-F34CCAB2269E}" type="pres">
      <dgm:prSet presAssocID="{F0C20D43-FA1E-4EE6-BC06-0CF4E5AAF041}" presName="background" presStyleLbl="node0" presStyleIdx="2" presStyleCnt="6"/>
      <dgm:spPr/>
      <dgm:t>
        <a:bodyPr/>
        <a:lstStyle/>
        <a:p>
          <a:endParaRPr lang="bg-BG"/>
        </a:p>
      </dgm:t>
    </dgm:pt>
    <dgm:pt modelId="{ED0CAC3A-F8CF-4343-9D64-17149A9922E3}" type="pres">
      <dgm:prSet presAssocID="{F0C20D43-FA1E-4EE6-BC06-0CF4E5AAF041}" presName="text" presStyleLbl="fgAcc0" presStyleIdx="2" presStyleCnt="6" custScaleX="139699" custScaleY="146844" custLinFactY="-100000" custLinFactNeighborX="16007" custLinFactNeighborY="-160591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4FE67000-0301-4D97-BDB4-552EA3C13D3D}" type="pres">
      <dgm:prSet presAssocID="{F0C20D43-FA1E-4EE6-BC06-0CF4E5AAF041}" presName="hierChild2" presStyleCnt="0"/>
      <dgm:spPr/>
      <dgm:t>
        <a:bodyPr/>
        <a:lstStyle/>
        <a:p>
          <a:endParaRPr lang="bg-BG"/>
        </a:p>
      </dgm:t>
    </dgm:pt>
    <dgm:pt modelId="{596D0029-1D65-4542-8666-AC80E7DE22E8}" type="pres">
      <dgm:prSet presAssocID="{45C7B9F8-7E25-43C2-9AF4-CA812D4A985C}" presName="hierRoot1" presStyleCnt="0"/>
      <dgm:spPr/>
      <dgm:t>
        <a:bodyPr/>
        <a:lstStyle/>
        <a:p>
          <a:endParaRPr lang="bg-BG"/>
        </a:p>
      </dgm:t>
    </dgm:pt>
    <dgm:pt modelId="{0D4262EC-C183-4F95-BB1C-96EE1366A607}" type="pres">
      <dgm:prSet presAssocID="{45C7B9F8-7E25-43C2-9AF4-CA812D4A985C}" presName="composite" presStyleCnt="0"/>
      <dgm:spPr/>
      <dgm:t>
        <a:bodyPr/>
        <a:lstStyle/>
        <a:p>
          <a:endParaRPr lang="bg-BG"/>
        </a:p>
      </dgm:t>
    </dgm:pt>
    <dgm:pt modelId="{0D369381-776A-43F7-9F22-2CDE04D31551}" type="pres">
      <dgm:prSet presAssocID="{45C7B9F8-7E25-43C2-9AF4-CA812D4A985C}" presName="background" presStyleLbl="node0" presStyleIdx="3" presStyleCnt="6"/>
      <dgm:spPr/>
      <dgm:t>
        <a:bodyPr/>
        <a:lstStyle/>
        <a:p>
          <a:endParaRPr lang="bg-BG"/>
        </a:p>
      </dgm:t>
    </dgm:pt>
    <dgm:pt modelId="{A8EA34A9-7DC1-411E-BCD9-2EFEE690FFD8}" type="pres">
      <dgm:prSet presAssocID="{45C7B9F8-7E25-43C2-9AF4-CA812D4A985C}" presName="text" presStyleLbl="fgAcc0" presStyleIdx="3" presStyleCnt="6" custScaleX="153275" custScaleY="134913" custLinFactY="-30131" custLinFactNeighborX="80852" custLinFactNeighborY="-100000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5892EB08-7C50-4642-8CB3-6437D1D98BE3}" type="pres">
      <dgm:prSet presAssocID="{45C7B9F8-7E25-43C2-9AF4-CA812D4A985C}" presName="hierChild2" presStyleCnt="0"/>
      <dgm:spPr/>
      <dgm:t>
        <a:bodyPr/>
        <a:lstStyle/>
        <a:p>
          <a:endParaRPr lang="bg-BG"/>
        </a:p>
      </dgm:t>
    </dgm:pt>
    <dgm:pt modelId="{1EE80FE3-496B-41CE-97EA-0F323AD038C2}" type="pres">
      <dgm:prSet presAssocID="{FE139647-5F53-474B-9AD2-407A1F09A53D}" presName="hierRoot1" presStyleCnt="0"/>
      <dgm:spPr/>
      <dgm:t>
        <a:bodyPr/>
        <a:lstStyle/>
        <a:p>
          <a:endParaRPr lang="bg-BG"/>
        </a:p>
      </dgm:t>
    </dgm:pt>
    <dgm:pt modelId="{8CAECB77-AD70-4D0D-AFB8-C62CC0989463}" type="pres">
      <dgm:prSet presAssocID="{FE139647-5F53-474B-9AD2-407A1F09A53D}" presName="composite" presStyleCnt="0"/>
      <dgm:spPr/>
      <dgm:t>
        <a:bodyPr/>
        <a:lstStyle/>
        <a:p>
          <a:endParaRPr lang="bg-BG"/>
        </a:p>
      </dgm:t>
    </dgm:pt>
    <dgm:pt modelId="{9CA5C30F-AE03-4920-B266-979B84468652}" type="pres">
      <dgm:prSet presAssocID="{FE139647-5F53-474B-9AD2-407A1F09A53D}" presName="background" presStyleLbl="node0" presStyleIdx="4" presStyleCnt="6"/>
      <dgm:spPr/>
      <dgm:t>
        <a:bodyPr/>
        <a:lstStyle/>
        <a:p>
          <a:endParaRPr lang="bg-BG"/>
        </a:p>
      </dgm:t>
    </dgm:pt>
    <dgm:pt modelId="{7E1B67B5-B6D3-4671-A905-5D5F078BF95C}" type="pres">
      <dgm:prSet presAssocID="{FE139647-5F53-474B-9AD2-407A1F09A53D}" presName="text" presStyleLbl="fgAcc0" presStyleIdx="4" presStyleCnt="6" custScaleX="252139" custScaleY="222407" custLinFactX="-100000" custLinFactY="16388" custLinFactNeighborX="-116867" custLinFactNeighborY="100000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3CD7D95E-85E6-427E-A2EC-8F89222FC6C3}" type="pres">
      <dgm:prSet presAssocID="{FE139647-5F53-474B-9AD2-407A1F09A53D}" presName="hierChild2" presStyleCnt="0"/>
      <dgm:spPr/>
      <dgm:t>
        <a:bodyPr/>
        <a:lstStyle/>
        <a:p>
          <a:endParaRPr lang="bg-BG"/>
        </a:p>
      </dgm:t>
    </dgm:pt>
    <dgm:pt modelId="{8B09B206-4DFE-4EBB-B08E-630D3C9F9899}" type="pres">
      <dgm:prSet presAssocID="{16937A7F-F543-4C46-A70F-D71981D41B72}" presName="Name10" presStyleLbl="parChTrans1D2" presStyleIdx="0" presStyleCnt="5"/>
      <dgm:spPr/>
      <dgm:t>
        <a:bodyPr/>
        <a:lstStyle/>
        <a:p>
          <a:endParaRPr lang="bg-BG"/>
        </a:p>
      </dgm:t>
    </dgm:pt>
    <dgm:pt modelId="{DE73C322-C96F-4B17-9C50-E5F0C65F8B60}" type="pres">
      <dgm:prSet presAssocID="{97A6F986-C5BC-4626-A5BC-EF9D3C13539F}" presName="hierRoot2" presStyleCnt="0"/>
      <dgm:spPr/>
      <dgm:t>
        <a:bodyPr/>
        <a:lstStyle/>
        <a:p>
          <a:endParaRPr lang="bg-BG"/>
        </a:p>
      </dgm:t>
    </dgm:pt>
    <dgm:pt modelId="{5D5E83DF-1D76-42EC-83B1-1AB70CDE5200}" type="pres">
      <dgm:prSet presAssocID="{97A6F986-C5BC-4626-A5BC-EF9D3C13539F}" presName="composite2" presStyleCnt="0"/>
      <dgm:spPr/>
      <dgm:t>
        <a:bodyPr/>
        <a:lstStyle/>
        <a:p>
          <a:endParaRPr lang="bg-BG"/>
        </a:p>
      </dgm:t>
    </dgm:pt>
    <dgm:pt modelId="{8988FC62-1717-4BC4-BC3F-49D4D5719E33}" type="pres">
      <dgm:prSet presAssocID="{97A6F986-C5BC-4626-A5BC-EF9D3C13539F}" presName="background2" presStyleLbl="node2" presStyleIdx="0" presStyleCnt="5"/>
      <dgm:spPr/>
      <dgm:t>
        <a:bodyPr/>
        <a:lstStyle/>
        <a:p>
          <a:endParaRPr lang="bg-BG"/>
        </a:p>
      </dgm:t>
    </dgm:pt>
    <dgm:pt modelId="{AC7E2CB1-C530-4B17-8162-233A7BDE7C70}" type="pres">
      <dgm:prSet presAssocID="{97A6F986-C5BC-4626-A5BC-EF9D3C13539F}" presName="text2" presStyleLbl="fgAcc2" presStyleIdx="0" presStyleCnt="5" custScaleX="134724" custScaleY="189792" custLinFactX="-100000" custLinFactY="78492" custLinFactNeighborX="-190626" custLinFactNeighborY="100000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3CA48EA1-2F54-4D9B-88A0-E8C6225FD821}" type="pres">
      <dgm:prSet presAssocID="{97A6F986-C5BC-4626-A5BC-EF9D3C13539F}" presName="hierChild3" presStyleCnt="0"/>
      <dgm:spPr/>
      <dgm:t>
        <a:bodyPr/>
        <a:lstStyle/>
        <a:p>
          <a:endParaRPr lang="bg-BG"/>
        </a:p>
      </dgm:t>
    </dgm:pt>
    <dgm:pt modelId="{2BA80094-556C-4EF6-8B33-FE5E4665A699}" type="pres">
      <dgm:prSet presAssocID="{ECF7B84E-5044-45F2-8B9D-9318E5928614}" presName="Name10" presStyleLbl="parChTrans1D2" presStyleIdx="1" presStyleCnt="5"/>
      <dgm:spPr/>
      <dgm:t>
        <a:bodyPr/>
        <a:lstStyle/>
        <a:p>
          <a:endParaRPr lang="bg-BG"/>
        </a:p>
      </dgm:t>
    </dgm:pt>
    <dgm:pt modelId="{6512816F-2AB1-433E-A18B-0F3457D89248}" type="pres">
      <dgm:prSet presAssocID="{B20C63FA-77DF-4AC0-955B-3A969739B777}" presName="hierRoot2" presStyleCnt="0"/>
      <dgm:spPr/>
      <dgm:t>
        <a:bodyPr/>
        <a:lstStyle/>
        <a:p>
          <a:endParaRPr lang="bg-BG"/>
        </a:p>
      </dgm:t>
    </dgm:pt>
    <dgm:pt modelId="{82FF36D3-5886-4489-839A-E4F8DA9F3EC8}" type="pres">
      <dgm:prSet presAssocID="{B20C63FA-77DF-4AC0-955B-3A969739B777}" presName="composite2" presStyleCnt="0"/>
      <dgm:spPr/>
      <dgm:t>
        <a:bodyPr/>
        <a:lstStyle/>
        <a:p>
          <a:endParaRPr lang="bg-BG"/>
        </a:p>
      </dgm:t>
    </dgm:pt>
    <dgm:pt modelId="{F3D9C85D-1923-44E2-8E6A-002F0344A0E0}" type="pres">
      <dgm:prSet presAssocID="{B20C63FA-77DF-4AC0-955B-3A969739B777}" presName="background2" presStyleLbl="node2" presStyleIdx="1" presStyleCnt="5"/>
      <dgm:spPr/>
      <dgm:t>
        <a:bodyPr/>
        <a:lstStyle/>
        <a:p>
          <a:endParaRPr lang="bg-BG"/>
        </a:p>
      </dgm:t>
    </dgm:pt>
    <dgm:pt modelId="{826CAB2B-2B74-4094-B3F1-CD34F8808FA5}" type="pres">
      <dgm:prSet presAssocID="{B20C63FA-77DF-4AC0-955B-3A969739B777}" presName="text2" presStyleLbl="fgAcc2" presStyleIdx="1" presStyleCnt="5" custScaleX="126134" custScaleY="175660" custLinFactX="-100000" custLinFactY="100000" custLinFactNeighborX="-122327" custLinFactNeighborY="105169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235059B4-22B7-49B9-8BAA-9BDE31632111}" type="pres">
      <dgm:prSet presAssocID="{B20C63FA-77DF-4AC0-955B-3A969739B777}" presName="hierChild3" presStyleCnt="0"/>
      <dgm:spPr/>
      <dgm:t>
        <a:bodyPr/>
        <a:lstStyle/>
        <a:p>
          <a:endParaRPr lang="bg-BG"/>
        </a:p>
      </dgm:t>
    </dgm:pt>
    <dgm:pt modelId="{9BBFA92E-4031-4FD1-9549-EE5AC0286AC3}" type="pres">
      <dgm:prSet presAssocID="{234845F7-277F-45E5-81BA-30BDCAFC123F}" presName="Name10" presStyleLbl="parChTrans1D2" presStyleIdx="2" presStyleCnt="5"/>
      <dgm:spPr/>
      <dgm:t>
        <a:bodyPr/>
        <a:lstStyle/>
        <a:p>
          <a:endParaRPr lang="bg-BG"/>
        </a:p>
      </dgm:t>
    </dgm:pt>
    <dgm:pt modelId="{22A1F088-2E9F-4725-A1EE-22A15B6BC984}" type="pres">
      <dgm:prSet presAssocID="{7AED4965-EE27-43F0-8CFF-3C89477A9C58}" presName="hierRoot2" presStyleCnt="0"/>
      <dgm:spPr/>
      <dgm:t>
        <a:bodyPr/>
        <a:lstStyle/>
        <a:p>
          <a:endParaRPr lang="bg-BG"/>
        </a:p>
      </dgm:t>
    </dgm:pt>
    <dgm:pt modelId="{3AE6EEFC-9C08-4254-94C1-4DAB46241E53}" type="pres">
      <dgm:prSet presAssocID="{7AED4965-EE27-43F0-8CFF-3C89477A9C58}" presName="composite2" presStyleCnt="0"/>
      <dgm:spPr/>
      <dgm:t>
        <a:bodyPr/>
        <a:lstStyle/>
        <a:p>
          <a:endParaRPr lang="bg-BG"/>
        </a:p>
      </dgm:t>
    </dgm:pt>
    <dgm:pt modelId="{04614AC6-CD2B-41C1-ABD9-EF0331D6F881}" type="pres">
      <dgm:prSet presAssocID="{7AED4965-EE27-43F0-8CFF-3C89477A9C58}" presName="background2" presStyleLbl="node2" presStyleIdx="2" presStyleCnt="5"/>
      <dgm:spPr/>
      <dgm:t>
        <a:bodyPr/>
        <a:lstStyle/>
        <a:p>
          <a:endParaRPr lang="bg-BG"/>
        </a:p>
      </dgm:t>
    </dgm:pt>
    <dgm:pt modelId="{43D0F94A-924A-49CB-82AA-FE33FCECE37A}" type="pres">
      <dgm:prSet presAssocID="{7AED4965-EE27-43F0-8CFF-3C89477A9C58}" presName="text2" presStyleLbl="fgAcc2" presStyleIdx="2" presStyleCnt="5" custScaleX="124707" custLinFactX="-88743" custLinFactY="90736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2EC4EC49-208B-434D-B9ED-171163B36539}" type="pres">
      <dgm:prSet presAssocID="{7AED4965-EE27-43F0-8CFF-3C89477A9C58}" presName="hierChild3" presStyleCnt="0"/>
      <dgm:spPr/>
      <dgm:t>
        <a:bodyPr/>
        <a:lstStyle/>
        <a:p>
          <a:endParaRPr lang="bg-BG"/>
        </a:p>
      </dgm:t>
    </dgm:pt>
    <dgm:pt modelId="{D4F7E1DC-0F22-4D4D-BA34-E97C7A8F3735}" type="pres">
      <dgm:prSet presAssocID="{0E66FF06-8674-4BF1-A126-9340A50144A5}" presName="hierRoot1" presStyleCnt="0"/>
      <dgm:spPr/>
      <dgm:t>
        <a:bodyPr/>
        <a:lstStyle/>
        <a:p>
          <a:endParaRPr lang="bg-BG"/>
        </a:p>
      </dgm:t>
    </dgm:pt>
    <dgm:pt modelId="{D589DDD9-84CF-4094-8FA9-5279F33EB1F2}" type="pres">
      <dgm:prSet presAssocID="{0E66FF06-8674-4BF1-A126-9340A50144A5}" presName="composite" presStyleCnt="0"/>
      <dgm:spPr/>
      <dgm:t>
        <a:bodyPr/>
        <a:lstStyle/>
        <a:p>
          <a:endParaRPr lang="bg-BG"/>
        </a:p>
      </dgm:t>
    </dgm:pt>
    <dgm:pt modelId="{BC396074-C045-41D7-BFD9-3AB0834B42B6}" type="pres">
      <dgm:prSet presAssocID="{0E66FF06-8674-4BF1-A126-9340A50144A5}" presName="background" presStyleLbl="node0" presStyleIdx="5" presStyleCnt="6"/>
      <dgm:spPr/>
      <dgm:t>
        <a:bodyPr/>
        <a:lstStyle/>
        <a:p>
          <a:endParaRPr lang="bg-BG"/>
        </a:p>
      </dgm:t>
    </dgm:pt>
    <dgm:pt modelId="{E372109C-51AB-4A8A-94CA-FD1F54408292}" type="pres">
      <dgm:prSet presAssocID="{0E66FF06-8674-4BF1-A126-9340A50144A5}" presName="text" presStyleLbl="fgAcc0" presStyleIdx="5" presStyleCnt="6" custScaleX="172338" custScaleY="212929" custLinFactX="-92653" custLinFactY="17218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1CC5503F-A8A3-416F-B080-B9C9E3F4B659}" type="pres">
      <dgm:prSet presAssocID="{0E66FF06-8674-4BF1-A126-9340A50144A5}" presName="hierChild2" presStyleCnt="0"/>
      <dgm:spPr/>
      <dgm:t>
        <a:bodyPr/>
        <a:lstStyle/>
        <a:p>
          <a:endParaRPr lang="bg-BG"/>
        </a:p>
      </dgm:t>
    </dgm:pt>
    <dgm:pt modelId="{E56FDD68-BA1E-4F61-9D62-3C9B77D56A26}" type="pres">
      <dgm:prSet presAssocID="{D1A39E39-262A-4AE1-AAA7-9AA57934CC04}" presName="Name10" presStyleLbl="parChTrans1D2" presStyleIdx="3" presStyleCnt="5"/>
      <dgm:spPr/>
      <dgm:t>
        <a:bodyPr/>
        <a:lstStyle/>
        <a:p>
          <a:endParaRPr lang="bg-BG"/>
        </a:p>
      </dgm:t>
    </dgm:pt>
    <dgm:pt modelId="{B3E0E242-6027-4B3B-8F39-EE5F383D744B}" type="pres">
      <dgm:prSet presAssocID="{34EBBA08-A93E-4A3C-8DCB-AFFEA7D8188D}" presName="hierRoot2" presStyleCnt="0"/>
      <dgm:spPr/>
      <dgm:t>
        <a:bodyPr/>
        <a:lstStyle/>
        <a:p>
          <a:endParaRPr lang="bg-BG"/>
        </a:p>
      </dgm:t>
    </dgm:pt>
    <dgm:pt modelId="{34817DEC-66A5-4906-BF35-28018F19D31D}" type="pres">
      <dgm:prSet presAssocID="{34EBBA08-A93E-4A3C-8DCB-AFFEA7D8188D}" presName="composite2" presStyleCnt="0"/>
      <dgm:spPr/>
      <dgm:t>
        <a:bodyPr/>
        <a:lstStyle/>
        <a:p>
          <a:endParaRPr lang="bg-BG"/>
        </a:p>
      </dgm:t>
    </dgm:pt>
    <dgm:pt modelId="{A44E1B18-154E-4C3C-9ED9-F1004C6F1748}" type="pres">
      <dgm:prSet presAssocID="{34EBBA08-A93E-4A3C-8DCB-AFFEA7D8188D}" presName="background2" presStyleLbl="node2" presStyleIdx="3" presStyleCnt="5"/>
      <dgm:spPr/>
      <dgm:t>
        <a:bodyPr/>
        <a:lstStyle/>
        <a:p>
          <a:endParaRPr lang="bg-BG"/>
        </a:p>
      </dgm:t>
    </dgm:pt>
    <dgm:pt modelId="{4D8AF86C-A78E-4A9C-9BB9-5D7D20BC02F2}" type="pres">
      <dgm:prSet presAssocID="{34EBBA08-A93E-4A3C-8DCB-AFFEA7D8188D}" presName="text2" presStyleLbl="fgAcc2" presStyleIdx="3" presStyleCnt="5" custScaleX="130897" custScaleY="92926" custLinFactY="29757" custLinFactNeighborX="-89554" custLinFactNeighborY="100000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41D99011-2CE0-4FCE-9ABA-4018FE875D97}" type="pres">
      <dgm:prSet presAssocID="{34EBBA08-A93E-4A3C-8DCB-AFFEA7D8188D}" presName="hierChild3" presStyleCnt="0"/>
      <dgm:spPr/>
      <dgm:t>
        <a:bodyPr/>
        <a:lstStyle/>
        <a:p>
          <a:endParaRPr lang="bg-BG"/>
        </a:p>
      </dgm:t>
    </dgm:pt>
    <dgm:pt modelId="{C18823C9-7946-42AE-9E81-6DB0F3698A18}" type="pres">
      <dgm:prSet presAssocID="{EE4A74AD-741B-4073-87E0-80C31ADEDBFA}" presName="Name17" presStyleLbl="parChTrans1D3" presStyleIdx="0" presStyleCnt="3"/>
      <dgm:spPr/>
      <dgm:t>
        <a:bodyPr/>
        <a:lstStyle/>
        <a:p>
          <a:endParaRPr lang="bg-BG"/>
        </a:p>
      </dgm:t>
    </dgm:pt>
    <dgm:pt modelId="{5DB0809E-4485-4341-AA0F-506F0CACDF33}" type="pres">
      <dgm:prSet presAssocID="{0C07396B-2DA4-4041-8B7B-BF822257EEE9}" presName="hierRoot3" presStyleCnt="0"/>
      <dgm:spPr/>
      <dgm:t>
        <a:bodyPr/>
        <a:lstStyle/>
        <a:p>
          <a:endParaRPr lang="bg-BG"/>
        </a:p>
      </dgm:t>
    </dgm:pt>
    <dgm:pt modelId="{72ACBFDB-4542-4BA2-AFAF-544DDEADF562}" type="pres">
      <dgm:prSet presAssocID="{0C07396B-2DA4-4041-8B7B-BF822257EEE9}" presName="composite3" presStyleCnt="0"/>
      <dgm:spPr/>
      <dgm:t>
        <a:bodyPr/>
        <a:lstStyle/>
        <a:p>
          <a:endParaRPr lang="bg-BG"/>
        </a:p>
      </dgm:t>
    </dgm:pt>
    <dgm:pt modelId="{3FA69045-FA65-4248-BD4D-FE19550C2391}" type="pres">
      <dgm:prSet presAssocID="{0C07396B-2DA4-4041-8B7B-BF822257EEE9}" presName="background3" presStyleLbl="node3" presStyleIdx="0" presStyleCnt="3"/>
      <dgm:spPr/>
      <dgm:t>
        <a:bodyPr/>
        <a:lstStyle/>
        <a:p>
          <a:endParaRPr lang="bg-BG"/>
        </a:p>
      </dgm:t>
    </dgm:pt>
    <dgm:pt modelId="{1D863D92-B5AA-4834-8777-22276EBBE611}" type="pres">
      <dgm:prSet presAssocID="{0C07396B-2DA4-4041-8B7B-BF822257EEE9}" presName="text3" presStyleLbl="fgAcc3" presStyleIdx="0" presStyleCnt="3" custScaleX="222741" custScaleY="272590" custLinFactY="100000" custLinFactNeighborX="-99806" custLinFactNeighborY="108154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6CC453A1-BE28-4096-8741-AB276D141A14}" type="pres">
      <dgm:prSet presAssocID="{0C07396B-2DA4-4041-8B7B-BF822257EEE9}" presName="hierChild4" presStyleCnt="0"/>
      <dgm:spPr/>
      <dgm:t>
        <a:bodyPr/>
        <a:lstStyle/>
        <a:p>
          <a:endParaRPr lang="bg-BG"/>
        </a:p>
      </dgm:t>
    </dgm:pt>
    <dgm:pt modelId="{DB4CAC48-B332-4548-9470-C4FB506AD312}" type="pres">
      <dgm:prSet presAssocID="{A8197694-27DA-473B-83E8-95336C69523F}" presName="Name17" presStyleLbl="parChTrans1D3" presStyleIdx="1" presStyleCnt="3"/>
      <dgm:spPr/>
      <dgm:t>
        <a:bodyPr/>
        <a:lstStyle/>
        <a:p>
          <a:endParaRPr lang="bg-BG"/>
        </a:p>
      </dgm:t>
    </dgm:pt>
    <dgm:pt modelId="{28E5F638-BC9D-4799-94D3-E928024741ED}" type="pres">
      <dgm:prSet presAssocID="{A28A9EB0-D0D9-4527-937E-B195923D7DEC}" presName="hierRoot3" presStyleCnt="0"/>
      <dgm:spPr/>
      <dgm:t>
        <a:bodyPr/>
        <a:lstStyle/>
        <a:p>
          <a:endParaRPr lang="bg-BG"/>
        </a:p>
      </dgm:t>
    </dgm:pt>
    <dgm:pt modelId="{AE645973-7CE5-479C-9D56-200294A809FB}" type="pres">
      <dgm:prSet presAssocID="{A28A9EB0-D0D9-4527-937E-B195923D7DEC}" presName="composite3" presStyleCnt="0"/>
      <dgm:spPr/>
      <dgm:t>
        <a:bodyPr/>
        <a:lstStyle/>
        <a:p>
          <a:endParaRPr lang="bg-BG"/>
        </a:p>
      </dgm:t>
    </dgm:pt>
    <dgm:pt modelId="{ABBF7A9F-2490-4C06-BD54-2BCC266A2274}" type="pres">
      <dgm:prSet presAssocID="{A28A9EB0-D0D9-4527-937E-B195923D7DEC}" presName="background3" presStyleLbl="node3" presStyleIdx="1" presStyleCnt="3"/>
      <dgm:spPr/>
      <dgm:t>
        <a:bodyPr/>
        <a:lstStyle/>
        <a:p>
          <a:endParaRPr lang="bg-BG"/>
        </a:p>
      </dgm:t>
    </dgm:pt>
    <dgm:pt modelId="{63A3AA9D-EC3B-44A3-BB95-CF2BC8541804}" type="pres">
      <dgm:prSet presAssocID="{A28A9EB0-D0D9-4527-937E-B195923D7DEC}" presName="text3" presStyleLbl="fgAcc3" presStyleIdx="1" presStyleCnt="3" custScaleX="111306" custScaleY="251250" custLinFactY="91531" custLinFactNeighborX="-62551" custLinFactNeighborY="100000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39A65463-99A8-4184-909B-4039DD16798F}" type="pres">
      <dgm:prSet presAssocID="{A28A9EB0-D0D9-4527-937E-B195923D7DEC}" presName="hierChild4" presStyleCnt="0"/>
      <dgm:spPr/>
      <dgm:t>
        <a:bodyPr/>
        <a:lstStyle/>
        <a:p>
          <a:endParaRPr lang="bg-BG"/>
        </a:p>
      </dgm:t>
    </dgm:pt>
    <dgm:pt modelId="{8496A785-0900-46A9-A5D9-9031CE1B34A1}" type="pres">
      <dgm:prSet presAssocID="{58EF7ECB-255B-44D5-BAF6-74FAE1BC6EE3}" presName="Name10" presStyleLbl="parChTrans1D2" presStyleIdx="4" presStyleCnt="5"/>
      <dgm:spPr/>
      <dgm:t>
        <a:bodyPr/>
        <a:lstStyle/>
        <a:p>
          <a:endParaRPr lang="bg-BG"/>
        </a:p>
      </dgm:t>
    </dgm:pt>
    <dgm:pt modelId="{E843A225-6C7C-42B8-AC17-66AC03628FFD}" type="pres">
      <dgm:prSet presAssocID="{E7697C0E-8F4F-4285-B9DF-1A6510C281A5}" presName="hierRoot2" presStyleCnt="0"/>
      <dgm:spPr/>
      <dgm:t>
        <a:bodyPr/>
        <a:lstStyle/>
        <a:p>
          <a:endParaRPr lang="bg-BG"/>
        </a:p>
      </dgm:t>
    </dgm:pt>
    <dgm:pt modelId="{EB1F4714-3C08-453F-A59B-7167C4E71E5A}" type="pres">
      <dgm:prSet presAssocID="{E7697C0E-8F4F-4285-B9DF-1A6510C281A5}" presName="composite2" presStyleCnt="0"/>
      <dgm:spPr/>
      <dgm:t>
        <a:bodyPr/>
        <a:lstStyle/>
        <a:p>
          <a:endParaRPr lang="bg-BG"/>
        </a:p>
      </dgm:t>
    </dgm:pt>
    <dgm:pt modelId="{D5B23E4E-AAF2-4815-9FD6-1B3F0276DF01}" type="pres">
      <dgm:prSet presAssocID="{E7697C0E-8F4F-4285-B9DF-1A6510C281A5}" presName="background2" presStyleLbl="node2" presStyleIdx="4" presStyleCnt="5"/>
      <dgm:spPr/>
      <dgm:t>
        <a:bodyPr/>
        <a:lstStyle/>
        <a:p>
          <a:endParaRPr lang="bg-BG"/>
        </a:p>
      </dgm:t>
    </dgm:pt>
    <dgm:pt modelId="{932AC8B5-4D32-41BB-91A5-9F6FE22662B9}" type="pres">
      <dgm:prSet presAssocID="{E7697C0E-8F4F-4285-B9DF-1A6510C281A5}" presName="text2" presStyleLbl="fgAcc2" presStyleIdx="4" presStyleCnt="5" custScaleX="119038" custScaleY="73998" custLinFactY="2871" custLinFactNeighborX="-83043" custLinFactNeighborY="100000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949192E3-100B-42EF-8F7F-5E00C860C48E}" type="pres">
      <dgm:prSet presAssocID="{E7697C0E-8F4F-4285-B9DF-1A6510C281A5}" presName="hierChild3" presStyleCnt="0"/>
      <dgm:spPr/>
      <dgm:t>
        <a:bodyPr/>
        <a:lstStyle/>
        <a:p>
          <a:endParaRPr lang="bg-BG"/>
        </a:p>
      </dgm:t>
    </dgm:pt>
    <dgm:pt modelId="{0C94ECFB-3257-4518-ADEC-04C01327B335}" type="pres">
      <dgm:prSet presAssocID="{9C22DE3A-D91E-4E46-A864-D96651C72D6E}" presName="Name17" presStyleLbl="parChTrans1D3" presStyleIdx="2" presStyleCnt="3"/>
      <dgm:spPr/>
      <dgm:t>
        <a:bodyPr/>
        <a:lstStyle/>
        <a:p>
          <a:endParaRPr lang="bg-BG"/>
        </a:p>
      </dgm:t>
    </dgm:pt>
    <dgm:pt modelId="{EB3FC276-C29A-4FE7-A6B0-7559B75175A8}" type="pres">
      <dgm:prSet presAssocID="{A34D4703-69D0-4C15-BEAA-785CC94352ED}" presName="hierRoot3" presStyleCnt="0"/>
      <dgm:spPr/>
      <dgm:t>
        <a:bodyPr/>
        <a:lstStyle/>
        <a:p>
          <a:endParaRPr lang="bg-BG"/>
        </a:p>
      </dgm:t>
    </dgm:pt>
    <dgm:pt modelId="{509E51F4-5E58-4E9A-9C83-BAEDC7070A17}" type="pres">
      <dgm:prSet presAssocID="{A34D4703-69D0-4C15-BEAA-785CC94352ED}" presName="composite3" presStyleCnt="0"/>
      <dgm:spPr/>
      <dgm:t>
        <a:bodyPr/>
        <a:lstStyle/>
        <a:p>
          <a:endParaRPr lang="bg-BG"/>
        </a:p>
      </dgm:t>
    </dgm:pt>
    <dgm:pt modelId="{D2D0E4DE-CF54-435A-9560-91A942E68362}" type="pres">
      <dgm:prSet presAssocID="{A34D4703-69D0-4C15-BEAA-785CC94352ED}" presName="background3" presStyleLbl="node3" presStyleIdx="2" presStyleCnt="3"/>
      <dgm:spPr/>
      <dgm:t>
        <a:bodyPr/>
        <a:lstStyle/>
        <a:p>
          <a:endParaRPr lang="bg-BG"/>
        </a:p>
      </dgm:t>
    </dgm:pt>
    <dgm:pt modelId="{1BF25C84-BDD0-49E3-A3B9-8350CE61BFAE}" type="pres">
      <dgm:prSet presAssocID="{A34D4703-69D0-4C15-BEAA-785CC94352ED}" presName="text3" presStyleLbl="fgAcc3" presStyleIdx="2" presStyleCnt="3" custScaleY="214992" custLinFactY="67416" custLinFactNeighborX="-19908" custLinFactNeighborY="100000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2D8574B5-46AC-4D4E-8A9B-02FD4B920749}" type="pres">
      <dgm:prSet presAssocID="{A34D4703-69D0-4C15-BEAA-785CC94352ED}" presName="hierChild4" presStyleCnt="0"/>
      <dgm:spPr/>
      <dgm:t>
        <a:bodyPr/>
        <a:lstStyle/>
        <a:p>
          <a:endParaRPr lang="bg-BG"/>
        </a:p>
      </dgm:t>
    </dgm:pt>
  </dgm:ptLst>
  <dgm:cxnLst>
    <dgm:cxn modelId="{F061700F-606D-42C1-A4FC-9CC7D54E1A16}" type="presOf" srcId="{ECF7B84E-5044-45F2-8B9D-9318E5928614}" destId="{2BA80094-556C-4EF6-8B33-FE5E4665A699}" srcOrd="0" destOrd="0" presId="urn:microsoft.com/office/officeart/2005/8/layout/hierarchy1"/>
    <dgm:cxn modelId="{E8E22ED9-2157-4016-BDD8-02E1EDDFC51C}" type="presOf" srcId="{0C07396B-2DA4-4041-8B7B-BF822257EEE9}" destId="{1D863D92-B5AA-4834-8777-22276EBBE611}" srcOrd="0" destOrd="0" presId="urn:microsoft.com/office/officeart/2005/8/layout/hierarchy1"/>
    <dgm:cxn modelId="{B514418A-990B-43F9-AE20-C793605CD008}" type="presOf" srcId="{D1A39E39-262A-4AE1-AAA7-9AA57934CC04}" destId="{E56FDD68-BA1E-4F61-9D62-3C9B77D56A26}" srcOrd="0" destOrd="0" presId="urn:microsoft.com/office/officeart/2005/8/layout/hierarchy1"/>
    <dgm:cxn modelId="{E91C36AF-1D40-4119-A8E0-B36E33FE6D0E}" srcId="{34EBBA08-A93E-4A3C-8DCB-AFFEA7D8188D}" destId="{A28A9EB0-D0D9-4527-937E-B195923D7DEC}" srcOrd="1" destOrd="0" parTransId="{A8197694-27DA-473B-83E8-95336C69523F}" sibTransId="{6088BA77-796A-4D35-981F-37942E30C432}"/>
    <dgm:cxn modelId="{67608E87-069C-4DB8-8E76-BA2BD026A9AA}" type="presOf" srcId="{F441C464-20AD-4B7A-B817-570BBFCDBBD4}" destId="{CACF6864-BA19-4EF0-B0B1-D0F2D824CA1C}" srcOrd="0" destOrd="0" presId="urn:microsoft.com/office/officeart/2005/8/layout/hierarchy1"/>
    <dgm:cxn modelId="{B004C701-588D-4EA5-BE8D-121FFF72B118}" type="presOf" srcId="{A34D4703-69D0-4C15-BEAA-785CC94352ED}" destId="{1BF25C84-BDD0-49E3-A3B9-8350CE61BFAE}" srcOrd="0" destOrd="0" presId="urn:microsoft.com/office/officeart/2005/8/layout/hierarchy1"/>
    <dgm:cxn modelId="{5B29EE64-482F-468D-905F-180D4A846801}" srcId="{DC583823-D900-4DBF-94D4-08196EA78D23}" destId="{F0C20D43-FA1E-4EE6-BC06-0CF4E5AAF041}" srcOrd="2" destOrd="0" parTransId="{7680819F-7AEB-434E-A656-413552A416A4}" sibTransId="{548704EB-32B1-4990-9BE9-8634C2E57557}"/>
    <dgm:cxn modelId="{33B68B2A-1888-49C0-A557-B0E935024451}" srcId="{DC583823-D900-4DBF-94D4-08196EA78D23}" destId="{F441C464-20AD-4B7A-B817-570BBFCDBBD4}" srcOrd="0" destOrd="0" parTransId="{C5D5BC4E-5770-46AC-804E-ED6516749766}" sibTransId="{6BEDDF2A-4936-4636-AFFD-108174D1BE47}"/>
    <dgm:cxn modelId="{8916EDFD-0A20-4B78-BBBF-B35BC5638AEE}" type="presOf" srcId="{58EF7ECB-255B-44D5-BAF6-74FAE1BC6EE3}" destId="{8496A785-0900-46A9-A5D9-9031CE1B34A1}" srcOrd="0" destOrd="0" presId="urn:microsoft.com/office/officeart/2005/8/layout/hierarchy1"/>
    <dgm:cxn modelId="{0B33156E-E595-43ED-906D-AE8CCAAA3820}" srcId="{FE139647-5F53-474B-9AD2-407A1F09A53D}" destId="{97A6F986-C5BC-4626-A5BC-EF9D3C13539F}" srcOrd="0" destOrd="0" parTransId="{16937A7F-F543-4C46-A70F-D71981D41B72}" sibTransId="{C0DA5E70-77B1-4D91-95A9-960035450386}"/>
    <dgm:cxn modelId="{26AE5F14-F94C-45C3-B49B-F7CBEB9C137B}" type="presOf" srcId="{97A6F986-C5BC-4626-A5BC-EF9D3C13539F}" destId="{AC7E2CB1-C530-4B17-8162-233A7BDE7C70}" srcOrd="0" destOrd="0" presId="urn:microsoft.com/office/officeart/2005/8/layout/hierarchy1"/>
    <dgm:cxn modelId="{C0363316-3DD8-48F1-BF6D-D3578B0DE2F3}" srcId="{0E66FF06-8674-4BF1-A126-9340A50144A5}" destId="{E7697C0E-8F4F-4285-B9DF-1A6510C281A5}" srcOrd="1" destOrd="0" parTransId="{58EF7ECB-255B-44D5-BAF6-74FAE1BC6EE3}" sibTransId="{0FE36102-2E0E-46C6-9827-37247A880C90}"/>
    <dgm:cxn modelId="{104B0B4D-AF42-4376-8949-CFCA3D850EBD}" type="presOf" srcId="{0E66FF06-8674-4BF1-A126-9340A50144A5}" destId="{E372109C-51AB-4A8A-94CA-FD1F54408292}" srcOrd="0" destOrd="0" presId="urn:microsoft.com/office/officeart/2005/8/layout/hierarchy1"/>
    <dgm:cxn modelId="{38FF6F95-9FB5-46F8-AE61-6722E7676406}" type="presOf" srcId="{FE139647-5F53-474B-9AD2-407A1F09A53D}" destId="{7E1B67B5-B6D3-4671-A905-5D5F078BF95C}" srcOrd="0" destOrd="0" presId="urn:microsoft.com/office/officeart/2005/8/layout/hierarchy1"/>
    <dgm:cxn modelId="{20114B5B-5F6B-417D-8C4F-4DA87415571A}" type="presOf" srcId="{B20C63FA-77DF-4AC0-955B-3A969739B777}" destId="{826CAB2B-2B74-4094-B3F1-CD34F8808FA5}" srcOrd="0" destOrd="0" presId="urn:microsoft.com/office/officeart/2005/8/layout/hierarchy1"/>
    <dgm:cxn modelId="{EE4CE06F-AA5F-402C-917C-C55EC0759B25}" srcId="{DC583823-D900-4DBF-94D4-08196EA78D23}" destId="{FE139647-5F53-474B-9AD2-407A1F09A53D}" srcOrd="4" destOrd="0" parTransId="{8F1823C0-9AD8-47B1-8E7D-77254146069C}" sibTransId="{F8DFB353-EA75-4054-B83D-188602E4ADCF}"/>
    <dgm:cxn modelId="{A10A37BC-D55F-4E1C-8D37-5DD8B86D4289}" srcId="{DC583823-D900-4DBF-94D4-08196EA78D23}" destId="{45C7B9F8-7E25-43C2-9AF4-CA812D4A985C}" srcOrd="3" destOrd="0" parTransId="{7C1E3033-7721-4218-866E-D65C07B79E52}" sibTransId="{11231907-CD7A-4297-B2B0-0B3A663FC403}"/>
    <dgm:cxn modelId="{81A08970-8772-435C-AC43-5F031F599874}" type="presOf" srcId="{665B9A5E-95AC-4BE9-9546-FB26DA7F9102}" destId="{546F727B-C895-4B64-928D-9C7CF81D24EE}" srcOrd="0" destOrd="0" presId="urn:microsoft.com/office/officeart/2005/8/layout/hierarchy1"/>
    <dgm:cxn modelId="{6BF2F80E-DE30-45E0-B15D-AFC908D25DF5}" type="presOf" srcId="{34EBBA08-A93E-4A3C-8DCB-AFFEA7D8188D}" destId="{4D8AF86C-A78E-4A9C-9BB9-5D7D20BC02F2}" srcOrd="0" destOrd="0" presId="urn:microsoft.com/office/officeart/2005/8/layout/hierarchy1"/>
    <dgm:cxn modelId="{0457D020-648B-43AD-85FD-6A1F168D04B7}" srcId="{FE139647-5F53-474B-9AD2-407A1F09A53D}" destId="{7AED4965-EE27-43F0-8CFF-3C89477A9C58}" srcOrd="2" destOrd="0" parTransId="{234845F7-277F-45E5-81BA-30BDCAFC123F}" sibTransId="{ECA6A24F-AC55-43C5-88D5-C2576F34B9DB}"/>
    <dgm:cxn modelId="{3CEFAA72-A129-449B-99CA-163271C20D8E}" type="presOf" srcId="{9C22DE3A-D91E-4E46-A864-D96651C72D6E}" destId="{0C94ECFB-3257-4518-ADEC-04C01327B335}" srcOrd="0" destOrd="0" presId="urn:microsoft.com/office/officeart/2005/8/layout/hierarchy1"/>
    <dgm:cxn modelId="{BD343C32-7D6D-4D23-90CB-96D4ADEBB917}" type="presOf" srcId="{7AED4965-EE27-43F0-8CFF-3C89477A9C58}" destId="{43D0F94A-924A-49CB-82AA-FE33FCECE37A}" srcOrd="0" destOrd="0" presId="urn:microsoft.com/office/officeart/2005/8/layout/hierarchy1"/>
    <dgm:cxn modelId="{CB84A31B-64AF-4370-9989-87C20F1C220C}" srcId="{DC583823-D900-4DBF-94D4-08196EA78D23}" destId="{665B9A5E-95AC-4BE9-9546-FB26DA7F9102}" srcOrd="1" destOrd="0" parTransId="{986E16AF-8165-4366-AACB-77FB135FBAE6}" sibTransId="{3C4946E5-DCB5-4AB0-90D8-EE5B3C84C938}"/>
    <dgm:cxn modelId="{9762F88B-8F6D-4972-B624-F192EC267398}" type="presOf" srcId="{A28A9EB0-D0D9-4527-937E-B195923D7DEC}" destId="{63A3AA9D-EC3B-44A3-BB95-CF2BC8541804}" srcOrd="0" destOrd="0" presId="urn:microsoft.com/office/officeart/2005/8/layout/hierarchy1"/>
    <dgm:cxn modelId="{383CC46C-57BE-4C0C-8088-E4B45663AFB8}" srcId="{34EBBA08-A93E-4A3C-8DCB-AFFEA7D8188D}" destId="{0C07396B-2DA4-4041-8B7B-BF822257EEE9}" srcOrd="0" destOrd="0" parTransId="{EE4A74AD-741B-4073-87E0-80C31ADEDBFA}" sibTransId="{A7AA73EA-9403-47FD-AE3C-BD7B992CE29E}"/>
    <dgm:cxn modelId="{4249E275-90B4-4B18-BAF4-930F12B92CB4}" type="presOf" srcId="{E7697C0E-8F4F-4285-B9DF-1A6510C281A5}" destId="{932AC8B5-4D32-41BB-91A5-9F6FE22662B9}" srcOrd="0" destOrd="0" presId="urn:microsoft.com/office/officeart/2005/8/layout/hierarchy1"/>
    <dgm:cxn modelId="{C61AA528-6FFB-460E-B24C-78C4EF610DC7}" srcId="{0E66FF06-8674-4BF1-A126-9340A50144A5}" destId="{34EBBA08-A93E-4A3C-8DCB-AFFEA7D8188D}" srcOrd="0" destOrd="0" parTransId="{D1A39E39-262A-4AE1-AAA7-9AA57934CC04}" sibTransId="{2859726F-8D59-4D7A-9DE1-12145B1EB605}"/>
    <dgm:cxn modelId="{A6181CA0-99EC-4F91-BC01-C133B7404078}" srcId="{E7697C0E-8F4F-4285-B9DF-1A6510C281A5}" destId="{A34D4703-69D0-4C15-BEAA-785CC94352ED}" srcOrd="0" destOrd="0" parTransId="{9C22DE3A-D91E-4E46-A864-D96651C72D6E}" sibTransId="{79B9BB74-4F25-4811-8240-949ABA96264B}"/>
    <dgm:cxn modelId="{8457A78F-F57C-4458-9893-CDB7E062E188}" type="presOf" srcId="{DC583823-D900-4DBF-94D4-08196EA78D23}" destId="{526B97C9-7559-4152-9973-E5DD59D56D26}" srcOrd="0" destOrd="0" presId="urn:microsoft.com/office/officeart/2005/8/layout/hierarchy1"/>
    <dgm:cxn modelId="{35C694F2-1FD5-4060-880A-482CFEB67BFC}" type="presOf" srcId="{45C7B9F8-7E25-43C2-9AF4-CA812D4A985C}" destId="{A8EA34A9-7DC1-411E-BCD9-2EFEE690FFD8}" srcOrd="0" destOrd="0" presId="urn:microsoft.com/office/officeart/2005/8/layout/hierarchy1"/>
    <dgm:cxn modelId="{0007F8CA-9764-4590-8840-D5509D2B27A2}" type="presOf" srcId="{16937A7F-F543-4C46-A70F-D71981D41B72}" destId="{8B09B206-4DFE-4EBB-B08E-630D3C9F9899}" srcOrd="0" destOrd="0" presId="urn:microsoft.com/office/officeart/2005/8/layout/hierarchy1"/>
    <dgm:cxn modelId="{EAB2C47A-9348-4A62-9064-1777B71FF8E8}" type="presOf" srcId="{F0C20D43-FA1E-4EE6-BC06-0CF4E5AAF041}" destId="{ED0CAC3A-F8CF-4343-9D64-17149A9922E3}" srcOrd="0" destOrd="0" presId="urn:microsoft.com/office/officeart/2005/8/layout/hierarchy1"/>
    <dgm:cxn modelId="{18A3E189-DC93-4E93-AEB0-7D47FFA11540}" srcId="{DC583823-D900-4DBF-94D4-08196EA78D23}" destId="{0E66FF06-8674-4BF1-A126-9340A50144A5}" srcOrd="5" destOrd="0" parTransId="{9A423418-6384-41E2-B12B-9A517763A91B}" sibTransId="{BF5C8260-8170-4C16-A0C4-A65766335B85}"/>
    <dgm:cxn modelId="{4B35F5E8-C553-4823-AFB5-837D6CD7D340}" type="presOf" srcId="{A8197694-27DA-473B-83E8-95336C69523F}" destId="{DB4CAC48-B332-4548-9470-C4FB506AD312}" srcOrd="0" destOrd="0" presId="urn:microsoft.com/office/officeart/2005/8/layout/hierarchy1"/>
    <dgm:cxn modelId="{421E3DCA-6829-4831-B1DF-F6DCA4AA5891}" type="presOf" srcId="{EE4A74AD-741B-4073-87E0-80C31ADEDBFA}" destId="{C18823C9-7946-42AE-9E81-6DB0F3698A18}" srcOrd="0" destOrd="0" presId="urn:microsoft.com/office/officeart/2005/8/layout/hierarchy1"/>
    <dgm:cxn modelId="{BD008E38-AD21-4E7A-921D-53BABF2803C1}" type="presOf" srcId="{234845F7-277F-45E5-81BA-30BDCAFC123F}" destId="{9BBFA92E-4031-4FD1-9549-EE5AC0286AC3}" srcOrd="0" destOrd="0" presId="urn:microsoft.com/office/officeart/2005/8/layout/hierarchy1"/>
    <dgm:cxn modelId="{CBB970CA-3017-409D-9455-5552690D8276}" srcId="{FE139647-5F53-474B-9AD2-407A1F09A53D}" destId="{B20C63FA-77DF-4AC0-955B-3A969739B777}" srcOrd="1" destOrd="0" parTransId="{ECF7B84E-5044-45F2-8B9D-9318E5928614}" sibTransId="{A49D4931-1775-4B4C-94FD-A894371EB882}"/>
    <dgm:cxn modelId="{4CA51E31-3F75-4DEE-AE99-B0917213E12B}" type="presParOf" srcId="{526B97C9-7559-4152-9973-E5DD59D56D26}" destId="{C08587A6-60CA-45CE-8822-549616506D6F}" srcOrd="0" destOrd="0" presId="urn:microsoft.com/office/officeart/2005/8/layout/hierarchy1"/>
    <dgm:cxn modelId="{7EF23F1A-8AEF-4893-8850-56DFF0FB572D}" type="presParOf" srcId="{C08587A6-60CA-45CE-8822-549616506D6F}" destId="{1D4587D7-53D1-4125-8ADE-6872126FDE7C}" srcOrd="0" destOrd="0" presId="urn:microsoft.com/office/officeart/2005/8/layout/hierarchy1"/>
    <dgm:cxn modelId="{A18317F5-6AD7-4902-80A0-B866EA3198FD}" type="presParOf" srcId="{1D4587D7-53D1-4125-8ADE-6872126FDE7C}" destId="{72142707-257E-484B-A388-D665E28E9A44}" srcOrd="0" destOrd="0" presId="urn:microsoft.com/office/officeart/2005/8/layout/hierarchy1"/>
    <dgm:cxn modelId="{E8FD7CE8-AA57-420A-A0FB-99D46915D415}" type="presParOf" srcId="{1D4587D7-53D1-4125-8ADE-6872126FDE7C}" destId="{CACF6864-BA19-4EF0-B0B1-D0F2D824CA1C}" srcOrd="1" destOrd="0" presId="urn:microsoft.com/office/officeart/2005/8/layout/hierarchy1"/>
    <dgm:cxn modelId="{05D9F0EA-7CFD-4746-9030-A6FCC388D03A}" type="presParOf" srcId="{C08587A6-60CA-45CE-8822-549616506D6F}" destId="{ACB230BE-B116-4B59-BC59-581F50F94575}" srcOrd="1" destOrd="0" presId="urn:microsoft.com/office/officeart/2005/8/layout/hierarchy1"/>
    <dgm:cxn modelId="{9A08E728-7BFA-4434-B10D-52EA6A628194}" type="presParOf" srcId="{526B97C9-7559-4152-9973-E5DD59D56D26}" destId="{70AAC73F-5A94-4DAB-BF3A-02F5C2EB5AEB}" srcOrd="1" destOrd="0" presId="urn:microsoft.com/office/officeart/2005/8/layout/hierarchy1"/>
    <dgm:cxn modelId="{4F5B57C9-D896-4CBD-9223-14A4CC0159E3}" type="presParOf" srcId="{70AAC73F-5A94-4DAB-BF3A-02F5C2EB5AEB}" destId="{C7A99361-8FE3-4389-B12E-74B3185E1A11}" srcOrd="0" destOrd="0" presId="urn:microsoft.com/office/officeart/2005/8/layout/hierarchy1"/>
    <dgm:cxn modelId="{CEC824AB-7CEE-4D70-8276-6531CE3EF4EE}" type="presParOf" srcId="{C7A99361-8FE3-4389-B12E-74B3185E1A11}" destId="{2A3F987F-6627-498F-94CA-B5F4A706C95A}" srcOrd="0" destOrd="0" presId="urn:microsoft.com/office/officeart/2005/8/layout/hierarchy1"/>
    <dgm:cxn modelId="{B6241753-3B97-466E-A5BF-36B7BFDE839B}" type="presParOf" srcId="{C7A99361-8FE3-4389-B12E-74B3185E1A11}" destId="{546F727B-C895-4B64-928D-9C7CF81D24EE}" srcOrd="1" destOrd="0" presId="urn:microsoft.com/office/officeart/2005/8/layout/hierarchy1"/>
    <dgm:cxn modelId="{CF9566E1-0074-401E-B683-E3A0E246F2F3}" type="presParOf" srcId="{70AAC73F-5A94-4DAB-BF3A-02F5C2EB5AEB}" destId="{8FC6A3FD-DE2C-4D66-A5C3-87F09354547C}" srcOrd="1" destOrd="0" presId="urn:microsoft.com/office/officeart/2005/8/layout/hierarchy1"/>
    <dgm:cxn modelId="{AE6120F1-2202-4C3D-882A-AB344277936B}" type="presParOf" srcId="{526B97C9-7559-4152-9973-E5DD59D56D26}" destId="{775AFD65-15F2-40BE-B102-243214BEBDFA}" srcOrd="2" destOrd="0" presId="urn:microsoft.com/office/officeart/2005/8/layout/hierarchy1"/>
    <dgm:cxn modelId="{2606D04E-30C4-4316-970C-09C068AF856B}" type="presParOf" srcId="{775AFD65-15F2-40BE-B102-243214BEBDFA}" destId="{8C026FF9-96F7-4B1A-87EA-A642906E629A}" srcOrd="0" destOrd="0" presId="urn:microsoft.com/office/officeart/2005/8/layout/hierarchy1"/>
    <dgm:cxn modelId="{E41FBD81-6A3C-4B05-B37D-6298F600C1DA}" type="presParOf" srcId="{8C026FF9-96F7-4B1A-87EA-A642906E629A}" destId="{08C7F0F4-181B-43F6-A36B-F34CCAB2269E}" srcOrd="0" destOrd="0" presId="urn:microsoft.com/office/officeart/2005/8/layout/hierarchy1"/>
    <dgm:cxn modelId="{07219567-D2D3-42C9-B8AB-5FCF66700D90}" type="presParOf" srcId="{8C026FF9-96F7-4B1A-87EA-A642906E629A}" destId="{ED0CAC3A-F8CF-4343-9D64-17149A9922E3}" srcOrd="1" destOrd="0" presId="urn:microsoft.com/office/officeart/2005/8/layout/hierarchy1"/>
    <dgm:cxn modelId="{8FFC2E97-0AE7-4383-AD40-47403B31FC1A}" type="presParOf" srcId="{775AFD65-15F2-40BE-B102-243214BEBDFA}" destId="{4FE67000-0301-4D97-BDB4-552EA3C13D3D}" srcOrd="1" destOrd="0" presId="urn:microsoft.com/office/officeart/2005/8/layout/hierarchy1"/>
    <dgm:cxn modelId="{CD6D7E4B-D505-4633-807F-E94A4D79CC1B}" type="presParOf" srcId="{526B97C9-7559-4152-9973-E5DD59D56D26}" destId="{596D0029-1D65-4542-8666-AC80E7DE22E8}" srcOrd="3" destOrd="0" presId="urn:microsoft.com/office/officeart/2005/8/layout/hierarchy1"/>
    <dgm:cxn modelId="{708AF2DF-9E00-4F0F-A5E5-C87E57BD2D7F}" type="presParOf" srcId="{596D0029-1D65-4542-8666-AC80E7DE22E8}" destId="{0D4262EC-C183-4F95-BB1C-96EE1366A607}" srcOrd="0" destOrd="0" presId="urn:microsoft.com/office/officeart/2005/8/layout/hierarchy1"/>
    <dgm:cxn modelId="{AAA9A8A2-82D1-418F-9665-71FABC465E21}" type="presParOf" srcId="{0D4262EC-C183-4F95-BB1C-96EE1366A607}" destId="{0D369381-776A-43F7-9F22-2CDE04D31551}" srcOrd="0" destOrd="0" presId="urn:microsoft.com/office/officeart/2005/8/layout/hierarchy1"/>
    <dgm:cxn modelId="{9EAA0533-812F-400E-8608-34F9F2650298}" type="presParOf" srcId="{0D4262EC-C183-4F95-BB1C-96EE1366A607}" destId="{A8EA34A9-7DC1-411E-BCD9-2EFEE690FFD8}" srcOrd="1" destOrd="0" presId="urn:microsoft.com/office/officeart/2005/8/layout/hierarchy1"/>
    <dgm:cxn modelId="{16FEC3DB-C308-4E1E-8E47-FA6EE2B31925}" type="presParOf" srcId="{596D0029-1D65-4542-8666-AC80E7DE22E8}" destId="{5892EB08-7C50-4642-8CB3-6437D1D98BE3}" srcOrd="1" destOrd="0" presId="urn:microsoft.com/office/officeart/2005/8/layout/hierarchy1"/>
    <dgm:cxn modelId="{913E0FC5-035C-450B-BC5C-13B3189943E2}" type="presParOf" srcId="{526B97C9-7559-4152-9973-E5DD59D56D26}" destId="{1EE80FE3-496B-41CE-97EA-0F323AD038C2}" srcOrd="4" destOrd="0" presId="urn:microsoft.com/office/officeart/2005/8/layout/hierarchy1"/>
    <dgm:cxn modelId="{9C364A05-FD66-4377-B889-089E850C6035}" type="presParOf" srcId="{1EE80FE3-496B-41CE-97EA-0F323AD038C2}" destId="{8CAECB77-AD70-4D0D-AFB8-C62CC0989463}" srcOrd="0" destOrd="0" presId="urn:microsoft.com/office/officeart/2005/8/layout/hierarchy1"/>
    <dgm:cxn modelId="{EE6687EF-D3D4-4D16-A79A-B7ABB99192DF}" type="presParOf" srcId="{8CAECB77-AD70-4D0D-AFB8-C62CC0989463}" destId="{9CA5C30F-AE03-4920-B266-979B84468652}" srcOrd="0" destOrd="0" presId="urn:microsoft.com/office/officeart/2005/8/layout/hierarchy1"/>
    <dgm:cxn modelId="{1CD95267-9C8F-4394-8434-86FFD6196AC7}" type="presParOf" srcId="{8CAECB77-AD70-4D0D-AFB8-C62CC0989463}" destId="{7E1B67B5-B6D3-4671-A905-5D5F078BF95C}" srcOrd="1" destOrd="0" presId="urn:microsoft.com/office/officeart/2005/8/layout/hierarchy1"/>
    <dgm:cxn modelId="{360F69FB-169E-41BF-B939-1FCB1D5545A9}" type="presParOf" srcId="{1EE80FE3-496B-41CE-97EA-0F323AD038C2}" destId="{3CD7D95E-85E6-427E-A2EC-8F89222FC6C3}" srcOrd="1" destOrd="0" presId="urn:microsoft.com/office/officeart/2005/8/layout/hierarchy1"/>
    <dgm:cxn modelId="{3BB268B2-332E-4D79-93FA-A1C90AF08EAE}" type="presParOf" srcId="{3CD7D95E-85E6-427E-A2EC-8F89222FC6C3}" destId="{8B09B206-4DFE-4EBB-B08E-630D3C9F9899}" srcOrd="0" destOrd="0" presId="urn:microsoft.com/office/officeart/2005/8/layout/hierarchy1"/>
    <dgm:cxn modelId="{32269E74-2FA3-4075-AEFD-FF1EA01F73BF}" type="presParOf" srcId="{3CD7D95E-85E6-427E-A2EC-8F89222FC6C3}" destId="{DE73C322-C96F-4B17-9C50-E5F0C65F8B60}" srcOrd="1" destOrd="0" presId="urn:microsoft.com/office/officeart/2005/8/layout/hierarchy1"/>
    <dgm:cxn modelId="{22D1C73D-15C9-4C4C-912B-899B3FFD0324}" type="presParOf" srcId="{DE73C322-C96F-4B17-9C50-E5F0C65F8B60}" destId="{5D5E83DF-1D76-42EC-83B1-1AB70CDE5200}" srcOrd="0" destOrd="0" presId="urn:microsoft.com/office/officeart/2005/8/layout/hierarchy1"/>
    <dgm:cxn modelId="{DE45D8D0-F203-4B49-9921-F917B5098B9D}" type="presParOf" srcId="{5D5E83DF-1D76-42EC-83B1-1AB70CDE5200}" destId="{8988FC62-1717-4BC4-BC3F-49D4D5719E33}" srcOrd="0" destOrd="0" presId="urn:microsoft.com/office/officeart/2005/8/layout/hierarchy1"/>
    <dgm:cxn modelId="{4B355A2C-4854-47F3-9D9E-748F05903F8D}" type="presParOf" srcId="{5D5E83DF-1D76-42EC-83B1-1AB70CDE5200}" destId="{AC7E2CB1-C530-4B17-8162-233A7BDE7C70}" srcOrd="1" destOrd="0" presId="urn:microsoft.com/office/officeart/2005/8/layout/hierarchy1"/>
    <dgm:cxn modelId="{C5183F89-B535-4C25-8797-F24DB03F7271}" type="presParOf" srcId="{DE73C322-C96F-4B17-9C50-E5F0C65F8B60}" destId="{3CA48EA1-2F54-4D9B-88A0-E8C6225FD821}" srcOrd="1" destOrd="0" presId="urn:microsoft.com/office/officeart/2005/8/layout/hierarchy1"/>
    <dgm:cxn modelId="{1C01E7FE-E804-4B3B-9B3B-82721934595B}" type="presParOf" srcId="{3CD7D95E-85E6-427E-A2EC-8F89222FC6C3}" destId="{2BA80094-556C-4EF6-8B33-FE5E4665A699}" srcOrd="2" destOrd="0" presId="urn:microsoft.com/office/officeart/2005/8/layout/hierarchy1"/>
    <dgm:cxn modelId="{539A70B4-09D8-44B2-A012-0747008F7265}" type="presParOf" srcId="{3CD7D95E-85E6-427E-A2EC-8F89222FC6C3}" destId="{6512816F-2AB1-433E-A18B-0F3457D89248}" srcOrd="3" destOrd="0" presId="urn:microsoft.com/office/officeart/2005/8/layout/hierarchy1"/>
    <dgm:cxn modelId="{D43C01E0-DB51-4C82-8E37-8DF34901CD29}" type="presParOf" srcId="{6512816F-2AB1-433E-A18B-0F3457D89248}" destId="{82FF36D3-5886-4489-839A-E4F8DA9F3EC8}" srcOrd="0" destOrd="0" presId="urn:microsoft.com/office/officeart/2005/8/layout/hierarchy1"/>
    <dgm:cxn modelId="{4FB71D44-804D-4DB5-94F8-8A684E4E7574}" type="presParOf" srcId="{82FF36D3-5886-4489-839A-E4F8DA9F3EC8}" destId="{F3D9C85D-1923-44E2-8E6A-002F0344A0E0}" srcOrd="0" destOrd="0" presId="urn:microsoft.com/office/officeart/2005/8/layout/hierarchy1"/>
    <dgm:cxn modelId="{B567661B-7402-4FC5-BF7A-FE95F30EEE0C}" type="presParOf" srcId="{82FF36D3-5886-4489-839A-E4F8DA9F3EC8}" destId="{826CAB2B-2B74-4094-B3F1-CD34F8808FA5}" srcOrd="1" destOrd="0" presId="urn:microsoft.com/office/officeart/2005/8/layout/hierarchy1"/>
    <dgm:cxn modelId="{A6A65758-EF27-4DDD-8144-5955926ABA57}" type="presParOf" srcId="{6512816F-2AB1-433E-A18B-0F3457D89248}" destId="{235059B4-22B7-49B9-8BAA-9BDE31632111}" srcOrd="1" destOrd="0" presId="urn:microsoft.com/office/officeart/2005/8/layout/hierarchy1"/>
    <dgm:cxn modelId="{D8B93250-59BC-4BF9-9842-8E361F492DF3}" type="presParOf" srcId="{3CD7D95E-85E6-427E-A2EC-8F89222FC6C3}" destId="{9BBFA92E-4031-4FD1-9549-EE5AC0286AC3}" srcOrd="4" destOrd="0" presId="urn:microsoft.com/office/officeart/2005/8/layout/hierarchy1"/>
    <dgm:cxn modelId="{E87B2C0D-2F76-48FF-B38B-B72BFAD36612}" type="presParOf" srcId="{3CD7D95E-85E6-427E-A2EC-8F89222FC6C3}" destId="{22A1F088-2E9F-4725-A1EE-22A15B6BC984}" srcOrd="5" destOrd="0" presId="urn:microsoft.com/office/officeart/2005/8/layout/hierarchy1"/>
    <dgm:cxn modelId="{02598413-982B-431E-BA02-5D8B459482FB}" type="presParOf" srcId="{22A1F088-2E9F-4725-A1EE-22A15B6BC984}" destId="{3AE6EEFC-9C08-4254-94C1-4DAB46241E53}" srcOrd="0" destOrd="0" presId="urn:microsoft.com/office/officeart/2005/8/layout/hierarchy1"/>
    <dgm:cxn modelId="{12418D3C-2E94-4411-8B51-C101C19E1067}" type="presParOf" srcId="{3AE6EEFC-9C08-4254-94C1-4DAB46241E53}" destId="{04614AC6-CD2B-41C1-ABD9-EF0331D6F881}" srcOrd="0" destOrd="0" presId="urn:microsoft.com/office/officeart/2005/8/layout/hierarchy1"/>
    <dgm:cxn modelId="{A7E963AF-ED1E-43BB-AABC-73E1DC55499A}" type="presParOf" srcId="{3AE6EEFC-9C08-4254-94C1-4DAB46241E53}" destId="{43D0F94A-924A-49CB-82AA-FE33FCECE37A}" srcOrd="1" destOrd="0" presId="urn:microsoft.com/office/officeart/2005/8/layout/hierarchy1"/>
    <dgm:cxn modelId="{BE498438-AABB-4CE8-9498-6A5E91748A7F}" type="presParOf" srcId="{22A1F088-2E9F-4725-A1EE-22A15B6BC984}" destId="{2EC4EC49-208B-434D-B9ED-171163B36539}" srcOrd="1" destOrd="0" presId="urn:microsoft.com/office/officeart/2005/8/layout/hierarchy1"/>
    <dgm:cxn modelId="{DB051B3B-449D-453C-A88B-A795AA7A8BCF}" type="presParOf" srcId="{526B97C9-7559-4152-9973-E5DD59D56D26}" destId="{D4F7E1DC-0F22-4D4D-BA34-E97C7A8F3735}" srcOrd="5" destOrd="0" presId="urn:microsoft.com/office/officeart/2005/8/layout/hierarchy1"/>
    <dgm:cxn modelId="{597FEDFE-7C7F-495F-96FB-D96163091B03}" type="presParOf" srcId="{D4F7E1DC-0F22-4D4D-BA34-E97C7A8F3735}" destId="{D589DDD9-84CF-4094-8FA9-5279F33EB1F2}" srcOrd="0" destOrd="0" presId="urn:microsoft.com/office/officeart/2005/8/layout/hierarchy1"/>
    <dgm:cxn modelId="{940D0941-6890-4396-B8A9-3129CBD9674A}" type="presParOf" srcId="{D589DDD9-84CF-4094-8FA9-5279F33EB1F2}" destId="{BC396074-C045-41D7-BFD9-3AB0834B42B6}" srcOrd="0" destOrd="0" presId="urn:microsoft.com/office/officeart/2005/8/layout/hierarchy1"/>
    <dgm:cxn modelId="{8291A4E4-DA32-44CB-9946-3FAB49C45E76}" type="presParOf" srcId="{D589DDD9-84CF-4094-8FA9-5279F33EB1F2}" destId="{E372109C-51AB-4A8A-94CA-FD1F54408292}" srcOrd="1" destOrd="0" presId="urn:microsoft.com/office/officeart/2005/8/layout/hierarchy1"/>
    <dgm:cxn modelId="{77A147E9-527F-465B-9D42-75567485C5DA}" type="presParOf" srcId="{D4F7E1DC-0F22-4D4D-BA34-E97C7A8F3735}" destId="{1CC5503F-A8A3-416F-B080-B9C9E3F4B659}" srcOrd="1" destOrd="0" presId="urn:microsoft.com/office/officeart/2005/8/layout/hierarchy1"/>
    <dgm:cxn modelId="{2A32570D-4588-4B18-8E37-4595268BA185}" type="presParOf" srcId="{1CC5503F-A8A3-416F-B080-B9C9E3F4B659}" destId="{E56FDD68-BA1E-4F61-9D62-3C9B77D56A26}" srcOrd="0" destOrd="0" presId="urn:microsoft.com/office/officeart/2005/8/layout/hierarchy1"/>
    <dgm:cxn modelId="{55436C7C-C618-4920-866F-2C1A67DB8D53}" type="presParOf" srcId="{1CC5503F-A8A3-416F-B080-B9C9E3F4B659}" destId="{B3E0E242-6027-4B3B-8F39-EE5F383D744B}" srcOrd="1" destOrd="0" presId="urn:microsoft.com/office/officeart/2005/8/layout/hierarchy1"/>
    <dgm:cxn modelId="{71515996-47F7-44D4-91B0-E0B8D61316E8}" type="presParOf" srcId="{B3E0E242-6027-4B3B-8F39-EE5F383D744B}" destId="{34817DEC-66A5-4906-BF35-28018F19D31D}" srcOrd="0" destOrd="0" presId="urn:microsoft.com/office/officeart/2005/8/layout/hierarchy1"/>
    <dgm:cxn modelId="{7F2B2143-77C1-4345-B591-51710CF030EB}" type="presParOf" srcId="{34817DEC-66A5-4906-BF35-28018F19D31D}" destId="{A44E1B18-154E-4C3C-9ED9-F1004C6F1748}" srcOrd="0" destOrd="0" presId="urn:microsoft.com/office/officeart/2005/8/layout/hierarchy1"/>
    <dgm:cxn modelId="{1351647C-F83F-4A89-9933-2E5BCED91BD5}" type="presParOf" srcId="{34817DEC-66A5-4906-BF35-28018F19D31D}" destId="{4D8AF86C-A78E-4A9C-9BB9-5D7D20BC02F2}" srcOrd="1" destOrd="0" presId="urn:microsoft.com/office/officeart/2005/8/layout/hierarchy1"/>
    <dgm:cxn modelId="{8141F9C5-7647-4B83-B193-1217D6FA1DA7}" type="presParOf" srcId="{B3E0E242-6027-4B3B-8F39-EE5F383D744B}" destId="{41D99011-2CE0-4FCE-9ABA-4018FE875D97}" srcOrd="1" destOrd="0" presId="urn:microsoft.com/office/officeart/2005/8/layout/hierarchy1"/>
    <dgm:cxn modelId="{E8CC87F7-2287-4301-954F-80B6840B3AEF}" type="presParOf" srcId="{41D99011-2CE0-4FCE-9ABA-4018FE875D97}" destId="{C18823C9-7946-42AE-9E81-6DB0F3698A18}" srcOrd="0" destOrd="0" presId="urn:microsoft.com/office/officeart/2005/8/layout/hierarchy1"/>
    <dgm:cxn modelId="{74B8E35E-FDE1-4BA8-BF30-EB24CCFDD75E}" type="presParOf" srcId="{41D99011-2CE0-4FCE-9ABA-4018FE875D97}" destId="{5DB0809E-4485-4341-AA0F-506F0CACDF33}" srcOrd="1" destOrd="0" presId="urn:microsoft.com/office/officeart/2005/8/layout/hierarchy1"/>
    <dgm:cxn modelId="{1B988C75-E202-4A46-9106-4D3D55AB535D}" type="presParOf" srcId="{5DB0809E-4485-4341-AA0F-506F0CACDF33}" destId="{72ACBFDB-4542-4BA2-AFAF-544DDEADF562}" srcOrd="0" destOrd="0" presId="urn:microsoft.com/office/officeart/2005/8/layout/hierarchy1"/>
    <dgm:cxn modelId="{4A134003-BFA0-414F-8B1D-B267B98E2D85}" type="presParOf" srcId="{72ACBFDB-4542-4BA2-AFAF-544DDEADF562}" destId="{3FA69045-FA65-4248-BD4D-FE19550C2391}" srcOrd="0" destOrd="0" presId="urn:microsoft.com/office/officeart/2005/8/layout/hierarchy1"/>
    <dgm:cxn modelId="{7AF6FB47-9E68-4277-A780-50430E3EF81A}" type="presParOf" srcId="{72ACBFDB-4542-4BA2-AFAF-544DDEADF562}" destId="{1D863D92-B5AA-4834-8777-22276EBBE611}" srcOrd="1" destOrd="0" presId="urn:microsoft.com/office/officeart/2005/8/layout/hierarchy1"/>
    <dgm:cxn modelId="{201528DD-5C55-49E0-8F70-136DF3CC06F6}" type="presParOf" srcId="{5DB0809E-4485-4341-AA0F-506F0CACDF33}" destId="{6CC453A1-BE28-4096-8741-AB276D141A14}" srcOrd="1" destOrd="0" presId="urn:microsoft.com/office/officeart/2005/8/layout/hierarchy1"/>
    <dgm:cxn modelId="{177322EF-302D-43D2-86F1-A8B959A3EEE4}" type="presParOf" srcId="{41D99011-2CE0-4FCE-9ABA-4018FE875D97}" destId="{DB4CAC48-B332-4548-9470-C4FB506AD312}" srcOrd="2" destOrd="0" presId="urn:microsoft.com/office/officeart/2005/8/layout/hierarchy1"/>
    <dgm:cxn modelId="{560DEA18-4214-4DED-89AD-7D361A871FBF}" type="presParOf" srcId="{41D99011-2CE0-4FCE-9ABA-4018FE875D97}" destId="{28E5F638-BC9D-4799-94D3-E928024741ED}" srcOrd="3" destOrd="0" presId="urn:microsoft.com/office/officeart/2005/8/layout/hierarchy1"/>
    <dgm:cxn modelId="{494F847A-08F7-4615-913E-1C5D2EA3BEFB}" type="presParOf" srcId="{28E5F638-BC9D-4799-94D3-E928024741ED}" destId="{AE645973-7CE5-479C-9D56-200294A809FB}" srcOrd="0" destOrd="0" presId="urn:microsoft.com/office/officeart/2005/8/layout/hierarchy1"/>
    <dgm:cxn modelId="{60CC16E6-4D38-4CDE-8983-06742AA5117B}" type="presParOf" srcId="{AE645973-7CE5-479C-9D56-200294A809FB}" destId="{ABBF7A9F-2490-4C06-BD54-2BCC266A2274}" srcOrd="0" destOrd="0" presId="urn:microsoft.com/office/officeart/2005/8/layout/hierarchy1"/>
    <dgm:cxn modelId="{EFFB39E9-7697-41D2-96E4-708443F121AC}" type="presParOf" srcId="{AE645973-7CE5-479C-9D56-200294A809FB}" destId="{63A3AA9D-EC3B-44A3-BB95-CF2BC8541804}" srcOrd="1" destOrd="0" presId="urn:microsoft.com/office/officeart/2005/8/layout/hierarchy1"/>
    <dgm:cxn modelId="{AC911483-482A-4F8A-A617-927309FDB2F9}" type="presParOf" srcId="{28E5F638-BC9D-4799-94D3-E928024741ED}" destId="{39A65463-99A8-4184-909B-4039DD16798F}" srcOrd="1" destOrd="0" presId="urn:microsoft.com/office/officeart/2005/8/layout/hierarchy1"/>
    <dgm:cxn modelId="{3B2F40AA-AB98-4BDD-A162-6ED9C6AF6905}" type="presParOf" srcId="{1CC5503F-A8A3-416F-B080-B9C9E3F4B659}" destId="{8496A785-0900-46A9-A5D9-9031CE1B34A1}" srcOrd="2" destOrd="0" presId="urn:microsoft.com/office/officeart/2005/8/layout/hierarchy1"/>
    <dgm:cxn modelId="{2DAE9B41-C4EA-4C6C-8FAB-61A3D053D67A}" type="presParOf" srcId="{1CC5503F-A8A3-416F-B080-B9C9E3F4B659}" destId="{E843A225-6C7C-42B8-AC17-66AC03628FFD}" srcOrd="3" destOrd="0" presId="urn:microsoft.com/office/officeart/2005/8/layout/hierarchy1"/>
    <dgm:cxn modelId="{EC34F324-4396-474F-A16F-B15B7D01B95C}" type="presParOf" srcId="{E843A225-6C7C-42B8-AC17-66AC03628FFD}" destId="{EB1F4714-3C08-453F-A59B-7167C4E71E5A}" srcOrd="0" destOrd="0" presId="urn:microsoft.com/office/officeart/2005/8/layout/hierarchy1"/>
    <dgm:cxn modelId="{9DD7981A-3F57-407A-A2BD-7BD652B8A87B}" type="presParOf" srcId="{EB1F4714-3C08-453F-A59B-7167C4E71E5A}" destId="{D5B23E4E-AAF2-4815-9FD6-1B3F0276DF01}" srcOrd="0" destOrd="0" presId="urn:microsoft.com/office/officeart/2005/8/layout/hierarchy1"/>
    <dgm:cxn modelId="{713804BA-295F-4986-A718-F164460947AD}" type="presParOf" srcId="{EB1F4714-3C08-453F-A59B-7167C4E71E5A}" destId="{932AC8B5-4D32-41BB-91A5-9F6FE22662B9}" srcOrd="1" destOrd="0" presId="urn:microsoft.com/office/officeart/2005/8/layout/hierarchy1"/>
    <dgm:cxn modelId="{F66E1639-9718-4264-99F0-D0C11709EA5C}" type="presParOf" srcId="{E843A225-6C7C-42B8-AC17-66AC03628FFD}" destId="{949192E3-100B-42EF-8F7F-5E00C860C48E}" srcOrd="1" destOrd="0" presId="urn:microsoft.com/office/officeart/2005/8/layout/hierarchy1"/>
    <dgm:cxn modelId="{872AF9FC-4E89-42EF-9E1E-7A8C22306EF2}" type="presParOf" srcId="{949192E3-100B-42EF-8F7F-5E00C860C48E}" destId="{0C94ECFB-3257-4518-ADEC-04C01327B335}" srcOrd="0" destOrd="0" presId="urn:microsoft.com/office/officeart/2005/8/layout/hierarchy1"/>
    <dgm:cxn modelId="{B8A891DF-0F55-4956-B911-3EEA708C1795}" type="presParOf" srcId="{949192E3-100B-42EF-8F7F-5E00C860C48E}" destId="{EB3FC276-C29A-4FE7-A6B0-7559B75175A8}" srcOrd="1" destOrd="0" presId="urn:microsoft.com/office/officeart/2005/8/layout/hierarchy1"/>
    <dgm:cxn modelId="{A6C1D269-68CE-4649-B42F-7AF5512F7E1C}" type="presParOf" srcId="{EB3FC276-C29A-4FE7-A6B0-7559B75175A8}" destId="{509E51F4-5E58-4E9A-9C83-BAEDC7070A17}" srcOrd="0" destOrd="0" presId="urn:microsoft.com/office/officeart/2005/8/layout/hierarchy1"/>
    <dgm:cxn modelId="{A86384CC-4ABA-4D57-961C-7229B3724B6C}" type="presParOf" srcId="{509E51F4-5E58-4E9A-9C83-BAEDC7070A17}" destId="{D2D0E4DE-CF54-435A-9560-91A942E68362}" srcOrd="0" destOrd="0" presId="urn:microsoft.com/office/officeart/2005/8/layout/hierarchy1"/>
    <dgm:cxn modelId="{82B64304-9E08-40F7-BAE0-CAD02AA025D3}" type="presParOf" srcId="{509E51F4-5E58-4E9A-9C83-BAEDC7070A17}" destId="{1BF25C84-BDD0-49E3-A3B9-8350CE61BFAE}" srcOrd="1" destOrd="0" presId="urn:microsoft.com/office/officeart/2005/8/layout/hierarchy1"/>
    <dgm:cxn modelId="{C51F8FD3-8E38-40F6-8161-097353AC2776}" type="presParOf" srcId="{EB3FC276-C29A-4FE7-A6B0-7559B75175A8}" destId="{2D8574B5-46AC-4D4E-8A9B-02FD4B92074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D40A36-4E61-4F3D-B182-8B42DD88FBA2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bg-BG"/>
        </a:p>
      </dgm:t>
    </dgm:pt>
    <dgm:pt modelId="{DB52D832-B55E-4AFB-806B-AA33F4500449}">
      <dgm:prSet/>
      <dgm:spPr/>
      <dgm:t>
        <a:bodyPr/>
        <a:lstStyle/>
        <a:p>
          <a:pPr algn="just" rtl="0"/>
          <a:endParaRPr lang="bg-BG" dirty="0"/>
        </a:p>
      </dgm:t>
    </dgm:pt>
    <dgm:pt modelId="{369990C3-580C-4656-8B3B-6753C8E28AF4}" type="parTrans" cxnId="{8BB5E5AD-2899-4A4B-B51D-921639B5EF28}">
      <dgm:prSet/>
      <dgm:spPr/>
      <dgm:t>
        <a:bodyPr/>
        <a:lstStyle/>
        <a:p>
          <a:endParaRPr lang="bg-BG"/>
        </a:p>
      </dgm:t>
    </dgm:pt>
    <dgm:pt modelId="{88EC6DEC-5876-4085-9965-00544A76D4C4}" type="sibTrans" cxnId="{8BB5E5AD-2899-4A4B-B51D-921639B5EF28}">
      <dgm:prSet/>
      <dgm:spPr/>
      <dgm:t>
        <a:bodyPr/>
        <a:lstStyle/>
        <a:p>
          <a:endParaRPr lang="bg-BG"/>
        </a:p>
      </dgm:t>
    </dgm:pt>
    <dgm:pt modelId="{CE75D9F5-E771-4FEE-A3E6-4F9540C59A80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err="1" smtClean="0">
              <a:solidFill>
                <a:srgbClr val="002060"/>
              </a:solidFill>
            </a:rPr>
            <a:t>Допустими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кандидати</a:t>
          </a:r>
          <a:endParaRPr lang="ru-RU" b="1" dirty="0" smtClean="0">
            <a:solidFill>
              <a:srgbClr val="002060"/>
            </a:solidFill>
          </a:endParaRPr>
        </a:p>
        <a:p>
          <a:pPr rtl="0"/>
          <a:r>
            <a:rPr lang="ru-RU" b="1" dirty="0" smtClean="0">
              <a:solidFill>
                <a:srgbClr val="002060"/>
              </a:solidFill>
            </a:rPr>
            <a:t>1/</a:t>
          </a:r>
          <a:r>
            <a:rPr lang="bg-BG" b="1" dirty="0" smtClean="0">
              <a:solidFill>
                <a:srgbClr val="002060"/>
              </a:solidFill>
            </a:rPr>
            <a:t>2</a:t>
          </a:r>
          <a:endParaRPr lang="bg-BG" dirty="0">
            <a:solidFill>
              <a:srgbClr val="002060"/>
            </a:solidFill>
          </a:endParaRPr>
        </a:p>
      </dgm:t>
    </dgm:pt>
    <dgm:pt modelId="{2A5F7990-23FB-4383-9B28-D9F49124AB65}" type="sibTrans" cxnId="{8B10A267-5A65-4AC8-9CC0-07EB2D793E24}">
      <dgm:prSet/>
      <dgm:spPr/>
      <dgm:t>
        <a:bodyPr/>
        <a:lstStyle/>
        <a:p>
          <a:endParaRPr lang="bg-BG"/>
        </a:p>
      </dgm:t>
    </dgm:pt>
    <dgm:pt modelId="{D497E0D8-3657-4E5C-B68B-15EA24D322FC}" type="parTrans" cxnId="{8B10A267-5A65-4AC8-9CC0-07EB2D793E24}">
      <dgm:prSet/>
      <dgm:spPr/>
      <dgm:t>
        <a:bodyPr/>
        <a:lstStyle/>
        <a:p>
          <a:endParaRPr lang="bg-BG"/>
        </a:p>
      </dgm:t>
    </dgm:pt>
    <dgm:pt modelId="{9D5714D8-CFE7-4354-8CAC-5A7B23F3323B}" type="pres">
      <dgm:prSet presAssocID="{5BD40A36-4E61-4F3D-B182-8B42DD88FB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2A5AC8C5-8A4A-41B6-834F-3C6F035C931C}" type="pres">
      <dgm:prSet presAssocID="{CE75D9F5-E771-4FEE-A3E6-4F9540C59A80}" presName="linNode" presStyleCnt="0"/>
      <dgm:spPr/>
      <dgm:t>
        <a:bodyPr/>
        <a:lstStyle/>
        <a:p>
          <a:endParaRPr lang="bg-BG"/>
        </a:p>
      </dgm:t>
    </dgm:pt>
    <dgm:pt modelId="{02606228-3D16-42B5-A054-E967E13B36A6}" type="pres">
      <dgm:prSet presAssocID="{CE75D9F5-E771-4FEE-A3E6-4F9540C59A80}" presName="parentText" presStyleLbl="node1" presStyleIdx="0" presStyleCnt="1" custScaleX="49028" custScaleY="100000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bg-BG"/>
        </a:p>
      </dgm:t>
    </dgm:pt>
    <dgm:pt modelId="{677B5712-69A1-4CEE-A0ED-660EF579F60E}" type="pres">
      <dgm:prSet presAssocID="{CE75D9F5-E771-4FEE-A3E6-4F9540C59A80}" presName="descendantText" presStyleLbl="alignAccFollowNode1" presStyleIdx="0" presStyleCnt="1" custScaleX="127500" custScaleY="12500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90C0BB98-5B73-4EA5-AF53-6F9803A180EF}" type="presOf" srcId="{CE75D9F5-E771-4FEE-A3E6-4F9540C59A80}" destId="{02606228-3D16-42B5-A054-E967E13B36A6}" srcOrd="0" destOrd="0" presId="urn:microsoft.com/office/officeart/2005/8/layout/vList5"/>
    <dgm:cxn modelId="{8BB5E5AD-2899-4A4B-B51D-921639B5EF28}" srcId="{CE75D9F5-E771-4FEE-A3E6-4F9540C59A80}" destId="{DB52D832-B55E-4AFB-806B-AA33F4500449}" srcOrd="0" destOrd="0" parTransId="{369990C3-580C-4656-8B3B-6753C8E28AF4}" sibTransId="{88EC6DEC-5876-4085-9965-00544A76D4C4}"/>
    <dgm:cxn modelId="{7BF42B91-CFC3-4AD6-9D8B-6699180E816D}" type="presOf" srcId="{5BD40A36-4E61-4F3D-B182-8B42DD88FBA2}" destId="{9D5714D8-CFE7-4354-8CAC-5A7B23F3323B}" srcOrd="0" destOrd="0" presId="urn:microsoft.com/office/officeart/2005/8/layout/vList5"/>
    <dgm:cxn modelId="{8B10A267-5A65-4AC8-9CC0-07EB2D793E24}" srcId="{5BD40A36-4E61-4F3D-B182-8B42DD88FBA2}" destId="{CE75D9F5-E771-4FEE-A3E6-4F9540C59A80}" srcOrd="0" destOrd="0" parTransId="{D497E0D8-3657-4E5C-B68B-15EA24D322FC}" sibTransId="{2A5F7990-23FB-4383-9B28-D9F49124AB65}"/>
    <dgm:cxn modelId="{7179AAD2-F289-4155-8D88-C58130ED50C8}" type="presOf" srcId="{DB52D832-B55E-4AFB-806B-AA33F4500449}" destId="{677B5712-69A1-4CEE-A0ED-660EF579F60E}" srcOrd="0" destOrd="0" presId="urn:microsoft.com/office/officeart/2005/8/layout/vList5"/>
    <dgm:cxn modelId="{7ED7944A-06C5-48ED-9DCE-F589D4368327}" type="presParOf" srcId="{9D5714D8-CFE7-4354-8CAC-5A7B23F3323B}" destId="{2A5AC8C5-8A4A-41B6-834F-3C6F035C931C}" srcOrd="0" destOrd="0" presId="urn:microsoft.com/office/officeart/2005/8/layout/vList5"/>
    <dgm:cxn modelId="{918E551A-156B-458D-9EE6-7331FC6ACEDA}" type="presParOf" srcId="{2A5AC8C5-8A4A-41B6-834F-3C6F035C931C}" destId="{02606228-3D16-42B5-A054-E967E13B36A6}" srcOrd="0" destOrd="0" presId="urn:microsoft.com/office/officeart/2005/8/layout/vList5"/>
    <dgm:cxn modelId="{81B41B2A-B941-49C5-AC34-D02F6895622D}" type="presParOf" srcId="{2A5AC8C5-8A4A-41B6-834F-3C6F035C931C}" destId="{677B5712-69A1-4CEE-A0ED-660EF579F6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D40A36-4E61-4F3D-B182-8B42DD88FBA2}" type="doc">
      <dgm:prSet loTypeId="urn:microsoft.com/office/officeart/2005/8/layout/vList5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bg-BG"/>
        </a:p>
      </dgm:t>
    </dgm:pt>
    <dgm:pt modelId="{DB52D832-B55E-4AFB-806B-AA33F4500449}">
      <dgm:prSet/>
      <dgm:spPr/>
      <dgm:t>
        <a:bodyPr/>
        <a:lstStyle/>
        <a:p>
          <a:pPr algn="just" rtl="0"/>
          <a:endParaRPr lang="bg-BG" dirty="0"/>
        </a:p>
      </dgm:t>
    </dgm:pt>
    <dgm:pt modelId="{369990C3-580C-4656-8B3B-6753C8E28AF4}" type="parTrans" cxnId="{8BB5E5AD-2899-4A4B-B51D-921639B5EF28}">
      <dgm:prSet/>
      <dgm:spPr/>
      <dgm:t>
        <a:bodyPr/>
        <a:lstStyle/>
        <a:p>
          <a:endParaRPr lang="bg-BG"/>
        </a:p>
      </dgm:t>
    </dgm:pt>
    <dgm:pt modelId="{88EC6DEC-5876-4085-9965-00544A76D4C4}" type="sibTrans" cxnId="{8BB5E5AD-2899-4A4B-B51D-921639B5EF28}">
      <dgm:prSet/>
      <dgm:spPr/>
      <dgm:t>
        <a:bodyPr/>
        <a:lstStyle/>
        <a:p>
          <a:endParaRPr lang="bg-BG"/>
        </a:p>
      </dgm:t>
    </dgm:pt>
    <dgm:pt modelId="{CE75D9F5-E771-4FEE-A3E6-4F9540C59A80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800" b="1" dirty="0" err="1" smtClean="0">
              <a:solidFill>
                <a:srgbClr val="002060"/>
              </a:solidFill>
            </a:rPr>
            <a:t>Допустими</a:t>
          </a:r>
          <a:r>
            <a:rPr lang="ru-RU" sz="1800" b="1" dirty="0" smtClean="0">
              <a:solidFill>
                <a:srgbClr val="002060"/>
              </a:solidFill>
            </a:rPr>
            <a:t> </a:t>
          </a:r>
          <a:r>
            <a:rPr lang="ru-RU" sz="1800" b="1" dirty="0" err="1" smtClean="0">
              <a:solidFill>
                <a:srgbClr val="002060"/>
              </a:solidFill>
            </a:rPr>
            <a:t>кандидати</a:t>
          </a:r>
          <a:endParaRPr lang="ru-RU" sz="1800" b="1" dirty="0" smtClean="0">
            <a:solidFill>
              <a:srgbClr val="002060"/>
            </a:solidFill>
          </a:endParaRPr>
        </a:p>
        <a:p>
          <a:pPr rtl="0"/>
          <a:r>
            <a:rPr lang="ru-RU" sz="1800" b="1" dirty="0" smtClean="0">
              <a:solidFill>
                <a:srgbClr val="002060"/>
              </a:solidFill>
            </a:rPr>
            <a:t>2/</a:t>
          </a:r>
          <a:r>
            <a:rPr lang="bg-BG" sz="1800" b="1" dirty="0" smtClean="0">
              <a:solidFill>
                <a:srgbClr val="002060"/>
              </a:solidFill>
            </a:rPr>
            <a:t>2</a:t>
          </a:r>
          <a:endParaRPr lang="ru-RU" sz="1800" b="1" dirty="0" smtClean="0">
            <a:solidFill>
              <a:srgbClr val="002060"/>
            </a:solidFill>
          </a:endParaRPr>
        </a:p>
      </dgm:t>
    </dgm:pt>
    <dgm:pt modelId="{2A5F7990-23FB-4383-9B28-D9F49124AB65}" type="sibTrans" cxnId="{8B10A267-5A65-4AC8-9CC0-07EB2D793E24}">
      <dgm:prSet/>
      <dgm:spPr/>
      <dgm:t>
        <a:bodyPr/>
        <a:lstStyle/>
        <a:p>
          <a:endParaRPr lang="bg-BG"/>
        </a:p>
      </dgm:t>
    </dgm:pt>
    <dgm:pt modelId="{D497E0D8-3657-4E5C-B68B-15EA24D322FC}" type="parTrans" cxnId="{8B10A267-5A65-4AC8-9CC0-07EB2D793E24}">
      <dgm:prSet/>
      <dgm:spPr/>
      <dgm:t>
        <a:bodyPr/>
        <a:lstStyle/>
        <a:p>
          <a:endParaRPr lang="bg-BG"/>
        </a:p>
      </dgm:t>
    </dgm:pt>
    <dgm:pt modelId="{9D5714D8-CFE7-4354-8CAC-5A7B23F3323B}" type="pres">
      <dgm:prSet presAssocID="{5BD40A36-4E61-4F3D-B182-8B42DD88FB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2A5AC8C5-8A4A-41B6-834F-3C6F035C931C}" type="pres">
      <dgm:prSet presAssocID="{CE75D9F5-E771-4FEE-A3E6-4F9540C59A80}" presName="linNode" presStyleCnt="0"/>
      <dgm:spPr/>
      <dgm:t>
        <a:bodyPr/>
        <a:lstStyle/>
        <a:p>
          <a:endParaRPr lang="bg-BG"/>
        </a:p>
      </dgm:t>
    </dgm:pt>
    <dgm:pt modelId="{02606228-3D16-42B5-A054-E967E13B36A6}" type="pres">
      <dgm:prSet presAssocID="{CE75D9F5-E771-4FEE-A3E6-4F9540C59A80}" presName="parentText" presStyleLbl="node1" presStyleIdx="0" presStyleCnt="1" custScaleX="65911" custLinFactNeighborX="-59" custLinFactNeighborY="-9801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bg-BG"/>
        </a:p>
      </dgm:t>
    </dgm:pt>
    <dgm:pt modelId="{677B5712-69A1-4CEE-A0ED-660EF579F60E}" type="pres">
      <dgm:prSet presAssocID="{CE75D9F5-E771-4FEE-A3E6-4F9540C59A80}" presName="descendantText" presStyleLbl="alignAccFollowNode1" presStyleIdx="0" presStyleCnt="1" custScaleX="155811" custScaleY="125000" custLinFactNeighborX="6242" custLinFactNeighborY="534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936D797C-C0DA-4670-9B78-374969266A02}" type="presOf" srcId="{DB52D832-B55E-4AFB-806B-AA33F4500449}" destId="{677B5712-69A1-4CEE-A0ED-660EF579F60E}" srcOrd="0" destOrd="0" presId="urn:microsoft.com/office/officeart/2005/8/layout/vList5"/>
    <dgm:cxn modelId="{8BB5E5AD-2899-4A4B-B51D-921639B5EF28}" srcId="{CE75D9F5-E771-4FEE-A3E6-4F9540C59A80}" destId="{DB52D832-B55E-4AFB-806B-AA33F4500449}" srcOrd="0" destOrd="0" parTransId="{369990C3-580C-4656-8B3B-6753C8E28AF4}" sibTransId="{88EC6DEC-5876-4085-9965-00544A76D4C4}"/>
    <dgm:cxn modelId="{01B9F232-68F2-4D89-A510-D09C3FBB1E8D}" type="presOf" srcId="{CE75D9F5-E771-4FEE-A3E6-4F9540C59A80}" destId="{02606228-3D16-42B5-A054-E967E13B36A6}" srcOrd="0" destOrd="0" presId="urn:microsoft.com/office/officeart/2005/8/layout/vList5"/>
    <dgm:cxn modelId="{54C5A8C5-9A92-4AC7-A691-EF4AB25A7CAC}" type="presOf" srcId="{5BD40A36-4E61-4F3D-B182-8B42DD88FBA2}" destId="{9D5714D8-CFE7-4354-8CAC-5A7B23F3323B}" srcOrd="0" destOrd="0" presId="urn:microsoft.com/office/officeart/2005/8/layout/vList5"/>
    <dgm:cxn modelId="{8B10A267-5A65-4AC8-9CC0-07EB2D793E24}" srcId="{5BD40A36-4E61-4F3D-B182-8B42DD88FBA2}" destId="{CE75D9F5-E771-4FEE-A3E6-4F9540C59A80}" srcOrd="0" destOrd="0" parTransId="{D497E0D8-3657-4E5C-B68B-15EA24D322FC}" sibTransId="{2A5F7990-23FB-4383-9B28-D9F49124AB65}"/>
    <dgm:cxn modelId="{B15904BA-F5C1-439E-A9F4-EA64154D1AA1}" type="presParOf" srcId="{9D5714D8-CFE7-4354-8CAC-5A7B23F3323B}" destId="{2A5AC8C5-8A4A-41B6-834F-3C6F035C931C}" srcOrd="0" destOrd="0" presId="urn:microsoft.com/office/officeart/2005/8/layout/vList5"/>
    <dgm:cxn modelId="{A74D4A7B-8EF7-4934-A6B3-D08256913C15}" type="presParOf" srcId="{2A5AC8C5-8A4A-41B6-834F-3C6F035C931C}" destId="{02606228-3D16-42B5-A054-E967E13B36A6}" srcOrd="0" destOrd="0" presId="urn:microsoft.com/office/officeart/2005/8/layout/vList5"/>
    <dgm:cxn modelId="{11ECD35B-DCBB-44EC-B594-98F6573F132B}" type="presParOf" srcId="{2A5AC8C5-8A4A-41B6-834F-3C6F035C931C}" destId="{677B5712-69A1-4CEE-A0ED-660EF579F6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D40A36-4E61-4F3D-B182-8B42DD88FBA2}" type="doc">
      <dgm:prSet loTypeId="urn:microsoft.com/office/officeart/2005/8/layout/vList5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bg-BG"/>
        </a:p>
      </dgm:t>
    </dgm:pt>
    <dgm:pt modelId="{DB52D832-B55E-4AFB-806B-AA33F4500449}">
      <dgm:prSet/>
      <dgm:spPr/>
      <dgm:t>
        <a:bodyPr/>
        <a:lstStyle/>
        <a:p>
          <a:pPr algn="just" rtl="0"/>
          <a:endParaRPr lang="bg-BG" dirty="0">
            <a:solidFill>
              <a:srgbClr val="002060"/>
            </a:solidFill>
          </a:endParaRPr>
        </a:p>
      </dgm:t>
    </dgm:pt>
    <dgm:pt modelId="{369990C3-580C-4656-8B3B-6753C8E28AF4}" type="parTrans" cxnId="{8BB5E5AD-2899-4A4B-B51D-921639B5EF28}">
      <dgm:prSet/>
      <dgm:spPr/>
      <dgm:t>
        <a:bodyPr/>
        <a:lstStyle/>
        <a:p>
          <a:endParaRPr lang="bg-BG"/>
        </a:p>
      </dgm:t>
    </dgm:pt>
    <dgm:pt modelId="{88EC6DEC-5876-4085-9965-00544A76D4C4}" type="sibTrans" cxnId="{8BB5E5AD-2899-4A4B-B51D-921639B5EF28}">
      <dgm:prSet/>
      <dgm:spPr/>
      <dgm:t>
        <a:bodyPr/>
        <a:lstStyle/>
        <a:p>
          <a:endParaRPr lang="bg-BG"/>
        </a:p>
      </dgm:t>
    </dgm:pt>
    <dgm:pt modelId="{CE75D9F5-E771-4FEE-A3E6-4F9540C59A80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bg-BG" sz="1800" b="1" dirty="0" err="1" smtClean="0">
              <a:solidFill>
                <a:srgbClr val="002060"/>
              </a:solidFill>
            </a:rPr>
            <a:t>Нед</a:t>
          </a:r>
          <a:r>
            <a:rPr lang="ru-RU" sz="1800" b="1" dirty="0" err="1" smtClean="0">
              <a:solidFill>
                <a:srgbClr val="002060"/>
              </a:solidFill>
            </a:rPr>
            <a:t>опустими</a:t>
          </a:r>
          <a:r>
            <a:rPr lang="ru-RU" sz="1800" b="1" dirty="0" smtClean="0">
              <a:solidFill>
                <a:srgbClr val="002060"/>
              </a:solidFill>
            </a:rPr>
            <a:t> </a:t>
          </a:r>
          <a:r>
            <a:rPr lang="ru-RU" sz="1800" b="1" dirty="0" err="1" smtClean="0">
              <a:solidFill>
                <a:srgbClr val="002060"/>
              </a:solidFill>
            </a:rPr>
            <a:t>кандидати</a:t>
          </a:r>
          <a:endParaRPr lang="ru-RU" sz="1800" b="1" dirty="0" smtClean="0">
            <a:solidFill>
              <a:srgbClr val="002060"/>
            </a:solidFill>
          </a:endParaRPr>
        </a:p>
        <a:p>
          <a:pPr rtl="0"/>
          <a:r>
            <a:rPr lang="ru-RU" sz="1800" b="1" dirty="0" smtClean="0">
              <a:solidFill>
                <a:srgbClr val="002060"/>
              </a:solidFill>
            </a:rPr>
            <a:t>1/4</a:t>
          </a:r>
        </a:p>
      </dgm:t>
    </dgm:pt>
    <dgm:pt modelId="{2A5F7990-23FB-4383-9B28-D9F49124AB65}" type="sibTrans" cxnId="{8B10A267-5A65-4AC8-9CC0-07EB2D793E24}">
      <dgm:prSet/>
      <dgm:spPr/>
      <dgm:t>
        <a:bodyPr/>
        <a:lstStyle/>
        <a:p>
          <a:endParaRPr lang="bg-BG"/>
        </a:p>
      </dgm:t>
    </dgm:pt>
    <dgm:pt modelId="{D497E0D8-3657-4E5C-B68B-15EA24D322FC}" type="parTrans" cxnId="{8B10A267-5A65-4AC8-9CC0-07EB2D793E24}">
      <dgm:prSet/>
      <dgm:spPr/>
      <dgm:t>
        <a:bodyPr/>
        <a:lstStyle/>
        <a:p>
          <a:endParaRPr lang="bg-BG"/>
        </a:p>
      </dgm:t>
    </dgm:pt>
    <dgm:pt modelId="{9D5714D8-CFE7-4354-8CAC-5A7B23F3323B}" type="pres">
      <dgm:prSet presAssocID="{5BD40A36-4E61-4F3D-B182-8B42DD88FB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2A5AC8C5-8A4A-41B6-834F-3C6F035C931C}" type="pres">
      <dgm:prSet presAssocID="{CE75D9F5-E771-4FEE-A3E6-4F9540C59A80}" presName="linNode" presStyleCnt="0"/>
      <dgm:spPr/>
      <dgm:t>
        <a:bodyPr/>
        <a:lstStyle/>
        <a:p>
          <a:endParaRPr lang="bg-BG"/>
        </a:p>
      </dgm:t>
    </dgm:pt>
    <dgm:pt modelId="{02606228-3D16-42B5-A054-E967E13B36A6}" type="pres">
      <dgm:prSet presAssocID="{CE75D9F5-E771-4FEE-A3E6-4F9540C59A80}" presName="parentText" presStyleLbl="node1" presStyleIdx="0" presStyleCnt="1" custScaleX="66703" custLinFactNeighborX="432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bg-BG"/>
        </a:p>
      </dgm:t>
    </dgm:pt>
    <dgm:pt modelId="{677B5712-69A1-4CEE-A0ED-660EF579F60E}" type="pres">
      <dgm:prSet presAssocID="{CE75D9F5-E771-4FEE-A3E6-4F9540C59A80}" presName="descendantText" presStyleLbl="alignAccFollowNode1" presStyleIdx="0" presStyleCnt="1" custScaleX="155811" custScaleY="125000" custLinFactNeighborX="6242" custLinFactNeighborY="534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8BB5E5AD-2899-4A4B-B51D-921639B5EF28}" srcId="{CE75D9F5-E771-4FEE-A3E6-4F9540C59A80}" destId="{DB52D832-B55E-4AFB-806B-AA33F4500449}" srcOrd="0" destOrd="0" parTransId="{369990C3-580C-4656-8B3B-6753C8E28AF4}" sibTransId="{88EC6DEC-5876-4085-9965-00544A76D4C4}"/>
    <dgm:cxn modelId="{865F0ED1-77F6-4C8E-A6BC-E7003E353C0D}" type="presOf" srcId="{5BD40A36-4E61-4F3D-B182-8B42DD88FBA2}" destId="{9D5714D8-CFE7-4354-8CAC-5A7B23F3323B}" srcOrd="0" destOrd="0" presId="urn:microsoft.com/office/officeart/2005/8/layout/vList5"/>
    <dgm:cxn modelId="{DB4EB746-2CA3-4DFA-B415-FB6CA3610903}" type="presOf" srcId="{DB52D832-B55E-4AFB-806B-AA33F4500449}" destId="{677B5712-69A1-4CEE-A0ED-660EF579F60E}" srcOrd="0" destOrd="0" presId="urn:microsoft.com/office/officeart/2005/8/layout/vList5"/>
    <dgm:cxn modelId="{B70BABE9-B416-44D3-B491-97F200556B2A}" type="presOf" srcId="{CE75D9F5-E771-4FEE-A3E6-4F9540C59A80}" destId="{02606228-3D16-42B5-A054-E967E13B36A6}" srcOrd="0" destOrd="0" presId="urn:microsoft.com/office/officeart/2005/8/layout/vList5"/>
    <dgm:cxn modelId="{8B10A267-5A65-4AC8-9CC0-07EB2D793E24}" srcId="{5BD40A36-4E61-4F3D-B182-8B42DD88FBA2}" destId="{CE75D9F5-E771-4FEE-A3E6-4F9540C59A80}" srcOrd="0" destOrd="0" parTransId="{D497E0D8-3657-4E5C-B68B-15EA24D322FC}" sibTransId="{2A5F7990-23FB-4383-9B28-D9F49124AB65}"/>
    <dgm:cxn modelId="{00FC3CBD-2C7F-4461-933D-4751FFB9E065}" type="presParOf" srcId="{9D5714D8-CFE7-4354-8CAC-5A7B23F3323B}" destId="{2A5AC8C5-8A4A-41B6-834F-3C6F035C931C}" srcOrd="0" destOrd="0" presId="urn:microsoft.com/office/officeart/2005/8/layout/vList5"/>
    <dgm:cxn modelId="{213FFC74-31A3-413E-BA13-0F4F45B547F8}" type="presParOf" srcId="{2A5AC8C5-8A4A-41B6-834F-3C6F035C931C}" destId="{02606228-3D16-42B5-A054-E967E13B36A6}" srcOrd="0" destOrd="0" presId="urn:microsoft.com/office/officeart/2005/8/layout/vList5"/>
    <dgm:cxn modelId="{4CD1AC5E-1C63-41C6-8B1A-5ED90A0EBE75}" type="presParOf" srcId="{2A5AC8C5-8A4A-41B6-834F-3C6F035C931C}" destId="{677B5712-69A1-4CEE-A0ED-660EF579F6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D40A36-4E61-4F3D-B182-8B42DD88FBA2}" type="doc">
      <dgm:prSet loTypeId="urn:microsoft.com/office/officeart/2005/8/layout/vList5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bg-BG"/>
        </a:p>
      </dgm:t>
    </dgm:pt>
    <dgm:pt modelId="{DB52D832-B55E-4AFB-806B-AA33F4500449}">
      <dgm:prSet/>
      <dgm:spPr/>
      <dgm:t>
        <a:bodyPr/>
        <a:lstStyle/>
        <a:p>
          <a:pPr algn="just" rtl="0"/>
          <a:endParaRPr lang="bg-BG" dirty="0">
            <a:solidFill>
              <a:srgbClr val="002060"/>
            </a:solidFill>
          </a:endParaRPr>
        </a:p>
      </dgm:t>
    </dgm:pt>
    <dgm:pt modelId="{369990C3-580C-4656-8B3B-6753C8E28AF4}" type="parTrans" cxnId="{8BB5E5AD-2899-4A4B-B51D-921639B5EF28}">
      <dgm:prSet/>
      <dgm:spPr/>
      <dgm:t>
        <a:bodyPr/>
        <a:lstStyle/>
        <a:p>
          <a:endParaRPr lang="bg-BG"/>
        </a:p>
      </dgm:t>
    </dgm:pt>
    <dgm:pt modelId="{88EC6DEC-5876-4085-9965-00544A76D4C4}" type="sibTrans" cxnId="{8BB5E5AD-2899-4A4B-B51D-921639B5EF28}">
      <dgm:prSet/>
      <dgm:spPr/>
      <dgm:t>
        <a:bodyPr/>
        <a:lstStyle/>
        <a:p>
          <a:endParaRPr lang="bg-BG"/>
        </a:p>
      </dgm:t>
    </dgm:pt>
    <dgm:pt modelId="{CE75D9F5-E771-4FEE-A3E6-4F9540C59A80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bg-BG" sz="1800" b="1" dirty="0" err="1" smtClean="0">
              <a:solidFill>
                <a:srgbClr val="002060"/>
              </a:solidFill>
            </a:rPr>
            <a:t>Нед</a:t>
          </a:r>
          <a:r>
            <a:rPr lang="ru-RU" sz="1800" b="1" dirty="0" err="1" smtClean="0">
              <a:solidFill>
                <a:srgbClr val="002060"/>
              </a:solidFill>
            </a:rPr>
            <a:t>опустими</a:t>
          </a:r>
          <a:r>
            <a:rPr lang="ru-RU" sz="1800" b="1" dirty="0" smtClean="0">
              <a:solidFill>
                <a:srgbClr val="002060"/>
              </a:solidFill>
            </a:rPr>
            <a:t> </a:t>
          </a:r>
          <a:r>
            <a:rPr lang="ru-RU" sz="1800" b="1" dirty="0" err="1" smtClean="0">
              <a:solidFill>
                <a:srgbClr val="002060"/>
              </a:solidFill>
            </a:rPr>
            <a:t>кандидати</a:t>
          </a:r>
          <a:endParaRPr lang="ru-RU" sz="1800" b="1" dirty="0" smtClean="0">
            <a:solidFill>
              <a:srgbClr val="002060"/>
            </a:solidFill>
          </a:endParaRPr>
        </a:p>
        <a:p>
          <a:pPr rtl="0"/>
          <a:r>
            <a:rPr lang="ru-RU" sz="1800" b="1" dirty="0" smtClean="0">
              <a:solidFill>
                <a:srgbClr val="002060"/>
              </a:solidFill>
            </a:rPr>
            <a:t>2/4</a:t>
          </a:r>
        </a:p>
      </dgm:t>
    </dgm:pt>
    <dgm:pt modelId="{2A5F7990-23FB-4383-9B28-D9F49124AB65}" type="sibTrans" cxnId="{8B10A267-5A65-4AC8-9CC0-07EB2D793E24}">
      <dgm:prSet/>
      <dgm:spPr/>
      <dgm:t>
        <a:bodyPr/>
        <a:lstStyle/>
        <a:p>
          <a:endParaRPr lang="bg-BG"/>
        </a:p>
      </dgm:t>
    </dgm:pt>
    <dgm:pt modelId="{D497E0D8-3657-4E5C-B68B-15EA24D322FC}" type="parTrans" cxnId="{8B10A267-5A65-4AC8-9CC0-07EB2D793E24}">
      <dgm:prSet/>
      <dgm:spPr/>
      <dgm:t>
        <a:bodyPr/>
        <a:lstStyle/>
        <a:p>
          <a:endParaRPr lang="bg-BG"/>
        </a:p>
      </dgm:t>
    </dgm:pt>
    <dgm:pt modelId="{9D5714D8-CFE7-4354-8CAC-5A7B23F3323B}" type="pres">
      <dgm:prSet presAssocID="{5BD40A36-4E61-4F3D-B182-8B42DD88FB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2A5AC8C5-8A4A-41B6-834F-3C6F035C931C}" type="pres">
      <dgm:prSet presAssocID="{CE75D9F5-E771-4FEE-A3E6-4F9540C59A80}" presName="linNode" presStyleCnt="0"/>
      <dgm:spPr/>
      <dgm:t>
        <a:bodyPr/>
        <a:lstStyle/>
        <a:p>
          <a:endParaRPr lang="bg-BG"/>
        </a:p>
      </dgm:t>
    </dgm:pt>
    <dgm:pt modelId="{02606228-3D16-42B5-A054-E967E13B36A6}" type="pres">
      <dgm:prSet presAssocID="{CE75D9F5-E771-4FEE-A3E6-4F9540C59A80}" presName="parentText" presStyleLbl="node1" presStyleIdx="0" presStyleCnt="1" custScaleX="66703" custLinFactNeighborX="432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bg-BG"/>
        </a:p>
      </dgm:t>
    </dgm:pt>
    <dgm:pt modelId="{677B5712-69A1-4CEE-A0ED-660EF579F60E}" type="pres">
      <dgm:prSet presAssocID="{CE75D9F5-E771-4FEE-A3E6-4F9540C59A80}" presName="descendantText" presStyleLbl="alignAccFollowNode1" presStyleIdx="0" presStyleCnt="1" custScaleX="155811" custScaleY="125000" custLinFactNeighborX="6242" custLinFactNeighborY="534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19A11805-BF28-4D2D-A30D-620FD94BECFD}" type="presOf" srcId="{CE75D9F5-E771-4FEE-A3E6-4F9540C59A80}" destId="{02606228-3D16-42B5-A054-E967E13B36A6}" srcOrd="0" destOrd="0" presId="urn:microsoft.com/office/officeart/2005/8/layout/vList5"/>
    <dgm:cxn modelId="{8BB5E5AD-2899-4A4B-B51D-921639B5EF28}" srcId="{CE75D9F5-E771-4FEE-A3E6-4F9540C59A80}" destId="{DB52D832-B55E-4AFB-806B-AA33F4500449}" srcOrd="0" destOrd="0" parTransId="{369990C3-580C-4656-8B3B-6753C8E28AF4}" sibTransId="{88EC6DEC-5876-4085-9965-00544A76D4C4}"/>
    <dgm:cxn modelId="{8B10A267-5A65-4AC8-9CC0-07EB2D793E24}" srcId="{5BD40A36-4E61-4F3D-B182-8B42DD88FBA2}" destId="{CE75D9F5-E771-4FEE-A3E6-4F9540C59A80}" srcOrd="0" destOrd="0" parTransId="{D497E0D8-3657-4E5C-B68B-15EA24D322FC}" sibTransId="{2A5F7990-23FB-4383-9B28-D9F49124AB65}"/>
    <dgm:cxn modelId="{A3705FB7-9151-44F0-88D2-B09F74617C7E}" type="presOf" srcId="{DB52D832-B55E-4AFB-806B-AA33F4500449}" destId="{677B5712-69A1-4CEE-A0ED-660EF579F60E}" srcOrd="0" destOrd="0" presId="urn:microsoft.com/office/officeart/2005/8/layout/vList5"/>
    <dgm:cxn modelId="{D1F05A22-65E4-4ED5-BA3F-A61D8F80B8A5}" type="presOf" srcId="{5BD40A36-4E61-4F3D-B182-8B42DD88FBA2}" destId="{9D5714D8-CFE7-4354-8CAC-5A7B23F3323B}" srcOrd="0" destOrd="0" presId="urn:microsoft.com/office/officeart/2005/8/layout/vList5"/>
    <dgm:cxn modelId="{031500D4-32AB-4396-A9F9-E68B891A7902}" type="presParOf" srcId="{9D5714D8-CFE7-4354-8CAC-5A7B23F3323B}" destId="{2A5AC8C5-8A4A-41B6-834F-3C6F035C931C}" srcOrd="0" destOrd="0" presId="urn:microsoft.com/office/officeart/2005/8/layout/vList5"/>
    <dgm:cxn modelId="{C226AB1C-B5B0-4A2D-BBCB-163225E50818}" type="presParOf" srcId="{2A5AC8C5-8A4A-41B6-834F-3C6F035C931C}" destId="{02606228-3D16-42B5-A054-E967E13B36A6}" srcOrd="0" destOrd="0" presId="urn:microsoft.com/office/officeart/2005/8/layout/vList5"/>
    <dgm:cxn modelId="{C1AB7DCD-CC84-4AB1-B861-296B218A748A}" type="presParOf" srcId="{2A5AC8C5-8A4A-41B6-834F-3C6F035C931C}" destId="{677B5712-69A1-4CEE-A0ED-660EF579F6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BD40A36-4E61-4F3D-B182-8B42DD88FBA2}" type="doc">
      <dgm:prSet loTypeId="urn:microsoft.com/office/officeart/2005/8/layout/vList5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bg-BG"/>
        </a:p>
      </dgm:t>
    </dgm:pt>
    <dgm:pt modelId="{DB52D832-B55E-4AFB-806B-AA33F4500449}">
      <dgm:prSet/>
      <dgm:spPr/>
      <dgm:t>
        <a:bodyPr/>
        <a:lstStyle/>
        <a:p>
          <a:pPr algn="just" rtl="0"/>
          <a:endParaRPr lang="bg-BG" dirty="0">
            <a:solidFill>
              <a:srgbClr val="002060"/>
            </a:solidFill>
          </a:endParaRPr>
        </a:p>
      </dgm:t>
    </dgm:pt>
    <dgm:pt modelId="{369990C3-580C-4656-8B3B-6753C8E28AF4}" type="parTrans" cxnId="{8BB5E5AD-2899-4A4B-B51D-921639B5EF28}">
      <dgm:prSet/>
      <dgm:spPr/>
      <dgm:t>
        <a:bodyPr/>
        <a:lstStyle/>
        <a:p>
          <a:endParaRPr lang="bg-BG"/>
        </a:p>
      </dgm:t>
    </dgm:pt>
    <dgm:pt modelId="{88EC6DEC-5876-4085-9965-00544A76D4C4}" type="sibTrans" cxnId="{8BB5E5AD-2899-4A4B-B51D-921639B5EF28}">
      <dgm:prSet/>
      <dgm:spPr/>
      <dgm:t>
        <a:bodyPr/>
        <a:lstStyle/>
        <a:p>
          <a:endParaRPr lang="bg-BG"/>
        </a:p>
      </dgm:t>
    </dgm:pt>
    <dgm:pt modelId="{CE75D9F5-E771-4FEE-A3E6-4F9540C59A80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bg-BG" sz="1800" b="1" dirty="0" err="1" smtClean="0">
              <a:solidFill>
                <a:srgbClr val="002060"/>
              </a:solidFill>
            </a:rPr>
            <a:t>Нед</a:t>
          </a:r>
          <a:r>
            <a:rPr lang="ru-RU" sz="1800" b="1" dirty="0" err="1" smtClean="0">
              <a:solidFill>
                <a:srgbClr val="002060"/>
              </a:solidFill>
            </a:rPr>
            <a:t>опустими</a:t>
          </a:r>
          <a:r>
            <a:rPr lang="ru-RU" sz="1800" b="1" dirty="0" smtClean="0">
              <a:solidFill>
                <a:srgbClr val="002060"/>
              </a:solidFill>
            </a:rPr>
            <a:t> </a:t>
          </a:r>
          <a:r>
            <a:rPr lang="ru-RU" sz="1800" b="1" dirty="0" err="1" smtClean="0">
              <a:solidFill>
                <a:srgbClr val="002060"/>
              </a:solidFill>
            </a:rPr>
            <a:t>кандидати</a:t>
          </a:r>
          <a:endParaRPr lang="ru-RU" sz="1800" b="1" dirty="0" smtClean="0">
            <a:solidFill>
              <a:srgbClr val="002060"/>
            </a:solidFill>
          </a:endParaRPr>
        </a:p>
        <a:p>
          <a:pPr rtl="0"/>
          <a:r>
            <a:rPr lang="ru-RU" sz="1800" b="1" dirty="0" smtClean="0">
              <a:solidFill>
                <a:srgbClr val="002060"/>
              </a:solidFill>
            </a:rPr>
            <a:t>3/4</a:t>
          </a:r>
        </a:p>
        <a:p>
          <a:pPr rtl="0"/>
          <a:endParaRPr lang="ru-RU" sz="1800" b="1" dirty="0" smtClean="0">
            <a:solidFill>
              <a:srgbClr val="002060"/>
            </a:solidFill>
          </a:endParaRPr>
        </a:p>
      </dgm:t>
    </dgm:pt>
    <dgm:pt modelId="{2A5F7990-23FB-4383-9B28-D9F49124AB65}" type="sibTrans" cxnId="{8B10A267-5A65-4AC8-9CC0-07EB2D793E24}">
      <dgm:prSet/>
      <dgm:spPr/>
      <dgm:t>
        <a:bodyPr/>
        <a:lstStyle/>
        <a:p>
          <a:endParaRPr lang="bg-BG"/>
        </a:p>
      </dgm:t>
    </dgm:pt>
    <dgm:pt modelId="{D497E0D8-3657-4E5C-B68B-15EA24D322FC}" type="parTrans" cxnId="{8B10A267-5A65-4AC8-9CC0-07EB2D793E24}">
      <dgm:prSet/>
      <dgm:spPr/>
      <dgm:t>
        <a:bodyPr/>
        <a:lstStyle/>
        <a:p>
          <a:endParaRPr lang="bg-BG"/>
        </a:p>
      </dgm:t>
    </dgm:pt>
    <dgm:pt modelId="{9D5714D8-CFE7-4354-8CAC-5A7B23F3323B}" type="pres">
      <dgm:prSet presAssocID="{5BD40A36-4E61-4F3D-B182-8B42DD88FB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2A5AC8C5-8A4A-41B6-834F-3C6F035C931C}" type="pres">
      <dgm:prSet presAssocID="{CE75D9F5-E771-4FEE-A3E6-4F9540C59A80}" presName="linNode" presStyleCnt="0"/>
      <dgm:spPr/>
      <dgm:t>
        <a:bodyPr/>
        <a:lstStyle/>
        <a:p>
          <a:endParaRPr lang="bg-BG"/>
        </a:p>
      </dgm:t>
    </dgm:pt>
    <dgm:pt modelId="{02606228-3D16-42B5-A054-E967E13B36A6}" type="pres">
      <dgm:prSet presAssocID="{CE75D9F5-E771-4FEE-A3E6-4F9540C59A80}" presName="parentText" presStyleLbl="node1" presStyleIdx="0" presStyleCnt="1" custScaleX="66703" custScaleY="93717" custLinFactNeighborX="-15998" custLinFactNeighborY="-3141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bg-BG"/>
        </a:p>
      </dgm:t>
    </dgm:pt>
    <dgm:pt modelId="{677B5712-69A1-4CEE-A0ED-660EF579F60E}" type="pres">
      <dgm:prSet presAssocID="{CE75D9F5-E771-4FEE-A3E6-4F9540C59A80}" presName="descendantText" presStyleLbl="alignAccFollowNode1" presStyleIdx="0" presStyleCnt="1" custScaleX="155811" custScaleY="112285" custLinFactNeighborX="123" custLinFactNeighborY="-3750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8BB5E5AD-2899-4A4B-B51D-921639B5EF28}" srcId="{CE75D9F5-E771-4FEE-A3E6-4F9540C59A80}" destId="{DB52D832-B55E-4AFB-806B-AA33F4500449}" srcOrd="0" destOrd="0" parTransId="{369990C3-580C-4656-8B3B-6753C8E28AF4}" sibTransId="{88EC6DEC-5876-4085-9965-00544A76D4C4}"/>
    <dgm:cxn modelId="{9D680AF0-9884-44E7-87D4-7B7EE6D17E29}" type="presOf" srcId="{DB52D832-B55E-4AFB-806B-AA33F4500449}" destId="{677B5712-69A1-4CEE-A0ED-660EF579F60E}" srcOrd="0" destOrd="0" presId="urn:microsoft.com/office/officeart/2005/8/layout/vList5"/>
    <dgm:cxn modelId="{77F3E0AE-8A0E-4066-84A0-0336B7F95352}" type="presOf" srcId="{CE75D9F5-E771-4FEE-A3E6-4F9540C59A80}" destId="{02606228-3D16-42B5-A054-E967E13B36A6}" srcOrd="0" destOrd="0" presId="urn:microsoft.com/office/officeart/2005/8/layout/vList5"/>
    <dgm:cxn modelId="{AD2927BA-4BD8-4F9C-900E-6826E11C21FD}" type="presOf" srcId="{5BD40A36-4E61-4F3D-B182-8B42DD88FBA2}" destId="{9D5714D8-CFE7-4354-8CAC-5A7B23F3323B}" srcOrd="0" destOrd="0" presId="urn:microsoft.com/office/officeart/2005/8/layout/vList5"/>
    <dgm:cxn modelId="{8B10A267-5A65-4AC8-9CC0-07EB2D793E24}" srcId="{5BD40A36-4E61-4F3D-B182-8B42DD88FBA2}" destId="{CE75D9F5-E771-4FEE-A3E6-4F9540C59A80}" srcOrd="0" destOrd="0" parTransId="{D497E0D8-3657-4E5C-B68B-15EA24D322FC}" sibTransId="{2A5F7990-23FB-4383-9B28-D9F49124AB65}"/>
    <dgm:cxn modelId="{E8E1CC49-7AB4-4B14-B3D1-572B32EF56D9}" type="presParOf" srcId="{9D5714D8-CFE7-4354-8CAC-5A7B23F3323B}" destId="{2A5AC8C5-8A4A-41B6-834F-3C6F035C931C}" srcOrd="0" destOrd="0" presId="urn:microsoft.com/office/officeart/2005/8/layout/vList5"/>
    <dgm:cxn modelId="{74407056-61F0-4C7B-9F00-C102F9DE4EB4}" type="presParOf" srcId="{2A5AC8C5-8A4A-41B6-834F-3C6F035C931C}" destId="{02606228-3D16-42B5-A054-E967E13B36A6}" srcOrd="0" destOrd="0" presId="urn:microsoft.com/office/officeart/2005/8/layout/vList5"/>
    <dgm:cxn modelId="{A6F207D0-0C44-47AC-A649-5BD0094763C7}" type="presParOf" srcId="{2A5AC8C5-8A4A-41B6-834F-3C6F035C931C}" destId="{677B5712-69A1-4CEE-A0ED-660EF579F6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BD40A36-4E61-4F3D-B182-8B42DD88FBA2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bg-BG"/>
        </a:p>
      </dgm:t>
    </dgm:pt>
    <dgm:pt modelId="{CE75D9F5-E771-4FEE-A3E6-4F9540C59A80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800" b="1" dirty="0" err="1" smtClean="0">
              <a:solidFill>
                <a:srgbClr val="002060"/>
              </a:solidFill>
            </a:rPr>
            <a:t>Недопустими</a:t>
          </a:r>
          <a:r>
            <a:rPr lang="ru-RU" sz="1800" b="1" dirty="0" smtClean="0">
              <a:solidFill>
                <a:srgbClr val="002060"/>
              </a:solidFill>
            </a:rPr>
            <a:t> </a:t>
          </a:r>
          <a:r>
            <a:rPr lang="ru-RU" sz="1800" b="1" dirty="0" err="1" smtClean="0">
              <a:solidFill>
                <a:srgbClr val="002060"/>
              </a:solidFill>
            </a:rPr>
            <a:t>кандидати</a:t>
          </a:r>
          <a:endParaRPr lang="ru-RU" sz="1800" b="1" dirty="0" smtClean="0">
            <a:solidFill>
              <a:srgbClr val="002060"/>
            </a:solidFill>
          </a:endParaRPr>
        </a:p>
        <a:p>
          <a:pPr rtl="0"/>
          <a:r>
            <a:rPr lang="ru-RU" sz="1800" b="1" dirty="0" smtClean="0">
              <a:solidFill>
                <a:srgbClr val="002060"/>
              </a:solidFill>
            </a:rPr>
            <a:t> 4/4</a:t>
          </a:r>
          <a:endParaRPr lang="bg-BG" sz="1800" b="1" dirty="0">
            <a:solidFill>
              <a:srgbClr val="002060"/>
            </a:solidFill>
          </a:endParaRPr>
        </a:p>
      </dgm:t>
    </dgm:pt>
    <dgm:pt modelId="{D497E0D8-3657-4E5C-B68B-15EA24D322FC}" type="parTrans" cxnId="{8B10A267-5A65-4AC8-9CC0-07EB2D793E24}">
      <dgm:prSet/>
      <dgm:spPr/>
      <dgm:t>
        <a:bodyPr/>
        <a:lstStyle/>
        <a:p>
          <a:endParaRPr lang="bg-BG"/>
        </a:p>
      </dgm:t>
    </dgm:pt>
    <dgm:pt modelId="{2A5F7990-23FB-4383-9B28-D9F49124AB65}" type="sibTrans" cxnId="{8B10A267-5A65-4AC8-9CC0-07EB2D793E24}">
      <dgm:prSet/>
      <dgm:spPr/>
      <dgm:t>
        <a:bodyPr/>
        <a:lstStyle/>
        <a:p>
          <a:endParaRPr lang="bg-BG"/>
        </a:p>
      </dgm:t>
    </dgm:pt>
    <dgm:pt modelId="{DB52D832-B55E-4AFB-806B-AA33F4500449}">
      <dgm:prSet/>
      <dgm:spPr/>
      <dgm:t>
        <a:bodyPr/>
        <a:lstStyle/>
        <a:p>
          <a:pPr algn="just" rtl="0"/>
          <a:endParaRPr lang="bg-BG" dirty="0"/>
        </a:p>
      </dgm:t>
    </dgm:pt>
    <dgm:pt modelId="{369990C3-580C-4656-8B3B-6753C8E28AF4}" type="parTrans" cxnId="{8BB5E5AD-2899-4A4B-B51D-921639B5EF28}">
      <dgm:prSet/>
      <dgm:spPr/>
      <dgm:t>
        <a:bodyPr/>
        <a:lstStyle/>
        <a:p>
          <a:endParaRPr lang="bg-BG"/>
        </a:p>
      </dgm:t>
    </dgm:pt>
    <dgm:pt modelId="{88EC6DEC-5876-4085-9965-00544A76D4C4}" type="sibTrans" cxnId="{8BB5E5AD-2899-4A4B-B51D-921639B5EF28}">
      <dgm:prSet/>
      <dgm:spPr/>
      <dgm:t>
        <a:bodyPr/>
        <a:lstStyle/>
        <a:p>
          <a:endParaRPr lang="bg-BG"/>
        </a:p>
      </dgm:t>
    </dgm:pt>
    <dgm:pt modelId="{9D5714D8-CFE7-4354-8CAC-5A7B23F3323B}" type="pres">
      <dgm:prSet presAssocID="{5BD40A36-4E61-4F3D-B182-8B42DD88FB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2A5AC8C5-8A4A-41B6-834F-3C6F035C931C}" type="pres">
      <dgm:prSet presAssocID="{CE75D9F5-E771-4FEE-A3E6-4F9540C59A80}" presName="linNode" presStyleCnt="0"/>
      <dgm:spPr/>
      <dgm:t>
        <a:bodyPr/>
        <a:lstStyle/>
        <a:p>
          <a:endParaRPr lang="bg-BG"/>
        </a:p>
      </dgm:t>
    </dgm:pt>
    <dgm:pt modelId="{02606228-3D16-42B5-A054-E967E13B36A6}" type="pres">
      <dgm:prSet presAssocID="{CE75D9F5-E771-4FEE-A3E6-4F9540C59A80}" presName="parentText" presStyleLbl="node1" presStyleIdx="0" presStyleCnt="1" custScaleX="63714" custScaleY="8847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bg-BG"/>
        </a:p>
      </dgm:t>
    </dgm:pt>
    <dgm:pt modelId="{677B5712-69A1-4CEE-A0ED-660EF579F60E}" type="pres">
      <dgm:prSet presAssocID="{CE75D9F5-E771-4FEE-A3E6-4F9540C59A80}" presName="descendantText" presStyleLbl="alignAccFollowNode1" presStyleIdx="0" presStyleCnt="1" custScaleX="127500" custScaleY="107310" custLinFactNeighborX="8452" custLinFactNeighborY="80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8BB5E5AD-2899-4A4B-B51D-921639B5EF28}" srcId="{CE75D9F5-E771-4FEE-A3E6-4F9540C59A80}" destId="{DB52D832-B55E-4AFB-806B-AA33F4500449}" srcOrd="0" destOrd="0" parTransId="{369990C3-580C-4656-8B3B-6753C8E28AF4}" sibTransId="{88EC6DEC-5876-4085-9965-00544A76D4C4}"/>
    <dgm:cxn modelId="{456A7B6E-0CC7-430A-A320-21896402282E}" type="presOf" srcId="{5BD40A36-4E61-4F3D-B182-8B42DD88FBA2}" destId="{9D5714D8-CFE7-4354-8CAC-5A7B23F3323B}" srcOrd="0" destOrd="0" presId="urn:microsoft.com/office/officeart/2005/8/layout/vList5"/>
    <dgm:cxn modelId="{8714E35E-D91F-4140-98A0-E32D58E310FA}" type="presOf" srcId="{CE75D9F5-E771-4FEE-A3E6-4F9540C59A80}" destId="{02606228-3D16-42B5-A054-E967E13B36A6}" srcOrd="0" destOrd="0" presId="urn:microsoft.com/office/officeart/2005/8/layout/vList5"/>
    <dgm:cxn modelId="{A97E8992-7E7A-407C-8FAE-0383B13DB46D}" type="presOf" srcId="{DB52D832-B55E-4AFB-806B-AA33F4500449}" destId="{677B5712-69A1-4CEE-A0ED-660EF579F60E}" srcOrd="0" destOrd="0" presId="urn:microsoft.com/office/officeart/2005/8/layout/vList5"/>
    <dgm:cxn modelId="{8B10A267-5A65-4AC8-9CC0-07EB2D793E24}" srcId="{5BD40A36-4E61-4F3D-B182-8B42DD88FBA2}" destId="{CE75D9F5-E771-4FEE-A3E6-4F9540C59A80}" srcOrd="0" destOrd="0" parTransId="{D497E0D8-3657-4E5C-B68B-15EA24D322FC}" sibTransId="{2A5F7990-23FB-4383-9B28-D9F49124AB65}"/>
    <dgm:cxn modelId="{A99A8B90-F991-488E-86C0-C7150148FEFB}" type="presParOf" srcId="{9D5714D8-CFE7-4354-8CAC-5A7B23F3323B}" destId="{2A5AC8C5-8A4A-41B6-834F-3C6F035C931C}" srcOrd="0" destOrd="0" presId="urn:microsoft.com/office/officeart/2005/8/layout/vList5"/>
    <dgm:cxn modelId="{B79D12AA-3DCD-47E0-95E0-2A44990E9526}" type="presParOf" srcId="{2A5AC8C5-8A4A-41B6-834F-3C6F035C931C}" destId="{02606228-3D16-42B5-A054-E967E13B36A6}" srcOrd="0" destOrd="0" presId="urn:microsoft.com/office/officeart/2005/8/layout/vList5"/>
    <dgm:cxn modelId="{AF464422-4335-43D3-8596-9A8771746B54}" type="presParOf" srcId="{2A5AC8C5-8A4A-41B6-834F-3C6F035C931C}" destId="{677B5712-69A1-4CEE-A0ED-660EF579F6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BD40A36-4E61-4F3D-B182-8B42DD88FBA2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bg-BG"/>
        </a:p>
      </dgm:t>
    </dgm:pt>
    <dgm:pt modelId="{CE75D9F5-E771-4FEE-A3E6-4F9540C59A80}">
      <dgm:prSet custT="1"/>
      <dgm:spPr/>
      <dgm:t>
        <a:bodyPr/>
        <a:lstStyle/>
        <a:p>
          <a:pPr rtl="0"/>
          <a:r>
            <a:rPr lang="ru-RU" sz="2000" b="1" dirty="0" err="1" smtClean="0">
              <a:solidFill>
                <a:srgbClr val="002060"/>
              </a:solidFill>
              <a:effectLst/>
            </a:rPr>
            <a:t>Допустими</a:t>
          </a:r>
          <a:r>
            <a:rPr lang="ru-RU" sz="2000" b="1" dirty="0" smtClean="0">
              <a:solidFill>
                <a:srgbClr val="002060"/>
              </a:solidFill>
              <a:effectLst/>
            </a:rPr>
            <a:t> </a:t>
          </a:r>
          <a:r>
            <a:rPr lang="ru-RU" sz="2000" b="1" dirty="0" err="1" smtClean="0">
              <a:solidFill>
                <a:srgbClr val="002060"/>
              </a:solidFill>
              <a:effectLst/>
            </a:rPr>
            <a:t>проекти</a:t>
          </a:r>
          <a:endParaRPr lang="ru-RU" sz="2000" b="1" dirty="0" smtClean="0">
            <a:solidFill>
              <a:srgbClr val="002060"/>
            </a:solidFill>
            <a:effectLst/>
          </a:endParaRPr>
        </a:p>
        <a:p>
          <a:pPr rtl="0"/>
          <a:r>
            <a:rPr lang="ru-RU" sz="2000" b="1" dirty="0" smtClean="0">
              <a:solidFill>
                <a:srgbClr val="002060"/>
              </a:solidFill>
              <a:effectLst/>
            </a:rPr>
            <a:t>1/1</a:t>
          </a:r>
          <a:endParaRPr lang="bg-BG" sz="2000" b="1" dirty="0">
            <a:solidFill>
              <a:srgbClr val="002060"/>
            </a:solidFill>
            <a:effectLst/>
          </a:endParaRPr>
        </a:p>
      </dgm:t>
    </dgm:pt>
    <dgm:pt modelId="{D497E0D8-3657-4E5C-B68B-15EA24D322FC}" type="parTrans" cxnId="{8B10A267-5A65-4AC8-9CC0-07EB2D793E24}">
      <dgm:prSet/>
      <dgm:spPr/>
      <dgm:t>
        <a:bodyPr/>
        <a:lstStyle/>
        <a:p>
          <a:endParaRPr lang="bg-BG"/>
        </a:p>
      </dgm:t>
    </dgm:pt>
    <dgm:pt modelId="{2A5F7990-23FB-4383-9B28-D9F49124AB65}" type="sibTrans" cxnId="{8B10A267-5A65-4AC8-9CC0-07EB2D793E24}">
      <dgm:prSet/>
      <dgm:spPr/>
      <dgm:t>
        <a:bodyPr/>
        <a:lstStyle/>
        <a:p>
          <a:endParaRPr lang="bg-BG"/>
        </a:p>
      </dgm:t>
    </dgm:pt>
    <dgm:pt modelId="{DB52D832-B55E-4AFB-806B-AA33F4500449}">
      <dgm:prSet/>
      <dgm:spPr/>
      <dgm:t>
        <a:bodyPr/>
        <a:lstStyle/>
        <a:p>
          <a:pPr algn="just" rtl="0"/>
          <a:endParaRPr lang="bg-BG" dirty="0"/>
        </a:p>
      </dgm:t>
    </dgm:pt>
    <dgm:pt modelId="{369990C3-580C-4656-8B3B-6753C8E28AF4}" type="parTrans" cxnId="{8BB5E5AD-2899-4A4B-B51D-921639B5EF28}">
      <dgm:prSet/>
      <dgm:spPr/>
      <dgm:t>
        <a:bodyPr/>
        <a:lstStyle/>
        <a:p>
          <a:endParaRPr lang="bg-BG"/>
        </a:p>
      </dgm:t>
    </dgm:pt>
    <dgm:pt modelId="{88EC6DEC-5876-4085-9965-00544A76D4C4}" type="sibTrans" cxnId="{8BB5E5AD-2899-4A4B-B51D-921639B5EF28}">
      <dgm:prSet/>
      <dgm:spPr/>
      <dgm:t>
        <a:bodyPr/>
        <a:lstStyle/>
        <a:p>
          <a:endParaRPr lang="bg-BG"/>
        </a:p>
      </dgm:t>
    </dgm:pt>
    <dgm:pt modelId="{9D5714D8-CFE7-4354-8CAC-5A7B23F3323B}" type="pres">
      <dgm:prSet presAssocID="{5BD40A36-4E61-4F3D-B182-8B42DD88FB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2A5AC8C5-8A4A-41B6-834F-3C6F035C931C}" type="pres">
      <dgm:prSet presAssocID="{CE75D9F5-E771-4FEE-A3E6-4F9540C59A80}" presName="linNode" presStyleCnt="0"/>
      <dgm:spPr/>
      <dgm:t>
        <a:bodyPr/>
        <a:lstStyle/>
        <a:p>
          <a:endParaRPr lang="bg-BG"/>
        </a:p>
      </dgm:t>
    </dgm:pt>
    <dgm:pt modelId="{02606228-3D16-42B5-A054-E967E13B36A6}" type="pres">
      <dgm:prSet presAssocID="{CE75D9F5-E771-4FEE-A3E6-4F9540C59A80}" presName="parentText" presStyleLbl="node1" presStyleIdx="0" presStyleCnt="1" custScaleX="66667" custScaleY="94737" custLinFactNeighborX="-59" custLinFactNeighborY="35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bg-BG"/>
        </a:p>
      </dgm:t>
    </dgm:pt>
    <dgm:pt modelId="{677B5712-69A1-4CEE-A0ED-660EF579F60E}" type="pres">
      <dgm:prSet presAssocID="{CE75D9F5-E771-4FEE-A3E6-4F9540C59A80}" presName="descendantText" presStyleLbl="alignAccFollowNode1" presStyleIdx="0" presStyleCnt="1" custScaleX="127500" custScaleY="11513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8BB5E5AD-2899-4A4B-B51D-921639B5EF28}" srcId="{CE75D9F5-E771-4FEE-A3E6-4F9540C59A80}" destId="{DB52D832-B55E-4AFB-806B-AA33F4500449}" srcOrd="0" destOrd="0" parTransId="{369990C3-580C-4656-8B3B-6753C8E28AF4}" sibTransId="{88EC6DEC-5876-4085-9965-00544A76D4C4}"/>
    <dgm:cxn modelId="{F7AC387C-0F78-4C97-B3B1-65044B831369}" type="presOf" srcId="{5BD40A36-4E61-4F3D-B182-8B42DD88FBA2}" destId="{9D5714D8-CFE7-4354-8CAC-5A7B23F3323B}" srcOrd="0" destOrd="0" presId="urn:microsoft.com/office/officeart/2005/8/layout/vList5"/>
    <dgm:cxn modelId="{858BF1FC-8B9F-43E1-8312-269139A5274E}" type="presOf" srcId="{CE75D9F5-E771-4FEE-A3E6-4F9540C59A80}" destId="{02606228-3D16-42B5-A054-E967E13B36A6}" srcOrd="0" destOrd="0" presId="urn:microsoft.com/office/officeart/2005/8/layout/vList5"/>
    <dgm:cxn modelId="{459322BE-21D6-4B71-A2CD-1EC7E4B38F4D}" type="presOf" srcId="{DB52D832-B55E-4AFB-806B-AA33F4500449}" destId="{677B5712-69A1-4CEE-A0ED-660EF579F60E}" srcOrd="0" destOrd="0" presId="urn:microsoft.com/office/officeart/2005/8/layout/vList5"/>
    <dgm:cxn modelId="{8B10A267-5A65-4AC8-9CC0-07EB2D793E24}" srcId="{5BD40A36-4E61-4F3D-B182-8B42DD88FBA2}" destId="{CE75D9F5-E771-4FEE-A3E6-4F9540C59A80}" srcOrd="0" destOrd="0" parTransId="{D497E0D8-3657-4E5C-B68B-15EA24D322FC}" sibTransId="{2A5F7990-23FB-4383-9B28-D9F49124AB65}"/>
    <dgm:cxn modelId="{1DFDC45F-A2B7-4177-8917-35D2882E8B68}" type="presParOf" srcId="{9D5714D8-CFE7-4354-8CAC-5A7B23F3323B}" destId="{2A5AC8C5-8A4A-41B6-834F-3C6F035C931C}" srcOrd="0" destOrd="0" presId="urn:microsoft.com/office/officeart/2005/8/layout/vList5"/>
    <dgm:cxn modelId="{A52B42CC-4EAB-4E91-B733-518487CE6CEE}" type="presParOf" srcId="{2A5AC8C5-8A4A-41B6-834F-3C6F035C931C}" destId="{02606228-3D16-42B5-A054-E967E13B36A6}" srcOrd="0" destOrd="0" presId="urn:microsoft.com/office/officeart/2005/8/layout/vList5"/>
    <dgm:cxn modelId="{1C744A8C-D585-4AD0-8946-EE2B5BF2F138}" type="presParOf" srcId="{2A5AC8C5-8A4A-41B6-834F-3C6F035C931C}" destId="{677B5712-69A1-4CEE-A0ED-660EF579F6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816FB-2A0B-459C-AA2D-BB268D44D690}">
      <dsp:nvSpPr>
        <dsp:cNvPr id="0" name=""/>
        <dsp:cNvSpPr/>
      </dsp:nvSpPr>
      <dsp:spPr>
        <a:xfrm rot="5400000">
          <a:off x="-261043" y="261043"/>
          <a:ext cx="1589951" cy="1067865"/>
        </a:xfrm>
        <a:prstGeom prst="chevron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Процедура</a:t>
          </a:r>
          <a:endParaRPr lang="bg-BG" sz="1600" b="1" i="0" kern="1200" dirty="0">
            <a:solidFill>
              <a:srgbClr val="002060"/>
            </a:solidFill>
            <a:effectLst/>
            <a:latin typeface="+mn-lt"/>
            <a:ea typeface="Tahoma" pitchFamily="34" charset="0"/>
            <a:cs typeface="Tahoma" pitchFamily="34" charset="0"/>
          </a:endParaRPr>
        </a:p>
      </dsp:txBody>
      <dsp:txXfrm rot="-5400000">
        <a:off x="1" y="533933"/>
        <a:ext cx="1067865" cy="522086"/>
      </dsp:txXfrm>
    </dsp:sp>
    <dsp:sp modelId="{164DC1C9-DE04-4CE6-936B-EBD561682CF8}">
      <dsp:nvSpPr>
        <dsp:cNvPr id="0" name=""/>
        <dsp:cNvSpPr/>
      </dsp:nvSpPr>
      <dsp:spPr>
        <a:xfrm rot="5400000">
          <a:off x="3891145" y="-2732422"/>
          <a:ext cx="1136116" cy="66069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175" rIns="3175" bIns="3175" numCol="1" spcCol="1270" anchor="t" anchorCtr="0">
          <a:noAutofit/>
        </a:bodyPr>
        <a:lstStyle/>
        <a:p>
          <a:pPr marL="57150" lvl="1" indent="-57150" algn="just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g-BG" sz="500" b="0" i="0" kern="1200" dirty="0">
            <a:solidFill>
              <a:srgbClr val="002060"/>
            </a:solidFill>
            <a:effectLst/>
            <a:latin typeface="+mn-lt"/>
            <a:ea typeface="Tahoma" pitchFamily="34" charset="0"/>
            <a:cs typeface="Tahoma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 </a:t>
          </a:r>
          <a:r>
            <a:rPr lang="ru-RU" sz="1800" b="1" i="0" kern="1200" dirty="0" err="1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Инвестиционен</a:t>
          </a:r>
          <a:r>
            <a:rPr lang="ru-RU" sz="1800" b="1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 приоритет 2.2</a:t>
          </a:r>
          <a:r>
            <a:rPr lang="ru-RU" sz="18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. </a:t>
          </a:r>
          <a:r>
            <a:rPr lang="en-US" sz="18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“</a:t>
          </a:r>
          <a:r>
            <a:rPr lang="ru-RU" sz="1800" b="0" i="0" kern="1200" dirty="0" err="1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Капацитет</a:t>
          </a:r>
          <a:r>
            <a:rPr lang="ru-RU" sz="18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 за </a:t>
          </a:r>
          <a:r>
            <a:rPr lang="ru-RU" sz="1800" b="0" i="0" kern="1200" dirty="0" err="1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растеж</a:t>
          </a:r>
          <a:r>
            <a:rPr lang="ru-RU" sz="18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 на МСП</a:t>
          </a:r>
          <a:r>
            <a:rPr lang="en-US" sz="18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”</a:t>
          </a:r>
          <a:endParaRPr lang="bg-BG" sz="1800" b="0" i="0" kern="1200" dirty="0">
            <a:solidFill>
              <a:srgbClr val="002060"/>
            </a:solidFill>
            <a:effectLst/>
            <a:latin typeface="+mn-lt"/>
            <a:ea typeface="Tahoma" pitchFamily="34" charset="0"/>
            <a:cs typeface="Tahoma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b="1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Приоритетна ос 2 </a:t>
          </a:r>
          <a:r>
            <a:rPr lang="ru-RU" sz="18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„</a:t>
          </a:r>
          <a:r>
            <a:rPr lang="ru-RU" sz="1800" b="0" i="0" kern="1200" dirty="0" err="1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Предприемачество</a:t>
          </a:r>
          <a:r>
            <a:rPr lang="ru-RU" sz="18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 и </a:t>
          </a:r>
          <a:r>
            <a:rPr lang="ru-RU" sz="1800" b="0" i="0" kern="1200" dirty="0" err="1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капацитет</a:t>
          </a:r>
          <a:r>
            <a:rPr lang="ru-RU" sz="18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 за </a:t>
          </a:r>
          <a:r>
            <a:rPr lang="ru-RU" sz="1800" b="0" i="0" kern="1200" dirty="0" err="1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растеж</a:t>
          </a:r>
          <a:r>
            <a:rPr lang="ru-RU" sz="18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 на МСП“ на ОПИК</a:t>
          </a:r>
          <a:endParaRPr lang="bg-BG" sz="1800" b="0" i="0" kern="1200" dirty="0">
            <a:solidFill>
              <a:srgbClr val="002060"/>
            </a:solidFill>
            <a:effectLst/>
            <a:latin typeface="+mn-lt"/>
            <a:ea typeface="Tahoma" pitchFamily="34" charset="0"/>
            <a:cs typeface="Tahoma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g-BG" sz="1600" b="0" i="0" kern="1200" dirty="0" err="1" smtClean="0">
            <a:solidFill>
              <a:srgbClr val="002060"/>
            </a:solidFill>
            <a:effectLst/>
            <a:latin typeface="+mn-lt"/>
            <a:ea typeface="Tahoma" pitchFamily="34" charset="0"/>
            <a:cs typeface="Tahoma" pitchFamily="34" charset="0"/>
          </a:endParaRPr>
        </a:p>
      </dsp:txBody>
      <dsp:txXfrm rot="-5400000">
        <a:off x="1155722" y="58462"/>
        <a:ext cx="6551503" cy="1025194"/>
      </dsp:txXfrm>
    </dsp:sp>
    <dsp:sp modelId="{B9FBBCB3-B974-43E9-8D2E-42DCDBBE629E}">
      <dsp:nvSpPr>
        <dsp:cNvPr id="0" name=""/>
        <dsp:cNvSpPr/>
      </dsp:nvSpPr>
      <dsp:spPr>
        <a:xfrm rot="5400000">
          <a:off x="-245700" y="1628418"/>
          <a:ext cx="1589951" cy="1025470"/>
        </a:xfrm>
        <a:prstGeom prst="chevron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Цел</a:t>
          </a:r>
          <a:endParaRPr lang="bg-BG" sz="1600" b="1" i="0" kern="1200" dirty="0">
            <a:solidFill>
              <a:srgbClr val="002060"/>
            </a:solidFill>
            <a:effectLst/>
            <a:latin typeface="+mn-lt"/>
            <a:ea typeface="Tahoma" pitchFamily="34" charset="0"/>
            <a:cs typeface="Tahoma" pitchFamily="34" charset="0"/>
          </a:endParaRPr>
        </a:p>
      </dsp:txBody>
      <dsp:txXfrm rot="-5400000">
        <a:off x="36541" y="1858912"/>
        <a:ext cx="1025470" cy="564481"/>
      </dsp:txXfrm>
    </dsp:sp>
    <dsp:sp modelId="{6B7B8883-578A-4B9F-BC87-4BE9C8E3D960}">
      <dsp:nvSpPr>
        <dsp:cNvPr id="0" name=""/>
        <dsp:cNvSpPr/>
      </dsp:nvSpPr>
      <dsp:spPr>
        <a:xfrm rot="5400000">
          <a:off x="3926004" y="-1411648"/>
          <a:ext cx="1074016" cy="66750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err="1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Подобряване</a:t>
          </a:r>
          <a:r>
            <a:rPr lang="ru-RU" sz="18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 на </a:t>
          </a:r>
          <a:r>
            <a:rPr lang="ru-RU" sz="1800" b="0" i="0" kern="1200" dirty="0" err="1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производствения</a:t>
          </a:r>
          <a:r>
            <a:rPr lang="ru-RU" sz="18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 </a:t>
          </a:r>
          <a:r>
            <a:rPr lang="ru-RU" sz="1800" b="0" i="0" kern="1200" dirty="0" err="1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капацитет</a:t>
          </a:r>
          <a:r>
            <a:rPr lang="ru-RU" sz="18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 на МСП с цел </a:t>
          </a:r>
          <a:r>
            <a:rPr lang="ru-RU" sz="1800" b="0" i="0" kern="1200" dirty="0" err="1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повишаване</a:t>
          </a:r>
          <a:r>
            <a:rPr lang="ru-RU" sz="18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 на </a:t>
          </a:r>
          <a:r>
            <a:rPr lang="ru-RU" sz="1800" b="0" i="0" kern="1200" dirty="0" err="1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тяхната</a:t>
          </a:r>
          <a:r>
            <a:rPr lang="ru-RU" sz="18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 </a:t>
          </a:r>
          <a:r>
            <a:rPr lang="ru-RU" sz="1800" b="0" i="0" kern="1200" dirty="0" err="1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конкурентоспособност</a:t>
          </a:r>
          <a:r>
            <a:rPr lang="ru-RU" sz="18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 и </a:t>
          </a:r>
          <a:r>
            <a:rPr lang="ru-RU" sz="1800" b="0" i="0" kern="1200" dirty="0" err="1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засилване</a:t>
          </a:r>
          <a:r>
            <a:rPr lang="ru-RU" sz="18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 на </a:t>
          </a:r>
          <a:r>
            <a:rPr lang="ru-RU" sz="1800" b="0" i="0" kern="1200" dirty="0" err="1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експортния</a:t>
          </a:r>
          <a:r>
            <a:rPr lang="ru-RU" sz="18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 им потенциал</a:t>
          </a:r>
          <a:endParaRPr lang="bg-BG" sz="1800" b="0" i="0" kern="1200" dirty="0">
            <a:solidFill>
              <a:srgbClr val="002060"/>
            </a:solidFill>
            <a:effectLst/>
            <a:latin typeface="+mn-lt"/>
            <a:ea typeface="Tahoma" pitchFamily="34" charset="0"/>
            <a:cs typeface="Tahoma" pitchFamily="34" charset="0"/>
          </a:endParaRPr>
        </a:p>
      </dsp:txBody>
      <dsp:txXfrm rot="-5400000">
        <a:off x="1125497" y="1441288"/>
        <a:ext cx="6622602" cy="969158"/>
      </dsp:txXfrm>
    </dsp:sp>
    <dsp:sp modelId="{2546E552-9439-4D9C-8283-C6C0C54E3843}">
      <dsp:nvSpPr>
        <dsp:cNvPr id="0" name=""/>
        <dsp:cNvSpPr/>
      </dsp:nvSpPr>
      <dsp:spPr>
        <a:xfrm rot="5400000">
          <a:off x="-246640" y="2940519"/>
          <a:ext cx="1589951" cy="1023591"/>
        </a:xfrm>
        <a:prstGeom prst="chevron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Бюджет</a:t>
          </a:r>
          <a:endParaRPr lang="bg-BG" sz="1600" b="1" i="0" kern="1200" dirty="0">
            <a:solidFill>
              <a:srgbClr val="002060"/>
            </a:solidFill>
            <a:effectLst/>
            <a:latin typeface="+mn-lt"/>
            <a:ea typeface="Tahoma" pitchFamily="34" charset="0"/>
            <a:cs typeface="Tahoma" pitchFamily="34" charset="0"/>
          </a:endParaRPr>
        </a:p>
      </dsp:txBody>
      <dsp:txXfrm rot="-5400000">
        <a:off x="36541" y="3169135"/>
        <a:ext cx="1023591" cy="566360"/>
      </dsp:txXfrm>
    </dsp:sp>
    <dsp:sp modelId="{F699DB3A-CE13-4D0A-B60B-CC9AC87676DC}">
      <dsp:nvSpPr>
        <dsp:cNvPr id="0" name=""/>
        <dsp:cNvSpPr/>
      </dsp:nvSpPr>
      <dsp:spPr>
        <a:xfrm rot="5400000">
          <a:off x="4043111" y="-167582"/>
          <a:ext cx="883496" cy="66313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Общ бюджет – </a:t>
          </a:r>
          <a:r>
            <a:rPr lang="ru-RU" sz="1800" b="1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146 687 250 </a:t>
          </a:r>
          <a:r>
            <a:rPr lang="ru-RU" sz="1800" b="1" i="0" kern="1200" dirty="0" err="1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лв</a:t>
          </a:r>
          <a:r>
            <a:rPr lang="ru-RU" sz="1800" b="0" i="0" kern="1200" dirty="0" smtClean="0">
              <a:solidFill>
                <a:srgbClr val="002060"/>
              </a:solidFill>
              <a:effectLst/>
              <a:latin typeface="+mn-lt"/>
              <a:ea typeface="Tahoma" pitchFamily="34" charset="0"/>
              <a:cs typeface="Tahoma" pitchFamily="34" charset="0"/>
            </a:rPr>
            <a:t>. (75 000 000 евро)</a:t>
          </a:r>
          <a:endParaRPr lang="bg-BG" sz="1800" b="0" i="0" kern="1200" dirty="0">
            <a:solidFill>
              <a:srgbClr val="002060"/>
            </a:solidFill>
            <a:effectLst/>
            <a:latin typeface="+mn-lt"/>
            <a:ea typeface="Tahoma" pitchFamily="34" charset="0"/>
            <a:cs typeface="Tahoma" pitchFamily="34" charset="0"/>
          </a:endParaRPr>
        </a:p>
      </dsp:txBody>
      <dsp:txXfrm rot="-5400000">
        <a:off x="1169192" y="2749466"/>
        <a:ext cx="6588207" cy="79723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ADAC3-0B90-44E0-A422-F61206F93A72}">
      <dsp:nvSpPr>
        <dsp:cNvPr id="0" name=""/>
        <dsp:cNvSpPr/>
      </dsp:nvSpPr>
      <dsp:spPr>
        <a:xfrm>
          <a:off x="0" y="547660"/>
          <a:ext cx="8208912" cy="11484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103" tIns="270764" rIns="63710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800" kern="1200" dirty="0" err="1" smtClean="0">
              <a:solidFill>
                <a:srgbClr val="002060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rPr>
            <a:t>Регионална</a:t>
          </a:r>
          <a:r>
            <a:rPr lang="ru-RU" sz="1800" kern="1200" dirty="0" smtClean="0">
              <a:solidFill>
                <a:srgbClr val="002060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rPr>
            <a:t>инвестиционна</a:t>
          </a:r>
          <a:r>
            <a:rPr lang="ru-RU" sz="1800" kern="1200" dirty="0" smtClean="0">
              <a:solidFill>
                <a:srgbClr val="002060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rPr>
            <a:t>помощ</a:t>
          </a:r>
          <a:r>
            <a:rPr lang="ru-RU" sz="1800" kern="1200" dirty="0" smtClean="0">
              <a:solidFill>
                <a:srgbClr val="002060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800" kern="1200" dirty="0" err="1" smtClean="0">
              <a:solidFill>
                <a:srgbClr val="002060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rPr>
            <a:t>съгласно</a:t>
          </a:r>
          <a:r>
            <a:rPr lang="ru-RU" sz="1800" kern="1200" dirty="0" smtClean="0">
              <a:solidFill>
                <a:srgbClr val="002060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rPr>
            <a:t> чл. 14 от Регламент (ЕС) № 651/2014 </a:t>
          </a:r>
          <a:endParaRPr lang="bg-BG" sz="1800" b="1" u="sng" kern="1200" dirty="0">
            <a:solidFill>
              <a:srgbClr val="002060"/>
            </a:solidFill>
            <a:latin typeface="Calibri" panose="020F0502020204030204" pitchFamily="34" charset="0"/>
            <a:ea typeface="Tahoma" pitchFamily="34" charset="0"/>
            <a:cs typeface="Tahoma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endParaRPr lang="bg-BG" sz="1400" b="1" u="sng" kern="120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0" y="547660"/>
        <a:ext cx="8208912" cy="1148401"/>
      </dsp:txXfrm>
    </dsp:sp>
    <dsp:sp modelId="{49E9669D-DBFE-4E31-AB63-DF5605CD4E25}">
      <dsp:nvSpPr>
        <dsp:cNvPr id="0" name=""/>
        <dsp:cNvSpPr/>
      </dsp:nvSpPr>
      <dsp:spPr>
        <a:xfrm>
          <a:off x="430463" y="0"/>
          <a:ext cx="6813429" cy="775417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smtClean="0">
              <a:solidFill>
                <a:srgbClr val="002060"/>
              </a:solidFill>
              <a:latin typeface="+mn-lt"/>
              <a:ea typeface="+mn-ea"/>
              <a:cs typeface="Tahoma" pitchFamily="34" charset="0"/>
            </a:rPr>
            <a:t>Вариант 1 за изпълнение на проекта</a:t>
          </a:r>
          <a:endParaRPr lang="bg-BG" sz="2000" b="1" kern="1200" dirty="0">
            <a:solidFill>
              <a:srgbClr val="002060"/>
            </a:solidFill>
            <a:latin typeface="+mn-lt"/>
            <a:ea typeface="+mn-ea"/>
            <a:cs typeface="Tahoma" pitchFamily="34" charset="0"/>
          </a:endParaRPr>
        </a:p>
      </dsp:txBody>
      <dsp:txXfrm>
        <a:off x="468316" y="37853"/>
        <a:ext cx="6737723" cy="699711"/>
      </dsp:txXfrm>
    </dsp:sp>
    <dsp:sp modelId="{D6FEE03B-0BE4-4C7F-8D34-4838C8B52FE8}">
      <dsp:nvSpPr>
        <dsp:cNvPr id="0" name=""/>
        <dsp:cNvSpPr/>
      </dsp:nvSpPr>
      <dsp:spPr>
        <a:xfrm>
          <a:off x="0" y="2378238"/>
          <a:ext cx="8208912" cy="11196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-513283"/>
              <a:satOff val="0"/>
              <a:lumOff val="338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103" tIns="270764" rIns="63710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endParaRPr lang="bg-BG" sz="1600" kern="120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bg-BG" sz="1800" kern="1200" dirty="0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Помощ „</a:t>
          </a:r>
          <a:r>
            <a:rPr lang="bg-BG" sz="1800" kern="1200" dirty="0" err="1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de</a:t>
          </a:r>
          <a:r>
            <a:rPr lang="bg-BG" sz="1800" kern="1200" dirty="0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 </a:t>
          </a:r>
          <a:r>
            <a:rPr lang="bg-BG" sz="1800" kern="1200" dirty="0" err="1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minimis</a:t>
          </a:r>
          <a:r>
            <a:rPr lang="bg-BG" sz="1800" kern="1200" dirty="0" smtClean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rPr>
            <a:t>” съгласно Регламент (ЕС) № 1407/2013</a:t>
          </a:r>
          <a:endParaRPr lang="bg-BG" sz="1800" kern="1200" dirty="0">
            <a:solidFill>
              <a:srgbClr val="002060"/>
            </a:solidFill>
            <a:latin typeface="+mn-lt"/>
            <a:ea typeface="Tahoma" pitchFamily="34" charset="0"/>
            <a:cs typeface="Tahoma" pitchFamily="34" charset="0"/>
          </a:endParaRPr>
        </a:p>
      </dsp:txBody>
      <dsp:txXfrm>
        <a:off x="0" y="2378238"/>
        <a:ext cx="8208912" cy="1119646"/>
      </dsp:txXfrm>
    </dsp:sp>
    <dsp:sp modelId="{6EB53AE8-E3F4-4432-BA12-F734423E5B06}">
      <dsp:nvSpPr>
        <dsp:cNvPr id="0" name=""/>
        <dsp:cNvSpPr/>
      </dsp:nvSpPr>
      <dsp:spPr>
        <a:xfrm>
          <a:off x="430463" y="1858884"/>
          <a:ext cx="6813429" cy="829620"/>
        </a:xfrm>
        <a:prstGeom prst="roundRect">
          <a:avLst/>
        </a:prstGeom>
        <a:solidFill>
          <a:schemeClr val="accent4">
            <a:shade val="80000"/>
            <a:hueOff val="-513283"/>
            <a:satOff val="0"/>
            <a:lumOff val="338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smtClean="0">
              <a:solidFill>
                <a:srgbClr val="002060"/>
              </a:solidFill>
              <a:latin typeface="+mn-lt"/>
              <a:ea typeface="+mn-ea"/>
              <a:cs typeface="Tahoma" pitchFamily="34" charset="0"/>
            </a:rPr>
            <a:t>Вариант 2 за изпълнение на проекта</a:t>
          </a:r>
          <a:endParaRPr lang="bg-BG" sz="2000" b="1" kern="1200" dirty="0">
            <a:solidFill>
              <a:srgbClr val="002060"/>
            </a:solidFill>
            <a:latin typeface="+mn-lt"/>
            <a:ea typeface="+mn-ea"/>
            <a:cs typeface="Tahoma" pitchFamily="34" charset="0"/>
          </a:endParaRPr>
        </a:p>
      </dsp:txBody>
      <dsp:txXfrm>
        <a:off x="470962" y="1899383"/>
        <a:ext cx="6732431" cy="74862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B5712-69A1-4CEE-A0ED-660EF579F60E}">
      <dsp:nvSpPr>
        <dsp:cNvPr id="0" name=""/>
        <dsp:cNvSpPr/>
      </dsp:nvSpPr>
      <dsp:spPr>
        <a:xfrm rot="5400000">
          <a:off x="2524639" y="-1044980"/>
          <a:ext cx="4608512" cy="6698472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just" defTabSz="2889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g-BG" sz="6500" kern="1200" dirty="0"/>
        </a:p>
      </dsp:txBody>
      <dsp:txXfrm rot="-5400000">
        <a:off x="1479660" y="224968"/>
        <a:ext cx="6473503" cy="4158574"/>
      </dsp:txXfrm>
    </dsp:sp>
    <dsp:sp modelId="{02606228-3D16-42B5-A054-E967E13B36A6}">
      <dsp:nvSpPr>
        <dsp:cNvPr id="0" name=""/>
        <dsp:cNvSpPr/>
      </dsp:nvSpPr>
      <dsp:spPr>
        <a:xfrm>
          <a:off x="30780" y="0"/>
          <a:ext cx="1448879" cy="4608512"/>
        </a:xfrm>
        <a:prstGeom prst="round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rgbClr val="002060"/>
              </a:solidFill>
            </a:rPr>
            <a:t>Допустими</a:t>
          </a:r>
          <a:r>
            <a:rPr lang="ru-RU" sz="1800" b="1" kern="1200" dirty="0" smtClean="0">
              <a:solidFill>
                <a:srgbClr val="002060"/>
              </a:solidFill>
            </a:rPr>
            <a:t> </a:t>
          </a:r>
          <a:r>
            <a:rPr lang="ru-RU" sz="1800" b="1" kern="1200" dirty="0" err="1" smtClean="0">
              <a:solidFill>
                <a:srgbClr val="002060"/>
              </a:solidFill>
            </a:rPr>
            <a:t>кандидати</a:t>
          </a:r>
          <a:endParaRPr lang="ru-RU" sz="1800" b="1" kern="1200" dirty="0" smtClean="0">
            <a:solidFill>
              <a:srgbClr val="002060"/>
            </a:solidFill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1/</a:t>
          </a:r>
          <a:r>
            <a:rPr lang="bg-BG" sz="1800" b="1" kern="1200" dirty="0" smtClean="0">
              <a:solidFill>
                <a:srgbClr val="002060"/>
              </a:solidFill>
            </a:rPr>
            <a:t>2</a:t>
          </a:r>
          <a:endParaRPr lang="bg-BG" sz="1800" kern="1200" dirty="0">
            <a:solidFill>
              <a:srgbClr val="002060"/>
            </a:solidFill>
          </a:endParaRPr>
        </a:p>
      </dsp:txBody>
      <dsp:txXfrm>
        <a:off x="101508" y="70728"/>
        <a:ext cx="1307423" cy="44670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B5712-69A1-4CEE-A0ED-660EF579F60E}">
      <dsp:nvSpPr>
        <dsp:cNvPr id="0" name=""/>
        <dsp:cNvSpPr/>
      </dsp:nvSpPr>
      <dsp:spPr>
        <a:xfrm rot="5400000">
          <a:off x="2673882" y="-988604"/>
          <a:ext cx="5082926" cy="7060134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just" defTabSz="2889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g-BG" sz="6500" kern="1200" dirty="0"/>
        </a:p>
      </dsp:txBody>
      <dsp:txXfrm rot="-5400000">
        <a:off x="1685278" y="248128"/>
        <a:ext cx="6812006" cy="4586670"/>
      </dsp:txXfrm>
    </dsp:sp>
    <dsp:sp modelId="{02606228-3D16-42B5-A054-E967E13B36A6}">
      <dsp:nvSpPr>
        <dsp:cNvPr id="0" name=""/>
        <dsp:cNvSpPr/>
      </dsp:nvSpPr>
      <dsp:spPr>
        <a:xfrm>
          <a:off x="0" y="0"/>
          <a:ext cx="1679945" cy="5082926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rgbClr val="002060"/>
              </a:solidFill>
            </a:rPr>
            <a:t>Допустими</a:t>
          </a:r>
          <a:r>
            <a:rPr lang="ru-RU" sz="1800" b="1" kern="1200" dirty="0" smtClean="0">
              <a:solidFill>
                <a:srgbClr val="002060"/>
              </a:solidFill>
            </a:rPr>
            <a:t> </a:t>
          </a:r>
          <a:r>
            <a:rPr lang="ru-RU" sz="1800" b="1" kern="1200" dirty="0" err="1" smtClean="0">
              <a:solidFill>
                <a:srgbClr val="002060"/>
              </a:solidFill>
            </a:rPr>
            <a:t>кандидати</a:t>
          </a:r>
          <a:endParaRPr lang="ru-RU" sz="1800" b="1" kern="1200" dirty="0" smtClean="0">
            <a:solidFill>
              <a:srgbClr val="002060"/>
            </a:solidFill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2/</a:t>
          </a:r>
          <a:r>
            <a:rPr lang="bg-BG" sz="1800" b="1" kern="1200" dirty="0" smtClean="0">
              <a:solidFill>
                <a:srgbClr val="002060"/>
              </a:solidFill>
            </a:rPr>
            <a:t>2</a:t>
          </a:r>
          <a:endParaRPr lang="ru-RU" sz="1800" b="1" kern="1200" dirty="0" smtClean="0">
            <a:solidFill>
              <a:srgbClr val="002060"/>
            </a:solidFill>
          </a:endParaRPr>
        </a:p>
      </dsp:txBody>
      <dsp:txXfrm>
        <a:off x="82008" y="82008"/>
        <a:ext cx="1515929" cy="49189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FA220-6DA6-4D08-9FDD-03B6F47F9B0F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9DF19-7558-44CF-AF5B-5ADEBD559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90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EA210-18EF-EC43-9E25-C769B6E415F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6C903-1D9D-6C4E-80DE-9E48782A9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5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093527-8418-4418-887A-53D68217BD7E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573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37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37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935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329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37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05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370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6C903-1D9D-6C4E-80DE-9E48782A9312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2351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12CBB-8246-42B3-BA18-F6EB28FE5AB4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6977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12CBB-8246-42B3-BA18-F6EB28FE5AB4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807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370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12CBB-8246-42B3-BA18-F6EB28FE5AB4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5110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12CBB-8246-42B3-BA18-F6EB28FE5AB4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0218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12CBB-8246-42B3-BA18-F6EB28FE5AB4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471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12CBB-8246-42B3-BA18-F6EB28FE5AB4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0021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6C903-1D9D-6C4E-80DE-9E48782A9312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2351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558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49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1777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740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655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7428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2460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3453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0178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8603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6C903-1D9D-6C4E-80DE-9E48782A9312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2351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37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164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177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37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37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37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37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5D9F2C-2761-FA4F-9E64-E09E6068E4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FA5B440-1C2C-7A4F-8FFE-6505C1BF49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2F0C0F-49B1-1E43-8BFF-DE09C635D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2F27-0D6A-0949-882A-DCC650A59689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5E76CB-B1DA-714C-B6D6-4CCE073EC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06911C-43DF-A748-AC23-1FDC4ABD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7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5EF13F-44CA-C74A-B118-F49ED2EA8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51330D8-942B-1148-9BFF-78D102BAB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F53A61-CA74-7241-8BDF-FDBDA40FF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2F27-0D6A-0949-882A-DCC650A59689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CF2C3D-F066-7C4E-AC3A-D22246CF7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5E4B6A-3016-E14F-86E3-A3B9EAFA6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88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910B01E-B698-504B-9D9B-A4904E2F48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9DE8895-AECA-0D40-A3B5-087BB188B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4D449E-4584-5F4B-A63F-6F9D47976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2F27-0D6A-0949-882A-DCC650A59689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FE3AF2-2F61-1840-B7C4-1A175A62E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8E75AB-4A64-E04F-8AC4-F16AA36D3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52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5D9F2C-2761-FA4F-9E64-E09E6068E4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FA5B440-1C2C-7A4F-8FFE-6505C1BF49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2F0C0F-49B1-1E43-8BFF-DE09C635D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2F27-0D6A-0949-882A-DCC650A596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5E76CB-B1DA-714C-B6D6-4CCE073EC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06911C-43DF-A748-AC23-1FDC4ABD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020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8D3EFB-2E69-A549-B016-5E6633C88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1B0ABE-B242-E64A-A56E-4B3ADD86A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D22C31-894C-3D43-A527-73061CB90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2F27-0D6A-0949-882A-DCC650A596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E1BF0B-A14E-C54D-9876-0F8843DB8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73F512-14FF-B64A-8582-1DD3C3C7B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998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A51689-E447-B548-9E05-F24D2FED9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7472C8A-D0E8-774D-A298-507593709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2296EF-E252-CA40-9741-0A96D7D67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2F27-0D6A-0949-882A-DCC650A596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D87639-DEFD-F246-9FDC-3819215C5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176B15-4C65-B74C-A508-377612B65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226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9144A2-B48F-F646-B1CD-5664770CE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696538-652F-B94C-9A6B-27D8FDFBF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B1525CD-D08B-224C-B126-B42A3426E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EAEAA2C-0FCE-E243-A44F-63BBDB983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2F27-0D6A-0949-882A-DCC650A596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C990E14-2FBF-1643-9F92-0B583319C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D54EE76-A003-C046-A32B-2EF1FB0A4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296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0AD594-9191-2342-A528-3E2570889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7D05E7F-55F4-3C47-8102-A56B67E25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245EB1-D745-DA4B-A9E6-B4CE4C8F7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371EB80-84CC-204D-B444-B7F7184C9B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71E75A1-CDCB-A940-AF72-DFB6BDA111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3B16821-A92E-5F45-A4AB-CA07E9284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2F27-0D6A-0949-882A-DCC650A596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D395B1A-26E7-324B-BA7D-4F74A3646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E34E943-61D7-5448-B780-D816B11C2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088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2C267C-C7EE-F840-8E01-CD5768461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05A6565-DA26-C942-A2DC-3F6B327AC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2F27-0D6A-0949-882A-DCC650A596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AE51E03-C7DB-CE41-B8AC-FA068272D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A9E54C1-B1F1-454C-8F7C-2E3370F9A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637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D9012A5-5A07-224B-8055-775761741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2F27-0D6A-0949-882A-DCC650A596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3585621-5FD9-CA48-B2C7-1F5D6562C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D1B6108-BB3F-1541-B04F-E9F884FFB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234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DA4DFE-9848-0248-9491-F540ABF5B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1555EB-012B-DA47-AEF7-FB7008128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15DE448-D558-674A-874D-F5FB01888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71DE5E9-F287-0A4D-9E48-9A1EA3A8C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2F27-0D6A-0949-882A-DCC650A596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33E6C3C-143B-D742-A70C-25FAB57EF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0C5BE72-065C-AE44-BBB2-27D73946B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705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8D3EFB-2E69-A549-B016-5E6633C88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1B0ABE-B242-E64A-A56E-4B3ADD86A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D22C31-894C-3D43-A527-73061CB90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2F27-0D6A-0949-882A-DCC650A59689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E1BF0B-A14E-C54D-9876-0F8843DB8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73F512-14FF-B64A-8582-1DD3C3C7B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82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8C7A6E-F283-9746-9F44-BDEF61F03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6FABA29-3A87-804D-89A7-9DC630E540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1E98AC0-B3CD-E942-A44A-BAF076625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AFA5C90-A3A1-014C-A044-49A983515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2F27-0D6A-0949-882A-DCC650A596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6514DCE-C881-894F-843B-55651D0E3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42E1CC-9D57-5843-A12D-21AC3F681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433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5EF13F-44CA-C74A-B118-F49ED2EA8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51330D8-942B-1148-9BFF-78D102BAB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F53A61-CA74-7241-8BDF-FDBDA40FF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2F27-0D6A-0949-882A-DCC650A596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CF2C3D-F066-7C4E-AC3A-D22246CF7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5E4B6A-3016-E14F-86E3-A3B9EAFA6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710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910B01E-B698-504B-9D9B-A4904E2F48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9DE8895-AECA-0D40-A3B5-087BB188B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4D449E-4584-5F4B-A63F-6F9D47976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2F27-0D6A-0949-882A-DCC650A596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FE3AF2-2F61-1840-B7C4-1A175A62E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8E75AB-4A64-E04F-8AC4-F16AA36D3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503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6EB72-C7D9-45C1-BD57-8EDB6AD8A858}" type="datetimeFigureOut">
              <a:rPr kumimoji="0" lang="bg-BG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4.2.2019 г.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69398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6EB72-C7D9-45C1-BD57-8EDB6AD8A858}" type="datetimeFigureOut">
              <a:rPr kumimoji="0" lang="bg-BG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4.2.2019 г.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450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6EB72-C7D9-45C1-BD57-8EDB6AD8A858}" type="datetimeFigureOut">
              <a:rPr kumimoji="0" lang="bg-BG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4.2.2019 г.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2280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6EB72-C7D9-45C1-BD57-8EDB6AD8A858}" type="datetimeFigureOut">
              <a:rPr kumimoji="0" lang="bg-BG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4.2.2019 г.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391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6EB72-C7D9-45C1-BD57-8EDB6AD8A858}" type="datetimeFigureOut">
              <a:rPr kumimoji="0" lang="bg-BG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4.2.2019 г.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0975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6EB72-C7D9-45C1-BD57-8EDB6AD8A858}" type="datetimeFigureOut">
              <a:rPr kumimoji="0" lang="bg-BG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4.2.2019 г.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928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6EB72-C7D9-45C1-BD57-8EDB6AD8A858}" type="datetimeFigureOut">
              <a:rPr kumimoji="0" lang="bg-BG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4.2.2019 г.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8564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A51689-E447-B548-9E05-F24D2FED9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7472C8A-D0E8-774D-A298-507593709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2296EF-E252-CA40-9741-0A96D7D67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2F27-0D6A-0949-882A-DCC650A59689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D87639-DEFD-F246-9FDC-3819215C5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176B15-4C65-B74C-A508-377612B65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126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6EB72-C7D9-45C1-BD57-8EDB6AD8A858}" type="datetimeFigureOut">
              <a:rPr kumimoji="0" lang="bg-BG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4.2.2019 г.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6907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6EB72-C7D9-45C1-BD57-8EDB6AD8A858}" type="datetimeFigureOut">
              <a:rPr kumimoji="0" lang="bg-BG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4.2.2019 г.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1967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6EB72-C7D9-45C1-BD57-8EDB6AD8A858}" type="datetimeFigureOut">
              <a:rPr kumimoji="0" lang="bg-BG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4.2.2019 г.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1954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6EB72-C7D9-45C1-BD57-8EDB6AD8A858}" type="datetimeFigureOut">
              <a:rPr kumimoji="0" lang="bg-BG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4.2.2019 г.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3508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Picture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5"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76164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9144A2-B48F-F646-B1CD-5664770CE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696538-652F-B94C-9A6B-27D8FDFBF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B1525CD-D08B-224C-B126-B42A3426E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EAEAA2C-0FCE-E243-A44F-63BBDB983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2F27-0D6A-0949-882A-DCC650A59689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C990E14-2FBF-1643-9F92-0B583319C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D54EE76-A003-C046-A32B-2EF1FB0A4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64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0AD594-9191-2342-A528-3E2570889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7D05E7F-55F4-3C47-8102-A56B67E25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245EB1-D745-DA4B-A9E6-B4CE4C8F7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371EB80-84CC-204D-B444-B7F7184C9B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71E75A1-CDCB-A940-AF72-DFB6BDA111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3B16821-A92E-5F45-A4AB-CA07E9284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2F27-0D6A-0949-882A-DCC650A59689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D395B1A-26E7-324B-BA7D-4F74A3646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E34E943-61D7-5448-B780-D816B11C2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2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2C267C-C7EE-F840-8E01-CD5768461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05A6565-DA26-C942-A2DC-3F6B327AC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2F27-0D6A-0949-882A-DCC650A59689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AE51E03-C7DB-CE41-B8AC-FA068272D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A9E54C1-B1F1-454C-8F7C-2E3370F9A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4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D9012A5-5A07-224B-8055-775761741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2F27-0D6A-0949-882A-DCC650A59689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3585621-5FD9-CA48-B2C7-1F5D6562C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D1B6108-BB3F-1541-B04F-E9F884FFB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5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DA4DFE-9848-0248-9491-F540ABF5B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1555EB-012B-DA47-AEF7-FB7008128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15DE448-D558-674A-874D-F5FB01888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71DE5E9-F287-0A4D-9E48-9A1EA3A8C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2F27-0D6A-0949-882A-DCC650A59689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33E6C3C-143B-D742-A70C-25FAB57EF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0C5BE72-065C-AE44-BBB2-27D73946B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24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8C7A6E-F283-9746-9F44-BDEF61F03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6FABA29-3A87-804D-89A7-9DC630E540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1E98AC0-B3CD-E942-A44A-BAF076625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AFA5C90-A3A1-014C-A044-49A983515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82F27-0D6A-0949-882A-DCC650A59689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6514DCE-C881-894F-843B-55651D0E3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42E1CC-9D57-5843-A12D-21AC3F681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E26B-2A79-5242-84AD-55881F99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2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7DB046A-61B0-1F42-B2CF-05297DAD6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E5F5121-5450-064A-AAE6-630DCF8EF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0B92C0-8086-EE4A-A2FE-0699AA1B2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82F27-0D6A-0949-882A-DCC650A59689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82D1A4-07EA-CB4F-909D-08592B7E33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2407E1-A42A-2C4A-85AC-7C68EE52F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7E26B-2A79-5242-84AD-55881F99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1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7DB046A-61B0-1F42-B2CF-05297DAD6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E5F5121-5450-064A-AAE6-630DCF8EF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0B92C0-8086-EE4A-A2FE-0699AA1B2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82F27-0D6A-0949-882A-DCC650A596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82D1A4-07EA-CB4F-909D-08592B7E33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2407E1-A42A-2C4A-85AC-7C68EE52F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7E26B-2A79-5242-84AD-55881F9992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27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96EB72-C7D9-45C1-BD57-8EDB6AD8A858}" type="datetimeFigureOut">
              <a:rPr kumimoji="0" lang="bg-BG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4.2.2019 г.</a:t>
            </a:fld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1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gif"/><Relationship Id="rId4" Type="http://schemas.openxmlformats.org/officeDocument/2006/relationships/hyperlink" Target="https://eumis2020.government.bg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diagramDrawing" Target="../diagrams/drawing20.xml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12" Type="http://schemas.openxmlformats.org/officeDocument/2006/relationships/diagramColors" Target="../diagrams/colors2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9.xml"/><Relationship Id="rId11" Type="http://schemas.openxmlformats.org/officeDocument/2006/relationships/diagramQuickStyle" Target="../diagrams/quickStyle20.xml"/><Relationship Id="rId5" Type="http://schemas.openxmlformats.org/officeDocument/2006/relationships/diagramQuickStyle" Target="../diagrams/quickStyle19.xml"/><Relationship Id="rId10" Type="http://schemas.openxmlformats.org/officeDocument/2006/relationships/diagramLayout" Target="../diagrams/layout20.xml"/><Relationship Id="rId4" Type="http://schemas.openxmlformats.org/officeDocument/2006/relationships/diagramLayout" Target="../diagrams/layout19.xml"/><Relationship Id="rId9" Type="http://schemas.openxmlformats.org/officeDocument/2006/relationships/diagramData" Target="../diagrams/data2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cos.bg/" TargetMode="External"/><Relationship Id="rId2" Type="http://schemas.openxmlformats.org/officeDocument/2006/relationships/hyperlink" Target="http://www.opic.bg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7" Type="http://schemas.openxmlformats.org/officeDocument/2006/relationships/image" Target="../media/image7.pn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opic.bg/" TargetMode="Externa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101" y="1313466"/>
            <a:ext cx="8787258" cy="1584176"/>
          </a:xfrm>
          <a:effectLst>
            <a:softEdge rad="127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en-US" sz="30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/>
            </a:r>
            <a:br>
              <a:rPr lang="en-US" sz="30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bg-BG" sz="3200" dirty="0" smtClean="0"/>
              <a:t/>
            </a:r>
            <a:br>
              <a:rPr lang="bg-BG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bg-BG" sz="2000" dirty="0">
                <a:solidFill>
                  <a:srgbClr val="002060"/>
                </a:solidFill>
              </a:rPr>
              <a:t/>
            </a:r>
            <a:br>
              <a:rPr lang="bg-BG" sz="2000" dirty="0">
                <a:solidFill>
                  <a:srgbClr val="002060"/>
                </a:solidFill>
              </a:rPr>
            </a:br>
            <a:endParaRPr lang="bg-BG" sz="2800" dirty="0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0641" y="4988049"/>
            <a:ext cx="9144000" cy="137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725692" y="33693"/>
            <a:ext cx="8075413" cy="1972851"/>
            <a:chOff x="773899" y="18005"/>
            <a:chExt cx="8075413" cy="1972851"/>
          </a:xfrm>
        </p:grpSpPr>
        <p:grpSp>
          <p:nvGrpSpPr>
            <p:cNvPr id="11" name="Group 10"/>
            <p:cNvGrpSpPr/>
            <p:nvPr/>
          </p:nvGrpSpPr>
          <p:grpSpPr>
            <a:xfrm>
              <a:off x="773899" y="195811"/>
              <a:ext cx="4893029" cy="1502945"/>
              <a:chOff x="773899" y="195811"/>
              <a:chExt cx="4893029" cy="1502945"/>
            </a:xfrm>
          </p:grpSpPr>
          <p:pic>
            <p:nvPicPr>
              <p:cNvPr id="13" name="Picture 12" descr="OPIC1BG_COLOR_DOWN.fw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768968" y="316217"/>
                <a:ext cx="1897960" cy="1376425"/>
              </a:xfrm>
              <a:prstGeom prst="rect">
                <a:avLst/>
              </a:prstGeom>
            </p:spPr>
          </p:pic>
          <p:pic>
            <p:nvPicPr>
              <p:cNvPr id="14" name="Picture 13" descr="Description: textEU+LOGO.fw.png"/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24"/>
              <a:stretch>
                <a:fillRect/>
              </a:stretch>
            </p:blipFill>
            <p:spPr bwMode="auto">
              <a:xfrm>
                <a:off x="773899" y="195811"/>
                <a:ext cx="1512168" cy="150294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2" name="Picture 5" descr="C:\Users\mdragomirova\Desktop\Logos\SMEI\ОП Инициатива за малки и средни предприятия\BG-text\Logo-SMEI-center-no-back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8005"/>
              <a:ext cx="2189080" cy="1972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1052307" y="5328503"/>
            <a:ext cx="70393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 Light"/>
                <a:ea typeface="+mn-ea"/>
                <a:cs typeface="+mn-cs"/>
              </a:rPr>
              <a:t>ГД „Европейски фондове за конкурентоспособност“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 Light"/>
                <a:ea typeface="+mn-ea"/>
                <a:cs typeface="+mn-cs"/>
              </a:rPr>
              <a:t>Министерство на икономиката </a:t>
            </a:r>
            <a:endParaRPr kumimoji="0" lang="bg-BG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9576" y="2521059"/>
            <a:ext cx="77186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bg-BG" sz="3000" b="1" dirty="0" smtClean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rebuchet MS"/>
            </a:endParaRPr>
          </a:p>
          <a:p>
            <a:pPr lvl="0" algn="ctr"/>
            <a:r>
              <a:rPr lang="bg-BG" sz="3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Информационни дни по процедура </a:t>
            </a:r>
            <a:r>
              <a:rPr lang="en-US" sz="3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BG16RFOP002-2.040</a:t>
            </a:r>
            <a:r>
              <a:rPr lang="bg-BG" sz="3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 „</a:t>
            </a:r>
            <a:r>
              <a:rPr lang="ru-RU" sz="3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Подобряване</a:t>
            </a:r>
            <a:r>
              <a:rPr lang="ru-RU" sz="3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 на </a:t>
            </a:r>
            <a:r>
              <a:rPr lang="ru-RU" sz="3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производствения</a:t>
            </a:r>
            <a:r>
              <a:rPr lang="ru-RU" sz="3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 </a:t>
            </a:r>
            <a:r>
              <a:rPr lang="ru-RU" sz="3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капацитет</a:t>
            </a:r>
            <a:r>
              <a:rPr lang="ru-RU" sz="3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 в </a:t>
            </a:r>
            <a:r>
              <a:rPr lang="ru-RU" sz="3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МСП</a:t>
            </a:r>
            <a:r>
              <a:rPr kumimoji="0" lang="bg-BG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  <a:ea typeface="+mn-ea"/>
                <a:cs typeface="+mn-cs"/>
              </a:rPr>
              <a:t>“</a:t>
            </a:r>
            <a:endParaRPr kumimoji="0" lang="bg-BG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87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262266851"/>
              </p:ext>
            </p:extLst>
          </p:nvPr>
        </p:nvGraphicFramePr>
        <p:xfrm>
          <a:off x="224409" y="1265152"/>
          <a:ext cx="8745413" cy="4899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08287" y="1678822"/>
            <a:ext cx="696153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700" b="1" dirty="0" smtClean="0">
                <a:solidFill>
                  <a:srgbClr val="002060"/>
                </a:solidFill>
              </a:rPr>
              <a:t>малки </a:t>
            </a:r>
            <a:r>
              <a:rPr lang="ru-RU" sz="1700" b="1" dirty="0">
                <a:solidFill>
                  <a:srgbClr val="002060"/>
                </a:solidFill>
              </a:rPr>
              <a:t>и </a:t>
            </a:r>
            <a:r>
              <a:rPr lang="ru-RU" sz="1700" b="1" dirty="0" err="1">
                <a:solidFill>
                  <a:srgbClr val="002060"/>
                </a:solidFill>
              </a:rPr>
              <a:t>средни</a:t>
            </a:r>
            <a:r>
              <a:rPr lang="ru-RU" sz="1700" b="1" dirty="0">
                <a:solidFill>
                  <a:srgbClr val="002060"/>
                </a:solidFill>
              </a:rPr>
              <a:t> предприятия</a:t>
            </a:r>
            <a:r>
              <a:rPr lang="ru-RU" sz="1700" dirty="0">
                <a:solidFill>
                  <a:srgbClr val="002060"/>
                </a:solidFill>
              </a:rPr>
              <a:t>, </a:t>
            </a:r>
            <a:r>
              <a:rPr lang="ru-RU" sz="1700" dirty="0" err="1">
                <a:solidFill>
                  <a:srgbClr val="002060"/>
                </a:solidFill>
              </a:rPr>
              <a:t>осъществяващи</a:t>
            </a:r>
            <a:r>
              <a:rPr lang="ru-RU" sz="1700" dirty="0">
                <a:solidFill>
                  <a:srgbClr val="002060"/>
                </a:solidFill>
              </a:rPr>
              <a:t>  инвестиции, </a:t>
            </a:r>
            <a:r>
              <a:rPr lang="ru-RU" sz="1700" dirty="0" err="1">
                <a:solidFill>
                  <a:srgbClr val="002060"/>
                </a:solidFill>
              </a:rPr>
              <a:t>свързани</a:t>
            </a:r>
            <a:r>
              <a:rPr lang="ru-RU" sz="1700" dirty="0">
                <a:solidFill>
                  <a:srgbClr val="002060"/>
                </a:solidFill>
              </a:rPr>
              <a:t> с </a:t>
            </a:r>
            <a:r>
              <a:rPr lang="ru-RU" sz="1700" dirty="0" err="1">
                <a:solidFill>
                  <a:srgbClr val="002060"/>
                </a:solidFill>
              </a:rPr>
              <a:t>преработка</a:t>
            </a:r>
            <a:r>
              <a:rPr lang="ru-RU" sz="1700" dirty="0">
                <a:solidFill>
                  <a:srgbClr val="002060"/>
                </a:solidFill>
              </a:rPr>
              <a:t> и/или маркетинг на </a:t>
            </a:r>
            <a:r>
              <a:rPr lang="ru-RU" sz="1700" dirty="0" err="1">
                <a:solidFill>
                  <a:srgbClr val="002060"/>
                </a:solidFill>
              </a:rPr>
              <a:t>селскостопански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продукти</a:t>
            </a:r>
            <a:r>
              <a:rPr lang="ru-RU" sz="1700" dirty="0">
                <a:solidFill>
                  <a:srgbClr val="002060"/>
                </a:solidFill>
              </a:rPr>
              <a:t> в </a:t>
            </a:r>
            <a:r>
              <a:rPr lang="ru-RU" sz="1700" dirty="0" err="1">
                <a:solidFill>
                  <a:srgbClr val="002060"/>
                </a:solidFill>
              </a:rPr>
              <a:t>неселскостопански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продукти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извън</a:t>
            </a:r>
            <a:r>
              <a:rPr lang="ru-RU" sz="1700" dirty="0">
                <a:solidFill>
                  <a:srgbClr val="002060"/>
                </a:solidFill>
              </a:rPr>
              <a:t> Приложение № I от Договора за </a:t>
            </a:r>
            <a:r>
              <a:rPr lang="ru-RU" sz="1700" dirty="0" err="1">
                <a:solidFill>
                  <a:srgbClr val="002060"/>
                </a:solidFill>
              </a:rPr>
              <a:t>създаване</a:t>
            </a:r>
            <a:r>
              <a:rPr lang="ru-RU" sz="1700" dirty="0">
                <a:solidFill>
                  <a:srgbClr val="002060"/>
                </a:solidFill>
              </a:rPr>
              <a:t> на </a:t>
            </a:r>
            <a:r>
              <a:rPr lang="ru-RU" sz="1700" dirty="0" err="1">
                <a:solidFill>
                  <a:srgbClr val="002060"/>
                </a:solidFill>
              </a:rPr>
              <a:t>европейската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общност</a:t>
            </a:r>
            <a:r>
              <a:rPr lang="ru-RU" sz="1700" dirty="0">
                <a:solidFill>
                  <a:srgbClr val="002060"/>
                </a:solidFill>
              </a:rPr>
              <a:t>, или с </a:t>
            </a:r>
            <a:r>
              <a:rPr lang="ru-RU" sz="1700" dirty="0" err="1">
                <a:solidFill>
                  <a:srgbClr val="002060"/>
                </a:solidFill>
              </a:rPr>
              <a:t>производството</a:t>
            </a:r>
            <a:r>
              <a:rPr lang="ru-RU" sz="1700" dirty="0">
                <a:solidFill>
                  <a:srgbClr val="002060"/>
                </a:solidFill>
              </a:rPr>
              <a:t> на </a:t>
            </a:r>
            <a:r>
              <a:rPr lang="ru-RU" sz="1700" dirty="0" err="1">
                <a:solidFill>
                  <a:srgbClr val="002060"/>
                </a:solidFill>
              </a:rPr>
              <a:t>памук</a:t>
            </a:r>
            <a:r>
              <a:rPr lang="ru-RU" sz="1700" dirty="0">
                <a:solidFill>
                  <a:srgbClr val="002060"/>
                </a:solidFill>
              </a:rPr>
              <a:t>, с </a:t>
            </a:r>
            <a:r>
              <a:rPr lang="ru-RU" sz="1700" dirty="0" err="1">
                <a:solidFill>
                  <a:srgbClr val="002060"/>
                </a:solidFill>
              </a:rPr>
              <a:t>изключение</a:t>
            </a:r>
            <a:r>
              <a:rPr lang="ru-RU" sz="1700" dirty="0">
                <a:solidFill>
                  <a:srgbClr val="002060"/>
                </a:solidFill>
              </a:rPr>
              <a:t> на </a:t>
            </a:r>
            <a:r>
              <a:rPr lang="ru-RU" sz="1700" dirty="0" err="1">
                <a:solidFill>
                  <a:srgbClr val="002060"/>
                </a:solidFill>
              </a:rPr>
              <a:t>хляб</a:t>
            </a:r>
            <a:r>
              <a:rPr lang="ru-RU" sz="1700" dirty="0">
                <a:solidFill>
                  <a:srgbClr val="002060"/>
                </a:solidFill>
              </a:rPr>
              <a:t>, </a:t>
            </a:r>
            <a:r>
              <a:rPr lang="ru-RU" sz="1700" dirty="0" err="1">
                <a:solidFill>
                  <a:srgbClr val="002060"/>
                </a:solidFill>
              </a:rPr>
              <a:t>тестени</a:t>
            </a:r>
            <a:r>
              <a:rPr lang="ru-RU" sz="1700" dirty="0">
                <a:solidFill>
                  <a:srgbClr val="002060"/>
                </a:solidFill>
              </a:rPr>
              <a:t> и </a:t>
            </a:r>
            <a:r>
              <a:rPr lang="ru-RU" sz="1700" dirty="0" err="1">
                <a:solidFill>
                  <a:srgbClr val="002060"/>
                </a:solidFill>
              </a:rPr>
              <a:t>сладкарски</a:t>
            </a:r>
            <a:r>
              <a:rPr lang="ru-RU" sz="1700" dirty="0">
                <a:solidFill>
                  <a:srgbClr val="002060"/>
                </a:solidFill>
              </a:rPr>
              <a:t> изделия, в случай че </a:t>
            </a:r>
            <a:r>
              <a:rPr lang="ru-RU" sz="1700" dirty="0" err="1">
                <a:solidFill>
                  <a:srgbClr val="002060"/>
                </a:solidFill>
              </a:rPr>
              <a:t>тези</a:t>
            </a:r>
            <a:r>
              <a:rPr lang="ru-RU" sz="1700" dirty="0">
                <a:solidFill>
                  <a:srgbClr val="002060"/>
                </a:solidFill>
              </a:rPr>
              <a:t> инвестиции се </a:t>
            </a:r>
            <a:r>
              <a:rPr lang="ru-RU" sz="1700" dirty="0" err="1">
                <a:solidFill>
                  <a:srgbClr val="002060"/>
                </a:solidFill>
              </a:rPr>
              <a:t>осъществяват</a:t>
            </a:r>
            <a:r>
              <a:rPr lang="ru-RU" sz="1700" dirty="0">
                <a:solidFill>
                  <a:srgbClr val="002060"/>
                </a:solidFill>
              </a:rPr>
              <a:t> на </a:t>
            </a:r>
            <a:r>
              <a:rPr lang="ru-RU" sz="1700" dirty="0" err="1">
                <a:solidFill>
                  <a:srgbClr val="002060"/>
                </a:solidFill>
              </a:rPr>
              <a:t>територията</a:t>
            </a:r>
            <a:r>
              <a:rPr lang="ru-RU" sz="1700" dirty="0">
                <a:solidFill>
                  <a:srgbClr val="002060"/>
                </a:solidFill>
              </a:rPr>
              <a:t> на </a:t>
            </a:r>
            <a:r>
              <a:rPr lang="ru-RU" sz="1700" dirty="0" err="1">
                <a:solidFill>
                  <a:srgbClr val="002060"/>
                </a:solidFill>
              </a:rPr>
              <a:t>селските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</a:rPr>
              <a:t>райони</a:t>
            </a:r>
            <a:r>
              <a:rPr lang="ru-RU" sz="1700" dirty="0" smtClean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Tx/>
              <a:buChar char="-"/>
            </a:pPr>
            <a:endParaRPr lang="ru-RU" sz="1700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700" dirty="0" smtClean="0">
                <a:solidFill>
                  <a:srgbClr val="002060"/>
                </a:solidFill>
              </a:rPr>
              <a:t>предприятия</a:t>
            </a:r>
            <a:r>
              <a:rPr lang="ru-RU" sz="1700" dirty="0">
                <a:solidFill>
                  <a:srgbClr val="002060"/>
                </a:solidFill>
              </a:rPr>
              <a:t>, </a:t>
            </a:r>
            <a:r>
              <a:rPr lang="ru-RU" sz="1700" dirty="0" err="1">
                <a:solidFill>
                  <a:srgbClr val="002060"/>
                </a:solidFill>
              </a:rPr>
              <a:t>кандидатстващи</a:t>
            </a:r>
            <a:r>
              <a:rPr lang="ru-RU" sz="1700" dirty="0">
                <a:solidFill>
                  <a:srgbClr val="002060"/>
                </a:solidFill>
              </a:rPr>
              <a:t> за </a:t>
            </a:r>
            <a:r>
              <a:rPr lang="ru-RU" sz="1700" dirty="0" err="1">
                <a:solidFill>
                  <a:srgbClr val="002060"/>
                </a:solidFill>
              </a:rPr>
              <a:t>финансиране</a:t>
            </a:r>
            <a:r>
              <a:rPr lang="ru-RU" sz="1700" dirty="0">
                <a:solidFill>
                  <a:srgbClr val="002060"/>
                </a:solidFill>
              </a:rPr>
              <a:t> на </a:t>
            </a:r>
            <a:r>
              <a:rPr lang="ru-RU" sz="1700" dirty="0" err="1">
                <a:solidFill>
                  <a:srgbClr val="002060"/>
                </a:solidFill>
              </a:rPr>
              <a:t>дейности</a:t>
            </a:r>
            <a:r>
              <a:rPr lang="ru-RU" sz="1700" dirty="0">
                <a:solidFill>
                  <a:srgbClr val="002060"/>
                </a:solidFill>
              </a:rPr>
              <a:t>, </a:t>
            </a:r>
            <a:r>
              <a:rPr lang="ru-RU" sz="1700" dirty="0" err="1">
                <a:solidFill>
                  <a:srgbClr val="002060"/>
                </a:solidFill>
              </a:rPr>
              <a:t>които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попадат</a:t>
            </a:r>
            <a:r>
              <a:rPr lang="ru-RU" sz="1700" dirty="0">
                <a:solidFill>
                  <a:srgbClr val="002060"/>
                </a:solidFill>
              </a:rPr>
              <a:t> в </a:t>
            </a:r>
            <a:r>
              <a:rPr lang="ru-RU" sz="1700" b="1" dirty="0">
                <a:solidFill>
                  <a:srgbClr val="002060"/>
                </a:solidFill>
              </a:rPr>
              <a:t>Сектор С</a:t>
            </a:r>
            <a:r>
              <a:rPr lang="ru-RU" sz="1700" dirty="0">
                <a:solidFill>
                  <a:srgbClr val="002060"/>
                </a:solidFill>
              </a:rPr>
              <a:t> - код на </a:t>
            </a:r>
            <a:r>
              <a:rPr lang="ru-RU" sz="1700" dirty="0" err="1">
                <a:solidFill>
                  <a:srgbClr val="002060"/>
                </a:solidFill>
              </a:rPr>
              <a:t>икономическа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дейност</a:t>
            </a:r>
            <a:r>
              <a:rPr lang="ru-RU" sz="1700" dirty="0">
                <a:solidFill>
                  <a:srgbClr val="002060"/>
                </a:solidFill>
              </a:rPr>
              <a:t> 10 „Производство на </a:t>
            </a:r>
            <a:r>
              <a:rPr lang="ru-RU" sz="1700" dirty="0" err="1">
                <a:solidFill>
                  <a:srgbClr val="002060"/>
                </a:solidFill>
              </a:rPr>
              <a:t>хранителни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продукти</a:t>
            </a:r>
            <a:r>
              <a:rPr lang="ru-RU" sz="1700" dirty="0">
                <a:solidFill>
                  <a:srgbClr val="002060"/>
                </a:solidFill>
              </a:rPr>
              <a:t>” и код 11 „Производство на напитки” </a:t>
            </a:r>
            <a:r>
              <a:rPr lang="ru-RU" sz="17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sz="1700" dirty="0" err="1">
                <a:solidFill>
                  <a:schemeClr val="accent2">
                    <a:lumMod val="75000"/>
                  </a:schemeClr>
                </a:solidFill>
              </a:rPr>
              <a:t>конкретните</a:t>
            </a:r>
            <a:r>
              <a:rPr lang="ru-RU" sz="17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accent2">
                    <a:lumMod val="75000"/>
                  </a:schemeClr>
                </a:solidFill>
              </a:rPr>
              <a:t>кодове</a:t>
            </a:r>
            <a:r>
              <a:rPr lang="ru-RU" sz="17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accent2">
                    <a:lumMod val="75000"/>
                  </a:schemeClr>
                </a:solidFill>
              </a:rPr>
              <a:t>са</a:t>
            </a:r>
            <a:r>
              <a:rPr lang="ru-RU" sz="17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accent2">
                    <a:lumMod val="75000"/>
                  </a:schemeClr>
                </a:solidFill>
              </a:rPr>
              <a:t>посочени</a:t>
            </a:r>
            <a:r>
              <a:rPr lang="ru-RU" sz="1700" dirty="0">
                <a:solidFill>
                  <a:schemeClr val="accent2">
                    <a:lumMod val="75000"/>
                  </a:schemeClr>
                </a:solidFill>
              </a:rPr>
              <a:t> в т. 2) на т. 11.2 от </a:t>
            </a:r>
            <a:r>
              <a:rPr lang="ru-RU" sz="1700" dirty="0" err="1">
                <a:solidFill>
                  <a:schemeClr val="accent2">
                    <a:lumMod val="75000"/>
                  </a:schemeClr>
                </a:solidFill>
              </a:rPr>
              <a:t>Условията</a:t>
            </a:r>
            <a:r>
              <a:rPr lang="ru-RU" sz="1700" dirty="0">
                <a:solidFill>
                  <a:schemeClr val="accent2">
                    <a:lumMod val="75000"/>
                  </a:schemeClr>
                </a:solidFill>
              </a:rPr>
              <a:t> за </a:t>
            </a:r>
            <a:r>
              <a:rPr lang="ru-RU" sz="1700" dirty="0" err="1">
                <a:solidFill>
                  <a:schemeClr val="accent2">
                    <a:lumMod val="75000"/>
                  </a:schemeClr>
                </a:solidFill>
              </a:rPr>
              <a:t>кандидатстване</a:t>
            </a:r>
            <a:r>
              <a:rPr lang="ru-RU" sz="17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endParaRPr lang="ru-RU" sz="1700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700" dirty="0">
                <a:solidFill>
                  <a:srgbClr val="002060"/>
                </a:solidFill>
              </a:rPr>
              <a:t>предприятия, </a:t>
            </a:r>
            <a:r>
              <a:rPr lang="ru-RU" sz="1700" dirty="0" err="1">
                <a:solidFill>
                  <a:srgbClr val="002060"/>
                </a:solidFill>
              </a:rPr>
              <a:t>кандидатстващи</a:t>
            </a:r>
            <a:r>
              <a:rPr lang="ru-RU" sz="1700" dirty="0">
                <a:solidFill>
                  <a:srgbClr val="002060"/>
                </a:solidFill>
              </a:rPr>
              <a:t> за </a:t>
            </a:r>
            <a:r>
              <a:rPr lang="ru-RU" sz="1700" dirty="0" err="1">
                <a:solidFill>
                  <a:srgbClr val="002060"/>
                </a:solidFill>
              </a:rPr>
              <a:t>финансиране</a:t>
            </a:r>
            <a:r>
              <a:rPr lang="ru-RU" sz="1700" dirty="0">
                <a:solidFill>
                  <a:srgbClr val="002060"/>
                </a:solidFill>
              </a:rPr>
              <a:t> на </a:t>
            </a:r>
            <a:r>
              <a:rPr lang="ru-RU" sz="1700" dirty="0" err="1">
                <a:solidFill>
                  <a:srgbClr val="002060"/>
                </a:solidFill>
              </a:rPr>
              <a:t>дейности</a:t>
            </a:r>
            <a:r>
              <a:rPr lang="ru-RU" sz="1700" dirty="0">
                <a:solidFill>
                  <a:srgbClr val="002060"/>
                </a:solidFill>
              </a:rPr>
              <a:t> за </a:t>
            </a:r>
            <a:r>
              <a:rPr lang="ru-RU" sz="1700" dirty="0" err="1">
                <a:solidFill>
                  <a:srgbClr val="002060"/>
                </a:solidFill>
              </a:rPr>
              <a:t>преработка</a:t>
            </a:r>
            <a:r>
              <a:rPr lang="ru-RU" sz="1700" dirty="0">
                <a:solidFill>
                  <a:srgbClr val="002060"/>
                </a:solidFill>
              </a:rPr>
              <a:t> и/или маркетинг на </a:t>
            </a:r>
            <a:r>
              <a:rPr lang="ru-RU" sz="1700" b="1" dirty="0" err="1">
                <a:solidFill>
                  <a:srgbClr val="002060"/>
                </a:solidFill>
              </a:rPr>
              <a:t>горски</a:t>
            </a:r>
            <a:r>
              <a:rPr lang="ru-RU" sz="1700" b="1" dirty="0">
                <a:solidFill>
                  <a:srgbClr val="002060"/>
                </a:solidFill>
              </a:rPr>
              <a:t> </a:t>
            </a:r>
            <a:r>
              <a:rPr lang="ru-RU" sz="1700" b="1" dirty="0" err="1" smtClean="0">
                <a:solidFill>
                  <a:srgbClr val="002060"/>
                </a:solidFill>
              </a:rPr>
              <a:t>продукти</a:t>
            </a:r>
            <a:r>
              <a:rPr lang="ru-RU" sz="1700" dirty="0" smtClean="0">
                <a:solidFill>
                  <a:srgbClr val="002060"/>
                </a:solidFill>
              </a:rPr>
              <a:t>.</a:t>
            </a:r>
            <a:endParaRPr lang="ru-RU" sz="1700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endParaRPr lang="ru-RU" sz="17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g-BG" sz="1600" dirty="0">
              <a:solidFill>
                <a:srgbClr val="002060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39552" y="332656"/>
            <a:ext cx="8208912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endParaRPr lang="bg-BG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 txBox="1">
            <a:spLocks/>
          </p:cNvSpPr>
          <p:nvPr/>
        </p:nvSpPr>
        <p:spPr>
          <a:xfrm>
            <a:off x="352426" y="332656"/>
            <a:ext cx="7524750" cy="647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2400" b="1" dirty="0" err="1">
                <a:solidFill>
                  <a:prstClr val="black"/>
                </a:solidFill>
              </a:rPr>
              <a:t>Подобряване</a:t>
            </a:r>
            <a:r>
              <a:rPr lang="ru-RU" sz="2400" b="1" dirty="0">
                <a:solidFill>
                  <a:prstClr val="black"/>
                </a:solidFill>
              </a:rPr>
              <a:t> на </a:t>
            </a:r>
            <a:r>
              <a:rPr lang="ru-RU" sz="2400" b="1" dirty="0" err="1">
                <a:solidFill>
                  <a:prstClr val="black"/>
                </a:solidFill>
              </a:rPr>
              <a:t>производствения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капацитет</a:t>
            </a:r>
            <a:r>
              <a:rPr lang="ru-RU" sz="2400" b="1" dirty="0">
                <a:solidFill>
                  <a:prstClr val="black"/>
                </a:solidFill>
              </a:rPr>
              <a:t> в МСП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144537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EEDCA82-E22D-5C4C-BA40-66F899EB7BCD}"/>
              </a:ext>
            </a:extLst>
          </p:cNvPr>
          <p:cNvSpPr/>
          <p:nvPr/>
        </p:nvSpPr>
        <p:spPr>
          <a:xfrm>
            <a:off x="127862" y="6445866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>
                <a:solidFill>
                  <a:srgbClr val="001E5E"/>
                </a:solidFill>
                <a:latin typeface="Trebuchet MS,Bold"/>
              </a:rPr>
              <a:t>ГД </a:t>
            </a:r>
            <a:r>
              <a:rPr lang="bg-BG" sz="1200" dirty="0" smtClean="0">
                <a:solidFill>
                  <a:srgbClr val="001E5E"/>
                </a:solidFill>
                <a:latin typeface="Trebuchet MS,Bold"/>
              </a:rPr>
              <a:t>„Европейски </a:t>
            </a:r>
            <a:r>
              <a:rPr lang="bg-BG" sz="1200" dirty="0">
                <a:solidFill>
                  <a:srgbClr val="001E5E"/>
                </a:solidFill>
                <a:latin typeface="Trebuchet MS,Bold"/>
              </a:rPr>
              <a:t>фондове за конкурентоспособност“, Министерство на икономиката </a:t>
            </a:r>
            <a:endParaRPr lang="bg-BG" sz="1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6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168491412"/>
              </p:ext>
            </p:extLst>
          </p:nvPr>
        </p:nvGraphicFramePr>
        <p:xfrm>
          <a:off x="224409" y="1255627"/>
          <a:ext cx="8745413" cy="4899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36862" y="1357826"/>
            <a:ext cx="684996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 smtClean="0">
              <a:solidFill>
                <a:srgbClr val="002060"/>
              </a:solidFill>
            </a:endParaRPr>
          </a:p>
          <a:p>
            <a:endParaRPr lang="en-US" sz="1400" b="1" dirty="0">
              <a:solidFill>
                <a:srgbClr val="002060"/>
              </a:solidFill>
            </a:endParaRPr>
          </a:p>
          <a:p>
            <a:endParaRPr lang="en-US" sz="1400" b="1" dirty="0" smtClean="0">
              <a:solidFill>
                <a:srgbClr val="002060"/>
              </a:solidFill>
            </a:endParaRPr>
          </a:p>
          <a:p>
            <a:pPr algn="just"/>
            <a:r>
              <a:rPr lang="bg-BG" b="1" dirty="0" smtClean="0">
                <a:solidFill>
                  <a:srgbClr val="002060"/>
                </a:solidFill>
              </a:rPr>
              <a:t>Не </a:t>
            </a:r>
            <a:r>
              <a:rPr lang="bg-BG" b="1" dirty="0">
                <a:solidFill>
                  <a:srgbClr val="002060"/>
                </a:solidFill>
              </a:rPr>
              <a:t>могат</a:t>
            </a:r>
            <a:r>
              <a:rPr lang="bg-BG" dirty="0">
                <a:solidFill>
                  <a:srgbClr val="002060"/>
                </a:solidFill>
              </a:rPr>
              <a:t> </a:t>
            </a:r>
            <a:r>
              <a:rPr lang="bg-BG" b="1" dirty="0">
                <a:solidFill>
                  <a:srgbClr val="002060"/>
                </a:solidFill>
              </a:rPr>
              <a:t>да участват</a:t>
            </a:r>
            <a:r>
              <a:rPr lang="bg-BG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в </a:t>
            </a:r>
            <a:r>
              <a:rPr lang="en-US" dirty="0" err="1">
                <a:solidFill>
                  <a:srgbClr val="002060"/>
                </a:solidFill>
              </a:rPr>
              <a:t>процедурата</a:t>
            </a:r>
            <a:r>
              <a:rPr lang="en-US" dirty="0">
                <a:solidFill>
                  <a:srgbClr val="002060"/>
                </a:solidFill>
              </a:rPr>
              <a:t> и </a:t>
            </a:r>
            <a:r>
              <a:rPr lang="en-US" dirty="0" err="1">
                <a:solidFill>
                  <a:srgbClr val="002060"/>
                </a:solidFill>
              </a:rPr>
              <a:t>да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получат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безвъзмездна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финансова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помощ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кандидати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за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които</a:t>
            </a:r>
            <a:r>
              <a:rPr lang="en-US" dirty="0">
                <a:solidFill>
                  <a:srgbClr val="002060"/>
                </a:solidFill>
              </a:rPr>
              <a:t> е </a:t>
            </a:r>
            <a:r>
              <a:rPr lang="en-US" dirty="0" err="1">
                <a:solidFill>
                  <a:srgbClr val="002060"/>
                </a:solidFill>
              </a:rPr>
              <a:t>установено</a:t>
            </a:r>
            <a:r>
              <a:rPr lang="en-US" dirty="0">
                <a:solidFill>
                  <a:srgbClr val="002060"/>
                </a:solidFill>
              </a:rPr>
              <a:t> с </a:t>
            </a:r>
            <a:r>
              <a:rPr lang="en-US" dirty="0" err="1">
                <a:solidFill>
                  <a:srgbClr val="002060"/>
                </a:solidFill>
              </a:rPr>
              <a:t>влязъл</a:t>
            </a:r>
            <a:r>
              <a:rPr lang="en-US" dirty="0">
                <a:solidFill>
                  <a:srgbClr val="002060"/>
                </a:solidFill>
              </a:rPr>
              <a:t> в </a:t>
            </a:r>
            <a:r>
              <a:rPr lang="en-US" dirty="0" err="1">
                <a:solidFill>
                  <a:srgbClr val="002060"/>
                </a:solidFill>
              </a:rPr>
              <a:t>сила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административен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акт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наличието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на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недължимо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платени</a:t>
            </a:r>
            <a:r>
              <a:rPr lang="en-US" dirty="0">
                <a:solidFill>
                  <a:srgbClr val="002060"/>
                </a:solidFill>
              </a:rPr>
              <a:t> и/</a:t>
            </a:r>
            <a:r>
              <a:rPr lang="en-US" dirty="0" err="1">
                <a:solidFill>
                  <a:srgbClr val="002060"/>
                </a:solidFill>
              </a:rPr>
              <a:t>или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надплатени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суми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както</a:t>
            </a:r>
            <a:r>
              <a:rPr lang="en-US" dirty="0">
                <a:solidFill>
                  <a:srgbClr val="002060"/>
                </a:solidFill>
              </a:rPr>
              <a:t> и </a:t>
            </a:r>
            <a:r>
              <a:rPr lang="en-US" dirty="0" err="1">
                <a:solidFill>
                  <a:srgbClr val="002060"/>
                </a:solidFill>
              </a:rPr>
              <a:t>неправомерно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получени</a:t>
            </a:r>
            <a:r>
              <a:rPr lang="en-US" dirty="0">
                <a:solidFill>
                  <a:srgbClr val="002060"/>
                </a:solidFill>
              </a:rPr>
              <a:t> и/</a:t>
            </a:r>
            <a:r>
              <a:rPr lang="en-US" dirty="0" err="1">
                <a:solidFill>
                  <a:srgbClr val="002060"/>
                </a:solidFill>
              </a:rPr>
              <a:t>или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неправомерно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усвоени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средства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по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проекти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финансирани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от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предприсъединителните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финансови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инструменти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оперативните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програми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Структурните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фондове</a:t>
            </a:r>
            <a:r>
              <a:rPr lang="en-US" dirty="0">
                <a:solidFill>
                  <a:srgbClr val="002060"/>
                </a:solidFill>
              </a:rPr>
              <a:t> и </a:t>
            </a:r>
            <a:r>
              <a:rPr lang="en-US" dirty="0" err="1">
                <a:solidFill>
                  <a:srgbClr val="002060"/>
                </a:solidFill>
              </a:rPr>
              <a:t>Кохезионния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фонд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на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bg-BG" dirty="0" smtClean="0">
                <a:solidFill>
                  <a:srgbClr val="002060"/>
                </a:solidFill>
              </a:rPr>
              <a:t>ЕС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европейските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земеделски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фондове</a:t>
            </a:r>
            <a:r>
              <a:rPr lang="en-US" dirty="0">
                <a:solidFill>
                  <a:srgbClr val="002060"/>
                </a:solidFill>
              </a:rPr>
              <a:t> и </a:t>
            </a:r>
            <a:r>
              <a:rPr lang="en-US" dirty="0" err="1">
                <a:solidFill>
                  <a:srgbClr val="002060"/>
                </a:solidFill>
              </a:rPr>
              <a:t>Европейския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фонд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за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рибарството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Инструмента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Шенген</a:t>
            </a:r>
            <a:r>
              <a:rPr lang="en-US" dirty="0">
                <a:solidFill>
                  <a:srgbClr val="002060"/>
                </a:solidFill>
              </a:rPr>
              <a:t> и </a:t>
            </a:r>
            <a:r>
              <a:rPr lang="en-US" dirty="0" err="1">
                <a:solidFill>
                  <a:srgbClr val="002060"/>
                </a:solidFill>
              </a:rPr>
              <a:t>Преходния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финансов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инструмент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включително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от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свързаното</a:t>
            </a:r>
            <a:r>
              <a:rPr lang="en-US" dirty="0">
                <a:solidFill>
                  <a:srgbClr val="002060"/>
                </a:solidFill>
              </a:rPr>
              <a:t> с </a:t>
            </a:r>
            <a:r>
              <a:rPr lang="en-US" dirty="0" err="1">
                <a:solidFill>
                  <a:srgbClr val="002060"/>
                </a:solidFill>
              </a:rPr>
              <a:t>тях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национално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съфинансиране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  <a:endParaRPr lang="bg-BG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g-BG" sz="1400" dirty="0">
              <a:solidFill>
                <a:srgbClr val="002060"/>
              </a:solidFill>
            </a:endParaRPr>
          </a:p>
          <a:p>
            <a:endParaRPr lang="bg-BG" sz="1400" dirty="0">
              <a:solidFill>
                <a:srgbClr val="002060"/>
              </a:solidFill>
            </a:endParaRPr>
          </a:p>
          <a:p>
            <a:r>
              <a:rPr lang="bg-BG" sz="1400" dirty="0" smtClean="0">
                <a:solidFill>
                  <a:srgbClr val="002060"/>
                </a:solidFill>
              </a:rPr>
              <a:t> </a:t>
            </a:r>
          </a:p>
          <a:p>
            <a:endParaRPr lang="bg-BG" sz="1400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39552" y="332656"/>
            <a:ext cx="8208912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endParaRPr lang="bg-BG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 txBox="1">
            <a:spLocks/>
          </p:cNvSpPr>
          <p:nvPr/>
        </p:nvSpPr>
        <p:spPr>
          <a:xfrm>
            <a:off x="352426" y="332656"/>
            <a:ext cx="7524750" cy="647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2400" b="1" dirty="0" err="1">
                <a:solidFill>
                  <a:prstClr val="black"/>
                </a:solidFill>
              </a:rPr>
              <a:t>Подобряване</a:t>
            </a:r>
            <a:r>
              <a:rPr lang="ru-RU" sz="2400" b="1" dirty="0">
                <a:solidFill>
                  <a:prstClr val="black"/>
                </a:solidFill>
              </a:rPr>
              <a:t> на </a:t>
            </a:r>
            <a:r>
              <a:rPr lang="ru-RU" sz="2400" b="1" dirty="0" err="1">
                <a:solidFill>
                  <a:prstClr val="black"/>
                </a:solidFill>
              </a:rPr>
              <a:t>производствения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капацитет</a:t>
            </a:r>
            <a:r>
              <a:rPr lang="ru-RU" sz="2400" b="1" dirty="0">
                <a:solidFill>
                  <a:prstClr val="black"/>
                </a:solidFill>
              </a:rPr>
              <a:t> в МСП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135012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EEDCA82-E22D-5C4C-BA40-66F899EB7BCD}"/>
              </a:ext>
            </a:extLst>
          </p:cNvPr>
          <p:cNvSpPr/>
          <p:nvPr/>
        </p:nvSpPr>
        <p:spPr>
          <a:xfrm>
            <a:off x="127862" y="6445866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>
                <a:solidFill>
                  <a:srgbClr val="001E5E"/>
                </a:solidFill>
                <a:latin typeface="Trebuchet MS,Bold"/>
              </a:rPr>
              <a:t>ГД </a:t>
            </a:r>
            <a:r>
              <a:rPr lang="bg-BG" sz="1200" dirty="0" smtClean="0">
                <a:solidFill>
                  <a:srgbClr val="001E5E"/>
                </a:solidFill>
                <a:latin typeface="Trebuchet MS,Bold"/>
              </a:rPr>
              <a:t>„Европейски </a:t>
            </a:r>
            <a:r>
              <a:rPr lang="bg-BG" sz="1200" dirty="0">
                <a:solidFill>
                  <a:srgbClr val="001E5E"/>
                </a:solidFill>
                <a:latin typeface="Trebuchet MS,Bold"/>
              </a:rPr>
              <a:t>фондове за конкурентоспособност“, Министерство на икономиката </a:t>
            </a:r>
            <a:endParaRPr lang="bg-BG" sz="1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120891634"/>
              </p:ext>
            </p:extLst>
          </p:nvPr>
        </p:nvGraphicFramePr>
        <p:xfrm>
          <a:off x="419100" y="1340768"/>
          <a:ext cx="818534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68091" y="1806059"/>
            <a:ext cx="6480373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bg-BG" sz="1700" dirty="0" smtClean="0">
                <a:solidFill>
                  <a:srgbClr val="002060"/>
                </a:solidFill>
              </a:rPr>
              <a:t>При </a:t>
            </a:r>
            <a:r>
              <a:rPr lang="bg-BG" sz="1700" dirty="0">
                <a:solidFill>
                  <a:srgbClr val="002060"/>
                </a:solidFill>
              </a:rPr>
              <a:t>избран режим </a:t>
            </a:r>
            <a:r>
              <a:rPr lang="bg-BG" sz="1700" b="1" dirty="0">
                <a:solidFill>
                  <a:srgbClr val="002060"/>
                </a:solidFill>
              </a:rPr>
              <a:t>„регионална инвестиционна помощ“ </a:t>
            </a:r>
            <a:r>
              <a:rPr lang="bg-BG" sz="1700" dirty="0" smtClean="0">
                <a:solidFill>
                  <a:srgbClr val="002060"/>
                </a:solidFill>
              </a:rPr>
              <a:t>кандидатите </a:t>
            </a:r>
            <a:r>
              <a:rPr lang="bg-BG" sz="1700" dirty="0">
                <a:solidFill>
                  <a:srgbClr val="002060"/>
                </a:solidFill>
              </a:rPr>
              <a:t>не могат да участват в процедурата и да получат безвъзмездна финансова помощ, в случай че попадат в забранителните режими на Регламент на Комисията (ЕС) № </a:t>
            </a:r>
            <a:r>
              <a:rPr lang="bg-BG" sz="1700" dirty="0" smtClean="0">
                <a:solidFill>
                  <a:srgbClr val="002060"/>
                </a:solidFill>
              </a:rPr>
              <a:t>651/2014</a:t>
            </a:r>
          </a:p>
          <a:p>
            <a:pPr lvl="0" algn="just">
              <a:spcBef>
                <a:spcPts val="300"/>
              </a:spcBef>
            </a:pPr>
            <a:r>
              <a:rPr lang="bg-BG" sz="1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Конкретните </a:t>
            </a:r>
            <a:r>
              <a:rPr lang="bg-BG" sz="1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критерии са посочени в т. 3) на т. 11.2 от Условията за кандидатстване</a:t>
            </a:r>
            <a:r>
              <a:rPr lang="en-US" sz="1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!</a:t>
            </a:r>
            <a:endParaRPr lang="bg-BG" sz="1400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bg-BG" sz="1400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spcBef>
                <a:spcPts val="300"/>
              </a:spcBef>
              <a:buSzPct val="150000"/>
              <a:buFont typeface="Arial" panose="020B0604020202020204" pitchFamily="34" charset="0"/>
              <a:buChar char="•"/>
            </a:pPr>
            <a:r>
              <a:rPr lang="bg-BG" sz="1700" dirty="0" smtClean="0">
                <a:solidFill>
                  <a:srgbClr val="002060"/>
                </a:solidFill>
              </a:rPr>
              <a:t>При проекти, изпълнявани по </a:t>
            </a:r>
            <a:r>
              <a:rPr lang="bg-BG" sz="1700" dirty="0">
                <a:solidFill>
                  <a:srgbClr val="002060"/>
                </a:solidFill>
              </a:rPr>
              <a:t>режим </a:t>
            </a:r>
            <a:r>
              <a:rPr lang="bg-BG" sz="1700" b="1" dirty="0">
                <a:solidFill>
                  <a:srgbClr val="002060"/>
                </a:solidFill>
              </a:rPr>
              <a:t>“</a:t>
            </a:r>
            <a:r>
              <a:rPr lang="bg-BG" sz="1700" b="1" dirty="0" err="1">
                <a:solidFill>
                  <a:srgbClr val="002060"/>
                </a:solidFill>
              </a:rPr>
              <a:t>de</a:t>
            </a:r>
            <a:r>
              <a:rPr lang="bg-BG" sz="1700" b="1" dirty="0">
                <a:solidFill>
                  <a:srgbClr val="002060"/>
                </a:solidFill>
              </a:rPr>
              <a:t> </a:t>
            </a:r>
            <a:r>
              <a:rPr lang="bg-BG" sz="1700" b="1" dirty="0" err="1" smtClean="0">
                <a:solidFill>
                  <a:srgbClr val="002060"/>
                </a:solidFill>
              </a:rPr>
              <a:t>minimis</a:t>
            </a:r>
            <a:r>
              <a:rPr lang="bg-BG" sz="1700" b="1" dirty="0" smtClean="0">
                <a:solidFill>
                  <a:srgbClr val="002060"/>
                </a:solidFill>
              </a:rPr>
              <a:t>“ </a:t>
            </a:r>
            <a:r>
              <a:rPr lang="bg-BG" sz="1700" dirty="0" smtClean="0">
                <a:solidFill>
                  <a:srgbClr val="002060"/>
                </a:solidFill>
              </a:rPr>
              <a:t>кандидатите </a:t>
            </a:r>
            <a:r>
              <a:rPr lang="bg-BG" sz="1700" dirty="0">
                <a:solidFill>
                  <a:srgbClr val="002060"/>
                </a:solidFill>
              </a:rPr>
              <a:t>не могат да участват в процедурата и да получат безвъзмездна финансова помощ, в случай че попадат в забранителните режими на Регламент на Комисията (ЕС) № 1407/2013</a:t>
            </a:r>
          </a:p>
          <a:p>
            <a:pPr lvl="0" algn="just">
              <a:spcBef>
                <a:spcPts val="300"/>
              </a:spcBef>
              <a:buSzPct val="150000"/>
            </a:pPr>
            <a:r>
              <a:rPr lang="bg-BG" sz="1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Конкретните</a:t>
            </a:r>
            <a:r>
              <a:rPr lang="ru-RU" sz="1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критерии </a:t>
            </a:r>
            <a:r>
              <a:rPr lang="bg-BG" sz="1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</a:t>
            </a:r>
            <a:r>
              <a:rPr lang="ru-RU" sz="1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bg-BG" sz="1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посочени</a:t>
            </a:r>
            <a:r>
              <a:rPr lang="ru-RU" sz="1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 т. 4) на т. 11.2 от </a:t>
            </a:r>
            <a:r>
              <a:rPr lang="bg-BG" sz="1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Условията за кандидатстване</a:t>
            </a:r>
            <a:r>
              <a:rPr lang="en-US" sz="1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!</a:t>
            </a:r>
            <a:endParaRPr lang="bg-BG" sz="14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39552" y="332656"/>
            <a:ext cx="8208912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endParaRPr lang="bg-BG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 txBox="1">
            <a:spLocks/>
          </p:cNvSpPr>
          <p:nvPr/>
        </p:nvSpPr>
        <p:spPr>
          <a:xfrm>
            <a:off x="539552" y="332656"/>
            <a:ext cx="7251898" cy="647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2400" b="1" dirty="0" err="1">
                <a:solidFill>
                  <a:prstClr val="black"/>
                </a:solidFill>
              </a:rPr>
              <a:t>Подобряване</a:t>
            </a:r>
            <a:r>
              <a:rPr lang="ru-RU" sz="2400" b="1" dirty="0">
                <a:solidFill>
                  <a:prstClr val="black"/>
                </a:solidFill>
              </a:rPr>
              <a:t> на </a:t>
            </a:r>
            <a:r>
              <a:rPr lang="ru-RU" sz="2400" b="1" dirty="0" err="1">
                <a:solidFill>
                  <a:prstClr val="black"/>
                </a:solidFill>
              </a:rPr>
              <a:t>производствения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капацитет</a:t>
            </a:r>
            <a:r>
              <a:rPr lang="ru-RU" sz="2400" b="1" dirty="0">
                <a:solidFill>
                  <a:prstClr val="black"/>
                </a:solidFill>
              </a:rPr>
              <a:t> в МСП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323" y="144537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EEDCA82-E22D-5C4C-BA40-66F899EB7BCD}"/>
              </a:ext>
            </a:extLst>
          </p:cNvPr>
          <p:cNvSpPr/>
          <p:nvPr/>
        </p:nvSpPr>
        <p:spPr>
          <a:xfrm>
            <a:off x="127862" y="6445866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>
                <a:solidFill>
                  <a:srgbClr val="001E5E"/>
                </a:solidFill>
                <a:latin typeface="Trebuchet MS,Bold"/>
              </a:rPr>
              <a:t>ГД </a:t>
            </a:r>
            <a:r>
              <a:rPr lang="bg-BG" sz="1200" dirty="0" smtClean="0">
                <a:solidFill>
                  <a:srgbClr val="001E5E"/>
                </a:solidFill>
                <a:latin typeface="Trebuchet MS,Bold"/>
              </a:rPr>
              <a:t>„Европейски </a:t>
            </a:r>
            <a:r>
              <a:rPr lang="bg-BG" sz="1200" dirty="0">
                <a:solidFill>
                  <a:srgbClr val="001E5E"/>
                </a:solidFill>
                <a:latin typeface="Trebuchet MS,Bold"/>
              </a:rPr>
              <a:t>фондове за конкурентоспособност“, Министерство на икономиката </a:t>
            </a:r>
            <a:endParaRPr lang="bg-BG" sz="1200" dirty="0">
              <a:solidFill>
                <a:prstClr val="black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1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13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872784563"/>
              </p:ext>
            </p:extLst>
          </p:nvPr>
        </p:nvGraphicFramePr>
        <p:xfrm>
          <a:off x="467544" y="980728"/>
          <a:ext cx="813690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39752" y="1268760"/>
            <a:ext cx="6175598" cy="5072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ru-RU" sz="16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Следва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 водят до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постигане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целта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16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процедурата</a:t>
            </a:r>
            <a:endParaRPr lang="ru-RU" sz="16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съответствие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хоризонталните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политики,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залегнали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 чл. 7 и чл. 8 на Регламент (ЕС) № 1303/2013 на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Европейския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парламент и на </a:t>
            </a:r>
            <a:r>
              <a:rPr lang="ru-RU" sz="16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Съвета</a:t>
            </a:r>
            <a:endParaRPr lang="ru-RU" sz="16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случай че се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изпълняват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при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условията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режим „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регионална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инвестиционна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помощ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допустими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за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подкрепа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само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проектни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предложения,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които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имат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за свой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основен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предмет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осъществяването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една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от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следните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първоначални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инвестиции в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материални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нематериални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активи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  </a:t>
            </a:r>
            <a:r>
              <a:rPr lang="ru-RU" sz="16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създаване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нов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стопански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обект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  <a:endParaRPr lang="ru-RU" sz="16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sz="16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разширяване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капацитета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съществуващ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стопански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обект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bg-BG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или</a:t>
            </a:r>
            <a:endParaRPr lang="ru-RU" sz="16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sz="16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основна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промяна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целия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производствен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процес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16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съществуващ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стопански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обект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39552" y="332656"/>
            <a:ext cx="8208912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  <a:defRPr/>
            </a:pPr>
            <a:endParaRPr lang="bg-BG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 txBox="1">
            <a:spLocks/>
          </p:cNvSpPr>
          <p:nvPr/>
        </p:nvSpPr>
        <p:spPr>
          <a:xfrm>
            <a:off x="539552" y="332656"/>
            <a:ext cx="7251898" cy="647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2400" b="1" dirty="0" err="1">
                <a:solidFill>
                  <a:prstClr val="black"/>
                </a:solidFill>
              </a:rPr>
              <a:t>Подобряване</a:t>
            </a:r>
            <a:r>
              <a:rPr lang="ru-RU" sz="2400" b="1" dirty="0">
                <a:solidFill>
                  <a:prstClr val="black"/>
                </a:solidFill>
              </a:rPr>
              <a:t> на </a:t>
            </a:r>
            <a:r>
              <a:rPr lang="ru-RU" sz="2400" b="1" dirty="0" err="1">
                <a:solidFill>
                  <a:prstClr val="black"/>
                </a:solidFill>
              </a:rPr>
              <a:t>производствения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капацитет</a:t>
            </a:r>
            <a:r>
              <a:rPr lang="ru-RU" sz="2400" b="1" dirty="0">
                <a:solidFill>
                  <a:prstClr val="black"/>
                </a:solidFill>
              </a:rPr>
              <a:t> в МСП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323" y="144537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EEDCA82-E22D-5C4C-BA40-66F899EB7BCD}"/>
              </a:ext>
            </a:extLst>
          </p:cNvPr>
          <p:cNvSpPr/>
          <p:nvPr/>
        </p:nvSpPr>
        <p:spPr>
          <a:xfrm>
            <a:off x="127862" y="6445866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>
                <a:solidFill>
                  <a:srgbClr val="001E5E"/>
                </a:solidFill>
                <a:latin typeface="Trebuchet MS,Bold"/>
              </a:rPr>
              <a:t>ГД </a:t>
            </a:r>
            <a:r>
              <a:rPr lang="bg-BG" sz="1200" dirty="0" smtClean="0">
                <a:solidFill>
                  <a:srgbClr val="001E5E"/>
                </a:solidFill>
                <a:latin typeface="Trebuchet MS,Bold"/>
              </a:rPr>
              <a:t>„Европейски </a:t>
            </a:r>
            <a:r>
              <a:rPr lang="bg-BG" sz="1200" dirty="0">
                <a:solidFill>
                  <a:srgbClr val="001E5E"/>
                </a:solidFill>
                <a:latin typeface="Trebuchet MS,Bold"/>
              </a:rPr>
              <a:t>фондове за конкурентоспособност“, Министерство на икономиката </a:t>
            </a:r>
            <a:endParaRPr lang="bg-BG" sz="1200" dirty="0"/>
          </a:p>
        </p:txBody>
      </p:sp>
    </p:spTree>
    <p:extLst>
      <p:ext uri="{BB962C8B-B14F-4D97-AF65-F5344CB8AC3E}">
        <p14:creationId xmlns:p14="http://schemas.microsoft.com/office/powerpoint/2010/main" val="312269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087442363"/>
              </p:ext>
            </p:extLst>
          </p:nvPr>
        </p:nvGraphicFramePr>
        <p:xfrm>
          <a:off x="260158" y="1266825"/>
          <a:ext cx="8767700" cy="4912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14574" y="990595"/>
            <a:ext cx="6577905" cy="5022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</a:pPr>
            <a:endParaRPr lang="ru-RU" sz="1600" b="1" dirty="0" smtClean="0">
              <a:solidFill>
                <a:srgbClr val="002060"/>
              </a:solidFill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endParaRPr lang="ru-RU" sz="16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buAutoNum type="arabicPeriod"/>
            </a:pPr>
            <a:endParaRPr lang="ru-RU" sz="16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buAutoNum type="arabicPeriod"/>
            </a:pPr>
            <a:r>
              <a:rPr lang="ru-RU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Дейност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 </a:t>
            </a:r>
            <a:r>
              <a:rPr lang="ru-RU" sz="16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подобряване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16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производствения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капацитет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кандидатите</a:t>
            </a:r>
            <a:endParaRPr lang="ru-RU" sz="16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Придобитите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инвестиции  в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рамките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тази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дейност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може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да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насочени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към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подобряване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производствените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процеси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намаляване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производствените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разходи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подобряване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предлаганите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продукти</a:t>
            </a:r>
            <a:r>
              <a:rPr lang="ru-RU" sz="16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(стоки и/или услуги). 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endParaRPr lang="ru-RU" sz="16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endParaRPr lang="ru-RU" sz="16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buAutoNum type="arabicPeriod"/>
            </a:pPr>
            <a:endParaRPr lang="ru-RU" sz="16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39552" y="332656"/>
            <a:ext cx="8208912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  <a:defRPr/>
            </a:pPr>
            <a:endParaRPr lang="bg-BG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 txBox="1">
            <a:spLocks/>
          </p:cNvSpPr>
          <p:nvPr/>
        </p:nvSpPr>
        <p:spPr>
          <a:xfrm>
            <a:off x="539552" y="332656"/>
            <a:ext cx="7251898" cy="647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2400" b="1" dirty="0" err="1">
                <a:solidFill>
                  <a:prstClr val="black"/>
                </a:solidFill>
              </a:rPr>
              <a:t>Подобряване</a:t>
            </a:r>
            <a:r>
              <a:rPr lang="ru-RU" sz="2400" b="1" dirty="0">
                <a:solidFill>
                  <a:prstClr val="black"/>
                </a:solidFill>
              </a:rPr>
              <a:t> на </a:t>
            </a:r>
            <a:r>
              <a:rPr lang="ru-RU" sz="2400" b="1" dirty="0" err="1">
                <a:solidFill>
                  <a:prstClr val="black"/>
                </a:solidFill>
              </a:rPr>
              <a:t>производствения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капацитет</a:t>
            </a:r>
            <a:r>
              <a:rPr lang="ru-RU" sz="2400" b="1" dirty="0">
                <a:solidFill>
                  <a:prstClr val="black"/>
                </a:solidFill>
              </a:rPr>
              <a:t> в МСП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135012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EEDCA82-E22D-5C4C-BA40-66F899EB7BCD}"/>
              </a:ext>
            </a:extLst>
          </p:cNvPr>
          <p:cNvSpPr/>
          <p:nvPr/>
        </p:nvSpPr>
        <p:spPr>
          <a:xfrm>
            <a:off x="127862" y="6445866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>
                <a:solidFill>
                  <a:srgbClr val="001E5E"/>
                </a:solidFill>
                <a:latin typeface="Trebuchet MS,Bold"/>
              </a:rPr>
              <a:t>ГД </a:t>
            </a:r>
            <a:r>
              <a:rPr lang="bg-BG" sz="1200" dirty="0" smtClean="0">
                <a:solidFill>
                  <a:srgbClr val="001E5E"/>
                </a:solidFill>
                <a:latin typeface="Trebuchet MS,Bold"/>
              </a:rPr>
              <a:t>„Европейски </a:t>
            </a:r>
            <a:r>
              <a:rPr lang="bg-BG" sz="1200" dirty="0">
                <a:solidFill>
                  <a:srgbClr val="001E5E"/>
                </a:solidFill>
                <a:latin typeface="Trebuchet MS,Bold"/>
              </a:rPr>
              <a:t>фондове за конкурентоспособност“, Министерство на икономиката </a:t>
            </a:r>
            <a:endParaRPr lang="bg-BG" sz="1200" dirty="0"/>
          </a:p>
        </p:txBody>
      </p:sp>
    </p:spTree>
    <p:extLst>
      <p:ext uri="{BB962C8B-B14F-4D97-AF65-F5344CB8AC3E}">
        <p14:creationId xmlns:p14="http://schemas.microsoft.com/office/powerpoint/2010/main" val="12521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896189790"/>
              </p:ext>
            </p:extLst>
          </p:nvPr>
        </p:nvGraphicFramePr>
        <p:xfrm>
          <a:off x="224409" y="1255627"/>
          <a:ext cx="8745413" cy="4899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24101" y="1532553"/>
            <a:ext cx="6424364" cy="474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7000"/>
              </a:lnSpc>
              <a:buFont typeface="Wingdings" pitchFamily="2" charset="2"/>
              <a:buChar char="§"/>
            </a:pPr>
            <a:r>
              <a:rPr lang="ru-RU" b="1" dirty="0" err="1">
                <a:solidFill>
                  <a:srgbClr val="031B81"/>
                </a:solidFill>
                <a:ea typeface="Calibri"/>
                <a:cs typeface="Times New Roman"/>
              </a:rPr>
              <a:t>Регионална</a:t>
            </a:r>
            <a:r>
              <a:rPr lang="ru-RU" b="1" dirty="0">
                <a:solidFill>
                  <a:srgbClr val="031B81"/>
                </a:solidFill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srgbClr val="031B81"/>
                </a:solidFill>
                <a:ea typeface="Calibri"/>
                <a:cs typeface="Times New Roman"/>
              </a:rPr>
              <a:t>приоритизация</a:t>
            </a:r>
            <a:r>
              <a:rPr lang="ru-RU" b="1" dirty="0">
                <a:solidFill>
                  <a:srgbClr val="031B81"/>
                </a:solidFill>
                <a:ea typeface="Calibri"/>
                <a:cs typeface="Times New Roman"/>
              </a:rPr>
              <a:t> на </a:t>
            </a:r>
            <a:r>
              <a:rPr lang="ru-RU" b="1" dirty="0" err="1" smtClean="0">
                <a:solidFill>
                  <a:srgbClr val="031B81"/>
                </a:solidFill>
                <a:ea typeface="Calibri"/>
                <a:cs typeface="Times New Roman"/>
              </a:rPr>
              <a:t>проекти</a:t>
            </a:r>
            <a:r>
              <a:rPr lang="ru-RU" dirty="0" smtClean="0">
                <a:solidFill>
                  <a:srgbClr val="031B81"/>
                </a:solidFill>
                <a:ea typeface="Calibri"/>
                <a:cs typeface="Times New Roman"/>
              </a:rPr>
              <a:t>:</a:t>
            </a:r>
            <a:r>
              <a:rPr lang="ru-RU" i="1" dirty="0" smtClean="0">
                <a:solidFill>
                  <a:srgbClr val="031B81"/>
                </a:solidFill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C00000"/>
                </a:solidFill>
                <a:ea typeface="Calibri"/>
                <a:cs typeface="Times New Roman"/>
              </a:rPr>
              <a:t>проекти</a:t>
            </a:r>
            <a:r>
              <a:rPr lang="ru-RU" dirty="0">
                <a:solidFill>
                  <a:srgbClr val="C00000"/>
                </a:solidFill>
                <a:ea typeface="Calibri"/>
                <a:cs typeface="Times New Roman"/>
              </a:rPr>
              <a:t> на </a:t>
            </a:r>
            <a:r>
              <a:rPr lang="ru-RU" dirty="0" err="1">
                <a:solidFill>
                  <a:srgbClr val="C00000"/>
                </a:solidFill>
                <a:ea typeface="Calibri"/>
                <a:cs typeface="Times New Roman"/>
              </a:rPr>
              <a:t>кандидати</a:t>
            </a:r>
            <a:r>
              <a:rPr lang="ru-RU" dirty="0">
                <a:solidFill>
                  <a:srgbClr val="C00000"/>
                </a:solidFill>
                <a:ea typeface="Calibri"/>
                <a:cs typeface="Times New Roman"/>
              </a:rPr>
              <a:t>, </a:t>
            </a:r>
            <a:r>
              <a:rPr lang="ru-RU" dirty="0" err="1">
                <a:solidFill>
                  <a:srgbClr val="C00000"/>
                </a:solidFill>
                <a:ea typeface="Calibri"/>
                <a:cs typeface="Times New Roman"/>
              </a:rPr>
              <a:t>които</a:t>
            </a:r>
            <a:r>
              <a:rPr lang="ru-RU" dirty="0">
                <a:solidFill>
                  <a:srgbClr val="C00000"/>
                </a:solidFill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C00000"/>
                </a:solidFill>
                <a:ea typeface="Calibri"/>
                <a:cs typeface="Times New Roman"/>
              </a:rPr>
              <a:t>са</a:t>
            </a:r>
            <a:r>
              <a:rPr lang="ru-RU" dirty="0">
                <a:solidFill>
                  <a:srgbClr val="C00000"/>
                </a:solidFill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C00000"/>
                </a:solidFill>
                <a:ea typeface="Calibri"/>
                <a:cs typeface="Times New Roman"/>
              </a:rPr>
              <a:t>регистрирани</a:t>
            </a:r>
            <a:r>
              <a:rPr lang="ru-RU" dirty="0">
                <a:solidFill>
                  <a:srgbClr val="C00000"/>
                </a:solidFill>
                <a:ea typeface="Calibri"/>
                <a:cs typeface="Times New Roman"/>
              </a:rPr>
              <a:t> (</a:t>
            </a:r>
            <a:r>
              <a:rPr lang="ru-RU" dirty="0" err="1">
                <a:solidFill>
                  <a:srgbClr val="C00000"/>
                </a:solidFill>
                <a:ea typeface="Calibri"/>
                <a:cs typeface="Times New Roman"/>
              </a:rPr>
              <a:t>имат</a:t>
            </a:r>
            <a:r>
              <a:rPr lang="ru-RU" dirty="0">
                <a:solidFill>
                  <a:srgbClr val="C00000"/>
                </a:solidFill>
                <a:ea typeface="Calibri"/>
                <a:cs typeface="Times New Roman"/>
              </a:rPr>
              <a:t> седалище) и/или се </a:t>
            </a:r>
            <a:r>
              <a:rPr lang="ru-RU" dirty="0" err="1">
                <a:solidFill>
                  <a:srgbClr val="C00000"/>
                </a:solidFill>
                <a:ea typeface="Calibri"/>
                <a:cs typeface="Times New Roman"/>
              </a:rPr>
              <a:t>изпълняват</a:t>
            </a:r>
            <a:r>
              <a:rPr lang="ru-RU" dirty="0">
                <a:solidFill>
                  <a:srgbClr val="C00000"/>
                </a:solidFill>
                <a:ea typeface="Calibri"/>
                <a:cs typeface="Times New Roman"/>
              </a:rPr>
              <a:t> на </a:t>
            </a:r>
            <a:r>
              <a:rPr lang="ru-RU" dirty="0" err="1">
                <a:solidFill>
                  <a:srgbClr val="C00000"/>
                </a:solidFill>
                <a:ea typeface="Calibri"/>
                <a:cs typeface="Times New Roman"/>
              </a:rPr>
              <a:t>територията</a:t>
            </a:r>
            <a:r>
              <a:rPr lang="ru-RU" dirty="0">
                <a:solidFill>
                  <a:srgbClr val="C00000"/>
                </a:solidFill>
                <a:ea typeface="Calibri"/>
                <a:cs typeface="Times New Roman"/>
              </a:rPr>
              <a:t> на </a:t>
            </a:r>
            <a:r>
              <a:rPr lang="ru-RU" dirty="0" err="1">
                <a:solidFill>
                  <a:srgbClr val="C00000"/>
                </a:solidFill>
                <a:ea typeface="Calibri"/>
                <a:cs typeface="Times New Roman"/>
              </a:rPr>
              <a:t>определени</a:t>
            </a:r>
            <a:r>
              <a:rPr lang="ru-RU" dirty="0">
                <a:solidFill>
                  <a:srgbClr val="C00000"/>
                </a:solidFill>
                <a:ea typeface="Calibri"/>
                <a:cs typeface="Times New Roman"/>
              </a:rPr>
              <a:t> области в </a:t>
            </a:r>
            <a:r>
              <a:rPr lang="ru-RU" dirty="0" err="1">
                <a:solidFill>
                  <a:srgbClr val="C00000"/>
                </a:solidFill>
                <a:ea typeface="Calibri"/>
                <a:cs typeface="Times New Roman"/>
              </a:rPr>
              <a:t>страната</a:t>
            </a:r>
            <a:r>
              <a:rPr lang="ru-RU" dirty="0">
                <a:solidFill>
                  <a:srgbClr val="C00000"/>
                </a:solidFill>
                <a:ea typeface="Calibri"/>
                <a:cs typeface="Times New Roman"/>
              </a:rPr>
              <a:t> </a:t>
            </a:r>
            <a:endParaRPr lang="ru-RU" dirty="0">
              <a:solidFill>
                <a:srgbClr val="031B81"/>
              </a:solidFill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</a:pPr>
            <a:r>
              <a:rPr lang="ru-RU" sz="1600" dirty="0" err="1" smtClean="0">
                <a:solidFill>
                  <a:srgbClr val="031B81"/>
                </a:solidFill>
                <a:ea typeface="Calibri"/>
                <a:cs typeface="Times New Roman"/>
              </a:rPr>
              <a:t>Конкретните</a:t>
            </a:r>
            <a:r>
              <a:rPr lang="ru-RU" sz="1600" dirty="0" smtClean="0">
                <a:solidFill>
                  <a:srgbClr val="031B81"/>
                </a:solidFill>
                <a:ea typeface="Calibri"/>
                <a:cs typeface="Times New Roman"/>
              </a:rPr>
              <a:t> </a:t>
            </a:r>
            <a:r>
              <a:rPr lang="ru-RU" sz="1600" dirty="0" err="1" smtClean="0">
                <a:solidFill>
                  <a:srgbClr val="031B81"/>
                </a:solidFill>
                <a:ea typeface="Calibri"/>
                <a:cs typeface="Times New Roman"/>
              </a:rPr>
              <a:t>групи</a:t>
            </a:r>
            <a:r>
              <a:rPr lang="ru-RU" sz="1600" dirty="0" smtClean="0">
                <a:solidFill>
                  <a:srgbClr val="031B81"/>
                </a:solidFill>
                <a:ea typeface="Calibri"/>
                <a:cs typeface="Times New Roman"/>
              </a:rPr>
              <a:t> области </a:t>
            </a:r>
            <a:r>
              <a:rPr lang="ru-RU" sz="1600" dirty="0" err="1" smtClean="0">
                <a:solidFill>
                  <a:srgbClr val="031B81"/>
                </a:solidFill>
                <a:ea typeface="Calibri"/>
                <a:cs typeface="Times New Roman"/>
              </a:rPr>
              <a:t>са</a:t>
            </a:r>
            <a:r>
              <a:rPr lang="ru-RU" sz="1600" dirty="0" smtClean="0">
                <a:solidFill>
                  <a:srgbClr val="031B81"/>
                </a:solidFill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rgbClr val="031B81"/>
                </a:solidFill>
                <a:ea typeface="Calibri"/>
                <a:cs typeface="Times New Roman"/>
              </a:rPr>
              <a:t>посочени</a:t>
            </a:r>
            <a:r>
              <a:rPr lang="ru-RU" sz="1600" dirty="0">
                <a:solidFill>
                  <a:srgbClr val="031B81"/>
                </a:solidFill>
                <a:ea typeface="Calibri"/>
                <a:cs typeface="Times New Roman"/>
              </a:rPr>
              <a:t> в </a:t>
            </a:r>
            <a:r>
              <a:rPr lang="ru-RU" sz="1600" dirty="0" err="1">
                <a:solidFill>
                  <a:srgbClr val="031B81"/>
                </a:solidFill>
                <a:ea typeface="Calibri"/>
                <a:cs typeface="Times New Roman"/>
              </a:rPr>
              <a:t>подкритериите</a:t>
            </a:r>
            <a:r>
              <a:rPr lang="ru-RU" sz="1600" dirty="0">
                <a:solidFill>
                  <a:srgbClr val="031B81"/>
                </a:solidFill>
                <a:ea typeface="Calibri"/>
                <a:cs typeface="Times New Roman"/>
              </a:rPr>
              <a:t> на критерий IV.1 от </a:t>
            </a:r>
            <a:r>
              <a:rPr lang="ru-RU" sz="1600" dirty="0" err="1">
                <a:solidFill>
                  <a:srgbClr val="031B81"/>
                </a:solidFill>
                <a:ea typeface="Calibri"/>
                <a:cs typeface="Times New Roman"/>
              </a:rPr>
              <a:t>Критериите</a:t>
            </a:r>
            <a:r>
              <a:rPr lang="ru-RU" sz="1600" dirty="0">
                <a:solidFill>
                  <a:srgbClr val="031B81"/>
                </a:solidFill>
                <a:ea typeface="Calibri"/>
                <a:cs typeface="Times New Roman"/>
              </a:rPr>
              <a:t> за </a:t>
            </a:r>
            <a:r>
              <a:rPr lang="ru-RU" sz="1600" dirty="0" err="1">
                <a:solidFill>
                  <a:srgbClr val="031B81"/>
                </a:solidFill>
                <a:ea typeface="Calibri"/>
                <a:cs typeface="Times New Roman"/>
              </a:rPr>
              <a:t>техническа</a:t>
            </a:r>
            <a:r>
              <a:rPr lang="ru-RU" sz="1600" dirty="0">
                <a:solidFill>
                  <a:srgbClr val="031B81"/>
                </a:solidFill>
                <a:ea typeface="Calibri"/>
                <a:cs typeface="Times New Roman"/>
              </a:rPr>
              <a:t> и </a:t>
            </a:r>
            <a:r>
              <a:rPr lang="ru-RU" sz="1600" dirty="0" err="1">
                <a:solidFill>
                  <a:srgbClr val="031B81"/>
                </a:solidFill>
                <a:ea typeface="Calibri"/>
                <a:cs typeface="Times New Roman"/>
              </a:rPr>
              <a:t>финансова</a:t>
            </a:r>
            <a:r>
              <a:rPr lang="ru-RU" sz="1600" dirty="0">
                <a:solidFill>
                  <a:srgbClr val="031B81"/>
                </a:solidFill>
                <a:ea typeface="Calibri"/>
                <a:cs typeface="Times New Roman"/>
              </a:rPr>
              <a:t> оценка</a:t>
            </a:r>
            <a:endParaRPr lang="ru-RU" sz="1600" dirty="0" smtClean="0">
              <a:solidFill>
                <a:srgbClr val="031B81"/>
              </a:solidFill>
              <a:ea typeface="Calibri"/>
              <a:cs typeface="Times New Roman"/>
            </a:endParaRPr>
          </a:p>
          <a:p>
            <a:pPr marL="285750" indent="-285750" algn="just">
              <a:lnSpc>
                <a:spcPct val="107000"/>
              </a:lnSpc>
              <a:buFont typeface="Wingdings" pitchFamily="2" charset="2"/>
              <a:buChar char="§"/>
            </a:pPr>
            <a:endParaRPr lang="ru-RU" dirty="0">
              <a:solidFill>
                <a:srgbClr val="031B81"/>
              </a:solidFill>
              <a:ea typeface="Calibri"/>
              <a:cs typeface="Times New Roman"/>
            </a:endParaRPr>
          </a:p>
          <a:p>
            <a:pPr marL="285750" indent="-285750" algn="just">
              <a:lnSpc>
                <a:spcPct val="107000"/>
              </a:lnSpc>
              <a:buFont typeface="Wingdings" pitchFamily="2" charset="2"/>
              <a:buChar char="§"/>
            </a:pPr>
            <a:r>
              <a:rPr lang="ru-RU" b="1" dirty="0">
                <a:solidFill>
                  <a:srgbClr val="031B81"/>
                </a:solidFill>
                <a:ea typeface="Calibri"/>
                <a:cs typeface="Times New Roman"/>
              </a:rPr>
              <a:t>Участие в </a:t>
            </a:r>
            <a:r>
              <a:rPr lang="ru-RU" b="1" dirty="0" err="1">
                <a:solidFill>
                  <a:srgbClr val="031B81"/>
                </a:solidFill>
                <a:ea typeface="Calibri"/>
                <a:cs typeface="Times New Roman"/>
              </a:rPr>
              <a:t>процедури</a:t>
            </a:r>
            <a:r>
              <a:rPr lang="ru-RU" b="1" dirty="0">
                <a:solidFill>
                  <a:srgbClr val="031B81"/>
                </a:solidFill>
                <a:ea typeface="Calibri"/>
                <a:cs typeface="Times New Roman"/>
              </a:rPr>
              <a:t> по ОПРКБИ и/или ОПИК</a:t>
            </a:r>
            <a:r>
              <a:rPr lang="ru-RU" b="1" dirty="0" smtClean="0">
                <a:solidFill>
                  <a:srgbClr val="031B81"/>
                </a:solidFill>
                <a:ea typeface="Calibri"/>
                <a:cs typeface="Times New Roman"/>
              </a:rPr>
              <a:t>: </a:t>
            </a:r>
            <a:r>
              <a:rPr lang="ru-RU" dirty="0" err="1">
                <a:solidFill>
                  <a:srgbClr val="C00000"/>
                </a:solidFill>
                <a:ea typeface="Calibri"/>
                <a:cs typeface="Times New Roman"/>
              </a:rPr>
              <a:t>проекти</a:t>
            </a:r>
            <a:r>
              <a:rPr lang="ru-RU" dirty="0">
                <a:solidFill>
                  <a:srgbClr val="C00000"/>
                </a:solidFill>
                <a:ea typeface="Calibri"/>
                <a:cs typeface="Times New Roman"/>
              </a:rPr>
              <a:t> на </a:t>
            </a:r>
            <a:r>
              <a:rPr lang="ru-RU" dirty="0" err="1">
                <a:solidFill>
                  <a:srgbClr val="C00000"/>
                </a:solidFill>
                <a:ea typeface="Calibri"/>
                <a:cs typeface="Times New Roman"/>
              </a:rPr>
              <a:t>кандидати</a:t>
            </a:r>
            <a:r>
              <a:rPr lang="ru-RU" dirty="0">
                <a:solidFill>
                  <a:srgbClr val="C00000"/>
                </a:solidFill>
                <a:ea typeface="Calibri"/>
                <a:cs typeface="Times New Roman"/>
              </a:rPr>
              <a:t>, </a:t>
            </a:r>
            <a:r>
              <a:rPr lang="ru-RU" dirty="0" err="1">
                <a:solidFill>
                  <a:srgbClr val="C00000"/>
                </a:solidFill>
                <a:ea typeface="Calibri"/>
                <a:cs typeface="Times New Roman"/>
              </a:rPr>
              <a:t>които</a:t>
            </a:r>
            <a:r>
              <a:rPr lang="ru-RU" dirty="0">
                <a:solidFill>
                  <a:srgbClr val="C00000"/>
                </a:solidFill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C00000"/>
                </a:solidFill>
                <a:ea typeface="Calibri"/>
                <a:cs typeface="Times New Roman"/>
              </a:rPr>
              <a:t>нямат</a:t>
            </a:r>
            <a:r>
              <a:rPr lang="ru-RU" dirty="0">
                <a:solidFill>
                  <a:srgbClr val="C00000"/>
                </a:solidFill>
                <a:ea typeface="Calibri"/>
                <a:cs typeface="Times New Roman"/>
              </a:rPr>
              <a:t> опит в </a:t>
            </a:r>
            <a:r>
              <a:rPr lang="ru-RU" dirty="0" err="1">
                <a:solidFill>
                  <a:srgbClr val="C00000"/>
                </a:solidFill>
                <a:ea typeface="Calibri"/>
                <a:cs typeface="Times New Roman"/>
              </a:rPr>
              <a:t>участието</a:t>
            </a:r>
            <a:r>
              <a:rPr lang="ru-RU" dirty="0">
                <a:solidFill>
                  <a:srgbClr val="C00000"/>
                </a:solidFill>
                <a:ea typeface="Calibri"/>
                <a:cs typeface="Times New Roman"/>
              </a:rPr>
              <a:t> в </a:t>
            </a:r>
            <a:r>
              <a:rPr lang="ru-RU" dirty="0" err="1" smtClean="0">
                <a:solidFill>
                  <a:srgbClr val="C00000"/>
                </a:solidFill>
                <a:ea typeface="Calibri"/>
                <a:cs typeface="Times New Roman"/>
              </a:rPr>
              <a:t>процедури</a:t>
            </a:r>
            <a:r>
              <a:rPr lang="ru-RU" dirty="0" smtClean="0">
                <a:solidFill>
                  <a:srgbClr val="C00000"/>
                </a:solidFill>
                <a:ea typeface="Calibri"/>
                <a:cs typeface="Times New Roman"/>
              </a:rPr>
              <a:t> по </a:t>
            </a:r>
            <a:r>
              <a:rPr lang="ru-RU" dirty="0">
                <a:solidFill>
                  <a:srgbClr val="C00000"/>
                </a:solidFill>
                <a:ea typeface="Calibri"/>
                <a:cs typeface="Times New Roman"/>
              </a:rPr>
              <a:t>ОПРКБИ и/или ОПИК</a:t>
            </a:r>
          </a:p>
          <a:p>
            <a:pPr marL="285750" indent="-285750" algn="just">
              <a:lnSpc>
                <a:spcPct val="107000"/>
              </a:lnSpc>
              <a:buFont typeface="Wingdings" pitchFamily="2" charset="2"/>
              <a:buChar char="§"/>
            </a:pPr>
            <a:endParaRPr lang="ru-RU" dirty="0">
              <a:solidFill>
                <a:srgbClr val="031B81"/>
              </a:solidFill>
              <a:ea typeface="Calibri"/>
              <a:cs typeface="Times New Roman"/>
            </a:endParaRPr>
          </a:p>
          <a:p>
            <a:pPr marL="285750" indent="-285750" algn="just">
              <a:lnSpc>
                <a:spcPct val="107000"/>
              </a:lnSpc>
              <a:buFont typeface="Wingdings" pitchFamily="2" charset="2"/>
              <a:buChar char="§"/>
            </a:pPr>
            <a:r>
              <a:rPr lang="ru-RU" b="1" dirty="0" err="1" smtClean="0">
                <a:solidFill>
                  <a:srgbClr val="031B81"/>
                </a:solidFill>
                <a:ea typeface="Calibri"/>
                <a:cs typeface="Times New Roman"/>
              </a:rPr>
              <a:t>Съответствие</a:t>
            </a:r>
            <a:r>
              <a:rPr lang="ru-RU" b="1" dirty="0" smtClean="0">
                <a:solidFill>
                  <a:srgbClr val="031B81"/>
                </a:solidFill>
                <a:ea typeface="Calibri"/>
                <a:cs typeface="Times New Roman"/>
              </a:rPr>
              <a:t> с ИСИС</a:t>
            </a:r>
            <a:r>
              <a:rPr lang="ru-RU" dirty="0" smtClean="0">
                <a:solidFill>
                  <a:srgbClr val="031B81"/>
                </a:solidFill>
                <a:ea typeface="Calibri"/>
                <a:cs typeface="Times New Roman"/>
              </a:rPr>
              <a:t>: </a:t>
            </a:r>
            <a:r>
              <a:rPr lang="ru-RU" dirty="0" err="1" smtClean="0">
                <a:solidFill>
                  <a:srgbClr val="C00000"/>
                </a:solidFill>
                <a:ea typeface="Calibri"/>
                <a:cs typeface="Times New Roman"/>
              </a:rPr>
              <a:t>проекти</a:t>
            </a:r>
            <a:r>
              <a:rPr lang="ru-RU" dirty="0">
                <a:solidFill>
                  <a:srgbClr val="C00000"/>
                </a:solidFill>
                <a:ea typeface="Calibri"/>
                <a:cs typeface="Times New Roman"/>
              </a:rPr>
              <a:t>, </a:t>
            </a:r>
            <a:r>
              <a:rPr lang="ru-RU" dirty="0" err="1">
                <a:solidFill>
                  <a:srgbClr val="C00000"/>
                </a:solidFill>
                <a:ea typeface="Calibri"/>
                <a:cs typeface="Times New Roman"/>
              </a:rPr>
              <a:t>които</a:t>
            </a:r>
            <a:r>
              <a:rPr lang="ru-RU" dirty="0">
                <a:solidFill>
                  <a:srgbClr val="C00000"/>
                </a:solidFill>
                <a:ea typeface="Calibri"/>
                <a:cs typeface="Times New Roman"/>
              </a:rPr>
              <a:t> се </a:t>
            </a:r>
            <a:r>
              <a:rPr lang="ru-RU" dirty="0" err="1">
                <a:solidFill>
                  <a:srgbClr val="C00000"/>
                </a:solidFill>
                <a:ea typeface="Calibri"/>
                <a:cs typeface="Times New Roman"/>
              </a:rPr>
              <a:t>изпълняват</a:t>
            </a:r>
            <a:r>
              <a:rPr lang="ru-RU" dirty="0">
                <a:solidFill>
                  <a:srgbClr val="C00000"/>
                </a:solidFill>
                <a:ea typeface="Calibri"/>
                <a:cs typeface="Times New Roman"/>
              </a:rPr>
              <a:t> в </a:t>
            </a:r>
            <a:r>
              <a:rPr lang="ru-RU" dirty="0" err="1">
                <a:solidFill>
                  <a:srgbClr val="C00000"/>
                </a:solidFill>
                <a:ea typeface="Calibri"/>
                <a:cs typeface="Times New Roman"/>
              </a:rPr>
              <a:t>една</a:t>
            </a:r>
            <a:r>
              <a:rPr lang="ru-RU" dirty="0">
                <a:solidFill>
                  <a:srgbClr val="C00000"/>
                </a:solidFill>
                <a:ea typeface="Calibri"/>
                <a:cs typeface="Times New Roman"/>
              </a:rPr>
              <a:t> от </a:t>
            </a:r>
            <a:r>
              <a:rPr lang="ru-RU" dirty="0" err="1">
                <a:solidFill>
                  <a:srgbClr val="C00000"/>
                </a:solidFill>
                <a:ea typeface="Calibri"/>
                <a:cs typeface="Times New Roman"/>
              </a:rPr>
              <a:t>тематичните</a:t>
            </a:r>
            <a:r>
              <a:rPr lang="ru-RU" dirty="0">
                <a:solidFill>
                  <a:srgbClr val="C00000"/>
                </a:solidFill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srgbClr val="C00000"/>
                </a:solidFill>
                <a:ea typeface="Calibri"/>
                <a:cs typeface="Times New Roman"/>
              </a:rPr>
              <a:t>области </a:t>
            </a:r>
            <a:r>
              <a:rPr lang="ru-RU" dirty="0">
                <a:solidFill>
                  <a:srgbClr val="C00000"/>
                </a:solidFill>
                <a:ea typeface="Calibri"/>
                <a:cs typeface="Times New Roman"/>
              </a:rPr>
              <a:t>на </a:t>
            </a:r>
            <a:r>
              <a:rPr lang="ru-RU" dirty="0" smtClean="0">
                <a:solidFill>
                  <a:srgbClr val="C00000"/>
                </a:solidFill>
                <a:ea typeface="Calibri"/>
                <a:cs typeface="Times New Roman"/>
              </a:rPr>
              <a:t>ИСИС.</a:t>
            </a:r>
            <a:endParaRPr lang="ru-RU" dirty="0">
              <a:solidFill>
                <a:srgbClr val="C00000"/>
              </a:solidFill>
              <a:ea typeface="Calibri"/>
              <a:cs typeface="Times New Roman"/>
            </a:endParaRPr>
          </a:p>
          <a:p>
            <a:endParaRPr lang="bg-BG" sz="1400" dirty="0">
              <a:solidFill>
                <a:srgbClr val="002060"/>
              </a:solidFill>
            </a:endParaRPr>
          </a:p>
          <a:p>
            <a:endParaRPr lang="bg-BG" sz="1400" dirty="0">
              <a:solidFill>
                <a:srgbClr val="002060"/>
              </a:solidFill>
            </a:endParaRPr>
          </a:p>
          <a:p>
            <a:r>
              <a:rPr lang="bg-BG" sz="1400" dirty="0" smtClean="0">
                <a:solidFill>
                  <a:srgbClr val="002060"/>
                </a:solidFill>
              </a:rPr>
              <a:t> </a:t>
            </a:r>
          </a:p>
          <a:p>
            <a:endParaRPr lang="bg-BG" sz="1400" dirty="0">
              <a:solidFill>
                <a:prstClr val="black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39552" y="332656"/>
            <a:ext cx="8208912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endParaRPr lang="bg-BG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 txBox="1">
            <a:spLocks/>
          </p:cNvSpPr>
          <p:nvPr/>
        </p:nvSpPr>
        <p:spPr>
          <a:xfrm>
            <a:off x="352426" y="332656"/>
            <a:ext cx="7524750" cy="647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400" b="1" dirty="0" err="1">
                <a:solidFill>
                  <a:prstClr val="black"/>
                </a:solidFill>
              </a:rPr>
              <a:t>Подобряване</a:t>
            </a:r>
            <a:r>
              <a:rPr lang="ru-RU" sz="2400" b="1" dirty="0">
                <a:solidFill>
                  <a:prstClr val="black"/>
                </a:solidFill>
              </a:rPr>
              <a:t> на </a:t>
            </a:r>
            <a:r>
              <a:rPr lang="ru-RU" sz="2400" b="1" dirty="0" err="1">
                <a:solidFill>
                  <a:prstClr val="black"/>
                </a:solidFill>
              </a:rPr>
              <a:t>производствения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капацитет</a:t>
            </a:r>
            <a:r>
              <a:rPr lang="ru-RU" sz="2400" b="1" dirty="0">
                <a:solidFill>
                  <a:prstClr val="black"/>
                </a:solidFill>
              </a:rPr>
              <a:t> в МСП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135012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EEDCA82-E22D-5C4C-BA40-66F899EB7BCD}"/>
              </a:ext>
            </a:extLst>
          </p:cNvPr>
          <p:cNvSpPr/>
          <p:nvPr/>
        </p:nvSpPr>
        <p:spPr>
          <a:xfrm>
            <a:off x="127862" y="6445866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>
                <a:solidFill>
                  <a:srgbClr val="001E5E"/>
                </a:solidFill>
                <a:latin typeface="Trebuchet MS,Bold"/>
              </a:rPr>
              <a:t>ГД </a:t>
            </a:r>
            <a:r>
              <a:rPr lang="bg-BG" sz="1200" dirty="0" smtClean="0">
                <a:solidFill>
                  <a:srgbClr val="001E5E"/>
                </a:solidFill>
                <a:latin typeface="Trebuchet MS,Bold"/>
              </a:rPr>
              <a:t>„Европейски </a:t>
            </a:r>
            <a:r>
              <a:rPr lang="bg-BG" sz="1200" dirty="0">
                <a:solidFill>
                  <a:srgbClr val="001E5E"/>
                </a:solidFill>
                <a:latin typeface="Trebuchet MS,Bold"/>
              </a:rPr>
              <a:t>фондове за конкурентоспособност“, Министерство на икономиката </a:t>
            </a:r>
            <a:endParaRPr lang="bg-BG" sz="1200" dirty="0">
              <a:solidFill>
                <a:prstClr val="black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92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683568" y="1314450"/>
            <a:ext cx="7920880" cy="4922862"/>
          </a:xfrm>
        </p:spPr>
        <p:txBody>
          <a:bodyPr>
            <a:normAutofit/>
          </a:bodyPr>
          <a:lstStyle/>
          <a:p>
            <a:pPr marL="285750" lvl="0" indent="-285750" algn="just" fontAlgn="base"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endParaRPr lang="ru-RU" sz="1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285750" lvl="0" indent="-285750" algn="just" fontAlgn="base"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endParaRPr lang="ru-RU" sz="1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0" lvl="0" indent="0" algn="just" fontAlgn="base"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endParaRPr lang="ru-RU" sz="1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0" lvl="0" indent="0" algn="just" fontAlgn="base"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endParaRPr lang="ru-RU" sz="2000" i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586430517"/>
              </p:ext>
            </p:extLst>
          </p:nvPr>
        </p:nvGraphicFramePr>
        <p:xfrm>
          <a:off x="771087" y="1195410"/>
          <a:ext cx="7488832" cy="36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845532" y="4088595"/>
            <a:ext cx="7687766" cy="700064"/>
            <a:chOff x="0" y="1097966"/>
            <a:chExt cx="7488832" cy="358152"/>
          </a:xfrm>
          <a:scene3d>
            <a:camera prst="perspectiveRelaxedModerately"/>
            <a:lightRig rig="threePt" dir="t">
              <a:rot lat="0" lon="0" rev="7500000"/>
            </a:lightRig>
          </a:scene3d>
        </p:grpSpPr>
        <p:sp>
          <p:nvSpPr>
            <p:cNvPr id="7" name="Rounded Rectangle 6"/>
            <p:cNvSpPr/>
            <p:nvPr/>
          </p:nvSpPr>
          <p:spPr>
            <a:xfrm>
              <a:off x="0" y="1097966"/>
              <a:ext cx="7488832" cy="358152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 txBox="1"/>
            <p:nvPr/>
          </p:nvSpPr>
          <p:spPr>
            <a:xfrm>
              <a:off x="17484" y="1115450"/>
              <a:ext cx="7453864" cy="3231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2400" i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Tahoma" panose="020B0604030504040204" pitchFamily="34" charset="0"/>
                  <a:cs typeface="Tahoma" panose="020B0604030504040204" pitchFamily="34" charset="0"/>
                </a:rPr>
                <a:t>Индивидуални за процедурата индикатори: </a:t>
              </a:r>
              <a:endParaRPr lang="bg-BG" sz="2400" i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0" name="Title 5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9750" y="333375"/>
            <a:ext cx="7385049" cy="647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400" b="1" dirty="0" err="1">
                <a:solidFill>
                  <a:prstClr val="black"/>
                </a:solidFill>
              </a:rPr>
              <a:t>Подобряване</a:t>
            </a:r>
            <a:r>
              <a:rPr lang="ru-RU" sz="2400" b="1" dirty="0">
                <a:solidFill>
                  <a:prstClr val="black"/>
                </a:solidFill>
              </a:rPr>
              <a:t> на </a:t>
            </a:r>
            <a:r>
              <a:rPr lang="ru-RU" sz="2400" b="1" dirty="0" err="1">
                <a:solidFill>
                  <a:prstClr val="black"/>
                </a:solidFill>
              </a:rPr>
              <a:t>производствения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капацитет</a:t>
            </a:r>
            <a:r>
              <a:rPr lang="ru-RU" sz="2400" b="1" dirty="0">
                <a:solidFill>
                  <a:prstClr val="black"/>
                </a:solidFill>
              </a:rPr>
              <a:t> в МСП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23825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EEDCA82-E22D-5C4C-BA40-66F899EB7BCD}"/>
              </a:ext>
            </a:extLst>
          </p:cNvPr>
          <p:cNvSpPr/>
          <p:nvPr/>
        </p:nvSpPr>
        <p:spPr>
          <a:xfrm>
            <a:off x="127862" y="6445866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>
                <a:solidFill>
                  <a:srgbClr val="001E5E"/>
                </a:solidFill>
                <a:latin typeface="Trebuchet MS,Bold"/>
              </a:rPr>
              <a:t>ГД </a:t>
            </a:r>
            <a:r>
              <a:rPr lang="bg-BG" sz="1200" dirty="0" smtClean="0">
                <a:solidFill>
                  <a:srgbClr val="001E5E"/>
                </a:solidFill>
                <a:latin typeface="Trebuchet MS,Bold"/>
              </a:rPr>
              <a:t>„Европейски </a:t>
            </a:r>
            <a:r>
              <a:rPr lang="bg-BG" sz="1200" dirty="0">
                <a:solidFill>
                  <a:srgbClr val="001E5E"/>
                </a:solidFill>
                <a:latin typeface="Trebuchet MS,Bold"/>
              </a:rPr>
              <a:t>фондове за конкурентоспособност“, Министерство на икономиката </a:t>
            </a:r>
            <a:endParaRPr lang="bg-BG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14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14325" y="980727"/>
            <a:ext cx="8543925" cy="5296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85750" lvl="0" indent="-285750" algn="just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ru-RU" sz="1800" b="1" dirty="0" smtClean="0">
                <a:solidFill>
                  <a:srgbClr val="002060"/>
                </a:solidFill>
                <a:cs typeface="Tahoma" pitchFamily="34" charset="0"/>
              </a:rPr>
              <a:t>Вид </a:t>
            </a:r>
            <a:r>
              <a:rPr lang="ru-RU" sz="1800" b="1" dirty="0">
                <a:solidFill>
                  <a:srgbClr val="002060"/>
                </a:solidFill>
                <a:cs typeface="Tahoma" pitchFamily="34" charset="0"/>
              </a:rPr>
              <a:t>процедура за </a:t>
            </a:r>
            <a:r>
              <a:rPr lang="ru-RU" sz="1800" b="1" dirty="0" err="1">
                <a:solidFill>
                  <a:srgbClr val="002060"/>
                </a:solidFill>
                <a:cs typeface="Tahoma" pitchFamily="34" charset="0"/>
              </a:rPr>
              <a:t>предоставяне</a:t>
            </a:r>
            <a:r>
              <a:rPr lang="ru-RU" sz="1800" b="1" dirty="0">
                <a:solidFill>
                  <a:srgbClr val="002060"/>
                </a:solidFill>
                <a:cs typeface="Tahoma" pitchFamily="34" charset="0"/>
              </a:rPr>
              <a:t> на БФП - </a:t>
            </a:r>
            <a:r>
              <a:rPr lang="ru-RU" sz="1800" dirty="0" smtClean="0">
                <a:solidFill>
                  <a:srgbClr val="002060"/>
                </a:solidFill>
                <a:cs typeface="Tahoma" pitchFamily="34" charset="0"/>
              </a:rPr>
              <a:t>процедура </a:t>
            </a:r>
            <a:r>
              <a:rPr lang="ru-RU" sz="1800" dirty="0">
                <a:solidFill>
                  <a:srgbClr val="002060"/>
                </a:solidFill>
                <a:cs typeface="Tahoma" pitchFamily="34" charset="0"/>
              </a:rPr>
              <a:t>на подбор на </a:t>
            </a:r>
            <a:r>
              <a:rPr lang="ru-RU" sz="1800" dirty="0" err="1">
                <a:solidFill>
                  <a:srgbClr val="002060"/>
                </a:solidFill>
                <a:cs typeface="Tahoma" pitchFamily="34" charset="0"/>
              </a:rPr>
              <a:t>проекти</a:t>
            </a:r>
            <a:r>
              <a:rPr lang="ru-RU" sz="1800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cs typeface="Tahoma" pitchFamily="34" charset="0"/>
              </a:rPr>
              <a:t>съгласно</a:t>
            </a:r>
            <a:r>
              <a:rPr lang="ru-RU" sz="1800" dirty="0">
                <a:solidFill>
                  <a:srgbClr val="002060"/>
                </a:solidFill>
                <a:cs typeface="Tahoma" pitchFamily="34" charset="0"/>
              </a:rPr>
              <a:t> чл. 25, ал. 1, т. 1 и чл. 29, ал. 2 от ЗУСЕСИФ</a:t>
            </a:r>
            <a:r>
              <a:rPr lang="en-US" sz="1800" dirty="0">
                <a:solidFill>
                  <a:srgbClr val="002060"/>
                </a:solidFill>
                <a:cs typeface="Tahoma" pitchFamily="34" charset="0"/>
              </a:rPr>
              <a:t>.</a:t>
            </a:r>
            <a:endParaRPr lang="ru-RU" sz="1800" dirty="0">
              <a:solidFill>
                <a:srgbClr val="002060"/>
              </a:solidFill>
              <a:cs typeface="Tahoma" pitchFamily="34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endParaRPr lang="ru-RU" sz="1800" dirty="0">
              <a:solidFill>
                <a:srgbClr val="002060"/>
              </a:solidFill>
              <a:cs typeface="Tahoma" pitchFamily="34" charset="0"/>
            </a:endParaRPr>
          </a:p>
          <a:p>
            <a:pPr marL="285750" lvl="0" indent="-285750" algn="just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solidFill>
                  <a:srgbClr val="002060"/>
                </a:solidFill>
                <a:cs typeface="Tahoma" pitchFamily="34" charset="0"/>
              </a:rPr>
              <a:t>Процедура с </a:t>
            </a:r>
            <a:r>
              <a:rPr lang="ru-RU" sz="1800" b="1" dirty="0" smtClean="0">
                <a:solidFill>
                  <a:srgbClr val="002060"/>
                </a:solidFill>
                <a:cs typeface="Tahoma" pitchFamily="34" charset="0"/>
              </a:rPr>
              <a:t>един крен срок </a:t>
            </a:r>
            <a:r>
              <a:rPr lang="ru-RU" sz="1800" dirty="0">
                <a:solidFill>
                  <a:srgbClr val="002060"/>
                </a:solidFill>
                <a:cs typeface="Tahoma" pitchFamily="34" charset="0"/>
              </a:rPr>
              <a:t>за </a:t>
            </a:r>
            <a:r>
              <a:rPr lang="ru-RU" sz="1800" dirty="0" err="1" smtClean="0">
                <a:solidFill>
                  <a:srgbClr val="002060"/>
                </a:solidFill>
                <a:cs typeface="Tahoma" pitchFamily="34" charset="0"/>
              </a:rPr>
              <a:t>кандидатстване</a:t>
            </a:r>
            <a:r>
              <a:rPr lang="ru-RU" sz="1800" dirty="0" smtClean="0">
                <a:solidFill>
                  <a:srgbClr val="002060"/>
                </a:solidFill>
                <a:cs typeface="Tahoma" pitchFamily="34" charset="0"/>
              </a:rPr>
              <a:t>:</a:t>
            </a:r>
          </a:p>
          <a:p>
            <a:pPr marL="0" lvl="0" indent="0" algn="just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endParaRPr lang="ru-RU" sz="1800" dirty="0" smtClean="0">
              <a:solidFill>
                <a:srgbClr val="002060"/>
              </a:solidFill>
              <a:cs typeface="Tahoma" pitchFamily="34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r>
              <a:rPr lang="bg-BG" sz="1800" b="1" dirty="0" smtClean="0">
                <a:solidFill>
                  <a:srgbClr val="FF0000"/>
                </a:solidFill>
              </a:rPr>
              <a:t>16:30 </a:t>
            </a:r>
            <a:r>
              <a:rPr lang="bg-BG" sz="1800" b="1" dirty="0">
                <a:solidFill>
                  <a:srgbClr val="FF0000"/>
                </a:solidFill>
              </a:rPr>
              <a:t>часа на </a:t>
            </a:r>
            <a:r>
              <a:rPr lang="bg-BG" sz="1800" b="1" dirty="0" smtClean="0">
                <a:solidFill>
                  <a:srgbClr val="FF0000"/>
                </a:solidFill>
              </a:rPr>
              <a:t>21.05.2019 г.</a:t>
            </a:r>
          </a:p>
          <a:p>
            <a:pPr marL="266700" indent="0" algn="just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bg-BG" sz="1800" dirty="0" smtClean="0">
              <a:solidFill>
                <a:srgbClr val="002060"/>
              </a:solidFill>
              <a:cs typeface="Tahoma" pitchFamily="34" charset="0"/>
            </a:endParaRPr>
          </a:p>
          <a:p>
            <a:pPr marL="266700" indent="0" algn="just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sz="1800" i="1" dirty="0" err="1">
                <a:solidFill>
                  <a:srgbClr val="002060"/>
                </a:solidFill>
                <a:cs typeface="Tahoma" pitchFamily="34" charset="0"/>
              </a:rPr>
              <a:t>Кандидатите</a:t>
            </a:r>
            <a:r>
              <a:rPr lang="ru-RU" sz="1800" i="1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800" i="1" dirty="0" err="1">
                <a:solidFill>
                  <a:srgbClr val="002060"/>
                </a:solidFill>
                <a:cs typeface="Tahoma" pitchFamily="34" charset="0"/>
              </a:rPr>
              <a:t>могат</a:t>
            </a:r>
            <a:r>
              <a:rPr lang="ru-RU" sz="1800" i="1" dirty="0">
                <a:solidFill>
                  <a:srgbClr val="002060"/>
                </a:solidFill>
                <a:cs typeface="Tahoma" pitchFamily="34" charset="0"/>
              </a:rPr>
              <a:t> да </a:t>
            </a:r>
            <a:r>
              <a:rPr lang="ru-RU" sz="1800" i="1" dirty="0" err="1">
                <a:solidFill>
                  <a:srgbClr val="002060"/>
                </a:solidFill>
                <a:cs typeface="Tahoma" pitchFamily="34" charset="0"/>
              </a:rPr>
              <a:t>задават</a:t>
            </a:r>
            <a:r>
              <a:rPr lang="ru-RU" sz="1800" i="1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800" i="1" dirty="0" err="1">
                <a:solidFill>
                  <a:srgbClr val="002060"/>
                </a:solidFill>
                <a:cs typeface="Tahoma" pitchFamily="34" charset="0"/>
              </a:rPr>
              <a:t>допълнителни</a:t>
            </a:r>
            <a:r>
              <a:rPr lang="ru-RU" sz="1800" i="1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800" i="1" dirty="0" err="1">
                <a:solidFill>
                  <a:srgbClr val="002060"/>
                </a:solidFill>
                <a:cs typeface="Tahoma" pitchFamily="34" charset="0"/>
              </a:rPr>
              <a:t>въпроси</a:t>
            </a:r>
            <a:r>
              <a:rPr lang="ru-RU" sz="1800" i="1" dirty="0">
                <a:solidFill>
                  <a:srgbClr val="002060"/>
                </a:solidFill>
                <a:cs typeface="Tahoma" pitchFamily="34" charset="0"/>
              </a:rPr>
              <a:t> и да </a:t>
            </a:r>
            <a:r>
              <a:rPr lang="ru-RU" sz="1800" i="1" dirty="0" err="1">
                <a:solidFill>
                  <a:srgbClr val="002060"/>
                </a:solidFill>
                <a:cs typeface="Tahoma" pitchFamily="34" charset="0"/>
              </a:rPr>
              <a:t>искат</a:t>
            </a:r>
            <a:r>
              <a:rPr lang="ru-RU" sz="1800" i="1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800" i="1" dirty="0" err="1">
                <a:solidFill>
                  <a:srgbClr val="002060"/>
                </a:solidFill>
                <a:cs typeface="Tahoma" pitchFamily="34" charset="0"/>
              </a:rPr>
              <a:t>разяснения</a:t>
            </a:r>
            <a:r>
              <a:rPr lang="ru-RU" sz="1800" i="1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800" i="1" dirty="0" err="1">
                <a:solidFill>
                  <a:srgbClr val="002060"/>
                </a:solidFill>
                <a:cs typeface="Tahoma" pitchFamily="34" charset="0"/>
              </a:rPr>
              <a:t>във</a:t>
            </a:r>
            <a:r>
              <a:rPr lang="ru-RU" sz="1800" i="1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800" i="1" dirty="0" err="1">
                <a:solidFill>
                  <a:srgbClr val="002060"/>
                </a:solidFill>
                <a:cs typeface="Tahoma" pitchFamily="34" charset="0"/>
              </a:rPr>
              <a:t>връзка</a:t>
            </a:r>
            <a:r>
              <a:rPr lang="ru-RU" sz="1800" i="1" dirty="0">
                <a:solidFill>
                  <a:srgbClr val="002060"/>
                </a:solidFill>
                <a:cs typeface="Tahoma" pitchFamily="34" charset="0"/>
              </a:rPr>
              <a:t> с </a:t>
            </a:r>
            <a:r>
              <a:rPr lang="ru-RU" sz="1800" i="1" dirty="0" err="1">
                <a:solidFill>
                  <a:srgbClr val="002060"/>
                </a:solidFill>
                <a:cs typeface="Tahoma" pitchFamily="34" charset="0"/>
              </a:rPr>
              <a:t>Условията</a:t>
            </a:r>
            <a:r>
              <a:rPr lang="ru-RU" sz="1800" i="1" dirty="0">
                <a:solidFill>
                  <a:srgbClr val="002060"/>
                </a:solidFill>
                <a:cs typeface="Tahoma" pitchFamily="34" charset="0"/>
              </a:rPr>
              <a:t> за </a:t>
            </a:r>
            <a:r>
              <a:rPr lang="ru-RU" sz="1800" i="1" dirty="0" err="1">
                <a:solidFill>
                  <a:srgbClr val="002060"/>
                </a:solidFill>
                <a:cs typeface="Tahoma" pitchFamily="34" charset="0"/>
              </a:rPr>
              <a:t>кандидатстване</a:t>
            </a:r>
            <a:r>
              <a:rPr lang="ru-RU" sz="1800" i="1" dirty="0">
                <a:solidFill>
                  <a:srgbClr val="002060"/>
                </a:solidFill>
                <a:cs typeface="Tahoma" pitchFamily="34" charset="0"/>
              </a:rPr>
              <a:t> до 3 </a:t>
            </a:r>
            <a:r>
              <a:rPr lang="ru-RU" sz="1800" i="1" dirty="0" err="1">
                <a:solidFill>
                  <a:srgbClr val="002060"/>
                </a:solidFill>
                <a:cs typeface="Tahoma" pitchFamily="34" charset="0"/>
              </a:rPr>
              <a:t>седмици</a:t>
            </a:r>
            <a:r>
              <a:rPr lang="ru-RU" sz="1800" i="1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800" i="1" dirty="0" err="1">
                <a:solidFill>
                  <a:srgbClr val="002060"/>
                </a:solidFill>
                <a:cs typeface="Tahoma" pitchFamily="34" charset="0"/>
              </a:rPr>
              <a:t>преди</a:t>
            </a:r>
            <a:r>
              <a:rPr lang="ru-RU" sz="1800" i="1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800" i="1" dirty="0" err="1">
                <a:solidFill>
                  <a:srgbClr val="002060"/>
                </a:solidFill>
                <a:cs typeface="Tahoma" pitchFamily="34" charset="0"/>
              </a:rPr>
              <a:t>крайния</a:t>
            </a:r>
            <a:r>
              <a:rPr lang="ru-RU" sz="1800" i="1" dirty="0">
                <a:solidFill>
                  <a:srgbClr val="002060"/>
                </a:solidFill>
                <a:cs typeface="Tahoma" pitchFamily="34" charset="0"/>
              </a:rPr>
              <a:t> срок за </a:t>
            </a:r>
            <a:r>
              <a:rPr lang="ru-RU" sz="1800" i="1" dirty="0" err="1">
                <a:solidFill>
                  <a:srgbClr val="002060"/>
                </a:solidFill>
                <a:cs typeface="Tahoma" pitchFamily="34" charset="0"/>
              </a:rPr>
              <a:t>подаване</a:t>
            </a:r>
            <a:r>
              <a:rPr lang="ru-RU" sz="1800" i="1" dirty="0">
                <a:solidFill>
                  <a:srgbClr val="002060"/>
                </a:solidFill>
                <a:cs typeface="Tahoma" pitchFamily="34" charset="0"/>
              </a:rPr>
              <a:t> на </a:t>
            </a:r>
            <a:r>
              <a:rPr lang="ru-RU" sz="1800" i="1" dirty="0" err="1">
                <a:solidFill>
                  <a:srgbClr val="002060"/>
                </a:solidFill>
                <a:cs typeface="Tahoma" pitchFamily="34" charset="0"/>
              </a:rPr>
              <a:t>проектни</a:t>
            </a:r>
            <a:r>
              <a:rPr lang="ru-RU" sz="1800" i="1" dirty="0">
                <a:solidFill>
                  <a:srgbClr val="002060"/>
                </a:solidFill>
                <a:cs typeface="Tahoma" pitchFamily="34" charset="0"/>
              </a:rPr>
              <a:t> предложения. </a:t>
            </a:r>
            <a:r>
              <a:rPr lang="ru-RU" sz="1800" i="1" dirty="0" err="1">
                <a:solidFill>
                  <a:srgbClr val="002060"/>
                </a:solidFill>
                <a:cs typeface="Tahoma" pitchFamily="34" charset="0"/>
              </a:rPr>
              <a:t>Допълнителни</a:t>
            </a:r>
            <a:r>
              <a:rPr lang="ru-RU" sz="1800" i="1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800" i="1" dirty="0" err="1">
                <a:solidFill>
                  <a:srgbClr val="002060"/>
                </a:solidFill>
                <a:cs typeface="Tahoma" pitchFamily="34" charset="0"/>
              </a:rPr>
              <a:t>въпроси</a:t>
            </a:r>
            <a:r>
              <a:rPr lang="ru-RU" sz="1800" i="1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800" i="1" dirty="0" err="1">
                <a:solidFill>
                  <a:srgbClr val="002060"/>
                </a:solidFill>
                <a:cs typeface="Tahoma" pitchFamily="34" charset="0"/>
              </a:rPr>
              <a:t>могат</a:t>
            </a:r>
            <a:r>
              <a:rPr lang="ru-RU" sz="1800" i="1" dirty="0">
                <a:solidFill>
                  <a:srgbClr val="002060"/>
                </a:solidFill>
                <a:cs typeface="Tahoma" pitchFamily="34" charset="0"/>
              </a:rPr>
              <a:t> да се </a:t>
            </a:r>
            <a:r>
              <a:rPr lang="ru-RU" sz="1800" i="1" dirty="0" err="1">
                <a:solidFill>
                  <a:srgbClr val="002060"/>
                </a:solidFill>
                <a:cs typeface="Tahoma" pitchFamily="34" charset="0"/>
              </a:rPr>
              <a:t>задават</a:t>
            </a:r>
            <a:r>
              <a:rPr lang="ru-RU" sz="1800" i="1" dirty="0">
                <a:solidFill>
                  <a:srgbClr val="002060"/>
                </a:solidFill>
                <a:cs typeface="Tahoma" pitchFamily="34" charset="0"/>
              </a:rPr>
              <a:t> само по </a:t>
            </a:r>
            <a:r>
              <a:rPr lang="ru-RU" sz="1800" i="1" dirty="0" err="1">
                <a:solidFill>
                  <a:srgbClr val="002060"/>
                </a:solidFill>
                <a:cs typeface="Tahoma" pitchFamily="34" charset="0"/>
              </a:rPr>
              <a:t>електронната</a:t>
            </a:r>
            <a:r>
              <a:rPr lang="ru-RU" sz="1800" i="1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800" i="1" dirty="0" err="1">
                <a:solidFill>
                  <a:srgbClr val="002060"/>
                </a:solidFill>
                <a:cs typeface="Tahoma" pitchFamily="34" charset="0"/>
              </a:rPr>
              <a:t>поща</a:t>
            </a:r>
            <a:r>
              <a:rPr lang="ru-RU" sz="1800" i="1" dirty="0">
                <a:solidFill>
                  <a:srgbClr val="002060"/>
                </a:solidFill>
                <a:cs typeface="Tahoma" pitchFamily="34" charset="0"/>
              </a:rPr>
              <a:t>, </a:t>
            </a:r>
            <a:r>
              <a:rPr lang="ru-RU" sz="1800" i="1" dirty="0" err="1">
                <a:solidFill>
                  <a:srgbClr val="002060"/>
                </a:solidFill>
                <a:cs typeface="Tahoma" pitchFamily="34" charset="0"/>
              </a:rPr>
              <a:t>посочена</a:t>
            </a:r>
            <a:r>
              <a:rPr lang="ru-RU" sz="1800" i="1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800" i="1" dirty="0" err="1">
                <a:solidFill>
                  <a:srgbClr val="002060"/>
                </a:solidFill>
                <a:cs typeface="Tahoma" pitchFamily="34" charset="0"/>
              </a:rPr>
              <a:t>по-долу</a:t>
            </a:r>
            <a:r>
              <a:rPr lang="ru-RU" sz="1800" i="1" dirty="0">
                <a:solidFill>
                  <a:srgbClr val="002060"/>
                </a:solidFill>
                <a:cs typeface="Tahoma" pitchFamily="34" charset="0"/>
              </a:rPr>
              <a:t>, </a:t>
            </a:r>
            <a:r>
              <a:rPr lang="ru-RU" sz="1800" i="1" dirty="0" err="1">
                <a:solidFill>
                  <a:srgbClr val="002060"/>
                </a:solidFill>
                <a:cs typeface="Tahoma" pitchFamily="34" charset="0"/>
              </a:rPr>
              <a:t>като</a:t>
            </a:r>
            <a:r>
              <a:rPr lang="ru-RU" sz="1800" i="1" dirty="0">
                <a:solidFill>
                  <a:srgbClr val="002060"/>
                </a:solidFill>
                <a:cs typeface="Tahoma" pitchFamily="34" charset="0"/>
              </a:rPr>
              <a:t> ясно се </a:t>
            </a:r>
            <a:r>
              <a:rPr lang="ru-RU" sz="1800" i="1" dirty="0" err="1">
                <a:solidFill>
                  <a:srgbClr val="002060"/>
                </a:solidFill>
                <a:cs typeface="Tahoma" pitchFamily="34" charset="0"/>
              </a:rPr>
              <a:t>посочва</a:t>
            </a:r>
            <a:r>
              <a:rPr lang="ru-RU" sz="1800" i="1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800" i="1" dirty="0" err="1">
                <a:solidFill>
                  <a:srgbClr val="002060"/>
                </a:solidFill>
                <a:cs typeface="Tahoma" pitchFamily="34" charset="0"/>
              </a:rPr>
              <a:t>наименованието</a:t>
            </a:r>
            <a:r>
              <a:rPr lang="ru-RU" sz="1800" i="1" dirty="0">
                <a:solidFill>
                  <a:srgbClr val="002060"/>
                </a:solidFill>
                <a:cs typeface="Tahoma" pitchFamily="34" charset="0"/>
              </a:rPr>
              <a:t> на </a:t>
            </a:r>
            <a:r>
              <a:rPr lang="ru-RU" sz="1800" i="1" dirty="0" err="1">
                <a:solidFill>
                  <a:srgbClr val="002060"/>
                </a:solidFill>
                <a:cs typeface="Tahoma" pitchFamily="34" charset="0"/>
              </a:rPr>
              <a:t>процедурата</a:t>
            </a:r>
            <a:r>
              <a:rPr lang="ru-RU" sz="1800" i="1" dirty="0">
                <a:solidFill>
                  <a:srgbClr val="002060"/>
                </a:solidFill>
                <a:cs typeface="Tahoma" pitchFamily="34" charset="0"/>
              </a:rPr>
              <a:t> за подбор на </a:t>
            </a:r>
            <a:r>
              <a:rPr lang="ru-RU" sz="1800" i="1" dirty="0" err="1" smtClean="0">
                <a:solidFill>
                  <a:srgbClr val="002060"/>
                </a:solidFill>
                <a:cs typeface="Tahoma" pitchFamily="34" charset="0"/>
              </a:rPr>
              <a:t>проекти</a:t>
            </a:r>
            <a:r>
              <a:rPr lang="ru-RU" sz="1800" i="1" dirty="0" smtClean="0">
                <a:solidFill>
                  <a:srgbClr val="002060"/>
                </a:solidFill>
                <a:cs typeface="Tahoma" pitchFamily="34" charset="0"/>
              </a:rPr>
              <a:t>:</a:t>
            </a:r>
          </a:p>
          <a:p>
            <a:pPr marL="0" indent="0" algn="ctr">
              <a:buNone/>
            </a:pPr>
            <a:r>
              <a:rPr lang="bg-BG" sz="1800" dirty="0" smtClean="0">
                <a:solidFill>
                  <a:srgbClr val="002060"/>
                </a:solidFill>
              </a:rPr>
              <a:t>Адрес на електронна поща:</a:t>
            </a:r>
            <a:r>
              <a:rPr lang="bg-BG" sz="1800" b="1" dirty="0" smtClean="0">
                <a:solidFill>
                  <a:srgbClr val="002060"/>
                </a:solidFill>
              </a:rPr>
              <a:t>        </a:t>
            </a:r>
          </a:p>
          <a:p>
            <a:pPr marL="0" indent="0" algn="ctr">
              <a:buNone/>
            </a:pPr>
            <a:r>
              <a:rPr lang="en-US" sz="1800" b="1" dirty="0">
                <a:solidFill>
                  <a:srgbClr val="002060"/>
                </a:solidFill>
              </a:rPr>
              <a:t>sme_capacity@mi.government.bg</a:t>
            </a:r>
            <a:endParaRPr lang="bg-BG" sz="1600" dirty="0"/>
          </a:p>
          <a:p>
            <a:pPr marL="266700" lvl="0" indent="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endParaRPr lang="bg-BG" sz="1600" i="1" dirty="0" smtClean="0">
              <a:solidFill>
                <a:srgbClr val="002060"/>
              </a:solidFill>
              <a:cs typeface="Tahoma" pitchFamily="34" charset="0"/>
            </a:endParaRPr>
          </a:p>
          <a:p>
            <a:pPr marL="266700" lvl="0" indent="0" algn="just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endParaRPr lang="bg-BG" sz="1600" dirty="0">
              <a:solidFill>
                <a:srgbClr val="002060"/>
              </a:solidFill>
              <a:cs typeface="Tahoma" pitchFamily="34" charset="0"/>
            </a:endParaRPr>
          </a:p>
          <a:p>
            <a:pPr marL="266700" lvl="0" indent="0" algn="just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endParaRPr lang="bg-BG" sz="1600" dirty="0" smtClean="0">
              <a:solidFill>
                <a:srgbClr val="002060"/>
              </a:solidFill>
              <a:cs typeface="Tahoma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EEDCA82-E22D-5C4C-BA40-66F899EB7BCD}"/>
              </a:ext>
            </a:extLst>
          </p:cNvPr>
          <p:cNvSpPr/>
          <p:nvPr/>
        </p:nvSpPr>
        <p:spPr>
          <a:xfrm>
            <a:off x="127862" y="6436341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>
                <a:solidFill>
                  <a:srgbClr val="001E5E"/>
                </a:solidFill>
                <a:latin typeface="Trebuchet MS,Bold"/>
              </a:rPr>
              <a:t>ГД </a:t>
            </a:r>
            <a:r>
              <a:rPr lang="bg-BG" sz="1200" dirty="0" smtClean="0">
                <a:solidFill>
                  <a:srgbClr val="001E5E"/>
                </a:solidFill>
                <a:latin typeface="Trebuchet MS,Bold"/>
              </a:rPr>
              <a:t>„Европейски </a:t>
            </a:r>
            <a:r>
              <a:rPr lang="bg-BG" sz="1200" dirty="0">
                <a:solidFill>
                  <a:srgbClr val="001E5E"/>
                </a:solidFill>
                <a:latin typeface="Trebuchet MS,Bold"/>
              </a:rPr>
              <a:t>фондове за конкурентоспособност“, Министерство на икономиката </a:t>
            </a:r>
            <a:endParaRPr lang="bg-BG" sz="1200" dirty="0">
              <a:solidFill>
                <a:prstClr val="black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4326" y="152400"/>
            <a:ext cx="7372350" cy="647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2400" b="1" dirty="0" err="1">
                <a:solidFill>
                  <a:prstClr val="black"/>
                </a:solidFill>
              </a:rPr>
              <a:t>Подобряване</a:t>
            </a:r>
            <a:r>
              <a:rPr lang="ru-RU" sz="2400" b="1" dirty="0">
                <a:solidFill>
                  <a:prstClr val="black"/>
                </a:solidFill>
              </a:rPr>
              <a:t> на </a:t>
            </a:r>
            <a:r>
              <a:rPr lang="ru-RU" sz="2400" b="1" dirty="0" err="1">
                <a:solidFill>
                  <a:prstClr val="black"/>
                </a:solidFill>
              </a:rPr>
              <a:t>производствения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капацитет</a:t>
            </a:r>
            <a:r>
              <a:rPr lang="ru-RU" sz="2400" b="1" dirty="0">
                <a:solidFill>
                  <a:prstClr val="black"/>
                </a:solidFill>
              </a:rPr>
              <a:t> в МСП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-43210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6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E19B597-8B3B-3641-A516-97FE03809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040" y="183251"/>
            <a:ext cx="2797201" cy="8672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8CB2E38-0CCA-8848-A599-55C1AB2380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763" y="197622"/>
            <a:ext cx="2732174" cy="946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5C07260-72FA-A546-8DEF-ED6154B181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616" y="277094"/>
            <a:ext cx="1280254" cy="7083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6C5F83D-6415-C442-A022-009D4B86A663}"/>
              </a:ext>
            </a:extLst>
          </p:cNvPr>
          <p:cNvSpPr txBox="1"/>
          <p:nvPr/>
        </p:nvSpPr>
        <p:spPr>
          <a:xfrm>
            <a:off x="325502" y="2374628"/>
            <a:ext cx="84442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>
              <a:solidFill>
                <a:prstClr val="black"/>
              </a:solidFill>
            </a:endParaRPr>
          </a:p>
          <a:p>
            <a:pPr algn="ctr"/>
            <a:r>
              <a:rPr lang="ru-RU" sz="4000" b="1" dirty="0" smtClean="0">
                <a:solidFill>
                  <a:prstClr val="black"/>
                </a:solidFill>
              </a:rPr>
              <a:t>К</a:t>
            </a:r>
            <a:r>
              <a:rPr lang="bg-BG" sz="4000" b="1" dirty="0" err="1" smtClean="0">
                <a:solidFill>
                  <a:prstClr val="black"/>
                </a:solidFill>
              </a:rPr>
              <a:t>андидатстване</a:t>
            </a:r>
            <a:r>
              <a:rPr lang="ru-RU" sz="4000" b="1" dirty="0" smtClean="0">
                <a:solidFill>
                  <a:prstClr val="black"/>
                </a:solidFill>
              </a:rPr>
              <a:t>, </a:t>
            </a:r>
          </a:p>
          <a:p>
            <a:pPr algn="ctr"/>
            <a:r>
              <a:rPr lang="ru-RU" sz="4000" b="1" dirty="0" smtClean="0">
                <a:solidFill>
                  <a:prstClr val="black"/>
                </a:solidFill>
              </a:rPr>
              <a:t>оценка и </a:t>
            </a:r>
            <a:r>
              <a:rPr lang="ru-RU" sz="4000" b="1" dirty="0" err="1" smtClean="0">
                <a:solidFill>
                  <a:prstClr val="black"/>
                </a:solidFill>
              </a:rPr>
              <a:t>договаряне</a:t>
            </a:r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3692BD3-F972-364A-9A6F-D160D5648FE7}"/>
              </a:ext>
            </a:extLst>
          </p:cNvPr>
          <p:cNvSpPr/>
          <p:nvPr/>
        </p:nvSpPr>
        <p:spPr>
          <a:xfrm>
            <a:off x="78698" y="1064872"/>
            <a:ext cx="893788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2199FA0-BD6F-5847-ABA7-67330EC809F8}"/>
              </a:ext>
            </a:extLst>
          </p:cNvPr>
          <p:cNvSpPr/>
          <p:nvPr/>
        </p:nvSpPr>
        <p:spPr>
          <a:xfrm>
            <a:off x="325503" y="6300989"/>
            <a:ext cx="84442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600" dirty="0">
                <a:solidFill>
                  <a:srgbClr val="001E5E"/>
                </a:solidFill>
                <a:latin typeface="Trebuchet MS,Bold"/>
              </a:rPr>
              <a:t>ГД „</a:t>
            </a:r>
            <a:r>
              <a:rPr lang="bg-BG" sz="1600" dirty="0" smtClean="0">
                <a:solidFill>
                  <a:srgbClr val="001E5E"/>
                </a:solidFill>
                <a:latin typeface="Trebuchet MS,Bold"/>
              </a:rPr>
              <a:t>Европейски </a:t>
            </a:r>
            <a:r>
              <a:rPr lang="bg-BG" sz="1600" dirty="0">
                <a:solidFill>
                  <a:srgbClr val="001E5E"/>
                </a:solidFill>
                <a:latin typeface="Trebuchet MS,Bold"/>
              </a:rPr>
              <a:t>фондове за конкурентоспособност“, Министерство на икономиката </a:t>
            </a:r>
            <a:endParaRPr lang="bg-BG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73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-43209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/>
          <p:nvPr/>
        </p:nvSpPr>
        <p:spPr>
          <a:xfrm>
            <a:off x="368101" y="361677"/>
            <a:ext cx="6696728" cy="46599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Кандидатстване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275738" y="6442733"/>
            <a:ext cx="7334923" cy="45719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Horizontal Scroll 15"/>
          <p:cNvSpPr/>
          <p:nvPr/>
        </p:nvSpPr>
        <p:spPr>
          <a:xfrm>
            <a:off x="368101" y="594676"/>
            <a:ext cx="7255648" cy="374511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171450" indent="-1714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bg-BG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Проектните предложения се подават по електронен път чрез ИСУН 2020 посредством КЕП, </a:t>
            </a:r>
            <a:r>
              <a:rPr kumimoji="0" lang="bg-BG" alt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валиден</a:t>
            </a:r>
            <a:r>
              <a:rPr kumimoji="0" lang="bg-BG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към датата на кандидатстване </a:t>
            </a:r>
            <a:r>
              <a:rPr kumimoji="0" lang="bg-BG" alt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(</a:t>
            </a:r>
            <a:r>
              <a:rPr kumimoji="0" lang="bg-BG" sz="1600" b="1" i="1" u="sng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hlinkClick r:id="rId4"/>
              </a:rPr>
              <a:t>http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hlinkClick r:id="rId4"/>
              </a:rPr>
              <a:t>s</a:t>
            </a:r>
            <a:r>
              <a:rPr kumimoji="0" lang="bg-BG" sz="16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hlinkClick r:id="rId4"/>
              </a:rPr>
              <a:t>://</a:t>
            </a:r>
            <a:r>
              <a:rPr kumimoji="0" lang="bg-BG" sz="16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hlinkClick r:id="rId4"/>
              </a:rPr>
              <a:t>eumis2020.</a:t>
            </a:r>
            <a:r>
              <a:rPr kumimoji="0" lang="bg-BG" sz="1600" b="1" i="1" u="sng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hlinkClick r:id="rId4"/>
              </a:rPr>
              <a:t>government</a:t>
            </a:r>
            <a:r>
              <a:rPr kumimoji="0" lang="bg-BG" sz="16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hlinkClick r:id="rId4"/>
              </a:rPr>
              <a:t>.</a:t>
            </a:r>
            <a:r>
              <a:rPr kumimoji="0" lang="bg-BG" sz="1600" b="1" i="1" u="sng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hlinkClick r:id="rId4"/>
              </a:rPr>
              <a:t>bg</a:t>
            </a:r>
            <a:r>
              <a:rPr kumimoji="0" lang="bg-BG" sz="16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  <a:r>
              <a:rPr kumimoji="0" lang="bg-BG" sz="16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- модул „Е-кандидатстване“) </a:t>
            </a:r>
            <a:endParaRPr kumimoji="0" lang="bg-BG" sz="1600" b="1" i="1" u="sng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Tx/>
              <a:buNone/>
              <a:tabLst/>
              <a:defRPr/>
            </a:pPr>
            <a:endParaRPr kumimoji="0" lang="bg-BG" altLang="en-US" sz="1600" b="1" i="1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bg-BG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Указания за попълване </a:t>
            </a:r>
            <a:r>
              <a:rPr kumimoji="0" lang="bg-BG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и подаване на </a:t>
            </a:r>
            <a:r>
              <a:rPr kumimoji="0" lang="bg-BG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електронния Формуляр за кандидатстване </a:t>
            </a:r>
            <a:r>
              <a:rPr kumimoji="0" lang="bg-BG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се </a:t>
            </a:r>
            <a:r>
              <a:rPr kumimoji="0" lang="bg-BG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съдържат в Приложение </a:t>
            </a:r>
            <a:r>
              <a:rPr kumimoji="0" lang="bg-BG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А </a:t>
            </a:r>
            <a:r>
              <a:rPr kumimoji="0" lang="bg-BG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към Условията за кандидатстване.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bg-BG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В процеса на оценка комуникацията с кандидата се извършва електронно чрез профила, от който е </a:t>
            </a:r>
            <a:r>
              <a:rPr kumimoji="0" 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подадено проектното предложение </a:t>
            </a: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в ИСУН 2020.</a:t>
            </a:r>
            <a:endParaRPr kumimoji="0" lang="bg-BG" altLang="bg-BG" sz="1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Tx/>
              <a:buNone/>
              <a:tabLst/>
              <a:defRPr/>
            </a:pPr>
            <a:endParaRPr kumimoji="0" lang="bg-BG" altLang="bg-BG" sz="1800" b="1" i="0" u="none" strike="noStrike" kern="1200" cap="none" spc="0" normalizeH="0" baseline="0" noProof="0" dirty="0" smtClean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Tx/>
              <a:buNone/>
              <a:tabLst/>
              <a:defRPr/>
            </a:pPr>
            <a:endParaRPr kumimoji="0" lang="bg-BG" altLang="bg-BG" sz="1400" b="1" i="0" u="none" strike="noStrike" kern="1200" cap="none" spc="0" normalizeH="0" baseline="0" noProof="0" dirty="0" smtClean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Tx/>
              <a:buNone/>
              <a:tabLst/>
              <a:defRPr/>
            </a:pPr>
            <a:endParaRPr kumimoji="0" lang="bg-BG" altLang="bg-BG" sz="1400" b="1" i="0" u="none" strike="noStrike" kern="1200" cap="none" spc="0" normalizeH="0" baseline="0" noProof="0" dirty="0" smtClean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Tx/>
              <a:buNone/>
              <a:tabLst/>
              <a:defRPr/>
            </a:pPr>
            <a:endParaRPr kumimoji="0" lang="bg-BG" altLang="bg-BG" sz="1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Tx/>
              <a:buNone/>
              <a:tabLst/>
              <a:defRPr/>
            </a:pPr>
            <a:endParaRPr kumimoji="0" lang="bg-BG" altLang="bg-BG" sz="1400" b="1" i="0" u="none" strike="noStrike" kern="1200" cap="none" spc="0" normalizeH="0" baseline="0" noProof="0" dirty="0" smtClean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Tx/>
              <a:buNone/>
              <a:tabLst/>
              <a:defRPr/>
            </a:pPr>
            <a:endParaRPr kumimoji="0" lang="bg-BG" altLang="bg-BG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Tx/>
              <a:buBlip>
                <a:blip r:embed="rId5"/>
              </a:buBlip>
              <a:tabLst/>
              <a:defRPr/>
            </a:pPr>
            <a:r>
              <a:rPr kumimoji="0" lang="bg-BG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Етап 1: Оценка на административното съответствие и допустимостта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Tx/>
              <a:buBlip>
                <a:blip r:embed="rId5"/>
              </a:buBlip>
              <a:tabLst/>
              <a:defRPr/>
            </a:pPr>
            <a:r>
              <a:rPr kumimoji="0" lang="bg-BG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Етап 2: Техническа и финансова оценка</a:t>
            </a:r>
            <a:endParaRPr kumimoji="0" lang="bg-BG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Tx/>
              <a:buNone/>
              <a:tabLst/>
              <a:defRPr/>
            </a:pPr>
            <a:endParaRPr kumimoji="0" lang="bg-BG" altLang="bg-BG" sz="2000" b="1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Tx/>
              <a:buNone/>
              <a:tabLst/>
              <a:defRPr/>
            </a:pPr>
            <a:endParaRPr kumimoji="0" lang="bg-BG" altLang="bg-BG" sz="1400" b="1" i="0" u="none" strike="noStrike" kern="1200" cap="none" spc="0" normalizeH="0" baseline="0" noProof="0" dirty="0" smtClean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Tx/>
              <a:buNone/>
              <a:tabLst/>
              <a:defRPr/>
            </a:pPr>
            <a:endParaRPr kumimoji="0" lang="bg-BG" altLang="bg-BG" sz="1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Tx/>
              <a:buNone/>
              <a:tabLst/>
              <a:defRPr/>
            </a:pPr>
            <a:endParaRPr kumimoji="0" lang="bg-BG" altLang="bg-BG" sz="1400" b="1" i="0" u="none" strike="noStrike" kern="1200" cap="none" spc="0" normalizeH="0" baseline="0" noProof="0" dirty="0" smtClean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/>
          <p:nvPr/>
        </p:nvSpPr>
        <p:spPr>
          <a:xfrm>
            <a:off x="368101" y="4637084"/>
            <a:ext cx="7070923" cy="46599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Етапи на оценка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EEDCA82-E22D-5C4C-BA40-66F899EB7BCD}"/>
              </a:ext>
            </a:extLst>
          </p:cNvPr>
          <p:cNvSpPr/>
          <p:nvPr/>
        </p:nvSpPr>
        <p:spPr>
          <a:xfrm>
            <a:off x="127862" y="6445866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0" i="0" u="none" strike="noStrike" kern="1200" cap="none" spc="0" normalizeH="0" baseline="0" noProof="0" dirty="0">
                <a:ln>
                  <a:noFill/>
                </a:ln>
                <a:solidFill>
                  <a:srgbClr val="001E5E"/>
                </a:solidFill>
                <a:effectLst/>
                <a:uLnTx/>
                <a:uFillTx/>
                <a:latin typeface="Trebuchet MS,Bold"/>
                <a:ea typeface="+mn-ea"/>
                <a:cs typeface="+mn-cs"/>
              </a:rPr>
              <a:t>ГД „Европейски фондове за конкурентоспособност“, Министерство на икономиката </a:t>
            </a:r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74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08912" cy="648072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2000" b="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000" b="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bg-BG" sz="20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683568" y="1268760"/>
            <a:ext cx="7920880" cy="47525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0975" lvl="0" indent="-180975" algn="just" fontAlgn="base"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defRPr/>
            </a:pPr>
            <a:endParaRPr lang="ru-RU" sz="20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algn="just" fontAlgn="base"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endParaRPr lang="ru-RU" sz="2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170798262"/>
              </p:ext>
            </p:extLst>
          </p:nvPr>
        </p:nvGraphicFramePr>
        <p:xfrm>
          <a:off x="671736" y="1033624"/>
          <a:ext cx="7800528" cy="4464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83568" y="5048249"/>
            <a:ext cx="1117822" cy="1693119"/>
            <a:chOff x="0" y="96102"/>
            <a:chExt cx="1095252" cy="1564644"/>
          </a:xfrm>
        </p:grpSpPr>
        <p:sp>
          <p:nvSpPr>
            <p:cNvPr id="7" name="Chevron 6"/>
            <p:cNvSpPr/>
            <p:nvPr/>
          </p:nvSpPr>
          <p:spPr>
            <a:xfrm rot="5400000">
              <a:off x="-234696" y="330798"/>
              <a:ext cx="1564644" cy="1095251"/>
            </a:xfrm>
            <a:prstGeom prst="chevro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8" name="Chevron 4"/>
            <p:cNvSpPr/>
            <p:nvPr/>
          </p:nvSpPr>
          <p:spPr>
            <a:xfrm>
              <a:off x="1" y="643728"/>
              <a:ext cx="1095251" cy="4693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1600" b="1" dirty="0" err="1" smtClean="0">
                  <a:solidFill>
                    <a:srgbClr val="002060"/>
                  </a:solidFill>
                  <a:ea typeface="Tahoma" pitchFamily="34" charset="0"/>
                  <a:cs typeface="Tahoma" pitchFamily="34" charset="0"/>
                </a:rPr>
                <a:t>Разпределе-ние</a:t>
              </a:r>
              <a:r>
                <a:rPr lang="bg-BG" sz="1600" b="1" dirty="0" smtClean="0">
                  <a:solidFill>
                    <a:srgbClr val="002060"/>
                  </a:solidFill>
                  <a:ea typeface="Tahoma" pitchFamily="34" charset="0"/>
                  <a:cs typeface="Tahoma" pitchFamily="34" charset="0"/>
                </a:rPr>
                <a:t> на бюджета</a:t>
              </a:r>
              <a:endParaRPr lang="bg-BG" sz="1600" b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844675" y="4800600"/>
            <a:ext cx="6795170" cy="1555751"/>
            <a:chOff x="1165774" y="1264661"/>
            <a:chExt cx="6634267" cy="1634725"/>
          </a:xfrm>
        </p:grpSpPr>
        <p:sp>
          <p:nvSpPr>
            <p:cNvPr id="10" name="Round Same Side Corner Rectangle 9"/>
            <p:cNvSpPr/>
            <p:nvPr/>
          </p:nvSpPr>
          <p:spPr>
            <a:xfrm rot="5400000">
              <a:off x="3665545" y="-1235110"/>
              <a:ext cx="1634725" cy="6634267"/>
            </a:xfrm>
            <a:prstGeom prst="round2Same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 Same Side Corner Rectangle 4"/>
            <p:cNvSpPr/>
            <p:nvPr/>
          </p:nvSpPr>
          <p:spPr>
            <a:xfrm>
              <a:off x="1165775" y="1466441"/>
              <a:ext cx="6532361" cy="1031661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1430" rIns="11430" bIns="11430" numCol="1" spcCol="1270" anchor="ctr" anchorCtr="0">
              <a:noAutofit/>
            </a:bodyPr>
            <a:lstStyle/>
            <a:p>
              <a:pPr marL="171450" lvl="1" indent="-171450" algn="just" defTabSz="8001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endParaRPr lang="en-US" sz="16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endParaRPr>
            </a:p>
            <a:p>
              <a:pPr marL="171450" lvl="1" indent="-171450" algn="just" defTabSz="8001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ru-RU" b="1" dirty="0" err="1">
                  <a:solidFill>
                    <a:srgbClr val="002060"/>
                  </a:solidFill>
                  <a:ea typeface="Tahoma" pitchFamily="34" charset="0"/>
                  <a:cs typeface="Tahoma" pitchFamily="34" charset="0"/>
                </a:rPr>
                <a:t>Високотехнологични</a:t>
              </a:r>
              <a:r>
                <a:rPr lang="ru-RU" b="1" dirty="0">
                  <a:solidFill>
                    <a:srgbClr val="002060"/>
                  </a:solidFill>
                  <a:ea typeface="Tahoma" pitchFamily="34" charset="0"/>
                  <a:cs typeface="Tahoma" pitchFamily="34" charset="0"/>
                </a:rPr>
                <a:t> и </a:t>
              </a:r>
              <a:r>
                <a:rPr lang="ru-RU" b="1" dirty="0" err="1">
                  <a:solidFill>
                    <a:srgbClr val="002060"/>
                  </a:solidFill>
                  <a:ea typeface="Tahoma" pitchFamily="34" charset="0"/>
                  <a:cs typeface="Tahoma" pitchFamily="34" charset="0"/>
                </a:rPr>
                <a:t>средно</a:t>
              </a:r>
              <a:r>
                <a:rPr lang="ru-RU" b="1" dirty="0">
                  <a:solidFill>
                    <a:srgbClr val="002060"/>
                  </a:solidFill>
                  <a:ea typeface="Tahoma" pitchFamily="34" charset="0"/>
                  <a:cs typeface="Tahoma" pitchFamily="34" charset="0"/>
                </a:rPr>
                <a:t> </a:t>
              </a:r>
              <a:r>
                <a:rPr lang="ru-RU" b="1" dirty="0" err="1">
                  <a:solidFill>
                    <a:srgbClr val="002060"/>
                  </a:solidFill>
                  <a:ea typeface="Tahoma" pitchFamily="34" charset="0"/>
                  <a:cs typeface="Tahoma" pitchFamily="34" charset="0"/>
                </a:rPr>
                <a:t>високотехнологични</a:t>
              </a:r>
              <a:r>
                <a:rPr lang="ru-RU" b="1" dirty="0">
                  <a:solidFill>
                    <a:srgbClr val="002060"/>
                  </a:solidFill>
                  <a:ea typeface="Tahoma" pitchFamily="34" charset="0"/>
                  <a:cs typeface="Tahoma" pitchFamily="34" charset="0"/>
                </a:rPr>
                <a:t> </a:t>
              </a:r>
              <a:r>
                <a:rPr lang="ru-RU" b="1" dirty="0" err="1">
                  <a:solidFill>
                    <a:srgbClr val="002060"/>
                  </a:solidFill>
                  <a:ea typeface="Tahoma" pitchFamily="34" charset="0"/>
                  <a:cs typeface="Tahoma" pitchFamily="34" charset="0"/>
                </a:rPr>
                <a:t>промишлени</a:t>
              </a:r>
              <a:r>
                <a:rPr lang="ru-RU" b="1" dirty="0">
                  <a:solidFill>
                    <a:srgbClr val="002060"/>
                  </a:solidFill>
                  <a:ea typeface="Tahoma" pitchFamily="34" charset="0"/>
                  <a:cs typeface="Tahoma" pitchFamily="34" charset="0"/>
                </a:rPr>
                <a:t> производства  </a:t>
              </a:r>
              <a:r>
                <a:rPr lang="ru-RU" dirty="0">
                  <a:solidFill>
                    <a:srgbClr val="002060"/>
                  </a:solidFill>
                  <a:ea typeface="Tahoma" pitchFamily="34" charset="0"/>
                  <a:cs typeface="Tahoma" pitchFamily="34" charset="0"/>
                </a:rPr>
                <a:t>(50 %)</a:t>
              </a:r>
            </a:p>
            <a:p>
              <a:pPr marL="171450" lvl="1" indent="-171450" algn="just" defTabSz="8001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ru-RU" b="1" dirty="0" err="1">
                  <a:solidFill>
                    <a:srgbClr val="002060"/>
                  </a:solidFill>
                  <a:ea typeface="Tahoma" pitchFamily="34" charset="0"/>
                  <a:cs typeface="Tahoma" pitchFamily="34" charset="0"/>
                </a:rPr>
                <a:t>Интензивни</a:t>
              </a:r>
              <a:r>
                <a:rPr lang="ru-RU" b="1" dirty="0">
                  <a:solidFill>
                    <a:srgbClr val="002060"/>
                  </a:solidFill>
                  <a:ea typeface="Tahoma" pitchFamily="34" charset="0"/>
                  <a:cs typeface="Tahoma" pitchFamily="34" charset="0"/>
                </a:rPr>
                <a:t> на знание услуги </a:t>
              </a:r>
              <a:r>
                <a:rPr lang="ru-RU" dirty="0">
                  <a:solidFill>
                    <a:srgbClr val="002060"/>
                  </a:solidFill>
                  <a:ea typeface="Tahoma" pitchFamily="34" charset="0"/>
                  <a:cs typeface="Tahoma" pitchFamily="34" charset="0"/>
                </a:rPr>
                <a:t>(10%)</a:t>
              </a:r>
            </a:p>
            <a:p>
              <a:pPr marL="171450" lvl="1" indent="-171450" algn="just" defTabSz="8001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ru-RU" b="1" dirty="0" err="1">
                  <a:solidFill>
                    <a:srgbClr val="002060"/>
                  </a:solidFill>
                  <a:ea typeface="Tahoma" pitchFamily="34" charset="0"/>
                  <a:cs typeface="Tahoma" pitchFamily="34" charset="0"/>
                </a:rPr>
                <a:t>Нискотехнологични</a:t>
              </a:r>
              <a:r>
                <a:rPr lang="ru-RU" b="1" dirty="0">
                  <a:solidFill>
                    <a:srgbClr val="002060"/>
                  </a:solidFill>
                  <a:ea typeface="Tahoma" pitchFamily="34" charset="0"/>
                  <a:cs typeface="Tahoma" pitchFamily="34" charset="0"/>
                </a:rPr>
                <a:t> и </a:t>
              </a:r>
              <a:r>
                <a:rPr lang="ru-RU" b="1" dirty="0" err="1">
                  <a:solidFill>
                    <a:srgbClr val="002060"/>
                  </a:solidFill>
                  <a:ea typeface="Tahoma" pitchFamily="34" charset="0"/>
                  <a:cs typeface="Tahoma" pitchFamily="34" charset="0"/>
                </a:rPr>
                <a:t>средно</a:t>
              </a:r>
              <a:r>
                <a:rPr lang="ru-RU" b="1" dirty="0">
                  <a:solidFill>
                    <a:srgbClr val="002060"/>
                  </a:solidFill>
                  <a:ea typeface="Tahoma" pitchFamily="34" charset="0"/>
                  <a:cs typeface="Tahoma" pitchFamily="34" charset="0"/>
                </a:rPr>
                <a:t> </a:t>
              </a:r>
              <a:r>
                <a:rPr lang="ru-RU" b="1" dirty="0" err="1">
                  <a:solidFill>
                    <a:srgbClr val="002060"/>
                  </a:solidFill>
                  <a:ea typeface="Tahoma" pitchFamily="34" charset="0"/>
                  <a:cs typeface="Tahoma" pitchFamily="34" charset="0"/>
                </a:rPr>
                <a:t>нискотехнологични</a:t>
              </a:r>
              <a:r>
                <a:rPr lang="ru-RU" b="1" dirty="0">
                  <a:solidFill>
                    <a:srgbClr val="002060"/>
                  </a:solidFill>
                  <a:ea typeface="Tahoma" pitchFamily="34" charset="0"/>
                  <a:cs typeface="Tahoma" pitchFamily="34" charset="0"/>
                </a:rPr>
                <a:t> </a:t>
              </a:r>
              <a:r>
                <a:rPr lang="ru-RU" b="1" dirty="0" err="1">
                  <a:solidFill>
                    <a:srgbClr val="002060"/>
                  </a:solidFill>
                  <a:ea typeface="Tahoma" pitchFamily="34" charset="0"/>
                  <a:cs typeface="Tahoma" pitchFamily="34" charset="0"/>
                </a:rPr>
                <a:t>промишлени</a:t>
              </a:r>
              <a:r>
                <a:rPr lang="ru-RU" b="1" dirty="0">
                  <a:solidFill>
                    <a:srgbClr val="002060"/>
                  </a:solidFill>
                  <a:ea typeface="Tahoma" pitchFamily="34" charset="0"/>
                  <a:cs typeface="Tahoma" pitchFamily="34" charset="0"/>
                </a:rPr>
                <a:t> производства </a:t>
              </a:r>
              <a:r>
                <a:rPr lang="ru-RU" dirty="0">
                  <a:solidFill>
                    <a:srgbClr val="002060"/>
                  </a:solidFill>
                  <a:ea typeface="Tahoma" pitchFamily="34" charset="0"/>
                  <a:cs typeface="Tahoma" pitchFamily="34" charset="0"/>
                </a:rPr>
                <a:t>(40%) 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-43209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/>
          <p:nvPr/>
        </p:nvSpPr>
        <p:spPr>
          <a:xfrm>
            <a:off x="671736" y="201478"/>
            <a:ext cx="7255648" cy="60814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2060"/>
                </a:solidFill>
              </a:rPr>
              <a:t>Подобряване</a:t>
            </a:r>
            <a:r>
              <a:rPr lang="ru-RU" sz="2400" b="1" dirty="0">
                <a:solidFill>
                  <a:srgbClr val="002060"/>
                </a:solidFill>
              </a:rPr>
              <a:t> на </a:t>
            </a:r>
            <a:r>
              <a:rPr lang="ru-RU" sz="2400" b="1" dirty="0" err="1">
                <a:solidFill>
                  <a:srgbClr val="002060"/>
                </a:solidFill>
              </a:rPr>
              <a:t>производствения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капацитет</a:t>
            </a:r>
            <a:r>
              <a:rPr lang="ru-RU" sz="2400" b="1" dirty="0">
                <a:solidFill>
                  <a:srgbClr val="002060"/>
                </a:solidFill>
              </a:rPr>
              <a:t> в МСП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6454968"/>
            <a:ext cx="61277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933573" y="6409248"/>
            <a:ext cx="6670874" cy="45719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7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280445" y="1339028"/>
          <a:ext cx="8415089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31371" y="1578513"/>
            <a:ext cx="78968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bg-B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Документите</a:t>
            </a:r>
            <a:r>
              <a:rPr kumimoji="0" lang="bg-BG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които се подават на етап кандидатстване </a:t>
            </a:r>
            <a:r>
              <a:rPr kumimoji="0" lang="bg-B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са посочени</a:t>
            </a:r>
            <a:r>
              <a:rPr kumimoji="0" lang="bg-B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bg-BG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т. 24 от Условията за кандидатстване.  </a:t>
            </a:r>
            <a:endParaRPr kumimoji="0" lang="bg-BG" sz="1800" b="1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bg-BG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bg-BG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случай че не е представен Бизнес план или не е представен в изискуемия образец или са налице нередовности, същият не може да бъде допълнително изискван от кандидатите и проектното предложение ще бъде отхвърлено, 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тъй като допълнителното му представяне ще доведе до подобряване на качеството на проектното предложение и до нарушаване на принципите по чл. 29 от ЗУСЕСИФ.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bg-BG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bg-BG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случай че не са попълнени всички данни в таблиците от Бизнес плана, 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проектното 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предложение може да получи по-малък брой точки или да не получи точки по съответните критерии за техническа и финансова оценка.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bg-BG" sz="1800" b="1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bg-BG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bg-BG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39552" y="332656"/>
            <a:ext cx="8208912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SzPct val="128000"/>
              <a:buFont typeface="Georgia" pitchFamily="18" charset="0"/>
              <a:buNone/>
              <a:tabLst/>
              <a:defRPr/>
            </a:pPr>
            <a:endParaRPr kumimoji="0" lang="bg-BG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 txBox="1">
            <a:spLocks/>
          </p:cNvSpPr>
          <p:nvPr/>
        </p:nvSpPr>
        <p:spPr>
          <a:xfrm>
            <a:off x="539552" y="333028"/>
            <a:ext cx="7251898" cy="647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Оценка на административното съответствие и допустимостта (1/3)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323" y="135012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EEDCA82-E22D-5C4C-BA40-66F899EB7BCD}"/>
              </a:ext>
            </a:extLst>
          </p:cNvPr>
          <p:cNvSpPr/>
          <p:nvPr/>
        </p:nvSpPr>
        <p:spPr>
          <a:xfrm>
            <a:off x="127862" y="6445866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0" i="0" u="none" strike="noStrike" kern="1200" cap="none" spc="0" normalizeH="0" baseline="0" noProof="0" dirty="0">
                <a:ln>
                  <a:noFill/>
                </a:ln>
                <a:solidFill>
                  <a:srgbClr val="001E5E"/>
                </a:solidFill>
                <a:effectLst/>
                <a:uLnTx/>
                <a:uFillTx/>
                <a:latin typeface="Trebuchet MS,Bold"/>
                <a:ea typeface="+mn-ea"/>
                <a:cs typeface="+mn-cs"/>
              </a:rPr>
              <a:t>ГД „Европейски фондове за конкурентоспособност“, Министерство на икономиката </a:t>
            </a:r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59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127863" y="805542"/>
          <a:ext cx="8620602" cy="5465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4110" y="930141"/>
            <a:ext cx="8254138" cy="5163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Изискуемите </a:t>
            </a: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декларации се попълват, подписват и датират на хартиен носител,  </a:t>
            </a:r>
            <a:r>
              <a:rPr kumimoji="0" lang="bg-BG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след което се сканират и се прикачват в ИСУН 2020. </a:t>
            </a: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 е необходимо подписване на декларациите с КЕП преди прикачването </a:t>
            </a:r>
            <a:r>
              <a:rPr kumimoji="0" 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им.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bg-BG" sz="1600" b="1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Непредставянето на Техническа спецификация </a:t>
            </a:r>
            <a:r>
              <a:rPr kumimoji="0" lang="bg-BG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ще доведе до </a:t>
            </a:r>
            <a:r>
              <a:rPr kumimoji="0" 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отхвърляне на  проектното предложение.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bg-BG" sz="1600" b="1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Офертите от производител или първи доставчик за инвестициите в активи </a:t>
            </a:r>
            <a:r>
              <a:rPr kumimoji="0" lang="bg-BG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трябва да съдържат информация за: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наименование на </a:t>
            </a:r>
            <a:r>
              <a:rPr kumimoji="0" 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оферента</a:t>
            </a: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  <a:endParaRPr kumimoji="0" lang="bg-BG" sz="1600" b="1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Tx/>
              <a:buNone/>
              <a:tabLst/>
              <a:defRPr/>
            </a:pPr>
            <a:endParaRPr kumimoji="0" lang="bg-BG" sz="1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технически </a:t>
            </a: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и/или функционални характеристики на оборудването, съответстващи на посочените в Приложение </a:t>
            </a:r>
            <a:r>
              <a:rPr kumimoji="0" 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Ж </a:t>
            </a: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минимални технически и/или функционални </a:t>
            </a:r>
            <a:r>
              <a:rPr kumimoji="0" 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характеристики</a:t>
            </a: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  <a:endParaRPr kumimoji="0" lang="bg-BG" sz="1600" b="1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bg-BG" sz="1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цена </a:t>
            </a: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оборудването и вид на </a:t>
            </a:r>
            <a:r>
              <a:rPr kumimoji="0" 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валутата;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Tx/>
              <a:buNone/>
              <a:tabLst/>
              <a:defRPr/>
            </a:pPr>
            <a:endParaRPr kumimoji="0" lang="bg-BG" sz="1600" b="1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имена на лицето, </a:t>
            </a:r>
            <a:r>
              <a:rPr kumimoji="0" 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което </a:t>
            </a: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издава </a:t>
            </a:r>
            <a:r>
              <a:rPr kumimoji="0" 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офертата от </a:t>
            </a: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името на </a:t>
            </a:r>
            <a:r>
              <a:rPr kumimoji="0" 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оферента</a:t>
            </a:r>
            <a:r>
              <a:rPr kumimoji="0" 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  <a:endParaRPr kumimoji="0" lang="bg-BG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bg-BG" sz="1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err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 txBox="1">
            <a:spLocks/>
          </p:cNvSpPr>
          <p:nvPr/>
        </p:nvSpPr>
        <p:spPr>
          <a:xfrm>
            <a:off x="430695" y="184177"/>
            <a:ext cx="7251898" cy="4725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Оценка на административното съответствие и допустимостта (2/</a:t>
            </a:r>
            <a:r>
              <a:rPr kumimoji="0" lang="bg-BG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323" y="0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EEDCA82-E22D-5C4C-BA40-66F899EB7BCD}"/>
              </a:ext>
            </a:extLst>
          </p:cNvPr>
          <p:cNvSpPr/>
          <p:nvPr/>
        </p:nvSpPr>
        <p:spPr>
          <a:xfrm>
            <a:off x="127862" y="6445866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0" i="0" u="none" strike="noStrike" kern="1200" cap="none" spc="0" normalizeH="0" baseline="0" noProof="0" dirty="0">
                <a:ln>
                  <a:noFill/>
                </a:ln>
                <a:solidFill>
                  <a:srgbClr val="001E5E"/>
                </a:solidFill>
                <a:effectLst/>
                <a:uLnTx/>
                <a:uFillTx/>
                <a:latin typeface="Trebuchet MS,Bold"/>
                <a:ea typeface="+mn-ea"/>
                <a:cs typeface="+mn-cs"/>
              </a:rPr>
              <a:t>ГД „Европейски фондове за конкурентоспособност“, Министерство на икономиката </a:t>
            </a:r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33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280445" y="1339028"/>
          <a:ext cx="8415089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31371" y="1578513"/>
            <a:ext cx="78968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Декларация от производител/</a:t>
            </a:r>
            <a:r>
              <a:rPr kumimoji="0" lang="bg-BG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оторизационно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писмо от първи доставчик/договор за търговско представителство между производител и първи доставчик, от които да е видно, че е спазено изискването за предоставяне на оферта от производител или първи доставчик - </a:t>
            </a:r>
            <a:r>
              <a:rPr kumimoji="0" lang="bg-BG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трябва да бъдат подписани от лице с представителна власт по отношение на издателя на съответния документ.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bg-BG" sz="1800" b="1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Въз 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основа на Формуляра за кандидатстване и представените документи </a:t>
            </a:r>
            <a:r>
              <a:rPr kumimoji="0" lang="bg-B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се извършва проверка за </a:t>
            </a:r>
            <a:r>
              <a:rPr kumimoji="0" lang="bg-BG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съответствие на кандидатите и </a:t>
            </a:r>
            <a:r>
              <a:rPr kumimoji="0" lang="bg-BG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проектите </a:t>
            </a:r>
            <a:r>
              <a:rPr kumimoji="0" lang="bg-BG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 критериите за допустимост, 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посочени в Условията за кандидатстване. </a:t>
            </a:r>
            <a:endParaRPr kumimoji="0" lang="bg-BG" sz="1800" b="0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bg-BG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Само </a:t>
            </a:r>
            <a:r>
              <a:rPr kumimoji="0" lang="bg-BG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проектни предложения, преминали успешно оценка на административното съответствие и допустимостта, подлежат на по-нататъшно разглеждане </a:t>
            </a:r>
            <a:r>
              <a:rPr kumimoji="0" lang="bg-BG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етап техническа и финансова оценка.</a:t>
            </a:r>
            <a:endParaRPr kumimoji="0" lang="ru-RU" sz="1800" b="0" i="0" u="none" strike="noStrike" kern="1200" cap="none" spc="0" normalizeH="0" baseline="0" noProof="0" dirty="0" err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39552" y="332656"/>
            <a:ext cx="8208912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SzPct val="128000"/>
              <a:buFont typeface="Georgia" pitchFamily="18" charset="0"/>
              <a:buNone/>
              <a:tabLst/>
              <a:defRPr/>
            </a:pPr>
            <a:endParaRPr kumimoji="0" lang="bg-BG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 txBox="1">
            <a:spLocks/>
          </p:cNvSpPr>
          <p:nvPr/>
        </p:nvSpPr>
        <p:spPr>
          <a:xfrm>
            <a:off x="539552" y="333028"/>
            <a:ext cx="7251898" cy="647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Оценка на административното съответствие и допустимостта (3/</a:t>
            </a:r>
            <a:r>
              <a:rPr kumimoji="0" lang="bg-BG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bg-BG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323" y="135012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EEDCA82-E22D-5C4C-BA40-66F899EB7BCD}"/>
              </a:ext>
            </a:extLst>
          </p:cNvPr>
          <p:cNvSpPr/>
          <p:nvPr/>
        </p:nvSpPr>
        <p:spPr>
          <a:xfrm>
            <a:off x="127862" y="6445866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0" i="0" u="none" strike="noStrike" kern="1200" cap="none" spc="0" normalizeH="0" baseline="0" noProof="0" dirty="0">
                <a:ln>
                  <a:noFill/>
                </a:ln>
                <a:solidFill>
                  <a:srgbClr val="001E5E"/>
                </a:solidFill>
                <a:effectLst/>
                <a:uLnTx/>
                <a:uFillTx/>
                <a:latin typeface="Trebuchet MS,Bold"/>
                <a:ea typeface="+mn-ea"/>
                <a:cs typeface="+mn-cs"/>
              </a:rPr>
              <a:t>ГД „</a:t>
            </a:r>
            <a:r>
              <a:rPr kumimoji="0" lang="bg-BG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E5E"/>
                </a:solidFill>
                <a:effectLst/>
                <a:uLnTx/>
                <a:uFillTx/>
                <a:latin typeface="Trebuchet MS,Bold"/>
                <a:ea typeface="+mn-ea"/>
                <a:cs typeface="+mn-cs"/>
              </a:rPr>
              <a:t>Европейски </a:t>
            </a:r>
            <a:r>
              <a:rPr kumimoji="0" lang="bg-BG" sz="1200" b="0" i="0" u="none" strike="noStrike" kern="1200" cap="none" spc="0" normalizeH="0" baseline="0" noProof="0" dirty="0">
                <a:ln>
                  <a:noFill/>
                </a:ln>
                <a:solidFill>
                  <a:srgbClr val="001E5E"/>
                </a:solidFill>
                <a:effectLst/>
                <a:uLnTx/>
                <a:uFillTx/>
                <a:latin typeface="Trebuchet MS,Bold"/>
                <a:ea typeface="+mn-ea"/>
                <a:cs typeface="+mn-cs"/>
              </a:rPr>
              <a:t>фондове за конкурентоспособност“, Министерство на икономиката </a:t>
            </a:r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56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184128" y="914704"/>
          <a:ext cx="8611529" cy="5290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9552" y="1153127"/>
            <a:ext cx="8125477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7D31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bg-BG" sz="1600" b="0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7D31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Техническата и финансова оценка се извършва </a:t>
            </a:r>
            <a:r>
              <a:rPr kumimoji="0" lang="bg-BG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критериите съгласно </a:t>
            </a: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Приложение И към Условията за кандидатстване, която включва и </a:t>
            </a: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оценка на реалистичността, ефективността и допустимостта </a:t>
            </a:r>
            <a:r>
              <a:rPr kumimoji="0" 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дейностите </a:t>
            </a: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 </a:t>
            </a:r>
            <a:r>
              <a:rPr kumimoji="0" 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разходите</a:t>
            </a: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7D31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bg-BG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При установяване на обстоятелства и/или неяснота в предоставената в проектното предложение информация е възможно да бъдат изискани документи/разяснения от кандидатите, </a:t>
            </a: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като се предоставя </a:t>
            </a:r>
            <a:r>
              <a:rPr kumimoji="0" lang="bg-BG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срок </a:t>
            </a: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не по-кратък от </a:t>
            </a: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една седмица</a:t>
            </a:r>
            <a:r>
              <a:rPr kumimoji="0" lang="bg-BG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 от получаване на </a:t>
            </a: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уведомлението.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7D31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bg-BG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При наличие на </a:t>
            </a:r>
            <a:r>
              <a:rPr kumimoji="0" 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недопустими, необосновани, дублиращи се </a:t>
            </a: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разходи</a:t>
            </a:r>
            <a:r>
              <a:rPr kumimoji="0" lang="bg-BG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, </a:t>
            </a: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оценителната </a:t>
            </a:r>
            <a:r>
              <a:rPr kumimoji="0" lang="bg-BG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комисия служебно </a:t>
            </a: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ги</a:t>
            </a:r>
            <a:r>
              <a:rPr kumimoji="0" 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 коригира/премахва</a:t>
            </a: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 от </a:t>
            </a:r>
            <a:r>
              <a:rPr kumimoji="0" lang="bg-BG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бюджета на </a:t>
            </a: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проекта.</a:t>
            </a:r>
            <a:endParaRPr kumimoji="0" lang="bg-BG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7D31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П</a:t>
            </a:r>
            <a:r>
              <a:rPr kumimoji="0" lang="bg-BG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роектното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предложение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се отхвърля, в случай че получи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„0” точки </a:t>
            </a:r>
            <a:r>
              <a:rPr kumimoji="0" lang="bg-BG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по </a:t>
            </a: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критерий </a:t>
            </a:r>
            <a:r>
              <a:rPr kumimoji="0" 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„Реалистичност </a:t>
            </a: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на разходите по проекта</a:t>
            </a:r>
            <a:r>
              <a:rPr kumimoji="0" 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“ </a:t>
            </a: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или  по критерий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„</a:t>
            </a:r>
            <a:r>
              <a:rPr lang="bg-BG" sz="1600" b="1" dirty="0" smtClean="0">
                <a:solidFill>
                  <a:srgbClr val="4472C4">
                    <a:lumMod val="75000"/>
                  </a:srgbClr>
                </a:solidFill>
                <a:latin typeface="Calibri"/>
                <a:cs typeface="Tahoma" pitchFamily="34" charset="0"/>
              </a:rPr>
              <a:t>Нарастване </a:t>
            </a:r>
            <a:r>
              <a:rPr lang="bg-BG" sz="1600" b="1" smtClean="0">
                <a:solidFill>
                  <a:srgbClr val="4472C4">
                    <a:lumMod val="75000"/>
                  </a:srgbClr>
                </a:solidFill>
                <a:latin typeface="Calibri"/>
                <a:cs typeface="Tahoma" pitchFamily="34" charset="0"/>
              </a:rPr>
              <a:t>на производителността </a:t>
            </a:r>
            <a:r>
              <a:rPr lang="bg-BG" sz="1600" b="1" dirty="0" smtClean="0">
                <a:solidFill>
                  <a:srgbClr val="4472C4">
                    <a:lumMod val="75000"/>
                  </a:srgbClr>
                </a:solidFill>
                <a:latin typeface="Calibri"/>
                <a:cs typeface="Tahoma" pitchFamily="34" charset="0"/>
              </a:rPr>
              <a:t>на предприятието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“</a:t>
            </a: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7D31">
                  <a:lumMod val="7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bg-BG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Проектните предложения, получили </a:t>
            </a: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минимум </a:t>
            </a:r>
            <a:r>
              <a:rPr kumimoji="0" 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55,8 </a:t>
            </a: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точки </a:t>
            </a: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се </a:t>
            </a:r>
            <a:r>
              <a:rPr kumimoji="0" lang="bg-BG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класират в низходящ ред съобразно получената оценка,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като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се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изготвят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отделни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списъци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за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класиране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в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зависимост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от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категорията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на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предприятието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-кандидат</a:t>
            </a:r>
            <a:r>
              <a:rPr kumimoji="0" lang="bg-BG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 технологичната интензивност на секторите на икономическа дейност.</a:t>
            </a:r>
            <a:endParaRPr kumimoji="0" lang="bg-BG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bg-BG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bg-BG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27862" y="266632"/>
            <a:ext cx="8208912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SzPct val="128000"/>
              <a:buFont typeface="Georgia" pitchFamily="18" charset="0"/>
              <a:buNone/>
              <a:tabLst/>
              <a:defRPr/>
            </a:pPr>
            <a:endParaRPr kumimoji="0" lang="bg-BG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 txBox="1">
            <a:spLocks/>
          </p:cNvSpPr>
          <p:nvPr/>
        </p:nvSpPr>
        <p:spPr>
          <a:xfrm>
            <a:off x="343609" y="279545"/>
            <a:ext cx="7483220" cy="4725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Техническа и финансова оценка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514" y="0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EEDCA82-E22D-5C4C-BA40-66F899EB7BCD}"/>
              </a:ext>
            </a:extLst>
          </p:cNvPr>
          <p:cNvSpPr/>
          <p:nvPr/>
        </p:nvSpPr>
        <p:spPr>
          <a:xfrm>
            <a:off x="127862" y="6445866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0" i="0" u="none" strike="noStrike" kern="1200" cap="none" spc="0" normalizeH="0" baseline="0" noProof="0" dirty="0">
                <a:ln>
                  <a:noFill/>
                </a:ln>
                <a:solidFill>
                  <a:srgbClr val="001E5E"/>
                </a:solidFill>
                <a:effectLst/>
                <a:uLnTx/>
                <a:uFillTx/>
                <a:latin typeface="Trebuchet MS,Bold"/>
                <a:ea typeface="+mn-ea"/>
                <a:cs typeface="+mn-cs"/>
              </a:rPr>
              <a:t>ГД „Европейски фондове за конкурентоспособност“, Министерство на икономиката </a:t>
            </a:r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59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127861" y="1765291"/>
          <a:ext cx="8504510" cy="4622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94114" y="2167772"/>
            <a:ext cx="66212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bg-BG" sz="1600" b="0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Проверка </a:t>
            </a:r>
            <a:r>
              <a:rPr kumimoji="0" lang="bg-BG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на</a:t>
            </a: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 </a:t>
            </a:r>
            <a:r>
              <a:rPr kumimoji="0" 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декларираната категория предприятие по смисъла на ЗМСП</a:t>
            </a: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bg-BG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bg-BG" sz="1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Проверка за </a:t>
            </a:r>
            <a:r>
              <a: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надвишаване на прага за </a:t>
            </a:r>
            <a:r>
              <a:rPr kumimoji="0" 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получени държавни/минимални помощи</a:t>
            </a: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bg-BG" sz="1600" b="0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Проверка относно спазването на изискванията на </a:t>
            </a:r>
            <a:r>
              <a:rPr kumimoji="0" 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регламент 651/2014  </a:t>
            </a: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при заявени за финансиране разходи в режим „регионална инвестиционна помощ“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Tx/>
              <a:buNone/>
              <a:tabLst/>
              <a:defRPr/>
            </a:pPr>
            <a:endParaRPr kumimoji="0" lang="bg-BG" sz="1600" b="0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Проверка  за </a:t>
            </a:r>
            <a:r>
              <a:rPr kumimoji="0" 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двойно финансиране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Tx/>
              <a:buNone/>
              <a:tabLst/>
              <a:defRPr/>
            </a:pPr>
            <a:endParaRPr kumimoji="0" lang="bg-BG" sz="1600" b="0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Tahoma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Проверка за наличие на одобрените </a:t>
            </a:r>
            <a:r>
              <a:rPr kumimoji="0" lang="bg-BG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за финансиране проектни </a:t>
            </a: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предложения на </a:t>
            </a:r>
            <a:r>
              <a:rPr kumimoji="0" 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свързани предприятия</a:t>
            </a:r>
            <a:r>
              <a:rPr kumimoji="0" lang="bg-BG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, осъществяващи </a:t>
            </a:r>
            <a:r>
              <a:rPr kumimoji="0" lang="bg-BG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ahoma" pitchFamily="34" charset="0"/>
              </a:rPr>
              <a:t>сходна дейност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1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00" b="1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39552" y="332656"/>
            <a:ext cx="8208912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SzPct val="128000"/>
              <a:buFont typeface="Georgia" pitchFamily="18" charset="0"/>
              <a:buNone/>
              <a:tabLst/>
              <a:defRPr/>
            </a:pPr>
            <a:endParaRPr kumimoji="0" lang="bg-BG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 txBox="1">
            <a:spLocks/>
          </p:cNvSpPr>
          <p:nvPr/>
        </p:nvSpPr>
        <p:spPr>
          <a:xfrm>
            <a:off x="247651" y="255809"/>
            <a:ext cx="7524750" cy="4953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Договаряне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144723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EEDCA82-E22D-5C4C-BA40-66F899EB7BCD}"/>
              </a:ext>
            </a:extLst>
          </p:cNvPr>
          <p:cNvSpPr/>
          <p:nvPr/>
        </p:nvSpPr>
        <p:spPr>
          <a:xfrm>
            <a:off x="127862" y="6445866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200" b="0" i="0" u="none" strike="noStrike" kern="1200" cap="none" spc="0" normalizeH="0" baseline="0" noProof="0" dirty="0">
                <a:ln>
                  <a:noFill/>
                </a:ln>
                <a:solidFill>
                  <a:srgbClr val="001E5E"/>
                </a:solidFill>
                <a:effectLst/>
                <a:uLnTx/>
                <a:uFillTx/>
                <a:latin typeface="Trebuchet MS,Bold"/>
                <a:ea typeface="+mn-ea"/>
                <a:cs typeface="+mn-cs"/>
              </a:rPr>
              <a:t>ГД „Европейски фондове за конкурентоспособност“, Министерство на икономиката </a:t>
            </a:r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7651" y="960521"/>
            <a:ext cx="775062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7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</a:t>
            </a:r>
            <a:r>
              <a:rPr kumimoji="0" lang="bg-BG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андидатите</a:t>
            </a:r>
            <a:r>
              <a:rPr kumimoji="0" lang="bg-BG" sz="17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чиито проектни предложения са предложени за финансиране, се поканват да представят в 30-дневен срок доказателства, че отговарят на изискванията за бенефициент, като представят необходимите </a:t>
            </a:r>
            <a:r>
              <a:rPr kumimoji="0" lang="bg-BG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документи.</a:t>
            </a:r>
            <a:endParaRPr kumimoji="0" lang="bg-BG" sz="17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09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E19B597-8B3B-3641-A516-97FE03809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040" y="183251"/>
            <a:ext cx="2797201" cy="8672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8CB2E38-0CCA-8848-A599-55C1AB2380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763" y="197622"/>
            <a:ext cx="2732174" cy="946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5C07260-72FA-A546-8DEF-ED6154B181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616" y="277094"/>
            <a:ext cx="1280254" cy="7083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6C5F83D-6415-C442-A022-009D4B86A663}"/>
              </a:ext>
            </a:extLst>
          </p:cNvPr>
          <p:cNvSpPr txBox="1"/>
          <p:nvPr/>
        </p:nvSpPr>
        <p:spPr>
          <a:xfrm>
            <a:off x="325502" y="2374628"/>
            <a:ext cx="84442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>
              <a:solidFill>
                <a:prstClr val="black"/>
              </a:solidFill>
            </a:endParaRPr>
          </a:p>
          <a:p>
            <a:pPr algn="ctr"/>
            <a:r>
              <a:rPr lang="ru-RU" sz="4000" b="1" dirty="0" err="1" smtClean="0">
                <a:solidFill>
                  <a:prstClr val="black"/>
                </a:solidFill>
              </a:rPr>
              <a:t>Допустими</a:t>
            </a:r>
            <a:r>
              <a:rPr lang="ru-RU" sz="4000" b="1" dirty="0" smtClean="0">
                <a:solidFill>
                  <a:prstClr val="black"/>
                </a:solidFill>
              </a:rPr>
              <a:t> </a:t>
            </a:r>
            <a:r>
              <a:rPr lang="ru-RU" sz="4000" b="1" dirty="0" err="1">
                <a:solidFill>
                  <a:prstClr val="black"/>
                </a:solidFill>
              </a:rPr>
              <a:t>разходи</a:t>
            </a:r>
            <a:r>
              <a:rPr lang="ru-RU" sz="4000" b="1" dirty="0">
                <a:solidFill>
                  <a:prstClr val="black"/>
                </a:solidFill>
              </a:rPr>
              <a:t> </a:t>
            </a:r>
            <a:endParaRPr lang="ru-RU" sz="4000" b="1" dirty="0" smtClean="0">
              <a:solidFill>
                <a:prstClr val="black"/>
              </a:solidFill>
            </a:endParaRPr>
          </a:p>
          <a:p>
            <a:pPr algn="ctr"/>
            <a:r>
              <a:rPr lang="ru-RU" sz="4000" b="1" dirty="0" smtClean="0">
                <a:solidFill>
                  <a:prstClr val="black"/>
                </a:solidFill>
              </a:rPr>
              <a:t>и бюджет </a:t>
            </a:r>
            <a:r>
              <a:rPr lang="ru-RU" sz="4000" b="1" dirty="0">
                <a:solidFill>
                  <a:prstClr val="black"/>
                </a:solidFill>
              </a:rPr>
              <a:t>на проекта</a:t>
            </a:r>
            <a:endParaRPr lang="ru-RU" sz="4000" b="1" dirty="0" smtClean="0">
              <a:solidFill>
                <a:prstClr val="black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3692BD3-F972-364A-9A6F-D160D5648FE7}"/>
              </a:ext>
            </a:extLst>
          </p:cNvPr>
          <p:cNvSpPr/>
          <p:nvPr/>
        </p:nvSpPr>
        <p:spPr>
          <a:xfrm>
            <a:off x="78698" y="1064872"/>
            <a:ext cx="893788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2199FA0-BD6F-5847-ABA7-67330EC809F8}"/>
              </a:ext>
            </a:extLst>
          </p:cNvPr>
          <p:cNvSpPr/>
          <p:nvPr/>
        </p:nvSpPr>
        <p:spPr>
          <a:xfrm>
            <a:off x="325503" y="6300989"/>
            <a:ext cx="84442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600" dirty="0">
                <a:solidFill>
                  <a:srgbClr val="001E5E"/>
                </a:solidFill>
                <a:latin typeface="Trebuchet MS,Bold"/>
              </a:rPr>
              <a:t>ГД „</a:t>
            </a:r>
            <a:r>
              <a:rPr lang="bg-BG" sz="1600" dirty="0" smtClean="0">
                <a:solidFill>
                  <a:srgbClr val="001E5E"/>
                </a:solidFill>
                <a:latin typeface="Trebuchet MS,Bold"/>
              </a:rPr>
              <a:t>Европейски </a:t>
            </a:r>
            <a:r>
              <a:rPr lang="bg-BG" sz="1600" dirty="0">
                <a:solidFill>
                  <a:srgbClr val="001E5E"/>
                </a:solidFill>
                <a:latin typeface="Trebuchet MS,Bold"/>
              </a:rPr>
              <a:t>фондове за конкурентоспособност“, Министерство на икономиката </a:t>
            </a:r>
            <a:endParaRPr lang="bg-BG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74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08912" cy="648072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2000" b="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000" b="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bg-BG" sz="20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683568" y="1268760"/>
            <a:ext cx="7920880" cy="47525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0975" lvl="0" indent="-180975" algn="just" fontAlgn="base"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defRPr/>
            </a:pPr>
            <a:endParaRPr lang="ru-RU" sz="20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algn="just" fontAlgn="base"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endParaRPr lang="ru-RU" sz="2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-43209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/>
          <p:nvPr/>
        </p:nvSpPr>
        <p:spPr>
          <a:xfrm>
            <a:off x="671736" y="201478"/>
            <a:ext cx="7255648" cy="60814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Условия за </a:t>
            </a:r>
            <a:r>
              <a:rPr lang="bg-BG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допустимост</a:t>
            </a:r>
            <a:r>
              <a:rPr lang="ru-RU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</a:t>
            </a:r>
            <a:r>
              <a:rPr lang="ru-RU" sz="24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разходите</a:t>
            </a:r>
            <a:r>
              <a:rPr lang="ru-RU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(1/2)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809075" y="6409249"/>
            <a:ext cx="7334923" cy="45719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16" name="Diagram 15"/>
          <p:cNvGraphicFramePr/>
          <p:nvPr>
            <p:extLst/>
          </p:nvPr>
        </p:nvGraphicFramePr>
        <p:xfrm>
          <a:off x="323528" y="980728"/>
          <a:ext cx="856895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EEDCA82-E22D-5C4C-BA40-66F899EB7BCD}"/>
              </a:ext>
            </a:extLst>
          </p:cNvPr>
          <p:cNvSpPr/>
          <p:nvPr/>
        </p:nvSpPr>
        <p:spPr>
          <a:xfrm>
            <a:off x="127862" y="6445866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>
                <a:solidFill>
                  <a:srgbClr val="001E5E"/>
                </a:solidFill>
                <a:latin typeface="Trebuchet MS,Bold"/>
              </a:rPr>
              <a:t>ГД „ Европейски фондове за конкурентоспособност“, Министерство на икономиката </a:t>
            </a:r>
            <a:endParaRPr lang="bg-BG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98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/>
          </p:nvPr>
        </p:nvGraphicFramePr>
        <p:xfrm>
          <a:off x="683568" y="1340768"/>
          <a:ext cx="780052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hevron 4"/>
          <p:cNvSpPr/>
          <p:nvPr/>
        </p:nvSpPr>
        <p:spPr>
          <a:xfrm>
            <a:off x="395536" y="5571240"/>
            <a:ext cx="1080119" cy="5400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g-BG" sz="1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333375"/>
            <a:ext cx="7288857" cy="647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Условия за </a:t>
            </a:r>
            <a:r>
              <a:rPr lang="ru-RU" sz="2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допустимост</a:t>
            </a:r>
            <a:r>
              <a:rPr lang="ru-RU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24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разходите</a:t>
            </a:r>
            <a:r>
              <a:rPr lang="ru-RU" sz="2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(2/2)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99666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EEDCA82-E22D-5C4C-BA40-66F899EB7BCD}"/>
              </a:ext>
            </a:extLst>
          </p:cNvPr>
          <p:cNvSpPr/>
          <p:nvPr/>
        </p:nvSpPr>
        <p:spPr>
          <a:xfrm>
            <a:off x="127862" y="6445866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>
                <a:solidFill>
                  <a:srgbClr val="001E5E"/>
                </a:solidFill>
                <a:latin typeface="Trebuchet MS,Bold"/>
              </a:rPr>
              <a:t>ГД </a:t>
            </a:r>
            <a:r>
              <a:rPr lang="bg-BG" sz="1200" dirty="0" smtClean="0">
                <a:solidFill>
                  <a:srgbClr val="001E5E"/>
                </a:solidFill>
                <a:latin typeface="Trebuchet MS,Bold"/>
              </a:rPr>
              <a:t>„Европейски </a:t>
            </a:r>
            <a:r>
              <a:rPr lang="bg-BG" sz="1200" dirty="0">
                <a:solidFill>
                  <a:srgbClr val="001E5E"/>
                </a:solidFill>
                <a:latin typeface="Trebuchet MS,Bold"/>
              </a:rPr>
              <a:t>фондове за конкурентоспособност“, Министерство на икономиката </a:t>
            </a:r>
            <a:endParaRPr lang="bg-BG" sz="1200" dirty="0">
              <a:solidFill>
                <a:prstClr val="black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034921882"/>
              </p:ext>
            </p:extLst>
          </p:nvPr>
        </p:nvGraphicFramePr>
        <p:xfrm>
          <a:off x="323528" y="980728"/>
          <a:ext cx="856895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42971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539552" y="1340768"/>
          <a:ext cx="820891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9552" y="1579031"/>
            <a:ext cx="7632898" cy="41815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ru-RU" b="1" dirty="0" err="1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Разходи</a:t>
            </a:r>
            <a:r>
              <a:rPr lang="ru-RU" b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за </a:t>
            </a:r>
            <a:r>
              <a:rPr lang="ru-RU" b="1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придобиване</a:t>
            </a:r>
            <a:r>
              <a:rPr lang="ru-RU" b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на </a:t>
            </a:r>
            <a:r>
              <a:rPr lang="ru-RU" b="1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машини</a:t>
            </a:r>
            <a:r>
              <a:rPr lang="ru-RU" b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съоръжения</a:t>
            </a:r>
            <a:r>
              <a:rPr lang="ru-RU" b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оборудване</a:t>
            </a:r>
            <a:r>
              <a:rPr lang="ru-RU" b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представляващи</a:t>
            </a:r>
            <a:r>
              <a:rPr lang="ru-RU" b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дълготрайни</a:t>
            </a:r>
            <a:r>
              <a:rPr lang="ru-RU" b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материални</a:t>
            </a:r>
            <a:r>
              <a:rPr lang="ru-RU" b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активи</a:t>
            </a:r>
            <a:r>
              <a:rPr lang="ru-RU" b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(</a:t>
            </a:r>
            <a:r>
              <a:rPr lang="ru-RU" b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ДМА), </a:t>
            </a:r>
            <a:r>
              <a:rPr lang="ru-RU" b="1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необходими</a:t>
            </a:r>
            <a:r>
              <a:rPr lang="ru-RU" b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за </a:t>
            </a:r>
            <a:r>
              <a:rPr lang="ru-RU" b="1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изпълнението</a:t>
            </a:r>
            <a:r>
              <a:rPr lang="ru-RU" b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на </a:t>
            </a:r>
            <a:r>
              <a:rPr lang="ru-RU" b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проекта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.</a:t>
            </a:r>
            <a:endParaRPr lang="ru-RU" dirty="0" smtClean="0">
              <a:solidFill>
                <a:srgbClr val="002060"/>
              </a:solidFill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ru-RU" b="1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Разходи</a:t>
            </a:r>
            <a:r>
              <a:rPr lang="ru-RU" b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за </a:t>
            </a:r>
            <a:r>
              <a:rPr lang="ru-RU" b="1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придобиване</a:t>
            </a:r>
            <a:r>
              <a:rPr lang="ru-RU" b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на </a:t>
            </a:r>
            <a:r>
              <a:rPr lang="ru-RU" b="1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специализиран</a:t>
            </a:r>
            <a:r>
              <a:rPr lang="ru-RU" b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софтуер</a:t>
            </a:r>
            <a:r>
              <a:rPr lang="ru-RU" b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(вкл. за </a:t>
            </a:r>
            <a:r>
              <a:rPr lang="ru-RU" b="1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неговото</a:t>
            </a:r>
            <a:r>
              <a:rPr lang="ru-RU" b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разработване</a:t>
            </a:r>
            <a:r>
              <a:rPr lang="ru-RU" b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), </a:t>
            </a:r>
            <a:r>
              <a:rPr lang="ru-RU" b="1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представляващи</a:t>
            </a:r>
            <a:r>
              <a:rPr lang="ru-RU" b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дълготрайни</a:t>
            </a:r>
            <a:r>
              <a:rPr lang="ru-RU" b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нематериални</a:t>
            </a:r>
            <a:r>
              <a:rPr lang="ru-RU" b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активи</a:t>
            </a:r>
            <a:r>
              <a:rPr lang="ru-RU" b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(ДНА), </a:t>
            </a:r>
            <a:r>
              <a:rPr lang="ru-RU" b="1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необходими</a:t>
            </a:r>
            <a:r>
              <a:rPr lang="ru-RU" b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за </a:t>
            </a:r>
            <a:r>
              <a:rPr lang="ru-RU" b="1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изпълнението</a:t>
            </a:r>
            <a:r>
              <a:rPr lang="ru-RU" b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на проекта – до 200 000 </a:t>
            </a:r>
            <a:r>
              <a:rPr lang="ru-RU" b="1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лв</a:t>
            </a:r>
            <a:r>
              <a:rPr lang="ru-RU" b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.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Важно: За да </a:t>
            </a:r>
            <a:r>
              <a:rPr lang="ru-RU" b="1" dirty="0" err="1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са</a:t>
            </a:r>
            <a:r>
              <a:rPr lang="ru-RU" b="1" dirty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допустими</a:t>
            </a:r>
            <a:r>
              <a:rPr lang="ru-RU" b="1" dirty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разходите</a:t>
            </a:r>
            <a:r>
              <a:rPr lang="ru-RU" b="1" dirty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 за </a:t>
            </a:r>
            <a:r>
              <a:rPr lang="ru-RU" b="1" dirty="0" err="1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дълготрайни</a:t>
            </a:r>
            <a:r>
              <a:rPr lang="ru-RU" b="1" dirty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активи</a:t>
            </a:r>
            <a:r>
              <a:rPr lang="ru-RU" b="1" dirty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 по т. 1 и т. 2 </a:t>
            </a:r>
            <a:r>
              <a:rPr lang="ru-RU" b="1" dirty="0" smtClean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същите</a:t>
            </a:r>
            <a:r>
              <a:rPr lang="ru-RU" b="1" dirty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следва</a:t>
            </a:r>
            <a:r>
              <a:rPr lang="ru-RU" b="1" dirty="0" smtClean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 да </a:t>
            </a:r>
            <a:r>
              <a:rPr lang="ru-RU" b="1" dirty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водят до </a:t>
            </a:r>
            <a:r>
              <a:rPr lang="ru-RU" b="1" dirty="0" err="1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подобряване</a:t>
            </a:r>
            <a:r>
              <a:rPr lang="ru-RU" b="1" dirty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 на </a:t>
            </a:r>
            <a:r>
              <a:rPr lang="ru-RU" b="1" dirty="0" err="1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производствения</a:t>
            </a:r>
            <a:r>
              <a:rPr lang="ru-RU" b="1" dirty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капацитет</a:t>
            </a:r>
            <a:r>
              <a:rPr lang="ru-RU" b="1" dirty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 на кандидата</a:t>
            </a:r>
            <a:r>
              <a:rPr lang="ru-RU" b="1" dirty="0" smtClean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.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endParaRPr lang="ru-RU" b="1" dirty="0">
              <a:solidFill>
                <a:srgbClr val="FF0000"/>
              </a:solidFill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endParaRPr lang="ru-RU" dirty="0" smtClean="0">
              <a:solidFill>
                <a:srgbClr val="FF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39552" y="332656"/>
            <a:ext cx="8208912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endParaRPr lang="bg-BG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 txBox="1">
            <a:spLocks/>
          </p:cNvSpPr>
          <p:nvPr/>
        </p:nvSpPr>
        <p:spPr>
          <a:xfrm>
            <a:off x="539552" y="332656"/>
            <a:ext cx="7251898" cy="647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Специфични</a:t>
            </a:r>
            <a:r>
              <a:rPr lang="ru-RU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допустими</a:t>
            </a:r>
            <a:r>
              <a:rPr lang="ru-RU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разходи</a:t>
            </a:r>
            <a:r>
              <a:rPr lang="ru-RU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ru-RU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1/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ru-RU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bg-BG" sz="2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323" y="135012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EEDCA82-E22D-5C4C-BA40-66F899EB7BCD}"/>
              </a:ext>
            </a:extLst>
          </p:cNvPr>
          <p:cNvSpPr/>
          <p:nvPr/>
        </p:nvSpPr>
        <p:spPr>
          <a:xfrm>
            <a:off x="127862" y="6445866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>
                <a:solidFill>
                  <a:srgbClr val="001E5E"/>
                </a:solidFill>
                <a:latin typeface="Trebuchet MS,Bold"/>
              </a:rPr>
              <a:t>ГД </a:t>
            </a:r>
            <a:r>
              <a:rPr lang="bg-BG" sz="1200" dirty="0" smtClean="0">
                <a:solidFill>
                  <a:srgbClr val="001E5E"/>
                </a:solidFill>
                <a:latin typeface="Trebuchet MS,Bold"/>
              </a:rPr>
              <a:t>„Европейски </a:t>
            </a:r>
            <a:r>
              <a:rPr lang="bg-BG" sz="1200" dirty="0">
                <a:solidFill>
                  <a:srgbClr val="001E5E"/>
                </a:solidFill>
                <a:latin typeface="Trebuchet MS,Bold"/>
              </a:rPr>
              <a:t>фондове за конкурентоспособност“, Министерство на икономиката </a:t>
            </a:r>
            <a:endParaRPr lang="bg-BG" sz="1200" dirty="0">
              <a:solidFill>
                <a:prstClr val="black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34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539552" y="1340768"/>
          <a:ext cx="820891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9552" y="1579031"/>
            <a:ext cx="7632898" cy="35400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ВАЖНО: </a:t>
            </a:r>
            <a:endParaRPr lang="en-US" b="1" dirty="0" smtClean="0">
              <a:solidFill>
                <a:srgbClr val="0000FF"/>
              </a:solidFill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 err="1" smtClean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Дълготрайните</a:t>
            </a:r>
            <a:r>
              <a:rPr lang="ru-RU" b="1" dirty="0" smtClean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материални</a:t>
            </a:r>
            <a:r>
              <a:rPr lang="ru-RU" b="1" dirty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 и </a:t>
            </a:r>
            <a:r>
              <a:rPr lang="ru-RU" b="1" dirty="0" err="1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нематериални</a:t>
            </a:r>
            <a:r>
              <a:rPr lang="ru-RU" b="1" dirty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активи</a:t>
            </a:r>
            <a:r>
              <a:rPr lang="ru-RU" b="1" dirty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, </a:t>
            </a:r>
            <a:r>
              <a:rPr lang="ru-RU" b="1" dirty="0" err="1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придобити</a:t>
            </a:r>
            <a:r>
              <a:rPr lang="ru-RU" b="1" dirty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със</a:t>
            </a:r>
            <a:r>
              <a:rPr lang="ru-RU" b="1" dirty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 средства по проекта, </a:t>
            </a:r>
            <a:r>
              <a:rPr lang="ru-RU" b="1" dirty="0" err="1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следва</a:t>
            </a:r>
            <a:r>
              <a:rPr lang="ru-RU" b="1" dirty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 да </a:t>
            </a:r>
            <a:r>
              <a:rPr lang="ru-RU" b="1" dirty="0" err="1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бъдат</a:t>
            </a:r>
            <a:r>
              <a:rPr lang="ru-RU" b="1" dirty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използвани</a:t>
            </a:r>
            <a:r>
              <a:rPr lang="ru-RU" b="1" dirty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единствено</a:t>
            </a:r>
            <a:r>
              <a:rPr lang="ru-RU" b="1" dirty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 в </a:t>
            </a:r>
            <a:r>
              <a:rPr lang="ru-RU" b="1" dirty="0" err="1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стопанския</a:t>
            </a:r>
            <a:r>
              <a:rPr lang="ru-RU" b="1" dirty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обект</a:t>
            </a:r>
            <a:r>
              <a:rPr lang="ru-RU" b="1" dirty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, </a:t>
            </a:r>
            <a:r>
              <a:rPr lang="ru-RU" b="1" dirty="0" err="1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който</a:t>
            </a:r>
            <a:r>
              <a:rPr lang="ru-RU" b="1" dirty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получава</a:t>
            </a:r>
            <a:r>
              <a:rPr lang="ru-RU" b="1" dirty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помощта</a:t>
            </a:r>
            <a:r>
              <a:rPr lang="ru-RU" b="1" dirty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, да </a:t>
            </a:r>
            <a:r>
              <a:rPr lang="ru-RU" b="1" dirty="0" err="1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бъдат</a:t>
            </a:r>
            <a:r>
              <a:rPr lang="ru-RU" b="1" dirty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амортизируеми</a:t>
            </a:r>
            <a:r>
              <a:rPr lang="ru-RU" b="1" dirty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, да </a:t>
            </a:r>
            <a:r>
              <a:rPr lang="ru-RU" b="1" dirty="0" err="1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бъдат</a:t>
            </a:r>
            <a:r>
              <a:rPr lang="ru-RU" b="1" dirty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закупени</a:t>
            </a:r>
            <a:r>
              <a:rPr lang="ru-RU" b="1" dirty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 при </a:t>
            </a:r>
            <a:r>
              <a:rPr lang="ru-RU" b="1" dirty="0" err="1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пазарни</a:t>
            </a:r>
            <a:r>
              <a:rPr lang="ru-RU" b="1" dirty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 условия от трети </a:t>
            </a:r>
            <a:r>
              <a:rPr lang="ru-RU" b="1" dirty="0" err="1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страни</a:t>
            </a:r>
            <a:r>
              <a:rPr lang="ru-RU" b="1" dirty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, </a:t>
            </a:r>
            <a:r>
              <a:rPr lang="ru-RU" b="1" dirty="0" err="1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несвързани</a:t>
            </a:r>
            <a:r>
              <a:rPr lang="ru-RU" b="1" dirty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 с </a:t>
            </a:r>
            <a:r>
              <a:rPr lang="ru-RU" b="1" dirty="0" err="1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купувача</a:t>
            </a:r>
            <a:r>
              <a:rPr lang="ru-RU" b="1" dirty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, и да </a:t>
            </a:r>
            <a:r>
              <a:rPr lang="ru-RU" b="1" dirty="0" err="1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бъдат</a:t>
            </a:r>
            <a:r>
              <a:rPr lang="ru-RU" b="1" dirty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включени</a:t>
            </a:r>
            <a:r>
              <a:rPr lang="ru-RU" b="1" dirty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 в </a:t>
            </a:r>
            <a:r>
              <a:rPr lang="ru-RU" b="1" dirty="0" err="1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активите</a:t>
            </a:r>
            <a:r>
              <a:rPr lang="ru-RU" b="1" dirty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 на </a:t>
            </a:r>
            <a:r>
              <a:rPr lang="ru-RU" b="1" dirty="0" err="1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предприятието</a:t>
            </a:r>
            <a:r>
              <a:rPr lang="ru-RU" b="1" dirty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, </a:t>
            </a:r>
            <a:r>
              <a:rPr lang="ru-RU" b="1" dirty="0" err="1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получаващо</a:t>
            </a:r>
            <a:r>
              <a:rPr lang="ru-RU" b="1" dirty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помощта</a:t>
            </a:r>
            <a:r>
              <a:rPr lang="ru-RU" b="1" dirty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, </a:t>
            </a:r>
            <a:r>
              <a:rPr lang="ru-RU" b="1" dirty="0" err="1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съгласно</a:t>
            </a:r>
            <a:r>
              <a:rPr lang="ru-RU" b="1" dirty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приложимите</a:t>
            </a:r>
            <a:r>
              <a:rPr lang="ru-RU" b="1" dirty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счетоводни</a:t>
            </a:r>
            <a:r>
              <a:rPr lang="ru-RU" b="1" dirty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стандарти</a:t>
            </a:r>
            <a:r>
              <a:rPr lang="ru-RU" b="1" dirty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, </a:t>
            </a:r>
            <a:r>
              <a:rPr lang="ru-RU" b="1" dirty="0" err="1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както</a:t>
            </a:r>
            <a:r>
              <a:rPr lang="ru-RU" b="1" dirty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 и да </a:t>
            </a:r>
            <a:r>
              <a:rPr lang="ru-RU" b="1" dirty="0" err="1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останат</a:t>
            </a:r>
            <a:r>
              <a:rPr lang="ru-RU" b="1" dirty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свързани</a:t>
            </a:r>
            <a:r>
              <a:rPr lang="ru-RU" b="1" dirty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 с проекта, за </a:t>
            </a:r>
            <a:r>
              <a:rPr lang="ru-RU" b="1" dirty="0" err="1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който</a:t>
            </a:r>
            <a:r>
              <a:rPr lang="ru-RU" b="1" dirty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 е </a:t>
            </a:r>
            <a:r>
              <a:rPr lang="ru-RU" b="1" dirty="0" err="1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предоставена</a:t>
            </a:r>
            <a:r>
              <a:rPr lang="ru-RU" b="1" dirty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err="1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помощта</a:t>
            </a:r>
            <a:r>
              <a:rPr lang="ru-RU" b="1" dirty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, за период от три </a:t>
            </a:r>
            <a:r>
              <a:rPr lang="ru-RU" b="1" dirty="0" err="1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години</a:t>
            </a:r>
            <a:r>
              <a:rPr lang="ru-RU" b="1" dirty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 от </a:t>
            </a:r>
            <a:r>
              <a:rPr lang="ru-RU" b="1" dirty="0" err="1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окончателното</a:t>
            </a:r>
            <a:r>
              <a:rPr lang="ru-RU" b="1" dirty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ea typeface="Tahoma" pitchFamily="34" charset="0"/>
                <a:cs typeface="Tahoma" pitchFamily="34" charset="0"/>
              </a:rPr>
              <a:t>плащане</a:t>
            </a:r>
            <a:endParaRPr lang="ru-RU" b="1" dirty="0">
              <a:solidFill>
                <a:srgbClr val="0000FF"/>
              </a:solidFill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endParaRPr lang="ru-RU" dirty="0" smtClean="0">
              <a:solidFill>
                <a:srgbClr val="FF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39552" y="332656"/>
            <a:ext cx="8208912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endParaRPr lang="bg-BG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 txBox="1">
            <a:spLocks/>
          </p:cNvSpPr>
          <p:nvPr/>
        </p:nvSpPr>
        <p:spPr>
          <a:xfrm>
            <a:off x="539552" y="332656"/>
            <a:ext cx="7251898" cy="647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Специфични</a:t>
            </a:r>
            <a:r>
              <a:rPr lang="ru-RU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допустими</a:t>
            </a:r>
            <a:r>
              <a:rPr lang="ru-RU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разходи</a:t>
            </a:r>
            <a:r>
              <a:rPr lang="ru-RU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ru-RU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ru-RU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bg-BG" sz="2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323" y="135012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EEDCA82-E22D-5C4C-BA40-66F899EB7BCD}"/>
              </a:ext>
            </a:extLst>
          </p:cNvPr>
          <p:cNvSpPr/>
          <p:nvPr/>
        </p:nvSpPr>
        <p:spPr>
          <a:xfrm>
            <a:off x="127862" y="6445866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>
                <a:solidFill>
                  <a:srgbClr val="001E5E"/>
                </a:solidFill>
                <a:latin typeface="Trebuchet MS,Bold"/>
              </a:rPr>
              <a:t>ГД </a:t>
            </a:r>
            <a:r>
              <a:rPr lang="bg-BG" sz="1200" dirty="0" smtClean="0">
                <a:solidFill>
                  <a:srgbClr val="001E5E"/>
                </a:solidFill>
                <a:latin typeface="Trebuchet MS,Bold"/>
              </a:rPr>
              <a:t>„Европейски </a:t>
            </a:r>
            <a:r>
              <a:rPr lang="bg-BG" sz="1200" dirty="0">
                <a:solidFill>
                  <a:srgbClr val="001E5E"/>
                </a:solidFill>
                <a:latin typeface="Trebuchet MS,Bold"/>
              </a:rPr>
              <a:t>фондове за конкурентоспособност“, Министерство на икономиката </a:t>
            </a:r>
            <a:endParaRPr lang="bg-BG" sz="1200" dirty="0">
              <a:solidFill>
                <a:prstClr val="black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1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41833"/>
            <a:ext cx="8640960" cy="550863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Основни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параметри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процедурата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(2/4)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251520" y="1052736"/>
            <a:ext cx="8640960" cy="4896544"/>
          </a:xfrm>
        </p:spPr>
        <p:txBody>
          <a:bodyPr>
            <a:normAutofit/>
          </a:bodyPr>
          <a:lstStyle/>
          <a:p>
            <a:pPr marL="0" indent="0" fontAlgn="base"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endParaRPr lang="ru-RU" sz="18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 fontAlgn="base"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r>
              <a:rPr lang="ru-RU" sz="20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Разпределение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Tahoma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на бюджета в </a:t>
            </a:r>
            <a:r>
              <a:rPr lang="ru-RU" sz="2000" dirty="0" err="1">
                <a:solidFill>
                  <a:srgbClr val="002060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зависимост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 от </a:t>
            </a:r>
            <a:r>
              <a:rPr lang="ru-RU" sz="2000" b="1" dirty="0" err="1">
                <a:solidFill>
                  <a:srgbClr val="002060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категорията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на </a:t>
            </a:r>
            <a:r>
              <a:rPr lang="ru-RU" sz="2000" dirty="0" err="1" smtClean="0">
                <a:solidFill>
                  <a:srgbClr val="002060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предприятието</a:t>
            </a:r>
            <a:r>
              <a:rPr lang="ru-RU" sz="2000" dirty="0" smtClean="0">
                <a:solidFill>
                  <a:srgbClr val="002060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-кандидат 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и </a:t>
            </a:r>
            <a:r>
              <a:rPr lang="ru-RU" sz="2000" dirty="0" err="1" smtClean="0">
                <a:solidFill>
                  <a:srgbClr val="002060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неговата</a:t>
            </a:r>
            <a:r>
              <a:rPr lang="ru-RU" sz="2000" dirty="0" smtClean="0">
                <a:solidFill>
                  <a:srgbClr val="002060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технологична </a:t>
            </a:r>
            <a:r>
              <a:rPr lang="ru-RU" sz="20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интензивност</a:t>
            </a:r>
            <a:endParaRPr lang="ru-RU" sz="20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0" lvl="0" indent="0" algn="just" fontAlgn="base"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endParaRPr lang="ru-RU" sz="14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0" lvl="0" indent="0" algn="just" fontAlgn="base"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endParaRPr lang="ru-RU" sz="16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0" lvl="0" indent="0" algn="just" fontAlgn="base"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endParaRPr lang="ru-RU" sz="16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0" lvl="0" indent="0" algn="just" fontAlgn="base"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endParaRPr lang="ru-RU" sz="8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285750" lvl="0" indent="-285750" fontAlgn="base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endParaRPr lang="ru-RU" sz="18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285750" lvl="0" indent="-285750" fontAlgn="base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endParaRPr lang="ru-RU" sz="18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0" lvl="0" indent="0" fontAlgn="base"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endParaRPr lang="ru-RU" sz="18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0" lvl="0" indent="0" fontAlgn="base"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endParaRPr lang="ru-RU" sz="18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673225" y="5508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/>
          <p:nvPr/>
        </p:nvSpPr>
        <p:spPr>
          <a:xfrm>
            <a:off x="671736" y="201478"/>
            <a:ext cx="7255648" cy="60814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2060"/>
                </a:solidFill>
              </a:rPr>
              <a:t>Подобряване</a:t>
            </a:r>
            <a:r>
              <a:rPr lang="ru-RU" sz="2400" b="1" dirty="0">
                <a:solidFill>
                  <a:srgbClr val="002060"/>
                </a:solidFill>
              </a:rPr>
              <a:t> на </a:t>
            </a:r>
            <a:r>
              <a:rPr lang="ru-RU" sz="2400" b="1" dirty="0" err="1">
                <a:solidFill>
                  <a:srgbClr val="002060"/>
                </a:solidFill>
              </a:rPr>
              <a:t>производствения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капацитет</a:t>
            </a:r>
            <a:r>
              <a:rPr lang="ru-RU" sz="2400" b="1" dirty="0">
                <a:solidFill>
                  <a:srgbClr val="002060"/>
                </a:solidFill>
              </a:rPr>
              <a:t> в МСП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-43209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61" y="6454968"/>
            <a:ext cx="61277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608924"/>
              </p:ext>
            </p:extLst>
          </p:nvPr>
        </p:nvGraphicFramePr>
        <p:xfrm>
          <a:off x="470509" y="2433749"/>
          <a:ext cx="8035317" cy="31704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5826">
                  <a:extLst>
                    <a:ext uri="{9D8B030D-6E8A-4147-A177-3AD203B41FA5}">
                      <a16:colId xmlns:a16="http://schemas.microsoft.com/office/drawing/2014/main" xmlns="" val="2746123134"/>
                    </a:ext>
                  </a:extLst>
                </a:gridCol>
                <a:gridCol w="1985826">
                  <a:extLst>
                    <a:ext uri="{9D8B030D-6E8A-4147-A177-3AD203B41FA5}">
                      <a16:colId xmlns:a16="http://schemas.microsoft.com/office/drawing/2014/main" xmlns="" val="1406960772"/>
                    </a:ext>
                  </a:extLst>
                </a:gridCol>
                <a:gridCol w="1985826">
                  <a:extLst>
                    <a:ext uri="{9D8B030D-6E8A-4147-A177-3AD203B41FA5}">
                      <a16:colId xmlns:a16="http://schemas.microsoft.com/office/drawing/2014/main" xmlns="" val="530159631"/>
                    </a:ext>
                  </a:extLst>
                </a:gridCol>
                <a:gridCol w="2077839">
                  <a:extLst>
                    <a:ext uri="{9D8B030D-6E8A-4147-A177-3AD203B41FA5}">
                      <a16:colId xmlns:a16="http://schemas.microsoft.com/office/drawing/2014/main" xmlns="" val="3784920668"/>
                    </a:ext>
                  </a:extLst>
                </a:gridCol>
              </a:tblGrid>
              <a:tr h="7774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Микро предприятия</a:t>
                      </a:r>
                      <a:endParaRPr lang="en-US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Малки предприятия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Средни предприятия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9123352"/>
                  </a:ext>
                </a:extLst>
              </a:tr>
              <a:tr h="9512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Високотехнологични и средно </a:t>
                      </a:r>
                      <a:r>
                        <a:rPr lang="bg-BG" sz="1600" dirty="0" smtClean="0">
                          <a:effectLst/>
                        </a:rPr>
                        <a:t>високотехнологични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bg-BG" sz="18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11 </a:t>
                      </a:r>
                      <a:r>
                        <a:rPr lang="bg-BG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580 958.39 </a:t>
                      </a:r>
                      <a:r>
                        <a:rPr lang="bg-BG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лв.</a:t>
                      </a:r>
                      <a:endParaRPr 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8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bg-BG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38 600 749.84 лв.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bg-BG" sz="18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bg-BG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 </a:t>
                      </a:r>
                      <a:r>
                        <a:rPr lang="bg-BG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161 916.7</a:t>
                      </a:r>
                      <a:r>
                        <a:rPr lang="en-US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</a:t>
                      </a:r>
                      <a:r>
                        <a:rPr lang="bg-BG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лв.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47834628"/>
                  </a:ext>
                </a:extLst>
              </a:tr>
              <a:tr h="5183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Интензивни на знание услуги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6 845 893.96 </a:t>
                      </a:r>
                      <a:r>
                        <a:rPr lang="bg-BG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лв.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5 541 844.30 </a:t>
                      </a:r>
                      <a:r>
                        <a:rPr lang="bg-BG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лв.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2 280 986.74 </a:t>
                      </a:r>
                      <a:r>
                        <a:rPr lang="bg-BG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лв.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70527816"/>
                  </a:ext>
                </a:extLst>
              </a:tr>
              <a:tr h="777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dirty="0" err="1">
                          <a:effectLst/>
                        </a:rPr>
                        <a:t>Нискотехнологични</a:t>
                      </a:r>
                      <a:r>
                        <a:rPr lang="bg-BG" sz="1600" dirty="0">
                          <a:effectLst/>
                        </a:rPr>
                        <a:t> и средно </a:t>
                      </a:r>
                      <a:r>
                        <a:rPr lang="bg-BG" sz="1600" dirty="0" err="1" smtClean="0">
                          <a:effectLst/>
                        </a:rPr>
                        <a:t>нискотехнологични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11 441 605.50 </a:t>
                      </a:r>
                      <a:r>
                        <a:rPr lang="bg-BG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лв.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28 457 326.50 </a:t>
                      </a:r>
                      <a:r>
                        <a:rPr lang="bg-BG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лв.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18 775 968 </a:t>
                      </a:r>
                      <a:r>
                        <a:rPr lang="bg-BG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лв.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57667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852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197514" y="1143001"/>
          <a:ext cx="8892988" cy="4995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95474" y="1838320"/>
            <a:ext cx="6948941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b="1" dirty="0" smtClean="0">
              <a:solidFill>
                <a:srgbClr val="002060"/>
              </a:solidFill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ru-RU" sz="2000" b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При </a:t>
            </a:r>
            <a:r>
              <a:rPr lang="ru-RU" sz="2000" b="1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изготвянето</a:t>
            </a:r>
            <a:r>
              <a:rPr lang="ru-RU" sz="2000" b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на бюджета на проекта, </a:t>
            </a:r>
            <a:r>
              <a:rPr lang="ru-RU" sz="2000" b="1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кандидатите</a:t>
            </a:r>
            <a:r>
              <a:rPr lang="ru-RU" sz="2000" b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следва</a:t>
            </a:r>
            <a:r>
              <a:rPr lang="ru-RU" sz="2000" b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да </a:t>
            </a:r>
            <a:r>
              <a:rPr lang="ru-RU" sz="2000" b="1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спазват</a:t>
            </a:r>
            <a:r>
              <a:rPr lang="ru-RU" sz="2000" b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националното</a:t>
            </a:r>
            <a:r>
              <a:rPr lang="ru-RU" sz="2000" b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законодателство</a:t>
            </a:r>
            <a:r>
              <a:rPr lang="ru-RU" sz="2000" b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относно</a:t>
            </a:r>
            <a:r>
              <a:rPr lang="ru-RU" sz="2000" b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третирането</a:t>
            </a:r>
            <a:r>
              <a:rPr lang="ru-RU" sz="2000" b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на ДДС </a:t>
            </a:r>
            <a:r>
              <a:rPr lang="ru-RU" sz="2000" b="1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като</a:t>
            </a:r>
            <a:r>
              <a:rPr lang="ru-RU" sz="2000" b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„</a:t>
            </a:r>
            <a:r>
              <a:rPr lang="ru-RU" sz="2000" b="1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възстановим</a:t>
            </a:r>
            <a:r>
              <a:rPr lang="ru-RU" sz="2000" b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” и </a:t>
            </a:r>
            <a:r>
              <a:rPr lang="ru-RU" sz="2000" b="1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съответно</a:t>
            </a:r>
            <a:r>
              <a:rPr lang="ru-RU" sz="2000" b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недопустим </a:t>
            </a:r>
            <a:r>
              <a:rPr lang="ru-RU" sz="2000" b="1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разход</a:t>
            </a:r>
            <a:r>
              <a:rPr lang="ru-RU" sz="2000" b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или </a:t>
            </a:r>
            <a:r>
              <a:rPr lang="ru-RU" sz="2000" b="1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като</a:t>
            </a:r>
            <a:r>
              <a:rPr lang="ru-RU" sz="2000" b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„</a:t>
            </a:r>
            <a:r>
              <a:rPr lang="ru-RU" sz="2000" b="1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невъзстановим</a:t>
            </a:r>
            <a:r>
              <a:rPr lang="ru-RU" sz="2000" b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” и </a:t>
            </a:r>
            <a:r>
              <a:rPr lang="ru-RU" sz="2000" b="1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съответно</a:t>
            </a:r>
            <a:r>
              <a:rPr lang="ru-RU" sz="2000" b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допустим </a:t>
            </a:r>
            <a:r>
              <a:rPr lang="ru-RU" sz="2000" b="1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разход</a:t>
            </a:r>
            <a:r>
              <a:rPr lang="ru-RU" sz="2000" b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по ОПИК и </a:t>
            </a:r>
            <a:r>
              <a:rPr lang="ru-RU" sz="2000" b="1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настоящата</a:t>
            </a:r>
            <a:r>
              <a:rPr lang="ru-RU" sz="2000" b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процедура. (Приложение </a:t>
            </a:r>
            <a:r>
              <a:rPr lang="ru-RU" sz="2000" b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Р </a:t>
            </a:r>
            <a:r>
              <a:rPr lang="ru-RU" sz="2000" b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от </a:t>
            </a:r>
            <a:r>
              <a:rPr lang="ru-RU" sz="2000" b="1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Условията</a:t>
            </a:r>
            <a:r>
              <a:rPr lang="ru-RU" sz="2000" b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за </a:t>
            </a:r>
            <a:r>
              <a:rPr lang="ru-RU" sz="2000" b="1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изпълнение</a:t>
            </a:r>
            <a:r>
              <a:rPr lang="ru-RU" sz="2000" b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– ДНФ 3/23.12.2016г.)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39552" y="332656"/>
            <a:ext cx="8208912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endParaRPr lang="bg-BG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 txBox="1">
            <a:spLocks/>
          </p:cNvSpPr>
          <p:nvPr/>
        </p:nvSpPr>
        <p:spPr>
          <a:xfrm>
            <a:off x="265237" y="179186"/>
            <a:ext cx="7251898" cy="647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Бюджет на проекта (</a:t>
            </a:r>
            <a:r>
              <a:rPr lang="bg-BG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1/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bg-BG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bg-BG" sz="2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021" y="46186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EEDCA82-E22D-5C4C-BA40-66F899EB7BCD}"/>
              </a:ext>
            </a:extLst>
          </p:cNvPr>
          <p:cNvSpPr/>
          <p:nvPr/>
        </p:nvSpPr>
        <p:spPr>
          <a:xfrm>
            <a:off x="127862" y="6445866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>
                <a:solidFill>
                  <a:srgbClr val="001E5E"/>
                </a:solidFill>
                <a:latin typeface="Trebuchet MS,Bold"/>
              </a:rPr>
              <a:t>ГД „Европейски фондове за конкурентоспособност“, Министерство на икономиката </a:t>
            </a:r>
            <a:endParaRPr lang="bg-BG" sz="1200" dirty="0">
              <a:solidFill>
                <a:prstClr val="black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71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197514" y="1143001"/>
          <a:ext cx="8892988" cy="4995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47875" y="1704970"/>
            <a:ext cx="6796541" cy="256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500" b="1" dirty="0" smtClean="0">
              <a:solidFill>
                <a:srgbClr val="002060"/>
              </a:solidFill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Заложените</a:t>
            </a:r>
            <a:r>
              <a:rPr lang="ru-RU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разходи</a:t>
            </a:r>
            <a:r>
              <a:rPr lang="ru-RU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за ДМА и ДНА </a:t>
            </a:r>
            <a:r>
              <a:rPr lang="ru-RU" dirty="0" err="1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следва</a:t>
            </a:r>
            <a:r>
              <a:rPr lang="ru-RU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да </a:t>
            </a:r>
            <a:r>
              <a:rPr lang="ru-RU" dirty="0" err="1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съответстват</a:t>
            </a:r>
            <a:r>
              <a:rPr lang="ru-RU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на </a:t>
            </a:r>
            <a:r>
              <a:rPr lang="ru-RU" dirty="0" err="1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представените</a:t>
            </a:r>
            <a:r>
              <a:rPr lang="ru-RU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пазарни</a:t>
            </a:r>
            <a:r>
              <a:rPr lang="ru-RU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цени, </a:t>
            </a:r>
            <a:r>
              <a:rPr lang="ru-RU" dirty="0" err="1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като</a:t>
            </a:r>
            <a:r>
              <a:rPr lang="ru-RU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е допустимо увеличение </a:t>
            </a:r>
            <a:r>
              <a:rPr lang="ru-RU" b="1" i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до 10 % от </a:t>
            </a:r>
            <a:r>
              <a:rPr lang="ru-RU" b="1" i="1" dirty="0" err="1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стойността</a:t>
            </a:r>
            <a:r>
              <a:rPr lang="ru-RU" b="1" i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на </a:t>
            </a:r>
            <a:r>
              <a:rPr lang="ru-RU" b="1" i="1" dirty="0" err="1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представената</a:t>
            </a:r>
            <a:r>
              <a:rPr lang="ru-RU" b="1" i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оферта</a:t>
            </a:r>
            <a:r>
              <a:rPr lang="ru-RU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от </a:t>
            </a:r>
            <a:r>
              <a:rPr lang="ru-RU" dirty="0" err="1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производител</a:t>
            </a:r>
            <a:r>
              <a:rPr lang="ru-RU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или </a:t>
            </a:r>
            <a:r>
              <a:rPr lang="ru-RU" dirty="0" err="1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първи</a:t>
            </a:r>
            <a:r>
              <a:rPr lang="ru-RU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доставчик</a:t>
            </a:r>
            <a:endParaRPr lang="ru-RU" dirty="0" smtClean="0">
              <a:solidFill>
                <a:srgbClr val="002060"/>
              </a:solidFill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При 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проверка на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съответствието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на цени в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чуждестранна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валута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ще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се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взима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предвид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курсът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на БНБ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към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 дата </a:t>
            </a:r>
            <a:r>
              <a:rPr lang="ru-RU" b="1" i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17.12.2018 </a:t>
            </a:r>
            <a:r>
              <a:rPr lang="ru-RU" b="1" i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г</a:t>
            </a:r>
            <a:r>
              <a:rPr lang="ru-RU" b="1" i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.</a:t>
            </a:r>
            <a:endParaRPr lang="ru-RU" dirty="0">
              <a:solidFill>
                <a:srgbClr val="00206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39552" y="332656"/>
            <a:ext cx="8208912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endParaRPr lang="bg-BG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 txBox="1">
            <a:spLocks/>
          </p:cNvSpPr>
          <p:nvPr/>
        </p:nvSpPr>
        <p:spPr>
          <a:xfrm>
            <a:off x="265237" y="234305"/>
            <a:ext cx="7251898" cy="647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Бюджет на проекта </a:t>
            </a:r>
            <a:r>
              <a:rPr lang="bg-BG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(2/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bg-BG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bg-BG" sz="2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021" y="46186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EEDCA82-E22D-5C4C-BA40-66F899EB7BCD}"/>
              </a:ext>
            </a:extLst>
          </p:cNvPr>
          <p:cNvSpPr/>
          <p:nvPr/>
        </p:nvSpPr>
        <p:spPr>
          <a:xfrm>
            <a:off x="127862" y="6445866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>
                <a:solidFill>
                  <a:srgbClr val="001E5E"/>
                </a:solidFill>
                <a:latin typeface="Trebuchet MS,Bold"/>
              </a:rPr>
              <a:t>ГД „Европейски фондове за конкурентоспособност“, Министерство на икономиката </a:t>
            </a:r>
            <a:endParaRPr lang="bg-BG" sz="1200" dirty="0">
              <a:solidFill>
                <a:prstClr val="black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06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32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197514" y="1143001"/>
          <a:ext cx="8892988" cy="4995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47875" y="1743070"/>
            <a:ext cx="6796541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Оценката</a:t>
            </a:r>
            <a:r>
              <a:rPr lang="ru-RU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на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допустимостта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на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разходите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за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придобиване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на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дълготрайни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материални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и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нематериални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активи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ще</a:t>
            </a:r>
            <a:r>
              <a:rPr lang="ru-RU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бъде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извършвана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съгласно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стойностния</a:t>
            </a:r>
            <a:r>
              <a:rPr lang="ru-RU" b="1" i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праг</a:t>
            </a:r>
            <a:r>
              <a:rPr lang="ru-RU" b="1" i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на </a:t>
            </a:r>
            <a:r>
              <a:rPr lang="ru-RU" b="1" i="1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същественост</a:t>
            </a:r>
            <a:r>
              <a:rPr lang="ru-RU" b="1" i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за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дълготрайните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материални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и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нематериални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активи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, определен в </a:t>
            </a:r>
            <a:r>
              <a:rPr lang="ru-RU" b="1" i="1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счетоводна</a:t>
            </a:r>
            <a:r>
              <a:rPr lang="ru-RU" b="1" i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политика 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на кандидата, в случай, че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същата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е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представена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Ако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кандидатът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не е представил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счетоводна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политика,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стойностният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праг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на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същественост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се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определя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съгласно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чл. 50 и чл. 51 от ЗКПО (700 лева</a:t>
            </a:r>
            <a:r>
              <a:rPr lang="ru-RU" b="1" i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)</a:t>
            </a:r>
            <a:endParaRPr lang="ru-RU" b="1" i="1" dirty="0">
              <a:solidFill>
                <a:srgbClr val="00206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39552" y="332656"/>
            <a:ext cx="8208912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endParaRPr lang="bg-BG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 txBox="1">
            <a:spLocks/>
          </p:cNvSpPr>
          <p:nvPr/>
        </p:nvSpPr>
        <p:spPr>
          <a:xfrm>
            <a:off x="127861" y="234304"/>
            <a:ext cx="7794160" cy="647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Бюджет на проекта </a:t>
            </a:r>
            <a:r>
              <a:rPr lang="bg-BG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(3/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bg-BG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bg-BG" sz="2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021" y="46186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EEDCA82-E22D-5C4C-BA40-66F899EB7BCD}"/>
              </a:ext>
            </a:extLst>
          </p:cNvPr>
          <p:cNvSpPr/>
          <p:nvPr/>
        </p:nvSpPr>
        <p:spPr>
          <a:xfrm>
            <a:off x="127862" y="6445866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>
                <a:solidFill>
                  <a:srgbClr val="001E5E"/>
                </a:solidFill>
                <a:latin typeface="Trebuchet MS,Bold"/>
              </a:rPr>
              <a:t>ГД „Европейски фондове за конкурентоспособност“, Министерство на икономиката </a:t>
            </a:r>
            <a:endParaRPr lang="bg-BG" sz="1200" dirty="0">
              <a:solidFill>
                <a:prstClr val="black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02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33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197514" y="1143001"/>
          <a:ext cx="8892988" cy="4995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47875" y="1743070"/>
            <a:ext cx="6796541" cy="3834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В 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бюджета не се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посочват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марки, модели, технически характеристики и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други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указващи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/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насочващи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белези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към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конкретен актив или </a:t>
            </a:r>
            <a:r>
              <a:rPr lang="ru-RU" dirty="0" err="1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доставчик</a:t>
            </a:r>
            <a:endParaRPr lang="en-US" dirty="0">
              <a:solidFill>
                <a:srgbClr val="002060"/>
              </a:solidFill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Кандидатите</a:t>
            </a:r>
            <a:r>
              <a:rPr lang="ru-RU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следва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да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опишат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броя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на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закупуваните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ДМА и ДНА в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описателната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част на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отделните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бюджетни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редове</a:t>
            </a:r>
            <a:endParaRPr lang="ru-RU" dirty="0">
              <a:solidFill>
                <a:srgbClr val="002060"/>
              </a:solidFill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В </a:t>
            </a:r>
            <a:r>
              <a:rPr lang="ru-RU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случай</a:t>
            </a:r>
            <a:r>
              <a:rPr lang="en-US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,</a:t>
            </a:r>
            <a:r>
              <a:rPr lang="ru-RU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че се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планира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закупуването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на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активи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от един вид, но с различна единична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стойност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е необходимо да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бъдат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описани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в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различни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бюджетни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редове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от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ниво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3 на бюджета на </a:t>
            </a:r>
            <a:r>
              <a:rPr lang="ru-RU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проекта</a:t>
            </a:r>
            <a:endParaRPr lang="en-US" dirty="0" smtClean="0">
              <a:solidFill>
                <a:srgbClr val="002060"/>
              </a:solidFill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endParaRPr lang="ru-RU" sz="2000" dirty="0">
              <a:solidFill>
                <a:srgbClr val="00206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39552" y="332656"/>
            <a:ext cx="8208912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endParaRPr lang="bg-BG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 txBox="1">
            <a:spLocks/>
          </p:cNvSpPr>
          <p:nvPr/>
        </p:nvSpPr>
        <p:spPr>
          <a:xfrm>
            <a:off x="127861" y="234304"/>
            <a:ext cx="7794160" cy="647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Бюджет на проекта </a:t>
            </a:r>
            <a:r>
              <a:rPr lang="bg-BG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bg-BG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bg-BG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bg-BG" sz="2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021" y="46186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EEDCA82-E22D-5C4C-BA40-66F899EB7BCD}"/>
              </a:ext>
            </a:extLst>
          </p:cNvPr>
          <p:cNvSpPr/>
          <p:nvPr/>
        </p:nvSpPr>
        <p:spPr>
          <a:xfrm>
            <a:off x="127862" y="6445866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>
                <a:solidFill>
                  <a:srgbClr val="001E5E"/>
                </a:solidFill>
                <a:latin typeface="Trebuchet MS,Bold"/>
              </a:rPr>
              <a:t>ГД „Европейски фондове за конкурентоспособност“, Министерство на икономиката </a:t>
            </a:r>
            <a:endParaRPr lang="bg-BG" sz="1200" dirty="0">
              <a:solidFill>
                <a:prstClr val="black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2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34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647564" y="1181025"/>
            <a:ext cx="7992888" cy="47625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algn="just" fontAlgn="base">
              <a:lnSpc>
                <a:spcPct val="140000"/>
              </a:lnSpc>
              <a:spcBef>
                <a:spcPts val="2400"/>
              </a:spcBef>
              <a:spcAft>
                <a:spcPts val="600"/>
              </a:spcAft>
              <a:buClrTx/>
              <a:buSzTx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cs typeface="Tahoma" pitchFamily="34" charset="0"/>
              </a:rPr>
              <a:t>Вариант </a:t>
            </a:r>
            <a:r>
              <a:rPr lang="ru-RU" sz="1800" b="1" dirty="0">
                <a:solidFill>
                  <a:srgbClr val="002060"/>
                </a:solidFill>
                <a:cs typeface="Tahoma" pitchFamily="34" charset="0"/>
              </a:rPr>
              <a:t>1 </a:t>
            </a:r>
            <a:r>
              <a:rPr lang="ru-RU" sz="1800" dirty="0">
                <a:solidFill>
                  <a:srgbClr val="002060"/>
                </a:solidFill>
                <a:cs typeface="Tahoma" pitchFamily="34" charset="0"/>
              </a:rPr>
              <a:t>- с </a:t>
            </a:r>
            <a:r>
              <a:rPr lang="ru-RU" sz="1800" dirty="0" err="1">
                <a:solidFill>
                  <a:srgbClr val="002060"/>
                </a:solidFill>
                <a:cs typeface="Tahoma" pitchFamily="34" charset="0"/>
              </a:rPr>
              <a:t>авансово</a:t>
            </a:r>
            <a:r>
              <a:rPr lang="ru-RU" sz="1800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cs typeface="Tahoma" pitchFamily="34" charset="0"/>
              </a:rPr>
              <a:t>плащане</a:t>
            </a:r>
            <a:r>
              <a:rPr lang="ru-RU" sz="1800" dirty="0">
                <a:solidFill>
                  <a:srgbClr val="002060"/>
                </a:solidFill>
                <a:cs typeface="Tahoma" pitchFamily="34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cs typeface="Tahoma" pitchFamily="34" charset="0"/>
              </a:rPr>
              <a:t>междинни</a:t>
            </a:r>
            <a:r>
              <a:rPr lang="ru-RU" sz="1800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cs typeface="Tahoma" pitchFamily="34" charset="0"/>
              </a:rPr>
              <a:t>плащания</a:t>
            </a:r>
            <a:r>
              <a:rPr lang="ru-RU" sz="1800" dirty="0">
                <a:solidFill>
                  <a:srgbClr val="002060"/>
                </a:solidFill>
                <a:cs typeface="Tahoma" pitchFamily="34" charset="0"/>
              </a:rPr>
              <a:t> и </a:t>
            </a:r>
            <a:r>
              <a:rPr lang="ru-RU" sz="1800" dirty="0" err="1">
                <a:solidFill>
                  <a:srgbClr val="002060"/>
                </a:solidFill>
                <a:cs typeface="Tahoma" pitchFamily="34" charset="0"/>
              </a:rPr>
              <a:t>окончателно</a:t>
            </a:r>
            <a:r>
              <a:rPr lang="ru-RU" sz="1800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cs typeface="Tahoma" pitchFamily="34" charset="0"/>
              </a:rPr>
              <a:t>плащане</a:t>
            </a:r>
            <a:r>
              <a:rPr lang="ru-RU" sz="1800" dirty="0" smtClean="0">
                <a:solidFill>
                  <a:srgbClr val="002060"/>
                </a:solidFill>
                <a:cs typeface="Tahoma" pitchFamily="34" charset="0"/>
              </a:rPr>
              <a:t>;</a:t>
            </a:r>
          </a:p>
          <a:p>
            <a:pPr marL="0" lvl="0" indent="0" algn="just" fontAlgn="base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cs typeface="Tahoma" pitchFamily="34" charset="0"/>
              </a:rPr>
              <a:t>Вариант </a:t>
            </a:r>
            <a:r>
              <a:rPr lang="ru-RU" sz="1800" b="1" dirty="0">
                <a:solidFill>
                  <a:srgbClr val="002060"/>
                </a:solidFill>
                <a:cs typeface="Tahoma" pitchFamily="34" charset="0"/>
              </a:rPr>
              <a:t>2  </a:t>
            </a:r>
            <a:r>
              <a:rPr lang="ru-RU" sz="1800" dirty="0">
                <a:solidFill>
                  <a:srgbClr val="002060"/>
                </a:solidFill>
                <a:cs typeface="Tahoma" pitchFamily="34" charset="0"/>
              </a:rPr>
              <a:t>- само </a:t>
            </a:r>
            <a:r>
              <a:rPr lang="ru-RU" sz="1800" dirty="0" err="1">
                <a:solidFill>
                  <a:srgbClr val="002060"/>
                </a:solidFill>
                <a:cs typeface="Tahoma" pitchFamily="34" charset="0"/>
              </a:rPr>
              <a:t>междинни</a:t>
            </a:r>
            <a:r>
              <a:rPr lang="ru-RU" sz="1800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cs typeface="Tahoma" pitchFamily="34" charset="0"/>
              </a:rPr>
              <a:t>плащания</a:t>
            </a:r>
            <a:r>
              <a:rPr lang="ru-RU" sz="1800" dirty="0">
                <a:solidFill>
                  <a:srgbClr val="002060"/>
                </a:solidFill>
                <a:cs typeface="Tahoma" pitchFamily="34" charset="0"/>
              </a:rPr>
              <a:t> и </a:t>
            </a:r>
            <a:r>
              <a:rPr lang="ru-RU" sz="1800" dirty="0" err="1">
                <a:solidFill>
                  <a:srgbClr val="002060"/>
                </a:solidFill>
                <a:cs typeface="Tahoma" pitchFamily="34" charset="0"/>
              </a:rPr>
              <a:t>окончателно</a:t>
            </a:r>
            <a:r>
              <a:rPr lang="ru-RU" sz="1800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cs typeface="Tahoma" pitchFamily="34" charset="0"/>
              </a:rPr>
              <a:t>плащане</a:t>
            </a:r>
            <a:r>
              <a:rPr lang="ru-RU" sz="1800" dirty="0" smtClean="0">
                <a:solidFill>
                  <a:srgbClr val="002060"/>
                </a:solidFill>
                <a:cs typeface="Tahoma" pitchFamily="34" charset="0"/>
              </a:rPr>
              <a:t>;</a:t>
            </a:r>
          </a:p>
          <a:p>
            <a:pPr marL="0" lvl="0" indent="0" algn="just" fontAlgn="base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cs typeface="Tahoma" pitchFamily="34" charset="0"/>
              </a:rPr>
              <a:t>Вариант </a:t>
            </a:r>
            <a:r>
              <a:rPr lang="ru-RU" sz="1800" b="1" dirty="0">
                <a:solidFill>
                  <a:srgbClr val="002060"/>
                </a:solidFill>
                <a:cs typeface="Tahoma" pitchFamily="34" charset="0"/>
              </a:rPr>
              <a:t>3  </a:t>
            </a:r>
            <a:r>
              <a:rPr lang="ru-RU" sz="1800" dirty="0">
                <a:solidFill>
                  <a:srgbClr val="002060"/>
                </a:solidFill>
                <a:cs typeface="Tahoma" pitchFamily="34" charset="0"/>
              </a:rPr>
              <a:t>- само </a:t>
            </a:r>
            <a:r>
              <a:rPr lang="ru-RU" sz="1800" dirty="0" err="1">
                <a:solidFill>
                  <a:srgbClr val="002060"/>
                </a:solidFill>
                <a:cs typeface="Tahoma" pitchFamily="34" charset="0"/>
              </a:rPr>
              <a:t>окончателно</a:t>
            </a:r>
            <a:r>
              <a:rPr lang="ru-RU" sz="1800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cs typeface="Tahoma" pitchFamily="34" charset="0"/>
              </a:rPr>
              <a:t>плащане</a:t>
            </a:r>
            <a:r>
              <a:rPr lang="ru-RU" sz="1800" dirty="0" smtClean="0">
                <a:solidFill>
                  <a:srgbClr val="002060"/>
                </a:solidFill>
                <a:cs typeface="Tahoma" pitchFamily="34" charset="0"/>
              </a:rPr>
              <a:t>.</a:t>
            </a:r>
          </a:p>
          <a:p>
            <a:pPr marL="0" lvl="0" indent="0" algn="just" fontAlgn="base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r>
              <a:rPr lang="ru-RU" sz="1800" dirty="0">
                <a:solidFill>
                  <a:srgbClr val="002060"/>
                </a:solidFill>
                <a:cs typeface="Tahoma" pitchFamily="34" charset="0"/>
              </a:rPr>
              <a:t/>
            </a:r>
            <a:br>
              <a:rPr lang="ru-RU" sz="1800" dirty="0">
                <a:solidFill>
                  <a:srgbClr val="002060"/>
                </a:solidFill>
                <a:cs typeface="Tahoma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cs typeface="Tahoma" pitchFamily="34" charset="0"/>
              </a:rPr>
              <a:t>Важно: </a:t>
            </a:r>
            <a:r>
              <a:rPr lang="ru-RU" sz="1800" dirty="0" err="1" smtClean="0">
                <a:solidFill>
                  <a:srgbClr val="002060"/>
                </a:solidFill>
                <a:cs typeface="Tahoma" pitchFamily="34" charset="0"/>
              </a:rPr>
              <a:t>Авансовото</a:t>
            </a:r>
            <a:r>
              <a:rPr lang="ru-RU" sz="18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cs typeface="Tahoma" pitchFamily="34" charset="0"/>
              </a:rPr>
              <a:t>плащане</a:t>
            </a:r>
            <a:r>
              <a:rPr lang="ru-RU" sz="1800" dirty="0">
                <a:solidFill>
                  <a:srgbClr val="002060"/>
                </a:solidFill>
                <a:cs typeface="Tahoma" pitchFamily="34" charset="0"/>
              </a:rPr>
              <a:t> е до 40 % от </a:t>
            </a:r>
            <a:r>
              <a:rPr lang="ru-RU" sz="1800" dirty="0" err="1">
                <a:solidFill>
                  <a:srgbClr val="002060"/>
                </a:solidFill>
                <a:cs typeface="Tahoma" pitchFamily="34" charset="0"/>
              </a:rPr>
              <a:t>сумата</a:t>
            </a:r>
            <a:r>
              <a:rPr lang="ru-RU" sz="1800" dirty="0">
                <a:solidFill>
                  <a:srgbClr val="002060"/>
                </a:solidFill>
                <a:cs typeface="Tahoma" pitchFamily="34" charset="0"/>
              </a:rPr>
              <a:t> на </a:t>
            </a:r>
            <a:r>
              <a:rPr lang="ru-RU" sz="1800" dirty="0" err="1">
                <a:solidFill>
                  <a:srgbClr val="002060"/>
                </a:solidFill>
                <a:cs typeface="Tahoma" pitchFamily="34" charset="0"/>
              </a:rPr>
              <a:t>одобрената</a:t>
            </a:r>
            <a:r>
              <a:rPr lang="ru-RU" sz="1800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cs typeface="Tahoma" pitchFamily="34" charset="0"/>
              </a:rPr>
              <a:t>безвъзмездна</a:t>
            </a:r>
            <a:r>
              <a:rPr lang="ru-RU" sz="1800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cs typeface="Tahoma" pitchFamily="34" charset="0"/>
              </a:rPr>
              <a:t>финансова</a:t>
            </a:r>
            <a:r>
              <a:rPr lang="ru-RU" sz="1800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cs typeface="Tahoma" pitchFamily="34" charset="0"/>
              </a:rPr>
              <a:t>помощ</a:t>
            </a:r>
            <a:r>
              <a:rPr lang="ru-RU" sz="1800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cs typeface="Tahoma" pitchFamily="34" charset="0"/>
              </a:rPr>
              <a:t>срещу</a:t>
            </a:r>
            <a:r>
              <a:rPr lang="ru-RU" sz="1800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cs typeface="Tahoma" pitchFamily="34" charset="0"/>
              </a:rPr>
              <a:t>представяне</a:t>
            </a:r>
            <a:r>
              <a:rPr lang="ru-RU" sz="1800" dirty="0">
                <a:solidFill>
                  <a:srgbClr val="002060"/>
                </a:solidFill>
                <a:cs typeface="Tahoma" pitchFamily="34" charset="0"/>
              </a:rPr>
              <a:t> на </a:t>
            </a:r>
            <a:r>
              <a:rPr lang="ru-RU" sz="1800" dirty="0" err="1">
                <a:solidFill>
                  <a:srgbClr val="002060"/>
                </a:solidFill>
                <a:cs typeface="Tahoma" pitchFamily="34" charset="0"/>
              </a:rPr>
              <a:t>банкова</a:t>
            </a:r>
            <a:r>
              <a:rPr lang="ru-RU" sz="1800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cs typeface="Tahoma" pitchFamily="34" charset="0"/>
              </a:rPr>
              <a:t>гаранция</a:t>
            </a:r>
            <a:r>
              <a:rPr lang="ru-RU" sz="1800" dirty="0" smtClean="0">
                <a:solidFill>
                  <a:srgbClr val="002060"/>
                </a:solidFill>
                <a:cs typeface="Tahoma" pitchFamily="34" charset="0"/>
              </a:rPr>
              <a:t>.</a:t>
            </a:r>
          </a:p>
          <a:p>
            <a:pPr marL="0" lvl="0" indent="0" algn="just" fontAlgn="base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r>
              <a:rPr lang="ru-RU" sz="1800" dirty="0" err="1" smtClean="0">
                <a:solidFill>
                  <a:srgbClr val="002060"/>
                </a:solidFill>
                <a:cs typeface="Tahoma" pitchFamily="34" charset="0"/>
              </a:rPr>
              <a:t>Общият</a:t>
            </a:r>
            <a:r>
              <a:rPr lang="ru-RU" sz="1800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cs typeface="Tahoma" pitchFamily="34" charset="0"/>
              </a:rPr>
              <a:t>размер на </a:t>
            </a:r>
            <a:r>
              <a:rPr lang="ru-RU" sz="1800" dirty="0" err="1">
                <a:solidFill>
                  <a:srgbClr val="002060"/>
                </a:solidFill>
                <a:cs typeface="Tahoma" pitchFamily="34" charset="0"/>
              </a:rPr>
              <a:t>авансовото</a:t>
            </a:r>
            <a:r>
              <a:rPr lang="ru-RU" sz="1800" dirty="0">
                <a:solidFill>
                  <a:srgbClr val="002060"/>
                </a:solidFill>
                <a:cs typeface="Tahoma" pitchFamily="34" charset="0"/>
              </a:rPr>
              <a:t> и </a:t>
            </a:r>
            <a:r>
              <a:rPr lang="ru-RU" sz="1800" dirty="0" err="1">
                <a:solidFill>
                  <a:srgbClr val="002060"/>
                </a:solidFill>
                <a:cs typeface="Tahoma" pitchFamily="34" charset="0"/>
              </a:rPr>
              <a:t>междинните</a:t>
            </a:r>
            <a:r>
              <a:rPr lang="ru-RU" sz="1800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cs typeface="Tahoma" pitchFamily="34" charset="0"/>
              </a:rPr>
              <a:t>плащания</a:t>
            </a:r>
            <a:r>
              <a:rPr lang="ru-RU" sz="1800" dirty="0">
                <a:solidFill>
                  <a:srgbClr val="002060"/>
                </a:solidFill>
                <a:cs typeface="Tahoma" pitchFamily="34" charset="0"/>
              </a:rPr>
              <a:t> е до 95% от </a:t>
            </a:r>
            <a:r>
              <a:rPr lang="ru-RU" sz="1800" dirty="0" err="1">
                <a:solidFill>
                  <a:srgbClr val="002060"/>
                </a:solidFill>
                <a:cs typeface="Tahoma" pitchFamily="34" charset="0"/>
              </a:rPr>
              <a:t>стойността</a:t>
            </a:r>
            <a:r>
              <a:rPr lang="ru-RU" sz="1800" dirty="0">
                <a:solidFill>
                  <a:srgbClr val="002060"/>
                </a:solidFill>
                <a:cs typeface="Tahoma" pitchFamily="34" charset="0"/>
              </a:rPr>
              <a:t> на </a:t>
            </a:r>
            <a:r>
              <a:rPr lang="ru-RU" sz="1800" dirty="0" err="1">
                <a:solidFill>
                  <a:srgbClr val="002060"/>
                </a:solidFill>
                <a:cs typeface="Tahoma" pitchFamily="34" charset="0"/>
              </a:rPr>
              <a:t>безвъзмездната</a:t>
            </a:r>
            <a:r>
              <a:rPr lang="ru-RU" sz="1800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cs typeface="Tahoma" pitchFamily="34" charset="0"/>
              </a:rPr>
              <a:t>финансова</a:t>
            </a:r>
            <a:r>
              <a:rPr lang="ru-RU" sz="1800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cs typeface="Tahoma" pitchFamily="34" charset="0"/>
              </a:rPr>
              <a:t>помощ</a:t>
            </a:r>
            <a:r>
              <a:rPr lang="ru-RU" sz="1800" dirty="0">
                <a:solidFill>
                  <a:srgbClr val="002060"/>
                </a:solidFill>
                <a:cs typeface="Tahoma" pitchFamily="34" charset="0"/>
              </a:rPr>
              <a:t>. </a:t>
            </a:r>
            <a:r>
              <a:rPr lang="ru-RU" sz="1800" dirty="0" err="1">
                <a:solidFill>
                  <a:srgbClr val="002060"/>
                </a:solidFill>
                <a:cs typeface="Tahoma" pitchFamily="34" charset="0"/>
              </a:rPr>
              <a:t>Този</a:t>
            </a:r>
            <a:r>
              <a:rPr lang="ru-RU" sz="1800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cs typeface="Tahoma" pitchFamily="34" charset="0"/>
              </a:rPr>
              <a:t>праг</a:t>
            </a:r>
            <a:r>
              <a:rPr lang="ru-RU" sz="1800" dirty="0">
                <a:solidFill>
                  <a:srgbClr val="002060"/>
                </a:solidFill>
                <a:cs typeface="Tahoma" pitchFamily="34" charset="0"/>
              </a:rPr>
              <a:t> от 95% не се </a:t>
            </a:r>
            <a:r>
              <a:rPr lang="ru-RU" sz="1800" dirty="0" err="1">
                <a:solidFill>
                  <a:srgbClr val="002060"/>
                </a:solidFill>
                <a:cs typeface="Tahoma" pitchFamily="34" charset="0"/>
              </a:rPr>
              <a:t>прилага</a:t>
            </a:r>
            <a:r>
              <a:rPr lang="ru-RU" sz="1800" dirty="0">
                <a:solidFill>
                  <a:srgbClr val="002060"/>
                </a:solidFill>
                <a:cs typeface="Tahoma" pitchFamily="34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cs typeface="Tahoma" pitchFamily="34" charset="0"/>
              </a:rPr>
              <a:t>когато</a:t>
            </a:r>
            <a:r>
              <a:rPr lang="ru-RU" sz="1800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cs typeface="Tahoma" pitchFamily="34" charset="0"/>
              </a:rPr>
              <a:t>няма</a:t>
            </a:r>
            <a:r>
              <a:rPr lang="ru-RU" sz="1800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cs typeface="Tahoma" pitchFamily="34" charset="0"/>
              </a:rPr>
              <a:t>извършено</a:t>
            </a:r>
            <a:r>
              <a:rPr lang="ru-RU" sz="1800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cs typeface="Tahoma" pitchFamily="34" charset="0"/>
              </a:rPr>
              <a:t>авансово</a:t>
            </a:r>
            <a:r>
              <a:rPr lang="ru-RU" sz="1800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cs typeface="Tahoma" pitchFamily="34" charset="0"/>
              </a:rPr>
              <a:t>плащане</a:t>
            </a:r>
            <a:r>
              <a:rPr lang="ru-RU" sz="1800" dirty="0">
                <a:solidFill>
                  <a:srgbClr val="002060"/>
                </a:solidFill>
                <a:cs typeface="Tahoma" pitchFamily="34" charset="0"/>
              </a:rPr>
              <a:t> или </a:t>
            </a:r>
            <a:r>
              <a:rPr lang="ru-RU" sz="1800" dirty="0" err="1">
                <a:solidFill>
                  <a:srgbClr val="002060"/>
                </a:solidFill>
                <a:cs typeface="Tahoma" pitchFamily="34" charset="0"/>
              </a:rPr>
              <a:t>когато</a:t>
            </a:r>
            <a:r>
              <a:rPr lang="ru-RU" sz="1800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cs typeface="Tahoma" pitchFamily="34" charset="0"/>
              </a:rPr>
              <a:t>авансът</a:t>
            </a:r>
            <a:r>
              <a:rPr lang="ru-RU" sz="1800" dirty="0">
                <a:solidFill>
                  <a:srgbClr val="002060"/>
                </a:solidFill>
                <a:cs typeface="Tahoma" pitchFamily="34" charset="0"/>
              </a:rPr>
              <a:t> е </a:t>
            </a:r>
            <a:r>
              <a:rPr lang="ru-RU" sz="1800" dirty="0" err="1">
                <a:solidFill>
                  <a:srgbClr val="002060"/>
                </a:solidFill>
                <a:cs typeface="Tahoma" pitchFamily="34" charset="0"/>
              </a:rPr>
              <a:t>покрит</a:t>
            </a:r>
            <a:r>
              <a:rPr lang="ru-RU" sz="1800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cs typeface="Tahoma" pitchFamily="34" charset="0"/>
              </a:rPr>
              <a:t>изцяло</a:t>
            </a:r>
            <a:r>
              <a:rPr lang="ru-RU" sz="1800" dirty="0">
                <a:solidFill>
                  <a:srgbClr val="002060"/>
                </a:solidFill>
                <a:cs typeface="Tahoma" pitchFamily="34" charset="0"/>
              </a:rPr>
              <a:t> с </a:t>
            </a:r>
            <a:r>
              <a:rPr lang="ru-RU" sz="1800" dirty="0" err="1">
                <a:solidFill>
                  <a:srgbClr val="002060"/>
                </a:solidFill>
                <a:cs typeface="Tahoma" pitchFamily="34" charset="0"/>
              </a:rPr>
              <a:t>допустими</a:t>
            </a:r>
            <a:r>
              <a:rPr lang="ru-RU" sz="1800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cs typeface="Tahoma" pitchFamily="34" charset="0"/>
              </a:rPr>
              <a:t>разходи</a:t>
            </a:r>
            <a:r>
              <a:rPr lang="ru-RU" sz="1800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cs typeface="Tahoma" pitchFamily="34" charset="0"/>
              </a:rPr>
              <a:t>съгласно</a:t>
            </a:r>
            <a:r>
              <a:rPr lang="ru-RU" sz="1800" dirty="0">
                <a:solidFill>
                  <a:srgbClr val="002060"/>
                </a:solidFill>
                <a:cs typeface="Tahoma" pitchFamily="34" charset="0"/>
              </a:rPr>
              <a:t> чл. 131, параграф 2 от Регламент (ЕС) № 1303/2013.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EEDCA82-E22D-5C4C-BA40-66F899EB7BCD}"/>
              </a:ext>
            </a:extLst>
          </p:cNvPr>
          <p:cNvSpPr/>
          <p:nvPr/>
        </p:nvSpPr>
        <p:spPr>
          <a:xfrm>
            <a:off x="127862" y="6436341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>
                <a:solidFill>
                  <a:srgbClr val="001E5E"/>
                </a:solidFill>
                <a:latin typeface="Trebuchet MS,Bold"/>
              </a:rPr>
              <a:t>ГД „Европейски фондове за конкурентоспособност“, Министерство на икономиката </a:t>
            </a:r>
            <a:endParaRPr lang="bg-BG" sz="1200" dirty="0">
              <a:solidFill>
                <a:prstClr val="black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7564" y="152400"/>
            <a:ext cx="7039111" cy="647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prstClr val="black"/>
                </a:solidFill>
              </a:rPr>
              <a:t>ВАРИАНТИ НА ИЗПЛАЩАНЕ НА БЕЗВЪЗМЕЗДНАТА ФИНАНСОВА ПОМОЩ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-43210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56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E19B597-8B3B-3641-A516-97FE03809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040" y="183251"/>
            <a:ext cx="2797201" cy="8672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8CB2E38-0CCA-8848-A599-55C1AB2380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763" y="197622"/>
            <a:ext cx="2732174" cy="946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5C07260-72FA-A546-8DEF-ED6154B181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616" y="277094"/>
            <a:ext cx="1280254" cy="7083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6C5F83D-6415-C442-A022-009D4B86A663}"/>
              </a:ext>
            </a:extLst>
          </p:cNvPr>
          <p:cNvSpPr txBox="1"/>
          <p:nvPr/>
        </p:nvSpPr>
        <p:spPr>
          <a:xfrm>
            <a:off x="325502" y="2374628"/>
            <a:ext cx="84442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>
              <a:solidFill>
                <a:prstClr val="black"/>
              </a:solidFill>
            </a:endParaRPr>
          </a:p>
          <a:p>
            <a:pPr algn="ctr"/>
            <a:r>
              <a:rPr lang="bg-BG" sz="4000" b="1" dirty="0" smtClean="0">
                <a:solidFill>
                  <a:prstClr val="black"/>
                </a:solidFill>
              </a:rPr>
              <a:t>Нередност и измама</a:t>
            </a:r>
            <a:endParaRPr lang="ru-RU" sz="4000" b="1" dirty="0" smtClean="0">
              <a:solidFill>
                <a:prstClr val="black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3692BD3-F972-364A-9A6F-D160D5648FE7}"/>
              </a:ext>
            </a:extLst>
          </p:cNvPr>
          <p:cNvSpPr/>
          <p:nvPr/>
        </p:nvSpPr>
        <p:spPr>
          <a:xfrm>
            <a:off x="78698" y="1064872"/>
            <a:ext cx="893788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2199FA0-BD6F-5847-ABA7-67330EC809F8}"/>
              </a:ext>
            </a:extLst>
          </p:cNvPr>
          <p:cNvSpPr/>
          <p:nvPr/>
        </p:nvSpPr>
        <p:spPr>
          <a:xfrm>
            <a:off x="325503" y="6300989"/>
            <a:ext cx="84442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600" dirty="0">
                <a:solidFill>
                  <a:srgbClr val="001E5E"/>
                </a:solidFill>
                <a:latin typeface="Trebuchet MS,Bold"/>
              </a:rPr>
              <a:t>ГД „</a:t>
            </a:r>
            <a:r>
              <a:rPr lang="bg-BG" sz="1600" dirty="0" smtClean="0">
                <a:solidFill>
                  <a:srgbClr val="001E5E"/>
                </a:solidFill>
                <a:latin typeface="Trebuchet MS,Bold"/>
              </a:rPr>
              <a:t>Европейски </a:t>
            </a:r>
            <a:r>
              <a:rPr lang="bg-BG" sz="1600" dirty="0">
                <a:solidFill>
                  <a:srgbClr val="001E5E"/>
                </a:solidFill>
                <a:latin typeface="Trebuchet MS,Bold"/>
              </a:rPr>
              <a:t>фондове за конкурентоспособност“, Министерство на икономиката </a:t>
            </a:r>
            <a:endParaRPr lang="bg-BG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2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3568" y="1052736"/>
            <a:ext cx="7848872" cy="5184576"/>
          </a:xfrm>
        </p:spPr>
        <p:txBody>
          <a:bodyPr>
            <a:normAutofit fontScale="85000" lnSpcReduction="20000"/>
          </a:bodyPr>
          <a:lstStyle/>
          <a:p>
            <a:pPr lvl="0" algn="just">
              <a:lnSpc>
                <a:spcPct val="120000"/>
              </a:lnSpc>
              <a:buClr>
                <a:srgbClr val="F14124">
                  <a:lumMod val="75000"/>
                </a:srgbClr>
              </a:buClr>
            </a:pPr>
            <a:r>
              <a:rPr lang="bg-BG" sz="17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Сигнал за нередност:</a:t>
            </a:r>
            <a:r>
              <a:rPr lang="bg-BG" sz="17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bg-BG" sz="17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Съгласно § 1 т. 3 от Допълнителните разпоредби на НАНЕСИФ, сигнал за нередност е постъпила</a:t>
            </a:r>
            <a:r>
              <a:rPr lang="bg-BG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bg-BG" sz="1700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включително от анонимен източник</a:t>
            </a:r>
            <a:r>
              <a:rPr lang="bg-BG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bg-BG" sz="17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информация за извършена нередност</a:t>
            </a:r>
            <a:r>
              <a:rPr lang="bg-BG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която трябва да съдържа ясна референция за конкретния проект, финансиращата програма, административното звено и описание на </a:t>
            </a:r>
            <a:r>
              <a:rPr lang="bg-BG" sz="17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нередността.</a:t>
            </a:r>
            <a:endParaRPr lang="bg-BG" sz="17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>
              <a:lnSpc>
                <a:spcPct val="120000"/>
              </a:lnSpc>
              <a:buClr>
                <a:srgbClr val="F14124">
                  <a:lumMod val="75000"/>
                </a:srgbClr>
              </a:buClr>
            </a:pPr>
            <a:r>
              <a:rPr lang="ru-RU" sz="17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Сигнали</a:t>
            </a: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могат</a:t>
            </a: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да </a:t>
            </a:r>
            <a:r>
              <a:rPr lang="ru-RU" sz="17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бъдат</a:t>
            </a: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подавани</a:t>
            </a:r>
            <a:r>
              <a:rPr lang="bg-BG" sz="17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285750" lvl="0" indent="-285750" algn="just">
              <a:lnSpc>
                <a:spcPct val="120000"/>
              </a:lnSpc>
              <a:buClr>
                <a:srgbClr val="F14124">
                  <a:lumMod val="75000"/>
                </a:srgbClr>
              </a:buClr>
              <a:buFontTx/>
              <a:buChar char="-"/>
            </a:pPr>
            <a:r>
              <a:rPr lang="ru-RU" sz="17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чрез </a:t>
            </a:r>
            <a:r>
              <a:rPr lang="ru-RU" sz="17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деловодството</a:t>
            </a: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17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</a:t>
            </a: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</a:t>
            </a:r>
            <a:r>
              <a:rPr lang="ru-RU" sz="17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икономиката</a:t>
            </a:r>
            <a:r>
              <a:rPr lang="ru-RU" sz="17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</a:p>
          <a:p>
            <a:pPr marL="285750" lvl="0" indent="-285750" algn="just">
              <a:lnSpc>
                <a:spcPct val="120000"/>
              </a:lnSpc>
              <a:buClr>
                <a:srgbClr val="F14124">
                  <a:lumMod val="75000"/>
                </a:srgbClr>
              </a:buClr>
              <a:buFontTx/>
              <a:buChar char="-"/>
            </a:pPr>
            <a:r>
              <a:rPr lang="ru-RU" sz="17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чрез </a:t>
            </a: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бутон „</a:t>
            </a:r>
            <a:r>
              <a:rPr lang="ru-RU" sz="17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Нередности</a:t>
            </a: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 на интернет </a:t>
            </a:r>
            <a:r>
              <a:rPr lang="ru-RU" sz="17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страницата</a:t>
            </a: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Оперативна </a:t>
            </a:r>
            <a:r>
              <a:rPr lang="ru-RU" sz="17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програма</a:t>
            </a: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„</a:t>
            </a:r>
            <a:r>
              <a:rPr lang="ru-RU" sz="17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Иновации</a:t>
            </a: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 </a:t>
            </a:r>
            <a:r>
              <a:rPr lang="ru-RU" sz="17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конкурентоспособност</a:t>
            </a: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 2014-2020 (</a:t>
            </a:r>
            <a:r>
              <a:rPr lang="ru-RU" sz="17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2"/>
              </a:rPr>
              <a:t>http://www.opic.bg</a:t>
            </a:r>
            <a:r>
              <a:rPr lang="ru-RU" sz="17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285750" lvl="0" indent="-285750" algn="just">
              <a:lnSpc>
                <a:spcPct val="120000"/>
              </a:lnSpc>
              <a:buClr>
                <a:srgbClr val="F14124">
                  <a:lumMod val="75000"/>
                </a:srgbClr>
              </a:buClr>
              <a:buFontTx/>
              <a:buChar char="-"/>
            </a:pPr>
            <a:r>
              <a:rPr lang="ru-RU" sz="17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Бутон „</a:t>
            </a:r>
            <a:r>
              <a:rPr lang="ru-RU" sz="17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Нередности</a:t>
            </a:r>
            <a:r>
              <a:rPr lang="ru-RU" sz="17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 </a:t>
            </a: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 </a:t>
            </a:r>
            <a:r>
              <a:rPr lang="ru-RU" sz="17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намира</a:t>
            </a: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 рубрика „Обратна </a:t>
            </a:r>
            <a:r>
              <a:rPr lang="ru-RU" sz="17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връзка</a:t>
            </a: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“, подрубрика „</a:t>
            </a:r>
            <a:r>
              <a:rPr lang="ru-RU" sz="17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Нередности</a:t>
            </a: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 , </a:t>
            </a:r>
            <a:r>
              <a:rPr lang="ru-RU" sz="17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където</a:t>
            </a: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</a:t>
            </a: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17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публикувани</a:t>
            </a: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 </a:t>
            </a:r>
            <a:r>
              <a:rPr lang="ru-RU" sz="17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подробни</a:t>
            </a: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указания </a:t>
            </a:r>
            <a:r>
              <a:rPr lang="ru-RU" sz="17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към</a:t>
            </a: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лицата</a:t>
            </a: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7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желаещи</a:t>
            </a: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да </a:t>
            </a:r>
            <a:r>
              <a:rPr lang="ru-RU" sz="17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подадат</a:t>
            </a:r>
            <a:r>
              <a:rPr lang="ru-RU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сигнал за </a:t>
            </a:r>
            <a:r>
              <a:rPr lang="ru-RU" sz="17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нередност</a:t>
            </a:r>
            <a:r>
              <a:rPr lang="ru-RU" sz="17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  <a:p>
            <a:pPr marL="285750" lvl="0" indent="-285750" algn="just">
              <a:lnSpc>
                <a:spcPct val="120000"/>
              </a:lnSpc>
              <a:buClr>
                <a:srgbClr val="F14124">
                  <a:lumMod val="75000"/>
                </a:srgbClr>
              </a:buClr>
              <a:buFontTx/>
              <a:buChar char="-"/>
            </a:pPr>
            <a:r>
              <a:rPr lang="bg-BG" sz="17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</a:t>
            </a:r>
            <a:r>
              <a:rPr lang="bg-BG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интернет страницата на дирекция „Защита на финансовите интереси на Европейския съюз“ (АФКОС) в Министерството на вътрешните работи (</a:t>
            </a:r>
            <a:r>
              <a:rPr lang="en-US" sz="17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http://www.afcos.bg</a:t>
            </a:r>
            <a:r>
              <a:rPr lang="bg-BG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bg-BG" sz="17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bg-BG" sz="17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 налично приложение „Сигнали за нередности“, чрез което също може да се подава информация в случаите на съмнение за </a:t>
            </a:r>
            <a:r>
              <a:rPr lang="bg-BG" sz="17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нередност</a:t>
            </a:r>
            <a:endParaRPr lang="bg-BG" sz="17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>
              <a:lnSpc>
                <a:spcPct val="120000"/>
              </a:lnSpc>
              <a:buClr>
                <a:srgbClr val="F14124">
                  <a:lumMod val="75000"/>
                </a:srgbClr>
              </a:buClr>
            </a:pPr>
            <a:endParaRPr lang="en-US" sz="1700" b="1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>
              <a:lnSpc>
                <a:spcPct val="120000"/>
              </a:lnSpc>
              <a:buClr>
                <a:srgbClr val="F14124">
                  <a:lumMod val="75000"/>
                </a:srgbClr>
              </a:buClr>
            </a:pPr>
            <a:r>
              <a:rPr lang="bg-BG" sz="17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ВАЖНО! </a:t>
            </a:r>
            <a:r>
              <a:rPr lang="bg-BG" sz="17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Сигнали </a:t>
            </a:r>
            <a:r>
              <a:rPr lang="bg-BG" sz="17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могат да бъдат подавани от всяко лице - граждани, юридически лица, държавни </a:t>
            </a:r>
            <a:r>
              <a:rPr lang="bg-BG" sz="17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институции, служители на УО </a:t>
            </a:r>
            <a:r>
              <a:rPr lang="bg-BG" sz="17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др</a:t>
            </a:r>
            <a:r>
              <a:rPr lang="bg-BG" sz="17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bg-BG" sz="1200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</a:endParaRPr>
          </a:p>
          <a:p>
            <a:pPr lvl="0" algn="just" fontAlgn="base">
              <a:spcBef>
                <a:spcPts val="0"/>
              </a:spcBef>
              <a:spcAft>
                <a:spcPts val="600"/>
              </a:spcAft>
              <a:buClrTx/>
              <a:buSzTx/>
              <a:defRPr/>
            </a:pPr>
            <a:endParaRPr lang="ru-RU" sz="1200" b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endParaRPr lang="bg-BG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-43210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3875" y="6433750"/>
            <a:ext cx="7305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g-BG" sz="1200" dirty="0">
                <a:solidFill>
                  <a:srgbClr val="001E5E"/>
                </a:solidFill>
                <a:latin typeface="Trebuchet MS,Bold"/>
              </a:rPr>
              <a:t>ГД „Европейски фондове за конкурентоспособност“, Министерство на икономиката </a:t>
            </a:r>
            <a:endParaRPr lang="bg-BG" sz="1200" dirty="0">
              <a:solidFill>
                <a:prstClr val="black"/>
              </a:solidFill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 txBox="1">
            <a:spLocks/>
          </p:cNvSpPr>
          <p:nvPr/>
        </p:nvSpPr>
        <p:spPr>
          <a:xfrm>
            <a:off x="265237" y="234305"/>
            <a:ext cx="7251898" cy="647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Дефиниции и процедури (1/3</a:t>
            </a:r>
            <a:r>
              <a:rPr lang="bg-BG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3509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3568" y="1052736"/>
            <a:ext cx="7848872" cy="5040560"/>
          </a:xfrm>
        </p:spPr>
        <p:txBody>
          <a:bodyPr>
            <a:normAutofit/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1500" b="1" u="sng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Нередност</a:t>
            </a:r>
            <a:r>
              <a:rPr lang="ru-RU" sz="1500" b="1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съгласно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член 2, параграф 36 от Регламент (EO) № 1303/2013 на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Европейския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парламент и на </a:t>
            </a:r>
            <a:r>
              <a:rPr lang="ru-RU" sz="15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Съвета</a:t>
            </a:r>
            <a:r>
              <a:rPr lang="ru-RU" sz="15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„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нередност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означава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всяко нарушение на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правото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Съюза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или на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националното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право,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произтичащо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от действие или бездействие на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икономически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оператор,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участващ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прилагането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европейските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структурни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инвестиционни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фондове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което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има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или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би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имало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за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последица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нанасянето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вреда на бюджета на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Съюза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чрез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начисляване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неправомерен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разход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 бюджета на </a:t>
            </a:r>
            <a:r>
              <a:rPr lang="ru-RU" sz="15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Съюза</a:t>
            </a:r>
            <a:r>
              <a:rPr lang="ru-RU" sz="15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15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bg-BG" sz="15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bg-BG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 </a:t>
            </a:r>
            <a:r>
              <a:rPr lang="bg-BG" sz="1500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„икономически оператор“</a:t>
            </a:r>
            <a:r>
              <a:rPr lang="bg-BG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следва да се разбира 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всяко физическо или юридическо лице или друг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субект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които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участват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изпълнението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помощта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от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европейските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структурни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инвестиционни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фондове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с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изключение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държава-членка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която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упражнява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правомощията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си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като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публичен орган.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sz="15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ru-RU" sz="15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1500" b="1" u="sng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Съмнение</a:t>
            </a:r>
            <a:r>
              <a:rPr lang="ru-RU" sz="1500" b="1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за </a:t>
            </a:r>
            <a:r>
              <a:rPr lang="ru-RU" sz="1500" b="1" u="sng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измама</a:t>
            </a:r>
            <a:r>
              <a:rPr lang="ru-RU" sz="1500" b="1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Съгласно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§ 1, т. 4 от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Допълнителните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разопредби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15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НАНЕСИФ, </a:t>
            </a:r>
            <a:r>
              <a:rPr lang="bg-BG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„</a:t>
            </a:r>
            <a:r>
              <a:rPr lang="bg-BG" sz="1500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съмнение за измама</a:t>
            </a:r>
            <a:r>
              <a:rPr lang="bg-BG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 е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нередност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даваща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основание за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образуване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административно или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съдебно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производство на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национално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ниво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 цел да се определи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съществуването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определено </a:t>
            </a:r>
            <a:r>
              <a:rPr lang="ru-RU" sz="1500" u="sng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умишлено</a:t>
            </a:r>
            <a:r>
              <a:rPr lang="ru-RU" sz="1500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поведение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по-специално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измама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по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смисъла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чл. 1, параграф 1, б. </a:t>
            </a:r>
            <a:r>
              <a:rPr lang="bg-BG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„а“ от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Конвенцията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за защита на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финансовите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интереси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15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Европейските</a:t>
            </a:r>
            <a:r>
              <a:rPr lang="ru-RU" sz="15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общности.</a:t>
            </a:r>
            <a:endParaRPr lang="ru-RU" sz="15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-43210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7" y="6433750"/>
            <a:ext cx="6755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g-BG" sz="1200" dirty="0">
                <a:solidFill>
                  <a:srgbClr val="001E5E"/>
                </a:solidFill>
                <a:latin typeface="Trebuchet MS,Bold"/>
              </a:rPr>
              <a:t>ГД „Европейски фондове за конкурентоспособност“, Министерство на икономиката </a:t>
            </a:r>
            <a:endParaRPr lang="bg-BG" sz="1200" dirty="0">
              <a:solidFill>
                <a:prstClr val="black"/>
              </a:solidFill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 txBox="1">
            <a:spLocks/>
          </p:cNvSpPr>
          <p:nvPr/>
        </p:nvSpPr>
        <p:spPr>
          <a:xfrm>
            <a:off x="265237" y="234305"/>
            <a:ext cx="7251898" cy="647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Дефиниции и процедури (2/3</a:t>
            </a:r>
            <a:r>
              <a:rPr lang="bg-BG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6124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683568" y="980728"/>
            <a:ext cx="7920880" cy="4896544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10000"/>
              </a:lnSpc>
              <a:buFontTx/>
              <a:buNone/>
              <a:defRPr/>
            </a:pPr>
            <a:endParaRPr lang="bg-BG" sz="1600" dirty="0" smtClean="0">
              <a:latin typeface="Verdana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100" b="1" u="sng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Измама</a:t>
            </a:r>
            <a:r>
              <a:rPr lang="ru-RU" sz="2100" b="1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Съгласно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цитираната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разпоредба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Конвенцията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измамите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засягащи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финансовите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интереси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Европейските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общности, </a:t>
            </a:r>
            <a:r>
              <a:rPr lang="ru-RU" sz="21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съставляват</a:t>
            </a:r>
            <a:r>
              <a:rPr lang="ru-RU" sz="21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endParaRPr lang="ru-RU" sz="21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1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отношение на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разходите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всяко </a:t>
            </a:r>
            <a:r>
              <a:rPr lang="ru-RU" sz="2100" b="1" u="sng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умишлено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действие или бездействие,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свързано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със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endParaRPr lang="ru-RU" sz="21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</a:pPr>
            <a:r>
              <a:rPr lang="ru-RU" sz="21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използването</a:t>
            </a:r>
            <a:r>
              <a:rPr lang="ru-RU" sz="21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или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представянето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фалшиви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грешни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или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непълни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изявления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или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документи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което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води до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злоупотреба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или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нередно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теглене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средства от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общия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бюджет на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Европейските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общности или от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бюджети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управлявани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от или от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името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Европейските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1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общности;</a:t>
            </a:r>
          </a:p>
          <a:p>
            <a:pPr marL="285750" lvl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</a:pPr>
            <a:r>
              <a:rPr lang="ru-RU" sz="21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укриване</a:t>
            </a:r>
            <a:r>
              <a:rPr lang="ru-RU" sz="21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информация в нарушение на конкретно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задължение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със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същия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резултат</a:t>
            </a:r>
            <a:r>
              <a:rPr lang="ru-RU" sz="21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285750" lvl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</a:pPr>
            <a:r>
              <a:rPr lang="ru-RU" sz="21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разходването</a:t>
            </a:r>
            <a:r>
              <a:rPr lang="ru-RU" sz="21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такива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средства за </a:t>
            </a:r>
            <a:r>
              <a:rPr lang="ru-RU" sz="21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цели, </a:t>
            </a:r>
            <a:r>
              <a:rPr lang="ru-RU" sz="21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различни</a:t>
            </a:r>
            <a:r>
              <a:rPr lang="ru-RU" sz="21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от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тези</a:t>
            </a:r>
            <a:r>
              <a:rPr lang="ru-RU" sz="21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за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които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те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първоначално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</a:t>
            </a:r>
            <a:r>
              <a:rPr lang="ru-RU" sz="21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били </a:t>
            </a:r>
            <a:r>
              <a:rPr lang="ru-RU" sz="21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отпуснати</a:t>
            </a:r>
            <a:r>
              <a:rPr lang="ru-RU" sz="21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21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2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NB</a:t>
            </a:r>
            <a:r>
              <a:rPr lang="bg-BG" sz="2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! </a:t>
            </a:r>
            <a:r>
              <a:rPr lang="bg-BG" sz="21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Измамата е вид нередност, свързана с </a:t>
            </a:r>
            <a:r>
              <a:rPr lang="bg-BG" sz="2100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умишлено поведение </a:t>
            </a:r>
            <a:r>
              <a:rPr lang="bg-BG" sz="21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икономически оператор.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1400" b="1" u="sng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  <a:defRPr/>
            </a:pPr>
            <a:endParaRPr lang="bg-BG" sz="1600" dirty="0">
              <a:latin typeface="Verdana" pitchFamily="34" charset="0"/>
            </a:endParaRPr>
          </a:p>
          <a:p>
            <a:pPr marL="0" lvl="0" indent="0" fontAlgn="base"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endParaRPr lang="bg-BG" sz="1800" b="1" dirty="0">
              <a:solidFill>
                <a:srgbClr val="04047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049498" y="594797"/>
            <a:ext cx="3914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bg-BG" b="1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+mj-ea"/>
                <a:cs typeface="+mj-cs"/>
              </a:rPr>
              <a:t> 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-43210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1500" y="6424225"/>
            <a:ext cx="6334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g-BG" sz="1200" dirty="0">
                <a:solidFill>
                  <a:srgbClr val="001E5E"/>
                </a:solidFill>
                <a:latin typeface="Trebuchet MS,Bold"/>
              </a:rPr>
              <a:t>ГД „Европейски фондове за конкурентоспособност“, Министерство на икономиката </a:t>
            </a:r>
            <a:endParaRPr lang="bg-BG" sz="1200" dirty="0">
              <a:solidFill>
                <a:prstClr val="black"/>
              </a:solidFill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 txBox="1">
            <a:spLocks/>
          </p:cNvSpPr>
          <p:nvPr/>
        </p:nvSpPr>
        <p:spPr>
          <a:xfrm>
            <a:off x="265237" y="234305"/>
            <a:ext cx="7251898" cy="647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g-BG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Дефиниции и процедури (3/3</a:t>
            </a:r>
            <a:r>
              <a:rPr lang="bg-BG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6013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35679715"/>
              </p:ext>
            </p:extLst>
          </p:nvPr>
        </p:nvGraphicFramePr>
        <p:xfrm>
          <a:off x="171880" y="381362"/>
          <a:ext cx="8928100" cy="6193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" name="Bent-Up Arrow 32"/>
          <p:cNvSpPr/>
          <p:nvPr/>
        </p:nvSpPr>
        <p:spPr>
          <a:xfrm rot="5400000">
            <a:off x="1699317" y="1091084"/>
            <a:ext cx="144019" cy="41676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4" name="Bent-Up Arrow 33"/>
          <p:cNvSpPr/>
          <p:nvPr/>
        </p:nvSpPr>
        <p:spPr>
          <a:xfrm rot="5400000">
            <a:off x="714865" y="816557"/>
            <a:ext cx="144017" cy="36576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6" name="Bent-Up Arrow 35"/>
          <p:cNvSpPr/>
          <p:nvPr/>
        </p:nvSpPr>
        <p:spPr>
          <a:xfrm rot="5400000">
            <a:off x="3007481" y="1207313"/>
            <a:ext cx="162267" cy="80653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7" name="Bent-Up Arrow 36"/>
          <p:cNvSpPr/>
          <p:nvPr/>
        </p:nvSpPr>
        <p:spPr>
          <a:xfrm rot="10800000">
            <a:off x="3207679" y="1792247"/>
            <a:ext cx="284201" cy="64807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8" name="Right Arrow 37"/>
          <p:cNvSpPr/>
          <p:nvPr/>
        </p:nvSpPr>
        <p:spPr>
          <a:xfrm>
            <a:off x="4572000" y="2978671"/>
            <a:ext cx="129614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-43210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3993" y="6443275"/>
            <a:ext cx="6892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g-BG" sz="1200" dirty="0">
                <a:solidFill>
                  <a:srgbClr val="001E5E"/>
                </a:solidFill>
                <a:latin typeface="Trebuchet MS,Bold"/>
              </a:rPr>
              <a:t>ГД „Европейски фондове за конкурентоспособност“, Министерство на икономиката </a:t>
            </a:r>
            <a:endParaRPr lang="bg-BG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36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08912" cy="648072"/>
          </a:xfrm>
        </p:spPr>
        <p:txBody>
          <a:bodyPr>
            <a:normAutofit/>
          </a:bodyPr>
          <a:lstStyle/>
          <a:p>
            <a:pPr marL="0" indent="0" algn="ctr"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bg-BG" sz="24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683568" y="980728"/>
            <a:ext cx="7920880" cy="5400600"/>
          </a:xfrm>
        </p:spPr>
        <p:txBody>
          <a:bodyPr>
            <a:normAutofit/>
          </a:bodyPr>
          <a:lstStyle/>
          <a:p>
            <a:pPr marL="0" lvl="0" indent="0" algn="ctr" fontAlgn="base"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endParaRPr lang="ru-RU" sz="20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0" lvl="0" indent="0" algn="ctr" fontAlgn="base"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cs typeface="Tahoma" pitchFamily="34" charset="0"/>
              </a:rPr>
              <a:t>Режим на </a:t>
            </a:r>
            <a:r>
              <a:rPr lang="ru-RU" sz="2000" b="1" dirty="0" err="1" smtClean="0">
                <a:solidFill>
                  <a:srgbClr val="002060"/>
                </a:solidFill>
                <a:cs typeface="Tahoma" pitchFamily="34" charset="0"/>
              </a:rPr>
              <a:t>държавна</a:t>
            </a:r>
            <a:r>
              <a:rPr lang="ru-RU" sz="2000" b="1" dirty="0" smtClean="0">
                <a:solidFill>
                  <a:srgbClr val="002060"/>
                </a:solidFill>
                <a:cs typeface="Tahoma" pitchFamily="34" charset="0"/>
              </a:rPr>
              <a:t>/</a:t>
            </a:r>
            <a:r>
              <a:rPr lang="ru-RU" sz="2000" b="1" dirty="0" err="1" smtClean="0">
                <a:solidFill>
                  <a:srgbClr val="002060"/>
                </a:solidFill>
                <a:cs typeface="Tahoma" pitchFamily="34" charset="0"/>
              </a:rPr>
              <a:t>минимална</a:t>
            </a:r>
            <a:r>
              <a:rPr lang="ru-RU" sz="2000" b="1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cs typeface="Tahoma" pitchFamily="34" charset="0"/>
              </a:rPr>
              <a:t>помощ</a:t>
            </a:r>
            <a:endParaRPr lang="ru-RU" sz="2000" b="1" dirty="0" smtClean="0">
              <a:solidFill>
                <a:srgbClr val="002060"/>
              </a:solidFill>
              <a:cs typeface="Tahoma" pitchFamily="34" charset="0"/>
            </a:endParaRPr>
          </a:p>
          <a:p>
            <a:pPr marL="0" lvl="0" indent="0" algn="just" fontAlgn="base"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		</a:t>
            </a: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sz="20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algn="just" fontAlgn="base"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endParaRPr lang="ru-RU" sz="2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algn="just" fontAlgn="base"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endParaRPr lang="ru-RU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algn="just" fontAlgn="base"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endParaRPr lang="ru-RU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342900" lvl="0" indent="-342900" algn="just" fontAlgn="base"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endParaRPr lang="ru-RU" sz="2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77509150"/>
              </p:ext>
            </p:extLst>
          </p:nvPr>
        </p:nvGraphicFramePr>
        <p:xfrm>
          <a:off x="539552" y="1796769"/>
          <a:ext cx="8208912" cy="3965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/>
          <p:nvPr/>
        </p:nvSpPr>
        <p:spPr>
          <a:xfrm>
            <a:off x="527795" y="388622"/>
            <a:ext cx="7255648" cy="60814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2060"/>
                </a:solidFill>
              </a:rPr>
              <a:t>Подобряване</a:t>
            </a:r>
            <a:r>
              <a:rPr lang="ru-RU" sz="2400" b="1" dirty="0">
                <a:solidFill>
                  <a:srgbClr val="002060"/>
                </a:solidFill>
              </a:rPr>
              <a:t> на </a:t>
            </a:r>
            <a:r>
              <a:rPr lang="ru-RU" sz="2400" b="1" dirty="0" err="1">
                <a:solidFill>
                  <a:srgbClr val="002060"/>
                </a:solidFill>
              </a:rPr>
              <a:t>производствения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капацитет</a:t>
            </a:r>
            <a:r>
              <a:rPr lang="ru-RU" sz="2400" b="1" dirty="0">
                <a:solidFill>
                  <a:srgbClr val="002060"/>
                </a:solidFill>
              </a:rPr>
              <a:t> в МСП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180726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61" y="6500828"/>
            <a:ext cx="61277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7794" y="5350566"/>
            <a:ext cx="84447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b="1" dirty="0" smtClean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bg-BG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</a:t>
            </a:r>
            <a:r>
              <a:rPr lang="bg-B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bg-BG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Комбинирането на двата режима на помощ в рамките на едно проектно предложение е </a:t>
            </a:r>
            <a:r>
              <a:rPr lang="bg-BG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недопустимо!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8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681147" y="2060848"/>
            <a:ext cx="5977185" cy="201622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 fontAlgn="auto"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endParaRPr lang="bg-BG" sz="4000" dirty="0" smtClean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</a:endParaRPr>
          </a:p>
          <a:p>
            <a:pPr marL="182880" indent="0" algn="ctr" fontAlgn="auto"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bg-BG" sz="4000" dirty="0" smtClean="0">
                <a:solidFill>
                  <a:srgbClr val="002060"/>
                </a:solidFill>
              </a:rPr>
              <a:t>Благодаря за вниманието</a:t>
            </a:r>
            <a:endParaRPr lang="bg-BG" sz="4000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60205" y="1598613"/>
            <a:ext cx="41817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lvl="0" algn="ctr" fontAlgn="auto">
              <a:spcAft>
                <a:spcPts val="0"/>
              </a:spcAft>
              <a:buClr>
                <a:srgbClr val="F14124">
                  <a:lumMod val="75000"/>
                </a:srgbClr>
              </a:buClr>
            </a:pPr>
            <a:r>
              <a:rPr lang="en-US" sz="4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hlinkClick r:id="rId2"/>
              </a:rPr>
              <a:t>www.opic.bg</a:t>
            </a:r>
            <a:r>
              <a:rPr lang="bg-BG" sz="4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25692" y="4902950"/>
            <a:ext cx="8075413" cy="1795045"/>
            <a:chOff x="773899" y="18005"/>
            <a:chExt cx="8075413" cy="1972851"/>
          </a:xfrm>
        </p:grpSpPr>
        <p:grpSp>
          <p:nvGrpSpPr>
            <p:cNvPr id="12" name="Group 11"/>
            <p:cNvGrpSpPr/>
            <p:nvPr/>
          </p:nvGrpSpPr>
          <p:grpSpPr>
            <a:xfrm>
              <a:off x="773899" y="195811"/>
              <a:ext cx="4893029" cy="1502945"/>
              <a:chOff x="773899" y="195811"/>
              <a:chExt cx="4893029" cy="1502945"/>
            </a:xfrm>
          </p:grpSpPr>
          <p:pic>
            <p:nvPicPr>
              <p:cNvPr id="15" name="Picture 14" descr="OPIC1BG_COLOR_DOWN.fw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768968" y="316217"/>
                <a:ext cx="1897960" cy="1376425"/>
              </a:xfrm>
              <a:prstGeom prst="rect">
                <a:avLst/>
              </a:prstGeom>
            </p:spPr>
          </p:pic>
          <p:pic>
            <p:nvPicPr>
              <p:cNvPr id="16" name="Picture 15" descr="Description: textEU+LOGO.fw.png"/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24"/>
              <a:stretch>
                <a:fillRect/>
              </a:stretch>
            </p:blipFill>
            <p:spPr bwMode="auto">
              <a:xfrm>
                <a:off x="773899" y="195811"/>
                <a:ext cx="1512168" cy="150294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3" name="Picture 5" descr="C:\Users\mdragomirova\Desktop\Logos\SMEI\ОП Инициатива за малки и средни предприятия\BG-text\Logo-SMEI-center-no-back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3000" contrast="8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8005"/>
              <a:ext cx="2189080" cy="1972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990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79512" y="980728"/>
            <a:ext cx="8496944" cy="5472608"/>
          </a:xfrm>
        </p:spPr>
        <p:txBody>
          <a:bodyPr>
            <a:normAutofit/>
          </a:bodyPr>
          <a:lstStyle/>
          <a:p>
            <a:pPr marL="342900" indent="-342900" fontAlgn="base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lang="ru-RU" sz="16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fontAlgn="base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lang="ru-RU" sz="1800" b="1" dirty="0" smtClean="0">
              <a:solidFill>
                <a:srgbClr val="002060"/>
              </a:solidFill>
              <a:cs typeface="Tahoma" pitchFamily="34" charset="0"/>
            </a:endParaRPr>
          </a:p>
          <a:p>
            <a:pPr marL="342900" indent="-342900" fontAlgn="base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ru-RU" sz="2000" b="1" dirty="0" err="1" smtClean="0">
                <a:solidFill>
                  <a:srgbClr val="002060"/>
                </a:solidFill>
                <a:cs typeface="Tahoma" pitchFamily="34" charset="0"/>
              </a:rPr>
              <a:t>Интензитет</a:t>
            </a:r>
            <a:r>
              <a:rPr lang="ru-RU" sz="2000" b="1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cs typeface="Tahoma" pitchFamily="34" charset="0"/>
              </a:rPr>
              <a:t>на </a:t>
            </a:r>
            <a:r>
              <a:rPr lang="ru-RU" sz="2000" b="1" dirty="0" err="1" smtClean="0">
                <a:solidFill>
                  <a:srgbClr val="002060"/>
                </a:solidFill>
                <a:cs typeface="Tahoma" pitchFamily="34" charset="0"/>
              </a:rPr>
              <a:t>помощта</a:t>
            </a:r>
            <a:r>
              <a:rPr lang="ru-RU" sz="2000" b="1" dirty="0" smtClean="0">
                <a:solidFill>
                  <a:srgbClr val="002060"/>
                </a:solidFill>
                <a:cs typeface="Tahoma" pitchFamily="34" charset="0"/>
              </a:rPr>
              <a:t> за </a:t>
            </a:r>
            <a:r>
              <a:rPr lang="ru-RU" sz="2000" b="1" dirty="0" err="1" smtClean="0">
                <a:solidFill>
                  <a:srgbClr val="002060"/>
                </a:solidFill>
                <a:cs typeface="Tahoma" pitchFamily="34" charset="0"/>
              </a:rPr>
              <a:t>кандидатите</a:t>
            </a:r>
            <a:r>
              <a:rPr lang="bg-BG" sz="2000" b="1" dirty="0" smtClean="0">
                <a:solidFill>
                  <a:srgbClr val="002060"/>
                </a:solidFill>
                <a:cs typeface="Tahoma" pitchFamily="34" charset="0"/>
              </a:rPr>
              <a:t> при режим „регионална инвестиционна помощ“</a:t>
            </a:r>
          </a:p>
          <a:p>
            <a:pPr marL="342900" indent="-342900" fontAlgn="base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lang="bg-BG" sz="16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fontAlgn="base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lang="bg-BG" sz="16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fontAlgn="base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lang="bg-BG" sz="16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fontAlgn="base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lang="ru-RU" sz="16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0" lvl="0" indent="0" fontAlgn="base"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endParaRPr lang="ru-RU" sz="20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285750" lvl="0" indent="-285750" fontAlgn="base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lang="ru-RU" sz="20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285750" lvl="0" indent="-285750" fontAlgn="base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lang="ru-RU" sz="20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285750" lvl="0" indent="-285750" fontAlgn="base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lang="ru-RU" sz="2000" b="1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0" indent="0" fontAlgn="base">
              <a:spcBef>
                <a:spcPts val="600"/>
              </a:spcBef>
              <a:spcAft>
                <a:spcPts val="600"/>
              </a:spcAft>
              <a:buClrTx/>
              <a:buSzTx/>
              <a:buNone/>
              <a:defRPr/>
            </a:pPr>
            <a:endParaRPr lang="ru-RU" sz="16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ru-RU" sz="2000" b="1" dirty="0" err="1" smtClean="0">
                <a:solidFill>
                  <a:srgbClr val="002060"/>
                </a:solidFill>
                <a:cs typeface="Tahoma" pitchFamily="34" charset="0"/>
              </a:rPr>
              <a:t>Интензитет</a:t>
            </a:r>
            <a:r>
              <a:rPr lang="ru-RU" sz="2000" b="1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cs typeface="Tahoma" pitchFamily="34" charset="0"/>
              </a:rPr>
              <a:t>на </a:t>
            </a:r>
            <a:r>
              <a:rPr lang="ru-RU" sz="2000" b="1" dirty="0" err="1" smtClean="0">
                <a:solidFill>
                  <a:srgbClr val="002060"/>
                </a:solidFill>
                <a:cs typeface="Tahoma" pitchFamily="34" charset="0"/>
              </a:rPr>
              <a:t>помощта</a:t>
            </a:r>
            <a:r>
              <a:rPr lang="ru-RU" sz="2000" b="1" dirty="0" smtClean="0">
                <a:solidFill>
                  <a:srgbClr val="002060"/>
                </a:solidFill>
                <a:cs typeface="Tahoma" pitchFamily="34" charset="0"/>
              </a:rPr>
              <a:t> при режим </a:t>
            </a:r>
            <a:r>
              <a:rPr lang="ru-RU" sz="2000" b="1" dirty="0">
                <a:solidFill>
                  <a:srgbClr val="002060"/>
                </a:solidFill>
                <a:cs typeface="Tahoma" pitchFamily="34" charset="0"/>
              </a:rPr>
              <a:t>„</a:t>
            </a:r>
            <a:r>
              <a:rPr lang="ru-RU" sz="2000" b="1" dirty="0" err="1">
                <a:solidFill>
                  <a:srgbClr val="002060"/>
                </a:solidFill>
                <a:cs typeface="Tahoma" pitchFamily="34" charset="0"/>
              </a:rPr>
              <a:t>de</a:t>
            </a:r>
            <a:r>
              <a:rPr lang="ru-RU" sz="2000" b="1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cs typeface="Tahoma" pitchFamily="34" charset="0"/>
              </a:rPr>
              <a:t>minimis</a:t>
            </a:r>
            <a:r>
              <a:rPr lang="ru-RU" sz="2000" b="1" dirty="0" smtClean="0">
                <a:solidFill>
                  <a:srgbClr val="002060"/>
                </a:solidFill>
                <a:cs typeface="Tahoma" pitchFamily="34" charset="0"/>
              </a:rPr>
              <a:t>”  – </a:t>
            </a:r>
            <a:r>
              <a:rPr lang="ru-RU" sz="2000" dirty="0" smtClean="0">
                <a:solidFill>
                  <a:srgbClr val="002060"/>
                </a:solidFill>
                <a:cs typeface="Tahoma" pitchFamily="34" charset="0"/>
              </a:rPr>
              <a:t>до 70%</a:t>
            </a:r>
          </a:p>
          <a:p>
            <a:pPr marL="342900" indent="-342900" fontAlgn="base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lang="ru-RU" sz="16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0" lvl="0" indent="0" fontAlgn="base">
              <a:spcBef>
                <a:spcPts val="0"/>
              </a:spcBef>
              <a:spcAft>
                <a:spcPts val="600"/>
              </a:spcAft>
              <a:buClrTx/>
              <a:buSzTx/>
              <a:buNone/>
              <a:defRPr/>
            </a:pPr>
            <a:endParaRPr lang="ru-RU" sz="20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39552" y="332656"/>
            <a:ext cx="8208912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  <a:defRPr/>
            </a:pPr>
            <a:endParaRPr lang="bg-BG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169286"/>
              </p:ext>
            </p:extLst>
          </p:nvPr>
        </p:nvGraphicFramePr>
        <p:xfrm>
          <a:off x="628650" y="2446065"/>
          <a:ext cx="8281578" cy="2358642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71833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81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7320">
                <a:tc>
                  <a:txBody>
                    <a:bodyPr/>
                    <a:lstStyle/>
                    <a:p>
                      <a:pPr algn="ctr"/>
                      <a:endParaRPr lang="bg-BG" sz="1800" dirty="0" smtClean="0"/>
                    </a:p>
                    <a:p>
                      <a:pPr algn="ctr"/>
                      <a:r>
                        <a:rPr lang="bg-BG" sz="2000" dirty="0" smtClean="0"/>
                        <a:t>Категория</a:t>
                      </a:r>
                      <a:r>
                        <a:rPr lang="bg-BG" sz="2000" baseline="0" dirty="0" smtClean="0"/>
                        <a:t> предприятие</a:t>
                      </a:r>
                      <a:endParaRPr lang="bg-BG" sz="2000" dirty="0"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bg-BG" sz="1800" dirty="0" smtClean="0"/>
                    </a:p>
                    <a:p>
                      <a:pPr algn="ctr"/>
                      <a:r>
                        <a:rPr lang="bg-BG" sz="1800" dirty="0" smtClean="0"/>
                        <a:t>%</a:t>
                      </a:r>
                      <a:endParaRPr lang="bg-BG" sz="1800" dirty="0"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3344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микро и малки предприятия за </a:t>
                      </a:r>
                      <a:r>
                        <a:rPr lang="ru-RU" sz="1800" dirty="0" err="1" smtClean="0">
                          <a:effectLst/>
                        </a:rPr>
                        <a:t>дейности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извън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Югозападен</a:t>
                      </a:r>
                      <a:r>
                        <a:rPr lang="ru-RU" sz="1800" dirty="0" smtClean="0">
                          <a:effectLst/>
                        </a:rPr>
                        <a:t> район</a:t>
                      </a:r>
                      <a:endParaRPr lang="bg-BG" sz="18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dirty="0" smtClean="0"/>
                        <a:t>70%</a:t>
                      </a:r>
                      <a:endParaRPr lang="bg-BG" sz="2000" b="1" dirty="0">
                        <a:solidFill>
                          <a:srgbClr val="002060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4780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kern="1200" dirty="0" err="1" smtClean="0">
                          <a:effectLst/>
                        </a:rPr>
                        <a:t>средни</a:t>
                      </a:r>
                      <a:r>
                        <a:rPr lang="ru-RU" sz="1800" kern="1200" dirty="0" smtClean="0">
                          <a:effectLst/>
                        </a:rPr>
                        <a:t> предприятия за </a:t>
                      </a:r>
                      <a:r>
                        <a:rPr lang="ru-RU" sz="1800" kern="1200" dirty="0" err="1" smtClean="0">
                          <a:effectLst/>
                        </a:rPr>
                        <a:t>дейности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извън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err="1" smtClean="0">
                          <a:effectLst/>
                        </a:rPr>
                        <a:t>Югозападен</a:t>
                      </a:r>
                      <a:r>
                        <a:rPr lang="ru-RU" sz="1800" kern="1200" dirty="0" smtClean="0">
                          <a:effectLst/>
                        </a:rPr>
                        <a:t> район</a:t>
                      </a:r>
                      <a:endParaRPr lang="bg-BG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dirty="0" smtClean="0"/>
                        <a:t>60%</a:t>
                      </a:r>
                      <a:endParaRPr lang="bg-BG" sz="2000" b="1" dirty="0">
                        <a:solidFill>
                          <a:srgbClr val="002060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4780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микро и малки предприятия за </a:t>
                      </a:r>
                      <a:r>
                        <a:rPr lang="ru-RU" sz="1800" dirty="0" err="1" smtClean="0">
                          <a:effectLst/>
                        </a:rPr>
                        <a:t>дейности</a:t>
                      </a:r>
                      <a:r>
                        <a:rPr lang="ru-RU" sz="1800" dirty="0" smtClean="0">
                          <a:effectLst/>
                        </a:rPr>
                        <a:t> в </a:t>
                      </a:r>
                      <a:r>
                        <a:rPr lang="ru-RU" sz="1800" dirty="0" err="1" smtClean="0">
                          <a:effectLst/>
                        </a:rPr>
                        <a:t>Югозападен</a:t>
                      </a:r>
                      <a:r>
                        <a:rPr lang="ru-RU" sz="1800" dirty="0" smtClean="0">
                          <a:effectLst/>
                        </a:rPr>
                        <a:t> район</a:t>
                      </a:r>
                      <a:endParaRPr lang="bg-BG" sz="18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dirty="0" smtClean="0"/>
                        <a:t>45%</a:t>
                      </a:r>
                      <a:endParaRPr lang="bg-BG" sz="2000" b="1" dirty="0">
                        <a:solidFill>
                          <a:srgbClr val="002060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22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 err="1" smtClean="0">
                          <a:effectLst/>
                        </a:rPr>
                        <a:t>средни</a:t>
                      </a:r>
                      <a:r>
                        <a:rPr lang="ru-RU" sz="1800" kern="1200" dirty="0" smtClean="0">
                          <a:effectLst/>
                        </a:rPr>
                        <a:t> предприятия за </a:t>
                      </a:r>
                      <a:r>
                        <a:rPr lang="ru-RU" sz="1800" kern="1200" dirty="0" err="1" smtClean="0">
                          <a:effectLst/>
                        </a:rPr>
                        <a:t>дейности</a:t>
                      </a:r>
                      <a:r>
                        <a:rPr lang="ru-RU" sz="1800" kern="1200" dirty="0" smtClean="0">
                          <a:effectLst/>
                        </a:rPr>
                        <a:t> в </a:t>
                      </a:r>
                      <a:r>
                        <a:rPr lang="ru-RU" sz="1800" kern="1200" dirty="0" err="1" smtClean="0">
                          <a:effectLst/>
                        </a:rPr>
                        <a:t>Югозападен</a:t>
                      </a:r>
                      <a:r>
                        <a:rPr lang="ru-RU" sz="1800" kern="1200" dirty="0" smtClean="0">
                          <a:effectLst/>
                        </a:rPr>
                        <a:t> район</a:t>
                      </a:r>
                      <a:endParaRPr lang="bg-BG" sz="18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000" dirty="0" smtClean="0"/>
                        <a:t>35%</a:t>
                      </a:r>
                      <a:endParaRPr lang="bg-BG" sz="2000" b="1" dirty="0">
                        <a:solidFill>
                          <a:srgbClr val="002060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/>
          <p:nvPr/>
        </p:nvSpPr>
        <p:spPr>
          <a:xfrm>
            <a:off x="527795" y="388622"/>
            <a:ext cx="7255648" cy="60814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2060"/>
                </a:solidFill>
              </a:rPr>
              <a:t>Подобряване</a:t>
            </a:r>
            <a:r>
              <a:rPr lang="ru-RU" sz="2400" b="1" dirty="0">
                <a:solidFill>
                  <a:srgbClr val="002060"/>
                </a:solidFill>
              </a:rPr>
              <a:t> на </a:t>
            </a:r>
            <a:r>
              <a:rPr lang="ru-RU" sz="2400" b="1" dirty="0" err="1">
                <a:solidFill>
                  <a:srgbClr val="002060"/>
                </a:solidFill>
              </a:rPr>
              <a:t>производствения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капацитет</a:t>
            </a:r>
            <a:r>
              <a:rPr lang="ru-RU" sz="2400" b="1" dirty="0">
                <a:solidFill>
                  <a:srgbClr val="002060"/>
                </a:solidFill>
              </a:rPr>
              <a:t> в МСП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180726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61" y="6500828"/>
            <a:ext cx="61277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77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200026" y="1563428"/>
            <a:ext cx="3795910" cy="1001476"/>
          </a:xfrm>
          <a:prstGeom prst="rightArrow">
            <a:avLst>
              <a:gd name="adj1" fmla="val 75000"/>
              <a:gd name="adj2" fmla="val 50000"/>
            </a:avLst>
          </a:prstGeom>
          <a:solidFill>
            <a:schemeClr val="accent4"/>
          </a:solidFill>
          <a:ln w="1905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bg-BG" altLang="en-US" sz="2000" b="1" dirty="0" smtClean="0">
                <a:solidFill>
                  <a:schemeClr val="dk1"/>
                </a:solidFill>
                <a:latin typeface="+mn-lt"/>
                <a:cs typeface="Tahoma" pitchFamily="34" charset="0"/>
              </a:rPr>
              <a:t>Мин</a:t>
            </a:r>
            <a:r>
              <a:rPr lang="bg-BG" altLang="en-US" sz="2000" b="1" dirty="0">
                <a:solidFill>
                  <a:schemeClr val="dk1"/>
                </a:solidFill>
                <a:latin typeface="+mn-lt"/>
                <a:cs typeface="Tahoma" pitchFamily="34" charset="0"/>
              </a:rPr>
              <a:t>и</a:t>
            </a:r>
            <a:r>
              <a:rPr lang="bg-BG" altLang="en-US" sz="2000" b="1" dirty="0" smtClean="0">
                <a:solidFill>
                  <a:schemeClr val="dk1"/>
                </a:solidFill>
                <a:latin typeface="+mn-lt"/>
                <a:cs typeface="Tahoma" pitchFamily="34" charset="0"/>
              </a:rPr>
              <a:t>мален </a:t>
            </a:r>
            <a:r>
              <a:rPr lang="bg-BG" altLang="en-US" sz="2000" b="1" dirty="0">
                <a:solidFill>
                  <a:schemeClr val="dk1"/>
                </a:solidFill>
                <a:latin typeface="+mn-lt"/>
                <a:cs typeface="Tahoma" pitchFamily="34" charset="0"/>
              </a:rPr>
              <a:t>размер на помощта</a:t>
            </a:r>
            <a:endParaRPr lang="en-US" altLang="en-US" sz="2000" b="1" dirty="0">
              <a:solidFill>
                <a:schemeClr val="dk1"/>
              </a:solidFill>
              <a:latin typeface="+mn-lt"/>
              <a:cs typeface="Tahoma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238863" y="1563428"/>
            <a:ext cx="4464495" cy="857460"/>
          </a:xfrm>
          <a:prstGeom prst="roundRect">
            <a:avLst/>
          </a:prstGeom>
          <a:solidFill>
            <a:srgbClr val="AAAAAA">
              <a:lumMod val="40000"/>
              <a:lumOff val="60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en-US" sz="1200" i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2000" b="1" dirty="0">
                <a:ea typeface="Tahoma" pitchFamily="34" charset="0"/>
                <a:cs typeface="Tahoma" pitchFamily="34" charset="0"/>
              </a:rPr>
              <a:t>1</a:t>
            </a:r>
            <a:r>
              <a:rPr lang="ru-RU" altLang="en-US" sz="2000" b="1" dirty="0" smtClean="0">
                <a:ea typeface="Tahoma" pitchFamily="34" charset="0"/>
                <a:cs typeface="Tahoma" pitchFamily="34" charset="0"/>
              </a:rPr>
              <a:t>00 000 </a:t>
            </a:r>
            <a:r>
              <a:rPr lang="ru-RU" altLang="en-US" sz="2000" b="1" dirty="0" err="1" smtClean="0">
                <a:ea typeface="Tahoma" pitchFamily="34" charset="0"/>
                <a:cs typeface="Tahoma" pitchFamily="34" charset="0"/>
              </a:rPr>
              <a:t>лв</a:t>
            </a:r>
            <a:r>
              <a:rPr lang="ru-RU" altLang="en-US" sz="2000" b="1" dirty="0" smtClean="0">
                <a:ea typeface="Tahoma" pitchFamily="34" charset="0"/>
                <a:cs typeface="Tahoma" pitchFamily="34" charset="0"/>
              </a:rPr>
              <a:t>.</a:t>
            </a:r>
            <a:endParaRPr lang="ru-RU" altLang="en-US" sz="2000" dirty="0">
              <a:cs typeface="Tahoma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altLang="en-US" sz="10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altLang="en-US" sz="14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200027" y="3212976"/>
            <a:ext cx="3939926" cy="971999"/>
          </a:xfrm>
          <a:prstGeom prst="rightArrow">
            <a:avLst>
              <a:gd name="adj1" fmla="val 75000"/>
              <a:gd name="adj2" fmla="val 50000"/>
            </a:avLst>
          </a:prstGeom>
          <a:solidFill>
            <a:srgbClr val="D9B0E6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bg-BG" altLang="en-US" sz="2000" b="1" dirty="0">
                <a:solidFill>
                  <a:schemeClr val="dk1"/>
                </a:solidFill>
                <a:latin typeface="+mn-lt"/>
                <a:cs typeface="Tahoma" pitchFamily="34" charset="0"/>
              </a:rPr>
              <a:t>Максимален размер на </a:t>
            </a:r>
            <a:r>
              <a:rPr lang="bg-BG" altLang="en-US" sz="2000" b="1" dirty="0" smtClean="0">
                <a:solidFill>
                  <a:schemeClr val="dk1"/>
                </a:solidFill>
                <a:latin typeface="+mn-lt"/>
                <a:cs typeface="Tahoma" pitchFamily="34" charset="0"/>
              </a:rPr>
              <a:t>помощта</a:t>
            </a:r>
            <a:endParaRPr lang="en-US" altLang="en-US" sz="2000" b="1" dirty="0">
              <a:solidFill>
                <a:schemeClr val="dk1"/>
              </a:solidFill>
              <a:latin typeface="+mn-lt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851" y="5229200"/>
            <a:ext cx="813690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 err="1" smtClean="0">
                <a:effectLst>
                  <a:reflection blurRad="6350" stA="55000" endA="300" endPos="45500" dir="5400000" sy="-100000" algn="bl" rotWithShape="0"/>
                </a:effectLst>
                <a:cs typeface="Tahoma" pitchFamily="34" charset="0"/>
              </a:rPr>
              <a:t>Максимална</a:t>
            </a:r>
            <a:r>
              <a:rPr lang="ru-RU" sz="2400" b="1" dirty="0" smtClean="0">
                <a:effectLst>
                  <a:reflection blurRad="6350" stA="55000" endA="300" endPos="45500" dir="5400000" sy="-100000" algn="bl" rotWithShape="0"/>
                </a:effectLst>
                <a:cs typeface="Tahoma" pitchFamily="34" charset="0"/>
              </a:rPr>
              <a:t> </a:t>
            </a:r>
            <a:r>
              <a:rPr lang="ru-RU" sz="2400" b="1" dirty="0" err="1" smtClean="0">
                <a:effectLst>
                  <a:reflection blurRad="6350" stA="55000" endA="300" endPos="45500" dir="5400000" sy="-100000" algn="bl" rotWithShape="0"/>
                </a:effectLst>
                <a:cs typeface="Tahoma" pitchFamily="34" charset="0"/>
              </a:rPr>
              <a:t>продължителност</a:t>
            </a:r>
            <a:r>
              <a:rPr lang="ru-RU" sz="2400" b="1" dirty="0" smtClean="0">
                <a:effectLst>
                  <a:reflection blurRad="6350" stA="55000" endA="300" endPos="45500" dir="5400000" sy="-100000" algn="bl" rotWithShape="0"/>
                </a:effectLst>
                <a:cs typeface="Tahoma" pitchFamily="34" charset="0"/>
              </a:rPr>
              <a:t> на </a:t>
            </a:r>
            <a:r>
              <a:rPr lang="ru-RU" sz="2400" b="1" dirty="0" err="1" smtClean="0">
                <a:effectLst>
                  <a:reflection blurRad="6350" stA="55000" endA="300" endPos="45500" dir="5400000" sy="-100000" algn="bl" rotWithShape="0"/>
                </a:effectLst>
                <a:cs typeface="Tahoma" pitchFamily="34" charset="0"/>
              </a:rPr>
              <a:t>проектите</a:t>
            </a:r>
            <a:r>
              <a:rPr lang="ru-RU" sz="2400" b="1" dirty="0" smtClean="0">
                <a:effectLst>
                  <a:reflection blurRad="6350" stA="55000" endA="300" endPos="45500" dir="5400000" sy="-100000" algn="bl" rotWithShape="0"/>
                </a:effectLst>
                <a:cs typeface="Tahoma" pitchFamily="34" charset="0"/>
              </a:rPr>
              <a:t> - 12 </a:t>
            </a:r>
            <a:r>
              <a:rPr lang="ru-RU" sz="2400" b="1" dirty="0" err="1" smtClean="0">
                <a:effectLst>
                  <a:reflection blurRad="6350" stA="55000" endA="300" endPos="45500" dir="5400000" sy="-100000" algn="bl" rotWithShape="0"/>
                </a:effectLst>
                <a:cs typeface="Tahoma" pitchFamily="34" charset="0"/>
              </a:rPr>
              <a:t>месеца</a:t>
            </a:r>
            <a:endParaRPr lang="ru-RU" sz="2400" dirty="0" smtClean="0">
              <a:effectLst>
                <a:reflection blurRad="6350" stA="55000" endA="300" endPos="45500" dir="5400000" sy="-100000" algn="bl" rotWithShape="0"/>
              </a:effectLst>
              <a:cs typeface="Tahoma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539552" y="332656"/>
            <a:ext cx="8208912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Критерии за подбор на операции (</a:t>
            </a:r>
            <a:r>
              <a:rPr lang="en-US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ru-RU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n-US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r>
              <a:rPr lang="ru-RU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br>
              <a:rPr lang="ru-RU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bg-BG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324350" y="2785133"/>
            <a:ext cx="4379008" cy="2016224"/>
          </a:xfrm>
          <a:prstGeom prst="roundRect">
            <a:avLst/>
          </a:prstGeom>
          <a:solidFill>
            <a:srgbClr val="AAAAAA">
              <a:lumMod val="40000"/>
              <a:lumOff val="60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2000" b="1" dirty="0" smtClean="0">
                <a:ea typeface="Tahoma" pitchFamily="34" charset="0"/>
                <a:cs typeface="Tahoma" pitchFamily="34" charset="0"/>
              </a:rPr>
              <a:t>микро - 500 000 </a:t>
            </a:r>
            <a:r>
              <a:rPr lang="ru-RU" altLang="en-US" sz="2000" b="1" dirty="0" err="1" smtClean="0">
                <a:ea typeface="Tahoma" pitchFamily="34" charset="0"/>
                <a:cs typeface="Tahoma" pitchFamily="34" charset="0"/>
              </a:rPr>
              <a:t>лв</a:t>
            </a:r>
            <a:r>
              <a:rPr lang="ru-RU" altLang="en-US" sz="2000" b="1" dirty="0" smtClean="0">
                <a:ea typeface="Tahoma" pitchFamily="34" charset="0"/>
                <a:cs typeface="Tahoma" pitchFamily="34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en-US" sz="2000" b="1" dirty="0" smtClean="0">
              <a:ea typeface="Tahoma" pitchFamily="34" charset="0"/>
              <a:cs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2000" b="1" dirty="0">
                <a:ea typeface="Tahoma" pitchFamily="34" charset="0"/>
                <a:cs typeface="Tahoma" pitchFamily="34" charset="0"/>
              </a:rPr>
              <a:t>м</a:t>
            </a:r>
            <a:r>
              <a:rPr lang="ru-RU" altLang="en-US" sz="2000" b="1" dirty="0" smtClean="0">
                <a:ea typeface="Tahoma" pitchFamily="34" charset="0"/>
                <a:cs typeface="Tahoma" pitchFamily="34" charset="0"/>
              </a:rPr>
              <a:t>алки - 750 000 </a:t>
            </a:r>
            <a:r>
              <a:rPr lang="ru-RU" altLang="en-US" sz="2000" b="1" dirty="0" err="1" smtClean="0">
                <a:ea typeface="Tahoma" pitchFamily="34" charset="0"/>
                <a:cs typeface="Tahoma" pitchFamily="34" charset="0"/>
              </a:rPr>
              <a:t>лв</a:t>
            </a:r>
            <a:r>
              <a:rPr lang="ru-RU" altLang="en-US" sz="2000" b="1" dirty="0" smtClean="0">
                <a:ea typeface="Tahoma" pitchFamily="34" charset="0"/>
                <a:cs typeface="Tahoma" pitchFamily="34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en-US" sz="2000" b="1" dirty="0" smtClean="0">
              <a:ea typeface="Tahoma" pitchFamily="34" charset="0"/>
              <a:cs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2000" b="1" dirty="0" err="1">
                <a:ea typeface="Tahoma" pitchFamily="34" charset="0"/>
                <a:cs typeface="Tahoma" pitchFamily="34" charset="0"/>
              </a:rPr>
              <a:t>с</a:t>
            </a:r>
            <a:r>
              <a:rPr lang="ru-RU" altLang="en-US" sz="2000" b="1" dirty="0" err="1" smtClean="0">
                <a:ea typeface="Tahoma" pitchFamily="34" charset="0"/>
                <a:cs typeface="Tahoma" pitchFamily="34" charset="0"/>
              </a:rPr>
              <a:t>редни</a:t>
            </a:r>
            <a:r>
              <a:rPr lang="ru-RU" altLang="en-US" sz="2000" b="1" dirty="0" smtClean="0">
                <a:ea typeface="Tahoma" pitchFamily="34" charset="0"/>
                <a:cs typeface="Tahoma" pitchFamily="34" charset="0"/>
              </a:rPr>
              <a:t> - 1 000 000 </a:t>
            </a:r>
            <a:r>
              <a:rPr lang="ru-RU" altLang="en-US" sz="2000" b="1" dirty="0" err="1" smtClean="0">
                <a:ea typeface="Tahoma" pitchFamily="34" charset="0"/>
                <a:cs typeface="Tahoma" pitchFamily="34" charset="0"/>
              </a:rPr>
              <a:t>лв</a:t>
            </a:r>
            <a:r>
              <a:rPr lang="ru-RU" altLang="en-US" sz="2000" b="1" dirty="0" smtClean="0">
                <a:ea typeface="Tahoma" pitchFamily="34" charset="0"/>
                <a:cs typeface="Tahoma" pitchFamily="34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en-US" sz="2000" dirty="0">
              <a:latin typeface="Trebuchet MS" pitchFamily="34" charset="0"/>
              <a:cs typeface="Tahoma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altLang="en-US" sz="10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altLang="en-US" sz="14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/>
          <p:nvPr/>
        </p:nvSpPr>
        <p:spPr>
          <a:xfrm>
            <a:off x="671736" y="201478"/>
            <a:ext cx="7255648" cy="60814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Подобряване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на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производствения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капацитет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в МСП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-43209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61" y="6495876"/>
            <a:ext cx="61277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43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671297688"/>
              </p:ext>
            </p:extLst>
          </p:nvPr>
        </p:nvGraphicFramePr>
        <p:xfrm>
          <a:off x="539552" y="1340768"/>
          <a:ext cx="820891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57424" y="1340768"/>
            <a:ext cx="6257925" cy="5933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700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Търговци</a:t>
            </a:r>
            <a:r>
              <a:rPr lang="ru-RU" sz="17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по </a:t>
            </a:r>
            <a:r>
              <a:rPr lang="ru-RU" sz="1700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смисъла</a:t>
            </a:r>
            <a:r>
              <a:rPr lang="ru-RU" sz="17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на ТЗ или ЗК или </a:t>
            </a:r>
            <a:r>
              <a:rPr lang="ru-RU" sz="1700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еквивалентно</a:t>
            </a:r>
            <a:r>
              <a:rPr lang="ru-RU" sz="17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лице по </a:t>
            </a:r>
            <a:r>
              <a:rPr lang="ru-RU" sz="1700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смисъла</a:t>
            </a:r>
            <a:r>
              <a:rPr lang="ru-RU" sz="17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на </a:t>
            </a:r>
            <a:r>
              <a:rPr lang="ru-RU" sz="1700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законодателството</a:t>
            </a:r>
            <a:r>
              <a:rPr lang="ru-RU" sz="17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на </a:t>
            </a:r>
            <a:r>
              <a:rPr lang="ru-RU" sz="1700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държава-членка</a:t>
            </a:r>
            <a:r>
              <a:rPr lang="ru-RU" sz="17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на ЕИП</a:t>
            </a:r>
          </a:p>
          <a:p>
            <a:pPr marL="342900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Микро, малки и </a:t>
            </a:r>
            <a:r>
              <a:rPr lang="ru-RU" sz="1700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средни</a:t>
            </a:r>
            <a:r>
              <a:rPr lang="ru-RU" sz="17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предприятия по </a:t>
            </a:r>
            <a:r>
              <a:rPr lang="ru-RU" sz="1700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смисъла</a:t>
            </a:r>
            <a:r>
              <a:rPr lang="ru-RU" sz="17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на  чл. 3 и чл. 4 от ЗМСП и Приложение I на Регламент (ЕС) № 651/2014</a:t>
            </a:r>
          </a:p>
          <a:p>
            <a:pPr marL="342900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Минимум три </a:t>
            </a:r>
            <a:r>
              <a:rPr lang="ru-RU" sz="1700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приключени</a:t>
            </a:r>
            <a:r>
              <a:rPr lang="ru-RU" sz="17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финансови</a:t>
            </a:r>
            <a:r>
              <a:rPr lang="ru-RU" sz="17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години</a:t>
            </a:r>
            <a:r>
              <a:rPr lang="ru-RU" sz="17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(</a:t>
            </a:r>
            <a:r>
              <a:rPr lang="ru-RU" sz="1700" b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2015, 2016 и 2017 г.</a:t>
            </a:r>
            <a:r>
              <a:rPr lang="ru-RU" sz="17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) </a:t>
            </a:r>
            <a:r>
              <a:rPr lang="ru-RU" sz="1700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преди</a:t>
            </a:r>
            <a:r>
              <a:rPr lang="ru-RU" sz="17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датата</a:t>
            </a:r>
            <a:r>
              <a:rPr lang="ru-RU" sz="17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на </a:t>
            </a:r>
            <a:r>
              <a:rPr lang="ru-RU" sz="1700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обявяване</a:t>
            </a:r>
            <a:endParaRPr lang="ru-RU" sz="1700" dirty="0">
              <a:solidFill>
                <a:srgbClr val="002060"/>
              </a:solidFill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700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Реализирали</a:t>
            </a:r>
            <a:r>
              <a:rPr lang="ru-RU" sz="17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са</a:t>
            </a:r>
            <a:r>
              <a:rPr lang="ru-RU" sz="17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минимален размер </a:t>
            </a:r>
            <a:r>
              <a:rPr lang="ru-RU" sz="1700" b="1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нетни</a:t>
            </a:r>
            <a:r>
              <a:rPr lang="ru-RU" sz="1700" b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приходи от </a:t>
            </a:r>
            <a:r>
              <a:rPr lang="ru-RU" sz="1700" b="1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продажби</a:t>
            </a:r>
            <a:r>
              <a:rPr lang="ru-RU" sz="1700" b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700" b="1" dirty="0" err="1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общо</a:t>
            </a:r>
            <a:r>
              <a:rPr lang="ru-RU" sz="1700" b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7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за </a:t>
            </a:r>
            <a:r>
              <a:rPr lang="ru-RU" sz="1700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последните</a:t>
            </a:r>
            <a:r>
              <a:rPr lang="ru-RU" sz="17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три </a:t>
            </a:r>
            <a:r>
              <a:rPr lang="ru-RU" sz="1700" dirty="0" err="1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приключени</a:t>
            </a:r>
            <a:r>
              <a:rPr lang="ru-RU" sz="17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финансови</a:t>
            </a:r>
            <a:r>
              <a:rPr lang="ru-RU" sz="17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години</a:t>
            </a:r>
            <a:r>
              <a:rPr lang="ru-RU" sz="17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(</a:t>
            </a:r>
            <a:r>
              <a:rPr lang="ru-RU" sz="1700" b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2015, 2016 и 2017 г.), </a:t>
            </a:r>
            <a:r>
              <a:rPr lang="ru-RU" sz="1700" dirty="0" err="1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както</a:t>
            </a:r>
            <a:r>
              <a:rPr lang="ru-RU" sz="17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следва</a:t>
            </a:r>
            <a:r>
              <a:rPr lang="ru-RU" sz="17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:</a:t>
            </a:r>
          </a:p>
          <a:p>
            <a:pPr marL="742950" lvl="1" indent="-28575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7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	</a:t>
            </a:r>
            <a:r>
              <a:rPr lang="ru-RU" sz="17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микро предприятие </a:t>
            </a:r>
            <a:r>
              <a:rPr lang="bg-BG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≥ </a:t>
            </a:r>
            <a:r>
              <a:rPr lang="bg-BG" sz="17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210 000 лв.</a:t>
            </a:r>
            <a:r>
              <a:rPr lang="en-US" sz="17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742950" lvl="1" indent="-28575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bg-BG" sz="17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лко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предприятие ≥ 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750 000 </a:t>
            </a:r>
            <a:r>
              <a:rPr lang="ru-RU" sz="1700" b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лв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en-US" sz="17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742950" lvl="1" indent="-28575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ru-RU" sz="17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средно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предприятие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≥ 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3 000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000 </a:t>
            </a:r>
            <a:r>
              <a:rPr lang="ru-RU" sz="1700" b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лв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ru-RU" sz="17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endParaRPr lang="ru-RU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endParaRPr lang="bg-BG" sz="16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endParaRPr lang="ru-RU" dirty="0">
              <a:solidFill>
                <a:srgbClr val="00206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39552" y="332656"/>
            <a:ext cx="8208912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endParaRPr lang="bg-BG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 txBox="1">
            <a:spLocks/>
          </p:cNvSpPr>
          <p:nvPr/>
        </p:nvSpPr>
        <p:spPr>
          <a:xfrm>
            <a:off x="539552" y="332656"/>
            <a:ext cx="7251898" cy="647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err="1">
                <a:solidFill>
                  <a:prstClr val="black"/>
                </a:solidFill>
              </a:rPr>
              <a:t>Подобряване</a:t>
            </a:r>
            <a:r>
              <a:rPr lang="ru-RU" sz="2400" b="1" dirty="0">
                <a:solidFill>
                  <a:prstClr val="black"/>
                </a:solidFill>
              </a:rPr>
              <a:t> на </a:t>
            </a:r>
            <a:r>
              <a:rPr lang="ru-RU" sz="2400" b="1" dirty="0" err="1">
                <a:solidFill>
                  <a:prstClr val="black"/>
                </a:solidFill>
              </a:rPr>
              <a:t>производствения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капацитет</a:t>
            </a:r>
            <a:r>
              <a:rPr lang="ru-RU" sz="2400" b="1" dirty="0">
                <a:solidFill>
                  <a:prstClr val="black"/>
                </a:solidFill>
              </a:rPr>
              <a:t> в МСП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323" y="135012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EEDCA82-E22D-5C4C-BA40-66F899EB7BCD}"/>
              </a:ext>
            </a:extLst>
          </p:cNvPr>
          <p:cNvSpPr/>
          <p:nvPr/>
        </p:nvSpPr>
        <p:spPr>
          <a:xfrm>
            <a:off x="127862" y="6445866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>
                <a:solidFill>
                  <a:srgbClr val="001E5E"/>
                </a:solidFill>
                <a:latin typeface="Trebuchet MS,Bold"/>
              </a:rPr>
              <a:t>ГД </a:t>
            </a:r>
            <a:r>
              <a:rPr lang="bg-BG" sz="1200" dirty="0" smtClean="0">
                <a:solidFill>
                  <a:srgbClr val="001E5E"/>
                </a:solidFill>
                <a:latin typeface="Trebuchet MS,Bold"/>
              </a:rPr>
              <a:t>„Европейски </a:t>
            </a:r>
            <a:r>
              <a:rPr lang="bg-BG" sz="1200" dirty="0">
                <a:solidFill>
                  <a:srgbClr val="001E5E"/>
                </a:solidFill>
                <a:latin typeface="Trebuchet MS,Bold"/>
              </a:rPr>
              <a:t>фондове за конкурентоспособност“, Министерство на икономиката </a:t>
            </a:r>
            <a:endParaRPr lang="bg-BG" sz="1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1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8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530700039"/>
              </p:ext>
            </p:extLst>
          </p:nvPr>
        </p:nvGraphicFramePr>
        <p:xfrm>
          <a:off x="247651" y="1168660"/>
          <a:ext cx="8745413" cy="5082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75664" y="990595"/>
            <a:ext cx="676875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dirty="0">
              <a:solidFill>
                <a:srgbClr val="002060"/>
              </a:solidFill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Да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развиват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своята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основна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икономическа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дейност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(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съгласно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КИД-2008) в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една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от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определените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в НСНМСП 2014-2020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групи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сектори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на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икономическа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дейност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съгласно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тяхната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технологична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интензивност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:</a:t>
            </a:r>
          </a:p>
          <a:p>
            <a:pPr algn="just"/>
            <a:endParaRPr lang="ru-RU" sz="1600" b="1" i="1" dirty="0" smtClean="0">
              <a:solidFill>
                <a:srgbClr val="002060"/>
              </a:solidFill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600" b="1" i="1" dirty="0" err="1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Високотехнологични</a:t>
            </a:r>
            <a:r>
              <a:rPr lang="ru-RU" sz="1600" b="1" i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i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и </a:t>
            </a:r>
            <a:r>
              <a:rPr lang="ru-RU" sz="1600" b="1" i="1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средно</a:t>
            </a:r>
            <a:r>
              <a:rPr lang="ru-RU" sz="1600" b="1" i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високотехнологични</a:t>
            </a:r>
            <a:r>
              <a:rPr lang="ru-RU" sz="1600" b="1" i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промишлени</a:t>
            </a:r>
            <a:r>
              <a:rPr lang="ru-RU" sz="1600" b="1" i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производства </a:t>
            </a:r>
            <a:r>
              <a:rPr lang="ru-RU" sz="1600" b="1" i="1" dirty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(</a:t>
            </a:r>
            <a:r>
              <a:rPr lang="ru-RU" sz="1600" b="1" i="1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С20, C21, C26, С27, С28, С29 и С30</a:t>
            </a:r>
            <a:r>
              <a:rPr lang="bg-BG" sz="1600" b="1" i="1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)</a:t>
            </a:r>
            <a:endParaRPr lang="ru-RU" sz="1600" b="1" i="1" dirty="0">
              <a:solidFill>
                <a:srgbClr val="FF0000"/>
              </a:solidFill>
              <a:ea typeface="Tahoma" pitchFamily="34" charset="0"/>
              <a:cs typeface="Tahoma" pitchFamily="34" charset="0"/>
            </a:endParaRPr>
          </a:p>
          <a:p>
            <a:pPr algn="just"/>
            <a:endParaRPr lang="ru-RU" sz="1600" b="1" i="1" dirty="0">
              <a:solidFill>
                <a:srgbClr val="002060"/>
              </a:solidFill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600" b="1" i="1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Интензивни</a:t>
            </a:r>
            <a:r>
              <a:rPr lang="ru-RU" sz="1600" b="1" i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на знание услуги </a:t>
            </a:r>
            <a:r>
              <a:rPr lang="ru-RU" sz="1600" i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(</a:t>
            </a:r>
            <a:r>
              <a:rPr lang="ru-RU" sz="1600" b="1" i="1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J58, J59, J60, J61, J62, J63 и М72)</a:t>
            </a:r>
          </a:p>
          <a:p>
            <a:pPr algn="just"/>
            <a:endParaRPr lang="ru-RU" sz="1600" b="1" i="1" dirty="0">
              <a:solidFill>
                <a:srgbClr val="002060"/>
              </a:solidFill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600" b="1" i="1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Нискотехнологични</a:t>
            </a:r>
            <a:r>
              <a:rPr lang="ru-RU" sz="1600" b="1" i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и </a:t>
            </a:r>
            <a:r>
              <a:rPr lang="ru-RU" sz="1600" b="1" i="1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средно</a:t>
            </a:r>
            <a:r>
              <a:rPr lang="ru-RU" sz="1600" b="1" i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нискотехнологични</a:t>
            </a:r>
            <a:r>
              <a:rPr lang="ru-RU" sz="1600" b="1" i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промишлени</a:t>
            </a:r>
            <a:r>
              <a:rPr lang="ru-RU" sz="1600" b="1" i="1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производства </a:t>
            </a:r>
            <a:r>
              <a:rPr lang="ru-RU" sz="1600" b="1" i="1" dirty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(</a:t>
            </a:r>
            <a:r>
              <a:rPr lang="ru-RU" sz="1600" b="1" i="1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С10, С11, С13, С14, С15, С16, С17, С18, С19, С22, С23, С24, С25, С31, С32, С33)</a:t>
            </a:r>
            <a:endParaRPr lang="ru-RU" sz="1600" b="1" i="1" dirty="0">
              <a:solidFill>
                <a:srgbClr val="FF0000"/>
              </a:solidFill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1" i="1" dirty="0" smtClean="0">
              <a:solidFill>
                <a:srgbClr val="002060"/>
              </a:solidFill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Да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са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заявили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подкрепа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по проекта за кода си на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основна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икономическа</a:t>
            </a:r>
            <a:r>
              <a:rPr lang="ru-RU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дейност</a:t>
            </a:r>
            <a:r>
              <a:rPr lang="ru-RU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.</a:t>
            </a:r>
          </a:p>
          <a:p>
            <a:pPr algn="just"/>
            <a:endParaRPr lang="ru-RU" sz="1600" dirty="0" smtClean="0">
              <a:solidFill>
                <a:srgbClr val="002060"/>
              </a:solidFill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ВАЖНО: </a:t>
            </a:r>
            <a:r>
              <a:rPr lang="ru-RU" sz="1600" b="1" dirty="0" err="1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Служебната</a:t>
            </a:r>
            <a:r>
              <a:rPr lang="ru-RU" sz="1600" b="1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проверка </a:t>
            </a:r>
            <a:r>
              <a:rPr lang="ru-RU" sz="1600" b="1" dirty="0" err="1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относно</a:t>
            </a:r>
            <a:r>
              <a:rPr lang="ru-RU" sz="1600" b="1" dirty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 кода на </a:t>
            </a:r>
            <a:r>
              <a:rPr lang="ru-RU" sz="1600" b="1" dirty="0" err="1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основна</a:t>
            </a:r>
            <a:r>
              <a:rPr lang="ru-RU" sz="1600" b="1" dirty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икономическа</a:t>
            </a:r>
            <a:r>
              <a:rPr lang="ru-RU" sz="1600" b="1" dirty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дейност</a:t>
            </a:r>
            <a:r>
              <a:rPr lang="ru-RU" sz="1600" b="1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 се </a:t>
            </a:r>
            <a:r>
              <a:rPr lang="ru-RU" sz="1600" b="1" dirty="0" err="1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извършва</a:t>
            </a:r>
            <a:r>
              <a:rPr lang="ru-RU" sz="1600" b="1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въз</a:t>
            </a:r>
            <a:r>
              <a:rPr lang="ru-RU" sz="1600" b="1" dirty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 основа на </a:t>
            </a:r>
            <a:r>
              <a:rPr lang="ru-RU" sz="1600" b="1" dirty="0" err="1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данни</a:t>
            </a:r>
            <a:r>
              <a:rPr lang="ru-RU" sz="1600" b="1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за 2017 </a:t>
            </a:r>
            <a:r>
              <a:rPr lang="ru-RU" sz="1600" b="1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г.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2060"/>
              </a:solidFill>
              <a:ea typeface="Tahoma" pitchFamily="34" charset="0"/>
              <a:cs typeface="Tahoma" pitchFamily="34" charset="0"/>
            </a:endParaRPr>
          </a:p>
          <a:p>
            <a:pPr algn="just"/>
            <a:endParaRPr lang="ru-RU" sz="1600" dirty="0">
              <a:solidFill>
                <a:srgbClr val="002060"/>
              </a:solidFill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1" i="1" dirty="0">
              <a:solidFill>
                <a:srgbClr val="002060"/>
              </a:solidFill>
              <a:ea typeface="Tahoma" pitchFamily="34" charset="0"/>
              <a:cs typeface="Tahoma" pitchFamily="34" charset="0"/>
            </a:endParaRPr>
          </a:p>
          <a:p>
            <a:pPr algn="just"/>
            <a:endParaRPr lang="ru-RU" sz="1600" b="1" i="1" dirty="0" smtClean="0">
              <a:solidFill>
                <a:srgbClr val="002060"/>
              </a:solidFill>
              <a:ea typeface="Tahoma" pitchFamily="34" charset="0"/>
              <a:cs typeface="Tahoma" pitchFamily="34" charset="0"/>
            </a:endParaRPr>
          </a:p>
          <a:p>
            <a:pPr algn="just"/>
            <a:endParaRPr lang="ru-RU" sz="1600" b="1" i="1" dirty="0">
              <a:solidFill>
                <a:srgbClr val="002060"/>
              </a:solidFill>
              <a:ea typeface="Tahoma" pitchFamily="34" charset="0"/>
              <a:cs typeface="Tahoma" pitchFamily="34" charset="0"/>
            </a:endParaRPr>
          </a:p>
          <a:p>
            <a:pPr algn="just"/>
            <a:endParaRPr lang="ru-RU" sz="1600" b="1" i="1" dirty="0">
              <a:solidFill>
                <a:srgbClr val="002060"/>
              </a:solidFill>
              <a:ea typeface="Tahoma" pitchFamily="34" charset="0"/>
              <a:cs typeface="Tahoma" pitchFamily="34" charset="0"/>
            </a:endParaRPr>
          </a:p>
          <a:p>
            <a:pPr algn="just"/>
            <a:endParaRPr lang="ru-RU" sz="1200" dirty="0">
              <a:solidFill>
                <a:srgbClr val="00206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39552" y="332656"/>
            <a:ext cx="8208912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endParaRPr lang="bg-BG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 txBox="1">
            <a:spLocks/>
          </p:cNvSpPr>
          <p:nvPr/>
        </p:nvSpPr>
        <p:spPr>
          <a:xfrm>
            <a:off x="247651" y="332656"/>
            <a:ext cx="7524750" cy="647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2400" b="1" dirty="0" err="1">
                <a:solidFill>
                  <a:prstClr val="black"/>
                </a:solidFill>
              </a:rPr>
              <a:t>Подобряване</a:t>
            </a:r>
            <a:r>
              <a:rPr lang="ru-RU" sz="2400" b="1" dirty="0">
                <a:solidFill>
                  <a:prstClr val="black"/>
                </a:solidFill>
              </a:rPr>
              <a:t> на </a:t>
            </a:r>
            <a:r>
              <a:rPr lang="ru-RU" sz="2400" b="1" dirty="0" err="1">
                <a:solidFill>
                  <a:prstClr val="black"/>
                </a:solidFill>
              </a:rPr>
              <a:t>производствения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капацитет</a:t>
            </a:r>
            <a:r>
              <a:rPr lang="ru-RU" sz="2400" b="1" dirty="0">
                <a:solidFill>
                  <a:prstClr val="black"/>
                </a:solidFill>
              </a:rPr>
              <a:t> в МСП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144723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EEDCA82-E22D-5C4C-BA40-66F899EB7BCD}"/>
              </a:ext>
            </a:extLst>
          </p:cNvPr>
          <p:cNvSpPr/>
          <p:nvPr/>
        </p:nvSpPr>
        <p:spPr>
          <a:xfrm>
            <a:off x="127862" y="6445866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>
                <a:solidFill>
                  <a:srgbClr val="001E5E"/>
                </a:solidFill>
                <a:latin typeface="Trebuchet MS,Bold"/>
              </a:rPr>
              <a:t>ГД </a:t>
            </a:r>
            <a:r>
              <a:rPr lang="bg-BG" sz="1200" dirty="0" smtClean="0">
                <a:solidFill>
                  <a:srgbClr val="001E5E"/>
                </a:solidFill>
                <a:latin typeface="Trebuchet MS,Bold"/>
              </a:rPr>
              <a:t>„Европейски </a:t>
            </a:r>
            <a:r>
              <a:rPr lang="bg-BG" sz="1200" dirty="0">
                <a:solidFill>
                  <a:srgbClr val="001E5E"/>
                </a:solidFill>
                <a:latin typeface="Trebuchet MS,Bold"/>
              </a:rPr>
              <a:t>фондове за конкурентоспособност“, Министерство на икономиката </a:t>
            </a:r>
            <a:endParaRPr lang="bg-BG" sz="1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4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217674654"/>
              </p:ext>
            </p:extLst>
          </p:nvPr>
        </p:nvGraphicFramePr>
        <p:xfrm>
          <a:off x="224409" y="1265152"/>
          <a:ext cx="8745413" cy="4899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19299" y="1208978"/>
            <a:ext cx="719137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700" dirty="0" smtClean="0">
                <a:solidFill>
                  <a:srgbClr val="002060"/>
                </a:solidFill>
              </a:rPr>
              <a:t>• </a:t>
            </a:r>
            <a:r>
              <a:rPr lang="ru-RU" sz="1700" dirty="0" smtClean="0">
                <a:solidFill>
                  <a:srgbClr val="002060"/>
                </a:solidFill>
              </a:rPr>
              <a:t>Лица</a:t>
            </a:r>
            <a:r>
              <a:rPr lang="ru-RU" sz="1700" dirty="0">
                <a:solidFill>
                  <a:srgbClr val="002060"/>
                </a:solidFill>
              </a:rPr>
              <a:t>, </a:t>
            </a:r>
            <a:r>
              <a:rPr lang="ru-RU" sz="1700" dirty="0" err="1">
                <a:solidFill>
                  <a:srgbClr val="002060"/>
                </a:solidFill>
              </a:rPr>
              <a:t>които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попадат</a:t>
            </a:r>
            <a:r>
              <a:rPr lang="ru-RU" sz="1700" dirty="0">
                <a:solidFill>
                  <a:srgbClr val="002060"/>
                </a:solidFill>
              </a:rPr>
              <a:t> в </a:t>
            </a:r>
            <a:r>
              <a:rPr lang="ru-RU" sz="1700" dirty="0" err="1">
                <a:solidFill>
                  <a:srgbClr val="002060"/>
                </a:solidFill>
              </a:rPr>
              <a:t>ограничителните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изисквания</a:t>
            </a:r>
            <a:r>
              <a:rPr lang="ru-RU" sz="1700" dirty="0">
                <a:solidFill>
                  <a:srgbClr val="002060"/>
                </a:solidFill>
              </a:rPr>
              <a:t> на чл. 25, ал. 2 от ЗУСЕСИФ и чл. 7 от ПМС </a:t>
            </a:r>
            <a:r>
              <a:rPr lang="ru-RU" sz="1700" dirty="0" smtClean="0">
                <a:solidFill>
                  <a:srgbClr val="002060"/>
                </a:solidFill>
              </a:rPr>
              <a:t>162/2016;</a:t>
            </a:r>
          </a:p>
          <a:p>
            <a:endParaRPr lang="ru-RU" sz="1700" dirty="0">
              <a:solidFill>
                <a:srgbClr val="002060"/>
              </a:solidFill>
            </a:endParaRPr>
          </a:p>
          <a:p>
            <a:r>
              <a:rPr lang="ru-RU" sz="1700" dirty="0">
                <a:solidFill>
                  <a:srgbClr val="002060"/>
                </a:solidFill>
              </a:rPr>
              <a:t>• С </a:t>
            </a:r>
            <a:r>
              <a:rPr lang="ru-RU" sz="1700" dirty="0" err="1">
                <a:solidFill>
                  <a:srgbClr val="002060"/>
                </a:solidFill>
              </a:rPr>
              <a:t>оглед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избягване</a:t>
            </a:r>
            <a:r>
              <a:rPr lang="ru-RU" sz="1700" dirty="0">
                <a:solidFill>
                  <a:srgbClr val="002060"/>
                </a:solidFill>
              </a:rPr>
              <a:t> на </a:t>
            </a:r>
            <a:r>
              <a:rPr lang="ru-RU" sz="1700" dirty="0" err="1">
                <a:solidFill>
                  <a:srgbClr val="002060"/>
                </a:solidFill>
              </a:rPr>
              <a:t>припокриването</a:t>
            </a:r>
            <a:r>
              <a:rPr lang="ru-RU" sz="1700" dirty="0">
                <a:solidFill>
                  <a:srgbClr val="002060"/>
                </a:solidFill>
              </a:rPr>
              <a:t> на </a:t>
            </a:r>
            <a:r>
              <a:rPr lang="ru-RU" sz="1700" dirty="0" err="1">
                <a:solidFill>
                  <a:srgbClr val="002060"/>
                </a:solidFill>
              </a:rPr>
              <a:t>интервенциите</a:t>
            </a:r>
            <a:r>
              <a:rPr lang="ru-RU" sz="1700" dirty="0">
                <a:solidFill>
                  <a:srgbClr val="002060"/>
                </a:solidFill>
              </a:rPr>
              <a:t> между ОПИК 2014-2020 и ПРСР 2014-2020, </a:t>
            </a:r>
            <a:r>
              <a:rPr lang="ru-RU" sz="1700" dirty="0" err="1">
                <a:solidFill>
                  <a:srgbClr val="002060"/>
                </a:solidFill>
              </a:rPr>
              <a:t>подкрепа</a:t>
            </a:r>
            <a:r>
              <a:rPr lang="ru-RU" sz="1700" dirty="0">
                <a:solidFill>
                  <a:srgbClr val="002060"/>
                </a:solidFill>
              </a:rPr>
              <a:t> по </a:t>
            </a:r>
            <a:r>
              <a:rPr lang="ru-RU" sz="1700" dirty="0" err="1">
                <a:solidFill>
                  <a:srgbClr val="002060"/>
                </a:solidFill>
              </a:rPr>
              <a:t>процедурата</a:t>
            </a:r>
            <a:r>
              <a:rPr lang="ru-RU" sz="1700" dirty="0">
                <a:solidFill>
                  <a:srgbClr val="002060"/>
                </a:solidFill>
              </a:rPr>
              <a:t> не </a:t>
            </a:r>
            <a:r>
              <a:rPr lang="ru-RU" sz="1700" dirty="0" err="1">
                <a:solidFill>
                  <a:srgbClr val="002060"/>
                </a:solidFill>
              </a:rPr>
              <a:t>могат</a:t>
            </a:r>
            <a:r>
              <a:rPr lang="ru-RU" sz="1700" dirty="0">
                <a:solidFill>
                  <a:srgbClr val="002060"/>
                </a:solidFill>
              </a:rPr>
              <a:t> да </a:t>
            </a:r>
            <a:r>
              <a:rPr lang="ru-RU" sz="1700" dirty="0" err="1">
                <a:solidFill>
                  <a:srgbClr val="002060"/>
                </a:solidFill>
              </a:rPr>
              <a:t>получават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</a:rPr>
              <a:t>кандидати</a:t>
            </a:r>
            <a:r>
              <a:rPr lang="ru-RU" sz="1700" dirty="0" smtClean="0">
                <a:solidFill>
                  <a:srgbClr val="002060"/>
                </a:solidFill>
              </a:rPr>
              <a:t>, </a:t>
            </a:r>
            <a:r>
              <a:rPr lang="ru-RU" sz="1700" dirty="0" err="1">
                <a:solidFill>
                  <a:srgbClr val="002060"/>
                </a:solidFill>
              </a:rPr>
              <a:t>които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са</a:t>
            </a:r>
            <a:r>
              <a:rPr lang="ru-RU" sz="1700" dirty="0" smtClean="0">
                <a:solidFill>
                  <a:srgbClr val="002060"/>
                </a:solidFill>
              </a:rPr>
              <a:t>:</a:t>
            </a:r>
          </a:p>
          <a:p>
            <a:endParaRPr lang="ru-RU" sz="1700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700" b="1" dirty="0" err="1" smtClean="0">
                <a:solidFill>
                  <a:srgbClr val="002060"/>
                </a:solidFill>
              </a:rPr>
              <a:t>микропредприятия</a:t>
            </a:r>
            <a:r>
              <a:rPr lang="ru-RU" sz="1700" dirty="0">
                <a:solidFill>
                  <a:srgbClr val="002060"/>
                </a:solidFill>
              </a:rPr>
              <a:t>, </a:t>
            </a:r>
            <a:r>
              <a:rPr lang="ru-RU" sz="1700" dirty="0" err="1">
                <a:solidFill>
                  <a:srgbClr val="002060"/>
                </a:solidFill>
              </a:rPr>
              <a:t>които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имат</a:t>
            </a:r>
            <a:r>
              <a:rPr lang="ru-RU" sz="1700" dirty="0">
                <a:solidFill>
                  <a:srgbClr val="002060"/>
                </a:solidFill>
              </a:rPr>
              <a:t> седалище или клон </a:t>
            </a:r>
            <a:r>
              <a:rPr lang="ru-RU" sz="1700" dirty="0" err="1">
                <a:solidFill>
                  <a:srgbClr val="002060"/>
                </a:solidFill>
              </a:rPr>
              <a:t>със</a:t>
            </a:r>
            <a:r>
              <a:rPr lang="ru-RU" sz="1700" dirty="0">
                <a:solidFill>
                  <a:srgbClr val="002060"/>
                </a:solidFill>
              </a:rPr>
              <a:t> седалище на </a:t>
            </a:r>
            <a:r>
              <a:rPr lang="ru-RU" sz="1700" dirty="0" err="1">
                <a:solidFill>
                  <a:srgbClr val="002060"/>
                </a:solidFill>
              </a:rPr>
              <a:t>територията</a:t>
            </a:r>
            <a:r>
              <a:rPr lang="ru-RU" sz="1700" dirty="0">
                <a:solidFill>
                  <a:srgbClr val="002060"/>
                </a:solidFill>
              </a:rPr>
              <a:t> на </a:t>
            </a:r>
            <a:r>
              <a:rPr lang="ru-RU" sz="1700" dirty="0" err="1">
                <a:solidFill>
                  <a:srgbClr val="002060"/>
                </a:solidFill>
              </a:rPr>
              <a:t>селски</a:t>
            </a:r>
            <a:r>
              <a:rPr lang="ru-RU" sz="1700" dirty="0">
                <a:solidFill>
                  <a:srgbClr val="002060"/>
                </a:solidFill>
              </a:rPr>
              <a:t> район </a:t>
            </a:r>
            <a:r>
              <a:rPr lang="ru-RU" sz="1700" b="1" dirty="0">
                <a:solidFill>
                  <a:srgbClr val="002060"/>
                </a:solidFill>
              </a:rPr>
              <a:t>И</a:t>
            </a:r>
            <a:r>
              <a:rPr lang="ru-RU" sz="1700" b="1" dirty="0" smtClean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са</a:t>
            </a:r>
            <a:r>
              <a:rPr lang="ru-RU" sz="1700" dirty="0">
                <a:solidFill>
                  <a:srgbClr val="002060"/>
                </a:solidFill>
              </a:rPr>
              <a:t> заявили за </a:t>
            </a:r>
            <a:r>
              <a:rPr lang="ru-RU" sz="1700" dirty="0" err="1">
                <a:solidFill>
                  <a:srgbClr val="002060"/>
                </a:solidFill>
              </a:rPr>
              <a:t>подпомагане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дейности</a:t>
            </a:r>
            <a:r>
              <a:rPr lang="ru-RU" sz="1700" dirty="0">
                <a:solidFill>
                  <a:srgbClr val="002060"/>
                </a:solidFill>
              </a:rPr>
              <a:t> по проекта, </a:t>
            </a:r>
            <a:r>
              <a:rPr lang="ru-RU" sz="1700" dirty="0" err="1">
                <a:solidFill>
                  <a:srgbClr val="002060"/>
                </a:solidFill>
              </a:rPr>
              <a:t>които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err="1">
                <a:solidFill>
                  <a:srgbClr val="002060"/>
                </a:solidFill>
              </a:rPr>
              <a:t>ще</a:t>
            </a:r>
            <a:r>
              <a:rPr lang="ru-RU" sz="1700" dirty="0">
                <a:solidFill>
                  <a:srgbClr val="002060"/>
                </a:solidFill>
              </a:rPr>
              <a:t> се </a:t>
            </a:r>
            <a:r>
              <a:rPr lang="ru-RU" sz="1700" dirty="0" err="1">
                <a:solidFill>
                  <a:srgbClr val="002060"/>
                </a:solidFill>
              </a:rPr>
              <a:t>осъществяват</a:t>
            </a:r>
            <a:r>
              <a:rPr lang="ru-RU" sz="1700" dirty="0">
                <a:solidFill>
                  <a:srgbClr val="002060"/>
                </a:solidFill>
              </a:rPr>
              <a:t> в община на </a:t>
            </a:r>
            <a:r>
              <a:rPr lang="ru-RU" sz="1700" dirty="0" err="1">
                <a:solidFill>
                  <a:srgbClr val="002060"/>
                </a:solidFill>
              </a:rPr>
              <a:t>територията</a:t>
            </a:r>
            <a:r>
              <a:rPr lang="ru-RU" sz="1700" dirty="0">
                <a:solidFill>
                  <a:srgbClr val="002060"/>
                </a:solidFill>
              </a:rPr>
              <a:t> на </a:t>
            </a:r>
            <a:r>
              <a:rPr lang="ru-RU" sz="1700" dirty="0" err="1">
                <a:solidFill>
                  <a:srgbClr val="002060"/>
                </a:solidFill>
              </a:rPr>
              <a:t>селски</a:t>
            </a:r>
            <a:r>
              <a:rPr lang="ru-RU" sz="1700" dirty="0">
                <a:solidFill>
                  <a:srgbClr val="002060"/>
                </a:solidFill>
              </a:rPr>
              <a:t> </a:t>
            </a:r>
            <a:r>
              <a:rPr lang="ru-RU" sz="1700" dirty="0" smtClean="0">
                <a:solidFill>
                  <a:srgbClr val="002060"/>
                </a:solidFill>
              </a:rPr>
              <a:t>район;</a:t>
            </a:r>
            <a:endParaRPr lang="ru-RU" sz="1700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endParaRPr lang="ru-RU" sz="1700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700" b="1" dirty="0" err="1" smtClean="0">
                <a:solidFill>
                  <a:srgbClr val="002060"/>
                </a:solidFill>
              </a:rPr>
              <a:t>микропредприятия</a:t>
            </a:r>
            <a:r>
              <a:rPr lang="ru-RU" sz="1700" dirty="0" smtClean="0">
                <a:solidFill>
                  <a:srgbClr val="002060"/>
                </a:solidFill>
              </a:rPr>
              <a:t>, </a:t>
            </a:r>
            <a:r>
              <a:rPr lang="ru-RU" sz="1700" dirty="0" err="1" smtClean="0">
                <a:solidFill>
                  <a:srgbClr val="002060"/>
                </a:solidFill>
              </a:rPr>
              <a:t>осъществяващи</a:t>
            </a:r>
            <a:r>
              <a:rPr lang="ru-RU" sz="1700" dirty="0" smtClean="0">
                <a:solidFill>
                  <a:srgbClr val="002060"/>
                </a:solidFill>
              </a:rPr>
              <a:t> инвестиции, </a:t>
            </a:r>
            <a:r>
              <a:rPr lang="ru-RU" sz="1700" dirty="0" err="1" smtClean="0">
                <a:solidFill>
                  <a:srgbClr val="002060"/>
                </a:solidFill>
              </a:rPr>
              <a:t>свързани</a:t>
            </a:r>
            <a:r>
              <a:rPr lang="ru-RU" sz="1700" dirty="0" smtClean="0">
                <a:solidFill>
                  <a:srgbClr val="002060"/>
                </a:solidFill>
              </a:rPr>
              <a:t> с </a:t>
            </a:r>
            <a:r>
              <a:rPr lang="ru-RU" sz="1700" dirty="0" err="1" smtClean="0">
                <a:solidFill>
                  <a:srgbClr val="002060"/>
                </a:solidFill>
              </a:rPr>
              <a:t>преработка</a:t>
            </a:r>
            <a:r>
              <a:rPr lang="ru-RU" sz="1700" dirty="0" smtClean="0">
                <a:solidFill>
                  <a:srgbClr val="002060"/>
                </a:solidFill>
              </a:rPr>
              <a:t> и/или маркетинг на </a:t>
            </a:r>
            <a:r>
              <a:rPr lang="ru-RU" sz="1700" dirty="0" err="1" smtClean="0">
                <a:solidFill>
                  <a:srgbClr val="002060"/>
                </a:solidFill>
              </a:rPr>
              <a:t>селскостопански</a:t>
            </a:r>
            <a:r>
              <a:rPr lang="ru-RU" sz="1700" dirty="0" smtClean="0">
                <a:solidFill>
                  <a:srgbClr val="002060"/>
                </a:solidFill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</a:rPr>
              <a:t>продукти</a:t>
            </a:r>
            <a:r>
              <a:rPr lang="ru-RU" sz="1700" dirty="0" smtClean="0">
                <a:solidFill>
                  <a:srgbClr val="002060"/>
                </a:solidFill>
              </a:rPr>
              <a:t> в </a:t>
            </a:r>
            <a:r>
              <a:rPr lang="ru-RU" sz="1700" dirty="0" err="1" smtClean="0">
                <a:solidFill>
                  <a:srgbClr val="002060"/>
                </a:solidFill>
              </a:rPr>
              <a:t>неселскостопански</a:t>
            </a:r>
            <a:r>
              <a:rPr lang="ru-RU" sz="1700" dirty="0" smtClean="0">
                <a:solidFill>
                  <a:srgbClr val="002060"/>
                </a:solidFill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</a:rPr>
              <a:t>продукти</a:t>
            </a:r>
            <a:r>
              <a:rPr lang="ru-RU" sz="1700" dirty="0" smtClean="0">
                <a:solidFill>
                  <a:srgbClr val="002060"/>
                </a:solidFill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</a:rPr>
              <a:t>извън</a:t>
            </a:r>
            <a:r>
              <a:rPr lang="ru-RU" sz="1700" dirty="0" smtClean="0">
                <a:solidFill>
                  <a:srgbClr val="002060"/>
                </a:solidFill>
              </a:rPr>
              <a:t> Приложение № I от Договора за </a:t>
            </a:r>
            <a:r>
              <a:rPr lang="ru-RU" sz="1700" dirty="0" err="1" smtClean="0">
                <a:solidFill>
                  <a:srgbClr val="002060"/>
                </a:solidFill>
              </a:rPr>
              <a:t>създаване</a:t>
            </a:r>
            <a:r>
              <a:rPr lang="ru-RU" sz="1700" dirty="0" smtClean="0">
                <a:solidFill>
                  <a:srgbClr val="002060"/>
                </a:solidFill>
              </a:rPr>
              <a:t> на </a:t>
            </a:r>
            <a:r>
              <a:rPr lang="ru-RU" sz="1700" dirty="0" err="1" smtClean="0">
                <a:solidFill>
                  <a:srgbClr val="002060"/>
                </a:solidFill>
              </a:rPr>
              <a:t>европейската</a:t>
            </a:r>
            <a:r>
              <a:rPr lang="ru-RU" sz="1700" dirty="0" smtClean="0">
                <a:solidFill>
                  <a:srgbClr val="002060"/>
                </a:solidFill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</a:rPr>
              <a:t>общност</a:t>
            </a:r>
            <a:r>
              <a:rPr lang="ru-RU" sz="1700" dirty="0" smtClean="0">
                <a:solidFill>
                  <a:srgbClr val="002060"/>
                </a:solidFill>
              </a:rPr>
              <a:t>, или с </a:t>
            </a:r>
            <a:r>
              <a:rPr lang="ru-RU" sz="1700" dirty="0" err="1" smtClean="0">
                <a:solidFill>
                  <a:srgbClr val="002060"/>
                </a:solidFill>
              </a:rPr>
              <a:t>производството</a:t>
            </a:r>
            <a:r>
              <a:rPr lang="ru-RU" sz="1700" dirty="0" smtClean="0">
                <a:solidFill>
                  <a:srgbClr val="002060"/>
                </a:solidFill>
              </a:rPr>
              <a:t> на </a:t>
            </a:r>
            <a:r>
              <a:rPr lang="ru-RU" sz="1700" dirty="0" err="1" smtClean="0">
                <a:solidFill>
                  <a:srgbClr val="002060"/>
                </a:solidFill>
              </a:rPr>
              <a:t>памук</a:t>
            </a:r>
            <a:r>
              <a:rPr lang="ru-RU" sz="1700" dirty="0" smtClean="0">
                <a:solidFill>
                  <a:srgbClr val="002060"/>
                </a:solidFill>
              </a:rPr>
              <a:t>, в случай че </a:t>
            </a:r>
            <a:r>
              <a:rPr lang="ru-RU" sz="1700" dirty="0" err="1" smtClean="0">
                <a:solidFill>
                  <a:srgbClr val="002060"/>
                </a:solidFill>
              </a:rPr>
              <a:t>тези</a:t>
            </a:r>
            <a:r>
              <a:rPr lang="ru-RU" sz="1700" dirty="0" smtClean="0">
                <a:solidFill>
                  <a:srgbClr val="002060"/>
                </a:solidFill>
              </a:rPr>
              <a:t> инвестиции се </a:t>
            </a:r>
            <a:r>
              <a:rPr lang="ru-RU" sz="1700" dirty="0" err="1" smtClean="0">
                <a:solidFill>
                  <a:srgbClr val="002060"/>
                </a:solidFill>
              </a:rPr>
              <a:t>осъществяват</a:t>
            </a:r>
            <a:r>
              <a:rPr lang="ru-RU" sz="1700" dirty="0" smtClean="0">
                <a:solidFill>
                  <a:srgbClr val="002060"/>
                </a:solidFill>
              </a:rPr>
              <a:t> на </a:t>
            </a:r>
            <a:r>
              <a:rPr lang="ru-RU" sz="1700" dirty="0" err="1" smtClean="0">
                <a:solidFill>
                  <a:srgbClr val="002060"/>
                </a:solidFill>
              </a:rPr>
              <a:t>територията</a:t>
            </a:r>
            <a:r>
              <a:rPr lang="ru-RU" sz="1700" dirty="0" smtClean="0">
                <a:solidFill>
                  <a:srgbClr val="002060"/>
                </a:solidFill>
              </a:rPr>
              <a:t> на </a:t>
            </a:r>
            <a:r>
              <a:rPr lang="ru-RU" sz="1700" dirty="0" err="1" smtClean="0">
                <a:solidFill>
                  <a:srgbClr val="002060"/>
                </a:solidFill>
              </a:rPr>
              <a:t>селските</a:t>
            </a:r>
            <a:r>
              <a:rPr lang="ru-RU" sz="1700" dirty="0" smtClean="0">
                <a:solidFill>
                  <a:srgbClr val="002060"/>
                </a:solidFill>
              </a:rPr>
              <a:t> </a:t>
            </a:r>
            <a:r>
              <a:rPr lang="ru-RU" sz="1700" dirty="0" err="1" smtClean="0">
                <a:solidFill>
                  <a:srgbClr val="002060"/>
                </a:solidFill>
              </a:rPr>
              <a:t>райони</a:t>
            </a:r>
            <a:endParaRPr lang="ru-RU" sz="1700" dirty="0" smtClean="0">
              <a:solidFill>
                <a:srgbClr val="002060"/>
              </a:solidFill>
            </a:endParaRPr>
          </a:p>
          <a:p>
            <a:endParaRPr lang="bg-BG" sz="1400" dirty="0">
              <a:solidFill>
                <a:srgbClr val="002060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39552" y="332656"/>
            <a:ext cx="8208912" cy="6480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endParaRPr lang="bg-BG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xmlns="" id="{9DF2C3C0-9CD0-0743-A8E6-0C7F4CADAA7A}"/>
              </a:ext>
            </a:extLst>
          </p:cNvPr>
          <p:cNvSpPr txBox="1">
            <a:spLocks/>
          </p:cNvSpPr>
          <p:nvPr/>
        </p:nvSpPr>
        <p:spPr>
          <a:xfrm>
            <a:off x="352426" y="332656"/>
            <a:ext cx="7524750" cy="647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2400" b="1" dirty="0" err="1">
                <a:solidFill>
                  <a:prstClr val="black"/>
                </a:solidFill>
              </a:rPr>
              <a:t>Подобряване</a:t>
            </a:r>
            <a:r>
              <a:rPr lang="ru-RU" sz="2400" b="1" dirty="0">
                <a:solidFill>
                  <a:prstClr val="black"/>
                </a:solidFill>
              </a:rPr>
              <a:t> на </a:t>
            </a:r>
            <a:r>
              <a:rPr lang="ru-RU" sz="2400" b="1" dirty="0" err="1">
                <a:solidFill>
                  <a:prstClr val="black"/>
                </a:solidFill>
              </a:rPr>
              <a:t>производствения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капацитет</a:t>
            </a:r>
            <a:r>
              <a:rPr lang="ru-RU" sz="2400" b="1" dirty="0">
                <a:solidFill>
                  <a:prstClr val="black"/>
                </a:solidFill>
              </a:rPr>
              <a:t> в МСП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144537"/>
            <a:ext cx="108585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EEDCA82-E22D-5C4C-BA40-66F899EB7BCD}"/>
              </a:ext>
            </a:extLst>
          </p:cNvPr>
          <p:cNvSpPr/>
          <p:nvPr/>
        </p:nvSpPr>
        <p:spPr>
          <a:xfrm>
            <a:off x="127862" y="6445866"/>
            <a:ext cx="7125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>
                <a:solidFill>
                  <a:srgbClr val="001E5E"/>
                </a:solidFill>
                <a:latin typeface="Trebuchet MS,Bold"/>
              </a:rPr>
              <a:t>ГД </a:t>
            </a:r>
            <a:r>
              <a:rPr lang="bg-BG" sz="1200" dirty="0" smtClean="0">
                <a:solidFill>
                  <a:srgbClr val="001E5E"/>
                </a:solidFill>
                <a:latin typeface="Trebuchet MS,Bold"/>
              </a:rPr>
              <a:t>„Европейски </a:t>
            </a:r>
            <a:r>
              <a:rPr lang="bg-BG" sz="1200" dirty="0">
                <a:solidFill>
                  <a:srgbClr val="001E5E"/>
                </a:solidFill>
                <a:latin typeface="Trebuchet MS,Bold"/>
              </a:rPr>
              <a:t>фондове за конкурентоспособност“, Министерство на икономиката </a:t>
            </a:r>
            <a:endParaRPr lang="bg-BG" sz="1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94A54FC-6A47-F448-89C1-DDE00143EEBC}"/>
              </a:ext>
            </a:extLst>
          </p:cNvPr>
          <p:cNvSpPr/>
          <p:nvPr/>
        </p:nvSpPr>
        <p:spPr>
          <a:xfrm flipH="1" flipV="1">
            <a:off x="127861" y="6369362"/>
            <a:ext cx="9016138" cy="36000"/>
          </a:xfrm>
          <a:prstGeom prst="rect">
            <a:avLst/>
          </a:prstGeom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6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3932</Words>
  <Application>Microsoft Office PowerPoint</Application>
  <PresentationFormat>On-screen Show (4:3)</PresentationFormat>
  <Paragraphs>490</Paragraphs>
  <Slides>40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Office Theme</vt:lpstr>
      <vt:lpstr>1_Office Theme</vt:lpstr>
      <vt:lpstr>OPIK-Portrait_Transperant_14</vt:lpstr>
      <vt:lpstr>    </vt:lpstr>
      <vt:lpstr> </vt:lpstr>
      <vt:lpstr>Основни параметри на процедурата (2/4)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Подобряване на производствения капацитет в МСП</vt:lpstr>
      <vt:lpstr>Подобряване на производствения капацитет в МСП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Условия за допустимост на разходите (2/2)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ВАРИАНТИ НА ИЗПЛАЩАНЕ НА БЕЗВЪЗМЕЗДНАТА ФИНАНСОВА ПОМОЩ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МУСТАФА ЧАУШОВ</dc:creator>
  <cp:lastModifiedBy>User</cp:lastModifiedBy>
  <cp:revision>99</cp:revision>
  <cp:lastPrinted>2019-01-08T09:39:08Z</cp:lastPrinted>
  <dcterms:created xsi:type="dcterms:W3CDTF">2018-04-30T09:27:19Z</dcterms:created>
  <dcterms:modified xsi:type="dcterms:W3CDTF">2019-02-04T12:56:52Z</dcterms:modified>
</cp:coreProperties>
</file>