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47"/>
  </p:notesMasterIdLst>
  <p:handoutMasterIdLst>
    <p:handoutMasterId r:id="rId48"/>
  </p:handoutMasterIdLst>
  <p:sldIdLst>
    <p:sldId id="327" r:id="rId4"/>
    <p:sldId id="361" r:id="rId5"/>
    <p:sldId id="262" r:id="rId6"/>
    <p:sldId id="331" r:id="rId7"/>
    <p:sldId id="366" r:id="rId8"/>
    <p:sldId id="367" r:id="rId9"/>
    <p:sldId id="368" r:id="rId10"/>
    <p:sldId id="369" r:id="rId11"/>
    <p:sldId id="372" r:id="rId12"/>
    <p:sldId id="373" r:id="rId13"/>
    <p:sldId id="297" r:id="rId14"/>
    <p:sldId id="296" r:id="rId15"/>
    <p:sldId id="320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298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77" r:id="rId40"/>
    <p:sldId id="378" r:id="rId41"/>
    <p:sldId id="379" r:id="rId42"/>
    <p:sldId id="380" r:id="rId43"/>
    <p:sldId id="381" r:id="rId44"/>
    <p:sldId id="382" r:id="rId45"/>
    <p:sldId id="276" r:id="rId46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31B8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0" autoAdjust="0"/>
    <p:restoredTop sz="94557" autoAdjust="0"/>
  </p:normalViewPr>
  <p:slideViewPr>
    <p:cSldViewPr snapToGrid="0" snapToObjects="1">
      <p:cViewPr varScale="1">
        <p:scale>
          <a:sx n="108" d="100"/>
          <a:sy n="108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11CD9-DF58-432F-8AFB-57D529E29C2F}" type="doc">
      <dgm:prSet loTypeId="urn:microsoft.com/office/officeart/2005/8/layout/chevron2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bg-BG"/>
        </a:p>
      </dgm:t>
    </dgm:pt>
    <dgm:pt modelId="{19EDC453-9673-4B2B-8EEA-AD1998BC5A7B}">
      <dgm:prSet phldrT="[Text]" custT="1"/>
      <dgm:spPr/>
      <dgm:t>
        <a:bodyPr/>
        <a:lstStyle/>
        <a:p>
          <a:r>
            <a:rPr lang="bg-BG" sz="24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</a:t>
          </a:r>
          <a:r>
            <a: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bg-BG" sz="24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дура</a:t>
          </a:r>
          <a:endParaRPr lang="bg-BG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14DE48-7751-4BC9-8550-4E9453BF7901}" type="parTrans" cxnId="{755168A4-2C8C-4335-853E-85EEB6EB731F}">
      <dgm:prSet/>
      <dgm:spPr/>
      <dgm:t>
        <a:bodyPr/>
        <a:lstStyle/>
        <a:p>
          <a:endParaRPr lang="bg-BG"/>
        </a:p>
      </dgm:t>
    </dgm:pt>
    <dgm:pt modelId="{8F1B46D6-CF74-4EAD-B1FA-0600F53E5501}" type="sibTrans" cxnId="{755168A4-2C8C-4335-853E-85EEB6EB731F}">
      <dgm:prSet/>
      <dgm:spPr/>
      <dgm:t>
        <a:bodyPr/>
        <a:lstStyle/>
        <a:p>
          <a:endParaRPr lang="bg-BG"/>
        </a:p>
      </dgm:t>
    </dgm:pt>
    <dgm:pt modelId="{5AC01C9B-C594-4742-A26F-D9546FF1EBDA}">
      <dgm:prSet phldrT="[Text]" custT="1"/>
      <dgm:spPr/>
      <dgm:t>
        <a:bodyPr/>
        <a:lstStyle/>
        <a:p>
          <a:r>
            <a:rPr lang="bg-BG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</a:t>
          </a:r>
          <a:endParaRPr lang="bg-BG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C18AD3-D582-4230-AAA6-9F6D3165D077}" type="parTrans" cxnId="{A227F442-F24F-47B1-91E2-F65521C6154C}">
      <dgm:prSet/>
      <dgm:spPr/>
      <dgm:t>
        <a:bodyPr/>
        <a:lstStyle/>
        <a:p>
          <a:endParaRPr lang="bg-BG"/>
        </a:p>
      </dgm:t>
    </dgm:pt>
    <dgm:pt modelId="{F22D5190-517F-4888-A15A-6B8143D91C4A}" type="sibTrans" cxnId="{A227F442-F24F-47B1-91E2-F65521C6154C}">
      <dgm:prSet/>
      <dgm:spPr/>
      <dgm:t>
        <a:bodyPr/>
        <a:lstStyle/>
        <a:p>
          <a:endParaRPr lang="bg-BG"/>
        </a:p>
      </dgm:t>
    </dgm:pt>
    <dgm:pt modelId="{07FC9E49-74AB-4715-8F3F-27BA6C0CB4AD}">
      <dgm:prSet phldrT="[Text]" custT="1"/>
      <dgm:spPr/>
      <dgm:t>
        <a:bodyPr/>
        <a:lstStyle/>
        <a:p>
          <a:pPr algn="just"/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Изграждане и развитие на съвременна научноизследователска и иновационна инфраструктура и експертиза за провеждане на приложни изследвания от отворен тип, способстващи за ускорено икономическо и социално развитие на българските региони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BBB6B4A-0367-4134-A524-B3271307A5A1}" type="parTrans" cxnId="{FD2FABC0-763D-47FF-8E81-C6A53CBA0CAC}">
      <dgm:prSet/>
      <dgm:spPr/>
      <dgm:t>
        <a:bodyPr/>
        <a:lstStyle/>
        <a:p>
          <a:endParaRPr lang="bg-BG"/>
        </a:p>
      </dgm:t>
    </dgm:pt>
    <dgm:pt modelId="{D399ED3D-73C8-4E6D-AD21-DB11898480CA}" type="sibTrans" cxnId="{FD2FABC0-763D-47FF-8E81-C6A53CBA0CAC}">
      <dgm:prSet/>
      <dgm:spPr/>
      <dgm:t>
        <a:bodyPr/>
        <a:lstStyle/>
        <a:p>
          <a:endParaRPr lang="bg-BG"/>
        </a:p>
      </dgm:t>
    </dgm:pt>
    <dgm:pt modelId="{855DE8D2-7582-48B6-9D29-7EF89C483502}">
      <dgm:prSet phldrT="[Text]"/>
      <dgm:spPr/>
      <dgm:t>
        <a:bodyPr/>
        <a:lstStyle/>
        <a:p>
          <a:r>
            <a:rPr lang="bg-BG" dirty="0" smtClean="0"/>
            <a:t>Бюджет</a:t>
          </a:r>
          <a:endParaRPr lang="bg-BG" dirty="0"/>
        </a:p>
      </dgm:t>
    </dgm:pt>
    <dgm:pt modelId="{C3C308D4-861E-479D-B83C-CFE4319CE477}" type="parTrans" cxnId="{A13895EE-78A9-415F-8BF1-C42A6068F4D1}">
      <dgm:prSet/>
      <dgm:spPr/>
      <dgm:t>
        <a:bodyPr/>
        <a:lstStyle/>
        <a:p>
          <a:endParaRPr lang="bg-BG"/>
        </a:p>
      </dgm:t>
    </dgm:pt>
    <dgm:pt modelId="{294866E1-87B2-4590-9437-C2A67CD2F565}" type="sibTrans" cxnId="{A13895EE-78A9-415F-8BF1-C42A6068F4D1}">
      <dgm:prSet/>
      <dgm:spPr/>
      <dgm:t>
        <a:bodyPr/>
        <a:lstStyle/>
        <a:p>
          <a:endParaRPr lang="bg-BG"/>
        </a:p>
      </dgm:t>
    </dgm:pt>
    <dgm:pt modelId="{6C327F7F-D5A6-4310-AF5F-D31C97E79B83}">
      <dgm:prSet phldrT="[Text]" custT="1"/>
      <dgm:spPr/>
      <dgm:t>
        <a:bodyPr/>
        <a:lstStyle/>
        <a:p>
          <a:pPr algn="just"/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115 646 637.81 лв. (59 129 187 евро)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, разпределени поравно между 6-те района за планиране в България без </a:t>
          </a: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област София-град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2EB588E-C461-47DF-9382-A1381559797C}" type="parTrans" cxnId="{6DF59796-E37F-4CA7-A90B-B3E4A9BDE8B3}">
      <dgm:prSet/>
      <dgm:spPr/>
      <dgm:t>
        <a:bodyPr/>
        <a:lstStyle/>
        <a:p>
          <a:endParaRPr lang="bg-BG"/>
        </a:p>
      </dgm:t>
    </dgm:pt>
    <dgm:pt modelId="{67990104-5F21-4851-A560-A826246FA05C}" type="sibTrans" cxnId="{6DF59796-E37F-4CA7-A90B-B3E4A9BDE8B3}">
      <dgm:prSet/>
      <dgm:spPr/>
      <dgm:t>
        <a:bodyPr/>
        <a:lstStyle/>
        <a:p>
          <a:endParaRPr lang="bg-BG"/>
        </a:p>
      </dgm:t>
    </dgm:pt>
    <dgm:pt modelId="{6CA01BC5-62D8-4CD4-BE9D-7270BE177073}">
      <dgm:prSet phldrT="[Text]" custT="1"/>
      <dgm:spPr/>
      <dgm:t>
        <a:bodyPr anchor="t"/>
        <a:lstStyle/>
        <a:p>
          <a:pPr>
            <a:spcBef>
              <a:spcPts val="600"/>
            </a:spcBef>
          </a:pPr>
          <a:r>
            <a:rPr lang="bg-BG" sz="160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Инвестиционен приоритет 1.1 „Технологично развитие и иновации”</a:t>
          </a:r>
          <a:endParaRPr lang="bg-BG" sz="1600" b="0" i="0" kern="1200" dirty="0">
            <a:solidFill>
              <a:schemeClr val="accent1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AAB5FDA-D6F8-467E-96B3-88625AF9DB29}" type="parTrans" cxnId="{549BC328-F973-4A00-8056-6852EC2FC417}">
      <dgm:prSet/>
      <dgm:spPr/>
      <dgm:t>
        <a:bodyPr/>
        <a:lstStyle/>
        <a:p>
          <a:endParaRPr lang="bg-BG"/>
        </a:p>
      </dgm:t>
    </dgm:pt>
    <dgm:pt modelId="{91603027-1DF5-44E7-9B20-9541CB06CDE3}" type="sibTrans" cxnId="{549BC328-F973-4A00-8056-6852EC2FC417}">
      <dgm:prSet/>
      <dgm:spPr/>
      <dgm:t>
        <a:bodyPr/>
        <a:lstStyle/>
        <a:p>
          <a:endParaRPr lang="bg-BG"/>
        </a:p>
      </dgm:t>
    </dgm:pt>
    <dgm:pt modelId="{82A0301D-F312-4164-A192-0ACD9930E614}">
      <dgm:prSet phldrT="[Text]" custT="1"/>
      <dgm:spPr/>
      <dgm:t>
        <a:bodyPr anchor="t"/>
        <a:lstStyle/>
        <a:p>
          <a:pPr>
            <a:spcBef>
              <a:spcPts val="600"/>
            </a:spcBef>
          </a:pPr>
          <a:endParaRPr lang="bg-BG" sz="1600" b="0" i="0" kern="120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7AC297-6C16-42F3-B648-F3FE6D28E9E7}" type="parTrans" cxnId="{A503341E-CAD8-4CCC-B770-D97DC370B85A}">
      <dgm:prSet/>
      <dgm:spPr/>
      <dgm:t>
        <a:bodyPr/>
        <a:lstStyle/>
        <a:p>
          <a:endParaRPr lang="bg-BG"/>
        </a:p>
      </dgm:t>
    </dgm:pt>
    <dgm:pt modelId="{2DBB093E-8750-4719-84D1-F2B5F046B3D5}" type="sibTrans" cxnId="{A503341E-CAD8-4CCC-B770-D97DC370B85A}">
      <dgm:prSet/>
      <dgm:spPr/>
      <dgm:t>
        <a:bodyPr/>
        <a:lstStyle/>
        <a:p>
          <a:endParaRPr lang="bg-BG"/>
        </a:p>
      </dgm:t>
    </dgm:pt>
    <dgm:pt modelId="{31288433-EB3E-478F-B83C-C7BF5FF32D20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ru-RU" sz="1600" b="0" i="0" kern="120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Приоритетна ос 1 „Технологично развитие и 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иновации</a:t>
          </a:r>
          <a:r>
            <a:rPr lang="ru-RU" sz="1600" b="0" i="0" kern="120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“</a:t>
          </a:r>
          <a:endParaRPr lang="bg-BG" sz="1600" b="0" i="0" kern="120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0E8682-C2EC-44D2-85C3-BF77A23ECEC6}" type="parTrans" cxnId="{F062C483-1F8F-4010-B702-4F553C0DEA50}">
      <dgm:prSet/>
      <dgm:spPr/>
      <dgm:t>
        <a:bodyPr/>
        <a:lstStyle/>
        <a:p>
          <a:endParaRPr lang="en-US"/>
        </a:p>
      </dgm:t>
    </dgm:pt>
    <dgm:pt modelId="{69C6C570-07E1-45F6-B91D-DCBFDAB08A95}" type="sibTrans" cxnId="{F062C483-1F8F-4010-B702-4F553C0DEA50}">
      <dgm:prSet/>
      <dgm:spPr/>
      <dgm:t>
        <a:bodyPr/>
        <a:lstStyle/>
        <a:p>
          <a:endParaRPr lang="en-US"/>
        </a:p>
      </dgm:t>
    </dgm:pt>
    <dgm:pt modelId="{F1B2C94C-D9D2-4DBB-B298-8AE474C93E92}" type="pres">
      <dgm:prSet presAssocID="{EFD11CD9-DF58-432F-8AFB-57D529E29C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7EA21FE-BC46-478C-BA38-55B60D173145}" type="pres">
      <dgm:prSet presAssocID="{19EDC453-9673-4B2B-8EEA-AD1998BC5A7B}" presName="composite" presStyleCnt="0"/>
      <dgm:spPr/>
      <dgm:t>
        <a:bodyPr/>
        <a:lstStyle/>
        <a:p>
          <a:endParaRPr lang="bg-BG"/>
        </a:p>
      </dgm:t>
    </dgm:pt>
    <dgm:pt modelId="{C99816FB-2A0B-459C-AA2D-BB268D44D690}" type="pres">
      <dgm:prSet presAssocID="{19EDC453-9673-4B2B-8EEA-AD1998BC5A7B}" presName="parentText" presStyleLbl="alignNode1" presStyleIdx="0" presStyleCnt="3" custLinFactNeighborX="0" custLinFactNeighborY="-608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64DC1C9-DE04-4CE6-936B-EBD561682CF8}" type="pres">
      <dgm:prSet presAssocID="{19EDC453-9673-4B2B-8EEA-AD1998BC5A7B}" presName="descendantText" presStyleLbl="alignAcc1" presStyleIdx="0" presStyleCnt="3" custScaleY="131083" custLinFactNeighborX="192" custLinFactNeighborY="-47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1CC03E9-1D82-4842-B707-7CA8F0E1B18E}" type="pres">
      <dgm:prSet presAssocID="{8F1B46D6-CF74-4EAD-B1FA-0600F53E5501}" presName="sp" presStyleCnt="0"/>
      <dgm:spPr/>
      <dgm:t>
        <a:bodyPr/>
        <a:lstStyle/>
        <a:p>
          <a:endParaRPr lang="bg-BG"/>
        </a:p>
      </dgm:t>
    </dgm:pt>
    <dgm:pt modelId="{1049F45C-0685-4B52-A59A-6B793914C580}" type="pres">
      <dgm:prSet presAssocID="{5AC01C9B-C594-4742-A26F-D9546FF1EBDA}" presName="composite" presStyleCnt="0"/>
      <dgm:spPr/>
      <dgm:t>
        <a:bodyPr/>
        <a:lstStyle/>
        <a:p>
          <a:endParaRPr lang="bg-BG"/>
        </a:p>
      </dgm:t>
    </dgm:pt>
    <dgm:pt modelId="{B9FBBCB3-B974-43E9-8D2E-42DCDBBE629E}" type="pres">
      <dgm:prSet presAssocID="{5AC01C9B-C594-4742-A26F-D9546FF1EBDA}" presName="parentText" presStyleLbl="alignNode1" presStyleIdx="1" presStyleCnt="3" custLinFactNeighborY="-185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B7B8883-578A-4B9F-BC87-4BE9C8E3D960}" type="pres">
      <dgm:prSet presAssocID="{5AC01C9B-C594-4742-A26F-D9546FF1EBDA}" presName="descendantText" presStyleLbl="alignAcc1" presStyleIdx="1" presStyleCnt="3" custScaleX="100085" custScaleY="139126" custLinFactNeighborX="0" custLinFactNeighborY="1795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88A2D8-73AA-46A0-B306-F59467D588B1}" type="pres">
      <dgm:prSet presAssocID="{F22D5190-517F-4888-A15A-6B8143D91C4A}" presName="sp" presStyleCnt="0"/>
      <dgm:spPr/>
      <dgm:t>
        <a:bodyPr/>
        <a:lstStyle/>
        <a:p>
          <a:endParaRPr lang="bg-BG"/>
        </a:p>
      </dgm:t>
    </dgm:pt>
    <dgm:pt modelId="{A3EF2779-0952-432F-B41A-682E060621FB}" type="pres">
      <dgm:prSet presAssocID="{855DE8D2-7582-48B6-9D29-7EF89C483502}" presName="composite" presStyleCnt="0"/>
      <dgm:spPr/>
      <dgm:t>
        <a:bodyPr/>
        <a:lstStyle/>
        <a:p>
          <a:endParaRPr lang="bg-BG"/>
        </a:p>
      </dgm:t>
    </dgm:pt>
    <dgm:pt modelId="{2546E552-9439-4D9C-8283-C6C0C54E3843}" type="pres">
      <dgm:prSet presAssocID="{855DE8D2-7582-48B6-9D29-7EF89C483502}" presName="parentText" presStyleLbl="alignNode1" presStyleIdx="2" presStyleCnt="3" custLinFactNeighborX="0" custLinFactNeighborY="2975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99DB3A-CE13-4D0A-B60B-CC9AC87676DC}" type="pres">
      <dgm:prSet presAssocID="{855DE8D2-7582-48B6-9D29-7EF89C483502}" presName="descendantText" presStyleLbl="alignAcc1" presStyleIdx="2" presStyleCnt="3" custScaleX="99822" custScaleY="144609" custLinFactNeighborX="0" custLinFactNeighborY="2513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BD1DE1D-851D-4CCE-920C-6AEC9F1FB6ED}" type="presOf" srcId="{82A0301D-F312-4164-A192-0ACD9930E614}" destId="{164DC1C9-DE04-4CE6-936B-EBD561682CF8}" srcOrd="0" destOrd="2" presId="urn:microsoft.com/office/officeart/2005/8/layout/chevron2"/>
    <dgm:cxn modelId="{6789057C-DD10-43ED-9E0C-A71440A2BE70}" type="presOf" srcId="{EFD11CD9-DF58-432F-8AFB-57D529E29C2F}" destId="{F1B2C94C-D9D2-4DBB-B298-8AE474C93E92}" srcOrd="0" destOrd="0" presId="urn:microsoft.com/office/officeart/2005/8/layout/chevron2"/>
    <dgm:cxn modelId="{ABB4E24E-A784-4217-AD70-86FDA1486F87}" type="presOf" srcId="{07FC9E49-74AB-4715-8F3F-27BA6C0CB4AD}" destId="{6B7B8883-578A-4B9F-BC87-4BE9C8E3D960}" srcOrd="0" destOrd="0" presId="urn:microsoft.com/office/officeart/2005/8/layout/chevron2"/>
    <dgm:cxn modelId="{59407464-ABC4-4FE7-8D2B-8DF82166BABE}" type="presOf" srcId="{855DE8D2-7582-48B6-9D29-7EF89C483502}" destId="{2546E552-9439-4D9C-8283-C6C0C54E3843}" srcOrd="0" destOrd="0" presId="urn:microsoft.com/office/officeart/2005/8/layout/chevron2"/>
    <dgm:cxn modelId="{590700E4-1DE4-446D-828B-E5306BDED6A4}" type="presOf" srcId="{31288433-EB3E-478F-B83C-C7BF5FF32D20}" destId="{164DC1C9-DE04-4CE6-936B-EBD561682CF8}" srcOrd="0" destOrd="0" presId="urn:microsoft.com/office/officeart/2005/8/layout/chevron2"/>
    <dgm:cxn modelId="{F062C483-1F8F-4010-B702-4F553C0DEA50}" srcId="{19EDC453-9673-4B2B-8EEA-AD1998BC5A7B}" destId="{31288433-EB3E-478F-B83C-C7BF5FF32D20}" srcOrd="0" destOrd="0" parTransId="{2A0E8682-C2EC-44D2-85C3-BF77A23ECEC6}" sibTransId="{69C6C570-07E1-45F6-B91D-DCBFDAB08A95}"/>
    <dgm:cxn modelId="{EDC67C29-37BB-451D-BA55-3EFDC78B6E86}" type="presOf" srcId="{5AC01C9B-C594-4742-A26F-D9546FF1EBDA}" destId="{B9FBBCB3-B974-43E9-8D2E-42DCDBBE629E}" srcOrd="0" destOrd="0" presId="urn:microsoft.com/office/officeart/2005/8/layout/chevron2"/>
    <dgm:cxn modelId="{C9D3A3AA-6465-4739-A7E2-D49833353E96}" type="presOf" srcId="{19EDC453-9673-4B2B-8EEA-AD1998BC5A7B}" destId="{C99816FB-2A0B-459C-AA2D-BB268D44D690}" srcOrd="0" destOrd="0" presId="urn:microsoft.com/office/officeart/2005/8/layout/chevron2"/>
    <dgm:cxn modelId="{813E111C-65CD-4457-A050-759E4E81CE29}" type="presOf" srcId="{6C327F7F-D5A6-4310-AF5F-D31C97E79B83}" destId="{F699DB3A-CE13-4D0A-B60B-CC9AC87676DC}" srcOrd="0" destOrd="0" presId="urn:microsoft.com/office/officeart/2005/8/layout/chevron2"/>
    <dgm:cxn modelId="{549BC328-F973-4A00-8056-6852EC2FC417}" srcId="{19EDC453-9673-4B2B-8EEA-AD1998BC5A7B}" destId="{6CA01BC5-62D8-4CD4-BE9D-7270BE177073}" srcOrd="1" destOrd="0" parTransId="{CAAB5FDA-D6F8-467E-96B3-88625AF9DB29}" sibTransId="{91603027-1DF5-44E7-9B20-9541CB06CDE3}"/>
    <dgm:cxn modelId="{A227F442-F24F-47B1-91E2-F65521C6154C}" srcId="{EFD11CD9-DF58-432F-8AFB-57D529E29C2F}" destId="{5AC01C9B-C594-4742-A26F-D9546FF1EBDA}" srcOrd="1" destOrd="0" parTransId="{59C18AD3-D582-4230-AAA6-9F6D3165D077}" sibTransId="{F22D5190-517F-4888-A15A-6B8143D91C4A}"/>
    <dgm:cxn modelId="{755168A4-2C8C-4335-853E-85EEB6EB731F}" srcId="{EFD11CD9-DF58-432F-8AFB-57D529E29C2F}" destId="{19EDC453-9673-4B2B-8EEA-AD1998BC5A7B}" srcOrd="0" destOrd="0" parTransId="{8814DE48-7751-4BC9-8550-4E9453BF7901}" sibTransId="{8F1B46D6-CF74-4EAD-B1FA-0600F53E5501}"/>
    <dgm:cxn modelId="{FADD1B7F-D6AA-413D-8D12-0E473A0FDA59}" type="presOf" srcId="{6CA01BC5-62D8-4CD4-BE9D-7270BE177073}" destId="{164DC1C9-DE04-4CE6-936B-EBD561682CF8}" srcOrd="0" destOrd="1" presId="urn:microsoft.com/office/officeart/2005/8/layout/chevron2"/>
    <dgm:cxn modelId="{FD2FABC0-763D-47FF-8E81-C6A53CBA0CAC}" srcId="{5AC01C9B-C594-4742-A26F-D9546FF1EBDA}" destId="{07FC9E49-74AB-4715-8F3F-27BA6C0CB4AD}" srcOrd="0" destOrd="0" parTransId="{3BBB6B4A-0367-4134-A524-B3271307A5A1}" sibTransId="{D399ED3D-73C8-4E6D-AD21-DB11898480CA}"/>
    <dgm:cxn modelId="{A503341E-CAD8-4CCC-B770-D97DC370B85A}" srcId="{19EDC453-9673-4B2B-8EEA-AD1998BC5A7B}" destId="{82A0301D-F312-4164-A192-0ACD9930E614}" srcOrd="2" destOrd="0" parTransId="{2A7AC297-6C16-42F3-B648-F3FE6D28E9E7}" sibTransId="{2DBB093E-8750-4719-84D1-F2B5F046B3D5}"/>
    <dgm:cxn modelId="{A13895EE-78A9-415F-8BF1-C42A6068F4D1}" srcId="{EFD11CD9-DF58-432F-8AFB-57D529E29C2F}" destId="{855DE8D2-7582-48B6-9D29-7EF89C483502}" srcOrd="2" destOrd="0" parTransId="{C3C308D4-861E-479D-B83C-CFE4319CE477}" sibTransId="{294866E1-87B2-4590-9437-C2A67CD2F565}"/>
    <dgm:cxn modelId="{6DF59796-E37F-4CA7-A90B-B3E4A9BDE8B3}" srcId="{855DE8D2-7582-48B6-9D29-7EF89C483502}" destId="{6C327F7F-D5A6-4310-AF5F-D31C97E79B83}" srcOrd="0" destOrd="0" parTransId="{82EB588E-C461-47DF-9382-A1381559797C}" sibTransId="{67990104-5F21-4851-A560-A826246FA05C}"/>
    <dgm:cxn modelId="{1CAD0CD3-68EC-4610-A4B0-BE7C789560C2}" type="presParOf" srcId="{F1B2C94C-D9D2-4DBB-B298-8AE474C93E92}" destId="{47EA21FE-BC46-478C-BA38-55B60D173145}" srcOrd="0" destOrd="0" presId="urn:microsoft.com/office/officeart/2005/8/layout/chevron2"/>
    <dgm:cxn modelId="{52AE8828-0A22-45C5-AF5F-72D53A3C8763}" type="presParOf" srcId="{47EA21FE-BC46-478C-BA38-55B60D173145}" destId="{C99816FB-2A0B-459C-AA2D-BB268D44D690}" srcOrd="0" destOrd="0" presId="urn:microsoft.com/office/officeart/2005/8/layout/chevron2"/>
    <dgm:cxn modelId="{C2B05B3E-4A38-40B8-B36C-BA16BC2F95DE}" type="presParOf" srcId="{47EA21FE-BC46-478C-BA38-55B60D173145}" destId="{164DC1C9-DE04-4CE6-936B-EBD561682CF8}" srcOrd="1" destOrd="0" presId="urn:microsoft.com/office/officeart/2005/8/layout/chevron2"/>
    <dgm:cxn modelId="{029CF693-13C5-461D-99EF-AA3C4968A05F}" type="presParOf" srcId="{F1B2C94C-D9D2-4DBB-B298-8AE474C93E92}" destId="{61CC03E9-1D82-4842-B707-7CA8F0E1B18E}" srcOrd="1" destOrd="0" presId="urn:microsoft.com/office/officeart/2005/8/layout/chevron2"/>
    <dgm:cxn modelId="{38F9EB2D-D332-4416-999D-0FD2F77CC2F0}" type="presParOf" srcId="{F1B2C94C-D9D2-4DBB-B298-8AE474C93E92}" destId="{1049F45C-0685-4B52-A59A-6B793914C580}" srcOrd="2" destOrd="0" presId="urn:microsoft.com/office/officeart/2005/8/layout/chevron2"/>
    <dgm:cxn modelId="{D4DE7C52-F19E-4E83-842A-155D0966F3D0}" type="presParOf" srcId="{1049F45C-0685-4B52-A59A-6B793914C580}" destId="{B9FBBCB3-B974-43E9-8D2E-42DCDBBE629E}" srcOrd="0" destOrd="0" presId="urn:microsoft.com/office/officeart/2005/8/layout/chevron2"/>
    <dgm:cxn modelId="{65DCFE47-09E2-4834-B3A8-C5BA104A7041}" type="presParOf" srcId="{1049F45C-0685-4B52-A59A-6B793914C580}" destId="{6B7B8883-578A-4B9F-BC87-4BE9C8E3D960}" srcOrd="1" destOrd="0" presId="urn:microsoft.com/office/officeart/2005/8/layout/chevron2"/>
    <dgm:cxn modelId="{6D4DB78C-2B44-4310-9416-50A48AB3DF2C}" type="presParOf" srcId="{F1B2C94C-D9D2-4DBB-B298-8AE474C93E92}" destId="{9188A2D8-73AA-46A0-B306-F59467D588B1}" srcOrd="3" destOrd="0" presId="urn:microsoft.com/office/officeart/2005/8/layout/chevron2"/>
    <dgm:cxn modelId="{9C333FB7-86D7-45FB-AEB9-D025EA48623C}" type="presParOf" srcId="{F1B2C94C-D9D2-4DBB-B298-8AE474C93E92}" destId="{A3EF2779-0952-432F-B41A-682E060621FB}" srcOrd="4" destOrd="0" presId="urn:microsoft.com/office/officeart/2005/8/layout/chevron2"/>
    <dgm:cxn modelId="{F99DF6D6-AC20-4067-98AB-D815E0880805}" type="presParOf" srcId="{A3EF2779-0952-432F-B41A-682E060621FB}" destId="{2546E552-9439-4D9C-8283-C6C0C54E3843}" srcOrd="0" destOrd="0" presId="urn:microsoft.com/office/officeart/2005/8/layout/chevron2"/>
    <dgm:cxn modelId="{463B8B93-79DC-45C1-BBF9-D43E153F8507}" type="presParOf" srcId="{A3EF2779-0952-432F-B41A-682E060621FB}" destId="{F699DB3A-CE13-4D0A-B60B-CC9AC87676DC}" srcOrd="1" destOrd="0" presId="urn:microsoft.com/office/officeart/2005/8/layout/chevron2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97791" custLinFactNeighborX="-7054" custLinFactNeighborY="-29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1F2C0A2E-2B96-47E1-B6AE-87409C869CEA}" type="presOf" srcId="{5BD40A36-4E61-4F3D-B182-8B42DD88FBA2}" destId="{9D5714D8-CFE7-4354-8CAC-5A7B23F3323B}" srcOrd="0" destOrd="0" presId="urn:microsoft.com/office/officeart/2005/8/layout/vList5"/>
    <dgm:cxn modelId="{5E2576A8-B21D-496D-AC10-06BCD5341FAA}" type="presOf" srcId="{DB52D832-B55E-4AFB-806B-AA33F4500449}" destId="{19C160D6-93BD-4506-8322-7BDD92B4E5F6}" srcOrd="0" destOrd="0" presId="urn:microsoft.com/office/officeart/2005/8/layout/vList5"/>
    <dgm:cxn modelId="{9B8CB8F2-2F6B-4A58-ACA9-7F6D823098E8}" type="presParOf" srcId="{9D5714D8-CFE7-4354-8CAC-5A7B23F3323B}" destId="{6519392F-CDCB-4BEA-9701-938748114991}" srcOrd="0" destOrd="0" presId="urn:microsoft.com/office/officeart/2005/8/layout/vList5"/>
    <dgm:cxn modelId="{0D1BE3FF-5906-45F8-84FC-872D0DB1737E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97791" custLinFactNeighborX="-7054" custLinFactNeighborY="-29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CFAE711E-80E4-47CF-89F6-7155778FE242}" type="presOf" srcId="{5BD40A36-4E61-4F3D-B182-8B42DD88FBA2}" destId="{9D5714D8-CFE7-4354-8CAC-5A7B23F3323B}" srcOrd="0" destOrd="0" presId="urn:microsoft.com/office/officeart/2005/8/layout/vList5"/>
    <dgm:cxn modelId="{AA533E25-6C14-4D94-B972-7576B0543280}" type="presOf" srcId="{DB52D832-B55E-4AFB-806B-AA33F4500449}" destId="{19C160D6-93BD-4506-8322-7BDD92B4E5F6}" srcOrd="0" destOrd="0" presId="urn:microsoft.com/office/officeart/2005/8/layout/vList5"/>
    <dgm:cxn modelId="{2CCC41F1-0D16-4854-B2BC-79ADF1DB9B29}" type="presParOf" srcId="{9D5714D8-CFE7-4354-8CAC-5A7B23F3323B}" destId="{6519392F-CDCB-4BEA-9701-938748114991}" srcOrd="0" destOrd="0" presId="urn:microsoft.com/office/officeart/2005/8/layout/vList5"/>
    <dgm:cxn modelId="{1A6617F6-178A-44A6-9F71-35C5DACB5989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5206" custScaleY="99218" custLinFactNeighborX="-4236" custLinFactNeighborY="-39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1D8459A8-1148-430D-B87B-C5643DAEA420}" type="presOf" srcId="{5BD40A36-4E61-4F3D-B182-8B42DD88FBA2}" destId="{9D5714D8-CFE7-4354-8CAC-5A7B23F3323B}" srcOrd="0" destOrd="0" presId="urn:microsoft.com/office/officeart/2005/8/layout/vList5"/>
    <dgm:cxn modelId="{680D31F7-2AB0-49E3-B980-F7C8D03B3566}" type="presOf" srcId="{DB52D832-B55E-4AFB-806B-AA33F4500449}" destId="{19C160D6-93BD-4506-8322-7BDD92B4E5F6}" srcOrd="0" destOrd="0" presId="urn:microsoft.com/office/officeart/2005/8/layout/vList5"/>
    <dgm:cxn modelId="{BF92C823-0D4B-41E5-BA3A-5C5044BC5E4C}" type="presParOf" srcId="{9D5714D8-CFE7-4354-8CAC-5A7B23F3323B}" destId="{6519392F-CDCB-4BEA-9701-938748114991}" srcOrd="0" destOrd="0" presId="urn:microsoft.com/office/officeart/2005/8/layout/vList5"/>
    <dgm:cxn modelId="{6E59990A-BE1B-439C-9037-968E6AE72C9B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100000" custLinFactNeighborX="-1973" custLinFactNeighborY="-38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3FE97DA0-0D4A-47DB-A44C-223098BFF585}" type="presOf" srcId="{5BD40A36-4E61-4F3D-B182-8B42DD88FBA2}" destId="{9D5714D8-CFE7-4354-8CAC-5A7B23F3323B}" srcOrd="0" destOrd="0" presId="urn:microsoft.com/office/officeart/2005/8/layout/vList5"/>
    <dgm:cxn modelId="{2D9FD9F5-0048-4E32-9F59-3EFDDA882420}" type="presOf" srcId="{DB52D832-B55E-4AFB-806B-AA33F4500449}" destId="{19C160D6-93BD-4506-8322-7BDD92B4E5F6}" srcOrd="0" destOrd="0" presId="urn:microsoft.com/office/officeart/2005/8/layout/vList5"/>
    <dgm:cxn modelId="{76846B01-C935-43B5-BFE0-24BD9E3600AD}" type="presParOf" srcId="{9D5714D8-CFE7-4354-8CAC-5A7B23F3323B}" destId="{6519392F-CDCB-4BEA-9701-938748114991}" srcOrd="0" destOrd="0" presId="urn:microsoft.com/office/officeart/2005/8/layout/vList5"/>
    <dgm:cxn modelId="{AB84F243-BA8C-471D-8ED1-4C6297DE9EC6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 custT="1"/>
      <dgm:spPr/>
      <dgm:t>
        <a:bodyPr/>
        <a:lstStyle/>
        <a:p>
          <a:pPr algn="just" rtl="0"/>
          <a:endParaRPr lang="bg-BG" sz="3200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g-BG" sz="1800" b="1" dirty="0" smtClean="0">
              <a:solidFill>
                <a:srgbClr val="002060"/>
              </a:solidFill>
            </a:rPr>
            <a:t>Проверки, извършвани преди сключване на договор</a:t>
          </a: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849" custScaleY="88713" custLinFactNeighborX="-28" custLinFactNeighborY="-34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1021" custScaleY="112633" custLinFactNeighborX="66" custLinFactNeighborY="113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3F299FC9-0EC0-4F05-90A4-93714184AA9D}" type="presOf" srcId="{CE75D9F5-E771-4FEE-A3E6-4F9540C59A80}" destId="{02606228-3D16-42B5-A054-E967E13B36A6}" srcOrd="0" destOrd="0" presId="urn:microsoft.com/office/officeart/2005/8/layout/vList5"/>
    <dgm:cxn modelId="{C9C58E02-BCC2-4FFD-99CA-B169B2B42941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E3C03C56-EB90-43B1-948E-B244CF4ADFFB}" type="presOf" srcId="{5BD40A36-4E61-4F3D-B182-8B42DD88FBA2}" destId="{9D5714D8-CFE7-4354-8CAC-5A7B23F3323B}" srcOrd="0" destOrd="0" presId="urn:microsoft.com/office/officeart/2005/8/layout/vList5"/>
    <dgm:cxn modelId="{3F713BEF-7327-48CC-B571-E584D9633CF8}" type="presParOf" srcId="{9D5714D8-CFE7-4354-8CAC-5A7B23F3323B}" destId="{2A5AC8C5-8A4A-41B6-834F-3C6F035C931C}" srcOrd="0" destOrd="0" presId="urn:microsoft.com/office/officeart/2005/8/layout/vList5"/>
    <dgm:cxn modelId="{E1E7C861-3097-4D0A-B92B-A416F7C79CDA}" type="presParOf" srcId="{2A5AC8C5-8A4A-41B6-834F-3C6F035C931C}" destId="{02606228-3D16-42B5-A054-E967E13B36A6}" srcOrd="0" destOrd="0" presId="urn:microsoft.com/office/officeart/2005/8/layout/vList5"/>
    <dgm:cxn modelId="{FD4B51B8-4E22-44A5-8CAC-0BC22AD50564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C55C6D-0F9B-4737-8884-E46101244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B674B77-9397-4611-995C-07D0EBD00B0A}">
      <dgm:prSet phldrT="[Text]" custT="1"/>
      <dgm:spPr/>
      <dgm:t>
        <a:bodyPr/>
        <a:lstStyle/>
        <a:p>
          <a:pPr algn="ctr"/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са необходими за изпълнението на проекта и да отговарят на принципите за добро финансово управление - </a:t>
          </a:r>
          <a:r>
            <a:rPr lang="bg-BG" sz="1800" b="1" i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икономичност, ефикасност и ефективност</a:t>
          </a:r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вложените 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средства;</a:t>
          </a:r>
          <a:endParaRPr lang="bg-BG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E5EEF4-D641-496B-8F47-F6AC2B76F3DF}" type="parTrans" cxnId="{F352FE30-4C88-4CAD-9672-13D0C8B40236}">
      <dgm:prSet/>
      <dgm:spPr/>
      <dgm:t>
        <a:bodyPr/>
        <a:lstStyle/>
        <a:p>
          <a:endParaRPr lang="bg-BG"/>
        </a:p>
      </dgm:t>
    </dgm:pt>
    <dgm:pt modelId="{5CB702E0-2CA1-4B75-9477-F2F62255155E}" type="sibTrans" cxnId="{F352FE30-4C88-4CAD-9672-13D0C8B40236}">
      <dgm:prSet/>
      <dgm:spPr/>
      <dgm:t>
        <a:bodyPr/>
        <a:lstStyle/>
        <a:p>
          <a:endParaRPr lang="bg-BG"/>
        </a:p>
      </dgm:t>
    </dgm:pt>
    <dgm:pt modelId="{4EDC19B6-F028-4EAC-9F26-15A01DD6EB10}">
      <dgm:prSet phldrT="[Text]" custT="1"/>
      <dgm:spPr/>
      <dgm:t>
        <a:bodyPr/>
        <a:lstStyle/>
        <a:p>
          <a:pPr algn="ctr"/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бъдат извършени </a:t>
          </a:r>
          <a:r>
            <a:rPr lang="bg-BG" sz="1800" b="1" i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след датата на подаване на проектното предложение и до изтичане на крайния срок, определен за представяне на финалния отчет  </a:t>
          </a:r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за изпълнение на дейностите по проекта;</a:t>
          </a:r>
          <a:endParaRPr lang="bg-BG" sz="1800" b="1" i="1" noProof="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D56266-43B6-44AC-BDE9-974FDCA8E74B}" type="parTrans" cxnId="{8EA4C219-A468-4D81-8797-F60D568E89A9}">
      <dgm:prSet/>
      <dgm:spPr/>
      <dgm:t>
        <a:bodyPr/>
        <a:lstStyle/>
        <a:p>
          <a:endParaRPr lang="bg-BG"/>
        </a:p>
      </dgm:t>
    </dgm:pt>
    <dgm:pt modelId="{2537F40E-0DEF-4076-8566-988DA3A3143D}" type="sibTrans" cxnId="{8EA4C219-A468-4D81-8797-F60D568E89A9}">
      <dgm:prSet/>
      <dgm:spPr/>
      <dgm:t>
        <a:bodyPr/>
        <a:lstStyle/>
        <a:p>
          <a:endParaRPr lang="bg-BG"/>
        </a:p>
      </dgm:t>
    </dgm:pt>
    <dgm:pt modelId="{E2343EA6-21F0-4050-A56B-618A02248BD9}">
      <dgm:prSet custT="1"/>
      <dgm:spPr/>
      <dgm:t>
        <a:bodyPr/>
        <a:lstStyle/>
        <a:p>
          <a:pPr algn="ctr"/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За разходите да е налична </a:t>
          </a:r>
          <a:r>
            <a:rPr lang="bg-BG" sz="1800" b="1" i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адекватна одитна следа</a:t>
          </a:r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, включително да са спазени разпоредбите за наличност на документите по чл. 140 от Регламент (ЕС) № 1303/2013;</a:t>
          </a:r>
        </a:p>
      </dgm:t>
    </dgm:pt>
    <dgm:pt modelId="{F0E01211-7BEB-4E6D-9278-B40EB25F1D64}" type="parTrans" cxnId="{5A1A852E-D3B7-47D8-AAA9-B5EB402FCA17}">
      <dgm:prSet/>
      <dgm:spPr/>
      <dgm:t>
        <a:bodyPr/>
        <a:lstStyle/>
        <a:p>
          <a:endParaRPr lang="bg-BG"/>
        </a:p>
      </dgm:t>
    </dgm:pt>
    <dgm:pt modelId="{572F263E-0589-4C55-AF20-E7DA360D33A2}" type="sibTrans" cxnId="{5A1A852E-D3B7-47D8-AAA9-B5EB402FCA17}">
      <dgm:prSet/>
      <dgm:spPr/>
      <dgm:t>
        <a:bodyPr/>
        <a:lstStyle/>
        <a:p>
          <a:endParaRPr lang="bg-BG"/>
        </a:p>
      </dgm:t>
    </dgm:pt>
    <dgm:pt modelId="{2128E5FB-ED37-452A-9AB4-57C1BEB838C3}" type="pres">
      <dgm:prSet presAssocID="{CCC55C6D-0F9B-4737-8884-E46101244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871356E6-D08B-4CF0-89A9-4C16C03BB698}" type="pres">
      <dgm:prSet presAssocID="{CCC55C6D-0F9B-4737-8884-E461012446F3}" presName="Name1" presStyleCnt="0"/>
      <dgm:spPr/>
    </dgm:pt>
    <dgm:pt modelId="{A5B77AA5-CBE0-4D13-99EE-943218E282DF}" type="pres">
      <dgm:prSet presAssocID="{CCC55C6D-0F9B-4737-8884-E461012446F3}" presName="cycle" presStyleCnt="0"/>
      <dgm:spPr/>
    </dgm:pt>
    <dgm:pt modelId="{EEDD581C-3821-4517-8457-BE85F2C769AB}" type="pres">
      <dgm:prSet presAssocID="{CCC55C6D-0F9B-4737-8884-E461012446F3}" presName="srcNode" presStyleLbl="node1" presStyleIdx="0" presStyleCnt="3"/>
      <dgm:spPr/>
    </dgm:pt>
    <dgm:pt modelId="{DD8B32CA-FE23-4DD7-AB22-1B261840E2D7}" type="pres">
      <dgm:prSet presAssocID="{CCC55C6D-0F9B-4737-8884-E461012446F3}" presName="conn" presStyleLbl="parChTrans1D2" presStyleIdx="0" presStyleCnt="1"/>
      <dgm:spPr/>
      <dgm:t>
        <a:bodyPr/>
        <a:lstStyle/>
        <a:p>
          <a:endParaRPr lang="bg-BG"/>
        </a:p>
      </dgm:t>
    </dgm:pt>
    <dgm:pt modelId="{55AE8F26-D112-4C85-AE9F-C55633D5A5F5}" type="pres">
      <dgm:prSet presAssocID="{CCC55C6D-0F9B-4737-8884-E461012446F3}" presName="extraNode" presStyleLbl="node1" presStyleIdx="0" presStyleCnt="3"/>
      <dgm:spPr/>
    </dgm:pt>
    <dgm:pt modelId="{F9C782DA-6FD5-44FA-A346-B7248F7C45EE}" type="pres">
      <dgm:prSet presAssocID="{CCC55C6D-0F9B-4737-8884-E461012446F3}" presName="dstNode" presStyleLbl="node1" presStyleIdx="0" presStyleCnt="3"/>
      <dgm:spPr/>
    </dgm:pt>
    <dgm:pt modelId="{BE0FAE4B-EF5F-4D54-BBA3-F72113FC593C}" type="pres">
      <dgm:prSet presAssocID="{EB674B77-9397-4611-995C-07D0EBD00B0A}" presName="text_1" presStyleLbl="node1" presStyleIdx="0" presStyleCnt="3" custScaleX="101712" custScaleY="133334" custLinFactNeighborX="-836" custLinFactNeighborY="-769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CFC30C1-EF96-4F91-A64F-297686D1C059}" type="pres">
      <dgm:prSet presAssocID="{EB674B77-9397-4611-995C-07D0EBD00B0A}" presName="accent_1" presStyleCnt="0"/>
      <dgm:spPr/>
    </dgm:pt>
    <dgm:pt modelId="{C7FB3DA9-03EC-437C-8CCA-26946A41B8C0}" type="pres">
      <dgm:prSet presAssocID="{EB674B77-9397-4611-995C-07D0EBD00B0A}" presName="accentRepeatNode" presStyleLbl="solidFgAcc1" presStyleIdx="0" presStyleCnt="3" custLinFactNeighborX="4808" custLinFactNeighborY="-9487"/>
      <dgm:spPr/>
      <dgm:t>
        <a:bodyPr/>
        <a:lstStyle/>
        <a:p>
          <a:endParaRPr lang="bg-BG"/>
        </a:p>
      </dgm:t>
    </dgm:pt>
    <dgm:pt modelId="{F758B5D0-F1C3-4CB1-9AC0-1D8020DD4627}" type="pres">
      <dgm:prSet presAssocID="{4EDC19B6-F028-4EAC-9F26-15A01DD6EB10}" presName="text_2" presStyleLbl="node1" presStyleIdx="1" presStyleCnt="3" custScaleX="103999" custScaleY="141026" custLinFactNeighborX="537" custLinFactNeighborY="-64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B48F5EE-2789-4D82-ABBD-9EC5E0664170}" type="pres">
      <dgm:prSet presAssocID="{4EDC19B6-F028-4EAC-9F26-15A01DD6EB10}" presName="accent_2" presStyleCnt="0"/>
      <dgm:spPr/>
    </dgm:pt>
    <dgm:pt modelId="{5EDA84DF-D749-45B2-835A-0F59A9E3A812}" type="pres">
      <dgm:prSet presAssocID="{4EDC19B6-F028-4EAC-9F26-15A01DD6EB10}" presName="accentRepeatNode" presStyleLbl="solidFgAcc1" presStyleIdx="1" presStyleCnt="3" custLinFactNeighborX="1369" custLinFactNeighborY="-6410"/>
      <dgm:spPr/>
    </dgm:pt>
    <dgm:pt modelId="{9ECDC750-F22D-4425-A107-E17DC5F93CFE}" type="pres">
      <dgm:prSet presAssocID="{E2343EA6-21F0-4050-A56B-618A02248BD9}" presName="text_3" presStyleLbl="node1" presStyleIdx="2" presStyleCnt="3" custScaleX="103476" custScaleY="130770" custLinFactNeighborX="46" custLinFactNeighborY="-769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340CFAE-A5E1-4ED4-B744-57B0E6A04130}" type="pres">
      <dgm:prSet presAssocID="{E2343EA6-21F0-4050-A56B-618A02248BD9}" presName="accent_3" presStyleCnt="0"/>
      <dgm:spPr/>
    </dgm:pt>
    <dgm:pt modelId="{60FE29F1-FEB4-47E1-BAFD-2E5BB20DE7F0}" type="pres">
      <dgm:prSet presAssocID="{E2343EA6-21F0-4050-A56B-618A02248BD9}" presName="accentRepeatNode" presStyleLbl="solidFgAcc1" presStyleIdx="2" presStyleCnt="3" custLinFactNeighborX="4808" custLinFactNeighborY="-3333"/>
      <dgm:spPr/>
    </dgm:pt>
  </dgm:ptLst>
  <dgm:cxnLst>
    <dgm:cxn modelId="{4C5F49A7-CD27-48C8-9F0B-D3DB81176A55}" type="presOf" srcId="{E2343EA6-21F0-4050-A56B-618A02248BD9}" destId="{9ECDC750-F22D-4425-A107-E17DC5F93CFE}" srcOrd="0" destOrd="0" presId="urn:microsoft.com/office/officeart/2008/layout/VerticalCurvedList"/>
    <dgm:cxn modelId="{E5623BBE-E00B-4F62-9CF7-67631C7A2BD1}" type="presOf" srcId="{4EDC19B6-F028-4EAC-9F26-15A01DD6EB10}" destId="{F758B5D0-F1C3-4CB1-9AC0-1D8020DD4627}" srcOrd="0" destOrd="0" presId="urn:microsoft.com/office/officeart/2008/layout/VerticalCurvedList"/>
    <dgm:cxn modelId="{903273A5-6685-4B18-91C0-852B72E5A342}" type="presOf" srcId="{5CB702E0-2CA1-4B75-9477-F2F62255155E}" destId="{DD8B32CA-FE23-4DD7-AB22-1B261840E2D7}" srcOrd="0" destOrd="0" presId="urn:microsoft.com/office/officeart/2008/layout/VerticalCurvedList"/>
    <dgm:cxn modelId="{8EA4C219-A468-4D81-8797-F60D568E89A9}" srcId="{CCC55C6D-0F9B-4737-8884-E461012446F3}" destId="{4EDC19B6-F028-4EAC-9F26-15A01DD6EB10}" srcOrd="1" destOrd="0" parTransId="{F1D56266-43B6-44AC-BDE9-974FDCA8E74B}" sibTransId="{2537F40E-0DEF-4076-8566-988DA3A3143D}"/>
    <dgm:cxn modelId="{3D4A0B3E-2571-4EB3-8FDB-96B67188F94B}" type="presOf" srcId="{CCC55C6D-0F9B-4737-8884-E461012446F3}" destId="{2128E5FB-ED37-452A-9AB4-57C1BEB838C3}" srcOrd="0" destOrd="0" presId="urn:microsoft.com/office/officeart/2008/layout/VerticalCurvedList"/>
    <dgm:cxn modelId="{5A1A852E-D3B7-47D8-AAA9-B5EB402FCA17}" srcId="{CCC55C6D-0F9B-4737-8884-E461012446F3}" destId="{E2343EA6-21F0-4050-A56B-618A02248BD9}" srcOrd="2" destOrd="0" parTransId="{F0E01211-7BEB-4E6D-9278-B40EB25F1D64}" sibTransId="{572F263E-0589-4C55-AF20-E7DA360D33A2}"/>
    <dgm:cxn modelId="{F352FE30-4C88-4CAD-9672-13D0C8B40236}" srcId="{CCC55C6D-0F9B-4737-8884-E461012446F3}" destId="{EB674B77-9397-4611-995C-07D0EBD00B0A}" srcOrd="0" destOrd="0" parTransId="{2EE5EEF4-D641-496B-8F47-F6AC2B76F3DF}" sibTransId="{5CB702E0-2CA1-4B75-9477-F2F62255155E}"/>
    <dgm:cxn modelId="{57CC4EF1-D320-4210-A389-91DD932B68D8}" type="presOf" srcId="{EB674B77-9397-4611-995C-07D0EBD00B0A}" destId="{BE0FAE4B-EF5F-4D54-BBA3-F72113FC593C}" srcOrd="0" destOrd="0" presId="urn:microsoft.com/office/officeart/2008/layout/VerticalCurvedList"/>
    <dgm:cxn modelId="{C52A76D3-27E4-476D-9BC8-AFE5AF7D4508}" type="presParOf" srcId="{2128E5FB-ED37-452A-9AB4-57C1BEB838C3}" destId="{871356E6-D08B-4CF0-89A9-4C16C03BB698}" srcOrd="0" destOrd="0" presId="urn:microsoft.com/office/officeart/2008/layout/VerticalCurvedList"/>
    <dgm:cxn modelId="{B52EB7AC-9643-4767-A964-7B978B16659D}" type="presParOf" srcId="{871356E6-D08B-4CF0-89A9-4C16C03BB698}" destId="{A5B77AA5-CBE0-4D13-99EE-943218E282DF}" srcOrd="0" destOrd="0" presId="urn:microsoft.com/office/officeart/2008/layout/VerticalCurvedList"/>
    <dgm:cxn modelId="{10A2158A-D80D-4A9A-A283-B8715B77FEBF}" type="presParOf" srcId="{A5B77AA5-CBE0-4D13-99EE-943218E282DF}" destId="{EEDD581C-3821-4517-8457-BE85F2C769AB}" srcOrd="0" destOrd="0" presId="urn:microsoft.com/office/officeart/2008/layout/VerticalCurvedList"/>
    <dgm:cxn modelId="{4A6020D2-4B3D-4E15-BAE8-CC548899876E}" type="presParOf" srcId="{A5B77AA5-CBE0-4D13-99EE-943218E282DF}" destId="{DD8B32CA-FE23-4DD7-AB22-1B261840E2D7}" srcOrd="1" destOrd="0" presId="urn:microsoft.com/office/officeart/2008/layout/VerticalCurvedList"/>
    <dgm:cxn modelId="{48B23299-6580-46EC-851C-19C0551AB73B}" type="presParOf" srcId="{A5B77AA5-CBE0-4D13-99EE-943218E282DF}" destId="{55AE8F26-D112-4C85-AE9F-C55633D5A5F5}" srcOrd="2" destOrd="0" presId="urn:microsoft.com/office/officeart/2008/layout/VerticalCurvedList"/>
    <dgm:cxn modelId="{DCADED1A-7D52-4095-92B9-35AF4202D4ED}" type="presParOf" srcId="{A5B77AA5-CBE0-4D13-99EE-943218E282DF}" destId="{F9C782DA-6FD5-44FA-A346-B7248F7C45EE}" srcOrd="3" destOrd="0" presId="urn:microsoft.com/office/officeart/2008/layout/VerticalCurvedList"/>
    <dgm:cxn modelId="{108CBAC6-19F5-43D3-ACDA-C716089D43C5}" type="presParOf" srcId="{871356E6-D08B-4CF0-89A9-4C16C03BB698}" destId="{BE0FAE4B-EF5F-4D54-BBA3-F72113FC593C}" srcOrd="1" destOrd="0" presId="urn:microsoft.com/office/officeart/2008/layout/VerticalCurvedList"/>
    <dgm:cxn modelId="{BDD58B91-783F-41A4-9495-AC73231BE9AC}" type="presParOf" srcId="{871356E6-D08B-4CF0-89A9-4C16C03BB698}" destId="{3CFC30C1-EF96-4F91-A64F-297686D1C059}" srcOrd="2" destOrd="0" presId="urn:microsoft.com/office/officeart/2008/layout/VerticalCurvedList"/>
    <dgm:cxn modelId="{23A722D9-E54D-498F-AFED-FB9A3C7E44FF}" type="presParOf" srcId="{3CFC30C1-EF96-4F91-A64F-297686D1C059}" destId="{C7FB3DA9-03EC-437C-8CCA-26946A41B8C0}" srcOrd="0" destOrd="0" presId="urn:microsoft.com/office/officeart/2008/layout/VerticalCurvedList"/>
    <dgm:cxn modelId="{6AD58C99-1859-4E99-B59B-7D6BCDAC9E45}" type="presParOf" srcId="{871356E6-D08B-4CF0-89A9-4C16C03BB698}" destId="{F758B5D0-F1C3-4CB1-9AC0-1D8020DD4627}" srcOrd="3" destOrd="0" presId="urn:microsoft.com/office/officeart/2008/layout/VerticalCurvedList"/>
    <dgm:cxn modelId="{4D24EB55-3281-47A1-B307-D49426546882}" type="presParOf" srcId="{871356E6-D08B-4CF0-89A9-4C16C03BB698}" destId="{EB48F5EE-2789-4D82-ABBD-9EC5E0664170}" srcOrd="4" destOrd="0" presId="urn:microsoft.com/office/officeart/2008/layout/VerticalCurvedList"/>
    <dgm:cxn modelId="{943A64F5-EA0E-4163-88B7-E15A78878862}" type="presParOf" srcId="{EB48F5EE-2789-4D82-ABBD-9EC5E0664170}" destId="{5EDA84DF-D749-45B2-835A-0F59A9E3A812}" srcOrd="0" destOrd="0" presId="urn:microsoft.com/office/officeart/2008/layout/VerticalCurvedList"/>
    <dgm:cxn modelId="{C5DA9C5C-491B-4D86-A4B5-9D5E7A7E92F8}" type="presParOf" srcId="{871356E6-D08B-4CF0-89A9-4C16C03BB698}" destId="{9ECDC750-F22D-4425-A107-E17DC5F93CFE}" srcOrd="5" destOrd="0" presId="urn:microsoft.com/office/officeart/2008/layout/VerticalCurvedList"/>
    <dgm:cxn modelId="{6E7A6305-1B71-49BB-B268-48F99D371EF8}" type="presParOf" srcId="{871356E6-D08B-4CF0-89A9-4C16C03BB698}" destId="{E340CFAE-A5E1-4ED4-B744-57B0E6A04130}" srcOrd="6" destOrd="0" presId="urn:microsoft.com/office/officeart/2008/layout/VerticalCurvedList"/>
    <dgm:cxn modelId="{ED2A66A6-8B04-4E04-8C2A-5A2C371667E7}" type="presParOf" srcId="{E340CFAE-A5E1-4ED4-B744-57B0E6A04130}" destId="{60FE29F1-FEB4-47E1-BAFD-2E5BB20DE7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C55C6D-0F9B-4737-8884-E46101244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B674B77-9397-4611-995C-07D0EBD00B0A}">
      <dgm:prSet phldrT="[Text]" custT="1"/>
      <dgm:spPr/>
      <dgm:t>
        <a:bodyPr/>
        <a:lstStyle/>
        <a:p>
          <a:pPr algn="ctr"/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са за реално доставени продукти и извършени услуги и работи и да са действително платени </a:t>
          </a:r>
          <a:r>
            <a:rPr lang="bg-BG" sz="1800" b="1" i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не по-късно от датата на подаване на междинния/финалния отчет </a:t>
          </a:r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по проекта от страна на бенефициента;</a:t>
          </a:r>
          <a:endParaRPr lang="bg-BG" sz="18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E5EEF4-D641-496B-8F47-F6AC2B76F3DF}" type="parTrans" cxnId="{F352FE30-4C88-4CAD-9672-13D0C8B40236}">
      <dgm:prSet/>
      <dgm:spPr/>
      <dgm:t>
        <a:bodyPr/>
        <a:lstStyle/>
        <a:p>
          <a:endParaRPr lang="bg-BG"/>
        </a:p>
      </dgm:t>
    </dgm:pt>
    <dgm:pt modelId="{5CB702E0-2CA1-4B75-9477-F2F62255155E}" type="sibTrans" cxnId="{F352FE30-4C88-4CAD-9672-13D0C8B40236}">
      <dgm:prSet/>
      <dgm:spPr/>
      <dgm:t>
        <a:bodyPr/>
        <a:lstStyle/>
        <a:p>
          <a:endParaRPr lang="bg-BG"/>
        </a:p>
      </dgm:t>
    </dgm:pt>
    <dgm:pt modelId="{6C3B1A94-D3FF-4846-AA0D-C66FD6CF33FD}">
      <dgm:prSet custT="1"/>
      <dgm:spPr/>
      <dgm:t>
        <a:bodyPr/>
        <a:lstStyle/>
        <a:p>
          <a:pPr algn="ctr"/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При разходване на средствата да са спазени правилата за избор на изпълнители, които са заложени  в ЗУСЕСИФ, </a:t>
          </a:r>
          <a:r>
            <a:rPr lang="bg-BG" sz="1800" noProof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относимите</a:t>
          </a:r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подзаконови нормативни актове (Постановление на МС № 160/01.07.2016г.) и изискванията на Управляващия орган.</a:t>
          </a:r>
          <a:endParaRPr lang="bg-BG" sz="18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6ECA12-0ED1-4589-9AFB-7B22D1235C8B}" type="parTrans" cxnId="{1AEF4F6C-DB3F-4FC7-A2E3-9C3062F53A00}">
      <dgm:prSet/>
      <dgm:spPr/>
      <dgm:t>
        <a:bodyPr/>
        <a:lstStyle/>
        <a:p>
          <a:endParaRPr lang="bg-BG"/>
        </a:p>
      </dgm:t>
    </dgm:pt>
    <dgm:pt modelId="{C20B178F-8323-4AD8-990F-F49A3208FC1A}" type="sibTrans" cxnId="{1AEF4F6C-DB3F-4FC7-A2E3-9C3062F53A00}">
      <dgm:prSet/>
      <dgm:spPr/>
      <dgm:t>
        <a:bodyPr/>
        <a:lstStyle/>
        <a:p>
          <a:endParaRPr lang="bg-BG"/>
        </a:p>
      </dgm:t>
    </dgm:pt>
    <dgm:pt modelId="{70A509AE-C6B9-4902-8C1C-D87928A3F85E}">
      <dgm:prSet custT="1"/>
      <dgm:spPr/>
      <dgm:t>
        <a:bodyPr/>
        <a:lstStyle/>
        <a:p>
          <a:pPr algn="ctr"/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бъдат подкрепени от </a:t>
          </a:r>
          <a:r>
            <a:rPr lang="bg-BG" sz="1800" b="1" i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оригинални разходно-оправдателни документи</a:t>
          </a:r>
          <a:r>
            <a:rPr lang="bg-BG" sz="18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 и да са отразени в счетоводната документация на бенефициента чрез отделни счетоводни аналитични сметки или в отделна счетоводна система;</a:t>
          </a:r>
          <a:endParaRPr lang="bg-BG" sz="18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470351-207E-45F2-8EF5-2DC56D858A0E}" type="parTrans" cxnId="{E7B15EC5-6899-4756-A1ED-07E0647D9399}">
      <dgm:prSet/>
      <dgm:spPr/>
      <dgm:t>
        <a:bodyPr/>
        <a:lstStyle/>
        <a:p>
          <a:endParaRPr lang="bg-BG"/>
        </a:p>
      </dgm:t>
    </dgm:pt>
    <dgm:pt modelId="{B82952FA-6F0F-46AA-B150-8B38E1B11EA0}" type="sibTrans" cxnId="{E7B15EC5-6899-4756-A1ED-07E0647D9399}">
      <dgm:prSet/>
      <dgm:spPr/>
      <dgm:t>
        <a:bodyPr/>
        <a:lstStyle/>
        <a:p>
          <a:endParaRPr lang="bg-BG"/>
        </a:p>
      </dgm:t>
    </dgm:pt>
    <dgm:pt modelId="{2128E5FB-ED37-452A-9AB4-57C1BEB838C3}" type="pres">
      <dgm:prSet presAssocID="{CCC55C6D-0F9B-4737-8884-E46101244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871356E6-D08B-4CF0-89A9-4C16C03BB698}" type="pres">
      <dgm:prSet presAssocID="{CCC55C6D-0F9B-4737-8884-E461012446F3}" presName="Name1" presStyleCnt="0"/>
      <dgm:spPr/>
    </dgm:pt>
    <dgm:pt modelId="{A5B77AA5-CBE0-4D13-99EE-943218E282DF}" type="pres">
      <dgm:prSet presAssocID="{CCC55C6D-0F9B-4737-8884-E461012446F3}" presName="cycle" presStyleCnt="0"/>
      <dgm:spPr/>
    </dgm:pt>
    <dgm:pt modelId="{EEDD581C-3821-4517-8457-BE85F2C769AB}" type="pres">
      <dgm:prSet presAssocID="{CCC55C6D-0F9B-4737-8884-E461012446F3}" presName="srcNode" presStyleLbl="node1" presStyleIdx="0" presStyleCnt="3"/>
      <dgm:spPr/>
    </dgm:pt>
    <dgm:pt modelId="{DD8B32CA-FE23-4DD7-AB22-1B261840E2D7}" type="pres">
      <dgm:prSet presAssocID="{CCC55C6D-0F9B-4737-8884-E461012446F3}" presName="conn" presStyleLbl="parChTrans1D2" presStyleIdx="0" presStyleCnt="1"/>
      <dgm:spPr/>
      <dgm:t>
        <a:bodyPr/>
        <a:lstStyle/>
        <a:p>
          <a:endParaRPr lang="bg-BG"/>
        </a:p>
      </dgm:t>
    </dgm:pt>
    <dgm:pt modelId="{55AE8F26-D112-4C85-AE9F-C55633D5A5F5}" type="pres">
      <dgm:prSet presAssocID="{CCC55C6D-0F9B-4737-8884-E461012446F3}" presName="extraNode" presStyleLbl="node1" presStyleIdx="0" presStyleCnt="3"/>
      <dgm:spPr/>
    </dgm:pt>
    <dgm:pt modelId="{F9C782DA-6FD5-44FA-A346-B7248F7C45EE}" type="pres">
      <dgm:prSet presAssocID="{CCC55C6D-0F9B-4737-8884-E461012446F3}" presName="dstNode" presStyleLbl="node1" presStyleIdx="0" presStyleCnt="3"/>
      <dgm:spPr/>
    </dgm:pt>
    <dgm:pt modelId="{BE0FAE4B-EF5F-4D54-BBA3-F72113FC593C}" type="pres">
      <dgm:prSet presAssocID="{EB674B77-9397-4611-995C-07D0EBD00B0A}" presName="text_1" presStyleLbl="node1" presStyleIdx="0" presStyleCnt="3" custScaleY="13589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CFC30C1-EF96-4F91-A64F-297686D1C059}" type="pres">
      <dgm:prSet presAssocID="{EB674B77-9397-4611-995C-07D0EBD00B0A}" presName="accent_1" presStyleCnt="0"/>
      <dgm:spPr/>
    </dgm:pt>
    <dgm:pt modelId="{C7FB3DA9-03EC-437C-8CCA-26946A41B8C0}" type="pres">
      <dgm:prSet presAssocID="{EB674B77-9397-4611-995C-07D0EBD00B0A}" presName="accentRepeatNode" presStyleLbl="solidFgAcc1" presStyleIdx="0" presStyleCnt="3"/>
      <dgm:spPr/>
      <dgm:t>
        <a:bodyPr/>
        <a:lstStyle/>
        <a:p>
          <a:endParaRPr lang="bg-BG"/>
        </a:p>
      </dgm:t>
    </dgm:pt>
    <dgm:pt modelId="{17F2AB1E-75B9-4A27-A7D8-D456C4E00890}" type="pres">
      <dgm:prSet presAssocID="{70A509AE-C6B9-4902-8C1C-D87928A3F85E}" presName="text_2" presStyleLbl="node1" presStyleIdx="1" presStyleCnt="3" custScaleY="14102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6B273B-AAE5-4C8F-92BA-BE0AB6D02F11}" type="pres">
      <dgm:prSet presAssocID="{70A509AE-C6B9-4902-8C1C-D87928A3F85E}" presName="accent_2" presStyleCnt="0"/>
      <dgm:spPr/>
    </dgm:pt>
    <dgm:pt modelId="{A82CC187-70B7-4764-B738-88F9CB79B0D3}" type="pres">
      <dgm:prSet presAssocID="{70A509AE-C6B9-4902-8C1C-D87928A3F85E}" presName="accentRepeatNode" presStyleLbl="solidFgAcc1" presStyleIdx="1" presStyleCnt="3"/>
      <dgm:spPr/>
    </dgm:pt>
    <dgm:pt modelId="{5E2C9EE6-8F4B-409F-B6A8-857214BB0CDD}" type="pres">
      <dgm:prSet presAssocID="{6C3B1A94-D3FF-4846-AA0D-C66FD6CF33FD}" presName="text_3" presStyleLbl="node1" presStyleIdx="2" presStyleCnt="3" custScaleY="13589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F73F1C3-2F92-482F-9044-98D33F8B6FC0}" type="pres">
      <dgm:prSet presAssocID="{6C3B1A94-D3FF-4846-AA0D-C66FD6CF33FD}" presName="accent_3" presStyleCnt="0"/>
      <dgm:spPr/>
    </dgm:pt>
    <dgm:pt modelId="{0E35FD6A-6952-481F-A914-2CB3049FA1AB}" type="pres">
      <dgm:prSet presAssocID="{6C3B1A94-D3FF-4846-AA0D-C66FD6CF33FD}" presName="accentRepeatNode" presStyleLbl="solidFgAcc1" presStyleIdx="2" presStyleCnt="3"/>
      <dgm:spPr/>
    </dgm:pt>
  </dgm:ptLst>
  <dgm:cxnLst>
    <dgm:cxn modelId="{8F7BCA72-684E-4075-9B28-04F7BF4B8999}" type="presOf" srcId="{6C3B1A94-D3FF-4846-AA0D-C66FD6CF33FD}" destId="{5E2C9EE6-8F4B-409F-B6A8-857214BB0CDD}" srcOrd="0" destOrd="0" presId="urn:microsoft.com/office/officeart/2008/layout/VerticalCurvedList"/>
    <dgm:cxn modelId="{1AEF4F6C-DB3F-4FC7-A2E3-9C3062F53A00}" srcId="{CCC55C6D-0F9B-4737-8884-E461012446F3}" destId="{6C3B1A94-D3FF-4846-AA0D-C66FD6CF33FD}" srcOrd="2" destOrd="0" parTransId="{D56ECA12-0ED1-4589-9AFB-7B22D1235C8B}" sibTransId="{C20B178F-8323-4AD8-990F-F49A3208FC1A}"/>
    <dgm:cxn modelId="{EE6FF245-7F00-472A-95B3-C63B49E4EC5E}" type="presOf" srcId="{70A509AE-C6B9-4902-8C1C-D87928A3F85E}" destId="{17F2AB1E-75B9-4A27-A7D8-D456C4E00890}" srcOrd="0" destOrd="0" presId="urn:microsoft.com/office/officeart/2008/layout/VerticalCurvedList"/>
    <dgm:cxn modelId="{AC77596A-84A2-493B-B494-9274871FEF43}" type="presOf" srcId="{5CB702E0-2CA1-4B75-9477-F2F62255155E}" destId="{DD8B32CA-FE23-4DD7-AB22-1B261840E2D7}" srcOrd="0" destOrd="0" presId="urn:microsoft.com/office/officeart/2008/layout/VerticalCurvedList"/>
    <dgm:cxn modelId="{E7B15EC5-6899-4756-A1ED-07E0647D9399}" srcId="{CCC55C6D-0F9B-4737-8884-E461012446F3}" destId="{70A509AE-C6B9-4902-8C1C-D87928A3F85E}" srcOrd="1" destOrd="0" parTransId="{ED470351-207E-45F2-8EF5-2DC56D858A0E}" sibTransId="{B82952FA-6F0F-46AA-B150-8B38E1B11EA0}"/>
    <dgm:cxn modelId="{F352FE30-4C88-4CAD-9672-13D0C8B40236}" srcId="{CCC55C6D-0F9B-4737-8884-E461012446F3}" destId="{EB674B77-9397-4611-995C-07D0EBD00B0A}" srcOrd="0" destOrd="0" parTransId="{2EE5EEF4-D641-496B-8F47-F6AC2B76F3DF}" sibTransId="{5CB702E0-2CA1-4B75-9477-F2F62255155E}"/>
    <dgm:cxn modelId="{2617DBD7-2F6C-4108-96CF-8F31ECBFB83C}" type="presOf" srcId="{CCC55C6D-0F9B-4737-8884-E461012446F3}" destId="{2128E5FB-ED37-452A-9AB4-57C1BEB838C3}" srcOrd="0" destOrd="0" presId="urn:microsoft.com/office/officeart/2008/layout/VerticalCurvedList"/>
    <dgm:cxn modelId="{161EB61C-813B-49BC-A809-619EF9AC6E0C}" type="presOf" srcId="{EB674B77-9397-4611-995C-07D0EBD00B0A}" destId="{BE0FAE4B-EF5F-4D54-BBA3-F72113FC593C}" srcOrd="0" destOrd="0" presId="urn:microsoft.com/office/officeart/2008/layout/VerticalCurvedList"/>
    <dgm:cxn modelId="{CA7B84C0-1B0E-44D9-9D5F-DC1701E8A521}" type="presParOf" srcId="{2128E5FB-ED37-452A-9AB4-57C1BEB838C3}" destId="{871356E6-D08B-4CF0-89A9-4C16C03BB698}" srcOrd="0" destOrd="0" presId="urn:microsoft.com/office/officeart/2008/layout/VerticalCurvedList"/>
    <dgm:cxn modelId="{3EDF9BFD-3ED2-41CA-9714-1F482BD564C0}" type="presParOf" srcId="{871356E6-D08B-4CF0-89A9-4C16C03BB698}" destId="{A5B77AA5-CBE0-4D13-99EE-943218E282DF}" srcOrd="0" destOrd="0" presId="urn:microsoft.com/office/officeart/2008/layout/VerticalCurvedList"/>
    <dgm:cxn modelId="{4ED8FF21-1A87-45AA-B2D2-4178D842C385}" type="presParOf" srcId="{A5B77AA5-CBE0-4D13-99EE-943218E282DF}" destId="{EEDD581C-3821-4517-8457-BE85F2C769AB}" srcOrd="0" destOrd="0" presId="urn:microsoft.com/office/officeart/2008/layout/VerticalCurvedList"/>
    <dgm:cxn modelId="{D635A0EC-BBE7-4700-B5C8-36B275783AC9}" type="presParOf" srcId="{A5B77AA5-CBE0-4D13-99EE-943218E282DF}" destId="{DD8B32CA-FE23-4DD7-AB22-1B261840E2D7}" srcOrd="1" destOrd="0" presId="urn:microsoft.com/office/officeart/2008/layout/VerticalCurvedList"/>
    <dgm:cxn modelId="{06CC9EB9-F2A9-4D0E-9B0A-718C0F56784C}" type="presParOf" srcId="{A5B77AA5-CBE0-4D13-99EE-943218E282DF}" destId="{55AE8F26-D112-4C85-AE9F-C55633D5A5F5}" srcOrd="2" destOrd="0" presId="urn:microsoft.com/office/officeart/2008/layout/VerticalCurvedList"/>
    <dgm:cxn modelId="{2A4E1770-017E-42E6-95F8-93C7D22D6180}" type="presParOf" srcId="{A5B77AA5-CBE0-4D13-99EE-943218E282DF}" destId="{F9C782DA-6FD5-44FA-A346-B7248F7C45EE}" srcOrd="3" destOrd="0" presId="urn:microsoft.com/office/officeart/2008/layout/VerticalCurvedList"/>
    <dgm:cxn modelId="{DA0F00F1-3B88-4B56-9CB0-614BE0D33827}" type="presParOf" srcId="{871356E6-D08B-4CF0-89A9-4C16C03BB698}" destId="{BE0FAE4B-EF5F-4D54-BBA3-F72113FC593C}" srcOrd="1" destOrd="0" presId="urn:microsoft.com/office/officeart/2008/layout/VerticalCurvedList"/>
    <dgm:cxn modelId="{8BD8341D-67EF-4634-8563-5BA40C530305}" type="presParOf" srcId="{871356E6-D08B-4CF0-89A9-4C16C03BB698}" destId="{3CFC30C1-EF96-4F91-A64F-297686D1C059}" srcOrd="2" destOrd="0" presId="urn:microsoft.com/office/officeart/2008/layout/VerticalCurvedList"/>
    <dgm:cxn modelId="{07C96201-695A-44C0-928B-E558C3AA3C6C}" type="presParOf" srcId="{3CFC30C1-EF96-4F91-A64F-297686D1C059}" destId="{C7FB3DA9-03EC-437C-8CCA-26946A41B8C0}" srcOrd="0" destOrd="0" presId="urn:microsoft.com/office/officeart/2008/layout/VerticalCurvedList"/>
    <dgm:cxn modelId="{7A1F1D0B-4E6F-49B2-AF52-76FAE7E3B5E4}" type="presParOf" srcId="{871356E6-D08B-4CF0-89A9-4C16C03BB698}" destId="{17F2AB1E-75B9-4A27-A7D8-D456C4E00890}" srcOrd="3" destOrd="0" presId="urn:microsoft.com/office/officeart/2008/layout/VerticalCurvedList"/>
    <dgm:cxn modelId="{8E920036-DB5B-46B2-A5C6-C64327A74516}" type="presParOf" srcId="{871356E6-D08B-4CF0-89A9-4C16C03BB698}" destId="{816B273B-AAE5-4C8F-92BA-BE0AB6D02F11}" srcOrd="4" destOrd="0" presId="urn:microsoft.com/office/officeart/2008/layout/VerticalCurvedList"/>
    <dgm:cxn modelId="{552B22A7-8FCC-46C3-B875-7D9CA4519157}" type="presParOf" srcId="{816B273B-AAE5-4C8F-92BA-BE0AB6D02F11}" destId="{A82CC187-70B7-4764-B738-88F9CB79B0D3}" srcOrd="0" destOrd="0" presId="urn:microsoft.com/office/officeart/2008/layout/VerticalCurvedList"/>
    <dgm:cxn modelId="{4F76211E-93FE-4B3C-856A-ACD44BAE0A58}" type="presParOf" srcId="{871356E6-D08B-4CF0-89A9-4C16C03BB698}" destId="{5E2C9EE6-8F4B-409F-B6A8-857214BB0CDD}" srcOrd="5" destOrd="0" presId="urn:microsoft.com/office/officeart/2008/layout/VerticalCurvedList"/>
    <dgm:cxn modelId="{8EC61001-0B70-4569-B685-61069FBD3032}" type="presParOf" srcId="{871356E6-D08B-4CF0-89A9-4C16C03BB698}" destId="{FF73F1C3-2F92-482F-9044-98D33F8B6FC0}" srcOrd="6" destOrd="0" presId="urn:microsoft.com/office/officeart/2008/layout/VerticalCurvedList"/>
    <dgm:cxn modelId="{872AA9AF-C9DB-4E9A-BECD-168213772B29}" type="presParOf" srcId="{FF73F1C3-2F92-482F-9044-98D33F8B6FC0}" destId="{0E35FD6A-6952-481F-A914-2CB3049FA1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ECE7D5C4-BD03-41E4-BA19-27A550F9C76A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4B0F8747-081F-480B-83ED-C92C752624C9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49F7BEDB-C4C7-403C-9FA5-2102BDF97BEE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1992F-DEBE-425E-BF0B-E9B701F9A0F4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bg-BG"/>
        </a:p>
      </dgm:t>
    </dgm:pt>
    <dgm:pt modelId="{979CBEF3-9D8E-49E2-A4EC-432D3EB91E94}">
      <dgm:prSet phldrT="[Text]" custT="1"/>
      <dgm:spPr/>
      <dgm:t>
        <a:bodyPr/>
        <a:lstStyle/>
        <a:p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Елемент </a:t>
          </a:r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А</a:t>
          </a:r>
          <a:endParaRPr lang="bg-BG" sz="1800" b="1" kern="1200" noProof="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gm:t>
    </dgm:pt>
    <dgm:pt modelId="{14B6566D-08BC-449E-A5A8-A44E4528E05E}" type="parTrans" cxnId="{D3A620D8-A498-4E48-B3EB-281ECE5B1D24}">
      <dgm:prSet/>
      <dgm:spPr/>
      <dgm:t>
        <a:bodyPr/>
        <a:lstStyle/>
        <a:p>
          <a:endParaRPr lang="bg-BG"/>
        </a:p>
      </dgm:t>
    </dgm:pt>
    <dgm:pt modelId="{9028052D-32F8-43EB-9F08-F379EAAE1B7A}" type="sibTrans" cxnId="{D3A620D8-A498-4E48-B3EB-281ECE5B1D24}">
      <dgm:prSet/>
      <dgm:spPr/>
      <dgm:t>
        <a:bodyPr/>
        <a:lstStyle/>
        <a:p>
          <a:endParaRPr lang="bg-BG"/>
        </a:p>
      </dgm:t>
    </dgm:pt>
    <dgm:pt modelId="{3E2E84F1-45E4-4E6C-9791-444ABC0FD55C}">
      <dgm:prSet phldrT="[Text]" custT="1"/>
      <dgm:spPr/>
      <dgm:t>
        <a:bodyPr/>
        <a:lstStyle/>
        <a:p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Елемент </a:t>
          </a:r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Б</a:t>
          </a:r>
          <a:endParaRPr lang="bg-BG" sz="1800" b="1" kern="1200" noProof="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gm:t>
    </dgm:pt>
    <dgm:pt modelId="{D6487F6F-E449-4A3A-A869-44E0F2AC5CE9}" type="parTrans" cxnId="{89055DE5-1C4A-4EB5-887C-D4EC3084EEAF}">
      <dgm:prSet/>
      <dgm:spPr/>
      <dgm:t>
        <a:bodyPr/>
        <a:lstStyle/>
        <a:p>
          <a:endParaRPr lang="bg-BG"/>
        </a:p>
      </dgm:t>
    </dgm:pt>
    <dgm:pt modelId="{CC7DEB39-86E5-47D9-8AC1-CAC6696D82B6}" type="sibTrans" cxnId="{89055DE5-1C4A-4EB5-887C-D4EC3084EEAF}">
      <dgm:prSet/>
      <dgm:spPr/>
      <dgm:t>
        <a:bodyPr/>
        <a:lstStyle/>
        <a:p>
          <a:endParaRPr lang="bg-BG"/>
        </a:p>
      </dgm:t>
    </dgm:pt>
    <dgm:pt modelId="{CCD2FCE1-523D-4E1E-B309-4284737F55E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„</a:t>
          </a:r>
          <a:r>
            <a:rPr lang="bg-BG" sz="1800" noProof="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Инвестиционни помощи за научноизследователски инфраструктури“ съгласно чл. 26 от Регламент 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(ЕС) № 651/2014</a:t>
          </a:r>
          <a:endParaRPr lang="bg-BG" sz="1800" b="1" u="sng" dirty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</dgm:t>
    </dgm:pt>
    <dgm:pt modelId="{25BCE1B8-6EA4-47A0-B1E8-7C42B8986516}" type="parTrans" cxnId="{57A6815E-3666-4578-8FE4-1CB99B04E831}">
      <dgm:prSet/>
      <dgm:spPr/>
      <dgm:t>
        <a:bodyPr/>
        <a:lstStyle/>
        <a:p>
          <a:endParaRPr lang="bg-BG"/>
        </a:p>
      </dgm:t>
    </dgm:pt>
    <dgm:pt modelId="{C9E4EA39-5400-4DED-909C-5CF9AE0C6C20}" type="sibTrans" cxnId="{57A6815E-3666-4578-8FE4-1CB99B04E831}">
      <dgm:prSet/>
      <dgm:spPr/>
      <dgm:t>
        <a:bodyPr/>
        <a:lstStyle/>
        <a:p>
          <a:endParaRPr lang="bg-BG"/>
        </a:p>
      </dgm:t>
    </dgm:pt>
    <dgm:pt modelId="{A26B3E76-1C31-4BED-B4F6-454322D2AC7C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g-BG" sz="1800" noProof="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Помощ „</a:t>
          </a:r>
          <a:r>
            <a:rPr lang="bg-BG" sz="1800" noProof="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de</a:t>
          </a:r>
          <a:r>
            <a:rPr lang="bg-BG" sz="1800" noProof="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bg-BG" sz="1800" noProof="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minimis</a:t>
          </a:r>
          <a:r>
            <a:rPr lang="bg-BG" sz="1800" noProof="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“ съгласно Регламент 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(ЕС) № 1407/2013</a:t>
          </a:r>
          <a:endParaRPr lang="bg-BG" sz="16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E7BB51-A97F-40A5-806E-460D523E32EF}" type="parTrans" cxnId="{5D15F2B4-CF25-4991-A748-57538CA3D36A}">
      <dgm:prSet/>
      <dgm:spPr/>
      <dgm:t>
        <a:bodyPr/>
        <a:lstStyle/>
        <a:p>
          <a:endParaRPr lang="bg-BG"/>
        </a:p>
      </dgm:t>
    </dgm:pt>
    <dgm:pt modelId="{9133FDA0-5D1B-430C-99A9-214971B479F0}" type="sibTrans" cxnId="{5D15F2B4-CF25-4991-A748-57538CA3D36A}">
      <dgm:prSet/>
      <dgm:spPr/>
      <dgm:t>
        <a:bodyPr/>
        <a:lstStyle/>
        <a:p>
          <a:endParaRPr lang="bg-BG"/>
        </a:p>
      </dgm:t>
    </dgm:pt>
    <dgm:pt modelId="{40923D97-3785-4DF3-8146-23A0EFCCE8A8}" type="pres">
      <dgm:prSet presAssocID="{9181992F-DEBE-425E-BF0B-E9B701F9A0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786C5FA-BEDF-4089-B3D3-88F05E01D853}" type="pres">
      <dgm:prSet presAssocID="{979CBEF3-9D8E-49E2-A4EC-432D3EB91E94}" presName="parentLin" presStyleCnt="0"/>
      <dgm:spPr/>
    </dgm:pt>
    <dgm:pt modelId="{2FAC9818-3F7C-4816-B93E-0D5DD47112C3}" type="pres">
      <dgm:prSet presAssocID="{979CBEF3-9D8E-49E2-A4EC-432D3EB91E94}" presName="parentLeftMargin" presStyleLbl="node1" presStyleIdx="0" presStyleCnt="2"/>
      <dgm:spPr/>
      <dgm:t>
        <a:bodyPr/>
        <a:lstStyle/>
        <a:p>
          <a:endParaRPr lang="bg-BG"/>
        </a:p>
      </dgm:t>
    </dgm:pt>
    <dgm:pt modelId="{49E9669D-DBFE-4E31-AB63-DF5605CD4E25}" type="pres">
      <dgm:prSet presAssocID="{979CBEF3-9D8E-49E2-A4EC-432D3EB91E94}" presName="parentText" presStyleLbl="node1" presStyleIdx="0" presStyleCnt="2" custScaleX="118572" custScaleY="33458" custLinFactNeighborX="4877" custLinFactNeighborY="-5927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66C396-DDA5-45B6-84A5-D139CD1D3023}" type="pres">
      <dgm:prSet presAssocID="{979CBEF3-9D8E-49E2-A4EC-432D3EB91E94}" presName="negativeSpace" presStyleCnt="0"/>
      <dgm:spPr/>
    </dgm:pt>
    <dgm:pt modelId="{531ADAC3-0B90-44E0-A422-F61206F93A72}" type="pres">
      <dgm:prSet presAssocID="{979CBEF3-9D8E-49E2-A4EC-432D3EB91E94}" presName="childText" presStyleLbl="conFgAcc1" presStyleIdx="0" presStyleCnt="2" custScaleY="50635" custLinFactNeighborY="-5380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45FB98-DA16-4A0C-A0C7-4DC805C1639E}" type="pres">
      <dgm:prSet presAssocID="{9028052D-32F8-43EB-9F08-F379EAAE1B7A}" presName="spaceBetweenRectangles" presStyleCnt="0"/>
      <dgm:spPr/>
    </dgm:pt>
    <dgm:pt modelId="{35A91C18-0DF2-4D75-8240-9E9E4F321092}" type="pres">
      <dgm:prSet presAssocID="{3E2E84F1-45E4-4E6C-9791-444ABC0FD55C}" presName="parentLin" presStyleCnt="0"/>
      <dgm:spPr/>
    </dgm:pt>
    <dgm:pt modelId="{65383E33-6B8A-49CE-AFF2-8186C9B44F60}" type="pres">
      <dgm:prSet presAssocID="{3E2E84F1-45E4-4E6C-9791-444ABC0FD55C}" presName="parentLeftMargin" presStyleLbl="node1" presStyleIdx="0" presStyleCnt="2"/>
      <dgm:spPr/>
      <dgm:t>
        <a:bodyPr/>
        <a:lstStyle/>
        <a:p>
          <a:endParaRPr lang="bg-BG"/>
        </a:p>
      </dgm:t>
    </dgm:pt>
    <dgm:pt modelId="{6EB53AE8-E3F4-4432-BA12-F734423E5B06}" type="pres">
      <dgm:prSet presAssocID="{3E2E84F1-45E4-4E6C-9791-444ABC0FD55C}" presName="parentText" presStyleLbl="node1" presStyleIdx="1" presStyleCnt="2" custScaleX="118572" custScaleY="37983" custLinFactNeighborX="4877" custLinFactNeighborY="-1951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CF2DC22-80B6-4AA1-A596-029DBBD854C3}" type="pres">
      <dgm:prSet presAssocID="{3E2E84F1-45E4-4E6C-9791-444ABC0FD55C}" presName="negativeSpace" presStyleCnt="0"/>
      <dgm:spPr/>
    </dgm:pt>
    <dgm:pt modelId="{D6FEE03B-0BE4-4C7F-8D34-4838C8B52FE8}" type="pres">
      <dgm:prSet presAssocID="{3E2E84F1-45E4-4E6C-9791-444ABC0FD55C}" presName="childText" presStyleLbl="conFgAcc1" presStyleIdx="1" presStyleCnt="2" custScaleY="55538" custLinFactNeighborY="5595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8BDC85A-8674-41C9-8D78-13CC3D5DD7E0}" type="presOf" srcId="{3E2E84F1-45E4-4E6C-9791-444ABC0FD55C}" destId="{6EB53AE8-E3F4-4432-BA12-F734423E5B06}" srcOrd="1" destOrd="0" presId="urn:microsoft.com/office/officeart/2005/8/layout/list1"/>
    <dgm:cxn modelId="{75764991-3CC6-421F-9D04-ADC7A0CD70F3}" type="presOf" srcId="{9181992F-DEBE-425E-BF0B-E9B701F9A0F4}" destId="{40923D97-3785-4DF3-8146-23A0EFCCE8A8}" srcOrd="0" destOrd="0" presId="urn:microsoft.com/office/officeart/2005/8/layout/list1"/>
    <dgm:cxn modelId="{F607FFB3-6D45-4462-B13F-DDE1D62F977B}" type="presOf" srcId="{A26B3E76-1C31-4BED-B4F6-454322D2AC7C}" destId="{D6FEE03B-0BE4-4C7F-8D34-4838C8B52FE8}" srcOrd="0" destOrd="0" presId="urn:microsoft.com/office/officeart/2005/8/layout/list1"/>
    <dgm:cxn modelId="{FECD7E64-C4AC-45F2-AA56-D0DFDA0070FF}" type="presOf" srcId="{979CBEF3-9D8E-49E2-A4EC-432D3EB91E94}" destId="{49E9669D-DBFE-4E31-AB63-DF5605CD4E25}" srcOrd="1" destOrd="0" presId="urn:microsoft.com/office/officeart/2005/8/layout/list1"/>
    <dgm:cxn modelId="{7D4B5D28-2B3C-4610-9258-07D94AD57641}" type="presOf" srcId="{CCD2FCE1-523D-4E1E-B309-4284737F55E8}" destId="{531ADAC3-0B90-44E0-A422-F61206F93A72}" srcOrd="0" destOrd="0" presId="urn:microsoft.com/office/officeart/2005/8/layout/list1"/>
    <dgm:cxn modelId="{05B873C5-B57C-4C0B-B8B9-A28D27E71856}" type="presOf" srcId="{979CBEF3-9D8E-49E2-A4EC-432D3EB91E94}" destId="{2FAC9818-3F7C-4816-B93E-0D5DD47112C3}" srcOrd="0" destOrd="0" presId="urn:microsoft.com/office/officeart/2005/8/layout/list1"/>
    <dgm:cxn modelId="{57A6815E-3666-4578-8FE4-1CB99B04E831}" srcId="{979CBEF3-9D8E-49E2-A4EC-432D3EB91E94}" destId="{CCD2FCE1-523D-4E1E-B309-4284737F55E8}" srcOrd="0" destOrd="0" parTransId="{25BCE1B8-6EA4-47A0-B1E8-7C42B8986516}" sibTransId="{C9E4EA39-5400-4DED-909C-5CF9AE0C6C20}"/>
    <dgm:cxn modelId="{5D15F2B4-CF25-4991-A748-57538CA3D36A}" srcId="{3E2E84F1-45E4-4E6C-9791-444ABC0FD55C}" destId="{A26B3E76-1C31-4BED-B4F6-454322D2AC7C}" srcOrd="0" destOrd="0" parTransId="{34E7BB51-A97F-40A5-806E-460D523E32EF}" sibTransId="{9133FDA0-5D1B-430C-99A9-214971B479F0}"/>
    <dgm:cxn modelId="{D3A620D8-A498-4E48-B3EB-281ECE5B1D24}" srcId="{9181992F-DEBE-425E-BF0B-E9B701F9A0F4}" destId="{979CBEF3-9D8E-49E2-A4EC-432D3EB91E94}" srcOrd="0" destOrd="0" parTransId="{14B6566D-08BC-449E-A5A8-A44E4528E05E}" sibTransId="{9028052D-32F8-43EB-9F08-F379EAAE1B7A}"/>
    <dgm:cxn modelId="{8071E3F6-5883-4D4D-9FE4-B3BFB2D79053}" type="presOf" srcId="{3E2E84F1-45E4-4E6C-9791-444ABC0FD55C}" destId="{65383E33-6B8A-49CE-AFF2-8186C9B44F60}" srcOrd="0" destOrd="0" presId="urn:microsoft.com/office/officeart/2005/8/layout/list1"/>
    <dgm:cxn modelId="{89055DE5-1C4A-4EB5-887C-D4EC3084EEAF}" srcId="{9181992F-DEBE-425E-BF0B-E9B701F9A0F4}" destId="{3E2E84F1-45E4-4E6C-9791-444ABC0FD55C}" srcOrd="1" destOrd="0" parTransId="{D6487F6F-E449-4A3A-A869-44E0F2AC5CE9}" sibTransId="{CC7DEB39-86E5-47D9-8AC1-CAC6696D82B6}"/>
    <dgm:cxn modelId="{30FE4BAA-DDA2-4DD1-BCD8-0E3C4681955F}" type="presParOf" srcId="{40923D97-3785-4DF3-8146-23A0EFCCE8A8}" destId="{1786C5FA-BEDF-4089-B3D3-88F05E01D853}" srcOrd="0" destOrd="0" presId="urn:microsoft.com/office/officeart/2005/8/layout/list1"/>
    <dgm:cxn modelId="{B8F94C52-D43C-46AA-95A6-CD3F85C8341F}" type="presParOf" srcId="{1786C5FA-BEDF-4089-B3D3-88F05E01D853}" destId="{2FAC9818-3F7C-4816-B93E-0D5DD47112C3}" srcOrd="0" destOrd="0" presId="urn:microsoft.com/office/officeart/2005/8/layout/list1"/>
    <dgm:cxn modelId="{1AE8AE3E-9162-4F88-BB1A-0935DBF132A0}" type="presParOf" srcId="{1786C5FA-BEDF-4089-B3D3-88F05E01D853}" destId="{49E9669D-DBFE-4E31-AB63-DF5605CD4E25}" srcOrd="1" destOrd="0" presId="urn:microsoft.com/office/officeart/2005/8/layout/list1"/>
    <dgm:cxn modelId="{DAD0BE2E-4A91-4022-A7F5-8F75C940E4FB}" type="presParOf" srcId="{40923D97-3785-4DF3-8146-23A0EFCCE8A8}" destId="{9166C396-DDA5-45B6-84A5-D139CD1D3023}" srcOrd="1" destOrd="0" presId="urn:microsoft.com/office/officeart/2005/8/layout/list1"/>
    <dgm:cxn modelId="{3D7C2EEF-1C5D-4D24-8AA9-9A90A2BC0A87}" type="presParOf" srcId="{40923D97-3785-4DF3-8146-23A0EFCCE8A8}" destId="{531ADAC3-0B90-44E0-A422-F61206F93A72}" srcOrd="2" destOrd="0" presId="urn:microsoft.com/office/officeart/2005/8/layout/list1"/>
    <dgm:cxn modelId="{6FDC11E9-E7DB-4C92-A01E-0761CAE9087E}" type="presParOf" srcId="{40923D97-3785-4DF3-8146-23A0EFCCE8A8}" destId="{F445FB98-DA16-4A0C-A0C7-4DC805C1639E}" srcOrd="3" destOrd="0" presId="urn:microsoft.com/office/officeart/2005/8/layout/list1"/>
    <dgm:cxn modelId="{0D8D65DD-9A54-4CFB-A5E8-E52B77FAC9A1}" type="presParOf" srcId="{40923D97-3785-4DF3-8146-23A0EFCCE8A8}" destId="{35A91C18-0DF2-4D75-8240-9E9E4F321092}" srcOrd="4" destOrd="0" presId="urn:microsoft.com/office/officeart/2005/8/layout/list1"/>
    <dgm:cxn modelId="{953AFAF2-3A35-44BC-9930-D05FE20F64C8}" type="presParOf" srcId="{35A91C18-0DF2-4D75-8240-9E9E4F321092}" destId="{65383E33-6B8A-49CE-AFF2-8186C9B44F60}" srcOrd="0" destOrd="0" presId="urn:microsoft.com/office/officeart/2005/8/layout/list1"/>
    <dgm:cxn modelId="{C0B817A4-76AD-4A0B-A1C5-9B3F88D74093}" type="presParOf" srcId="{35A91C18-0DF2-4D75-8240-9E9E4F321092}" destId="{6EB53AE8-E3F4-4432-BA12-F734423E5B06}" srcOrd="1" destOrd="0" presId="urn:microsoft.com/office/officeart/2005/8/layout/list1"/>
    <dgm:cxn modelId="{AC87996C-4834-46D0-83D2-C7D9AAB99D10}" type="presParOf" srcId="{40923D97-3785-4DF3-8146-23A0EFCCE8A8}" destId="{ECF2DC22-80B6-4AA1-A596-029DBBD854C3}" srcOrd="5" destOrd="0" presId="urn:microsoft.com/office/officeart/2005/8/layout/list1"/>
    <dgm:cxn modelId="{1C7E6163-AB01-4B6A-95B1-B5E2539489D6}" type="presParOf" srcId="{40923D97-3785-4DF3-8146-23A0EFCCE8A8}" destId="{D6FEE03B-0BE4-4C7F-8D34-4838C8B52F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011421AF-AF8F-4305-AEFD-ED80C49DF2B0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1B8B249B-1C99-4866-A9ED-8B5D38739DF9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2F2B3882-1381-4225-BC95-8A08E70EF3C3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20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ТРЕТИРАНЕ НА </a:t>
          </a:r>
        </a:p>
        <a:p>
          <a:pPr rtl="0"/>
          <a:r>
            <a:rPr lang="ru-RU" sz="20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ДАНЪК ДОБАВЕНА СТОЙНОСТ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93367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B9A6704-AF7B-4BEA-888C-EEF4DC93AC8F}" type="presOf" srcId="{5BD40A36-4E61-4F3D-B182-8B42DD88FBA2}" destId="{9D5714D8-CFE7-4354-8CAC-5A7B23F3323B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8917A82B-5DE9-42CE-911F-BF2C0C299720}" type="presOf" srcId="{DB52D832-B55E-4AFB-806B-AA33F4500449}" destId="{677B5712-69A1-4CEE-A0ED-660EF579F60E}" srcOrd="0" destOrd="0" presId="urn:microsoft.com/office/officeart/2005/8/layout/vList5"/>
    <dgm:cxn modelId="{4888443B-3482-45A7-8278-8AFC2DFB648A}" type="presOf" srcId="{CE75D9F5-E771-4FEE-A3E6-4F9540C59A80}" destId="{02606228-3D16-42B5-A054-E967E13B36A6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814F39AF-07F1-43FB-9A83-DCCA89F51D83}" type="presParOf" srcId="{9D5714D8-CFE7-4354-8CAC-5A7B23F3323B}" destId="{2A5AC8C5-8A4A-41B6-834F-3C6F035C931C}" srcOrd="0" destOrd="0" presId="urn:microsoft.com/office/officeart/2005/8/layout/vList5"/>
    <dgm:cxn modelId="{87DE6C43-85B3-44C5-9CED-1DA5AC98576C}" type="presParOf" srcId="{2A5AC8C5-8A4A-41B6-834F-3C6F035C931C}" destId="{02606228-3D16-42B5-A054-E967E13B36A6}" srcOrd="0" destOrd="0" presId="urn:microsoft.com/office/officeart/2005/8/layout/vList5"/>
    <dgm:cxn modelId="{EC117806-BEE4-488D-9B4B-86A69BD36A72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20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93367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64C6661-272A-4900-A02E-BDC1F0B9E87F}" type="presOf" srcId="{CE75D9F5-E771-4FEE-A3E6-4F9540C59A80}" destId="{02606228-3D16-42B5-A054-E967E13B36A6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F99D96B6-3786-4FEB-887E-A809DC04782A}" type="presOf" srcId="{5BD40A36-4E61-4F3D-B182-8B42DD88FBA2}" destId="{9D5714D8-CFE7-4354-8CAC-5A7B23F3323B}" srcOrd="0" destOrd="0" presId="urn:microsoft.com/office/officeart/2005/8/layout/vList5"/>
    <dgm:cxn modelId="{74014094-E3D7-4AFA-B020-59246D91C3E7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0CAC30E2-84AD-44F2-80A2-D5D0C773A6CA}" type="presParOf" srcId="{9D5714D8-CFE7-4354-8CAC-5A7B23F3323B}" destId="{2A5AC8C5-8A4A-41B6-834F-3C6F035C931C}" srcOrd="0" destOrd="0" presId="urn:microsoft.com/office/officeart/2005/8/layout/vList5"/>
    <dgm:cxn modelId="{1B497975-F25A-4295-9BD5-037620489115}" type="presParOf" srcId="{2A5AC8C5-8A4A-41B6-834F-3C6F035C931C}" destId="{02606228-3D16-42B5-A054-E967E13B36A6}" srcOrd="0" destOrd="0" presId="urn:microsoft.com/office/officeart/2005/8/layout/vList5"/>
    <dgm:cxn modelId="{FF2A79BC-55C3-4854-B227-D0A801E22ADE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20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93367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221EBC9-DF67-42A7-A371-500A351E9AAB}" type="presOf" srcId="{DB52D832-B55E-4AFB-806B-AA33F4500449}" destId="{677B5712-69A1-4CEE-A0ED-660EF579F60E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455079FE-8CF3-44B2-BDB2-9AF6AE3870B9}" type="presOf" srcId="{CE75D9F5-E771-4FEE-A3E6-4F9540C59A80}" destId="{02606228-3D16-42B5-A054-E967E13B36A6}" srcOrd="0" destOrd="0" presId="urn:microsoft.com/office/officeart/2005/8/layout/vList5"/>
    <dgm:cxn modelId="{4D83FD3C-A986-4588-8A2C-8A9F476977A5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D7F61420-CAF3-4E72-8577-9C0B9FB1354F}" type="presParOf" srcId="{9D5714D8-CFE7-4354-8CAC-5A7B23F3323B}" destId="{2A5AC8C5-8A4A-41B6-834F-3C6F035C931C}" srcOrd="0" destOrd="0" presId="urn:microsoft.com/office/officeart/2005/8/layout/vList5"/>
    <dgm:cxn modelId="{6137C31B-6DF2-4149-B803-D16832A10892}" type="presParOf" srcId="{2A5AC8C5-8A4A-41B6-834F-3C6F035C931C}" destId="{02606228-3D16-42B5-A054-E967E13B36A6}" srcOrd="0" destOrd="0" presId="urn:microsoft.com/office/officeart/2005/8/layout/vList5"/>
    <dgm:cxn modelId="{59A36E27-AC1C-4DBD-841A-A975D21E14C7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bg-BG"/>
        </a:p>
      </dgm:t>
    </dgm:pt>
    <dgm:pt modelId="{CE75D9F5-E771-4FEE-A3E6-4F9540C59A80}">
      <dgm:prSet/>
      <dgm:spPr/>
      <dgm:t>
        <a:bodyPr/>
        <a:lstStyle/>
        <a:p>
          <a:pPr rtl="0"/>
          <a:r>
            <a:rPr lang="bg-BG" b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кандидати</a:t>
          </a:r>
        </a:p>
        <a:p>
          <a:pPr rtl="0"/>
          <a:r>
            <a:rPr lang="ru-RU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1/3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bg-BG" sz="1600" b="0" i="0" kern="120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9FB4A12-09BE-4BE6-80E9-D2708CCAF793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Включват минимум 3 юридически лица, регистрирани по ТЗ, които са извършвали икономическата си дейност на територията на дадения район на ниво NUTS 2 през 2017 и 2018 г. Допуска се и участието на едно юридическо лице, което осъществява дейност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в друг район на планиране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, но единствено в случай че започне да осъществява производствена дейност в района на РИЦ.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99DE0AC-229D-46DC-969D-2D25819353DB}" type="parTrans" cxnId="{4840A2D8-347D-4C3E-9A9F-3A1E6B05A033}">
      <dgm:prSet/>
      <dgm:spPr/>
      <dgm:t>
        <a:bodyPr/>
        <a:lstStyle/>
        <a:p>
          <a:endParaRPr lang="bg-BG"/>
        </a:p>
      </dgm:t>
    </dgm:pt>
    <dgm:pt modelId="{25D6DC2D-C0C5-47C1-8602-FB201D7A5C8C}" type="sibTrans" cxnId="{4840A2D8-347D-4C3E-9A9F-3A1E6B05A033}">
      <dgm:prSet/>
      <dgm:spPr/>
      <dgm:t>
        <a:bodyPr/>
        <a:lstStyle/>
        <a:p>
          <a:endParaRPr lang="bg-BG"/>
        </a:p>
      </dgm:t>
    </dgm:pt>
    <dgm:pt modelId="{BD68585B-486E-4974-A2D0-EA0F66327561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bg-BG" sz="1600" b="0" i="0" kern="1200" dirty="0" smtClean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B2F6935-740B-4944-9D1C-864700E82FC7}" type="parTrans" cxnId="{CD1BCB93-99B4-4200-AAA9-0BA3468F9221}">
      <dgm:prSet/>
      <dgm:spPr/>
      <dgm:t>
        <a:bodyPr/>
        <a:lstStyle/>
        <a:p>
          <a:endParaRPr lang="bg-BG"/>
        </a:p>
      </dgm:t>
    </dgm:pt>
    <dgm:pt modelId="{11C00DF8-DD3B-494F-984E-B1F8F2F50843}" type="sibTrans" cxnId="{CD1BCB93-99B4-4200-AAA9-0BA3468F9221}">
      <dgm:prSet/>
      <dgm:spPr/>
      <dgm:t>
        <a:bodyPr/>
        <a:lstStyle/>
        <a:p>
          <a:endParaRPr lang="bg-BG"/>
        </a:p>
      </dgm:t>
    </dgm:pt>
    <dgm:pt modelId="{A954E66F-B90E-4685-B861-47C4D6485BA6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bg-BG" sz="1600" b="0" i="0" kern="1200" noProof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B0840C-7D95-4FD9-B57F-F44D834BEB33}" type="parTrans" cxnId="{31C6A24A-EB79-4E66-8CB7-F23756F789E5}">
      <dgm:prSet/>
      <dgm:spPr/>
      <dgm:t>
        <a:bodyPr/>
        <a:lstStyle/>
        <a:p>
          <a:endParaRPr lang="bg-BG"/>
        </a:p>
      </dgm:t>
    </dgm:pt>
    <dgm:pt modelId="{EE0DD33D-DFAF-4DB9-841D-0A93E9FD73AA}" type="sibTrans" cxnId="{31C6A24A-EB79-4E66-8CB7-F23756F789E5}">
      <dgm:prSet/>
      <dgm:spPr/>
      <dgm:t>
        <a:bodyPr/>
        <a:lstStyle/>
        <a:p>
          <a:endParaRPr lang="bg-BG"/>
        </a:p>
      </dgm:t>
    </dgm:pt>
    <dgm:pt modelId="{BE657C85-53AD-4C1C-86D2-ED679AE09A84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bg-BG" sz="1600" b="0" i="0" kern="120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bg-BG" sz="1600" b="0" i="0" kern="1200" noProof="0" dirty="0" smtClean="0">
              <a:solidFill>
                <a:srgbClr val="031B8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Обединения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 под формата на 1)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сдружения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по смисъла на ЗЮЛНЦ или еквивалентно лице по смисъла на законодателството на държава-членка на ЕИП; или 2)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дружества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по смисъла на ТЗ или еквивалентно лице по смисъла на законодателството на държава-членка на ЕИП.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4CAFBC0-E082-4753-B9DF-F1E526B3AEC0}" type="parTrans" cxnId="{F1278024-2C61-4902-AF78-11B48F252243}">
      <dgm:prSet/>
      <dgm:spPr/>
      <dgm:t>
        <a:bodyPr/>
        <a:lstStyle/>
        <a:p>
          <a:endParaRPr lang="bg-BG"/>
        </a:p>
      </dgm:t>
    </dgm:pt>
    <dgm:pt modelId="{183FB0BA-907B-422E-B52D-F6825472C867}" type="sibTrans" cxnId="{F1278024-2C61-4902-AF78-11B48F252243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15909" custScaleY="1250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1278024-2C61-4902-AF78-11B48F252243}" srcId="{CE75D9F5-E771-4FEE-A3E6-4F9540C59A80}" destId="{BE657C85-53AD-4C1C-86D2-ED679AE09A84}" srcOrd="1" destOrd="0" parTransId="{04CAFBC0-E082-4753-B9DF-F1E526B3AEC0}" sibTransId="{183FB0BA-907B-422E-B52D-F6825472C867}"/>
    <dgm:cxn modelId="{DA397AA4-6A8C-4E5E-86E4-4353603170AC}" type="presOf" srcId="{CE75D9F5-E771-4FEE-A3E6-4F9540C59A80}" destId="{02606228-3D16-42B5-A054-E967E13B36A6}" srcOrd="0" destOrd="0" presId="urn:microsoft.com/office/officeart/2005/8/layout/vList5"/>
    <dgm:cxn modelId="{31C6A24A-EB79-4E66-8CB7-F23756F789E5}" srcId="{CE75D9F5-E771-4FEE-A3E6-4F9540C59A80}" destId="{A954E66F-B90E-4685-B861-47C4D6485BA6}" srcOrd="2" destOrd="0" parTransId="{5BB0840C-7D95-4FD9-B57F-F44D834BEB33}" sibTransId="{EE0DD33D-DFAF-4DB9-841D-0A93E9FD73AA}"/>
    <dgm:cxn modelId="{0CF020F6-A269-4257-9F86-C78DBB00989A}" type="presOf" srcId="{A954E66F-B90E-4685-B861-47C4D6485BA6}" destId="{677B5712-69A1-4CEE-A0ED-660EF579F60E}" srcOrd="0" destOrd="2" presId="urn:microsoft.com/office/officeart/2005/8/layout/vList5"/>
    <dgm:cxn modelId="{978D78B3-A9B4-4DDF-9301-0A6DFA214C9A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4840A2D8-347D-4C3E-9A9F-3A1E6B05A033}" srcId="{CE75D9F5-E771-4FEE-A3E6-4F9540C59A80}" destId="{99FB4A12-09BE-4BE6-80E9-D2708CCAF793}" srcOrd="3" destOrd="0" parTransId="{099DE0AC-229D-46DC-969D-2D25819353DB}" sibTransId="{25D6DC2D-C0C5-47C1-8602-FB201D7A5C8C}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229266AA-8466-4352-88E6-55707D2E4335}" type="presOf" srcId="{99FB4A12-09BE-4BE6-80E9-D2708CCAF793}" destId="{677B5712-69A1-4CEE-A0ED-660EF579F60E}" srcOrd="0" destOrd="3" presId="urn:microsoft.com/office/officeart/2005/8/layout/vList5"/>
    <dgm:cxn modelId="{FA23434A-6FDC-4EC9-AC0C-FCBCEE57C990}" type="presOf" srcId="{BD68585B-486E-4974-A2D0-EA0F66327561}" destId="{677B5712-69A1-4CEE-A0ED-660EF579F60E}" srcOrd="0" destOrd="4" presId="urn:microsoft.com/office/officeart/2005/8/layout/vList5"/>
    <dgm:cxn modelId="{CD1BCB93-99B4-4200-AAA9-0BA3468F9221}" srcId="{CE75D9F5-E771-4FEE-A3E6-4F9540C59A80}" destId="{BD68585B-486E-4974-A2D0-EA0F66327561}" srcOrd="4" destOrd="0" parTransId="{2B2F6935-740B-4944-9D1C-864700E82FC7}" sibTransId="{11C00DF8-DD3B-494F-984E-B1F8F2F50843}"/>
    <dgm:cxn modelId="{6AB12306-64DC-47BE-AEBE-1FB8C4022139}" type="presOf" srcId="{BE657C85-53AD-4C1C-86D2-ED679AE09A84}" destId="{677B5712-69A1-4CEE-A0ED-660EF579F60E}" srcOrd="0" destOrd="1" presId="urn:microsoft.com/office/officeart/2005/8/layout/vList5"/>
    <dgm:cxn modelId="{16556075-C6EE-40D3-8FEC-414E48C28659}" type="presOf" srcId="{DB52D832-B55E-4AFB-806B-AA33F4500449}" destId="{677B5712-69A1-4CEE-A0ED-660EF579F60E}" srcOrd="0" destOrd="0" presId="urn:microsoft.com/office/officeart/2005/8/layout/vList5"/>
    <dgm:cxn modelId="{267702D5-A3E8-4C0E-906E-9F2C0CB81B02}" type="presParOf" srcId="{9D5714D8-CFE7-4354-8CAC-5A7B23F3323B}" destId="{2A5AC8C5-8A4A-41B6-834F-3C6F035C931C}" srcOrd="0" destOrd="0" presId="urn:microsoft.com/office/officeart/2005/8/layout/vList5"/>
    <dgm:cxn modelId="{ED99AC45-41D6-44A7-A8EB-D95600A6F82E}" type="presParOf" srcId="{2A5AC8C5-8A4A-41B6-834F-3C6F035C931C}" destId="{02606228-3D16-42B5-A054-E967E13B36A6}" srcOrd="0" destOrd="0" presId="urn:microsoft.com/office/officeart/2005/8/layout/vList5"/>
    <dgm:cxn modelId="{2D99999B-049A-4A51-AFAB-81097825C29B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bg-BG"/>
        </a:p>
      </dgm:t>
    </dgm:pt>
    <dgm:pt modelId="{CE75D9F5-E771-4FEE-A3E6-4F9540C59A80}">
      <dgm:prSet/>
      <dgm:spPr/>
      <dgm:t>
        <a:bodyPr/>
        <a:lstStyle/>
        <a:p>
          <a:pPr rtl="0"/>
          <a:r>
            <a:rPr lang="bg-BG" b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кандидати</a:t>
          </a:r>
        </a:p>
        <a:p>
          <a:pPr rtl="0"/>
          <a:r>
            <a:rPr lang="ru-RU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2/3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 custT="1"/>
      <dgm:spPr/>
      <dgm:t>
        <a:bodyPr/>
        <a:lstStyle/>
        <a:p>
          <a:pPr marL="115200" indent="-115200" algn="just"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Включват минимум 1 висше учебно заведение/ научноизследователска организация или техни звена/ институти, които разполагат с капацитет в дадения район на ниво NUTS 2:</a:t>
          </a:r>
          <a:endParaRPr lang="bg-BG" sz="1600" b="0" i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DDE16A3B-D78D-44B0-A794-A0C1C0FD47F7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Българска академия на науките и нейните академични институти и специализирани академични звена;</a:t>
          </a:r>
        </a:p>
      </dgm:t>
    </dgm:pt>
    <dgm:pt modelId="{80D8557D-0B72-4276-B39A-874FB8775620}" type="parTrans" cxnId="{C6E3D881-2E43-4541-9AEC-112FAE230558}">
      <dgm:prSet/>
      <dgm:spPr/>
      <dgm:t>
        <a:bodyPr/>
        <a:lstStyle/>
        <a:p>
          <a:endParaRPr lang="bg-BG"/>
        </a:p>
      </dgm:t>
    </dgm:pt>
    <dgm:pt modelId="{BFD5F9E3-1CDE-4069-9758-5B903BAD23EC}" type="sibTrans" cxnId="{C6E3D881-2E43-4541-9AEC-112FAE230558}">
      <dgm:prSet/>
      <dgm:spPr/>
      <dgm:t>
        <a:bodyPr/>
        <a:lstStyle/>
        <a:p>
          <a:endParaRPr lang="bg-BG"/>
        </a:p>
      </dgm:t>
    </dgm:pt>
    <dgm:pt modelId="{F0BD4ACA-B340-4BD4-B517-A2949BF90092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Селскостопанска академия и научните институти към нея;</a:t>
          </a:r>
        </a:p>
      </dgm:t>
    </dgm:pt>
    <dgm:pt modelId="{DB6083C6-225B-4F68-A03A-EB17A51D9F5F}" type="parTrans" cxnId="{DAD88784-6B21-434E-BD42-C82F5A73C556}">
      <dgm:prSet/>
      <dgm:spPr/>
      <dgm:t>
        <a:bodyPr/>
        <a:lstStyle/>
        <a:p>
          <a:endParaRPr lang="bg-BG"/>
        </a:p>
      </dgm:t>
    </dgm:pt>
    <dgm:pt modelId="{E6A06E9C-595D-4698-92C2-293C55531E32}" type="sibTrans" cxnId="{DAD88784-6B21-434E-BD42-C82F5A73C556}">
      <dgm:prSet/>
      <dgm:spPr/>
      <dgm:t>
        <a:bodyPr/>
        <a:lstStyle/>
        <a:p>
          <a:endParaRPr lang="bg-BG"/>
        </a:p>
      </dgm:t>
    </dgm:pt>
    <dgm:pt modelId="{ED068609-358A-4587-B8F2-6CE52025AAD6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експериментални лаборатории и изследователски институти по смисъла на чл. 60 от Закона за администрацията.</a:t>
          </a:r>
        </a:p>
      </dgm:t>
    </dgm:pt>
    <dgm:pt modelId="{283F5CF9-79E3-4EF9-A34E-460C27BE9309}" type="parTrans" cxnId="{91655E79-4ACC-419B-9DD4-BD747B5E17B8}">
      <dgm:prSet/>
      <dgm:spPr/>
      <dgm:t>
        <a:bodyPr/>
        <a:lstStyle/>
        <a:p>
          <a:endParaRPr lang="bg-BG"/>
        </a:p>
      </dgm:t>
    </dgm:pt>
    <dgm:pt modelId="{BCADDE75-A666-4F69-88CA-3BDF122436D2}" type="sibTrans" cxnId="{91655E79-4ACC-419B-9DD4-BD747B5E17B8}">
      <dgm:prSet/>
      <dgm:spPr/>
      <dgm:t>
        <a:bodyPr/>
        <a:lstStyle/>
        <a:p>
          <a:endParaRPr lang="bg-BG"/>
        </a:p>
      </dgm:t>
    </dgm:pt>
    <dgm:pt modelId="{1BB1F179-CE87-4F16-BC4E-CA8EE48B490C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Допуска се и участието на едно висше учебно заведение/ научноизследователска организация или техни звена/</a:t>
          </a:r>
          <a:r>
            <a:rPr lang="en-US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институти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от друг район на планиране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, но единствено в случай че започне да осъществява научноизследователска дейност в района на РИЦ. </a:t>
          </a:r>
        </a:p>
      </dgm:t>
    </dgm:pt>
    <dgm:pt modelId="{5075F0C1-D04A-41BC-8AF1-DA79EDFABEA5}" type="parTrans" cxnId="{393E86C3-D54F-4EB1-87D4-1504568DE182}">
      <dgm:prSet/>
      <dgm:spPr/>
      <dgm:t>
        <a:bodyPr/>
        <a:lstStyle/>
        <a:p>
          <a:endParaRPr lang="bg-BG"/>
        </a:p>
      </dgm:t>
    </dgm:pt>
    <dgm:pt modelId="{CB95FE3D-86E8-4DBB-ADA5-65D88BE4BC0B}" type="sibTrans" cxnId="{393E86C3-D54F-4EB1-87D4-1504568DE182}">
      <dgm:prSet/>
      <dgm:spPr/>
      <dgm:t>
        <a:bodyPr/>
        <a:lstStyle/>
        <a:p>
          <a:endParaRPr lang="bg-BG"/>
        </a:p>
      </dgm:t>
    </dgm:pt>
    <dgm:pt modelId="{9B0B5AE5-B212-4A51-84CF-7ED11DF7DD99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акредитирани български висши училища  и основни звена към тях; </a:t>
          </a:r>
        </a:p>
      </dgm:t>
    </dgm:pt>
    <dgm:pt modelId="{7AD3FADF-56E1-446C-BD6B-B0D6A3CF752E}" type="parTrans" cxnId="{AF2B5E10-940D-40A4-94A0-AB5251A08BBF}">
      <dgm:prSet/>
      <dgm:spPr/>
      <dgm:t>
        <a:bodyPr/>
        <a:lstStyle/>
        <a:p>
          <a:endParaRPr lang="bg-BG"/>
        </a:p>
      </dgm:t>
    </dgm:pt>
    <dgm:pt modelId="{062DB27B-7122-45BE-8413-5E0C944209C7}" type="sibTrans" cxnId="{AF2B5E10-940D-40A4-94A0-AB5251A08BBF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65282" custScaleY="1250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B8A09C6-A4E4-4E1E-BE84-0337D0B9EB7C}" type="presOf" srcId="{1BB1F179-CE87-4F16-BC4E-CA8EE48B490C}" destId="{677B5712-69A1-4CEE-A0ED-660EF579F60E}" srcOrd="0" destOrd="5" presId="urn:microsoft.com/office/officeart/2005/8/layout/vList5"/>
    <dgm:cxn modelId="{91655E79-4ACC-419B-9DD4-BD747B5E17B8}" srcId="{DB52D832-B55E-4AFB-806B-AA33F4500449}" destId="{ED068609-358A-4587-B8F2-6CE52025AAD6}" srcOrd="3" destOrd="0" parTransId="{283F5CF9-79E3-4EF9-A34E-460C27BE9309}" sibTransId="{BCADDE75-A666-4F69-88CA-3BDF122436D2}"/>
    <dgm:cxn modelId="{AF2B5E10-940D-40A4-94A0-AB5251A08BBF}" srcId="{DB52D832-B55E-4AFB-806B-AA33F4500449}" destId="{9B0B5AE5-B212-4A51-84CF-7ED11DF7DD99}" srcOrd="0" destOrd="0" parTransId="{7AD3FADF-56E1-446C-BD6B-B0D6A3CF752E}" sibTransId="{062DB27B-7122-45BE-8413-5E0C944209C7}"/>
    <dgm:cxn modelId="{DC46DB53-B58E-4577-8BF1-00AF5E29CB56}" type="presOf" srcId="{9B0B5AE5-B212-4A51-84CF-7ED11DF7DD99}" destId="{677B5712-69A1-4CEE-A0ED-660EF579F60E}" srcOrd="0" destOrd="1" presId="urn:microsoft.com/office/officeart/2005/8/layout/vList5"/>
    <dgm:cxn modelId="{429ADE25-2F93-486D-BBCA-9935CF8BD83D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393E86C3-D54F-4EB1-87D4-1504568DE182}" srcId="{CE75D9F5-E771-4FEE-A3E6-4F9540C59A80}" destId="{1BB1F179-CE87-4F16-BC4E-CA8EE48B490C}" srcOrd="1" destOrd="0" parTransId="{5075F0C1-D04A-41BC-8AF1-DA79EDFABEA5}" sibTransId="{CB95FE3D-86E8-4DBB-ADA5-65D88BE4BC0B}"/>
    <dgm:cxn modelId="{71170E59-3088-4EC4-BC1D-4A702A42E4DF}" type="presOf" srcId="{5BD40A36-4E61-4F3D-B182-8B42DD88FBA2}" destId="{9D5714D8-CFE7-4354-8CAC-5A7B23F3323B}" srcOrd="0" destOrd="0" presId="urn:microsoft.com/office/officeart/2005/8/layout/vList5"/>
    <dgm:cxn modelId="{C6E3D881-2E43-4541-9AEC-112FAE230558}" srcId="{DB52D832-B55E-4AFB-806B-AA33F4500449}" destId="{DDE16A3B-D78D-44B0-A794-A0C1C0FD47F7}" srcOrd="1" destOrd="0" parTransId="{80D8557D-0B72-4276-B39A-874FB8775620}" sibTransId="{BFD5F9E3-1CDE-4069-9758-5B903BAD23EC}"/>
    <dgm:cxn modelId="{C20633D3-2E04-4D85-909C-32FC6011CA9B}" type="presOf" srcId="{ED068609-358A-4587-B8F2-6CE52025AAD6}" destId="{677B5712-69A1-4CEE-A0ED-660EF579F60E}" srcOrd="0" destOrd="4" presId="urn:microsoft.com/office/officeart/2005/8/layout/vList5"/>
    <dgm:cxn modelId="{56FDD0E8-CDF1-4AA4-ACC3-2FCECCB33167}" type="presOf" srcId="{F0BD4ACA-B340-4BD4-B517-A2949BF90092}" destId="{677B5712-69A1-4CEE-A0ED-660EF579F60E}" srcOrd="0" destOrd="3" presId="urn:microsoft.com/office/officeart/2005/8/layout/vList5"/>
    <dgm:cxn modelId="{36A0F929-583F-48C5-B37E-D724D8C0DF2F}" type="presOf" srcId="{CE75D9F5-E771-4FEE-A3E6-4F9540C59A80}" destId="{02606228-3D16-42B5-A054-E967E13B36A6}" srcOrd="0" destOrd="0" presId="urn:microsoft.com/office/officeart/2005/8/layout/vList5"/>
    <dgm:cxn modelId="{DE2337AC-D6FA-49EC-B948-78B67818DDDB}" type="presOf" srcId="{DDE16A3B-D78D-44B0-A794-A0C1C0FD47F7}" destId="{677B5712-69A1-4CEE-A0ED-660EF579F60E}" srcOrd="0" destOrd="2" presId="urn:microsoft.com/office/officeart/2005/8/layout/vList5"/>
    <dgm:cxn modelId="{DAD88784-6B21-434E-BD42-C82F5A73C556}" srcId="{DB52D832-B55E-4AFB-806B-AA33F4500449}" destId="{F0BD4ACA-B340-4BD4-B517-A2949BF90092}" srcOrd="2" destOrd="0" parTransId="{DB6083C6-225B-4F68-A03A-EB17A51D9F5F}" sibTransId="{E6A06E9C-595D-4698-92C2-293C55531E32}"/>
    <dgm:cxn modelId="{62BCCABD-BBC1-4287-BBE6-34EF220AFA09}" type="presParOf" srcId="{9D5714D8-CFE7-4354-8CAC-5A7B23F3323B}" destId="{2A5AC8C5-8A4A-41B6-834F-3C6F035C931C}" srcOrd="0" destOrd="0" presId="urn:microsoft.com/office/officeart/2005/8/layout/vList5"/>
    <dgm:cxn modelId="{17F0F742-B89B-4728-BB59-CEE570CF5F45}" type="presParOf" srcId="{2A5AC8C5-8A4A-41B6-834F-3C6F035C931C}" destId="{02606228-3D16-42B5-A054-E967E13B36A6}" srcOrd="0" destOrd="0" presId="urn:microsoft.com/office/officeart/2005/8/layout/vList5"/>
    <dgm:cxn modelId="{D2425FA3-8A07-4DA7-AF2A-63C05202D78C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bg-BG"/>
        </a:p>
      </dgm:t>
    </dgm:pt>
    <dgm:pt modelId="{CE75D9F5-E771-4FEE-A3E6-4F9540C59A80}">
      <dgm:prSet/>
      <dgm:spPr/>
      <dgm:t>
        <a:bodyPr/>
        <a:lstStyle/>
        <a:p>
          <a:pPr rtl="0"/>
          <a:r>
            <a:rPr lang="bg-BG" b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кандидати</a:t>
          </a:r>
        </a:p>
        <a:p>
          <a:pPr rtl="0"/>
          <a:r>
            <a:rPr lang="ru-RU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3/3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 custT="1"/>
      <dgm:spPr/>
      <dgm:t>
        <a:bodyPr/>
        <a:lstStyle/>
        <a:p>
          <a:pPr marL="115200" indent="-115200" algn="l"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Освен посочените задължителни членове на РИЦ, кандидатите-обединения могат да включват и членове, които са:</a:t>
          </a:r>
          <a:endParaRPr lang="bg-BG" sz="1600" b="0" i="0" kern="1200" noProof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F0E9A38E-4FBA-4C23-B968-CC3E1D4E5971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неправителствени организации;</a:t>
          </a:r>
        </a:p>
      </dgm:t>
    </dgm:pt>
    <dgm:pt modelId="{24B69652-405B-4CCA-987B-AC56C36B5CBA}" type="parTrans" cxnId="{67764A7D-082E-452C-B676-61D9A6C573F4}">
      <dgm:prSet/>
      <dgm:spPr/>
      <dgm:t>
        <a:bodyPr/>
        <a:lstStyle/>
        <a:p>
          <a:endParaRPr lang="bg-BG"/>
        </a:p>
      </dgm:t>
    </dgm:pt>
    <dgm:pt modelId="{10444281-F55D-47DD-AEC8-29C34209792C}" type="sibTrans" cxnId="{67764A7D-082E-452C-B676-61D9A6C573F4}">
      <dgm:prSet/>
      <dgm:spPr/>
      <dgm:t>
        <a:bodyPr/>
        <a:lstStyle/>
        <a:p>
          <a:endParaRPr lang="bg-BG"/>
        </a:p>
      </dgm:t>
    </dgm:pt>
    <dgm:pt modelId="{D7A9CC6B-F913-4153-9145-59C2112A1F97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общински и областни администрации.</a:t>
          </a:r>
        </a:p>
      </dgm:t>
    </dgm:pt>
    <dgm:pt modelId="{5A6FA5F7-7B4A-4FC1-ADDD-7F97F67FB4AE}" type="parTrans" cxnId="{7A7C63C0-AF2E-46CF-B6CE-A54C67C1C186}">
      <dgm:prSet/>
      <dgm:spPr/>
      <dgm:t>
        <a:bodyPr/>
        <a:lstStyle/>
        <a:p>
          <a:endParaRPr lang="bg-BG"/>
        </a:p>
      </dgm:t>
    </dgm:pt>
    <dgm:pt modelId="{2393AA5B-6729-4F08-897F-55B1F2D78F45}" type="sibTrans" cxnId="{7A7C63C0-AF2E-46CF-B6CE-A54C67C1C186}">
      <dgm:prSet/>
      <dgm:spPr/>
      <dgm:t>
        <a:bodyPr/>
        <a:lstStyle/>
        <a:p>
          <a:endParaRPr lang="bg-BG"/>
        </a:p>
      </dgm:t>
    </dgm:pt>
    <dgm:pt modelId="{A4FAFC8E-91AA-4F2B-B178-821EDCB4A663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Кандидати могат да участват в процедурата ако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не попадат 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в забранителните режими на Регламент (ЕС) № 651/2014, Регламент (ЕС) № 1407/2013, Регламент (ЕС) № 1301/2013, ЗУСЕСИФ.</a:t>
          </a:r>
        </a:p>
      </dgm:t>
    </dgm:pt>
    <dgm:pt modelId="{7E306B02-425D-4F11-9227-E8882525FB50}" type="parTrans" cxnId="{D007F7F9-55FF-4FC6-B864-6F6E15F3D7AC}">
      <dgm:prSet/>
      <dgm:spPr/>
      <dgm:t>
        <a:bodyPr/>
        <a:lstStyle/>
        <a:p>
          <a:endParaRPr lang="bg-BG"/>
        </a:p>
      </dgm:t>
    </dgm:pt>
    <dgm:pt modelId="{369F64D6-7900-4788-AE6B-A460CF03D5E6}" type="sibTrans" cxnId="{D007F7F9-55FF-4FC6-B864-6F6E15F3D7AC}">
      <dgm:prSet/>
      <dgm:spPr/>
      <dgm:t>
        <a:bodyPr/>
        <a:lstStyle/>
        <a:p>
          <a:endParaRPr lang="bg-BG"/>
        </a:p>
      </dgm:t>
    </dgm:pt>
    <dgm:pt modelId="{0475F372-6659-46A7-9442-33A2BE14E740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bg-BG" sz="1600" b="0" i="0" kern="1200" noProof="0" smtClean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6C29D5B-CFB0-4EB6-82DA-C94AFD3B1AFC}" type="parTrans" cxnId="{C9C6F6BB-529A-41A9-B0AA-5DCFB9BEAE55}">
      <dgm:prSet/>
      <dgm:spPr/>
      <dgm:t>
        <a:bodyPr/>
        <a:lstStyle/>
        <a:p>
          <a:endParaRPr lang="bg-BG"/>
        </a:p>
      </dgm:t>
    </dgm:pt>
    <dgm:pt modelId="{6B07B2CA-3B02-4369-93EB-986FDE233B05}" type="sibTrans" cxnId="{C9C6F6BB-529A-41A9-B0AA-5DCFB9BEAE55}">
      <dgm:prSet/>
      <dgm:spPr/>
      <dgm:t>
        <a:bodyPr/>
        <a:lstStyle/>
        <a:p>
          <a:endParaRPr lang="bg-BG"/>
        </a:p>
      </dgm:t>
    </dgm:pt>
    <dgm:pt modelId="{ACB1DA62-51E6-40C8-BE32-535810B34B77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Кандидати могат да участват в процедурата ако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не са недопустими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съобразно демаркационната линия с други планове и програми, финансирани със средства на ЕС.</a:t>
          </a:r>
        </a:p>
      </dgm:t>
    </dgm:pt>
    <dgm:pt modelId="{97A507B9-CD72-445F-845E-37C763265466}" type="parTrans" cxnId="{33ACE28D-B945-42EF-8209-56BF6C24FE95}">
      <dgm:prSet/>
      <dgm:spPr/>
      <dgm:t>
        <a:bodyPr/>
        <a:lstStyle/>
        <a:p>
          <a:endParaRPr lang="bg-BG"/>
        </a:p>
      </dgm:t>
    </dgm:pt>
    <dgm:pt modelId="{AE9901FF-64BC-4DB2-9342-51411ECC0034}" type="sibTrans" cxnId="{33ACE28D-B945-42EF-8209-56BF6C24FE95}">
      <dgm:prSet/>
      <dgm:spPr/>
      <dgm:t>
        <a:bodyPr/>
        <a:lstStyle/>
        <a:p>
          <a:endParaRPr lang="bg-BG"/>
        </a:p>
      </dgm:t>
    </dgm:pt>
    <dgm:pt modelId="{AE7FA04A-4C15-467F-ACA3-9A346D725BE2}">
      <dgm:prSet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bg-BG" sz="1600" b="0" i="0" kern="1200" noProof="0" smtClean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0C646D-5FB1-4672-8E5C-50067B393D74}" type="parTrans" cxnId="{98F93080-FE41-44DE-B8FC-DDAE4ADE7975}">
      <dgm:prSet/>
      <dgm:spPr/>
      <dgm:t>
        <a:bodyPr/>
        <a:lstStyle/>
        <a:p>
          <a:endParaRPr lang="bg-BG"/>
        </a:p>
      </dgm:t>
    </dgm:pt>
    <dgm:pt modelId="{DF3F7023-5DCE-4446-8AEF-3B6015A7A542}" type="sibTrans" cxnId="{98F93080-FE41-44DE-B8FC-DDAE4ADE7975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15909" custScaleY="1250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2DE3DBC-1E72-4ED3-A429-62F0B9D40E61}" type="presOf" srcId="{AE7FA04A-4C15-467F-ACA3-9A346D725BE2}" destId="{677B5712-69A1-4CEE-A0ED-660EF579F60E}" srcOrd="0" destOrd="5" presId="urn:microsoft.com/office/officeart/2005/8/layout/vList5"/>
    <dgm:cxn modelId="{BB88F2E0-3851-4E30-9684-8D9018EBEF95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67764A7D-082E-452C-B676-61D9A6C573F4}" srcId="{DB52D832-B55E-4AFB-806B-AA33F4500449}" destId="{F0E9A38E-4FBA-4C23-B968-CC3E1D4E5971}" srcOrd="0" destOrd="0" parTransId="{24B69652-405B-4CCA-987B-AC56C36B5CBA}" sibTransId="{10444281-F55D-47DD-AEC8-29C34209792C}"/>
    <dgm:cxn modelId="{C9C6F6BB-529A-41A9-B0AA-5DCFB9BEAE55}" srcId="{CE75D9F5-E771-4FEE-A3E6-4F9540C59A80}" destId="{0475F372-6659-46A7-9442-33A2BE14E740}" srcOrd="1" destOrd="0" parTransId="{E6C29D5B-CFB0-4EB6-82DA-C94AFD3B1AFC}" sibTransId="{6B07B2CA-3B02-4369-93EB-986FDE233B05}"/>
    <dgm:cxn modelId="{33ACE28D-B945-42EF-8209-56BF6C24FE95}" srcId="{CE75D9F5-E771-4FEE-A3E6-4F9540C59A80}" destId="{ACB1DA62-51E6-40C8-BE32-535810B34B77}" srcOrd="4" destOrd="0" parTransId="{97A507B9-CD72-445F-845E-37C763265466}" sibTransId="{AE9901FF-64BC-4DB2-9342-51411ECC0034}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966EE278-C392-427C-87E7-1A3FCFB2136C}" type="presOf" srcId="{D7A9CC6B-F913-4153-9145-59C2112A1F97}" destId="{677B5712-69A1-4CEE-A0ED-660EF579F60E}" srcOrd="0" destOrd="2" presId="urn:microsoft.com/office/officeart/2005/8/layout/vList5"/>
    <dgm:cxn modelId="{D007F7F9-55FF-4FC6-B864-6F6E15F3D7AC}" srcId="{CE75D9F5-E771-4FEE-A3E6-4F9540C59A80}" destId="{A4FAFC8E-91AA-4F2B-B178-821EDCB4A663}" srcOrd="2" destOrd="0" parTransId="{7E306B02-425D-4F11-9227-E8882525FB50}" sibTransId="{369F64D6-7900-4788-AE6B-A460CF03D5E6}"/>
    <dgm:cxn modelId="{469E4727-4B39-44E3-A7EB-111F3290B59F}" type="presOf" srcId="{CE75D9F5-E771-4FEE-A3E6-4F9540C59A80}" destId="{02606228-3D16-42B5-A054-E967E13B36A6}" srcOrd="0" destOrd="0" presId="urn:microsoft.com/office/officeart/2005/8/layout/vList5"/>
    <dgm:cxn modelId="{7A7C63C0-AF2E-46CF-B6CE-A54C67C1C186}" srcId="{DB52D832-B55E-4AFB-806B-AA33F4500449}" destId="{D7A9CC6B-F913-4153-9145-59C2112A1F97}" srcOrd="1" destOrd="0" parTransId="{5A6FA5F7-7B4A-4FC1-ADDD-7F97F67FB4AE}" sibTransId="{2393AA5B-6729-4F08-897F-55B1F2D78F45}"/>
    <dgm:cxn modelId="{98F93080-FE41-44DE-B8FC-DDAE4ADE7975}" srcId="{CE75D9F5-E771-4FEE-A3E6-4F9540C59A80}" destId="{AE7FA04A-4C15-467F-ACA3-9A346D725BE2}" srcOrd="3" destOrd="0" parTransId="{1C0C646D-5FB1-4672-8E5C-50067B393D74}" sibTransId="{DF3F7023-5DCE-4446-8AEF-3B6015A7A542}"/>
    <dgm:cxn modelId="{94FFB34E-7F75-437C-9416-1882CCE31595}" type="presOf" srcId="{F0E9A38E-4FBA-4C23-B968-CC3E1D4E5971}" destId="{677B5712-69A1-4CEE-A0ED-660EF579F60E}" srcOrd="0" destOrd="1" presId="urn:microsoft.com/office/officeart/2005/8/layout/vList5"/>
    <dgm:cxn modelId="{24A91658-B46F-4304-B5BB-D1BBF4B71DAB}" type="presOf" srcId="{A4FAFC8E-91AA-4F2B-B178-821EDCB4A663}" destId="{677B5712-69A1-4CEE-A0ED-660EF579F60E}" srcOrd="0" destOrd="4" presId="urn:microsoft.com/office/officeart/2005/8/layout/vList5"/>
    <dgm:cxn modelId="{ADEBF918-1EA1-4241-8E7F-BA92AF69E313}" type="presOf" srcId="{5BD40A36-4E61-4F3D-B182-8B42DD88FBA2}" destId="{9D5714D8-CFE7-4354-8CAC-5A7B23F3323B}" srcOrd="0" destOrd="0" presId="urn:microsoft.com/office/officeart/2005/8/layout/vList5"/>
    <dgm:cxn modelId="{BBCEB6A6-A2D6-4BA0-99E6-49C1E2CC5342}" type="presOf" srcId="{ACB1DA62-51E6-40C8-BE32-535810B34B77}" destId="{677B5712-69A1-4CEE-A0ED-660EF579F60E}" srcOrd="0" destOrd="6" presId="urn:microsoft.com/office/officeart/2005/8/layout/vList5"/>
    <dgm:cxn modelId="{D9A0B97B-DE17-4A93-BFBE-820A1DDCD1A1}" type="presOf" srcId="{0475F372-6659-46A7-9442-33A2BE14E740}" destId="{677B5712-69A1-4CEE-A0ED-660EF579F60E}" srcOrd="0" destOrd="3" presId="urn:microsoft.com/office/officeart/2005/8/layout/vList5"/>
    <dgm:cxn modelId="{B68FC000-7DB8-401E-A729-E3168489A2AF}" type="presParOf" srcId="{9D5714D8-CFE7-4354-8CAC-5A7B23F3323B}" destId="{2A5AC8C5-8A4A-41B6-834F-3C6F035C931C}" srcOrd="0" destOrd="0" presId="urn:microsoft.com/office/officeart/2005/8/layout/vList5"/>
    <dgm:cxn modelId="{D3D5AE52-4B56-40C5-8517-B33BCC1D615B}" type="presParOf" srcId="{2A5AC8C5-8A4A-41B6-834F-3C6F035C931C}" destId="{02606228-3D16-42B5-A054-E967E13B36A6}" srcOrd="0" destOrd="0" presId="urn:microsoft.com/office/officeart/2005/8/layout/vList5"/>
    <dgm:cxn modelId="{3934471E-3A89-41A5-A5AB-D344264BE12C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/>
      <dgm:spPr/>
      <dgm:t>
        <a:bodyPr/>
        <a:lstStyle/>
        <a:p>
          <a:pPr rtl="0"/>
          <a:r>
            <a:rPr lang="bg-BG" b="1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проекти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667" custScaleY="9473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27500" custScaleY="1151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EBECEC4-EB67-458D-A4EB-6C94A66A5417}" type="presOf" srcId="{5BD40A36-4E61-4F3D-B182-8B42DD88FBA2}" destId="{9D5714D8-CFE7-4354-8CAC-5A7B23F3323B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7742C2B3-E9D7-4A7A-B011-C9313BEBA778}" type="presOf" srcId="{CE75D9F5-E771-4FEE-A3E6-4F9540C59A80}" destId="{02606228-3D16-42B5-A054-E967E13B36A6}" srcOrd="0" destOrd="0" presId="urn:microsoft.com/office/officeart/2005/8/layout/vList5"/>
    <dgm:cxn modelId="{02C7081A-BEF5-4C4B-B80E-B9BC1DAB454E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0C92E504-501D-484F-81A0-7BA5B383AF9A}" type="presParOf" srcId="{9D5714D8-CFE7-4354-8CAC-5A7B23F3323B}" destId="{2A5AC8C5-8A4A-41B6-834F-3C6F035C931C}" srcOrd="0" destOrd="0" presId="urn:microsoft.com/office/officeart/2005/8/layout/vList5"/>
    <dgm:cxn modelId="{4B02B13D-527C-4CC0-8F4D-DFE1E775FBA7}" type="presParOf" srcId="{2A5AC8C5-8A4A-41B6-834F-3C6F035C931C}" destId="{02606228-3D16-42B5-A054-E967E13B36A6}" srcOrd="0" destOrd="0" presId="urn:microsoft.com/office/officeart/2005/8/layout/vList5"/>
    <dgm:cxn modelId="{6CFEFB06-EC08-44D3-8836-7961F9B3F9E1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2000" b="1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Приоритизация на проекти</a:t>
          </a:r>
          <a:endParaRPr lang="ru-RU" sz="2000" b="1" dirty="0" smtClean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100208" custScaleY="93717" custLinFactNeighborX="-15998" custLinFactNeighborY="-314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12285" custLinFactNeighborX="123" custLinFactNeighborY="-375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E723A150-16E7-4C13-9E0F-0BA3B7263153}" type="presOf" srcId="{CE75D9F5-E771-4FEE-A3E6-4F9540C59A80}" destId="{02606228-3D16-42B5-A054-E967E13B36A6}" srcOrd="0" destOrd="0" presId="urn:microsoft.com/office/officeart/2005/8/layout/vList5"/>
    <dgm:cxn modelId="{0E17F155-1956-4823-8C72-B39B6A575908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D465FE9E-ABC6-4159-BC10-A1184029A31B}" type="presOf" srcId="{5BD40A36-4E61-4F3D-B182-8B42DD88FBA2}" destId="{9D5714D8-CFE7-4354-8CAC-5A7B23F3323B}" srcOrd="0" destOrd="0" presId="urn:microsoft.com/office/officeart/2005/8/layout/vList5"/>
    <dgm:cxn modelId="{A0EF3B3F-C686-44A8-AC8D-003A32659771}" type="presParOf" srcId="{9D5714D8-CFE7-4354-8CAC-5A7B23F3323B}" destId="{2A5AC8C5-8A4A-41B6-834F-3C6F035C931C}" srcOrd="0" destOrd="0" presId="urn:microsoft.com/office/officeart/2005/8/layout/vList5"/>
    <dgm:cxn modelId="{BDE02668-2492-4AE6-A52F-2810DE4EC986}" type="presParOf" srcId="{2A5AC8C5-8A4A-41B6-834F-3C6F035C931C}" destId="{02606228-3D16-42B5-A054-E967E13B36A6}" srcOrd="0" destOrd="0" presId="urn:microsoft.com/office/officeart/2005/8/layout/vList5"/>
    <dgm:cxn modelId="{F6D53ADC-5660-44F5-9B29-9F607AFCE81A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97791" custLinFactNeighborX="-7054" custLinFactNeighborY="-29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56A10420-C819-4D80-9B3E-5764106A7173}" type="presOf" srcId="{5BD40A36-4E61-4F3D-B182-8B42DD88FBA2}" destId="{9D5714D8-CFE7-4354-8CAC-5A7B23F3323B}" srcOrd="0" destOrd="0" presId="urn:microsoft.com/office/officeart/2005/8/layout/vList5"/>
    <dgm:cxn modelId="{1F02904C-245C-4490-AE47-ABD3DB8E9C17}" type="presOf" srcId="{DB52D832-B55E-4AFB-806B-AA33F4500449}" destId="{19C160D6-93BD-4506-8322-7BDD92B4E5F6}" srcOrd="0" destOrd="0" presId="urn:microsoft.com/office/officeart/2005/8/layout/vList5"/>
    <dgm:cxn modelId="{79E9B0AD-1741-4494-92D2-327C5622B630}" type="presParOf" srcId="{9D5714D8-CFE7-4354-8CAC-5A7B23F3323B}" destId="{6519392F-CDCB-4BEA-9701-938748114991}" srcOrd="0" destOrd="0" presId="urn:microsoft.com/office/officeart/2005/8/layout/vList5"/>
    <dgm:cxn modelId="{5AC9AC9A-0918-4A16-8A4E-6E9776266F1B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97791" custLinFactNeighborX="-7054" custLinFactNeighborY="-29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DF5E009E-265F-4CEB-84A7-72007D9A89D1}" type="presOf" srcId="{5BD40A36-4E61-4F3D-B182-8B42DD88FBA2}" destId="{9D5714D8-CFE7-4354-8CAC-5A7B23F3323B}" srcOrd="0" destOrd="0" presId="urn:microsoft.com/office/officeart/2005/8/layout/vList5"/>
    <dgm:cxn modelId="{C5E4E269-7FC8-4D93-8B6F-2B221A7E9CCA}" type="presOf" srcId="{DB52D832-B55E-4AFB-806B-AA33F4500449}" destId="{19C160D6-93BD-4506-8322-7BDD92B4E5F6}" srcOrd="0" destOrd="0" presId="urn:microsoft.com/office/officeart/2005/8/layout/vList5"/>
    <dgm:cxn modelId="{E1A21055-0983-4B5C-8E2A-7988BD61CE89}" type="presParOf" srcId="{9D5714D8-CFE7-4354-8CAC-5A7B23F3323B}" destId="{6519392F-CDCB-4BEA-9701-938748114991}" srcOrd="0" destOrd="0" presId="urn:microsoft.com/office/officeart/2005/8/layout/vList5"/>
    <dgm:cxn modelId="{91CFE52A-4AAD-4B62-B30A-DC9CBF935CAA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16FB-2A0B-459C-AA2D-BB268D44D690}">
      <dsp:nvSpPr>
        <dsp:cNvPr id="0" name=""/>
        <dsp:cNvSpPr/>
      </dsp:nvSpPr>
      <dsp:spPr>
        <a:xfrm rot="5400000">
          <a:off x="-231282" y="296607"/>
          <a:ext cx="1531621" cy="107213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</a:t>
          </a:r>
          <a:r>
            <a:rPr lang="en-US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bg-BG" sz="24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дура</a:t>
          </a:r>
          <a:endParaRPr lang="bg-BG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-1538" y="602932"/>
        <a:ext cx="1072135" cy="459486"/>
      </dsp:txXfrm>
    </dsp:sp>
    <dsp:sp modelId="{164DC1C9-DE04-4CE6-936B-EBD561682CF8}">
      <dsp:nvSpPr>
        <dsp:cNvPr id="0" name=""/>
        <dsp:cNvSpPr/>
      </dsp:nvSpPr>
      <dsp:spPr>
        <a:xfrm rot="5400000">
          <a:off x="4042011" y="-2969267"/>
          <a:ext cx="1305688" cy="7245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Приоритетна ос 1 „Технологично развитие и 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иновации</a:t>
          </a:r>
          <a:r>
            <a:rPr lang="ru-RU" sz="1600" b="0" i="0" kern="120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“</a:t>
          </a:r>
          <a:endParaRPr lang="bg-BG" sz="1600" b="0" i="0" kern="120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Инвестиционен приоритет 1.1 „Технологично развитие и иновации”</a:t>
          </a:r>
          <a:endParaRPr lang="bg-BG" sz="1600" b="0" i="0" kern="1200" dirty="0">
            <a:solidFill>
              <a:schemeClr val="accent1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b="0" i="0" kern="120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072135" y="64347"/>
        <a:ext cx="7181702" cy="1178212"/>
      </dsp:txXfrm>
    </dsp:sp>
    <dsp:sp modelId="{B9FBBCB3-B974-43E9-8D2E-42DCDBBE629E}">
      <dsp:nvSpPr>
        <dsp:cNvPr id="0" name=""/>
        <dsp:cNvSpPr/>
      </dsp:nvSpPr>
      <dsp:spPr>
        <a:xfrm rot="5400000">
          <a:off x="-231282" y="1918189"/>
          <a:ext cx="1531621" cy="107213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Цел</a:t>
          </a:r>
          <a:endParaRPr lang="bg-BG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-1538" y="2224514"/>
        <a:ext cx="1072135" cy="459486"/>
      </dsp:txXfrm>
    </dsp:sp>
    <dsp:sp modelId="{6B7B8883-578A-4B9F-BC87-4BE9C8E3D960}">
      <dsp:nvSpPr>
        <dsp:cNvPr id="0" name=""/>
        <dsp:cNvSpPr/>
      </dsp:nvSpPr>
      <dsp:spPr>
        <a:xfrm rot="5400000">
          <a:off x="4000778" y="-1232362"/>
          <a:ext cx="1385074" cy="7251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Изграждане и развитие на съвременна научноизследователска и иновационна инфраструктура и експертиза за провеждане на приложни изследвания от отворен тип, способстващи за ускорено икономическо и социално развитие на българските региони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067516" y="1768514"/>
        <a:ext cx="7183985" cy="1249846"/>
      </dsp:txXfrm>
    </dsp:sp>
    <dsp:sp modelId="{2546E552-9439-4D9C-8283-C6C0C54E3843}">
      <dsp:nvSpPr>
        <dsp:cNvPr id="0" name=""/>
        <dsp:cNvSpPr/>
      </dsp:nvSpPr>
      <dsp:spPr>
        <a:xfrm rot="5400000">
          <a:off x="-231282" y="3536068"/>
          <a:ext cx="1531621" cy="107213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Бюджет</a:t>
          </a:r>
          <a:endParaRPr lang="bg-BG" sz="2400" kern="1200" dirty="0"/>
        </a:p>
      </dsp:txBody>
      <dsp:txXfrm rot="-5400000">
        <a:off x="-1538" y="3842393"/>
        <a:ext cx="1072135" cy="459486"/>
      </dsp:txXfrm>
    </dsp:sp>
    <dsp:sp modelId="{F699DB3A-CE13-4D0A-B60B-CC9AC87676DC}">
      <dsp:nvSpPr>
        <dsp:cNvPr id="0" name=""/>
        <dsp:cNvSpPr/>
      </dsp:nvSpPr>
      <dsp:spPr>
        <a:xfrm rot="5400000">
          <a:off x="3973485" y="432753"/>
          <a:ext cx="1439660" cy="7232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115 646 637.81 лв. (59 129 187 евро)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, разпределени поравно между 6-те района за планиране в България без </a:t>
          </a: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област София-град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077044" y="3399472"/>
        <a:ext cx="7162265" cy="12991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612190" cy="534510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60927" y="260927"/>
        <a:ext cx="8090336" cy="48232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612190" cy="534510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60927" y="260927"/>
        <a:ext cx="8090336" cy="48232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337178" cy="457247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23210" y="223210"/>
        <a:ext cx="7890758" cy="41260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603126" cy="529015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58244" y="258244"/>
        <a:ext cx="8086638" cy="47736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018566" y="-1050733"/>
          <a:ext cx="4164781" cy="680710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3200" kern="1200" dirty="0"/>
        </a:p>
      </dsp:txBody>
      <dsp:txXfrm rot="-5400000">
        <a:off x="1697404" y="473737"/>
        <a:ext cx="6603797" cy="3758165"/>
      </dsp:txXfrm>
    </dsp:sp>
    <dsp:sp modelId="{02606228-3D16-42B5-A054-E967E13B36A6}">
      <dsp:nvSpPr>
        <dsp:cNvPr id="0" name=""/>
        <dsp:cNvSpPr/>
      </dsp:nvSpPr>
      <dsp:spPr>
        <a:xfrm>
          <a:off x="0" y="245131"/>
          <a:ext cx="1694894" cy="4100377"/>
        </a:xfrm>
        <a:prstGeom prst="round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002060"/>
              </a:solidFill>
            </a:rPr>
            <a:t>Проверки, извършвани преди сключване на договор</a:t>
          </a:r>
        </a:p>
      </dsp:txBody>
      <dsp:txXfrm>
        <a:off x="82738" y="327869"/>
        <a:ext cx="1529418" cy="39349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32CA-FE23-4DD7-AB22-1B261840E2D7}">
      <dsp:nvSpPr>
        <dsp:cNvPr id="0" name=""/>
        <dsp:cNvSpPr/>
      </dsp:nvSpPr>
      <dsp:spPr>
        <a:xfrm>
          <a:off x="-6421764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FAE4B-EF5F-4D54-BBA3-F72113FC593C}">
      <dsp:nvSpPr>
        <dsp:cNvPr id="0" name=""/>
        <dsp:cNvSpPr/>
      </dsp:nvSpPr>
      <dsp:spPr>
        <a:xfrm>
          <a:off x="576085" y="288031"/>
          <a:ext cx="7843882" cy="1497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са необходими за изпълнението на проекта и да отговарят на принципите за добро финансово управление - </a:t>
          </a:r>
          <a:r>
            <a:rPr lang="bg-BG" sz="1800" b="1" i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икономичност, ефикасност и ефективност</a:t>
          </a: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вложените 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средства;</a:t>
          </a:r>
          <a:endParaRPr lang="bg-BG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76085" y="288031"/>
        <a:ext cx="7843882" cy="1497773"/>
      </dsp:txXfrm>
    </dsp:sp>
    <dsp:sp modelId="{C7FB3DA9-03EC-437C-8CCA-26946A41B8C0}">
      <dsp:nvSpPr>
        <dsp:cNvPr id="0" name=""/>
        <dsp:cNvSpPr/>
      </dsp:nvSpPr>
      <dsp:spPr>
        <a:xfrm>
          <a:off x="72004" y="288034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8B5D0-F1C3-4CB1-9AC0-1D8020DD4627}">
      <dsp:nvSpPr>
        <dsp:cNvPr id="0" name=""/>
        <dsp:cNvSpPr/>
      </dsp:nvSpPr>
      <dsp:spPr>
        <a:xfrm>
          <a:off x="973357" y="1944216"/>
          <a:ext cx="7595594" cy="1584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бъдат извършени </a:t>
          </a:r>
          <a:r>
            <a:rPr lang="bg-BG" sz="1800" b="1" i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след датата на подаване на проектното предложение и до изтичане на крайния срок, определен за представяне на финалния отчет  </a:t>
          </a: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за изпълнение на дейностите по проекта;</a:t>
          </a:r>
          <a:endParaRPr lang="bg-BG" sz="1800" b="1" i="1" kern="1200" noProof="0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73357" y="1944216"/>
        <a:ext cx="7595594" cy="1584180"/>
      </dsp:txXfrm>
    </dsp:sp>
    <dsp:sp modelId="{5EDA84DF-D749-45B2-835A-0F59A9E3A812}">
      <dsp:nvSpPr>
        <dsp:cNvPr id="0" name=""/>
        <dsp:cNvSpPr/>
      </dsp:nvSpPr>
      <dsp:spPr>
        <a:xfrm>
          <a:off x="432043" y="2016227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DC750-F22D-4425-A107-E17DC5F93CFE}">
      <dsp:nvSpPr>
        <dsp:cNvPr id="0" name=""/>
        <dsp:cNvSpPr/>
      </dsp:nvSpPr>
      <dsp:spPr>
        <a:xfrm>
          <a:off x="576085" y="3672407"/>
          <a:ext cx="7979919" cy="1468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За разходите да е налична </a:t>
          </a:r>
          <a:r>
            <a:rPr lang="bg-BG" sz="1800" b="1" i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адекватна одитна следа</a:t>
          </a: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, включително да са спазени разпоредбите за наличност на документите по чл. 140 от Регламент (ЕС) № 1303/2013;</a:t>
          </a:r>
        </a:p>
      </dsp:txBody>
      <dsp:txXfrm>
        <a:off x="576085" y="3672407"/>
        <a:ext cx="7979919" cy="1468971"/>
      </dsp:txXfrm>
    </dsp:sp>
    <dsp:sp modelId="{60FE29F1-FEB4-47E1-BAFD-2E5BB20DE7F0}">
      <dsp:nvSpPr>
        <dsp:cNvPr id="0" name=""/>
        <dsp:cNvSpPr/>
      </dsp:nvSpPr>
      <dsp:spPr>
        <a:xfrm>
          <a:off x="72004" y="3744420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32CA-FE23-4DD7-AB22-1B261840E2D7}">
      <dsp:nvSpPr>
        <dsp:cNvPr id="0" name=""/>
        <dsp:cNvSpPr/>
      </dsp:nvSpPr>
      <dsp:spPr>
        <a:xfrm>
          <a:off x="-6348747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FAE4B-EF5F-4D54-BBA3-F72113FC593C}">
      <dsp:nvSpPr>
        <dsp:cNvPr id="0" name=""/>
        <dsp:cNvSpPr/>
      </dsp:nvSpPr>
      <dsp:spPr>
        <a:xfrm>
          <a:off x="779587" y="360042"/>
          <a:ext cx="7711855" cy="1526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са за реално доставени продукти и извършени услуги и работи и да са действително платени </a:t>
          </a:r>
          <a:r>
            <a:rPr lang="bg-BG" sz="1800" b="1" i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не по-късно от датата на подаване на междинния/финалния отчет </a:t>
          </a: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по проекта от страна на бенефициента;</a:t>
          </a:r>
          <a:endParaRPr lang="bg-BG" sz="1800" kern="12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79587" y="360042"/>
        <a:ext cx="7711855" cy="1526564"/>
      </dsp:txXfrm>
    </dsp:sp>
    <dsp:sp modelId="{C7FB3DA9-03EC-437C-8CCA-26946A41B8C0}">
      <dsp:nvSpPr>
        <dsp:cNvPr id="0" name=""/>
        <dsp:cNvSpPr/>
      </dsp:nvSpPr>
      <dsp:spPr>
        <a:xfrm>
          <a:off x="77509" y="421246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2AB1E-75B9-4A27-A7D8-D456C4E00890}">
      <dsp:nvSpPr>
        <dsp:cNvPr id="0" name=""/>
        <dsp:cNvSpPr/>
      </dsp:nvSpPr>
      <dsp:spPr>
        <a:xfrm>
          <a:off x="1187915" y="2016221"/>
          <a:ext cx="7303526" cy="1584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бъдат подкрепени от </a:t>
          </a:r>
          <a:r>
            <a:rPr lang="bg-BG" sz="1800" b="1" i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оригинални разходно-оправдателни документи</a:t>
          </a: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 и да са отразени в счетоводната документация на бенефициента чрез отделни счетоводни аналитични сметки или в отделна счетоводна система;</a:t>
          </a:r>
          <a:endParaRPr lang="bg-BG" sz="1800" kern="12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7915" y="2016221"/>
        <a:ext cx="7303526" cy="1584180"/>
      </dsp:txXfrm>
    </dsp:sp>
    <dsp:sp modelId="{A82CC187-70B7-4764-B738-88F9CB79B0D3}">
      <dsp:nvSpPr>
        <dsp:cNvPr id="0" name=""/>
        <dsp:cNvSpPr/>
      </dsp:nvSpPr>
      <dsp:spPr>
        <a:xfrm>
          <a:off x="485837" y="2106234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C9EE6-8F4B-409F-B6A8-857214BB0CDD}">
      <dsp:nvSpPr>
        <dsp:cNvPr id="0" name=""/>
        <dsp:cNvSpPr/>
      </dsp:nvSpPr>
      <dsp:spPr>
        <a:xfrm>
          <a:off x="779587" y="3730011"/>
          <a:ext cx="7711855" cy="1526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При разходване на средствата да са спазени правилата за избор на изпълнители, които са заложени  в ЗУСЕСИФ, </a:t>
          </a:r>
          <a:r>
            <a:rPr lang="bg-BG" sz="1800" kern="1200" noProof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относимите</a:t>
          </a:r>
          <a:r>
            <a:rPr lang="bg-BG" sz="1800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подзаконови нормативни актове (Постановление на МС № 160/01.07.2016г.) и изискванията на Управляващия орган.</a:t>
          </a:r>
          <a:endParaRPr lang="bg-BG" sz="1800" kern="12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79587" y="3730011"/>
        <a:ext cx="7711855" cy="1526575"/>
      </dsp:txXfrm>
    </dsp:sp>
    <dsp:sp modelId="{0E35FD6A-6952-481F-A914-2CB3049FA1AB}">
      <dsp:nvSpPr>
        <dsp:cNvPr id="0" name=""/>
        <dsp:cNvSpPr/>
      </dsp:nvSpPr>
      <dsp:spPr>
        <a:xfrm>
          <a:off x="77509" y="3791221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DAC3-0B90-44E0-A422-F61206F93A72}">
      <dsp:nvSpPr>
        <dsp:cNvPr id="0" name=""/>
        <dsp:cNvSpPr/>
      </dsp:nvSpPr>
      <dsp:spPr>
        <a:xfrm>
          <a:off x="0" y="750205"/>
          <a:ext cx="8208912" cy="9952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54076" rIns="63710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„</a:t>
          </a:r>
          <a:r>
            <a:rPr lang="bg-BG" sz="1800" kern="1200" noProof="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Инвестиционни помощи за научноизследователски инфраструктури“ съгласно чл. 26 от Регламент 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(ЕС) № 651/2014</a:t>
          </a:r>
          <a:endParaRPr lang="bg-BG" sz="1800" b="1" u="sng" kern="1200" dirty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</dsp:txBody>
      <dsp:txXfrm>
        <a:off x="0" y="750205"/>
        <a:ext cx="8208912" cy="995281"/>
      </dsp:txXfrm>
    </dsp:sp>
    <dsp:sp modelId="{49E9669D-DBFE-4E31-AB63-DF5605CD4E25}">
      <dsp:nvSpPr>
        <dsp:cNvPr id="0" name=""/>
        <dsp:cNvSpPr/>
      </dsp:nvSpPr>
      <dsp:spPr>
        <a:xfrm>
          <a:off x="430463" y="128907"/>
          <a:ext cx="6813429" cy="632115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Елемент </a:t>
          </a:r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А</a:t>
          </a:r>
          <a:endParaRPr lang="bg-BG" sz="1800" b="1" kern="1200" noProof="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sp:txBody>
      <dsp:txXfrm>
        <a:off x="461320" y="159764"/>
        <a:ext cx="6751715" cy="570401"/>
      </dsp:txXfrm>
    </dsp:sp>
    <dsp:sp modelId="{D6FEE03B-0BE4-4C7F-8D34-4838C8B52FE8}">
      <dsp:nvSpPr>
        <dsp:cNvPr id="0" name=""/>
        <dsp:cNvSpPr/>
      </dsp:nvSpPr>
      <dsp:spPr>
        <a:xfrm>
          <a:off x="0" y="2578541"/>
          <a:ext cx="8208912" cy="979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54076" rIns="63710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800" kern="1200" noProof="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Помощ „</a:t>
          </a:r>
          <a:r>
            <a:rPr lang="bg-BG" sz="1800" kern="1200" noProof="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de</a:t>
          </a:r>
          <a:r>
            <a:rPr lang="bg-BG" sz="1800" kern="1200" noProof="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bg-BG" sz="1800" kern="1200" noProof="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minimis</a:t>
          </a:r>
          <a:r>
            <a:rPr lang="bg-BG" sz="1800" kern="1200" noProof="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“ съгласно Регламент 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(ЕС) № 1407/2013</a:t>
          </a:r>
          <a:endParaRPr lang="bg-BG" sz="16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2578541"/>
        <a:ext cx="8208912" cy="979690"/>
      </dsp:txXfrm>
    </dsp:sp>
    <dsp:sp modelId="{6EB53AE8-E3F4-4432-BA12-F734423E5B06}">
      <dsp:nvSpPr>
        <dsp:cNvPr id="0" name=""/>
        <dsp:cNvSpPr/>
      </dsp:nvSpPr>
      <dsp:spPr>
        <a:xfrm>
          <a:off x="430463" y="1908310"/>
          <a:ext cx="6813429" cy="717605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Елемент </a:t>
          </a:r>
          <a:r>
            <a:rPr lang="bg-BG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Б</a:t>
          </a:r>
          <a:endParaRPr lang="bg-BG" sz="1800" b="1" kern="1200" noProof="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sp:txBody>
      <dsp:txXfrm>
        <a:off x="465494" y="1943341"/>
        <a:ext cx="6743367" cy="6475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051920" y="-819011"/>
          <a:ext cx="4986052" cy="6624074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2232910" y="243398"/>
        <a:ext cx="6380675" cy="4499254"/>
      </dsp:txXfrm>
    </dsp:sp>
    <dsp:sp modelId="{02606228-3D16-42B5-A054-E967E13B36A6}">
      <dsp:nvSpPr>
        <dsp:cNvPr id="0" name=""/>
        <dsp:cNvSpPr/>
      </dsp:nvSpPr>
      <dsp:spPr>
        <a:xfrm>
          <a:off x="18438" y="0"/>
          <a:ext cx="2232765" cy="498605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ТРЕТИРАНЕ НА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ДАНЪК ДОБАВЕНА СТОЙНОСТ</a:t>
          </a:r>
        </a:p>
      </dsp:txBody>
      <dsp:txXfrm>
        <a:off x="127433" y="108995"/>
        <a:ext cx="2014775" cy="476806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916981" y="-665918"/>
          <a:ext cx="5346092" cy="667792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2251064" y="260974"/>
        <a:ext cx="6416953" cy="4824142"/>
      </dsp:txXfrm>
    </dsp:sp>
    <dsp:sp modelId="{02606228-3D16-42B5-A054-E967E13B36A6}">
      <dsp:nvSpPr>
        <dsp:cNvPr id="0" name=""/>
        <dsp:cNvSpPr/>
      </dsp:nvSpPr>
      <dsp:spPr>
        <a:xfrm>
          <a:off x="18587" y="0"/>
          <a:ext cx="2250917" cy="534609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sp:txBody>
      <dsp:txXfrm>
        <a:off x="128468" y="109881"/>
        <a:ext cx="2031155" cy="512633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916981" y="-665918"/>
          <a:ext cx="5346092" cy="667792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2251064" y="260974"/>
        <a:ext cx="6416953" cy="4824142"/>
      </dsp:txXfrm>
    </dsp:sp>
    <dsp:sp modelId="{02606228-3D16-42B5-A054-E967E13B36A6}">
      <dsp:nvSpPr>
        <dsp:cNvPr id="0" name=""/>
        <dsp:cNvSpPr/>
      </dsp:nvSpPr>
      <dsp:spPr>
        <a:xfrm>
          <a:off x="18587" y="0"/>
          <a:ext cx="2250917" cy="534609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sp:txBody>
      <dsp:txXfrm>
        <a:off x="128468" y="109881"/>
        <a:ext cx="2031155" cy="5126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599004" y="-569777"/>
          <a:ext cx="4891762" cy="603609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endParaRPr lang="bg-BG" sz="1600" b="0" i="0" kern="120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bg-BG" sz="1600" b="0" i="0" kern="120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bg-BG" sz="1600" b="0" i="0" kern="1200" noProof="0" dirty="0" smtClean="0">
              <a:solidFill>
                <a:srgbClr val="031B8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Обединения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 под формата на 1)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сдружения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по смисъла на ЗЮЛНЦ или еквивалентно лице по смисъла на законодателството на държава-членка на ЕИП; или 2)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дружества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по смисъла на ТЗ или еквивалентно лице по смисъла на законодателството на държава-членка на ЕИП.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endParaRPr lang="bg-BG" sz="1600" b="0" i="0" kern="1200" noProof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Включват минимум 3 юридически лица, регистрирани по ТЗ, които са извършвали икономическата си дейност на територията на дадения район на ниво NUTS 2 през 2017 и 2018 г. Допуска се и участието на едно юридическо лице, което осъществява дейност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в друг район на планиране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, но единствено в случай че започне да осъществява производствена дейност в района на РИЦ.</a:t>
          </a:r>
          <a:endParaRPr lang="bg-BG" sz="1600" b="0" i="0" kern="1200" noProof="0" dirty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b="0" i="0" kern="1200" dirty="0" smtClean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2026836" y="241187"/>
        <a:ext cx="5797302" cy="4414170"/>
      </dsp:txXfrm>
    </dsp:sp>
    <dsp:sp modelId="{02606228-3D16-42B5-A054-E967E13B36A6}">
      <dsp:nvSpPr>
        <dsp:cNvPr id="0" name=""/>
        <dsp:cNvSpPr/>
      </dsp:nvSpPr>
      <dsp:spPr>
        <a:xfrm>
          <a:off x="73969" y="2390"/>
          <a:ext cx="1952866" cy="48917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кандидати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1/3</a:t>
          </a:r>
        </a:p>
      </dsp:txBody>
      <dsp:txXfrm>
        <a:off x="169300" y="97721"/>
        <a:ext cx="1762204" cy="4701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312179" y="-858339"/>
          <a:ext cx="4675949" cy="639719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200" lvl="1" indent="-115200" algn="just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Включват минимум 1 висше учебно заведение/ научноизследователска организация или техни звена/ институти, които разполагат с капацитет в дадения район на ниво NUTS 2:</a:t>
          </a:r>
          <a:endParaRPr lang="bg-BG" sz="1600" b="0" i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акредитирани български висши училища  и основни звена към тях; 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Българска академия на науките и нейните академични институти и специализирани академични звена;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Селскостопанска академия и научните институти към нея;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експериментални лаборатории и изследователски институти по смисъла на чл. 60 от Закона за администрацията.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Допуска се и участието на едно висше учебно заведение/ научноизследователска организация или техни звена/</a:t>
          </a:r>
          <a:r>
            <a:rPr lang="en-US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институти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от друг район на планиране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, но единствено в случай че започне да осъществява научноизследователска дейност в района на РИЦ. </a:t>
          </a:r>
        </a:p>
      </dsp:txBody>
      <dsp:txXfrm rot="-5400000">
        <a:off x="1451555" y="230546"/>
        <a:ext cx="6168937" cy="4219427"/>
      </dsp:txXfrm>
    </dsp:sp>
    <dsp:sp modelId="{02606228-3D16-42B5-A054-E967E13B36A6}">
      <dsp:nvSpPr>
        <dsp:cNvPr id="0" name=""/>
        <dsp:cNvSpPr/>
      </dsp:nvSpPr>
      <dsp:spPr>
        <a:xfrm>
          <a:off x="119" y="2285"/>
          <a:ext cx="1451435" cy="4675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кандидати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2/3</a:t>
          </a:r>
        </a:p>
      </dsp:txBody>
      <dsp:txXfrm>
        <a:off x="70972" y="73138"/>
        <a:ext cx="1309729" cy="4534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528330" y="-570955"/>
          <a:ext cx="4675949" cy="58224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5200" lvl="1" indent="-11520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Освен посочените задължителни членове на РИЦ, кандидатите-обединения могат да включват и членове, които са:</a:t>
          </a:r>
          <a:endParaRPr lang="bg-BG" sz="1600" b="0" i="0" kern="1200" noProof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неправителствени организации;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600" b="0" i="0" kern="1200" noProof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общински и областни администрации.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b="0" i="0" kern="1200" noProof="0" smtClean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Кандидати могат да участват в процедурата ако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не попадат 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в забранителните режими на Регламент (ЕС) № 651/2014, Регламент (ЕС) № 1407/2013, Регламент (ЕС) № 1301/2013, ЗУСЕСИФ.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b="0" i="0" kern="1200" noProof="0" smtClean="0">
            <a:solidFill>
              <a:srgbClr val="002060"/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Кандидати могат да участват в процедурата ако </a:t>
          </a:r>
          <a:r>
            <a:rPr lang="bg-BG" sz="1600" b="1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не са недопустими</a:t>
          </a:r>
          <a:r>
            <a:rPr lang="bg-BG" sz="1600" b="0" i="0" kern="1200" noProof="0" dirty="0" smtClean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 съобразно демаркационната линия с други планове и програми, финансирани със средства на ЕС.</a:t>
          </a:r>
        </a:p>
      </dsp:txBody>
      <dsp:txXfrm rot="-5400000">
        <a:off x="1955090" y="230546"/>
        <a:ext cx="5594170" cy="4219427"/>
      </dsp:txXfrm>
    </dsp:sp>
    <dsp:sp modelId="{02606228-3D16-42B5-A054-E967E13B36A6}">
      <dsp:nvSpPr>
        <dsp:cNvPr id="0" name=""/>
        <dsp:cNvSpPr/>
      </dsp:nvSpPr>
      <dsp:spPr>
        <a:xfrm>
          <a:off x="71350" y="2285"/>
          <a:ext cx="1883738" cy="4675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кандидати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3/3</a:t>
          </a:r>
        </a:p>
      </dsp:txBody>
      <dsp:txXfrm>
        <a:off x="163307" y="94242"/>
        <a:ext cx="1699824" cy="4492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472150" y="-405240"/>
          <a:ext cx="5040578" cy="628308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1850896" y="462075"/>
        <a:ext cx="6037027" cy="4548456"/>
      </dsp:txXfrm>
    </dsp:sp>
    <dsp:sp modelId="{02606228-3D16-42B5-A054-E967E13B36A6}">
      <dsp:nvSpPr>
        <dsp:cNvPr id="0" name=""/>
        <dsp:cNvSpPr/>
      </dsp:nvSpPr>
      <dsp:spPr>
        <a:xfrm>
          <a:off x="2919" y="144011"/>
          <a:ext cx="1847976" cy="51845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Допустими проекти</a:t>
          </a:r>
        </a:p>
      </dsp:txBody>
      <dsp:txXfrm>
        <a:off x="93130" y="234222"/>
        <a:ext cx="1667554" cy="5004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334359" y="-908153"/>
          <a:ext cx="4400706" cy="642140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rgbClr val="002060"/>
            </a:solidFill>
          </a:endParaRPr>
        </a:p>
      </dsp:txBody>
      <dsp:txXfrm rot="-5400000">
        <a:off x="2324012" y="317019"/>
        <a:ext cx="6206576" cy="3971056"/>
      </dsp:txXfrm>
    </dsp:sp>
    <dsp:sp modelId="{02606228-3D16-42B5-A054-E967E13B36A6}">
      <dsp:nvSpPr>
        <dsp:cNvPr id="0" name=""/>
        <dsp:cNvSpPr/>
      </dsp:nvSpPr>
      <dsp:spPr>
        <a:xfrm>
          <a:off x="0" y="24"/>
          <a:ext cx="2323039" cy="459122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Приоритизация на проекти</a:t>
          </a:r>
          <a:endParaRPr lang="ru-RU" sz="2000" b="1" kern="1200" dirty="0" smtClean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</a:endParaRPr>
        </a:p>
      </dsp:txBody>
      <dsp:txXfrm>
        <a:off x="113401" y="113425"/>
        <a:ext cx="2096237" cy="43644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612190" cy="534510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60927" y="260927"/>
        <a:ext cx="8090336" cy="48232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612190" cy="534510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60927" y="260927"/>
        <a:ext cx="8090336" cy="482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3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A220-6DA6-4D08-9FDD-03B6F47F9B0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3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9DF19-7558-44CF-AF5B-5ADEBD55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A210-18EF-EC43-9E25-C769B6E415F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C903-1D9D-6C4E-80DE-9E48782A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93527-8418-4418-887A-53D68217BD7E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7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9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1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21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0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9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5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43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09BF-D29C-44EE-88E3-A6E0A5F2EF69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C4E-78F0-4336-B7CC-0C093C32509A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8BC8-172A-48F2-8E5D-9B80CB59877A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0BC7-EFCE-4291-A47C-F281C6327A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27E2-76C5-441C-B863-992D4A38D4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9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AD7-D4ED-4FD1-AD12-66EEB12EE0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2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2298-7660-42BE-9B3A-9B1B95638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10CF-F5F4-4500-846E-86340EAE41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0780-EAE4-458D-ADF0-72928B5735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D80-2217-423E-84A7-294AA0FC07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1FC7-6960-43A7-B5C8-90D0F5A04A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FE93-D718-4013-890B-8C0A251E3062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2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1B0-C457-489B-8FAE-8BAF4A4303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3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95F1-2A15-42FC-A909-1EE9D13BCE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0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F2F8-E8F5-4519-BD5A-ECFE4B31FF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4B00E-732C-48A0-8CC9-D10D0588BDB5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E40C1-E1C9-4FEA-82CB-A73491859271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8F33B-610D-4596-8AA8-D336DDDCB303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28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FF69C-4EC7-4242-A076-CB4CA1E15F39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4A98F-BE4B-4693-BF87-0979E1074C1F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5C354-B199-499D-8AA1-8D0AA99D04F8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13B84-0B6D-4003-AEDA-FBD06FDE4461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856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7AC2-6B6C-448E-B3D8-4A2A0184AA79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9F14C-4847-4C9E-8949-CA40DD5BF595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9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D5FF3-DE5B-4C08-B064-50E01C5622C6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96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E2A8A-4E71-41C8-BA4B-C6B0386F8EF3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95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12A25-CFB0-42A0-9A13-7D1F1C919F8A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50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616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A023-638C-4DCA-BAE4-6507CBE1778E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E14C-E7F8-4071-B724-7B0B65C288D9}" type="datetime1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82FA-E010-4BD5-A620-EB563037DB75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D7AE-75DD-40B3-BA36-27F63BB2095C}" type="datetime1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9528-67E9-4D4D-B8C9-D9BAABB35424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AF24-E579-4BD9-A650-F700D263F225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196C6-004F-4917-B553-CD128467C9FE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BB37-D8A8-479C-AF77-A6639BA325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4D5D1-E981-40F2-8DE5-87CF20BDCD33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10/7/2019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hyperlink" Target="https://eumis2020.government.b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cos.b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ic.bg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01" y="1313466"/>
            <a:ext cx="8787258" cy="1584176"/>
          </a:xfrm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3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sz="3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bg-BG" sz="2000" dirty="0">
                <a:solidFill>
                  <a:srgbClr val="002060"/>
                </a:solidFill>
              </a:rPr>
              <a:t/>
            </a:r>
            <a:br>
              <a:rPr lang="bg-BG" sz="2000" dirty="0">
                <a:solidFill>
                  <a:srgbClr val="002060"/>
                </a:solidFill>
              </a:rPr>
            </a:b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641" y="4988049"/>
            <a:ext cx="9144000" cy="13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25692" y="33693"/>
            <a:ext cx="8075413" cy="1972851"/>
            <a:chOff x="773899" y="18005"/>
            <a:chExt cx="8075413" cy="1972851"/>
          </a:xfrm>
        </p:grpSpPr>
        <p:grpSp>
          <p:nvGrpSpPr>
            <p:cNvPr id="11" name="Group 10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3" name="Picture 12" descr="OPIC1BG_COLOR_DOWN.f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4" name="Picture 13" descr="Description: textEU+LOGO.fw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052307" y="5328503"/>
            <a:ext cx="7039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 Light"/>
                <a:ea typeface="+mn-ea"/>
                <a:cs typeface="+mn-cs"/>
              </a:rPr>
              <a:t>ГД „Европейски фондове за конкурентоспособност“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 Light"/>
                <a:ea typeface="+mn-ea"/>
                <a:cs typeface="+mn-cs"/>
              </a:rPr>
              <a:t>Министерство на икономиката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576" y="2212449"/>
            <a:ext cx="77186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sz="3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  <a:p>
            <a:pPr lvl="0" algn="ctr"/>
            <a:r>
              <a:rPr lang="bg-BG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Информационни дни по процедура BG16RFOP002-1.018 „Създаване и развитие на Регионални иновационни центрове (РИЦ</a:t>
            </a:r>
            <a:r>
              <a:rPr lang="ru-RU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)“</a:t>
            </a:r>
            <a:endParaRPr kumimoji="0" lang="bg-BG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1" y="288926"/>
            <a:ext cx="7886700" cy="734329"/>
          </a:xfrm>
        </p:spPr>
        <p:txBody>
          <a:bodyPr>
            <a:noAutofit/>
          </a:bodyPr>
          <a:lstStyle/>
          <a:p>
            <a:pPr algn="ctr"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Индикатори по процедурата</a:t>
            </a: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099458"/>
            <a:ext cx="8020399" cy="529045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bg-BG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Индикатори за резултат 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(информацията се предоставя от НСИ)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Публични разходи за НИРД (GOVERD плюс HERD) финансирани от предприятията във всички области извън BG411 област София (столица), като % от общите публични разходи за НИРД (GOVERD плюс HERD)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Индикатори </a:t>
            </a:r>
            <a:r>
              <a:rPr lang="bg-BG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bg-BG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Брой изследователи, работещи в подобрени инфраструктурни обекти за научни изследвания;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Брой предприятия, които си сътрудничат с научноизследователски институции;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Брой създадени или модернизирани споделени регионални научноизследователски инфраструктури.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27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64311847"/>
              </p:ext>
            </p:extLst>
          </p:nvPr>
        </p:nvGraphicFramePr>
        <p:xfrm>
          <a:off x="224409" y="1255627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3170" y="1532553"/>
            <a:ext cx="6366509" cy="490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bg-BG" sz="2000" b="1" dirty="0" smtClean="0">
                <a:solidFill>
                  <a:srgbClr val="031B81"/>
                </a:solidFill>
                <a:ea typeface="Calibri"/>
                <a:cs typeface="Times New Roman"/>
              </a:rPr>
              <a:t>Регионална специализация на РИЦ:</a:t>
            </a:r>
            <a:r>
              <a:rPr lang="bg-BG" sz="2000" i="1" dirty="0" smtClean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  <a:r>
              <a:rPr lang="bg-BG" sz="2000" dirty="0" smtClean="0">
                <a:solidFill>
                  <a:srgbClr val="C00000"/>
                </a:solidFill>
                <a:ea typeface="Calibri"/>
                <a:cs typeface="Times New Roman"/>
              </a:rPr>
              <a:t>Проектът попада в приоритетните тематични области на ИСИС за съответния район на ниво NUTS 2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endParaRPr lang="bg-BG" sz="2000" dirty="0" smtClean="0">
              <a:solidFill>
                <a:srgbClr val="031B81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bg-BG" sz="2000" b="1" dirty="0" smtClean="0">
                <a:solidFill>
                  <a:srgbClr val="031B81"/>
                </a:solidFill>
                <a:ea typeface="Calibri"/>
                <a:cs typeface="Times New Roman"/>
              </a:rPr>
              <a:t>Тематична специализация на РИЦ: </a:t>
            </a:r>
            <a:r>
              <a:rPr lang="bg-BG" sz="2000" dirty="0" smtClean="0">
                <a:solidFill>
                  <a:srgbClr val="C00000"/>
                </a:solidFill>
                <a:ea typeface="Calibri"/>
                <a:cs typeface="Times New Roman"/>
              </a:rPr>
              <a:t>Проектът надгражда  друг европейски проект, изпълняван от член на обединението-кандидат (договор по Рамкова програма на ЕС или печат за качество</a:t>
            </a:r>
            <a:r>
              <a:rPr lang="en-US" sz="20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bg-BG" sz="2000" dirty="0" smtClean="0">
                <a:solidFill>
                  <a:srgbClr val="C00000"/>
                </a:solidFill>
                <a:ea typeface="Calibri"/>
                <a:cs typeface="Times New Roman"/>
              </a:rPr>
              <a:t>(</a:t>
            </a:r>
            <a:r>
              <a:rPr lang="bg-BG" sz="2000" dirty="0" err="1" smtClean="0">
                <a:solidFill>
                  <a:srgbClr val="C00000"/>
                </a:solidFill>
                <a:ea typeface="Calibri"/>
                <a:cs typeface="Times New Roman"/>
              </a:rPr>
              <a:t>seal</a:t>
            </a:r>
            <a:r>
              <a:rPr lang="bg-BG" sz="2000" dirty="0" smtClean="0">
                <a:solidFill>
                  <a:srgbClr val="C00000"/>
                </a:solidFill>
                <a:ea typeface="Calibri"/>
                <a:cs typeface="Times New Roman"/>
              </a:rPr>
              <a:t> of </a:t>
            </a:r>
            <a:r>
              <a:rPr lang="bg-BG" sz="2000" dirty="0" err="1" smtClean="0">
                <a:solidFill>
                  <a:srgbClr val="C00000"/>
                </a:solidFill>
                <a:ea typeface="Calibri"/>
                <a:cs typeface="Times New Roman"/>
              </a:rPr>
              <a:t>excellence</a:t>
            </a:r>
            <a:r>
              <a:rPr lang="bg-BG" sz="2000" dirty="0" smtClean="0">
                <a:solidFill>
                  <a:srgbClr val="C00000"/>
                </a:solidFill>
                <a:ea typeface="Calibri"/>
                <a:cs typeface="Times New Roman"/>
              </a:rPr>
              <a:t>) по програма Хоризонт 2020</a:t>
            </a:r>
          </a:p>
          <a:p>
            <a:pPr marL="285750" indent="-285750" algn="just">
              <a:lnSpc>
                <a:spcPct val="107000"/>
              </a:lnSpc>
              <a:buClr>
                <a:srgbClr val="031B81"/>
              </a:buClr>
              <a:buFont typeface="Wingdings" pitchFamily="2" charset="2"/>
              <a:buChar char="§"/>
            </a:pPr>
            <a:endParaRPr lang="bg-BG" sz="20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Clr>
                <a:srgbClr val="031B81"/>
              </a:buClr>
              <a:buFont typeface="Wingdings" pitchFamily="2" charset="2"/>
              <a:buChar char="§"/>
            </a:pPr>
            <a:r>
              <a:rPr lang="bg-BG" sz="2000" b="1" dirty="0">
                <a:solidFill>
                  <a:srgbClr val="031B81"/>
                </a:solidFill>
              </a:rPr>
              <a:t>Принадлежност на членовете на РИЦ към района на ниво </a:t>
            </a:r>
            <a:r>
              <a:rPr lang="en-US" sz="2000" b="1" dirty="0">
                <a:solidFill>
                  <a:srgbClr val="031B81"/>
                </a:solidFill>
              </a:rPr>
              <a:t>NUTS</a:t>
            </a:r>
            <a:r>
              <a:rPr lang="bg-BG" sz="2000" b="1" dirty="0">
                <a:solidFill>
                  <a:srgbClr val="031B81"/>
                </a:solidFill>
              </a:rPr>
              <a:t> 2</a:t>
            </a:r>
            <a:r>
              <a:rPr lang="bg-BG" sz="2000" dirty="0" smtClean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</a:p>
          <a:p>
            <a:endParaRPr lang="bg-BG" sz="1400" dirty="0">
              <a:solidFill>
                <a:srgbClr val="002060"/>
              </a:solidFill>
            </a:endParaRPr>
          </a:p>
          <a:p>
            <a:endParaRPr lang="bg-BG" sz="1400" dirty="0">
              <a:solidFill>
                <a:srgbClr val="002060"/>
              </a:solidFill>
            </a:endParaRPr>
          </a:p>
          <a:p>
            <a:r>
              <a:rPr lang="bg-BG" sz="1400" dirty="0" smtClean="0">
                <a:solidFill>
                  <a:srgbClr val="002060"/>
                </a:solidFill>
              </a:rPr>
              <a:t> </a:t>
            </a:r>
          </a:p>
          <a:p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77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за подбор на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операции (1/2)</a:t>
            </a: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89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14325" y="1200150"/>
            <a:ext cx="8543925" cy="507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lvl="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bg-BG" sz="2000" b="1" dirty="0" smtClean="0">
                <a:solidFill>
                  <a:srgbClr val="002060"/>
                </a:solidFill>
                <a:cs typeface="Tahoma" pitchFamily="34" charset="0"/>
              </a:rPr>
              <a:t>Вид процедура за предоставяне на БФП - </a:t>
            </a:r>
            <a:r>
              <a:rPr lang="bg-BG" sz="2000" dirty="0" smtClean="0">
                <a:solidFill>
                  <a:srgbClr val="002060"/>
                </a:solidFill>
                <a:cs typeface="Tahoma" pitchFamily="34" charset="0"/>
              </a:rPr>
              <a:t>процедура на подбор на проекти съгласно чл. 25, ал. 1, т. 1 и чл. 29, ал. 2 от ЗУСЕСИФ.</a:t>
            </a: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bg-BG" sz="18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bg-BG" sz="2000" dirty="0" smtClean="0">
                <a:solidFill>
                  <a:srgbClr val="002060"/>
                </a:solidFill>
                <a:cs typeface="Tahoma" pitchFamily="34" charset="0"/>
              </a:rPr>
              <a:t>Процедура с </a:t>
            </a:r>
            <a:r>
              <a:rPr lang="bg-BG" sz="2000" b="1" dirty="0" smtClean="0">
                <a:solidFill>
                  <a:srgbClr val="002060"/>
                </a:solidFill>
                <a:cs typeface="Tahoma" pitchFamily="34" charset="0"/>
              </a:rPr>
              <a:t>един краен срок </a:t>
            </a:r>
            <a:r>
              <a:rPr lang="bg-BG" sz="2000" dirty="0" smtClean="0">
                <a:solidFill>
                  <a:srgbClr val="002060"/>
                </a:solidFill>
                <a:cs typeface="Tahoma" pitchFamily="34" charset="0"/>
              </a:rPr>
              <a:t>за кандидатстване:</a:t>
            </a: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bg-BG" sz="2400" b="1" dirty="0" smtClean="0">
                <a:solidFill>
                  <a:srgbClr val="FF0000"/>
                </a:solidFill>
              </a:rPr>
              <a:t>16:30 часа на 20.01.2020 г.</a:t>
            </a:r>
          </a:p>
          <a:p>
            <a:pPr marL="26670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bg-BG" sz="18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6670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bg-BG" sz="2000" i="1" dirty="0" smtClean="0">
                <a:solidFill>
                  <a:srgbClr val="002060"/>
                </a:solidFill>
                <a:cs typeface="Tahoma" pitchFamily="34" charset="0"/>
              </a:rPr>
              <a:t>Кандидатите могат да задават допълнителни въпроси и да искат разяснения във връзка с Условията за кандидатстване </a:t>
            </a:r>
            <a:r>
              <a:rPr lang="bg-BG" sz="2000" b="1" i="1" dirty="0" smtClean="0">
                <a:solidFill>
                  <a:srgbClr val="002060"/>
                </a:solidFill>
                <a:cs typeface="Tahoma" pitchFamily="34" charset="0"/>
              </a:rPr>
              <a:t>до 3 седмици преди крайния срок</a:t>
            </a:r>
            <a:r>
              <a:rPr lang="bg-BG" sz="2000" i="1" dirty="0" smtClean="0">
                <a:solidFill>
                  <a:srgbClr val="002060"/>
                </a:solidFill>
                <a:cs typeface="Tahoma" pitchFamily="34" charset="0"/>
              </a:rPr>
              <a:t> за подаване на проектни предложения. Допълнителни въпроси могат да се задават само по електронната поща, посочена по-долу, като ясно се посочва наименованието на процедурата за подбор на проекти:</a:t>
            </a:r>
          </a:p>
          <a:p>
            <a:pPr marL="0" indent="0" algn="ctr">
              <a:buNone/>
            </a:pPr>
            <a:r>
              <a:rPr lang="bg-BG" sz="2000" dirty="0" smtClean="0">
                <a:solidFill>
                  <a:srgbClr val="002060"/>
                </a:solidFill>
              </a:rPr>
              <a:t>Адрес на електронна поща:</a:t>
            </a:r>
            <a:r>
              <a:rPr lang="bg-BG" sz="2000" b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ric@mi.government.bg</a:t>
            </a:r>
            <a:endParaRPr lang="bg-BG" sz="2400" i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6670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600" dirty="0">
              <a:solidFill>
                <a:srgbClr val="002060"/>
              </a:solidFill>
              <a:cs typeface="Tahoma" pitchFamily="34" charset="0"/>
            </a:endParaRPr>
          </a:p>
          <a:p>
            <a:pPr marL="26670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60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36341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77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за подбор на операции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(2/2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8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Кандидатстване, </a:t>
            </a: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оценка и договаряне</a:t>
            </a:r>
            <a:endParaRPr lang="bg-BG" sz="4000" b="1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368101" y="361677"/>
            <a:ext cx="6696728" cy="4659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Кандидатстване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275738" y="6442733"/>
            <a:ext cx="7334923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368101" y="827675"/>
            <a:ext cx="7255648" cy="412532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Проектните предложения се подават по електронен път чрез ИСУН 2020 посредством КЕП, </a:t>
            </a:r>
            <a:r>
              <a:rPr kumimoji="0" lang="bg-BG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валиден</a:t>
            </a:r>
            <a:r>
              <a:rPr kumimoji="0" lang="bg-BG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към датата на кандидатстване </a:t>
            </a:r>
            <a:r>
              <a:rPr kumimoji="0" lang="bg-BG" alt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</a:t>
            </a:r>
            <a:r>
              <a:rPr kumimoji="0" lang="bg-BG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http</a:t>
            </a:r>
            <a:r>
              <a:rPr kumimoji="0" lang="en-US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s</a:t>
            </a:r>
            <a:r>
              <a:rPr kumimoji="0" lang="bg-BG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://</a:t>
            </a:r>
            <a:r>
              <a:rPr kumimoji="0" lang="bg-BG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eumis2020.</a:t>
            </a:r>
            <a:r>
              <a:rPr kumimoji="0" lang="bg-BG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government</a:t>
            </a:r>
            <a:r>
              <a:rPr kumimoji="0" lang="bg-BG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.</a:t>
            </a:r>
            <a:r>
              <a:rPr kumimoji="0" lang="bg-BG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bg</a:t>
            </a:r>
            <a:r>
              <a:rPr kumimoji="0" lang="bg-BG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bg-BG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- модул „Е-кандидатстване“) </a:t>
            </a:r>
            <a:endParaRPr lang="en-US" sz="800" b="1" i="1" u="sng" dirty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tabLst/>
              <a:defRPr/>
            </a:pPr>
            <a:endParaRPr kumimoji="0" lang="bg-BG" altLang="en-US" sz="8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Указания за попълване </a:t>
            </a:r>
            <a:r>
              <a:rPr kumimoji="0" lang="bg-BG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и подаване на </a:t>
            </a:r>
            <a:r>
              <a:rPr kumimoji="0" lang="bg-BG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електронния Формуляр за кандидатстване </a:t>
            </a:r>
            <a:r>
              <a:rPr kumimoji="0" lang="bg-BG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се </a:t>
            </a:r>
            <a:r>
              <a:rPr kumimoji="0" lang="bg-BG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съдържат в Приложение </a:t>
            </a:r>
            <a:r>
              <a:rPr kumimoji="0" lang="bg-BG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А </a:t>
            </a:r>
            <a:r>
              <a:rPr kumimoji="0" lang="bg-BG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към Условията за кандидатстване.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tabLst/>
              <a:defRPr/>
            </a:pPr>
            <a:endParaRPr kumimoji="0" lang="bg-BG" alt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 процеса на оценка комуникацията с кандидата се извършва електронно чрез профила, от който е </a:t>
            </a:r>
            <a:r>
              <a:rPr kumimoji="0" lang="bg-BG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подадено проектното предложение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 ИСУН 2020.</a:t>
            </a:r>
            <a:endParaRPr kumimoji="0" lang="bg-BG" altLang="bg-BG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bg-BG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Етап 1: Оценка на административното съответствие и допустимостта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bg-BG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Етап 2: Техническа и финансова оценка</a:t>
            </a:r>
            <a:endParaRPr kumimoji="0" lang="bg-BG" altLang="en-US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368101" y="5197154"/>
            <a:ext cx="7070923" cy="3349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Етапи на оценка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3" y="805542"/>
          <a:ext cx="8620602" cy="546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0" y="930141"/>
            <a:ext cx="82541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endParaRPr lang="bg-BG" sz="800" b="1" dirty="0">
              <a:solidFill>
                <a:srgbClr val="4472C4">
                  <a:lumMod val="75000"/>
                </a:srgbClr>
              </a:solidFill>
            </a:endParaRPr>
          </a:p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r>
              <a:rPr lang="bg-BG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bg-BG" sz="2000" b="1" u="sng" dirty="0">
                <a:solidFill>
                  <a:srgbClr val="4472C4">
                    <a:lumMod val="75000"/>
                  </a:srgbClr>
                </a:solidFill>
              </a:rPr>
              <a:t>Списък на документите, които се подават на етап кандидатстване</a:t>
            </a:r>
            <a:endParaRPr lang="bg-BG" sz="300" b="1" u="sng" dirty="0">
              <a:solidFill>
                <a:srgbClr val="4472C4">
                  <a:lumMod val="75000"/>
                </a:srgbClr>
              </a:solidFill>
            </a:endParaRP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8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Пълномощно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за подаване на проектното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предложение с КЕП 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bg-BG" sz="2000" i="1" dirty="0" smtClean="0">
                <a:solidFill>
                  <a:srgbClr val="4472C4">
                    <a:lumMod val="75000"/>
                  </a:srgbClr>
                </a:solidFill>
              </a:rPr>
              <a:t>ако е приложимо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Декларация, че кандидатът е запознат с условията за кандидатстване и условията за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изпълнение 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Приложение Б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Декларация по чл. 25, ал. 2 от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ЗУСЕСИФ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и чл. 7 от ПМС 162/2016 г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.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 (</a:t>
            </a: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Приложение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В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;</a:t>
            </a:r>
            <a:endParaRPr lang="ru-RU" sz="2000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Декларация за осъществяване на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научно-изследователска  дейност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на висшето учебно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заведение/научноизследователската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организация или техните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звена/институти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в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района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Приложение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Г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Декларация за държавни/минимални помощи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Приложение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Д</a:t>
            </a:r>
            <a:r>
              <a:rPr lang="en-US" sz="2000" dirty="0" smtClean="0">
                <a:solidFill>
                  <a:srgbClr val="4472C4">
                    <a:lumMod val="75000"/>
                  </a:srgbClr>
                </a:solidFill>
              </a:rPr>
              <a:t>)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Декларация за обстоятелствата по чл. 3 и чл. 4 от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ЗМСП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(Приложение Е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), ако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е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приложимо;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Декларация за съгласие данните за кандидата да бъдат  предоставяни от НСИ на УО по служебен път (Приложение Ж); 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74110" y="184177"/>
            <a:ext cx="7711213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3" y="805542"/>
          <a:ext cx="8620602" cy="546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0" y="930141"/>
            <a:ext cx="8254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bg-BG" sz="2000" b="1" u="sng" dirty="0" smtClean="0">
                <a:solidFill>
                  <a:srgbClr val="4472C4">
                    <a:lumMod val="75000"/>
                  </a:srgbClr>
                </a:solidFill>
              </a:rPr>
              <a:t>Списък </a:t>
            </a:r>
            <a:r>
              <a:rPr lang="bg-BG" sz="2000" b="1" u="sng" dirty="0">
                <a:solidFill>
                  <a:srgbClr val="4472C4">
                    <a:lumMod val="75000"/>
                  </a:srgbClr>
                </a:solidFill>
              </a:rPr>
              <a:t>на документите, които се подават на етап кандидатстване</a:t>
            </a:r>
            <a:endParaRPr lang="bg-BG" sz="300" b="1" u="sng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Техническа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спецификация на предвидените за закупуване ДМА и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ДНА, по образец (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Приложение З)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Оферта от производител или първи доставчик  за всяка отделна инвестиция на кандидата в активи (ДМА и ДНА), с предложена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цена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;</a:t>
            </a:r>
            <a:endParaRPr lang="bg-BG" sz="2000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Декларация от производител/оторизиращ документ, издаден от производителя на първия доставчик/договор за търговско представителство между производител и първи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доставчик;</a:t>
            </a:r>
            <a:endParaRPr lang="ru-RU" sz="2000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Отчет за приходите и разходите и Справка за приходите и разходите по видове и икономически дейности за 2017 г. и 2018 г. на фирмите, членове на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обединението-кандидат, посочени във Формуляра за кандидатстване;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Справка за иновационната дейност на фирмите, членове на обединението-кандидат за периода 2016-2018 година; 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Справка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за местните единици на фирмите, членове на обединението-кандидат за 2017 и 2018 години;</a:t>
            </a:r>
            <a:endParaRPr lang="bg-BG" sz="2000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74110" y="184177"/>
            <a:ext cx="7711213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(2/5)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3" y="805542"/>
          <a:ext cx="8620602" cy="546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0" y="930141"/>
            <a:ext cx="8254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r>
              <a:rPr lang="bg-BG" sz="20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bg-BG" sz="2000" b="1" u="sng" dirty="0">
                <a:solidFill>
                  <a:srgbClr val="4472C4">
                    <a:lumMod val="75000"/>
                  </a:srgbClr>
                </a:solidFill>
              </a:rPr>
              <a:t>Списък на документите, които се подават на етап кандидатстване</a:t>
            </a:r>
            <a:endParaRPr lang="bg-BG" sz="300" b="1" u="sng" dirty="0">
              <a:solidFill>
                <a:srgbClr val="4472C4">
                  <a:lumMod val="75000"/>
                </a:srgbClr>
              </a:solidFill>
            </a:endParaRPr>
          </a:p>
          <a:p>
            <a:pPr lvl="1" algn="just">
              <a:buClr>
                <a:srgbClr val="ED7D31"/>
              </a:buClr>
              <a:defRPr/>
            </a:pPr>
            <a:endParaRPr lang="bg-BG" sz="800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Отчет </a:t>
            </a: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за заетите лица, средствата за работна заплата и други разходи за труд за 2017 г. и 2018 г. на фирмата/</a:t>
            </a:r>
            <a:r>
              <a:rPr lang="bg-BG" sz="2000" dirty="0" err="1">
                <a:solidFill>
                  <a:srgbClr val="4472C4">
                    <a:lumMod val="75000"/>
                  </a:srgbClr>
                </a:solidFill>
              </a:rPr>
              <a:t>ите</a:t>
            </a: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, член/ове на обединението-кандидат, посочена/и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във Формуляра </a:t>
            </a:r>
            <a:r>
              <a:rPr lang="bg-BG" sz="2000" dirty="0">
                <a:solidFill>
                  <a:srgbClr val="4472C4">
                    <a:lumMod val="75000"/>
                  </a:srgbClr>
                </a:solidFill>
              </a:rPr>
              <a:t>за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кандидатстване;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Учредителни документи на обединението-кандидат, вкл. протоколи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/ решения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от заседания на ОС/УС, на които са приети нови членове или изключени стари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членове;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Бизнес стратегия - разработена по образец (Приложение И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);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Сключен 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договор по Рамкова програма на ЕС (вкл. ECSEL Joint Undertaking), изпълняван от член на обединението-кандидат и документ за финално плащане по съответния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проект; 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Получен </a:t>
            </a:r>
            <a:r>
              <a:rPr lang="ru-RU" sz="2000" dirty="0" err="1">
                <a:solidFill>
                  <a:srgbClr val="4472C4">
                    <a:lumMod val="75000"/>
                  </a:srgbClr>
                </a:solidFill>
              </a:rPr>
              <a:t>печат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 за качество (seal </a:t>
            </a:r>
            <a:r>
              <a:rPr lang="ru-RU" sz="2000" dirty="0" err="1">
                <a:solidFill>
                  <a:srgbClr val="4472C4">
                    <a:lumMod val="75000"/>
                  </a:srgbClr>
                </a:solidFill>
              </a:rPr>
              <a:t>of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4472C4">
                    <a:lumMod val="75000"/>
                  </a:srgbClr>
                </a:solidFill>
              </a:rPr>
              <a:t>excellence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) по програма </a:t>
            </a:r>
            <a:r>
              <a:rPr lang="ru-RU" sz="2000" dirty="0" err="1">
                <a:solidFill>
                  <a:srgbClr val="4472C4">
                    <a:lumMod val="75000"/>
                  </a:srgbClr>
                </a:solidFill>
              </a:rPr>
              <a:t>Хоризонт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 2020 от член на обединението-кандидат и проектното предложение </a:t>
            </a:r>
            <a:r>
              <a:rPr lang="ru-RU" sz="2000" dirty="0" err="1">
                <a:solidFill>
                  <a:srgbClr val="4472C4">
                    <a:lumMod val="75000"/>
                  </a:srgbClr>
                </a:solidFill>
              </a:rPr>
              <a:t>към</a:t>
            </a: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него; 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</a:rPr>
              <a:t>Счетоводна политика на кандидата (ако е приложима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</a:rPr>
              <a:t>).</a:t>
            </a:r>
            <a:endParaRPr lang="bg-BG" sz="2000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74110" y="184177"/>
            <a:ext cx="7711213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(3/5)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3" y="805542"/>
          <a:ext cx="8620602" cy="546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0" y="930141"/>
            <a:ext cx="8254138" cy="584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r>
              <a:rPr lang="bg-BG" sz="2000" b="1" u="sng" dirty="0">
                <a:solidFill>
                  <a:srgbClr val="4472C4">
                    <a:lumMod val="75000"/>
                  </a:srgbClr>
                </a:solidFill>
              </a:rPr>
              <a:t>Проверка на административно </a:t>
            </a:r>
            <a:r>
              <a:rPr lang="bg-BG" sz="2000" b="1" u="sng" dirty="0" smtClean="0">
                <a:solidFill>
                  <a:srgbClr val="4472C4">
                    <a:lumMod val="75000"/>
                  </a:srgbClr>
                </a:solidFill>
              </a:rPr>
              <a:t>съответствие</a:t>
            </a:r>
            <a:endParaRPr lang="bg-BG" sz="1200" b="1" u="sng" dirty="0" smtClean="0">
              <a:solidFill>
                <a:srgbClr val="4472C4">
                  <a:lumMod val="75000"/>
                </a:srgbClr>
              </a:solidFill>
            </a:endParaRPr>
          </a:p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endParaRPr lang="bg-BG" sz="8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Документите, които се прилагат към проектното предложение не е необходимо да бъдат подписвани с КЕП.</a:t>
            </a: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8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     ВАЖНО!!!</a:t>
            </a: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8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Непредставянето на Техническа спецификация и/или Бизнес стратегия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може да доведе до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отхвърляне на  проектното предложение.</a:t>
            </a: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8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Офертите от производител или първи доставчик за инвестициите в активи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трябва да съдържат информация за: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наименование на оферента;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технически и/или функционални характеристики на оборудването, съответстващи на посочените в Приложение З;</a:t>
            </a: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цена на оборудването и вид на валутата;</a:t>
            </a:r>
          </a:p>
          <a:p>
            <a:pPr marL="742950" lvl="1" indent="-285750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лицето, което издава офертата от името на оферента </a:t>
            </a:r>
          </a:p>
          <a:p>
            <a:pPr lvl="1">
              <a:buClr>
                <a:srgbClr val="ED7D31"/>
              </a:buClr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bg-BG" sz="2000" i="1" dirty="0" smtClean="0">
                <a:solidFill>
                  <a:srgbClr val="4472C4">
                    <a:lumMod val="75000"/>
                  </a:srgbClr>
                </a:solidFill>
              </a:rPr>
              <a:t>напр. име, подпис,електронен подпис, разпечатка за получаване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);</a:t>
            </a:r>
            <a:endParaRPr lang="bg-BG" sz="2000" dirty="0" smtClean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74110" y="184177"/>
            <a:ext cx="7711213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(4/5)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80445" y="1339028"/>
          <a:ext cx="841508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371" y="1292763"/>
            <a:ext cx="78968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Декларация от производител/</a:t>
            </a:r>
            <a:r>
              <a:rPr lang="bg-BG" sz="2000" b="1" dirty="0" err="1" smtClean="0">
                <a:solidFill>
                  <a:srgbClr val="4472C4">
                    <a:lumMod val="75000"/>
                  </a:srgbClr>
                </a:solidFill>
              </a:rPr>
              <a:t>оторизационно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 писмо от първи доставчик/договор за търговско представителство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между производител и първи доставчик, от които да е видно, че е спазено изискването за предоставяне на оферта от производител или първи доставчик - </a:t>
            </a:r>
            <a:r>
              <a:rPr lang="bg-BG" sz="2000" u="sng" dirty="0" smtClean="0">
                <a:solidFill>
                  <a:srgbClr val="4472C4">
                    <a:lumMod val="75000"/>
                  </a:srgbClr>
                </a:solidFill>
              </a:rPr>
              <a:t>трябва да бъдат подписани от лице с представителна власт по отношение на издателя на съответния документ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.</a:t>
            </a: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20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lang="bg-BG" sz="2000" b="1" u="sng" dirty="0" smtClean="0">
                <a:solidFill>
                  <a:srgbClr val="4472C4">
                    <a:lumMod val="75000"/>
                  </a:srgbClr>
                </a:solidFill>
              </a:rPr>
              <a:t>Проверка на допустимостта на кандидатите и проектите </a:t>
            </a:r>
          </a:p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endParaRPr lang="bg-BG" sz="2000" u="sng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Извършва се въз основа на данните от формуляра за кандидатстване и представените документи</a:t>
            </a: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Отстраняване на установени нередовности в срок, не по-кратък от една седмица</a:t>
            </a: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Съобщаване на кандидатите за недопускането на проектите до «Техническа и финансова оценка»</a:t>
            </a:r>
            <a:endParaRPr lang="bg-BG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80445" y="333028"/>
            <a:ext cx="770487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(5/</a:t>
            </a:r>
            <a:r>
              <a:rPr kumimoji="0" 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</a:t>
            </a:r>
            <a:r>
              <a:rPr kumimoji="0" lang="bg-BG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Европейски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Основни параметри</a:t>
            </a: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на процедурата</a:t>
            </a:r>
            <a:endParaRPr lang="bg-BG" sz="4000" b="1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05175768"/>
              </p:ext>
            </p:extLst>
          </p:nvPr>
        </p:nvGraphicFramePr>
        <p:xfrm>
          <a:off x="184128" y="857554"/>
          <a:ext cx="8611529" cy="529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741647"/>
            <a:ext cx="812547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2000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 fontAlgn="base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Техническата и финансова оценка се извършва по критериите съгласно Приложение Й към Условията за кандидатстване, която включва и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оценка на реалистичността, ефективността и допустимостта на дейностите и разходите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.</a:t>
            </a:r>
          </a:p>
          <a:p>
            <a:pPr lvl="0" algn="just" fontAlgn="base">
              <a:buClr>
                <a:srgbClr val="ED7D31">
                  <a:lumMod val="75000"/>
                </a:srgbClr>
              </a:buClr>
              <a:defRPr/>
            </a:pPr>
            <a:endParaRPr lang="bg-BG" sz="1000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 fontAlgn="base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Възможно е да бъдат изискани документи/разяснения от кандидатите, като се предоставя срок не по-кратък от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една седмица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от получаване на уведомлението.</a:t>
            </a:r>
          </a:p>
          <a:p>
            <a:pPr lvl="0" algn="just" fontAlgn="base">
              <a:buClr>
                <a:srgbClr val="ED7D31">
                  <a:lumMod val="75000"/>
                </a:srgbClr>
              </a:buClr>
              <a:defRPr/>
            </a:pPr>
            <a:endParaRPr lang="bg-BG" sz="1000" dirty="0" smtClean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 fontAlgn="base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При наличие на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недопустими, необосновани, дублиращи се разходи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или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разходи, които не съответстват на пазарните цени,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оценителната комисия извършва служебна корекция в бюджета на проекта.</a:t>
            </a:r>
          </a:p>
          <a:p>
            <a:pPr lvl="0" algn="just" fontAlgn="base">
              <a:buClr>
                <a:srgbClr val="ED7D31">
                  <a:lumMod val="75000"/>
                </a:srgbClr>
              </a:buClr>
              <a:defRPr/>
            </a:pPr>
            <a:endParaRPr lang="bg-BG" sz="1000" dirty="0" smtClean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 fontAlgn="base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Проектите, получили „0“ точки по показател </a:t>
            </a:r>
            <a:r>
              <a:rPr lang="bg-BG" sz="20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IV.1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„Реалистичност на разходите по проекта“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се отхвърлят.</a:t>
            </a:r>
          </a:p>
          <a:p>
            <a:pPr lvl="0" algn="just" fontAlgn="base">
              <a:buClr>
                <a:srgbClr val="ED7D31">
                  <a:lumMod val="75000"/>
                </a:srgbClr>
              </a:buClr>
              <a:defRPr/>
            </a:pPr>
            <a:endParaRPr lang="bg-BG" sz="1000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 fontAlgn="base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Проектните предложения, получили </a:t>
            </a:r>
            <a:r>
              <a:rPr lang="bg-BG" sz="2000" b="1" dirty="0" smtClean="0">
                <a:solidFill>
                  <a:srgbClr val="4472C4">
                    <a:lumMod val="75000"/>
                  </a:srgbClr>
                </a:solidFill>
              </a:rPr>
              <a:t>минимум 57 точки </a:t>
            </a:r>
            <a:r>
              <a:rPr lang="bg-BG" sz="2000" dirty="0" smtClean="0">
                <a:solidFill>
                  <a:srgbClr val="4472C4">
                    <a:lumMod val="75000"/>
                  </a:srgbClr>
                </a:solidFill>
              </a:rPr>
              <a:t>се класират в низходящ ред, съобразно получената оценка.</a:t>
            </a:r>
            <a:endParaRPr kumimoji="0" lang="bg-BG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7862" y="175192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43609" y="222395"/>
            <a:ext cx="7483220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Техническа и финансова оценка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14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5255634"/>
              </p:ext>
            </p:extLst>
          </p:nvPr>
        </p:nvGraphicFramePr>
        <p:xfrm>
          <a:off x="127861" y="1765291"/>
          <a:ext cx="8504510" cy="462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4114" y="1733432"/>
            <a:ext cx="66212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Служебни проверки</a:t>
            </a:r>
            <a:r>
              <a:rPr lang="bg-BG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на декларирани обстоятелства</a:t>
            </a: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bg-BG" b="1" dirty="0" smtClean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дали</a:t>
            </a:r>
            <a:r>
              <a:rPr lang="bg-BG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кандидатите са регистрирани по ТЗ/ЗЮЛНЦ</a:t>
            </a:r>
          </a:p>
          <a:p>
            <a:pPr lvl="0" algn="just">
              <a:buClr>
                <a:srgbClr val="ED7D31"/>
              </a:buClr>
              <a:defRPr/>
            </a:pPr>
            <a:endParaRPr lang="bg-BG" dirty="0" smtClean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на</a:t>
            </a:r>
            <a:r>
              <a:rPr lang="bg-BG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bg-BG" b="1" dirty="0" smtClean="0">
                <a:solidFill>
                  <a:srgbClr val="4472C4">
                    <a:lumMod val="75000"/>
                  </a:srgbClr>
                </a:solidFill>
              </a:rPr>
              <a:t>декларираната категория предприятие по смисъла на ЗМСП</a:t>
            </a:r>
            <a:endParaRPr lang="bg-BG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bg-BG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за </a:t>
            </a:r>
            <a:r>
              <a:rPr lang="bg-BG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надвишаване на прага за получени държавни/минимални </a:t>
            </a:r>
            <a:r>
              <a:rPr lang="bg-BG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помощи</a:t>
            </a:r>
            <a:endParaRPr lang="bg-BG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bg-BG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относно спазването на изискванията на </a:t>
            </a:r>
            <a:r>
              <a:rPr lang="bg-BG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регламент 651/2014  </a:t>
            </a:r>
            <a:r>
              <a:rPr lang="bg-BG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при заявени за финансиране разходи в режим „помощи за </a:t>
            </a:r>
            <a:r>
              <a:rPr lang="bg-BG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научноизследователска инфраструктура“</a:t>
            </a:r>
            <a:endParaRPr lang="bg-BG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lvl="0" algn="just">
              <a:buClr>
                <a:srgbClr val="ED7D31"/>
              </a:buClr>
              <a:defRPr/>
            </a:pPr>
            <a:endParaRPr lang="bg-BG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 за </a:t>
            </a:r>
            <a:r>
              <a:rPr lang="bg-BG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двойно </a:t>
            </a:r>
            <a:r>
              <a:rPr lang="bg-BG" b="1" dirty="0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финансиране</a:t>
            </a:r>
            <a:endParaRPr kumimoji="0" lang="bg-BG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47651" y="255809"/>
            <a:ext cx="7524750" cy="4953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Договаряне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723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1" y="960521"/>
            <a:ext cx="7750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андидатите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чиито проектни предложения са </a:t>
            </a: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одобрени за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финансиране, се поканват да представят в 30-дневен срок доказателства, че отговарят на изискванията за бенефициент, като представят необходимите </a:t>
            </a: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документи.</a:t>
            </a:r>
            <a:endParaRPr kumimoji="0" lang="bg-BG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Допустими разходи </a:t>
            </a: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и бюджет на проекта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за допустимост на разходите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(1/2)</a:t>
            </a: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79512" y="980728"/>
            <a:ext cx="8424936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5441466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0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за допустимост на разходите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(2/2)</a:t>
            </a: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79512" y="980728"/>
            <a:ext cx="8424936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9645119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3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(1/7)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Елемент А: Приложим режим „Инвестиционни помощи за научноизследователски инфраструктури“ </a:t>
            </a:r>
            <a:endParaRPr lang="bg-BG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844824"/>
            <a:ext cx="7992888" cy="1944216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1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придобиване на дълготрайни материални активи (ДМА) – изследователско, изпитателно и друго съпътстващо оборудване за научноизследователска дейност, необходимо за изграждане на нови или разширяване и модернизация на съществуваща научноизследователска инфраструктура съгласно специализацията по ИСИС и</a:t>
            </a:r>
            <a:r>
              <a:rPr lang="bg-BG" sz="2000" dirty="0" smtClean="0">
                <a:solidFill>
                  <a:prstClr val="black"/>
                </a:solidFill>
              </a:rPr>
              <a:t> </a:t>
            </a:r>
            <a:endParaRPr lang="bg-BG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861048"/>
            <a:ext cx="7992888" cy="1800200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2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придобиване на дълготрайни нематериални активи (ДНА) – специализиран софтуер (вкл. разработване и внедряване), патенти, лицензи, „</a:t>
            </a:r>
            <a:r>
              <a:rPr lang="bg-BG" b="1" i="1" dirty="0" err="1" smtClean="0">
                <a:solidFill>
                  <a:prstClr val="black"/>
                </a:solidFill>
              </a:rPr>
              <a:t>ноу</a:t>
            </a:r>
            <a:r>
              <a:rPr lang="bg-BG" b="1" i="1" dirty="0" smtClean="0">
                <a:solidFill>
                  <a:prstClr val="black"/>
                </a:solidFill>
              </a:rPr>
              <a:t> </a:t>
            </a:r>
            <a:r>
              <a:rPr lang="bg-BG" b="1" i="1" dirty="0" err="1" smtClean="0">
                <a:solidFill>
                  <a:prstClr val="black"/>
                </a:solidFill>
              </a:rPr>
              <a:t>хау</a:t>
            </a:r>
            <a:r>
              <a:rPr lang="bg-BG" b="1" i="1" dirty="0" smtClean="0">
                <a:solidFill>
                  <a:prstClr val="black"/>
                </a:solidFill>
              </a:rPr>
              <a:t>” и др., необходими за работата на РИЦ. </a:t>
            </a:r>
            <a:r>
              <a:rPr lang="bg-BG" b="1" i="1" u="sng" dirty="0" smtClean="0">
                <a:solidFill>
                  <a:prstClr val="black"/>
                </a:solidFill>
              </a:rPr>
              <a:t>Разходите за софтуер по Елемент А не трябва да надвишават 10% от общо заявените и одобрени допустими разходи по проекта.</a:t>
            </a:r>
            <a:endParaRPr lang="bg-BG" sz="2000" u="sng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5733256"/>
            <a:ext cx="7992888" cy="504056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400" b="1" dirty="0" smtClean="0">
                <a:solidFill>
                  <a:srgbClr val="4E67C8">
                    <a:lumMod val="50000"/>
                  </a:srgbClr>
                </a:solidFill>
              </a:rPr>
              <a:t>ВАЖНО: Разходите за Елемент А трябва да бъдат в размер на поне 50% от общо заявените и одобрени допустими разходи по проекта.</a:t>
            </a:r>
            <a:endParaRPr lang="bg-BG" sz="1400" b="1" dirty="0">
              <a:solidFill>
                <a:srgbClr val="4E67C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7137486"/>
              </p:ext>
            </p:extLst>
          </p:nvPr>
        </p:nvGraphicFramePr>
        <p:xfrm>
          <a:off x="467544" y="980728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(2/7)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Елемент Б: Приложим режим „</a:t>
            </a:r>
            <a:r>
              <a:rPr lang="bg-BG" sz="1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</a:t>
            </a: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minimis</a:t>
            </a: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endParaRPr lang="bg-BG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556792"/>
            <a:ext cx="7272808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1. </a:t>
            </a:r>
            <a:r>
              <a:rPr lang="bg-BG" b="1" i="1" dirty="0" smtClean="0">
                <a:solidFill>
                  <a:prstClr val="black"/>
                </a:solidFill>
              </a:rPr>
              <a:t>Разходи за извършване на ограничени СМР в съответствие със ЗУТ само за текущ ремонт  за нуждите на научната инфраструктура;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1523" y="2780928"/>
            <a:ext cx="7261186" cy="1728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2. </a:t>
            </a:r>
            <a:r>
              <a:rPr lang="bg-BG" b="1" i="1" dirty="0" smtClean="0">
                <a:solidFill>
                  <a:prstClr val="black"/>
                </a:solidFill>
              </a:rPr>
              <a:t>Разходи за защита на индустриалната собственост, която е в резултат от дейността на РИЦ на национално и международно равнище, и ползване на необходимата за това експертна помощ – до 50 000 лева;</a:t>
            </a:r>
            <a:endParaRPr lang="bg-BG" b="1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8041" y="4709914"/>
            <a:ext cx="7261186" cy="14553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3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създаване на мобилни апликации (софтуерни приложения) с права на достъп, възможност за безплатно участие в </a:t>
            </a:r>
            <a:r>
              <a:rPr lang="bg-BG" b="1" i="1" dirty="0" err="1" smtClean="0">
                <a:solidFill>
                  <a:prstClr val="black"/>
                </a:solidFill>
              </a:rPr>
              <a:t>уебинари</a:t>
            </a:r>
            <a:r>
              <a:rPr lang="bg-BG" b="1" i="1" dirty="0" smtClean="0">
                <a:solidFill>
                  <a:prstClr val="black"/>
                </a:solidFill>
              </a:rPr>
              <a:t>, виртуални конференции и други;</a:t>
            </a:r>
            <a:endParaRPr lang="bg-BG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44168829"/>
              </p:ext>
            </p:extLst>
          </p:nvPr>
        </p:nvGraphicFramePr>
        <p:xfrm>
          <a:off x="46754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(3/7)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Елемент Б: Приложим режим „</a:t>
            </a:r>
            <a:r>
              <a:rPr lang="bg-BG" sz="1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</a:t>
            </a: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minimis</a:t>
            </a: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 </a:t>
            </a:r>
            <a:endParaRPr lang="bg-BG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550" y="1484784"/>
            <a:ext cx="7272808" cy="1656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4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възнаграждения (вкл. здравни и осигурителни вноски за сметка на работодателя) на квалифициран персонал, участващ пряко в научноизследователските дейности (изследователи и друг квалифициран персонал) и/или персонал, ангажиран с професионалното управление на РИЦ;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3743" y="3429000"/>
            <a:ext cx="7265615" cy="678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400" b="1" dirty="0">
                <a:solidFill>
                  <a:srgbClr val="4E67C8">
                    <a:lumMod val="50000"/>
                  </a:srgbClr>
                </a:solidFill>
              </a:rPr>
              <a:t>Важно: Разходите за възнаграждения са допустими за </a:t>
            </a:r>
            <a:r>
              <a:rPr lang="bg-BG" sz="1400" b="1" dirty="0" smtClean="0">
                <a:solidFill>
                  <a:srgbClr val="4E67C8">
                    <a:lumMod val="50000"/>
                  </a:srgbClr>
                </a:solidFill>
              </a:rPr>
              <a:t>персонал</a:t>
            </a:r>
            <a:r>
              <a:rPr lang="bg-BG" sz="1400" b="1" dirty="0">
                <a:solidFill>
                  <a:srgbClr val="4E67C8">
                    <a:lumMod val="50000"/>
                  </a:srgbClr>
                </a:solidFill>
              </a:rPr>
              <a:t>, нает единствено </a:t>
            </a:r>
            <a:r>
              <a:rPr lang="bg-BG" sz="1400" b="1" dirty="0" smtClean="0">
                <a:solidFill>
                  <a:srgbClr val="4E67C8">
                    <a:lumMod val="50000"/>
                  </a:srgbClr>
                </a:solidFill>
              </a:rPr>
              <a:t>на </a:t>
            </a:r>
            <a:r>
              <a:rPr lang="bg-BG" sz="1400" b="1" dirty="0">
                <a:solidFill>
                  <a:srgbClr val="4E67C8">
                    <a:lumMod val="50000"/>
                  </a:srgbClr>
                </a:solidFill>
              </a:rPr>
              <a:t>трудов договор за минимум 4 работни часа на ден.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3896" y="4365104"/>
            <a:ext cx="7261186" cy="15121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400" b="1" dirty="0" smtClean="0">
                <a:solidFill>
                  <a:srgbClr val="4E67C8">
                    <a:lumMod val="50000"/>
                  </a:srgbClr>
                </a:solidFill>
              </a:rPr>
              <a:t>Размерът на брутната работна заплата на едно лице, участващо пряко в научноизследователските дейности и на ръководителя на РИЦ за 8 часов работен ден не трябва да надвишава 2 500 лева, а общият размер на брутната работна заплата, здравните и осигурителните вноски за сметка на работодателя за 8 часов работен ден не трябва да надвишава общо 3 040 лева на месец.</a:t>
            </a:r>
            <a:endParaRPr lang="bg-BG" sz="1400" b="1" dirty="0">
              <a:solidFill>
                <a:srgbClr val="4E67C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07956587"/>
              </p:ext>
            </p:extLst>
          </p:nvPr>
        </p:nvGraphicFramePr>
        <p:xfrm>
          <a:off x="46754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(4/7)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Елемент Б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Приложим режим „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US" sz="18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minimis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ru-R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1505" y="4581128"/>
            <a:ext cx="7261186" cy="1440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400" b="1" dirty="0" smtClean="0">
                <a:solidFill>
                  <a:srgbClr val="4E67C8">
                    <a:lumMod val="50000"/>
                  </a:srgbClr>
                </a:solidFill>
              </a:rPr>
              <a:t>Разходите за възнаграждения следва да бъдат определени на месечна база, като кандидатите следва да представят информация относно броя на предвидените месеци на заетост на всяко лице, наето от кандидата, както и броя часове на ден. Разходите за полагаем платен годишен отпуск са допустими за периода на изпълнение на дейностите по проекта до размера на основния платен годишен отпуск,  посочен в чл. 155 от Кодекса на труда. </a:t>
            </a:r>
            <a:endParaRPr lang="bg-BG" sz="1400" b="1" dirty="0">
              <a:solidFill>
                <a:srgbClr val="4E67C8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550" y="2132856"/>
            <a:ext cx="7261186" cy="13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400" b="1" dirty="0" smtClean="0">
                <a:solidFill>
                  <a:srgbClr val="4E67C8">
                    <a:lumMod val="50000"/>
                  </a:srgbClr>
                </a:solidFill>
              </a:rPr>
              <a:t>Размерът на брутната работна заплата на едно лице от персонала, ангажиран с професионалното управление на РИЦ (различен от ръководителя на РИЦ) за 8 часов работен ден не трябва да надвишава 1500 лв. Общият размер на брутната работна заплата, здравните и осигурителни вноски за сметка на работодателя на това лице за 8 часов работен ден не трябва да надвишава общо 1 825 лева на месец.</a:t>
            </a:r>
            <a:endParaRPr lang="bg-BG" sz="1400" b="1" dirty="0">
              <a:solidFill>
                <a:srgbClr val="4E67C8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505" y="3653408"/>
            <a:ext cx="7261186" cy="6840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400" b="1" dirty="0" smtClean="0">
                <a:solidFill>
                  <a:srgbClr val="4E67C8">
                    <a:lumMod val="50000"/>
                  </a:srgbClr>
                </a:solidFill>
              </a:rPr>
              <a:t>Размерът на възнаграждението на лице, наето на по-малко от 8 часа, следва да бъде пропорционално на това на лице, наето на 8 часа.</a:t>
            </a:r>
            <a:endParaRPr lang="bg-BG" sz="1400" b="1" dirty="0">
              <a:solidFill>
                <a:srgbClr val="4E67C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73347886"/>
              </p:ext>
            </p:extLst>
          </p:nvPr>
        </p:nvGraphicFramePr>
        <p:xfrm>
          <a:off x="467544" y="1484784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(5/7)</a:t>
            </a:r>
            <a:endParaRPr lang="en-US" sz="2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Елемент Б: Приложим режим „</a:t>
            </a:r>
            <a:r>
              <a:rPr lang="bg-BG" sz="1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</a:t>
            </a: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minimis</a:t>
            </a:r>
            <a:r>
              <a:rPr lang="ru-R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endParaRPr lang="bg-BG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172" y="1678918"/>
            <a:ext cx="7368244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5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закупуване на компютърно оборудване и софтуер за административни нужди на РИЦ</a:t>
            </a:r>
            <a:r>
              <a:rPr lang="ru-RU" b="1" i="1" dirty="0" smtClean="0">
                <a:solidFill>
                  <a:prstClr val="black"/>
                </a:solidFill>
              </a:rPr>
              <a:t>;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9886" y="2892363"/>
            <a:ext cx="7368244" cy="14727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prstClr val="black"/>
                </a:solidFill>
              </a:rPr>
              <a:t>6. Разходи за закупуване на инструменти, материали и консумативи за нуждите на въвеждане и експлоатация на закупеното по проекта оборудване в рамките на срока за изпълнение на проекта;</a:t>
            </a:r>
            <a:endParaRPr lang="bg-BG" b="1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410" y="4517505"/>
            <a:ext cx="7368244" cy="128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prstClr val="black"/>
                </a:solidFill>
              </a:rPr>
              <a:t>7. Режийни разходи на РИЦ (ток, вода, отопление, телефон и  интернет) в рамките на срока за изпълнение на проекта;</a:t>
            </a:r>
            <a:endParaRPr lang="bg-BG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77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Създаване и развитие на Регионални иновационни центрове (РИЦ)</a:t>
            </a: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5496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933573" y="6409248"/>
            <a:ext cx="6670874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08980251"/>
              </p:ext>
            </p:extLst>
          </p:nvPr>
        </p:nvGraphicFramePr>
        <p:xfrm>
          <a:off x="539553" y="1183341"/>
          <a:ext cx="8317576" cy="483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00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45692938"/>
              </p:ext>
            </p:extLst>
          </p:nvPr>
        </p:nvGraphicFramePr>
        <p:xfrm>
          <a:off x="467544" y="1916832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(6/7)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Елемент</a:t>
            </a:r>
            <a:r>
              <a:rPr lang="ru-R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Б: Приложим режим „</a:t>
            </a:r>
            <a:r>
              <a:rPr lang="ru-RU" sz="18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minimis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endParaRPr lang="bg-BG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9886" y="1628800"/>
            <a:ext cx="7368244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8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извършване на изследвания и анализи (вкл. чужди добри практики) за разработване на нови технологии и процеси;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5269" y="4725144"/>
            <a:ext cx="7368244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b="1" i="1" dirty="0" smtClean="0">
                <a:solidFill>
                  <a:prstClr val="black"/>
                </a:solidFill>
              </a:rPr>
              <a:t>10. Разходи за акредитация на създадената в рамките на проекта научноизследователска инфраструктура;</a:t>
            </a:r>
            <a:endParaRPr lang="bg-BG" b="1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5269" y="2636912"/>
            <a:ext cx="7368244" cy="1656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prstClr val="black"/>
                </a:solidFill>
              </a:rPr>
              <a:t>9. Разходи за организиране и участие в събития за представяне на РИЦ и на неговите продукти/ услуги, разширяване и развитие на дейността на обединението – разходи за такси за участие в посочените събития и разходи за командировки (пътни, дневни и квартирни), разходи за наем на зали, наем на оборудване, разходи за лектори;</a:t>
            </a:r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69169518"/>
              </p:ext>
            </p:extLst>
          </p:nvPr>
        </p:nvGraphicFramePr>
        <p:xfrm>
          <a:off x="467544" y="1916832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(7/</a:t>
            </a:r>
            <a:r>
              <a:rPr lang="bg-BG" sz="24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Елемент Б: Приложим </a:t>
            </a:r>
            <a:r>
              <a:rPr lang="ru-R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 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ru-RU" sz="18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minimis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744" y="1700808"/>
            <a:ext cx="7368244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11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консултантски услуги за стъпването на друг пазар, вкл. изследвания и информация за </a:t>
            </a:r>
            <a:r>
              <a:rPr lang="bg-BG" b="1" i="1" dirty="0" err="1" smtClean="0">
                <a:solidFill>
                  <a:prstClr val="black"/>
                </a:solidFill>
              </a:rPr>
              <a:t>таргeтираните</a:t>
            </a:r>
            <a:r>
              <a:rPr lang="bg-BG" b="1" i="1" dirty="0" smtClean="0">
                <a:solidFill>
                  <a:prstClr val="black"/>
                </a:solidFill>
              </a:rPr>
              <a:t> пазари - до 10 000 лева;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5269" y="3068960"/>
            <a:ext cx="7368244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12</a:t>
            </a:r>
            <a:r>
              <a:rPr lang="bg-BG" b="1" i="1" dirty="0" smtClean="0">
                <a:solidFill>
                  <a:prstClr val="black"/>
                </a:solidFill>
              </a:rPr>
              <a:t>. Разходи за популяризиране на продуктите/ услугите на  РИЦ – до 10 000 лева;</a:t>
            </a:r>
            <a:endParaRPr lang="bg-BG" b="1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5269" y="4149080"/>
            <a:ext cx="7368244" cy="6840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prstClr val="black"/>
                </a:solidFill>
              </a:rPr>
              <a:t>13. Разходи за визуализация на проекта - до 2 000 лева;</a:t>
            </a:r>
            <a:endParaRPr lang="bg-BG" b="1" i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218" y="4985556"/>
            <a:ext cx="7368244" cy="963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prstClr val="black"/>
                </a:solidFill>
              </a:rPr>
              <a:t>14. Разходи за одит на проекта – до 10 000 лева.</a:t>
            </a:r>
            <a:endParaRPr lang="bg-BG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8303660"/>
              </p:ext>
            </p:extLst>
          </p:nvPr>
        </p:nvGraphicFramePr>
        <p:xfrm>
          <a:off x="107504" y="1196752"/>
          <a:ext cx="8856984" cy="498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3768" y="1186468"/>
            <a:ext cx="6264696" cy="501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bg-BG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изготвянето на бюджета на проекта, кандидатите следва да спазват националното законодателство относно третирането на ДДС като „възстановим” и съответно недопустим разход или като „невъзстановим” и съответно допустим разход по ОПИК и настоящата процедура. (Приложение Р от Условията за изпълнение – ДНФ 3/23.12.2016г.).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 НА ПРОЕКТА (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56429907"/>
              </p:ext>
            </p:extLst>
          </p:nvPr>
        </p:nvGraphicFramePr>
        <p:xfrm>
          <a:off x="107504" y="836712"/>
          <a:ext cx="8928992" cy="534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6857" y="836712"/>
            <a:ext cx="6264696" cy="52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Заложените разходи за ДМА и ДНА следва да съответстват на представените пазарни цени, като е допустимо увеличение </a:t>
            </a:r>
            <a:r>
              <a:rPr lang="bg-BG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10 % от стойността на представената оферта </a:t>
            </a:r>
            <a:r>
              <a:rPr lang="bg-B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производител или първи доставчик;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проверка на съответствието на цени в чуждестранна валута, ще се взима предвид курсът на БНБ към  дата 18.09.2019 г.;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бюджета не се посочват марки, модели, технически характеристики и други указващи/насочващи белези към конкретен актив или доставчик;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(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32447500"/>
              </p:ext>
            </p:extLst>
          </p:nvPr>
        </p:nvGraphicFramePr>
        <p:xfrm>
          <a:off x="107504" y="836712"/>
          <a:ext cx="8928992" cy="534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6857" y="836712"/>
            <a:ext cx="6264696" cy="540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dirty="0" smtClean="0">
                <a:solidFill>
                  <a:srgbClr val="4E67C8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Кандидатите следва да опишат броя на закупуваните ДМА, ДНА, услуги и други в описателната част на отделните бюджетни редове;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dirty="0" smtClean="0">
                <a:solidFill>
                  <a:srgbClr val="4E67C8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случай че се планира закупуването на активи от един вид, но с различна единична стойност е необходимо да бъдат описани в различни бюджетни редове от ниво 3 на бюджета на проекта;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dirty="0" smtClean="0">
                <a:solidFill>
                  <a:srgbClr val="4E67C8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Разходите по т. 9 от Елемент Б следва да бъдат заложени като обща сума в един самостоятелен бюджетен ред в т. 5 „Бюджет“ от Формуляра за кандидатстване.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(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35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848872" cy="1512168"/>
          </a:xfrm>
        </p:spPr>
        <p:txBody>
          <a:bodyPr>
            <a:normAutofit fontScale="90000"/>
          </a:bodyPr>
          <a:lstStyle/>
          <a:p>
            <a:pPr lvl="1" algn="l">
              <a:defRPr/>
            </a:pPr>
            <a: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Вариант 1 </a:t>
            </a:r>
            <a:r>
              <a:rPr lang="bg-BG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 авансово плащане, междинни плащания и окончателно плащане</a:t>
            </a:r>
            <a:r>
              <a:rPr lang="en-US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Вариант 2  </a:t>
            </a:r>
            <a:r>
              <a:rPr lang="bg-BG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само междинни плащания и окончателно плащане;</a:t>
            </a:r>
            <a:br>
              <a:rPr lang="bg-BG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Вариант 3  </a:t>
            </a:r>
            <a:r>
              <a:rPr lang="bg-BG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само окончателно плащане.</a:t>
            </a:r>
            <a:br>
              <a:rPr lang="bg-BG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1600" kern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1560" y="731520"/>
            <a:ext cx="7920880" cy="1041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ВАРИАНТИ </a:t>
            </a:r>
            <a:r>
              <a:rPr lang="ru-RU" sz="1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ИЗПЛАЩАНЕ НА БЕЗВЪЗМЕЗДНАТА ФИНАНСОВА ПОМОЩ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27584" y="3356992"/>
            <a:ext cx="7776864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Важно: Авансовото плащане е до 40 % от сумата на одобрената безвъзмездна финансова помощ срещу представяне на банкова гаранция.</a:t>
            </a:r>
            <a:br>
              <a:rPr lang="bg-BG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Общият размер на авансовото и междинните плащания е до 95% от стойността на безвъзмездната финансова помощ. Прагът от 95% не се прилага, когато няма извършено авансово плащане или когато авансът е покрит изцяло с допустими разходи съгласно чл. 131, параграф 2 от Регламент (ЕС) № 1303/2013.</a:t>
            </a:r>
            <a:br>
              <a:rPr lang="bg-BG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bg-BG" sz="3200" b="1" dirty="0"/>
              <a:t>АДМИНИСТРИРАНЕ НА СИГНАЛИ ЗА НЕРЕДНОСТИ И НА НЕРЕДНОСТИ</a:t>
            </a:r>
            <a:endParaRPr lang="bg-BG" sz="32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37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86409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АДМИНИСТРИРАНЕ НА НЕРЕДНОСТИ</a:t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ПРАВНА РАМКА НА ПРОЦЕДУРИТЕ </a:t>
            </a:r>
            <a:endParaRPr lang="bg-BG" sz="1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96686" y="1052736"/>
            <a:ext cx="7691738" cy="51845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just">
              <a:buFontTx/>
              <a:buNone/>
            </a:pPr>
            <a:endParaRPr lang="bg-BG" sz="1800" b="1" dirty="0" smtClean="0">
              <a:latin typeface="Verdan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bg-BG" sz="19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РЕГЛАМЕНТ (EС) </a:t>
            </a:r>
            <a:r>
              <a:rPr lang="bg-BG" sz="1900" b="1" u="sng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 1303/2013 </a:t>
            </a:r>
            <a:r>
              <a:rPr lang="bg-BG" sz="19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17 декември 2013 г.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bg-BG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Европейския парламент и на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Съвета </a:t>
            </a:r>
            <a:r>
              <a:rPr lang="ru-RU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определяне на общоприложими разпоредби за 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ЕФРР, ЕСФ, КФ, ЕЗФРСР </a:t>
            </a:r>
            <a:r>
              <a:rPr lang="ru-RU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ЕФМДР и </a:t>
            </a:r>
            <a:r>
              <a:rPr lang="ru-RU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 определяне на общи разпоредби за 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ЕФРР, ЕСФ, КФ </a:t>
            </a:r>
            <a:r>
              <a:rPr lang="ru-RU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ЕФМДР, </a:t>
            </a:r>
            <a:r>
              <a:rPr lang="ru-RU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за отмяна на Регламент (ЕО) № 1083/2006 на </a:t>
            </a:r>
            <a:r>
              <a:rPr lang="ru-RU" sz="1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Съвета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bg-BG" sz="19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5790" lvl="1" indent="-285750" algn="just">
              <a:lnSpc>
                <a:spcPct val="120000"/>
              </a:lnSpc>
            </a:pPr>
            <a:r>
              <a:rPr lang="bg-BG" sz="17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Нередност:</a:t>
            </a:r>
            <a:r>
              <a:rPr lang="bg-BG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 </a:t>
            </a:r>
            <a:r>
              <a:rPr lang="bg-BG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 параграф 36 от Регламент (EO) </a:t>
            </a:r>
            <a:r>
              <a:rPr lang="bg-BG" sz="1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 1303/2013 </a:t>
            </a:r>
            <a:r>
              <a:rPr lang="bg-BG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Европейския парламент и на Съвета, съгласно който </a:t>
            </a:r>
            <a:r>
              <a:rPr lang="bg-BG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„нередност“ </a:t>
            </a:r>
            <a:r>
              <a:rPr lang="bg-BG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означава всяко </a:t>
            </a:r>
            <a:r>
              <a:rPr lang="bg-BG" sz="1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нарушение на правото на Съюза или на националното право, произтичащо от действие или бездействие на икономически оператор, участващ в прилагането на европейските структурни или инвестиционни фондове, </a:t>
            </a:r>
            <a:r>
              <a:rPr lang="bg-BG" sz="1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което</a:t>
            </a:r>
            <a:r>
              <a:rPr lang="bg-BG" sz="1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7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има или би имало за последица нанасянето на вреда на Съюза чрез начисляване на неправомерен разход в бюджета на Съюза</a:t>
            </a:r>
            <a:r>
              <a:rPr lang="bg-BG" sz="17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7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5790" lvl="1" indent="-285750" algn="just">
              <a:lnSpc>
                <a:spcPct val="120000"/>
              </a:lnSpc>
            </a:pPr>
            <a:endParaRPr lang="bg-BG" sz="17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bg-BG" sz="19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ЗАКОН ЗА УПРАВЛЕНИЕ НА СРЕДСТВАТА ОТ ЕВРОПЕЙСКИТЕ СТРУКТУРНИ И ИНВЕСТИЦИОННИ ФОНДОВЕ (ЗУСЕСИФ</a:t>
            </a:r>
            <a:r>
              <a:rPr lang="bg-BG" sz="1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bg-BG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Глава пета „Финансово управление и контрол“, 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Раздел III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bg-BG" sz="1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Админ</a:t>
            </a:r>
            <a:r>
              <a:rPr lang="ru-RU" sz="1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истриране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нередности и извършване на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финансови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корекции“</a:t>
            </a:r>
            <a:r>
              <a:rPr lang="ru-RU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en-U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endParaRPr lang="bg-BG" sz="1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bg-BG" sz="1900" b="1" u="sng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Наредба </a:t>
            </a:r>
            <a:r>
              <a:rPr lang="bg-BG" sz="1900" b="1" u="sng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bg-BG" sz="1900" b="1" u="sng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администриране </a:t>
            </a:r>
            <a:r>
              <a:rPr lang="bg-BG" sz="1900" b="1" u="sng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нередности по </a:t>
            </a:r>
            <a:r>
              <a:rPr lang="bg-BG" sz="1900" b="1" u="sng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Европейските структурни и инвестиционни фондове </a:t>
            </a:r>
            <a:r>
              <a:rPr lang="bg-BG" sz="1900" u="sng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(НАНЕСИФ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bg-BG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приета с</a:t>
            </a:r>
            <a:r>
              <a:rPr lang="bg-BG" sz="1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ПМС № 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173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.0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.2016 </a:t>
            </a:r>
            <a:r>
              <a:rPr lang="bg-BG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г., </a:t>
            </a:r>
            <a:r>
              <a:rPr lang="bg-BG" sz="1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обн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ДВ, бр. 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57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2016 г., </a:t>
            </a:r>
            <a:r>
              <a:rPr lang="bg-BG" sz="19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посл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изм. ДВ, бр. 55 от 2017 г.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9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бр</a:t>
            </a:r>
            <a:r>
              <a:rPr lang="ru-RU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. 90 от 30.10.2018 г., в сила от 30.10.2018 г.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  <a:endParaRPr lang="bg-BG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bg-BG" sz="1900" b="1" dirty="0" smtClean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bg-BG" sz="1900" b="1" u="sng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Глава 10 „Администриране и докладване на нередности“</a:t>
            </a:r>
            <a:r>
              <a:rPr lang="bg-BG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Наръчника по ОП „Иновации и конкурентоспособност“.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bg-BG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g-BG" sz="1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Декларация </a:t>
            </a:r>
            <a:r>
              <a:rPr lang="bg-BG" sz="19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нередности </a:t>
            </a:r>
            <a:r>
              <a:rPr lang="bg-BG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bg-BG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приложение към Условията за изпълнение на договорите за безвъзмездна финансова помощ</a:t>
            </a:r>
            <a:endParaRPr lang="bg-BG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38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86409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АДМИНИСТРИРАНЕ НА НЕРЕДНОСТИ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>
                <a:latin typeface="Verdana" pitchFamily="34" charset="0"/>
              </a:rPr>
              <a:t>Подаване на сигнали за </a:t>
            </a:r>
            <a:r>
              <a:rPr lang="bg-BG" sz="1800" dirty="0" smtClean="0">
                <a:latin typeface="Verdana" pitchFamily="34" charset="0"/>
              </a:rPr>
              <a:t>нередности</a:t>
            </a:r>
            <a:endParaRPr lang="bg-BG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7776864" cy="518457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endParaRPr lang="bg-BG" sz="1800" b="1" u="sng" dirty="0">
              <a:solidFill>
                <a:srgbClr val="002060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bg-BG" sz="1800" b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СИГНАЛ ЗА НЕРЕДНОСТ: </a:t>
            </a:r>
            <a:r>
              <a:rPr lang="bg-BG" sz="1500" u="sng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</a:t>
            </a:r>
            <a:r>
              <a:rPr lang="bg-BG" sz="15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остъпила</a:t>
            </a:r>
            <a:r>
              <a:rPr lang="bg-BG" sz="1500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включително от анонимен източник, </a:t>
            </a:r>
            <a:r>
              <a:rPr lang="bg-BG" sz="1500" b="1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информация за извършена нередност</a:t>
            </a:r>
            <a:r>
              <a:rPr lang="bg-BG" sz="15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която трябва да съдържа ясна </a:t>
            </a:r>
            <a:r>
              <a:rPr lang="bg-BG" sz="1500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референция за конкретния </a:t>
            </a:r>
            <a:r>
              <a:rPr lang="bg-BG" sz="1500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проект, финансиращата програма, административното звено и описание на нередността</a:t>
            </a:r>
            <a:r>
              <a:rPr lang="bg-BG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(определението е съгласно</a:t>
            </a:r>
            <a:r>
              <a:rPr lang="bg-BG" sz="1500" dirty="0" smtClean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 параграф 1, точка 3 от </a:t>
            </a:r>
            <a:r>
              <a:rPr lang="bg-BG" sz="1500" dirty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Допълнителните разпоредби на </a:t>
            </a:r>
            <a:r>
              <a:rPr lang="bg-BG" sz="1500" dirty="0" smtClean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НАНЕСИФ).</a:t>
            </a:r>
            <a:endParaRPr lang="bg-BG" sz="1500" u="sng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bg-BG" sz="1600" dirty="0" smtClean="0">
                <a:latin typeface="Verdana" pitchFamily="34" charset="0"/>
              </a:rPr>
              <a:t>На </a:t>
            </a:r>
            <a:r>
              <a:rPr lang="bg-BG" sz="1600" dirty="0">
                <a:latin typeface="Verdana" pitchFamily="34" charset="0"/>
              </a:rPr>
              <a:t>интернет страницата на </a:t>
            </a:r>
            <a:r>
              <a:rPr lang="bg-BG" sz="1600" dirty="0" smtClean="0">
                <a:latin typeface="Verdana" pitchFamily="34" charset="0"/>
              </a:rPr>
              <a:t>Оперативна програма „Иновации и конкурентоспособност” 2014-2020 (</a:t>
            </a:r>
            <a:r>
              <a:rPr lang="en-US" sz="1600" dirty="0">
                <a:latin typeface="Verdana" pitchFamily="34" charset="0"/>
              </a:rPr>
              <a:t>http://</a:t>
            </a:r>
            <a:r>
              <a:rPr lang="en-US" sz="1600" dirty="0" smtClean="0">
                <a:latin typeface="Verdana" pitchFamily="34" charset="0"/>
              </a:rPr>
              <a:t>www.opic.bg</a:t>
            </a:r>
            <a:r>
              <a:rPr lang="bg-BG" sz="1600" dirty="0" smtClean="0">
                <a:latin typeface="Verdana" pitchFamily="34" charset="0"/>
              </a:rPr>
              <a:t>), в рубрика „Обратна връзка“, </a:t>
            </a:r>
            <a:r>
              <a:rPr lang="bg-BG" sz="1600" dirty="0" err="1" smtClean="0">
                <a:latin typeface="Verdana" pitchFamily="34" charset="0"/>
              </a:rPr>
              <a:t>подрубрика</a:t>
            </a:r>
            <a:r>
              <a:rPr lang="bg-BG" sz="1600" dirty="0" smtClean="0">
                <a:latin typeface="Verdana" pitchFamily="34" charset="0"/>
              </a:rPr>
              <a:t> „Нередности“ </a:t>
            </a:r>
            <a:r>
              <a:rPr lang="bg-BG" sz="1600" dirty="0">
                <a:latin typeface="Verdana" pitchFamily="34" charset="0"/>
              </a:rPr>
              <a:t>са публикувани подробни указания към лицата, желаещи да подадат </a:t>
            </a:r>
            <a:r>
              <a:rPr lang="bg-BG" sz="1600" dirty="0" smtClean="0">
                <a:latin typeface="Verdana" pitchFamily="34" charset="0"/>
              </a:rPr>
              <a:t>сигнал </a:t>
            </a:r>
            <a:r>
              <a:rPr lang="bg-BG" sz="1600" dirty="0">
                <a:latin typeface="Verdana" pitchFamily="34" charset="0"/>
              </a:rPr>
              <a:t>за нередност, </a:t>
            </a:r>
            <a:r>
              <a:rPr lang="bg-BG" sz="1600" dirty="0" smtClean="0">
                <a:latin typeface="Verdana" pitchFamily="34" charset="0"/>
              </a:rPr>
              <a:t>инсталирано  е  и електронно </a:t>
            </a:r>
            <a:r>
              <a:rPr lang="bg-BG" sz="1600" dirty="0">
                <a:latin typeface="Verdana" pitchFamily="34" charset="0"/>
              </a:rPr>
              <a:t>приложение за подаване на сигнали;</a:t>
            </a:r>
          </a:p>
          <a:p>
            <a:pPr marL="0" indent="0" algn="just">
              <a:lnSpc>
                <a:spcPct val="120000"/>
              </a:lnSpc>
              <a:buFontTx/>
              <a:buNone/>
            </a:pPr>
            <a:endParaRPr lang="bg-BG" sz="1600" dirty="0" smtClean="0">
              <a:latin typeface="Verdana" pitchFamily="34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bg-BG" sz="1600" dirty="0" smtClean="0">
                <a:latin typeface="Verdana" pitchFamily="34" charset="0"/>
              </a:rPr>
              <a:t>На интернет страницата на дирекция „Защита на финансовите интереси на Европейския съюз“ (АФКОС) в Министерството на вътрешните работи (</a:t>
            </a:r>
            <a:r>
              <a:rPr lang="en-US" sz="1600" dirty="0">
                <a:latin typeface="Verdana" pitchFamily="34" charset="0"/>
                <a:hlinkClick r:id="rId3"/>
              </a:rPr>
              <a:t>http://</a:t>
            </a:r>
            <a:r>
              <a:rPr lang="en-US" sz="1600" dirty="0" smtClean="0">
                <a:latin typeface="Verdana" pitchFamily="34" charset="0"/>
                <a:hlinkClick r:id="rId3"/>
              </a:rPr>
              <a:t>www.afcos.bg</a:t>
            </a:r>
            <a:r>
              <a:rPr lang="bg-BG" sz="1600" dirty="0" smtClean="0">
                <a:latin typeface="Verdana" pitchFamily="34" charset="0"/>
              </a:rPr>
              <a:t>) е налично </a:t>
            </a:r>
            <a:r>
              <a:rPr lang="bg-BG" sz="1600" dirty="0">
                <a:latin typeface="Verdana" pitchFamily="34" charset="0"/>
              </a:rPr>
              <a:t>приложение </a:t>
            </a:r>
            <a:r>
              <a:rPr lang="bg-BG" sz="1600" b="1" dirty="0">
                <a:solidFill>
                  <a:srgbClr val="002060"/>
                </a:solidFill>
                <a:latin typeface="Verdana" pitchFamily="34" charset="0"/>
              </a:rPr>
              <a:t>„Сигнали за нередности</a:t>
            </a:r>
            <a:r>
              <a:rPr lang="bg-BG" sz="1600" b="1" dirty="0" smtClean="0">
                <a:solidFill>
                  <a:srgbClr val="002060"/>
                </a:solidFill>
                <a:latin typeface="Verdana" pitchFamily="34" charset="0"/>
              </a:rPr>
              <a:t>“</a:t>
            </a:r>
            <a:r>
              <a:rPr lang="bg-BG" sz="1600" dirty="0" smtClean="0">
                <a:latin typeface="Verdana" pitchFamily="34" charset="0"/>
              </a:rPr>
              <a:t>, чрез което също може </a:t>
            </a:r>
            <a:r>
              <a:rPr lang="bg-BG" sz="1600" dirty="0">
                <a:latin typeface="Verdana" pitchFamily="34" charset="0"/>
              </a:rPr>
              <a:t>да се подава информация в случаите на съмнение за </a:t>
            </a:r>
            <a:r>
              <a:rPr lang="bg-BG" sz="1600" dirty="0" smtClean="0">
                <a:latin typeface="Verdana" pitchFamily="34" charset="0"/>
              </a:rPr>
              <a:t>нередност;</a:t>
            </a:r>
            <a:endParaRPr lang="bg-BG" sz="1600" dirty="0">
              <a:latin typeface="Verdana" pitchFamily="34" charset="0"/>
            </a:endParaRPr>
          </a:p>
          <a:p>
            <a:pPr marL="0" indent="0" algn="just">
              <a:lnSpc>
                <a:spcPct val="120000"/>
              </a:lnSpc>
              <a:buFontTx/>
              <a:buNone/>
            </a:pPr>
            <a:endParaRPr lang="bg-BG" sz="1600" dirty="0">
              <a:latin typeface="Verdana" pitchFamily="34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bg-BG" sz="1600" dirty="0" smtClean="0">
                <a:latin typeface="Verdana" pitchFamily="34" charset="0"/>
              </a:rPr>
              <a:t>Сигнали могат да бъдат подавани от всяко лице - </a:t>
            </a:r>
            <a:r>
              <a:rPr lang="bg-BG" sz="1600" dirty="0">
                <a:latin typeface="Verdana" pitchFamily="34" charset="0"/>
              </a:rPr>
              <a:t>граждани, юридически </a:t>
            </a:r>
            <a:r>
              <a:rPr lang="bg-BG" sz="1600" dirty="0" smtClean="0">
                <a:latin typeface="Verdana" pitchFamily="34" charset="0"/>
              </a:rPr>
              <a:t>лица, държавни институции и др.;  </a:t>
            </a:r>
            <a:endParaRPr lang="bg-BG" sz="1600" dirty="0">
              <a:latin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bg-BG" sz="1600" dirty="0">
              <a:latin typeface="Verdana" pitchFamily="34" charset="0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bg-BG" sz="1600" dirty="0" smtClean="0">
                <a:latin typeface="Verdana" pitchFamily="34" charset="0"/>
              </a:rPr>
              <a:t>Сигналите могат да бъдат устни или писмени, като УО на ОПИК регистрира и проверява и анонимните сигнали за нередности.</a:t>
            </a:r>
            <a:endParaRPr lang="ru-RU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b="1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73225" y="550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g-BG" sz="1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bg-B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39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143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АДМИНИСТРИРАНЕ И УПРАВЛЕНИЕ НА НЕРЕДНОСТИ </a:t>
            </a:r>
            <a: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Процедури </a:t>
            </a:r>
            <a:r>
              <a:rPr lang="bg-BG" sz="1800" dirty="0">
                <a:solidFill>
                  <a:schemeClr val="tx1"/>
                </a:solidFill>
                <a:latin typeface="Verdana" pitchFamily="34" charset="0"/>
              </a:rPr>
              <a:t>след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получаване на сигнал </a:t>
            </a:r>
            <a:r>
              <a:rPr lang="bg-BG" sz="1800" dirty="0">
                <a:solidFill>
                  <a:schemeClr val="tx1"/>
                </a:solidFill>
                <a:latin typeface="Verdana" pitchFamily="34" charset="0"/>
              </a:rPr>
              <a:t>за нередност</a:t>
            </a:r>
            <a:br>
              <a:rPr lang="bg-BG" sz="1800" dirty="0">
                <a:solidFill>
                  <a:schemeClr val="tx1"/>
                </a:solidFill>
                <a:latin typeface="Verdana" pitchFamily="34" charset="0"/>
              </a:rPr>
            </a:br>
            <a:endParaRPr lang="bg-BG" sz="18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7544" y="1412776"/>
            <a:ext cx="8208912" cy="4943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Всички сигнали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за нередности се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регистрират в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деловодната система на МИ, в Регистър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на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сигнали за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нередности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на УО и в ИСУН 2020;</a:t>
            </a:r>
            <a:endParaRPr lang="bg-BG" sz="1400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bg-BG" sz="1400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Съгласно разпоредбите на НАНЕСИФ, се извършва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проверка на фактите и обстоятелствата, обект на сигнала, при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която УО може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: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bg-BG" sz="1400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just">
              <a:lnSpc>
                <a:spcPct val="90000"/>
              </a:lnSpc>
            </a:pP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да изиска от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бенефициента, на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основание чл. 10.3 от Общите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условия, </a:t>
            </a:r>
            <a:r>
              <a:rPr lang="ru-RU" sz="1400" dirty="0">
                <a:solidFill>
                  <a:schemeClr val="tx1"/>
                </a:solidFill>
                <a:latin typeface="Verdana" pitchFamily="34" charset="0"/>
              </a:rPr>
              <a:t>да </a:t>
            </a:r>
            <a:r>
              <a:rPr lang="ru-RU" sz="1400" dirty="0" err="1">
                <a:solidFill>
                  <a:schemeClr val="tx1"/>
                </a:solidFill>
                <a:latin typeface="Verdana" pitchFamily="34" charset="0"/>
              </a:rPr>
              <a:t>спре</a:t>
            </a:r>
            <a:r>
              <a:rPr lang="ru-RU" sz="1400" dirty="0">
                <a:solidFill>
                  <a:schemeClr val="tx1"/>
                </a:solidFill>
                <a:latin typeface="Verdana" pitchFamily="34" charset="0"/>
              </a:rPr>
              <a:t> временно </a:t>
            </a:r>
            <a:r>
              <a:rPr lang="ru-RU" sz="1400" dirty="0" err="1">
                <a:solidFill>
                  <a:schemeClr val="tx1"/>
                </a:solidFill>
                <a:latin typeface="Verdana" pitchFamily="34" charset="0"/>
              </a:rPr>
              <a:t>изпълнението</a:t>
            </a:r>
            <a:r>
              <a:rPr lang="ru-RU" sz="1400" dirty="0">
                <a:solidFill>
                  <a:schemeClr val="tx1"/>
                </a:solidFill>
                <a:latin typeface="Verdana" pitchFamily="34" charset="0"/>
              </a:rPr>
              <a:t> на проекта в </a:t>
            </a:r>
            <a:r>
              <a:rPr lang="ru-RU" sz="1400" dirty="0" err="1">
                <a:solidFill>
                  <a:schemeClr val="tx1"/>
                </a:solidFill>
                <a:latin typeface="Verdana" pitchFamily="34" charset="0"/>
              </a:rPr>
              <a:t>цялост</a:t>
            </a:r>
            <a:r>
              <a:rPr lang="ru-RU" sz="1400" dirty="0">
                <a:solidFill>
                  <a:schemeClr val="tx1"/>
                </a:solidFill>
                <a:latin typeface="Verdana" pitchFamily="34" charset="0"/>
              </a:rPr>
              <a:t> или отчасти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bg-BG" sz="1400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just">
              <a:lnSpc>
                <a:spcPct val="90000"/>
              </a:lnSpc>
            </a:pP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да спре срока за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произнасяне по искане за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плащане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на основание чл.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132,  параграф 2, б. „б“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от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Регламент № 1303/2013 г.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и чл.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13.2, буква „в“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от Общите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условия, за което уведомява писмено бенефициента.</a:t>
            </a:r>
          </a:p>
          <a:p>
            <a:pPr marL="285750" indent="-285750" algn="just">
              <a:lnSpc>
                <a:spcPct val="90000"/>
              </a:lnSpc>
            </a:pPr>
            <a:endParaRPr lang="bg-BG" sz="1400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Съгласно настоящата практика на УО, основана на разпоредбата на чл. 64, ал. 1 от ЗУСЕСИФ, при започната процедура по администриране на нередност, УО издава решение, с което отказва да верифицира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</a:rPr>
              <a:t>р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</a:rPr>
              <a:t>азхода, засегнат от сигнала за нередност, като в зависимост от заключението по сигнала за нередност, разходът може да бъде предявен в следващо искане за плащане.</a:t>
            </a:r>
            <a:endParaRPr lang="bg-BG" sz="1400" dirty="0">
              <a:solidFill>
                <a:schemeClr val="tx1"/>
              </a:solidFill>
              <a:latin typeface="Verdan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980728"/>
            <a:ext cx="7920880" cy="540060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86960152"/>
              </p:ext>
            </p:extLst>
          </p:nvPr>
        </p:nvGraphicFramePr>
        <p:xfrm>
          <a:off x="539552" y="1819629"/>
          <a:ext cx="8208912" cy="396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8072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650082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601528"/>
            <a:ext cx="7255648" cy="77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Режим на държавна/минимална помощ</a:t>
            </a:r>
          </a:p>
          <a:p>
            <a:pPr algn="ctr"/>
            <a:r>
              <a:rPr lang="bg-BG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   		 </a:t>
            </a:r>
          </a:p>
        </p:txBody>
      </p:sp>
    </p:spTree>
    <p:extLst>
      <p:ext uri="{BB962C8B-B14F-4D97-AF65-F5344CB8AC3E}">
        <p14:creationId xmlns:p14="http://schemas.microsoft.com/office/powerpoint/2010/main" val="32864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40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93610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АДМИНИСТРИРАНЕ НА 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НЕРЕДНОСТИ</a:t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ПРОВЕРКА И ПРИКЛЮЧВАНЕ НА СИГНАЛИ ЗА НЕРЕДНОСТИ</a:t>
            </a:r>
            <a:endParaRPr lang="bg-BG" sz="1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55576" y="1196752"/>
            <a:ext cx="7704856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bg-BG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Съгласно НАНЕСИФ,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проверката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сигнал за нередност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приключва в срок до </a:t>
            </a:r>
            <a:r>
              <a:rPr lang="bg-BG" sz="1400" b="1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месеца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от датата на получаването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му. </a:t>
            </a: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правна</a:t>
            </a: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фактическа</a:t>
            </a:r>
            <a:r>
              <a:rPr lang="ru-RU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сложност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Ръководителят на УО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може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еднократно да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удължи срока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проверката с до </a:t>
            </a:r>
            <a:r>
              <a:rPr lang="en-US" sz="1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 </a:t>
            </a:r>
            <a:r>
              <a:rPr lang="bg-BG" sz="1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дни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(съгл. последното изменение на НАНЕСИФ).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bg-BG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bg-BG" sz="1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Проверката по сигнал за нередност приключва с установяване на наличие или липса на нередност. Заключението се </a:t>
            </a:r>
            <a:r>
              <a:rPr lang="bg-BG" sz="1400" b="1" u="sng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обективира</a:t>
            </a:r>
            <a:r>
              <a:rPr lang="bg-BG" sz="1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първа писмен</a:t>
            </a:r>
            <a:r>
              <a:rPr lang="bg-BG" sz="1400" b="1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r>
              <a:rPr lang="bg-BG" sz="14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оценка, като може да бъде преразгледано или отменено впоследствие, в хода на административната процедура.</a:t>
            </a:r>
          </a:p>
          <a:p>
            <a:pPr marL="0" indent="0" algn="just">
              <a:buNone/>
            </a:pPr>
            <a:endParaRPr lang="bg-BG" sz="1400" b="1" u="sng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Препис от първата писмена оценка се предоставя на засегнатите лица в тридневен срок от издаването ѝ.</a:t>
            </a:r>
            <a:endParaRPr lang="bg-BG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Установените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нередности се вписват в Регистър на нередности на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УО </a:t>
            </a:r>
            <a:r>
              <a:rPr lang="bg-BG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bg-BG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ИСУН 2020 и се докладват до АФКОС и до ОЛАФ.</a:t>
            </a: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b="1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86409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АДМИНИСТРИРАНЕ НА НЕРЕДНОСТИ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КОРЕКТИВНИ ДЕЙСТВИЯ СЛЕД РЕГИСТРИРАНЕ НА НЕРЕДНОСТ</a:t>
            </a:r>
            <a:endParaRPr lang="bg-BG" sz="1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124744"/>
            <a:ext cx="7920880" cy="53285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buFontTx/>
              <a:buNone/>
              <a:defRPr/>
            </a:pPr>
            <a:endParaRPr lang="bg-BG" sz="20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42900" indent="-342900" algn="just">
              <a:defRPr/>
            </a:pP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Финансови корекции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съгласно чл. 70 от ЗУСЕСИФ и </a:t>
            </a:r>
            <a:r>
              <a:rPr lang="bg-BG" sz="2000" dirty="0">
                <a:solidFill>
                  <a:schemeClr val="tx1"/>
                </a:solidFill>
                <a:latin typeface="Verdana" pitchFamily="34" charset="0"/>
              </a:rPr>
              <a:t>съгласно </a:t>
            </a: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Наредбата за посочване на нередности, представляващи основания за извършване на финансови корекции, и процентните показатели за определяне размера на финансовите корекции по реда на ЗУСЕСИФ (приета </a:t>
            </a:r>
            <a:r>
              <a:rPr lang="bg-BG" sz="2000" dirty="0">
                <a:solidFill>
                  <a:schemeClr val="tx1"/>
                </a:solidFill>
                <a:latin typeface="Verdana" pitchFamily="34" charset="0"/>
              </a:rPr>
              <a:t>с ПМС </a:t>
            </a: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№ 57 от  28 март 2017 г., </a:t>
            </a:r>
            <a:r>
              <a:rPr lang="bg-BG" sz="2000" dirty="0" err="1" smtClean="0">
                <a:solidFill>
                  <a:schemeClr val="tx1"/>
                </a:solidFill>
                <a:latin typeface="Verdana" pitchFamily="34" charset="0"/>
              </a:rPr>
              <a:t>обн</a:t>
            </a: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. ДВ, бр. 27 от 2017 г., </a:t>
            </a:r>
            <a:r>
              <a:rPr lang="bg-BG" sz="2000" dirty="0" err="1" smtClean="0">
                <a:solidFill>
                  <a:schemeClr val="tx1"/>
                </a:solidFill>
                <a:latin typeface="Verdana" pitchFamily="34" charset="0"/>
              </a:rPr>
              <a:t>посл</a:t>
            </a: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. изм. ДВ, бр. 68 от 2017 г.)</a:t>
            </a:r>
            <a:endParaRPr lang="bg-BG" sz="2000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>
              <a:defRPr/>
            </a:pP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Едностранно </a:t>
            </a:r>
            <a:r>
              <a:rPr lang="bg-BG" sz="2000" dirty="0">
                <a:solidFill>
                  <a:schemeClr val="tx1"/>
                </a:solidFill>
                <a:latin typeface="Verdana" pitchFamily="34" charset="0"/>
              </a:rPr>
              <a:t>прекратяване на договора за безвъзмездна финансова </a:t>
            </a:r>
            <a:r>
              <a:rPr lang="bg-BG" sz="2000" dirty="0" smtClean="0">
                <a:solidFill>
                  <a:schemeClr val="tx1"/>
                </a:solidFill>
                <a:latin typeface="Verdana" pitchFamily="34" charset="0"/>
              </a:rPr>
              <a:t>помощ: </a:t>
            </a:r>
          </a:p>
          <a:p>
            <a:pPr marL="662940" lvl="1" indent="-342900" algn="just">
              <a:buFont typeface="Arial" pitchFamily="34" charset="0"/>
              <a:buChar char="•"/>
              <a:defRPr/>
            </a:pP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в </a:t>
            </a:r>
            <a:r>
              <a:rPr lang="bg-BG" sz="1800" dirty="0">
                <a:solidFill>
                  <a:schemeClr val="tx1"/>
                </a:solidFill>
                <a:latin typeface="Verdana" pitchFamily="34" charset="0"/>
              </a:rPr>
              <a:t>случай на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съмнение за измама;</a:t>
            </a:r>
          </a:p>
          <a:p>
            <a:pPr marL="662940" lvl="1" indent="-342900" algn="just">
              <a:buFont typeface="Arial" pitchFamily="34" charset="0"/>
              <a:buChar char="•"/>
              <a:defRPr/>
            </a:pPr>
            <a:r>
              <a:rPr lang="bg-BG" sz="1800" dirty="0">
                <a:solidFill>
                  <a:schemeClr val="tx1"/>
                </a:solidFill>
                <a:latin typeface="Verdana" pitchFamily="34" charset="0"/>
              </a:rPr>
              <a:t>у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частие в корупционни практики;</a:t>
            </a:r>
          </a:p>
          <a:p>
            <a:pPr marL="662940" lvl="1" indent="-342900" algn="just">
              <a:buFont typeface="Arial" pitchFamily="34" charset="0"/>
              <a:buChar char="•"/>
              <a:defRPr/>
            </a:pP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деклариране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на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неверни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или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непълни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данни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с цел да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бъде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получена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безвъзмездната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финансова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помощ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предмет на договора, или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представяне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на отчет </a:t>
            </a:r>
            <a:r>
              <a:rPr lang="ru-RU" sz="1800" dirty="0">
                <a:solidFill>
                  <a:schemeClr val="tx1"/>
                </a:solidFill>
                <a:latin typeface="Verdana" pitchFamily="34" charset="0"/>
              </a:rPr>
              <a:t>с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невярно</a:t>
            </a:r>
            <a:r>
              <a:rPr lang="ru-RU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Verdana" pitchFamily="34" charset="0"/>
              </a:rPr>
              <a:t>съдържание.</a:t>
            </a:r>
          </a:p>
          <a:p>
            <a:pPr marL="0" indent="0">
              <a:buFontTx/>
              <a:buNone/>
              <a:defRPr/>
            </a:pPr>
            <a:endParaRPr lang="bg-BG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bg-BG" sz="2000" b="1" u="sng" dirty="0">
                <a:solidFill>
                  <a:srgbClr val="002060"/>
                </a:solidFill>
                <a:latin typeface="Verdana" pitchFamily="34" charset="0"/>
              </a:rPr>
              <a:t>ВАЖНО!</a:t>
            </a:r>
          </a:p>
          <a:p>
            <a:pPr marL="0" indent="0" algn="just">
              <a:buFontTx/>
              <a:buNone/>
              <a:defRPr/>
            </a:pPr>
            <a:r>
              <a:rPr lang="bg-BG" sz="2000" b="1" dirty="0">
                <a:latin typeface="Verdana" pitchFamily="34" charset="0"/>
              </a:rPr>
              <a:t>В случай на установена </a:t>
            </a:r>
            <a:r>
              <a:rPr lang="bg-BG" sz="2000" b="1" dirty="0" smtClean="0">
                <a:latin typeface="Verdana" pitchFamily="34" charset="0"/>
              </a:rPr>
              <a:t>нередност, представляваща съмнение </a:t>
            </a:r>
            <a:r>
              <a:rPr lang="bg-BG" sz="2000" b="1" dirty="0">
                <a:latin typeface="Verdana" pitchFamily="34" charset="0"/>
              </a:rPr>
              <a:t>за </a:t>
            </a:r>
            <a:r>
              <a:rPr lang="bg-BG" sz="2000" b="1" dirty="0" smtClean="0">
                <a:latin typeface="Verdana" pitchFamily="34" charset="0"/>
              </a:rPr>
              <a:t>измама, </a:t>
            </a:r>
            <a:r>
              <a:rPr lang="bg-BG" sz="2000" b="1" dirty="0">
                <a:latin typeface="Verdana" pitchFamily="34" charset="0"/>
              </a:rPr>
              <a:t>се уведомяват компетентните органи!</a:t>
            </a: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b="1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73225" y="550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g-BG" sz="1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bg-B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86409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bg-BG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АДМИНИСТРИРАНЕ НА НЕРЕДНОСТИ</a:t>
            </a: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НАЙ-ЧЕСТО ДОПУСКАНИ НЕРЕДНОСТИ  </a:t>
            </a:r>
            <a:endParaRPr lang="bg-BG" sz="1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7920880" cy="51845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FontTx/>
              <a:buNone/>
              <a:defRPr/>
            </a:pPr>
            <a:endParaRPr lang="bg-BG" sz="1600" dirty="0" smtClean="0">
              <a:latin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Нарушения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при избор на изпълнител, водещи до налагане на финансови корекции;</a:t>
            </a: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Конфликт на интереси по смисъла на 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чл. 61 от Регламент (ЕС, Евратом) 2018/1046 на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Европейския парламент и на Съвета от 18 юли 2018 г. за финансовите правила, приложими за общия </a:t>
            </a: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</a:rPr>
              <a:t>бюджет 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</a:rPr>
              <a:t>на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Съюза, за изменение на Регламенти (ЕС) № 1296/2013, (ЕС) № 1301/2013, (ЕС) № 1303/2013, (ЕС) № 1304/2013, (ЕС) № 1309/2013, (ЕС) № 1316/2013, (ЕС) № 223/2014 и (ЕС) № 283/2014 и на Решение № 541/2014/ЕС и за отмяна на Регламент (ЕС, </a:t>
            </a:r>
            <a:r>
              <a:rPr lang="bg-BG" sz="1600" dirty="0" err="1" smtClean="0">
                <a:solidFill>
                  <a:schemeClr val="tx1"/>
                </a:solidFill>
                <a:latin typeface="Verdana" pitchFamily="34" charset="0"/>
              </a:rPr>
              <a:t>Евратом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) № 966/2012. Съгласно посочената разпоредба, конфликт на интереси съществува, когато безпристрастното и обективно упражняване на функциите по договора е опорочено по причини, свързани със семейния и емоционалния живот, политическа или национална принадлежност, икономически интерес или всякакъв друг пряк или косвен личен интерес;</a:t>
            </a: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Представяне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на неверни данни,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използване или представяне на фалшиви, неточни или непълни декларации или документи;</a:t>
            </a:r>
            <a:endParaRPr lang="bg-BG" sz="1600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Неспазване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на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принципа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за добро финансово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управление (включващ принципите на икономичност, ефикасност и ефек­тивност</a:t>
            </a:r>
            <a:r>
              <a:rPr lang="ru-RU" sz="1600" dirty="0" smtClean="0">
                <a:solidFill>
                  <a:schemeClr val="tx1"/>
                </a:solidFill>
                <a:latin typeface="Verdana" pitchFamily="34" charset="0"/>
              </a:rPr>
              <a:t>)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-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препродажби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без добавена стойност, отчитане на завишени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стойности и др.;</a:t>
            </a:r>
            <a:endParaRPr lang="en-US" sz="1600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defRPr/>
            </a:pP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Отчитане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на недопустими разходи, фиктивни доставки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bg-BG" sz="1600" dirty="0">
                <a:solidFill>
                  <a:schemeClr val="tx1"/>
                </a:solidFill>
                <a:latin typeface="Verdana" pitchFamily="34" charset="0"/>
              </a:rPr>
              <a:t>и дейности, двойно финансиране на </a:t>
            </a:r>
            <a:r>
              <a:rPr lang="bg-BG" sz="1600" dirty="0" smtClean="0">
                <a:solidFill>
                  <a:schemeClr val="tx1"/>
                </a:solidFill>
                <a:latin typeface="Verdana" pitchFamily="34" charset="0"/>
              </a:rPr>
              <a:t>дейности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bg-BG" sz="1600" dirty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algn="just">
              <a:lnSpc>
                <a:spcPct val="110000"/>
              </a:lnSpc>
              <a:defRPr/>
            </a:pPr>
            <a:endParaRPr lang="bg-BG" sz="1600" dirty="0">
              <a:solidFill>
                <a:schemeClr val="tx1"/>
              </a:solidFill>
              <a:latin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bg-BG" sz="1600" dirty="0">
              <a:latin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bg-BG" sz="1600" b="1" dirty="0">
              <a:solidFill>
                <a:srgbClr val="002060"/>
              </a:solidFill>
              <a:latin typeface="Verdan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b="1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73225" y="550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g-BG" sz="1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bg-B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81147" y="2060848"/>
            <a:ext cx="5977185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40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solidFill>
                  <a:srgbClr val="002060"/>
                </a:solidFill>
              </a:rPr>
              <a:t>Благодаря за вниманието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205" y="1598613"/>
            <a:ext cx="4181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en-US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hlinkClick r:id="rId2"/>
              </a:rPr>
              <a:t>www.opic.bg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5692" y="4902950"/>
            <a:ext cx="8075413" cy="1795045"/>
            <a:chOff x="773899" y="18005"/>
            <a:chExt cx="8075413" cy="1972851"/>
          </a:xfrm>
        </p:grpSpPr>
        <p:grpSp>
          <p:nvGrpSpPr>
            <p:cNvPr id="12" name="Group 11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5" name="Picture 14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6" name="Picture 15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Критерии за подбор на операции (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1/</a:t>
            </a:r>
            <a:r>
              <a:rPr lang="en-US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03556163"/>
              </p:ext>
            </p:extLst>
          </p:nvPr>
        </p:nvGraphicFramePr>
        <p:xfrm>
          <a:off x="395536" y="120594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27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Критерии за подбор на операции (</a:t>
            </a:r>
            <a:r>
              <a:rPr lang="en-US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46407260"/>
              </p:ext>
            </p:extLst>
          </p:nvPr>
        </p:nvGraphicFramePr>
        <p:xfrm>
          <a:off x="683568" y="1268760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27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1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Критерии за подбор на операции (</a:t>
            </a:r>
            <a:r>
              <a:rPr lang="bg-BG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15429848"/>
              </p:ext>
            </p:extLst>
          </p:nvPr>
        </p:nvGraphicFramePr>
        <p:xfrm>
          <a:off x="683568" y="1268760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27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47434988"/>
              </p:ext>
            </p:extLst>
          </p:nvPr>
        </p:nvGraphicFramePr>
        <p:xfrm>
          <a:off x="467544" y="980728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9752" y="1181672"/>
            <a:ext cx="6175598" cy="514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AutoNum type="arabicParenR"/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 са в съответствие с хоризонталните политики, залегнали в чл. 7 и чл. 8 на Регламент (ЕС) № 1303/2013</a:t>
            </a:r>
          </a:p>
          <a:p>
            <a:pPr marL="342900" indent="-342900" algn="just">
              <a:lnSpc>
                <a:spcPct val="114000"/>
              </a:lnSpc>
              <a:buAutoNum type="arabicParenR"/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Изпълнението на проектите следва да води до реализиране на дейности в някое от приоритетните подобласти на 4-те тематични области на ИСИС</a:t>
            </a:r>
          </a:p>
          <a:p>
            <a:pPr marL="342900" indent="-342900" algn="just">
              <a:lnSpc>
                <a:spcPct val="114000"/>
              </a:lnSpc>
              <a:buAutoNum type="arabicParenR"/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 за подкрепа по режим „инвестиционни помощи за научноизследователски инфраструктури“ съгласно чл. 26 от Регламент (ЕС) № 651/2014 (Елемент А) са проектни предложения, при които:</a:t>
            </a:r>
          </a:p>
          <a:p>
            <a:pPr>
              <a:lnSpc>
                <a:spcPct val="114000"/>
              </a:lnSpc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достъпът до инфраструктурата е отворен за няколко ползватели и се предоставя на прозрачна основа</a:t>
            </a:r>
          </a:p>
          <a:p>
            <a:pPr>
              <a:lnSpc>
                <a:spcPct val="114000"/>
              </a:lnSpc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цената за използването на инфраструктурата отговаря на пазарната цена</a:t>
            </a:r>
          </a:p>
          <a:p>
            <a:pPr>
              <a:lnSpc>
                <a:spcPct val="114000"/>
              </a:lnSpc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предприятията, които са финансирали поне 10 % от разходите за инфраструктурата получават преференциален достъп при по-изгодни условия</a:t>
            </a:r>
          </a:p>
          <a:p>
            <a:pPr>
              <a:lnSpc>
                <a:spcPct val="114000"/>
              </a:lnSpc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този достъп е пропорционален на приноса на предприятието към разходите и условията се оповестяват публично</a:t>
            </a:r>
            <a:endParaRPr lang="bg-BG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за подбор на операции (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27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8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00026" y="1563428"/>
            <a:ext cx="3795910" cy="1001476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4"/>
          </a:solidFill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 smtClean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Мин</a:t>
            </a:r>
            <a:r>
              <a:rPr lang="bg-BG" altLang="en-US" sz="2000" b="1" dirty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и</a:t>
            </a:r>
            <a:r>
              <a:rPr lang="bg-BG" altLang="en-US" sz="2000" b="1" dirty="0" smtClean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мален </a:t>
            </a:r>
            <a:r>
              <a:rPr lang="bg-BG" altLang="en-US" sz="2000" b="1" dirty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размер на помощта</a:t>
            </a:r>
            <a:endParaRPr lang="en-US" altLang="en-US" sz="2000" b="1" dirty="0">
              <a:solidFill>
                <a:schemeClr val="dk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38863" y="1563428"/>
            <a:ext cx="4464495" cy="857460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12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1 500 000 </a:t>
            </a:r>
            <a:r>
              <a:rPr lang="ru-RU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лв</a:t>
            </a:r>
            <a:r>
              <a:rPr lang="ru-RU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altLang="en-US" sz="2000" dirty="0">
              <a:latin typeface="Trebuchet MS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00027" y="3212976"/>
            <a:ext cx="3795909" cy="971999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D9B0E6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Максимален размер на </a:t>
            </a:r>
            <a:r>
              <a:rPr lang="bg-BG" altLang="en-US" sz="2000" b="1" dirty="0" smtClean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помощта</a:t>
            </a:r>
            <a:endParaRPr lang="en-US" altLang="en-US" sz="2000" b="1" dirty="0">
              <a:solidFill>
                <a:schemeClr val="dk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851" y="5817044"/>
            <a:ext cx="813690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Максимална продължителност на проектите - 36 месеца</a:t>
            </a:r>
            <a:endParaRPr lang="bg-BG" sz="2000" dirty="0" smtClean="0"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за подбор на операции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83969" y="3124200"/>
            <a:ext cx="4464495" cy="914400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2000" dirty="0" smtClean="0">
              <a:latin typeface="Trebuchet MS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7 000 000 </a:t>
            </a:r>
            <a:r>
              <a:rPr lang="ru-RU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лв</a:t>
            </a:r>
            <a:r>
              <a:rPr lang="ru-RU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alt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33" y="4771984"/>
            <a:ext cx="813690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Разходите за Елемент А трябва да бъдат в размер на поне 50% от допустимите разходи по проекта.</a:t>
            </a:r>
            <a:endParaRPr lang="bg-BG" sz="2000" dirty="0" smtClean="0"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27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4428</Words>
  <Application>Microsoft Office PowerPoint</Application>
  <PresentationFormat>On-screen Show (4:3)</PresentationFormat>
  <Paragraphs>449</Paragraphs>
  <Slides>43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OPIK-Portrait_Transperant_14</vt:lpstr>
      <vt:lpstr>    </vt:lpstr>
      <vt:lpstr>PowerPoint Presentation</vt:lpstr>
      <vt:lpstr> </vt:lpstr>
      <vt:lpstr>PowerPoint Presentation</vt:lpstr>
      <vt:lpstr>Критерии за подбор на операции (1/5) </vt:lpstr>
      <vt:lpstr>Критерии за подбор на операции (2/5) </vt:lpstr>
      <vt:lpstr>Критерии за подбор на операции (3/5) </vt:lpstr>
      <vt:lpstr>PowerPoint Presentation</vt:lpstr>
      <vt:lpstr>PowerPoint Presentation</vt:lpstr>
      <vt:lpstr>Индикатори по процедурата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Условия за допустимост на разходите (1/2)</vt:lpstr>
      <vt:lpstr>Условия за допустимост на разходите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Вариант 1 - с авансово плащане, междинни плащания и окончателно плащане;  Вариант 2  - само междинни плащания и окончателно плащане;  Вариант 3  - само окончателно плащане.  </vt:lpstr>
      <vt:lpstr>PowerPoint Presentation</vt:lpstr>
      <vt:lpstr>АДМИНИСТРИРАНЕ НА НЕРЕДНОСТИ  ПРАВНА РАМКА НА ПРОЦЕДУРИТЕ </vt:lpstr>
      <vt:lpstr>АДМИНИСТРИРАНЕ НА НЕРЕДНОСТИ  Подаване на сигнали за нередности</vt:lpstr>
      <vt:lpstr>АДМИНИСТРИРАНЕ И УПРАВЛЕНИЕ НА НЕРЕДНОСТИ   Процедури след получаване на сигнал за нередност </vt:lpstr>
      <vt:lpstr> АДМИНИСТРИРАНЕ НА НЕРЕДНОСТИ  ПРОВЕРКА И ПРИКЛЮЧВАНЕ НА СИГНАЛИ ЗА НЕРЕДНОСТИ</vt:lpstr>
      <vt:lpstr>АДМИНИСТРИРАНЕ НА НЕРЕДНОСТИ  КОРЕКТИВНИ ДЕЙСТВИЯ СЛЕД РЕГИСТРИРАНЕ НА НЕРЕДНОСТ</vt:lpstr>
      <vt:lpstr>АДМИНИСТРИРАНЕ НА НЕРЕДНОСТИ  НАЙ-ЧЕСТО ДОПУСКАНИ НЕРЕДНОСТИ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МУСТАФА ЧАУШОВ</dc:creator>
  <cp:lastModifiedBy>MEET</cp:lastModifiedBy>
  <cp:revision>199</cp:revision>
  <cp:lastPrinted>2019-10-04T06:31:29Z</cp:lastPrinted>
  <dcterms:created xsi:type="dcterms:W3CDTF">2018-04-30T09:27:19Z</dcterms:created>
  <dcterms:modified xsi:type="dcterms:W3CDTF">2019-10-07T13:59:18Z</dcterms:modified>
</cp:coreProperties>
</file>