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0" r:id="rId1"/>
    <p:sldMasterId id="2147483932" r:id="rId2"/>
  </p:sldMasterIdLst>
  <p:notesMasterIdLst>
    <p:notesMasterId r:id="rId23"/>
  </p:notesMasterIdLst>
  <p:handoutMasterIdLst>
    <p:handoutMasterId r:id="rId24"/>
  </p:handoutMasterIdLst>
  <p:sldIdLst>
    <p:sldId id="346" r:id="rId3"/>
    <p:sldId id="350" r:id="rId4"/>
    <p:sldId id="371" r:id="rId5"/>
    <p:sldId id="370" r:id="rId6"/>
    <p:sldId id="368" r:id="rId7"/>
    <p:sldId id="352" r:id="rId8"/>
    <p:sldId id="373" r:id="rId9"/>
    <p:sldId id="351" r:id="rId10"/>
    <p:sldId id="353" r:id="rId11"/>
    <p:sldId id="354" r:id="rId12"/>
    <p:sldId id="355" r:id="rId13"/>
    <p:sldId id="374" r:id="rId14"/>
    <p:sldId id="356" r:id="rId15"/>
    <p:sldId id="357" r:id="rId16"/>
    <p:sldId id="358" r:id="rId17"/>
    <p:sldId id="359" r:id="rId18"/>
    <p:sldId id="375" r:id="rId19"/>
    <p:sldId id="361" r:id="rId20"/>
    <p:sldId id="376" r:id="rId21"/>
    <p:sldId id="347" r:id="rId22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2880">
          <p15:clr>
            <a:srgbClr val="A4A3A4"/>
          </p15:clr>
        </p15:guide>
        <p15:guide id="9" pos="503">
          <p15:clr>
            <a:srgbClr val="A4A3A4"/>
          </p15:clr>
        </p15:guide>
        <p15:guide id="10" pos="5257">
          <p15:clr>
            <a:srgbClr val="A4A3A4"/>
          </p15:clr>
        </p15:guide>
        <p15:guide id="11" pos="4608">
          <p15:clr>
            <a:srgbClr val="A4A3A4"/>
          </p15:clr>
        </p15:guide>
        <p15:guide id="12" pos="2448">
          <p15:clr>
            <a:srgbClr val="A4A3A4"/>
          </p15:clr>
        </p15:guide>
        <p15:guide id="13" pos="5545">
          <p15:clr>
            <a:srgbClr val="A4A3A4"/>
          </p15:clr>
        </p15:guide>
        <p15:guide id="14" pos="2772">
          <p15:clr>
            <a:srgbClr val="A4A3A4"/>
          </p15:clr>
        </p15:guide>
        <p15:guide id="15" pos="480">
          <p15:clr>
            <a:srgbClr val="A4A3A4"/>
          </p15:clr>
        </p15:guide>
        <p15:guide id="16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793"/>
    <a:srgbClr val="8EC4A6"/>
    <a:srgbClr val="9FCDB4"/>
    <a:srgbClr val="44D88A"/>
    <a:srgbClr val="6BB18B"/>
    <a:srgbClr val="19A931"/>
    <a:srgbClr val="A1F1AE"/>
    <a:srgbClr val="41E35C"/>
    <a:srgbClr val="20D63E"/>
    <a:srgbClr val="DFD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86510" autoAdjust="0"/>
  </p:normalViewPr>
  <p:slideViewPr>
    <p:cSldViewPr>
      <p:cViewPr varScale="1">
        <p:scale>
          <a:sx n="101" d="100"/>
          <a:sy n="101" d="100"/>
        </p:scale>
        <p:origin x="1890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2880"/>
        <p:guide pos="503"/>
        <p:guide pos="5257"/>
        <p:guide pos="4608"/>
        <p:guide pos="2448"/>
        <p:guide pos="5545"/>
        <p:guide pos="2772"/>
        <p:guide pos="4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27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bg-BG" sz="2800" dirty="0" smtClean="0"/>
              <a:t>Разпределение</a:t>
            </a:r>
            <a:r>
              <a:rPr lang="bg-BG" sz="2800" baseline="0" dirty="0" smtClean="0"/>
              <a:t> на бюджета</a:t>
            </a:r>
            <a:r>
              <a:rPr lang="bg-BG" sz="2800" dirty="0" smtClean="0"/>
              <a:t> </a:t>
            </a:r>
            <a:r>
              <a:rPr lang="bg-BG" sz="2800" dirty="0"/>
              <a:t>по Специфични </a:t>
            </a:r>
            <a:r>
              <a:rPr lang="bg-BG" sz="2800" dirty="0" smtClean="0"/>
              <a:t>цели</a:t>
            </a:r>
            <a:endParaRPr lang="en-GB" sz="2800" dirty="0"/>
          </a:p>
        </c:rich>
      </c:tx>
      <c:layout>
        <c:manualLayout>
          <c:xMode val="edge"/>
          <c:yMode val="edge"/>
          <c:x val="0.19939139571021389"/>
          <c:y val="0.1101645243019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96939678541635E-2"/>
          <c:y val="0.29193518946765218"/>
          <c:w val="0.98240306032145841"/>
          <c:h val="0.623441767821769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ЕФРР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DE-48A6-AA26-C43592C248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C30-4A36-AB3F-17B2794FC2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FDE-48A6-AA26-C43592C248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C30-4A36-AB3F-17B2794FC2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FDE-48A6-AA26-C43592C24841}"/>
              </c:ext>
            </c:extLst>
          </c:dPt>
          <c:dLbls>
            <c:dLbl>
              <c:idx val="0"/>
              <c:layout>
                <c:manualLayout>
                  <c:x val="-0.16712813338718105"/>
                  <c:y val="5.3090248386317956E-2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П1, СЦ1:</a:t>
                    </a:r>
                    <a:r>
                      <a:rPr lang="bg-BG" baseline="0" dirty="0" smtClean="0"/>
                      <a:t> </a:t>
                    </a:r>
                    <a:r>
                      <a:rPr lang="bg-BG" dirty="0" smtClean="0"/>
                      <a:t>29.51%</a:t>
                    </a:r>
                    <a:endParaRPr lang="bg-BG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E-48A6-AA26-C43592C24841}"/>
                </c:ext>
              </c:extLst>
            </c:dLbl>
            <c:dLbl>
              <c:idx val="1"/>
              <c:layout>
                <c:manualLayout>
                  <c:x val="-0.1512549182637318"/>
                  <c:y val="-0.18514165350414083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П1, СЦ2: 13.5%</a:t>
                    </a:r>
                    <a:endParaRPr lang="bg-BG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30-4A36-AB3F-17B2794FC294}"/>
                </c:ext>
              </c:extLst>
            </c:dLbl>
            <c:dLbl>
              <c:idx val="2"/>
              <c:layout>
                <c:manualLayout>
                  <c:x val="9.839699892765047E-2"/>
                  <c:y val="-0.21099201812792512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П1,</a:t>
                    </a:r>
                    <a:r>
                      <a:rPr lang="bg-BG" baseline="0" dirty="0" smtClean="0"/>
                      <a:t> СЦ3: </a:t>
                    </a:r>
                    <a:r>
                      <a:rPr lang="bg-BG" dirty="0" smtClean="0"/>
                      <a:t>16.77%</a:t>
                    </a:r>
                    <a:endParaRPr lang="bg-BG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DE-48A6-AA26-C43592C24841}"/>
                </c:ext>
              </c:extLst>
            </c:dLbl>
            <c:dLbl>
              <c:idx val="3"/>
              <c:layout>
                <c:manualLayout>
                  <c:x val="0.1312083611539015"/>
                  <c:y val="-0.1531687144939046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П2,</a:t>
                    </a:r>
                    <a:r>
                      <a:rPr lang="bg-BG" baseline="0" dirty="0" smtClean="0"/>
                      <a:t> СЦ1: </a:t>
                    </a:r>
                    <a:r>
                      <a:rPr lang="bg-BG" dirty="0" smtClean="0"/>
                      <a:t>6.77%</a:t>
                    </a:r>
                    <a:endParaRPr lang="bg-BG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0-4A36-AB3F-17B2794FC294}"/>
                </c:ext>
              </c:extLst>
            </c:dLbl>
            <c:dLbl>
              <c:idx val="4"/>
              <c:layout>
                <c:manualLayout>
                  <c:x val="0.1739712228721644"/>
                  <c:y val="5.9692964084484511E-2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П2, СЦ6:</a:t>
                    </a:r>
                    <a:r>
                      <a:rPr lang="bg-BG" baseline="0" dirty="0" smtClean="0"/>
                      <a:t> </a:t>
                    </a:r>
                    <a:r>
                      <a:rPr lang="bg-BG" dirty="0" smtClean="0"/>
                      <a:t>30.75%</a:t>
                    </a:r>
                    <a:endParaRPr lang="bg-BG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E-48A6-AA26-C43592C24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П1, СЦ1 (360.77)</c:v>
                </c:pt>
                <c:pt idx="1">
                  <c:v>П1, СЦ2 (165)</c:v>
                </c:pt>
                <c:pt idx="2">
                  <c:v>П1, СЦ3 (205)</c:v>
                </c:pt>
                <c:pt idx="3">
                  <c:v>П2, СЦ1 (84)</c:v>
                </c:pt>
                <c:pt idx="4">
                  <c:v>П2, СЦ6 (375.89)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360.77</c:v>
                </c:pt>
                <c:pt idx="1">
                  <c:v>165</c:v>
                </c:pt>
                <c:pt idx="2">
                  <c:v>205</c:v>
                </c:pt>
                <c:pt idx="3">
                  <c:v>84</c:v>
                </c:pt>
                <c:pt idx="4">
                  <c:v>375.89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0-4A36-AB3F-17B2794FC2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Съотношение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607-44CC-987A-843F99C42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D88-44EA-B71D-9A999392E7EC}"/>
              </c:ext>
            </c:extLst>
          </c:dPt>
          <c:dLbls>
            <c:dLbl>
              <c:idx val="0"/>
              <c:layout>
                <c:manualLayout>
                  <c:x val="-0.21880977377827771"/>
                  <c:y val="-0.202886040107055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7-44CC-987A-843F99C42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Безвъзмездна помощ</c:v>
                </c:pt>
                <c:pt idx="1">
                  <c:v>Финансови инструменти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4CC-987A-843F99C42B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AA9CA-66B9-4E8A-92F3-705BA1AE5E08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B1DDB71E-8322-4E32-8476-EAE0A124A561}">
      <dgm:prSet phldrT="[Text]"/>
      <dgm:spPr/>
      <dgm:t>
        <a:bodyPr/>
        <a:lstStyle/>
        <a:p>
          <a:r>
            <a:rPr lang="bg-BG" b="1" dirty="0" smtClean="0"/>
            <a:t>Процедура „Внедряване на иновации в предприятията“</a:t>
          </a:r>
          <a:endParaRPr lang="bg-BG" b="1" dirty="0"/>
        </a:p>
      </dgm:t>
    </dgm:pt>
    <dgm:pt modelId="{89E3AFDF-FD6F-4C69-982B-15D541AD4D9C}" type="parTrans" cxnId="{A1A7A656-8BF3-497C-B042-E11F7A2B53DC}">
      <dgm:prSet/>
      <dgm:spPr/>
      <dgm:t>
        <a:bodyPr/>
        <a:lstStyle/>
        <a:p>
          <a:endParaRPr lang="bg-BG"/>
        </a:p>
      </dgm:t>
    </dgm:pt>
    <dgm:pt modelId="{0A1690AA-FC46-4472-A318-EA52EB147936}" type="sibTrans" cxnId="{A1A7A656-8BF3-497C-B042-E11F7A2B53DC}">
      <dgm:prSet/>
      <dgm:spPr/>
      <dgm:t>
        <a:bodyPr/>
        <a:lstStyle/>
        <a:p>
          <a:endParaRPr lang="bg-BG"/>
        </a:p>
      </dgm:t>
    </dgm:pt>
    <dgm:pt modelId="{C8F65F85-D19B-442C-8FD7-8F71025099A4}">
      <dgm:prSet phldrT="[Text]"/>
      <dgm:spPr/>
      <dgm:t>
        <a:bodyPr/>
        <a:lstStyle/>
        <a:p>
          <a:r>
            <a:rPr lang="bg-BG" b="1" dirty="0" smtClean="0"/>
            <a:t>Процедура „Разработване на иновации в предприятията“</a:t>
          </a:r>
          <a:endParaRPr lang="bg-BG" b="1" dirty="0"/>
        </a:p>
      </dgm:t>
    </dgm:pt>
    <dgm:pt modelId="{8F4BF883-69DA-4FAF-8C6C-EF810327AD4B}" type="parTrans" cxnId="{11AF599A-4AAA-497A-84AC-14F0B3308FDC}">
      <dgm:prSet/>
      <dgm:spPr/>
      <dgm:t>
        <a:bodyPr/>
        <a:lstStyle/>
        <a:p>
          <a:endParaRPr lang="bg-BG"/>
        </a:p>
      </dgm:t>
    </dgm:pt>
    <dgm:pt modelId="{4AF953EB-8140-44B8-9481-389E9DC8109C}" type="sibTrans" cxnId="{11AF599A-4AAA-497A-84AC-14F0B3308FDC}">
      <dgm:prSet/>
      <dgm:spPr/>
      <dgm:t>
        <a:bodyPr/>
        <a:lstStyle/>
        <a:p>
          <a:endParaRPr lang="bg-BG"/>
        </a:p>
      </dgm:t>
    </dgm:pt>
    <dgm:pt modelId="{97A9DC42-324C-4DC0-87D3-46F388A263BC}" type="pres">
      <dgm:prSet presAssocID="{070AA9CA-66B9-4E8A-92F3-705BA1AE5E08}" presName="Name0" presStyleCnt="0">
        <dgm:presLayoutVars>
          <dgm:dir/>
          <dgm:animLvl val="lvl"/>
          <dgm:resizeHandles val="exact"/>
        </dgm:presLayoutVars>
      </dgm:prSet>
      <dgm:spPr/>
    </dgm:pt>
    <dgm:pt modelId="{741EA6C4-A810-4B9D-9BE8-F106ACA80E3F}" type="pres">
      <dgm:prSet presAssocID="{B1DDB71E-8322-4E32-8476-EAE0A124A561}" presName="parTxOnly" presStyleLbl="node1" presStyleIdx="0" presStyleCnt="2" custLinFactNeighborX="-1718" custLinFactNeighborY="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D8E7C5-F49A-4A4F-A397-0A6119E7459B}" type="pres">
      <dgm:prSet presAssocID="{0A1690AA-FC46-4472-A318-EA52EB147936}" presName="parTxOnlySpace" presStyleCnt="0"/>
      <dgm:spPr/>
    </dgm:pt>
    <dgm:pt modelId="{46EDAD8D-CD69-4860-B82A-7E71000A288E}" type="pres">
      <dgm:prSet presAssocID="{C8F65F85-D19B-442C-8FD7-8F71025099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C0EFEAB-A496-4FD7-AEF6-60FD23B96D84}" type="presOf" srcId="{B1DDB71E-8322-4E32-8476-EAE0A124A561}" destId="{741EA6C4-A810-4B9D-9BE8-F106ACA80E3F}" srcOrd="0" destOrd="0" presId="urn:microsoft.com/office/officeart/2005/8/layout/chevron1"/>
    <dgm:cxn modelId="{1647921D-4A54-4751-89E6-8422ACD9126C}" type="presOf" srcId="{070AA9CA-66B9-4E8A-92F3-705BA1AE5E08}" destId="{97A9DC42-324C-4DC0-87D3-46F388A263BC}" srcOrd="0" destOrd="0" presId="urn:microsoft.com/office/officeart/2005/8/layout/chevron1"/>
    <dgm:cxn modelId="{11AF599A-4AAA-497A-84AC-14F0B3308FDC}" srcId="{070AA9CA-66B9-4E8A-92F3-705BA1AE5E08}" destId="{C8F65F85-D19B-442C-8FD7-8F71025099A4}" srcOrd="1" destOrd="0" parTransId="{8F4BF883-69DA-4FAF-8C6C-EF810327AD4B}" sibTransId="{4AF953EB-8140-44B8-9481-389E9DC8109C}"/>
    <dgm:cxn modelId="{C869AAF3-E2D0-42E4-B536-CB89396B6004}" type="presOf" srcId="{C8F65F85-D19B-442C-8FD7-8F71025099A4}" destId="{46EDAD8D-CD69-4860-B82A-7E71000A288E}" srcOrd="0" destOrd="0" presId="urn:microsoft.com/office/officeart/2005/8/layout/chevron1"/>
    <dgm:cxn modelId="{A1A7A656-8BF3-497C-B042-E11F7A2B53DC}" srcId="{070AA9CA-66B9-4E8A-92F3-705BA1AE5E08}" destId="{B1DDB71E-8322-4E32-8476-EAE0A124A561}" srcOrd="0" destOrd="0" parTransId="{89E3AFDF-FD6F-4C69-982B-15D541AD4D9C}" sibTransId="{0A1690AA-FC46-4472-A318-EA52EB147936}"/>
    <dgm:cxn modelId="{E7953C2A-8C5B-45B6-9CA2-8D78DE9AF0DA}" type="presParOf" srcId="{97A9DC42-324C-4DC0-87D3-46F388A263BC}" destId="{741EA6C4-A810-4B9D-9BE8-F106ACA80E3F}" srcOrd="0" destOrd="0" presId="urn:microsoft.com/office/officeart/2005/8/layout/chevron1"/>
    <dgm:cxn modelId="{206ACA36-4F0C-4A84-823E-D5F29F1722E4}" type="presParOf" srcId="{97A9DC42-324C-4DC0-87D3-46F388A263BC}" destId="{53D8E7C5-F49A-4A4F-A397-0A6119E7459B}" srcOrd="1" destOrd="0" presId="urn:microsoft.com/office/officeart/2005/8/layout/chevron1"/>
    <dgm:cxn modelId="{03A8F050-699C-4D90-85AC-C265F733014C}" type="presParOf" srcId="{97A9DC42-324C-4DC0-87D3-46F388A263BC}" destId="{46EDAD8D-CD69-4860-B82A-7E71000A288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AA9CA-66B9-4E8A-92F3-705BA1AE5E08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B1DDB71E-8322-4E32-8476-EAE0A124A561}">
      <dgm:prSet phldrT="[Text]"/>
      <dgm:spPr/>
      <dgm:t>
        <a:bodyPr/>
        <a:lstStyle/>
        <a:p>
          <a:r>
            <a:rPr lang="bg-BG" b="1" dirty="0" smtClean="0"/>
            <a:t>Процедура „Подобряване на производствения капацитет на МСП“ -  </a:t>
          </a:r>
          <a:r>
            <a:rPr lang="ru-RU" b="1" dirty="0" err="1" smtClean="0"/>
            <a:t>семейни</a:t>
          </a:r>
          <a:r>
            <a:rPr lang="ru-RU" b="1" dirty="0" smtClean="0"/>
            <a:t> предприятия, предприятия от </a:t>
          </a:r>
          <a:r>
            <a:rPr lang="ru-RU" b="1" dirty="0" err="1" smtClean="0"/>
            <a:t>творческите</a:t>
          </a:r>
          <a:r>
            <a:rPr lang="ru-RU" b="1" dirty="0" smtClean="0"/>
            <a:t> индустрии и </a:t>
          </a:r>
          <a:r>
            <a:rPr lang="ru-RU" b="1" dirty="0" err="1" smtClean="0"/>
            <a:t>занаятите</a:t>
          </a:r>
          <a:r>
            <a:rPr lang="ru-RU" b="1" dirty="0" smtClean="0"/>
            <a:t> </a:t>
          </a:r>
          <a:endParaRPr lang="bg-BG" b="1" dirty="0"/>
        </a:p>
      </dgm:t>
    </dgm:pt>
    <dgm:pt modelId="{89E3AFDF-FD6F-4C69-982B-15D541AD4D9C}" type="parTrans" cxnId="{A1A7A656-8BF3-497C-B042-E11F7A2B53DC}">
      <dgm:prSet/>
      <dgm:spPr/>
      <dgm:t>
        <a:bodyPr/>
        <a:lstStyle/>
        <a:p>
          <a:endParaRPr lang="bg-BG"/>
        </a:p>
      </dgm:t>
    </dgm:pt>
    <dgm:pt modelId="{0A1690AA-FC46-4472-A318-EA52EB147936}" type="sibTrans" cxnId="{A1A7A656-8BF3-497C-B042-E11F7A2B53DC}">
      <dgm:prSet/>
      <dgm:spPr/>
      <dgm:t>
        <a:bodyPr/>
        <a:lstStyle/>
        <a:p>
          <a:endParaRPr lang="bg-BG"/>
        </a:p>
      </dgm:t>
    </dgm:pt>
    <dgm:pt modelId="{97A9DC42-324C-4DC0-87D3-46F388A263BC}" type="pres">
      <dgm:prSet presAssocID="{070AA9CA-66B9-4E8A-92F3-705BA1AE5E08}" presName="Name0" presStyleCnt="0">
        <dgm:presLayoutVars>
          <dgm:dir/>
          <dgm:animLvl val="lvl"/>
          <dgm:resizeHandles val="exact"/>
        </dgm:presLayoutVars>
      </dgm:prSet>
      <dgm:spPr/>
    </dgm:pt>
    <dgm:pt modelId="{741EA6C4-A810-4B9D-9BE8-F106ACA80E3F}" type="pres">
      <dgm:prSet presAssocID="{B1DDB71E-8322-4E32-8476-EAE0A124A561}" presName="parTxOnly" presStyleLbl="node1" presStyleIdx="0" presStyleCnt="1" custLinFactNeighborX="2208" custLinFactNeighborY="67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C0EFEAB-A496-4FD7-AEF6-60FD23B96D84}" type="presOf" srcId="{B1DDB71E-8322-4E32-8476-EAE0A124A561}" destId="{741EA6C4-A810-4B9D-9BE8-F106ACA80E3F}" srcOrd="0" destOrd="0" presId="urn:microsoft.com/office/officeart/2005/8/layout/chevron1"/>
    <dgm:cxn modelId="{1647921D-4A54-4751-89E6-8422ACD9126C}" type="presOf" srcId="{070AA9CA-66B9-4E8A-92F3-705BA1AE5E08}" destId="{97A9DC42-324C-4DC0-87D3-46F388A263BC}" srcOrd="0" destOrd="0" presId="urn:microsoft.com/office/officeart/2005/8/layout/chevron1"/>
    <dgm:cxn modelId="{A1A7A656-8BF3-497C-B042-E11F7A2B53DC}" srcId="{070AA9CA-66B9-4E8A-92F3-705BA1AE5E08}" destId="{B1DDB71E-8322-4E32-8476-EAE0A124A561}" srcOrd="0" destOrd="0" parTransId="{89E3AFDF-FD6F-4C69-982B-15D541AD4D9C}" sibTransId="{0A1690AA-FC46-4472-A318-EA52EB147936}"/>
    <dgm:cxn modelId="{E7953C2A-8C5B-45B6-9CA2-8D78DE9AF0DA}" type="presParOf" srcId="{97A9DC42-324C-4DC0-87D3-46F388A263BC}" destId="{741EA6C4-A810-4B9D-9BE8-F106ACA80E3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AA9CA-66B9-4E8A-92F3-705BA1AE5E08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B1DDB71E-8322-4E32-8476-EAE0A124A561}">
      <dgm:prSet phldrT="[Text]"/>
      <dgm:spPr/>
      <dgm:t>
        <a:bodyPr/>
        <a:lstStyle/>
        <a:p>
          <a:r>
            <a:rPr lang="bg-BG" b="1" dirty="0" smtClean="0"/>
            <a:t>Процедура „Внедряване на иновации в предприятията“ – направление „</a:t>
          </a:r>
          <a:r>
            <a:rPr lang="ru-RU" b="1" dirty="0" smtClean="0"/>
            <a:t>Чисти технологии, </a:t>
          </a:r>
          <a:r>
            <a:rPr lang="ru-RU" b="1" dirty="0" err="1" smtClean="0"/>
            <a:t>кръгова</a:t>
          </a:r>
          <a:r>
            <a:rPr lang="ru-RU" b="1" dirty="0" smtClean="0"/>
            <a:t> и </a:t>
          </a:r>
          <a:r>
            <a:rPr lang="ru-RU" b="1" dirty="0" err="1" smtClean="0"/>
            <a:t>нисковъглеродна</a:t>
          </a:r>
          <a:r>
            <a:rPr lang="ru-RU" b="1" dirty="0" smtClean="0"/>
            <a:t> </a:t>
          </a:r>
          <a:r>
            <a:rPr lang="ru-RU" b="1" dirty="0" err="1" smtClean="0"/>
            <a:t>икономика</a:t>
          </a:r>
          <a:r>
            <a:rPr lang="ru-RU" b="1" dirty="0" smtClean="0"/>
            <a:t>»</a:t>
          </a:r>
          <a:endParaRPr lang="bg-BG" b="1" dirty="0"/>
        </a:p>
      </dgm:t>
    </dgm:pt>
    <dgm:pt modelId="{89E3AFDF-FD6F-4C69-982B-15D541AD4D9C}" type="parTrans" cxnId="{A1A7A656-8BF3-497C-B042-E11F7A2B53DC}">
      <dgm:prSet/>
      <dgm:spPr/>
      <dgm:t>
        <a:bodyPr/>
        <a:lstStyle/>
        <a:p>
          <a:endParaRPr lang="bg-BG"/>
        </a:p>
      </dgm:t>
    </dgm:pt>
    <dgm:pt modelId="{0A1690AA-FC46-4472-A318-EA52EB147936}" type="sibTrans" cxnId="{A1A7A656-8BF3-497C-B042-E11F7A2B53DC}">
      <dgm:prSet/>
      <dgm:spPr/>
      <dgm:t>
        <a:bodyPr/>
        <a:lstStyle/>
        <a:p>
          <a:endParaRPr lang="bg-BG"/>
        </a:p>
      </dgm:t>
    </dgm:pt>
    <dgm:pt modelId="{C8F65F85-D19B-442C-8FD7-8F71025099A4}">
      <dgm:prSet phldrT="[Text]"/>
      <dgm:spPr/>
      <dgm:t>
        <a:bodyPr/>
        <a:lstStyle/>
        <a:p>
          <a:r>
            <a:rPr lang="bg-BG" b="1" dirty="0" smtClean="0"/>
            <a:t>Процедура „Разработване на иновации в предприятията“ – направление „</a:t>
          </a:r>
          <a:r>
            <a:rPr lang="ru-RU" b="1" dirty="0" smtClean="0"/>
            <a:t>Чисти технологии, </a:t>
          </a:r>
          <a:r>
            <a:rPr lang="ru-RU" b="1" dirty="0" err="1" smtClean="0"/>
            <a:t>кръгова</a:t>
          </a:r>
          <a:r>
            <a:rPr lang="ru-RU" b="1" dirty="0" smtClean="0"/>
            <a:t> и </a:t>
          </a:r>
          <a:r>
            <a:rPr lang="ru-RU" b="1" dirty="0" err="1" smtClean="0"/>
            <a:t>нисковъглеродна</a:t>
          </a:r>
          <a:r>
            <a:rPr lang="ru-RU" b="1" dirty="0" smtClean="0"/>
            <a:t> </a:t>
          </a:r>
          <a:r>
            <a:rPr lang="ru-RU" b="1" dirty="0" err="1" smtClean="0"/>
            <a:t>икономика</a:t>
          </a:r>
          <a:r>
            <a:rPr lang="ru-RU" b="1" dirty="0" smtClean="0"/>
            <a:t>»</a:t>
          </a:r>
          <a:endParaRPr lang="bg-BG" b="1" dirty="0"/>
        </a:p>
      </dgm:t>
    </dgm:pt>
    <dgm:pt modelId="{8F4BF883-69DA-4FAF-8C6C-EF810327AD4B}" type="parTrans" cxnId="{11AF599A-4AAA-497A-84AC-14F0B3308FDC}">
      <dgm:prSet/>
      <dgm:spPr/>
      <dgm:t>
        <a:bodyPr/>
        <a:lstStyle/>
        <a:p>
          <a:endParaRPr lang="bg-BG"/>
        </a:p>
      </dgm:t>
    </dgm:pt>
    <dgm:pt modelId="{4AF953EB-8140-44B8-9481-389E9DC8109C}" type="sibTrans" cxnId="{11AF599A-4AAA-497A-84AC-14F0B3308FDC}">
      <dgm:prSet/>
      <dgm:spPr/>
      <dgm:t>
        <a:bodyPr/>
        <a:lstStyle/>
        <a:p>
          <a:endParaRPr lang="bg-BG"/>
        </a:p>
      </dgm:t>
    </dgm:pt>
    <dgm:pt modelId="{97A9DC42-324C-4DC0-87D3-46F388A263BC}" type="pres">
      <dgm:prSet presAssocID="{070AA9CA-66B9-4E8A-92F3-705BA1AE5E08}" presName="Name0" presStyleCnt="0">
        <dgm:presLayoutVars>
          <dgm:dir/>
          <dgm:animLvl val="lvl"/>
          <dgm:resizeHandles val="exact"/>
        </dgm:presLayoutVars>
      </dgm:prSet>
      <dgm:spPr/>
    </dgm:pt>
    <dgm:pt modelId="{741EA6C4-A810-4B9D-9BE8-F106ACA80E3F}" type="pres">
      <dgm:prSet presAssocID="{B1DDB71E-8322-4E32-8476-EAE0A124A561}" presName="parTxOnly" presStyleLbl="node1" presStyleIdx="0" presStyleCnt="2" custLinFactNeighborX="25377" custLinFactNeighborY="76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D8E7C5-F49A-4A4F-A397-0A6119E7459B}" type="pres">
      <dgm:prSet presAssocID="{0A1690AA-FC46-4472-A318-EA52EB147936}" presName="parTxOnlySpace" presStyleCnt="0"/>
      <dgm:spPr/>
    </dgm:pt>
    <dgm:pt modelId="{46EDAD8D-CD69-4860-B82A-7E71000A288E}" type="pres">
      <dgm:prSet presAssocID="{C8F65F85-D19B-442C-8FD7-8F71025099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C0EFEAB-A496-4FD7-AEF6-60FD23B96D84}" type="presOf" srcId="{B1DDB71E-8322-4E32-8476-EAE0A124A561}" destId="{741EA6C4-A810-4B9D-9BE8-F106ACA80E3F}" srcOrd="0" destOrd="0" presId="urn:microsoft.com/office/officeart/2005/8/layout/chevron1"/>
    <dgm:cxn modelId="{1647921D-4A54-4751-89E6-8422ACD9126C}" type="presOf" srcId="{070AA9CA-66B9-4E8A-92F3-705BA1AE5E08}" destId="{97A9DC42-324C-4DC0-87D3-46F388A263BC}" srcOrd="0" destOrd="0" presId="urn:microsoft.com/office/officeart/2005/8/layout/chevron1"/>
    <dgm:cxn modelId="{11AF599A-4AAA-497A-84AC-14F0B3308FDC}" srcId="{070AA9CA-66B9-4E8A-92F3-705BA1AE5E08}" destId="{C8F65F85-D19B-442C-8FD7-8F71025099A4}" srcOrd="1" destOrd="0" parTransId="{8F4BF883-69DA-4FAF-8C6C-EF810327AD4B}" sibTransId="{4AF953EB-8140-44B8-9481-389E9DC8109C}"/>
    <dgm:cxn modelId="{C869AAF3-E2D0-42E4-B536-CB89396B6004}" type="presOf" srcId="{C8F65F85-D19B-442C-8FD7-8F71025099A4}" destId="{46EDAD8D-CD69-4860-B82A-7E71000A288E}" srcOrd="0" destOrd="0" presId="urn:microsoft.com/office/officeart/2005/8/layout/chevron1"/>
    <dgm:cxn modelId="{A1A7A656-8BF3-497C-B042-E11F7A2B53DC}" srcId="{070AA9CA-66B9-4E8A-92F3-705BA1AE5E08}" destId="{B1DDB71E-8322-4E32-8476-EAE0A124A561}" srcOrd="0" destOrd="0" parTransId="{89E3AFDF-FD6F-4C69-982B-15D541AD4D9C}" sibTransId="{0A1690AA-FC46-4472-A318-EA52EB147936}"/>
    <dgm:cxn modelId="{E7953C2A-8C5B-45B6-9CA2-8D78DE9AF0DA}" type="presParOf" srcId="{97A9DC42-324C-4DC0-87D3-46F388A263BC}" destId="{741EA6C4-A810-4B9D-9BE8-F106ACA80E3F}" srcOrd="0" destOrd="0" presId="urn:microsoft.com/office/officeart/2005/8/layout/chevron1"/>
    <dgm:cxn modelId="{206ACA36-4F0C-4A84-823E-D5F29F1722E4}" type="presParOf" srcId="{97A9DC42-324C-4DC0-87D3-46F388A263BC}" destId="{53D8E7C5-F49A-4A4F-A397-0A6119E7459B}" srcOrd="1" destOrd="0" presId="urn:microsoft.com/office/officeart/2005/8/layout/chevron1"/>
    <dgm:cxn modelId="{03A8F050-699C-4D90-85AC-C265F733014C}" type="presParOf" srcId="{97A9DC42-324C-4DC0-87D3-46F388A263BC}" destId="{46EDAD8D-CD69-4860-B82A-7E71000A288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ACA16-3AFB-4B14-B605-F8F66908B692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B8F64FE6-BEFE-42CB-9146-36D159E9894F}">
      <dgm:prSet phldrT="[Text]"/>
      <dgm:spPr/>
      <dgm:t>
        <a:bodyPr/>
        <a:lstStyle/>
        <a:p>
          <a:r>
            <a:rPr lang="bg-BG" b="1" dirty="0" smtClean="0"/>
            <a:t>Официално изпращане на ПКИК 2021-2027 до ЕК</a:t>
          </a:r>
          <a:endParaRPr lang="bg-BG" b="1" dirty="0"/>
        </a:p>
      </dgm:t>
    </dgm:pt>
    <dgm:pt modelId="{51618117-8F4F-4902-BDCA-B642E190848D}" type="parTrans" cxnId="{842E0C67-4855-48CD-8DDA-5A556BCE270D}">
      <dgm:prSet/>
      <dgm:spPr/>
      <dgm:t>
        <a:bodyPr/>
        <a:lstStyle/>
        <a:p>
          <a:endParaRPr lang="bg-BG"/>
        </a:p>
      </dgm:t>
    </dgm:pt>
    <dgm:pt modelId="{ED3E9589-DC24-4A56-A1F9-F2F9D97C4C30}" type="sibTrans" cxnId="{842E0C67-4855-48CD-8DDA-5A556BCE270D}">
      <dgm:prSet/>
      <dgm:spPr/>
      <dgm:t>
        <a:bodyPr/>
        <a:lstStyle/>
        <a:p>
          <a:endParaRPr lang="bg-BG"/>
        </a:p>
      </dgm:t>
    </dgm:pt>
    <dgm:pt modelId="{26140089-2C66-4098-9719-6C552BAA5BAE}">
      <dgm:prSet/>
      <dgm:spPr/>
      <dgm:t>
        <a:bodyPr/>
        <a:lstStyle/>
        <a:p>
          <a:r>
            <a:rPr lang="bg-BG" b="1" dirty="0" smtClean="0"/>
            <a:t>Успешно приключване на преговорния процес със службите на ЕК</a:t>
          </a:r>
          <a:endParaRPr lang="bg-BG" b="1" dirty="0"/>
        </a:p>
      </dgm:t>
    </dgm:pt>
    <dgm:pt modelId="{85AD95CD-31E7-48CD-8B0A-BDD236A21187}" type="parTrans" cxnId="{3E0C29D0-A798-400E-9801-394217DE9883}">
      <dgm:prSet/>
      <dgm:spPr/>
      <dgm:t>
        <a:bodyPr/>
        <a:lstStyle/>
        <a:p>
          <a:endParaRPr lang="bg-BG"/>
        </a:p>
      </dgm:t>
    </dgm:pt>
    <dgm:pt modelId="{ECD5221A-5F83-4C85-8927-31B69E6C8453}" type="sibTrans" cxnId="{3E0C29D0-A798-400E-9801-394217DE9883}">
      <dgm:prSet/>
      <dgm:spPr/>
      <dgm:t>
        <a:bodyPr/>
        <a:lstStyle/>
        <a:p>
          <a:endParaRPr lang="bg-BG"/>
        </a:p>
      </dgm:t>
    </dgm:pt>
    <dgm:pt modelId="{A38AD5A6-4022-4BE7-8C10-4835C755E25F}">
      <dgm:prSet phldrT="[Text]" custT="1"/>
      <dgm:spPr/>
      <dgm:t>
        <a:bodyPr/>
        <a:lstStyle/>
        <a:p>
          <a:r>
            <a:rPr lang="bg-BG" sz="1200" b="1" dirty="0" smtClean="0"/>
            <a:t>Стартиране на първите процедури по ПКИП 2021-2027</a:t>
          </a:r>
          <a:endParaRPr lang="bg-BG" sz="1200" b="1" dirty="0"/>
        </a:p>
      </dgm:t>
    </dgm:pt>
    <dgm:pt modelId="{B48DC3FE-B948-46E6-8A46-31A3F6AC77BA}" type="parTrans" cxnId="{BF2CC265-384F-4055-A14D-C7B315E0BD81}">
      <dgm:prSet/>
      <dgm:spPr/>
      <dgm:t>
        <a:bodyPr/>
        <a:lstStyle/>
        <a:p>
          <a:endParaRPr lang="bg-BG"/>
        </a:p>
      </dgm:t>
    </dgm:pt>
    <dgm:pt modelId="{42CD3655-A367-4818-A1A3-F76A93D393EF}" type="sibTrans" cxnId="{BF2CC265-384F-4055-A14D-C7B315E0BD81}">
      <dgm:prSet/>
      <dgm:spPr/>
      <dgm:t>
        <a:bodyPr/>
        <a:lstStyle/>
        <a:p>
          <a:endParaRPr lang="bg-BG"/>
        </a:p>
      </dgm:t>
    </dgm:pt>
    <dgm:pt modelId="{486BB8C2-FEA6-4252-986C-86EA331CBBB3}">
      <dgm:prSet phldrT="[Text]"/>
      <dgm:spPr/>
      <dgm:t>
        <a:bodyPr/>
        <a:lstStyle/>
        <a:p>
          <a:r>
            <a:rPr lang="bg-BG" b="1" dirty="0" smtClean="0"/>
            <a:t>Отразяване на коментарите от общественото обсъждане</a:t>
          </a:r>
        </a:p>
      </dgm:t>
    </dgm:pt>
    <dgm:pt modelId="{C2511DE8-F740-4328-837D-10C1E82E6983}" type="parTrans" cxnId="{4982A8A9-1312-4F0D-851C-3D64C93F794F}">
      <dgm:prSet/>
      <dgm:spPr/>
      <dgm:t>
        <a:bodyPr/>
        <a:lstStyle/>
        <a:p>
          <a:endParaRPr lang="en-US"/>
        </a:p>
      </dgm:t>
    </dgm:pt>
    <dgm:pt modelId="{B20BDA50-E16E-4E4E-9BC9-C792E8D71808}" type="sibTrans" cxnId="{4982A8A9-1312-4F0D-851C-3D64C93F794F}">
      <dgm:prSet/>
      <dgm:spPr/>
      <dgm:t>
        <a:bodyPr/>
        <a:lstStyle/>
        <a:p>
          <a:endParaRPr lang="en-US"/>
        </a:p>
      </dgm:t>
    </dgm:pt>
    <dgm:pt modelId="{EF3B864F-DF54-4A2B-952E-1545D58EED8A}">
      <dgm:prSet/>
      <dgm:spPr/>
      <dgm:t>
        <a:bodyPr/>
        <a:lstStyle/>
        <a:p>
          <a:r>
            <a:rPr lang="bg-BG" b="1" dirty="0" smtClean="0"/>
            <a:t>Одобряване на ПКИП 2021-2027 от ЕК </a:t>
          </a:r>
        </a:p>
      </dgm:t>
    </dgm:pt>
    <dgm:pt modelId="{1A733A2C-69F2-4736-AB57-68F4336AC61A}" type="parTrans" cxnId="{377BDC82-783E-48A9-A4A9-F9F9748D5695}">
      <dgm:prSet/>
      <dgm:spPr/>
      <dgm:t>
        <a:bodyPr/>
        <a:lstStyle/>
        <a:p>
          <a:endParaRPr lang="en-US"/>
        </a:p>
      </dgm:t>
    </dgm:pt>
    <dgm:pt modelId="{047498F0-F40D-43A2-BD40-5B3ECEDBDAA8}" type="sibTrans" cxnId="{377BDC82-783E-48A9-A4A9-F9F9748D5695}">
      <dgm:prSet/>
      <dgm:spPr/>
      <dgm:t>
        <a:bodyPr/>
        <a:lstStyle/>
        <a:p>
          <a:endParaRPr lang="en-US"/>
        </a:p>
      </dgm:t>
    </dgm:pt>
    <dgm:pt modelId="{0972997F-3425-491C-A3DD-572ACFFC1D04}">
      <dgm:prSet/>
      <dgm:spPr/>
      <dgm:t>
        <a:bodyPr/>
        <a:lstStyle/>
        <a:p>
          <a:r>
            <a:rPr lang="bg-BG" b="1" dirty="0" smtClean="0"/>
            <a:t>Изготвяне и приемане на Екологичната оценка на ПКИП 2021-2027</a:t>
          </a:r>
        </a:p>
      </dgm:t>
    </dgm:pt>
    <dgm:pt modelId="{C6D4CB88-F390-46D2-99FC-7B6AB344E85B}" type="parTrans" cxnId="{094FE95D-7DA8-426C-9365-35C924A6393F}">
      <dgm:prSet/>
      <dgm:spPr/>
      <dgm:t>
        <a:bodyPr/>
        <a:lstStyle/>
        <a:p>
          <a:endParaRPr lang="en-US"/>
        </a:p>
      </dgm:t>
    </dgm:pt>
    <dgm:pt modelId="{FFEB3EA5-C463-41C0-8D3F-F7F5322FBC35}" type="sibTrans" cxnId="{094FE95D-7DA8-426C-9365-35C924A6393F}">
      <dgm:prSet/>
      <dgm:spPr/>
      <dgm:t>
        <a:bodyPr/>
        <a:lstStyle/>
        <a:p>
          <a:endParaRPr lang="en-US"/>
        </a:p>
      </dgm:t>
    </dgm:pt>
    <dgm:pt modelId="{9953837C-ADFE-46AE-89EB-536E9EF772D5}" type="pres">
      <dgm:prSet presAssocID="{4FAACA16-3AFB-4B14-B605-F8F66908B6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0D50626-58C7-402E-8C93-8E2F3A894B89}" type="pres">
      <dgm:prSet presAssocID="{4FAACA16-3AFB-4B14-B605-F8F66908B692}" presName="arrow" presStyleLbl="bgShp" presStyleIdx="0" presStyleCnt="1"/>
      <dgm:spPr/>
      <dgm:t>
        <a:bodyPr/>
        <a:lstStyle/>
        <a:p>
          <a:endParaRPr lang="en-US"/>
        </a:p>
      </dgm:t>
    </dgm:pt>
    <dgm:pt modelId="{CC4FC746-94E3-4363-BDEE-C773E89C094E}" type="pres">
      <dgm:prSet presAssocID="{4FAACA16-3AFB-4B14-B605-F8F66908B692}" presName="linearProcess" presStyleCnt="0"/>
      <dgm:spPr/>
      <dgm:t>
        <a:bodyPr/>
        <a:lstStyle/>
        <a:p>
          <a:endParaRPr lang="en-US"/>
        </a:p>
      </dgm:t>
    </dgm:pt>
    <dgm:pt modelId="{645462C0-FC8E-472A-8FEF-28D28F2D0EBF}" type="pres">
      <dgm:prSet presAssocID="{486BB8C2-FEA6-4252-986C-86EA331CBBB3}" presName="textNode" presStyleLbl="node1" presStyleIdx="0" presStyleCnt="6" custLinFactNeighborX="-4574" custLinFactNeighborY="-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2D9A7-24B7-438E-B794-5DF4A2B1A03F}" type="pres">
      <dgm:prSet presAssocID="{B20BDA50-E16E-4E4E-9BC9-C792E8D71808}" presName="sibTrans" presStyleCnt="0"/>
      <dgm:spPr/>
      <dgm:t>
        <a:bodyPr/>
        <a:lstStyle/>
        <a:p>
          <a:endParaRPr lang="en-US"/>
        </a:p>
      </dgm:t>
    </dgm:pt>
    <dgm:pt modelId="{1A0300DA-7292-48E5-9CE0-B2C8E62B09F8}" type="pres">
      <dgm:prSet presAssocID="{B8F64FE6-BEFE-42CB-9146-36D159E9894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8254355-E39B-4ABC-BD93-A6872D048DA7}" type="pres">
      <dgm:prSet presAssocID="{ED3E9589-DC24-4A56-A1F9-F2F9D97C4C30}" presName="sibTrans" presStyleCnt="0"/>
      <dgm:spPr/>
      <dgm:t>
        <a:bodyPr/>
        <a:lstStyle/>
        <a:p>
          <a:endParaRPr lang="en-US"/>
        </a:p>
      </dgm:t>
    </dgm:pt>
    <dgm:pt modelId="{2ECA97C0-F62A-4681-927D-3CB03ED0BA3D}" type="pres">
      <dgm:prSet presAssocID="{26140089-2C66-4098-9719-6C552BAA5BA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A59DAA3-06BC-4379-AC0A-609A20EC0B9E}" type="pres">
      <dgm:prSet presAssocID="{ECD5221A-5F83-4C85-8927-31B69E6C8453}" presName="sibTrans" presStyleCnt="0"/>
      <dgm:spPr/>
      <dgm:t>
        <a:bodyPr/>
        <a:lstStyle/>
        <a:p>
          <a:endParaRPr lang="en-US"/>
        </a:p>
      </dgm:t>
    </dgm:pt>
    <dgm:pt modelId="{9A96E470-79FC-490A-A355-54368DCA03CA}" type="pres">
      <dgm:prSet presAssocID="{EF3B864F-DF54-4A2B-952E-1545D58EED8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9ADE-4680-427C-AA6A-7E96C395B4E9}" type="pres">
      <dgm:prSet presAssocID="{047498F0-F40D-43A2-BD40-5B3ECEDBDAA8}" presName="sibTrans" presStyleCnt="0"/>
      <dgm:spPr/>
      <dgm:t>
        <a:bodyPr/>
        <a:lstStyle/>
        <a:p>
          <a:endParaRPr lang="en-US"/>
        </a:p>
      </dgm:t>
    </dgm:pt>
    <dgm:pt modelId="{85507536-F915-42B9-B47D-C9D40D2FBEE5}" type="pres">
      <dgm:prSet presAssocID="{0972997F-3425-491C-A3DD-572ACFFC1D0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3CAE9-A470-4D51-8B0A-579D267D292C}" type="pres">
      <dgm:prSet presAssocID="{FFEB3EA5-C463-41C0-8D3F-F7F5322FBC35}" presName="sibTrans" presStyleCnt="0"/>
      <dgm:spPr/>
      <dgm:t>
        <a:bodyPr/>
        <a:lstStyle/>
        <a:p>
          <a:endParaRPr lang="en-US"/>
        </a:p>
      </dgm:t>
    </dgm:pt>
    <dgm:pt modelId="{B861AEC8-9339-42CE-A6B6-E1775E8B0AB4}" type="pres">
      <dgm:prSet presAssocID="{A38AD5A6-4022-4BE7-8C10-4835C755E25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94FE95D-7DA8-426C-9365-35C924A6393F}" srcId="{4FAACA16-3AFB-4B14-B605-F8F66908B692}" destId="{0972997F-3425-491C-A3DD-572ACFFC1D04}" srcOrd="4" destOrd="0" parTransId="{C6D4CB88-F390-46D2-99FC-7B6AB344E85B}" sibTransId="{FFEB3EA5-C463-41C0-8D3F-F7F5322FBC35}"/>
    <dgm:cxn modelId="{377BDC82-783E-48A9-A4A9-F9F9748D5695}" srcId="{4FAACA16-3AFB-4B14-B605-F8F66908B692}" destId="{EF3B864F-DF54-4A2B-952E-1545D58EED8A}" srcOrd="3" destOrd="0" parTransId="{1A733A2C-69F2-4736-AB57-68F4336AC61A}" sibTransId="{047498F0-F40D-43A2-BD40-5B3ECEDBDAA8}"/>
    <dgm:cxn modelId="{0A136550-A231-4629-A379-BB85E89B8BAB}" type="presOf" srcId="{A38AD5A6-4022-4BE7-8C10-4835C755E25F}" destId="{B861AEC8-9339-42CE-A6B6-E1775E8B0AB4}" srcOrd="0" destOrd="0" presId="urn:microsoft.com/office/officeart/2005/8/layout/hProcess9"/>
    <dgm:cxn modelId="{88B2975A-7422-4B69-88BF-FED5BD6D0CAD}" type="presOf" srcId="{0972997F-3425-491C-A3DD-572ACFFC1D04}" destId="{85507536-F915-42B9-B47D-C9D40D2FBEE5}" srcOrd="0" destOrd="0" presId="urn:microsoft.com/office/officeart/2005/8/layout/hProcess9"/>
    <dgm:cxn modelId="{D8950935-BE80-4FF8-ABDA-3C17405EB479}" type="presOf" srcId="{4FAACA16-3AFB-4B14-B605-F8F66908B692}" destId="{9953837C-ADFE-46AE-89EB-536E9EF772D5}" srcOrd="0" destOrd="0" presId="urn:microsoft.com/office/officeart/2005/8/layout/hProcess9"/>
    <dgm:cxn modelId="{3E0C29D0-A798-400E-9801-394217DE9883}" srcId="{4FAACA16-3AFB-4B14-B605-F8F66908B692}" destId="{26140089-2C66-4098-9719-6C552BAA5BAE}" srcOrd="2" destOrd="0" parTransId="{85AD95CD-31E7-48CD-8B0A-BDD236A21187}" sibTransId="{ECD5221A-5F83-4C85-8927-31B69E6C8453}"/>
    <dgm:cxn modelId="{842E0C67-4855-48CD-8DDA-5A556BCE270D}" srcId="{4FAACA16-3AFB-4B14-B605-F8F66908B692}" destId="{B8F64FE6-BEFE-42CB-9146-36D159E9894F}" srcOrd="1" destOrd="0" parTransId="{51618117-8F4F-4902-BDCA-B642E190848D}" sibTransId="{ED3E9589-DC24-4A56-A1F9-F2F9D97C4C30}"/>
    <dgm:cxn modelId="{BF37C3B0-E9BD-4B8F-8872-6EB01ACF76DB}" type="presOf" srcId="{26140089-2C66-4098-9719-6C552BAA5BAE}" destId="{2ECA97C0-F62A-4681-927D-3CB03ED0BA3D}" srcOrd="0" destOrd="0" presId="urn:microsoft.com/office/officeart/2005/8/layout/hProcess9"/>
    <dgm:cxn modelId="{4982A8A9-1312-4F0D-851C-3D64C93F794F}" srcId="{4FAACA16-3AFB-4B14-B605-F8F66908B692}" destId="{486BB8C2-FEA6-4252-986C-86EA331CBBB3}" srcOrd="0" destOrd="0" parTransId="{C2511DE8-F740-4328-837D-10C1E82E6983}" sibTransId="{B20BDA50-E16E-4E4E-9BC9-C792E8D71808}"/>
    <dgm:cxn modelId="{443C3DCB-5DFA-47F4-8C21-07FF71AB164A}" type="presOf" srcId="{B8F64FE6-BEFE-42CB-9146-36D159E9894F}" destId="{1A0300DA-7292-48E5-9CE0-B2C8E62B09F8}" srcOrd="0" destOrd="0" presId="urn:microsoft.com/office/officeart/2005/8/layout/hProcess9"/>
    <dgm:cxn modelId="{438C604A-5DCB-438C-A604-348C27739A31}" type="presOf" srcId="{EF3B864F-DF54-4A2B-952E-1545D58EED8A}" destId="{9A96E470-79FC-490A-A355-54368DCA03CA}" srcOrd="0" destOrd="0" presId="urn:microsoft.com/office/officeart/2005/8/layout/hProcess9"/>
    <dgm:cxn modelId="{BF2CC265-384F-4055-A14D-C7B315E0BD81}" srcId="{4FAACA16-3AFB-4B14-B605-F8F66908B692}" destId="{A38AD5A6-4022-4BE7-8C10-4835C755E25F}" srcOrd="5" destOrd="0" parTransId="{B48DC3FE-B948-46E6-8A46-31A3F6AC77BA}" sibTransId="{42CD3655-A367-4818-A1A3-F76A93D393EF}"/>
    <dgm:cxn modelId="{6C161C36-002C-41A5-967F-C8D7B42E00D2}" type="presOf" srcId="{486BB8C2-FEA6-4252-986C-86EA331CBBB3}" destId="{645462C0-FC8E-472A-8FEF-28D28F2D0EBF}" srcOrd="0" destOrd="0" presId="urn:microsoft.com/office/officeart/2005/8/layout/hProcess9"/>
    <dgm:cxn modelId="{E66AA47F-E03C-4DFE-B776-754E2359515F}" type="presParOf" srcId="{9953837C-ADFE-46AE-89EB-536E9EF772D5}" destId="{10D50626-58C7-402E-8C93-8E2F3A894B89}" srcOrd="0" destOrd="0" presId="urn:microsoft.com/office/officeart/2005/8/layout/hProcess9"/>
    <dgm:cxn modelId="{C66560A4-1FBC-4021-B052-AC49999976B9}" type="presParOf" srcId="{9953837C-ADFE-46AE-89EB-536E9EF772D5}" destId="{CC4FC746-94E3-4363-BDEE-C773E89C094E}" srcOrd="1" destOrd="0" presId="urn:microsoft.com/office/officeart/2005/8/layout/hProcess9"/>
    <dgm:cxn modelId="{1FB18EA5-42F1-466B-AE57-4B1E48E34AAB}" type="presParOf" srcId="{CC4FC746-94E3-4363-BDEE-C773E89C094E}" destId="{645462C0-FC8E-472A-8FEF-28D28F2D0EBF}" srcOrd="0" destOrd="0" presId="urn:microsoft.com/office/officeart/2005/8/layout/hProcess9"/>
    <dgm:cxn modelId="{F77026BB-A367-4C79-9D2A-81335CAA5936}" type="presParOf" srcId="{CC4FC746-94E3-4363-BDEE-C773E89C094E}" destId="{53E2D9A7-24B7-438E-B794-5DF4A2B1A03F}" srcOrd="1" destOrd="0" presId="urn:microsoft.com/office/officeart/2005/8/layout/hProcess9"/>
    <dgm:cxn modelId="{3B679F59-409C-4973-B8F9-410631B9212D}" type="presParOf" srcId="{CC4FC746-94E3-4363-BDEE-C773E89C094E}" destId="{1A0300DA-7292-48E5-9CE0-B2C8E62B09F8}" srcOrd="2" destOrd="0" presId="urn:microsoft.com/office/officeart/2005/8/layout/hProcess9"/>
    <dgm:cxn modelId="{7CD4510E-9294-4A21-874E-05EA4D373C68}" type="presParOf" srcId="{CC4FC746-94E3-4363-BDEE-C773E89C094E}" destId="{88254355-E39B-4ABC-BD93-A6872D048DA7}" srcOrd="3" destOrd="0" presId="urn:microsoft.com/office/officeart/2005/8/layout/hProcess9"/>
    <dgm:cxn modelId="{051FF91E-996C-47D8-9B0D-AF135BDCF7D7}" type="presParOf" srcId="{CC4FC746-94E3-4363-BDEE-C773E89C094E}" destId="{2ECA97C0-F62A-4681-927D-3CB03ED0BA3D}" srcOrd="4" destOrd="0" presId="urn:microsoft.com/office/officeart/2005/8/layout/hProcess9"/>
    <dgm:cxn modelId="{FE795F93-6579-4E13-8796-C4F803832AD9}" type="presParOf" srcId="{CC4FC746-94E3-4363-BDEE-C773E89C094E}" destId="{6A59DAA3-06BC-4379-AC0A-609A20EC0B9E}" srcOrd="5" destOrd="0" presId="urn:microsoft.com/office/officeart/2005/8/layout/hProcess9"/>
    <dgm:cxn modelId="{79B94F9C-4CD9-4870-868A-26DA801528BC}" type="presParOf" srcId="{CC4FC746-94E3-4363-BDEE-C773E89C094E}" destId="{9A96E470-79FC-490A-A355-54368DCA03CA}" srcOrd="6" destOrd="0" presId="urn:microsoft.com/office/officeart/2005/8/layout/hProcess9"/>
    <dgm:cxn modelId="{EFB94EB2-FB45-42D1-81C9-4E3843242071}" type="presParOf" srcId="{CC4FC746-94E3-4363-BDEE-C773E89C094E}" destId="{2A7A9ADE-4680-427C-AA6A-7E96C395B4E9}" srcOrd="7" destOrd="0" presId="urn:microsoft.com/office/officeart/2005/8/layout/hProcess9"/>
    <dgm:cxn modelId="{D71CBFC6-8A99-4F44-8E41-4EE0A9DFF6AD}" type="presParOf" srcId="{CC4FC746-94E3-4363-BDEE-C773E89C094E}" destId="{85507536-F915-42B9-B47D-C9D40D2FBEE5}" srcOrd="8" destOrd="0" presId="urn:microsoft.com/office/officeart/2005/8/layout/hProcess9"/>
    <dgm:cxn modelId="{04BCF68B-F1A5-4A1E-B5DD-2ACAD4F2DCE7}" type="presParOf" srcId="{CC4FC746-94E3-4363-BDEE-C773E89C094E}" destId="{60D3CAE9-A470-4D51-8B0A-579D267D292C}" srcOrd="9" destOrd="0" presId="urn:microsoft.com/office/officeart/2005/8/layout/hProcess9"/>
    <dgm:cxn modelId="{DAB7CA61-0192-4420-B748-59A778DF0E96}" type="presParOf" srcId="{CC4FC746-94E3-4363-BDEE-C773E89C094E}" destId="{B861AEC8-9339-42CE-A6B6-E1775E8B0AB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A6C4-A810-4B9D-9BE8-F106ACA80E3F}">
      <dsp:nvSpPr>
        <dsp:cNvPr id="0" name=""/>
        <dsp:cNvSpPr/>
      </dsp:nvSpPr>
      <dsp:spPr>
        <a:xfrm>
          <a:off x="0" y="0"/>
          <a:ext cx="4804171" cy="9298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/>
            <a:t>Процедура „Внедряване на иновации в предприятията“</a:t>
          </a:r>
          <a:endParaRPr lang="bg-BG" sz="2300" b="1" kern="1200" dirty="0"/>
        </a:p>
      </dsp:txBody>
      <dsp:txXfrm>
        <a:off x="464939" y="0"/>
        <a:ext cx="3874294" cy="929877"/>
      </dsp:txXfrm>
    </dsp:sp>
    <dsp:sp modelId="{46EDAD8D-CD69-4860-B82A-7E71000A288E}">
      <dsp:nvSpPr>
        <dsp:cNvPr id="0" name=""/>
        <dsp:cNvSpPr/>
      </dsp:nvSpPr>
      <dsp:spPr>
        <a:xfrm>
          <a:off x="4331791" y="0"/>
          <a:ext cx="4804171" cy="9298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/>
            <a:t>Процедура „Разработване на иновации в предприятията“</a:t>
          </a:r>
          <a:endParaRPr lang="bg-BG" sz="2300" b="1" kern="1200" dirty="0"/>
        </a:p>
      </dsp:txBody>
      <dsp:txXfrm>
        <a:off x="4796730" y="0"/>
        <a:ext cx="3874294" cy="929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A6C4-A810-4B9D-9BE8-F106ACA80E3F}">
      <dsp:nvSpPr>
        <dsp:cNvPr id="0" name=""/>
        <dsp:cNvSpPr/>
      </dsp:nvSpPr>
      <dsp:spPr>
        <a:xfrm>
          <a:off x="6548" y="0"/>
          <a:ext cx="6699051" cy="9298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/>
            <a:t>Процедура „Подобряване на производствения капацитет на МСП“ -  </a:t>
          </a:r>
          <a:r>
            <a:rPr lang="ru-RU" sz="1900" b="1" kern="1200" dirty="0" err="1" smtClean="0"/>
            <a:t>семейни</a:t>
          </a:r>
          <a:r>
            <a:rPr lang="ru-RU" sz="1900" b="1" kern="1200" dirty="0" smtClean="0"/>
            <a:t> предприятия, предприятия от </a:t>
          </a:r>
          <a:r>
            <a:rPr lang="ru-RU" sz="1900" b="1" kern="1200" dirty="0" err="1" smtClean="0"/>
            <a:t>творческите</a:t>
          </a:r>
          <a:r>
            <a:rPr lang="ru-RU" sz="1900" b="1" kern="1200" dirty="0" smtClean="0"/>
            <a:t> индустрии и </a:t>
          </a:r>
          <a:r>
            <a:rPr lang="ru-RU" sz="1900" b="1" kern="1200" dirty="0" err="1" smtClean="0"/>
            <a:t>занаятите</a:t>
          </a:r>
          <a:r>
            <a:rPr lang="ru-RU" sz="1900" b="1" kern="1200" dirty="0" smtClean="0"/>
            <a:t> </a:t>
          </a:r>
          <a:endParaRPr lang="bg-BG" sz="1900" b="1" kern="1200" dirty="0"/>
        </a:p>
      </dsp:txBody>
      <dsp:txXfrm>
        <a:off x="471487" y="0"/>
        <a:ext cx="5769174" cy="929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A6C4-A810-4B9D-9BE8-F106ACA80E3F}">
      <dsp:nvSpPr>
        <dsp:cNvPr id="0" name=""/>
        <dsp:cNvSpPr/>
      </dsp:nvSpPr>
      <dsp:spPr>
        <a:xfrm>
          <a:off x="132118" y="0"/>
          <a:ext cx="4884241" cy="14632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/>
            <a:t>Процедура „Внедряване на иновации в предприятията“ – направление „</a:t>
          </a:r>
          <a:r>
            <a:rPr lang="ru-RU" sz="1900" b="1" kern="1200" dirty="0" smtClean="0"/>
            <a:t>Чисти технологии, </a:t>
          </a:r>
          <a:r>
            <a:rPr lang="ru-RU" sz="1900" b="1" kern="1200" dirty="0" err="1" smtClean="0"/>
            <a:t>кръгова</a:t>
          </a:r>
          <a:r>
            <a:rPr lang="ru-RU" sz="1900" b="1" kern="1200" dirty="0" smtClean="0"/>
            <a:t> и </a:t>
          </a:r>
          <a:r>
            <a:rPr lang="ru-RU" sz="1900" b="1" kern="1200" dirty="0" err="1" smtClean="0"/>
            <a:t>нисковъглеродна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икономика</a:t>
          </a:r>
          <a:r>
            <a:rPr lang="ru-RU" sz="1900" b="1" kern="1200" dirty="0" smtClean="0"/>
            <a:t>»</a:t>
          </a:r>
          <a:endParaRPr lang="bg-BG" sz="1900" b="1" kern="1200" dirty="0"/>
        </a:p>
      </dsp:txBody>
      <dsp:txXfrm>
        <a:off x="863757" y="0"/>
        <a:ext cx="3420963" cy="1463278"/>
      </dsp:txXfrm>
    </dsp:sp>
    <dsp:sp modelId="{46EDAD8D-CD69-4860-B82A-7E71000A288E}">
      <dsp:nvSpPr>
        <dsp:cNvPr id="0" name=""/>
        <dsp:cNvSpPr/>
      </dsp:nvSpPr>
      <dsp:spPr>
        <a:xfrm>
          <a:off x="4403987" y="0"/>
          <a:ext cx="4884241" cy="14632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/>
            <a:t>Процедура „Разработване на иновации в предприятията“ – направление „</a:t>
          </a:r>
          <a:r>
            <a:rPr lang="ru-RU" sz="1900" b="1" kern="1200" dirty="0" smtClean="0"/>
            <a:t>Чисти технологии, </a:t>
          </a:r>
          <a:r>
            <a:rPr lang="ru-RU" sz="1900" b="1" kern="1200" dirty="0" err="1" smtClean="0"/>
            <a:t>кръгова</a:t>
          </a:r>
          <a:r>
            <a:rPr lang="ru-RU" sz="1900" b="1" kern="1200" dirty="0" smtClean="0"/>
            <a:t> и </a:t>
          </a:r>
          <a:r>
            <a:rPr lang="ru-RU" sz="1900" b="1" kern="1200" dirty="0" err="1" smtClean="0"/>
            <a:t>нисковъглеродна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икономика</a:t>
          </a:r>
          <a:r>
            <a:rPr lang="ru-RU" sz="1900" b="1" kern="1200" dirty="0" smtClean="0"/>
            <a:t>»</a:t>
          </a:r>
          <a:endParaRPr lang="bg-BG" sz="1900" b="1" kern="1200" dirty="0"/>
        </a:p>
      </dsp:txBody>
      <dsp:txXfrm>
        <a:off x="5135626" y="0"/>
        <a:ext cx="3420963" cy="1463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0626-58C7-402E-8C93-8E2F3A894B89}">
      <dsp:nvSpPr>
        <dsp:cNvPr id="0" name=""/>
        <dsp:cNvSpPr/>
      </dsp:nvSpPr>
      <dsp:spPr>
        <a:xfrm>
          <a:off x="657224" y="0"/>
          <a:ext cx="7448550" cy="50291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62C0-FC8E-472A-8FEF-28D28F2D0EBF}">
      <dsp:nvSpPr>
        <dsp:cNvPr id="0" name=""/>
        <dsp:cNvSpPr/>
      </dsp:nvSpPr>
      <dsp:spPr>
        <a:xfrm>
          <a:off x="0" y="1501256"/>
          <a:ext cx="1401309" cy="2011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Отразяване на коментарите от общественото обсъждане</a:t>
          </a:r>
        </a:p>
      </dsp:txBody>
      <dsp:txXfrm>
        <a:off x="68406" y="1569662"/>
        <a:ext cx="1264497" cy="1874868"/>
      </dsp:txXfrm>
    </dsp:sp>
    <dsp:sp modelId="{1A0300DA-7292-48E5-9CE0-B2C8E62B09F8}">
      <dsp:nvSpPr>
        <dsp:cNvPr id="0" name=""/>
        <dsp:cNvSpPr/>
      </dsp:nvSpPr>
      <dsp:spPr>
        <a:xfrm>
          <a:off x="1473782" y="1508759"/>
          <a:ext cx="1401309" cy="2011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Официално изпращане на ПКИК 2021-2027 до ЕК</a:t>
          </a:r>
          <a:endParaRPr lang="bg-BG" sz="1400" b="1" kern="1200" dirty="0"/>
        </a:p>
      </dsp:txBody>
      <dsp:txXfrm>
        <a:off x="1542188" y="1577165"/>
        <a:ext cx="1264497" cy="1874868"/>
      </dsp:txXfrm>
    </dsp:sp>
    <dsp:sp modelId="{2ECA97C0-F62A-4681-927D-3CB03ED0BA3D}">
      <dsp:nvSpPr>
        <dsp:cNvPr id="0" name=""/>
        <dsp:cNvSpPr/>
      </dsp:nvSpPr>
      <dsp:spPr>
        <a:xfrm>
          <a:off x="2945157" y="1508759"/>
          <a:ext cx="1401309" cy="2011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Успешно приключване на преговорния процес със службите на ЕК</a:t>
          </a:r>
          <a:endParaRPr lang="bg-BG" sz="1400" b="1" kern="1200" dirty="0"/>
        </a:p>
      </dsp:txBody>
      <dsp:txXfrm>
        <a:off x="3013563" y="1577165"/>
        <a:ext cx="1264497" cy="1874868"/>
      </dsp:txXfrm>
    </dsp:sp>
    <dsp:sp modelId="{9A96E470-79FC-490A-A355-54368DCA03CA}">
      <dsp:nvSpPr>
        <dsp:cNvPr id="0" name=""/>
        <dsp:cNvSpPr/>
      </dsp:nvSpPr>
      <dsp:spPr>
        <a:xfrm>
          <a:off x="4416532" y="1508759"/>
          <a:ext cx="1401309" cy="2011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Одобряване на ПКИП 2021-2027 от ЕК </a:t>
          </a:r>
        </a:p>
      </dsp:txBody>
      <dsp:txXfrm>
        <a:off x="4484938" y="1577165"/>
        <a:ext cx="1264497" cy="1874868"/>
      </dsp:txXfrm>
    </dsp:sp>
    <dsp:sp modelId="{85507536-F915-42B9-B47D-C9D40D2FBEE5}">
      <dsp:nvSpPr>
        <dsp:cNvPr id="0" name=""/>
        <dsp:cNvSpPr/>
      </dsp:nvSpPr>
      <dsp:spPr>
        <a:xfrm>
          <a:off x="5887908" y="1508759"/>
          <a:ext cx="1401309" cy="2011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Изготвяне и приемане на Екологичната оценка на ПКИП 2021-2027</a:t>
          </a:r>
        </a:p>
      </dsp:txBody>
      <dsp:txXfrm>
        <a:off x="5956314" y="1577165"/>
        <a:ext cx="1264497" cy="1874868"/>
      </dsp:txXfrm>
    </dsp:sp>
    <dsp:sp modelId="{B861AEC8-9339-42CE-A6B6-E1775E8B0AB4}">
      <dsp:nvSpPr>
        <dsp:cNvPr id="0" name=""/>
        <dsp:cNvSpPr/>
      </dsp:nvSpPr>
      <dsp:spPr>
        <a:xfrm>
          <a:off x="7359283" y="1508759"/>
          <a:ext cx="1401309" cy="2011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/>
            <a:t>Стартиране на първите процедури по ПКИП 2021-2027</a:t>
          </a:r>
          <a:endParaRPr lang="bg-BG" sz="1200" b="1" kern="1200" dirty="0"/>
        </a:p>
      </dsp:txBody>
      <dsp:txXfrm>
        <a:off x="7427689" y="1577165"/>
        <a:ext cx="1264497" cy="187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F606E-90DF-4E5E-981B-65D896F86000}" type="datetimeFigureOut">
              <a:rPr lang="en-US"/>
              <a:pPr>
                <a:defRPr/>
              </a:pPr>
              <a:t>10/4/2021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9AD15E-0751-4746-996B-AD8A43771B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540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09B38-711C-4572-8ADD-1783B87B4CD0}" type="datetimeFigureOut">
              <a:rPr lang="en-US"/>
              <a:pPr>
                <a:defRPr/>
              </a:pPr>
              <a:t>10/4/2021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1D231C-F067-4B81-82BF-4D6D280B45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13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7098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2674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2858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3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10460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7708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708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0138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2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2416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4837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9626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20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5624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5920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244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5167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7027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5771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2422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5696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3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1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88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62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8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55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94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4.10.2021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4.10.2021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71600"/>
            <a:ext cx="8640235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bg-BG" sz="32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endParaRPr lang="bg-BG" sz="32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endParaRPr lang="bg-BG" sz="32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r>
              <a:rPr lang="bg-BG" sz="3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Обществено обсъждане на </a:t>
            </a:r>
            <a:r>
              <a:rPr lang="bg-BG" sz="3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</a:t>
            </a:r>
            <a:r>
              <a:rPr lang="ru-RU" sz="3200" b="1" dirty="0" err="1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рограма</a:t>
            </a:r>
            <a:r>
              <a:rPr lang="ru-RU" sz="3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„</a:t>
            </a:r>
            <a:r>
              <a:rPr lang="ru-RU" sz="32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Конкурентоспособност</a:t>
            </a:r>
            <a:r>
              <a:rPr lang="ru-RU" sz="3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и </a:t>
            </a:r>
            <a:r>
              <a:rPr lang="ru-RU" sz="32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иновации</a:t>
            </a:r>
            <a:r>
              <a:rPr lang="ru-RU" sz="3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в </a:t>
            </a:r>
            <a:r>
              <a:rPr lang="ru-RU" sz="32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предприятията</a:t>
            </a:r>
            <a:r>
              <a:rPr lang="ru-RU" sz="3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 2021-2027 </a:t>
            </a:r>
            <a:r>
              <a:rPr lang="ru-RU" sz="3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(ПКИП)</a:t>
            </a:r>
            <a:endParaRPr lang="en-US" sz="2400" b="1" i="1" dirty="0" smtClean="0">
              <a:ln/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ln/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/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2400" b="1" i="1" dirty="0" smtClean="0">
              <a:ln/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2400" b="1" i="1" dirty="0">
              <a:ln/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/>
                <a:solidFill>
                  <a:schemeClr val="tx2"/>
                </a:solidFill>
                <a:cs typeface="Courier New" panose="02070309020205020404" pitchFamily="49" charset="0"/>
              </a:rPr>
              <a:t/>
            </a:r>
            <a:br>
              <a:rPr lang="ru-RU" sz="2400" b="1" i="1" dirty="0">
                <a:ln/>
                <a:solidFill>
                  <a:schemeClr val="tx2"/>
                </a:solidFill>
                <a:cs typeface="Courier New" panose="02070309020205020404" pitchFamily="49" charset="0"/>
              </a:rPr>
            </a:br>
            <a:r>
              <a:rPr lang="ru-RU" sz="2400" b="1" i="1" dirty="0" smtClean="0">
                <a:ln/>
                <a:solidFill>
                  <a:schemeClr val="tx2"/>
                </a:solidFill>
                <a:cs typeface="Courier New" panose="02070309020205020404" pitchFamily="49" charset="0"/>
              </a:rPr>
              <a:t>24.09.2021 </a:t>
            </a:r>
            <a:r>
              <a:rPr lang="ru-RU" sz="2400" b="1" i="1" dirty="0">
                <a:ln/>
                <a:solidFill>
                  <a:schemeClr val="tx2"/>
                </a:solidFill>
                <a:cs typeface="Courier New" panose="02070309020205020404" pitchFamily="49" charset="0"/>
              </a:rPr>
              <a:t>г., гр. София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 на подкрепата с </a:t>
            </a:r>
            <a:r>
              <a:rPr lang="bg-BG" sz="2600" b="1" u="sng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FBAD57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усвояване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ползите от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изследователските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200" y="2514599"/>
            <a:ext cx="1524000" cy="3124201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r>
              <a:rPr lang="bg-BG" sz="1700" dirty="0" smtClean="0">
                <a:solidFill>
                  <a:schemeClr val="tx1"/>
                </a:solidFill>
              </a:rPr>
              <a:t>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514601"/>
            <a:ext cx="6905368" cy="3124200"/>
          </a:xfrm>
          <a:prstGeom prst="rect">
            <a:avLst/>
          </a:prstGeom>
          <a:solidFill>
            <a:srgbClr val="FBAD57"/>
          </a:solidFill>
          <a:ln>
            <a:solidFill>
              <a:srgbClr val="F2D15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Дялови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вкл. рисково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дългово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Инструментите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подкрепят предприятия в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развитие за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технологии в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Индустрия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70.13 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гаранция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инструмент за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споделяне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риска) за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изпълнение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Индустрия 4.0.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Инструментът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насочен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 от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29.3 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638800"/>
            <a:ext cx="1524000" cy="1025611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5638799"/>
            <a:ext cx="6905368" cy="1033850"/>
          </a:xfrm>
          <a:prstGeom prst="rect">
            <a:avLst/>
          </a:prstGeom>
          <a:solidFill>
            <a:srgbClr val="FBAD57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mid-caps)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малки дружества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(small mid-caps)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Индикативни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дейности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подкрепата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с БФП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just"/>
            <a:r>
              <a:rPr lang="bg-BG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(iii)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устойчивия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конкурентоспособността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МСП и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работни места,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включително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чрез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DFD0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200" y="2667000"/>
            <a:ext cx="1447800" cy="26670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 дейности</a:t>
            </a:r>
            <a:r>
              <a:rPr lang="bg-BG" sz="1700" dirty="0" smtClean="0">
                <a:solidFill>
                  <a:schemeClr val="tx1"/>
                </a:solidFill>
              </a:rPr>
              <a:t>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667000"/>
            <a:ext cx="6858000" cy="2628098"/>
          </a:xfrm>
          <a:prstGeom prst="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 в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регионалния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потенциал за 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семейни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предприятия, предприятия от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творческите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индустрии и 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занаятите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50 </a:t>
            </a:r>
            <a:r>
              <a:rPr lang="ru-RU" sz="16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развитие на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предприемаческата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екосистема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интернационализацията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привличане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чуждестранни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инвестиции: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предоставяне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комплексни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 в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(</a:t>
            </a:r>
            <a:r>
              <a:rPr lang="ru-RU" sz="16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ru-RU" sz="16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334000"/>
            <a:ext cx="1423086" cy="12954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5334000"/>
            <a:ext cx="6858000" cy="1295400"/>
          </a:xfrm>
          <a:prstGeom prst="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Браншови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работодателски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институции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организации и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агенции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бизнеса и </a:t>
            </a:r>
            <a:r>
              <a:rPr lang="ru-RU"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бизнес 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средата</a:t>
            </a:r>
            <a:endParaRPr lang="bg-BG" sz="16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64896" cy="9765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Предстоящи за обявяване процедури по Приоритет 1, специфична цел 3</a:t>
            </a:r>
            <a:endParaRPr lang="bg-BG" sz="26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9243083"/>
              </p:ext>
            </p:extLst>
          </p:nvPr>
        </p:nvGraphicFramePr>
        <p:xfrm>
          <a:off x="838200" y="4480322"/>
          <a:ext cx="6705600" cy="92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4114800" y="3788206"/>
            <a:ext cx="2638425" cy="472906"/>
          </a:xfrm>
          <a:prstGeom prst="wedgeRectCallout">
            <a:avLst>
              <a:gd name="adj1" fmla="val -42861"/>
              <a:gd name="adj2" fmla="val 10319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Февруари</a:t>
            </a:r>
            <a:r>
              <a:rPr kumimoji="0" 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2022 г.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" y="1524000"/>
            <a:ext cx="765474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2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 на подкрепата с </a:t>
            </a:r>
            <a:r>
              <a:rPr lang="bg-BG" sz="2600" b="1" u="sng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just"/>
            <a:r>
              <a:rPr lang="bg-BG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(iii)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устойчивия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конкурентоспособността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МСП и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работни места,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включително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чрез </a:t>
            </a:r>
            <a:r>
              <a:rPr lang="ru-RU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</a:t>
            </a:r>
            <a:r>
              <a:rPr lang="ru-RU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DFD0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200" y="2604864"/>
            <a:ext cx="1524000" cy="2957736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604864"/>
            <a:ext cx="6934200" cy="2957736"/>
          </a:xfrm>
          <a:prstGeom prst="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ялови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квазидялови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 за предприятия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развитието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 в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потенциала им за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съобразно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нуждите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пазара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недостига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ранните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развитие (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ускоряване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стартъп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фонд/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рисков капитал и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 фокус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включително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върху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бързоразвиващите</a:t>
            </a:r>
            <a:r>
              <a:rPr lang="ru-RU" sz="1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предприятия </a:t>
            </a:r>
            <a:r>
              <a:rPr lang="ru-RU" sz="1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85 </a:t>
            </a:r>
            <a:r>
              <a:rPr lang="ru-RU" sz="1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ИТИ: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инструмент,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насочен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 в инфраструктура за развитие на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парковете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инфраструктура 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жизнеспособни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 в предприятия, в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парковете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извън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тях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съответствие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Стратегията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териториално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развитие на района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30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562600"/>
            <a:ext cx="1524000" cy="10668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5562600"/>
            <a:ext cx="6934200" cy="1066800"/>
          </a:xfrm>
          <a:prstGeom prst="rect">
            <a:avLst/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 (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малки дружества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(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ru-RU" sz="1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</a:t>
            </a: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5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Индустриални паркове</a:t>
            </a:r>
            <a:endParaRPr lang="ru-RU" sz="15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Индикативни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дейности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подкрепата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с БФП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намаляване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емисиите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парникови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газове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667000"/>
            <a:ext cx="1447800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 дейности: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5000" y="2667000"/>
            <a:ext cx="6858000" cy="2932670"/>
          </a:xfrm>
          <a:prstGeom prst="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насочени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изпълнение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мерки 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основа на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препоръки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енергиен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одит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обследване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сертифициране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енергиен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мениджмънт</a:t>
            </a:r>
            <a:endParaRPr lang="ru-RU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мониторинг и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енергопотреблението</a:t>
            </a:r>
            <a:endParaRPr lang="ru-RU" sz="15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Горепосочените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дейности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комбинират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финансови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5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(грант) от ЕФРР: 30 </a:t>
            </a:r>
            <a:r>
              <a:rPr lang="ru-RU" sz="15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endParaRPr lang="ru-RU" sz="15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осигуряване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интегриран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подход 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фокусирано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координирано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прилагане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мерки за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икономически</a:t>
            </a: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сектори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5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4 </a:t>
            </a:r>
            <a:r>
              <a:rPr lang="ru-RU" sz="15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562600"/>
            <a:ext cx="1423086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5599670"/>
            <a:ext cx="6858000" cy="1029730"/>
          </a:xfrm>
          <a:prstGeom prst="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и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Агенцията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устойчиво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енергийно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 на подкрепата с </a:t>
            </a:r>
            <a:r>
              <a:rPr lang="bg-BG" sz="2600" b="1" u="sng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намаляване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емисиите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парникови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газове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667000"/>
            <a:ext cx="1499286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инструменти:</a:t>
            </a:r>
            <a:endParaRPr lang="bg-BG" sz="17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667000"/>
            <a:ext cx="6781800" cy="2932670"/>
          </a:xfrm>
          <a:prstGeom prst="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Комбинирано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между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гаранционен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заемен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безвъзмездна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рамките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както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една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така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на две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отделни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операции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50 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562600"/>
            <a:ext cx="1499286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5599670"/>
            <a:ext cx="6781800" cy="1029730"/>
          </a:xfrm>
          <a:prstGeom prst="rect">
            <a:avLst/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и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 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 на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подкрепата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БФП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04556"/>
            <a:ext cx="4114800" cy="1143000"/>
          </a:xfrm>
          <a:prstGeom prst="round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(vi</a:t>
            </a:r>
            <a:r>
              <a:rPr lang="bg-BG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прехода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ресурсоефективна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438400"/>
            <a:ext cx="1447800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 дейности: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5000" y="2453044"/>
            <a:ext cx="7010400" cy="3338156"/>
          </a:xfrm>
          <a:prstGeom prst="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Мерки за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ресурсната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вкл. в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проектирането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продуктите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производството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управлението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отпадъците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млн. евро от ЕФРР грант,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които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комбинират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финансов инструмент)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иновативни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процеси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бизнес модели в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приоритетно направление “Чисти технологии,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нисковъглеродна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на ИСИС 2021-2027 (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млн. евро ЕФРР за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126,92 млн. евро ЕФРР за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 за създаване на партньорства между предприятия за постигане на промишлена симбиоза  </a:t>
            </a:r>
            <a:r>
              <a:rPr lang="bg-BG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(финансиране от ЕФРР: 10 </a:t>
            </a:r>
            <a:r>
              <a:rPr lang="bg-BG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bg-BG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3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ВОМР – 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в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цел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ресурсната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11.91 </a:t>
            </a:r>
            <a:r>
              <a:rPr lang="ru-RU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ИТИ - </a:t>
            </a: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 </a:t>
            </a:r>
            <a:r>
              <a:rPr lang="bg-BG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предприятията в рамките на индустриални паркове </a:t>
            </a: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насърчаване </a:t>
            </a:r>
            <a:r>
              <a:rPr lang="bg-BG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производства в областта на чистите технологии, кръговата и </a:t>
            </a:r>
            <a:r>
              <a:rPr lang="bg-BG" sz="1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нисковъглеродната</a:t>
            </a:r>
            <a:r>
              <a:rPr lang="bg-BG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 </a:t>
            </a:r>
            <a:r>
              <a:rPr lang="bg-BG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(финансиране от ЕФРР: 69.1 </a:t>
            </a:r>
            <a:r>
              <a:rPr lang="bg-BG" sz="1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bg-BG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5791200"/>
            <a:ext cx="1423086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5791200"/>
            <a:ext cx="7010400" cy="838200"/>
          </a:xfrm>
          <a:prstGeom prst="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от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(МСП) 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64896" cy="9765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Предстоящи за обявяване процедури по Приоритет 2, специфична цел 6</a:t>
            </a:r>
            <a:endParaRPr lang="bg-BG" sz="26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1052928"/>
              </p:ext>
            </p:extLst>
          </p:nvPr>
        </p:nvGraphicFramePr>
        <p:xfrm>
          <a:off x="0" y="4480323"/>
          <a:ext cx="9296400" cy="146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828800" y="3789338"/>
            <a:ext cx="2638425" cy="472906"/>
          </a:xfrm>
          <a:prstGeom prst="wedgeRectCallout">
            <a:avLst>
              <a:gd name="adj1" fmla="val -42861"/>
              <a:gd name="adj2" fmla="val 10319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Май 2022 г.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038600" y="6172200"/>
            <a:ext cx="3045821" cy="533400"/>
          </a:xfrm>
          <a:prstGeom prst="wedgeRectCallout">
            <a:avLst>
              <a:gd name="adj1" fmla="val 44305"/>
              <a:gd name="adj2" fmla="val -9053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Октомври 2022 г.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" y="1524000"/>
            <a:ext cx="765474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 на подкрепата с </a:t>
            </a:r>
            <a:r>
              <a:rPr lang="bg-BG" sz="2600" b="1" u="sng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(vi</a:t>
            </a:r>
            <a:r>
              <a:rPr lang="bg-BG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прехода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ресурсоефективна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470321"/>
            <a:ext cx="15240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инструменти:</a:t>
            </a:r>
            <a:endParaRPr lang="bg-BG" sz="17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468489"/>
            <a:ext cx="6829168" cy="2592632"/>
          </a:xfrm>
          <a:prstGeom prst="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Планирано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използването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гаранционен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заемен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за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комбинация с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безвъзмездна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както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операция,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рамките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две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отделни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операции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80 </a:t>
            </a:r>
            <a:r>
              <a:rPr lang="ru-RU" sz="1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061121"/>
            <a:ext cx="1524000" cy="15682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5061121"/>
            <a:ext cx="6829168" cy="1568279"/>
          </a:xfrm>
          <a:prstGeom prst="rect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от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които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извършват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отпадъци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предварително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третиране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 (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малки дружества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(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639762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Следващи стъпки в процеса на програмиране на ПКИП 2021-2027</a:t>
            </a:r>
            <a:endParaRPr lang="bg-BG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167477"/>
              </p:ext>
            </p:extLst>
          </p:nvPr>
        </p:nvGraphicFramePr>
        <p:xfrm>
          <a:off x="152400" y="1447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5726636" y="2996952"/>
            <a:ext cx="1369795" cy="120070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35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052736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Структура на ПКИП 2021-2027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270" y="5023024"/>
            <a:ext cx="35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1400" dirty="0">
              <a:solidFill>
                <a:prstClr val="white"/>
              </a:solidFill>
            </a:endParaRPr>
          </a:p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4644" y="5118272"/>
            <a:ext cx="3353756" cy="162662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ПКИП</a:t>
            </a:r>
            <a:r>
              <a:rPr lang="ru-RU" b="1" kern="0" dirty="0" smtClean="0">
                <a:solidFill>
                  <a:schemeClr val="tx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2021-2027</a:t>
            </a:r>
          </a:p>
          <a:p>
            <a:pPr algn="ctr"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2000" dirty="0" smtClean="0">
                <a:ln w="0"/>
                <a:solidFill>
                  <a:schemeClr val="tx1"/>
                </a:solidFill>
                <a:effectLst/>
                <a:latin typeface="+mj-lt"/>
              </a:rPr>
              <a:t>1 222.55</a:t>
            </a:r>
            <a:r>
              <a:rPr lang="bg-BG" sz="2000" dirty="0" smtClean="0">
                <a:ln w="0"/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bg-BG" sz="2000" dirty="0">
                <a:ln w="0"/>
                <a:solidFill>
                  <a:schemeClr val="tx1"/>
                </a:solidFill>
              </a:rPr>
              <a:t>млн. </a:t>
            </a:r>
            <a:r>
              <a:rPr lang="bg-BG" sz="2000" dirty="0" smtClean="0">
                <a:ln w="0"/>
                <a:solidFill>
                  <a:schemeClr val="tx1"/>
                </a:solidFill>
              </a:rPr>
              <a:t>евро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+mj-lt"/>
              </a:rPr>
              <a:t>)</a:t>
            </a:r>
            <a:endParaRPr lang="ru-RU" sz="20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1219200"/>
            <a:ext cx="3048000" cy="1168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 на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политиката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По-конкурентоспособна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по-интелигентна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Европа…“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02270" y="1219200"/>
            <a:ext cx="3084530" cy="1168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„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По-зелена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нисковъглеродна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устойчива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Европа…“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752600" y="2406307"/>
            <a:ext cx="381000" cy="565493"/>
          </a:xfrm>
          <a:prstGeom prst="downArrow">
            <a:avLst/>
          </a:prstGeom>
          <a:solidFill>
            <a:srgbClr val="9AF0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Down Arrow 31"/>
          <p:cNvSpPr/>
          <p:nvPr/>
        </p:nvSpPr>
        <p:spPr>
          <a:xfrm>
            <a:off x="7010400" y="2362200"/>
            <a:ext cx="381000" cy="590578"/>
          </a:xfrm>
          <a:prstGeom prst="downArrow">
            <a:avLst/>
          </a:prstGeom>
          <a:solidFill>
            <a:srgbClr val="CCFF99"/>
          </a:solidFill>
          <a:ln>
            <a:solidFill>
              <a:srgbClr val="519D7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Rounded Rectangle 32"/>
          <p:cNvSpPr/>
          <p:nvPr/>
        </p:nvSpPr>
        <p:spPr>
          <a:xfrm>
            <a:off x="457200" y="2971800"/>
            <a:ext cx="2963333" cy="9720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730.77 </a:t>
            </a:r>
            <a:r>
              <a:rPr lang="bg-BG" sz="1600" dirty="0" smtClean="0"/>
              <a:t>млн. евро</a:t>
            </a:r>
            <a:endParaRPr lang="bg-BG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5710451" y="2971800"/>
            <a:ext cx="2999572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2 „Кръгова икономика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smtClean="0"/>
              <a:t>459.89</a:t>
            </a:r>
            <a:r>
              <a:rPr lang="bg-BG" sz="1600" dirty="0" smtClean="0"/>
              <a:t> млн. евро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Up-Down Arrow 35"/>
          <p:cNvSpPr/>
          <p:nvPr/>
        </p:nvSpPr>
        <p:spPr>
          <a:xfrm rot="7685386">
            <a:off x="2615546" y="3549800"/>
            <a:ext cx="262554" cy="2130077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Up-Down Arrow 36"/>
          <p:cNvSpPr/>
          <p:nvPr/>
        </p:nvSpPr>
        <p:spPr>
          <a:xfrm rot="14059297">
            <a:off x="5915882" y="3568685"/>
            <a:ext cx="289700" cy="2068391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ounded Rectangle 13"/>
          <p:cNvSpPr/>
          <p:nvPr/>
        </p:nvSpPr>
        <p:spPr>
          <a:xfrm>
            <a:off x="1447800" y="4433087"/>
            <a:ext cx="6248400" cy="5199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„</a:t>
            </a:r>
            <a:r>
              <a:rPr lang="ru-RU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“, </a:t>
            </a:r>
            <a:r>
              <a:rPr lang="bg-BG" sz="1700" dirty="0" smtClean="0"/>
              <a:t>31</a:t>
            </a:r>
            <a:r>
              <a:rPr lang="en-US" sz="1700" dirty="0" smtClean="0"/>
              <a:t>.</a:t>
            </a:r>
            <a:r>
              <a:rPr lang="bg-BG" sz="1700" dirty="0" smtClean="0"/>
              <a:t>89</a:t>
            </a:r>
            <a:r>
              <a:rPr lang="bg-BG" sz="1700" dirty="0"/>
              <a:t> </a:t>
            </a:r>
            <a:r>
              <a:rPr lang="bg-BG" sz="1700" dirty="0" smtClean="0"/>
              <a:t>млн. евро</a:t>
            </a:r>
            <a:endParaRPr lang="bg-BG" sz="1700" dirty="0"/>
          </a:p>
        </p:txBody>
      </p:sp>
    </p:spTree>
    <p:extLst>
      <p:ext uri="{BB962C8B-B14F-4D97-AF65-F5344CB8AC3E}">
        <p14:creationId xmlns:p14="http://schemas.microsoft.com/office/powerpoint/2010/main" val="27226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Благодаря </a:t>
            </a:r>
            <a:r>
              <a:rPr lang="bg-BG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 вниманието</a:t>
            </a:r>
            <a:r>
              <a:rPr lang="bg-BG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en-US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истерство </a:t>
            </a: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икономиката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Главна </a:t>
            </a: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дирекция „Европейски фондове за конкурентоспособност“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София, </a:t>
            </a:r>
            <a:r>
              <a:rPr lang="bg-BG" sz="20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</a:t>
            </a:r>
            <a:r>
              <a:rPr lang="bg-BG" sz="2000" b="1" dirty="0" err="1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.“Шести септември“ 21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www.opic.bg</a:t>
            </a:r>
            <a:endParaRPr lang="en-US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052736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ПКИП 2021-2027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270" y="5023024"/>
            <a:ext cx="35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1000" y="1397013"/>
            <a:ext cx="4114800" cy="1760488"/>
          </a:xfrm>
          <a:prstGeom prst="rightArrow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 (i) развитие и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засилване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изследвания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въвеждането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81000" y="2971800"/>
            <a:ext cx="3960057" cy="1908852"/>
          </a:xfrm>
          <a:prstGeom prst="rightArrow">
            <a:avLst/>
          </a:prstGeom>
          <a:solidFill>
            <a:srgbClr val="FBAD57"/>
          </a:solidFill>
          <a:ln>
            <a:solidFill>
              <a:srgbClr val="FAFA3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(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усвояване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ползите от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цифровизацията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гражданите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дружествата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изследователските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и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публичните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04800" y="4732288"/>
            <a:ext cx="4191000" cy="2063573"/>
          </a:xfrm>
          <a:prstGeom prst="rightArrow">
            <a:avLst>
              <a:gd name="adj1" fmla="val 50000"/>
              <a:gd name="adj2" fmla="val 52599"/>
            </a:avLst>
          </a:prstGeom>
          <a:solidFill>
            <a:srgbClr val="DFD0FA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(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устойчивия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конкурентоспособността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МСП и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работни места,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включително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чрез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</a:t>
            </a:r>
          </a:p>
        </p:txBody>
      </p:sp>
      <p:sp>
        <p:nvSpPr>
          <p:cNvPr id="22" name="Oval 21"/>
          <p:cNvSpPr/>
          <p:nvPr/>
        </p:nvSpPr>
        <p:spPr>
          <a:xfrm>
            <a:off x="4278662" y="1219199"/>
            <a:ext cx="1386003" cy="5410199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ПКИП 2021-2027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5562601" y="1897906"/>
            <a:ext cx="3180014" cy="2064493"/>
          </a:xfrm>
          <a:prstGeom prst="leftArrow">
            <a:avLst>
              <a:gd name="adj1" fmla="val 50000"/>
              <a:gd name="adj2" fmla="val 48074"/>
            </a:avLst>
          </a:prstGeom>
          <a:solidFill>
            <a:srgbClr val="A1F1AE"/>
          </a:solidFill>
          <a:ln>
            <a:solidFill>
              <a:srgbClr val="19A93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(i)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енергийната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намаляване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емисиите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парникови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5602270" y="4212032"/>
            <a:ext cx="3281535" cy="2036367"/>
          </a:xfrm>
          <a:prstGeom prst="leftArrow">
            <a:avLst/>
          </a:prstGeom>
          <a:solidFill>
            <a:srgbClr val="75B79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(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прехода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ресурсоефективна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21049"/>
            <a:ext cx="222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Приоритет 1</a:t>
            </a:r>
            <a:endParaRPr kumimoji="0" lang="bg-BG" sz="2400" b="1" i="0" u="none" strike="noStrike" kern="1200" cap="none" spc="0" normalizeH="0" baseline="0" noProof="0" dirty="0">
              <a:ln w="0"/>
              <a:solidFill>
                <a:srgbClr val="4F81BD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121049"/>
            <a:ext cx="231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Приоритет 2</a:t>
            </a:r>
            <a:endParaRPr kumimoji="0" lang="bg-BG" sz="2400" b="1" i="0" u="none" strike="noStrike" kern="1200" cap="none" spc="0" normalizeH="0" baseline="0" noProof="0" dirty="0">
              <a:ln w="0"/>
              <a:solidFill>
                <a:srgbClr val="4F81BD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588696" cy="1052736"/>
          </a:xfrm>
        </p:spPr>
        <p:txBody>
          <a:bodyPr>
            <a:noAutofit/>
          </a:bodyPr>
          <a:lstStyle/>
          <a:p>
            <a:pPr algn="l"/>
            <a:r>
              <a:rPr lang="bg-BG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Ф</a:t>
            </a:r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инансово разпределение специфични цели</a:t>
            </a:r>
            <a:endParaRPr lang="bg-BG" sz="2000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2016812"/>
              </p:ext>
            </p:extLst>
          </p:nvPr>
        </p:nvGraphicFramePr>
        <p:xfrm>
          <a:off x="152399" y="1217148"/>
          <a:ext cx="8763001" cy="550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052736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Съотношение безвъзмездна помощ към финансови инструменти на ПКИП 2021-2027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270" y="5023024"/>
            <a:ext cx="35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9857395"/>
              </p:ext>
            </p:extLst>
          </p:nvPr>
        </p:nvGraphicFramePr>
        <p:xfrm>
          <a:off x="457200" y="1397000"/>
          <a:ext cx="80010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3028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419.6 млн. евро</a:t>
            </a:r>
            <a:endParaRPr lang="bg-BG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775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771 млн. евро</a:t>
            </a:r>
            <a:endParaRPr lang="bg-BG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Индикативни дейности</a:t>
            </a:r>
            <a:b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bg-BG" sz="28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подкрепата с БФП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 (i) развитие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засилване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изследвания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въвеждането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FFFC7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200" y="2667000"/>
            <a:ext cx="1447800" cy="26670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 дейности</a:t>
            </a:r>
            <a:r>
              <a:rPr lang="bg-BG" sz="1700" dirty="0" smtClean="0">
                <a:solidFill>
                  <a:schemeClr val="tx1"/>
                </a:solidFill>
              </a:rPr>
              <a:t>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667000"/>
            <a:ext cx="6858000" cy="2628098"/>
          </a:xfrm>
          <a:prstGeom prst="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осъществяване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вътрешни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НИРД и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bg-BG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 от ЕФРР: 65.57 </a:t>
            </a:r>
            <a:r>
              <a:rPr lang="bg-BG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bg-BG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bg-BG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 от </a:t>
            </a:r>
            <a:r>
              <a:rPr lang="bg-BG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ЕФРР: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188.09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заявяване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защита 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индустриална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собственост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10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иновационния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чрез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привличане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чуждестранни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изследователи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10 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Водено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общностите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местно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развитие (ВОМР) -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11.91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334000"/>
            <a:ext cx="1423086" cy="12954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5334000"/>
            <a:ext cx="6858000" cy="1295400"/>
          </a:xfrm>
          <a:prstGeom prst="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МСП,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малки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капитализация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Големите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сътрудничество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bg-BG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64896" cy="9765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Предстоящи за обявяване процедури по Приоритет 1, специфична цел 1</a:t>
            </a:r>
            <a:endParaRPr lang="bg-BG" sz="26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0913332"/>
              </p:ext>
            </p:extLst>
          </p:nvPr>
        </p:nvGraphicFramePr>
        <p:xfrm>
          <a:off x="22448" y="4480322"/>
          <a:ext cx="9144000" cy="92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33400" y="3871675"/>
            <a:ext cx="2638425" cy="472906"/>
          </a:xfrm>
          <a:prstGeom prst="wedgeRectCallout">
            <a:avLst>
              <a:gd name="adj1" fmla="val -42861"/>
              <a:gd name="adj2" fmla="val 10319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Май 2022</a:t>
            </a:r>
            <a:r>
              <a:rPr kumimoji="0" lang="bg-BG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г.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362200" y="5508910"/>
            <a:ext cx="3045821" cy="533400"/>
          </a:xfrm>
          <a:prstGeom prst="wedgeRectCallout">
            <a:avLst>
              <a:gd name="adj1" fmla="val 44305"/>
              <a:gd name="adj2" fmla="val -9053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Октомври 2022 г.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" y="1524000"/>
            <a:ext cx="765474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64896" cy="1052736"/>
          </a:xfrm>
        </p:spPr>
        <p:txBody>
          <a:bodyPr>
            <a:noAutofit/>
          </a:bodyPr>
          <a:lstStyle/>
          <a:p>
            <a:pPr algn="l"/>
            <a:r>
              <a:rPr lang="bg-BG" sz="2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подкрепата с </a:t>
            </a:r>
            <a:r>
              <a:rPr lang="bg-BG" sz="2600" b="1" u="sng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финансови инструменти</a:t>
            </a:r>
            <a:endParaRPr lang="bg-BG" sz="2600" b="1" u="sng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 (i) развитие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засилване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изследвания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въвеждането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FFFC7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199" y="2667000"/>
            <a:ext cx="1497227" cy="23622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Финансови инструменти</a:t>
            </a:r>
            <a:r>
              <a:rPr lang="bg-BG" sz="1700" dirty="0" smtClean="0">
                <a:solidFill>
                  <a:schemeClr val="tx1"/>
                </a:solidFill>
              </a:rPr>
              <a:t>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667000"/>
            <a:ext cx="6858000" cy="2331536"/>
          </a:xfrm>
          <a:prstGeom prst="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Дялов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инструмент: фонд „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bg-BG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 от ЕФРР: 21.2 </a:t>
            </a:r>
            <a:r>
              <a:rPr lang="bg-BG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 инструмент за рисково финансиране (</a:t>
            </a:r>
            <a:r>
              <a:rPr lang="bg-BG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 от ЕФРР: 34 </a:t>
            </a:r>
            <a:r>
              <a:rPr lang="bg-BG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Интегрирани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териториални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инвестиции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ИТИ)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инструмент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насочен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повишаване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иновационния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индустриалните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паркове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извън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тях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съответствие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териториално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развитие на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ЕФРР: 20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029200"/>
            <a:ext cx="1497226" cy="137160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4427" y="4998536"/>
            <a:ext cx="6884774" cy="1402264"/>
          </a:xfrm>
          <a:prstGeom prst="rect">
            <a:avLst/>
          </a:prstGeom>
          <a:solidFill>
            <a:srgbClr val="FFFC7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Малки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капитализация (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mid-caps)</a:t>
            </a: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mid-caps)</a:t>
            </a:r>
            <a:endParaRPr lang="bg-BG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Индустриални паркове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Големите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сътрудничество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bg-BG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512496" cy="105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Индикативни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дейности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Обхват на </a:t>
            </a:r>
            <a:r>
              <a:rPr lang="ru-RU" sz="2800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подкрепата</a:t>
            </a:r>
            <a:r>
              <a:rPr lang="ru-RU" sz="28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с БФП</a:t>
            </a:r>
            <a:endParaRPr lang="bg-BG" sz="28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204556"/>
            <a:ext cx="3048000" cy="11185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1 „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1218972"/>
            <a:ext cx="4114800" cy="1143000"/>
          </a:xfrm>
          <a:prstGeom prst="roundRect">
            <a:avLst/>
          </a:prstGeom>
          <a:solidFill>
            <a:srgbClr val="FBAD57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усвояване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ползите от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дружествата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изследователските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и </a:t>
            </a:r>
            <a:r>
              <a:rPr 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публичните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600200"/>
            <a:ext cx="1066800" cy="457200"/>
          </a:xfrm>
          <a:prstGeom prst="rightArrow">
            <a:avLst/>
          </a:prstGeom>
          <a:solidFill>
            <a:srgbClr val="9AF0FC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457200" y="2474890"/>
            <a:ext cx="1447800" cy="323953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Индикативни дейности</a:t>
            </a:r>
            <a:r>
              <a:rPr lang="bg-BG" sz="1700" dirty="0" smtClean="0">
                <a:solidFill>
                  <a:schemeClr val="tx1"/>
                </a:solidFill>
              </a:rPr>
              <a:t>:</a:t>
            </a:r>
            <a:endParaRPr lang="bg-BG" sz="1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474890"/>
            <a:ext cx="7010400" cy="3239530"/>
          </a:xfrm>
          <a:prstGeom prst="rect">
            <a:avLst/>
          </a:prstGeom>
          <a:solidFill>
            <a:srgbClr val="FBAD57"/>
          </a:solidFill>
          <a:ln>
            <a:solidFill>
              <a:srgbClr val="F2D15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въвеждането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технологии от Индустрия 4.0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Въвеждане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Индустрия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инвестиции,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насочени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софтуер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приложения в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Индустрия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Прилагане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подходящи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процеси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киберсигурност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поверителност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данните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Повишаване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дигиталните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умения на персонала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връзка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въведените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 от Индустрия 4.0 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Грантът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горепосочените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комбинира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финансови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рамките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операция по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правилата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ФИ или в две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отделни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операции - 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(грант) от ЕФРР: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65.57 </a:t>
            </a:r>
            <a:r>
              <a:rPr lang="ru-RU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млн.евро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5714420"/>
            <a:ext cx="1423086" cy="914980"/>
          </a:xfrm>
          <a:prstGeom prst="rect">
            <a:avLst/>
          </a:prstGeom>
          <a:solidFill>
            <a:srgbClr val="9AF0F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Целеви групи: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5714420"/>
            <a:ext cx="7010399" cy="914980"/>
          </a:xfrm>
          <a:prstGeom prst="rect">
            <a:avLst/>
          </a:prstGeom>
          <a:solidFill>
            <a:srgbClr val="FBAD57"/>
          </a:solidFill>
          <a:ln>
            <a:solidFill>
              <a:srgbClr val="FBAD5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</a:p>
        </p:txBody>
      </p:sp>
    </p:spTree>
    <p:extLst>
      <p:ext uri="{BB962C8B-B14F-4D97-AF65-F5344CB8AC3E}">
        <p14:creationId xmlns:p14="http://schemas.microsoft.com/office/powerpoint/2010/main" val="2336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1865</Words>
  <Application>Microsoft Office PowerPoint</Application>
  <PresentationFormat>On-screen Show (4:3)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Georgia</vt:lpstr>
      <vt:lpstr>Palatino Linotype</vt:lpstr>
      <vt:lpstr>Tahoma</vt:lpstr>
      <vt:lpstr>Times New Roman</vt:lpstr>
      <vt:lpstr>Trebuchet MS</vt:lpstr>
      <vt:lpstr>Wingdings</vt:lpstr>
      <vt:lpstr>2_Office Theme</vt:lpstr>
      <vt:lpstr>11_OPIK-Portrait_Transperant_14</vt:lpstr>
      <vt:lpstr>PowerPoint Presentation</vt:lpstr>
      <vt:lpstr>Структура на ПКИП 2021-2027</vt:lpstr>
      <vt:lpstr>Обхват на ПКИП 2021-2027</vt:lpstr>
      <vt:lpstr>Финансово разпределение специфични цели</vt:lpstr>
      <vt:lpstr>Съотношение безвъзмездна помощ към финансови инструменти на ПКИП 2021-2027</vt:lpstr>
      <vt:lpstr>Индикативни дейности Обхват на подкрепата с БФП</vt:lpstr>
      <vt:lpstr>Предстоящи за обявяване процедури по Приоритет 1, специфична цел 1</vt:lpstr>
      <vt:lpstr>Обхват на подкрепата с финансови инструменти</vt:lpstr>
      <vt:lpstr>Индикативни дейности Обхват на подкрепата с БФП</vt:lpstr>
      <vt:lpstr>Обхват на подкрепата с финансови инструменти</vt:lpstr>
      <vt:lpstr>Индикативни дейности Обхват на подкрепата с БФП</vt:lpstr>
      <vt:lpstr>Предстоящи за обявяване процедури по Приоритет 1, специфична цел 3</vt:lpstr>
      <vt:lpstr>Обхват на подкрепата с финансови инструменти</vt:lpstr>
      <vt:lpstr>Индикативни дейности Обхват на подкрепата с БФП</vt:lpstr>
      <vt:lpstr>Обхват на подкрепата с финансови инструменти</vt:lpstr>
      <vt:lpstr>Индикативни дейности Обхват на подкрепата с БФП</vt:lpstr>
      <vt:lpstr>Предстоящи за обявяване процедури по Приоритет 2, специфична цел 6</vt:lpstr>
      <vt:lpstr>Обхват на подкрепата с финансови инструменти</vt:lpstr>
      <vt:lpstr>Следващи стъпки в процеса на програмиране на ПКИП 2021-2027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2015-11-12T16:10:40Z</dcterms:created>
  <dcterms:modified xsi:type="dcterms:W3CDTF">2021-10-04T14:11:40Z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