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0" r:id="rId2"/>
    <p:sldId id="334" r:id="rId3"/>
    <p:sldId id="335" r:id="rId4"/>
    <p:sldId id="336" r:id="rId5"/>
    <p:sldId id="337" r:id="rId6"/>
    <p:sldId id="338" r:id="rId7"/>
    <p:sldId id="301" r:id="rId8"/>
    <p:sldId id="339" r:id="rId9"/>
    <p:sldId id="317" r:id="rId10"/>
    <p:sldId id="340" r:id="rId11"/>
    <p:sldId id="274" r:id="rId12"/>
    <p:sldId id="318" r:id="rId13"/>
    <p:sldId id="275" r:id="rId14"/>
    <p:sldId id="319" r:id="rId15"/>
    <p:sldId id="269" r:id="rId16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1" autoAdjust="0"/>
    <p:restoredTop sz="85325" autoAdjust="0"/>
  </p:normalViewPr>
  <p:slideViewPr>
    <p:cSldViewPr>
      <p:cViewPr>
        <p:scale>
          <a:sx n="93" d="100"/>
          <a:sy n="93" d="100"/>
        </p:scale>
        <p:origin x="-143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Yanchev\Desktop\fin.%20data%2031.12.2018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Yanchev\Desktop\fin.%20data%2031.12.2018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KYanchev\Desktop\fin.%20data%2031.12.2018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bg-BG" sz="2000" i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 изпълнение на ОПОС 2014-2020 </a:t>
            </a:r>
          </a:p>
          <a:p>
            <a:pPr>
              <a:defRPr/>
            </a:pPr>
            <a:r>
              <a:rPr lang="bg-BG" sz="2000" i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към 31.12.201</a:t>
            </a:r>
            <a:r>
              <a:rPr lang="en-US" sz="2000" i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bg-BG" sz="2000" i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</a:t>
            </a:r>
          </a:p>
        </c:rich>
      </c:tx>
      <c:layout>
        <c:manualLayout>
          <c:xMode val="edge"/>
          <c:yMode val="edge"/>
          <c:x val="0.24255150785448165"/>
          <c:y val="1.1049438492319605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Danni!$A$28</c:f>
              <c:strCache>
                <c:ptCount val="1"/>
                <c:pt idx="0">
                  <c:v>Общо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4"/>
            <c:invertIfNegative val="0"/>
            <c:bubble3D val="0"/>
            <c:spPr>
              <a:solidFill>
                <a:srgbClr val="6600CC"/>
              </a:solidFill>
            </c:spPr>
          </c:dPt>
          <c:dPt>
            <c:idx val="5"/>
            <c:invertIfNegative val="0"/>
            <c:bubble3D val="0"/>
            <c:spPr>
              <a:solidFill>
                <a:srgbClr val="00FF00"/>
              </a:solidFill>
            </c:spPr>
          </c:dPt>
          <c:dLbls>
            <c:txPr>
              <a:bodyPr rot="-21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Danni!$B$27:$G$27</c:f>
              <c:strCache>
                <c:ptCount val="6"/>
                <c:pt idx="0">
                  <c:v>Бюджет (обща сума)</c:v>
                </c:pt>
                <c:pt idx="1">
                  <c:v>Обявени процедури</c:v>
                </c:pt>
                <c:pt idx="2">
                  <c:v>Договорени суми (БФП)</c:v>
                </c:pt>
                <c:pt idx="3">
                  <c:v>Платени суми от ОПОС </c:v>
                </c:pt>
                <c:pt idx="4">
                  <c:v>Верифицирани разходи </c:v>
                </c:pt>
                <c:pt idx="5">
                  <c:v>Сертифицирани пред ЕК </c:v>
                </c:pt>
              </c:strCache>
            </c:strRef>
          </c:cat>
          <c:val>
            <c:numRef>
              <c:f>Danni!$B$28:$G$28</c:f>
              <c:numCache>
                <c:formatCode>#,##0</c:formatCode>
                <c:ptCount val="6"/>
                <c:pt idx="0">
                  <c:v>3462564946.0100002</c:v>
                </c:pt>
                <c:pt idx="1">
                  <c:v>3553223878.7099996</c:v>
                </c:pt>
                <c:pt idx="2">
                  <c:v>1683940331.8199997</c:v>
                </c:pt>
                <c:pt idx="3">
                  <c:v>552324476.6099999</c:v>
                </c:pt>
                <c:pt idx="4">
                  <c:v>457398543.67999995</c:v>
                </c:pt>
                <c:pt idx="5">
                  <c:v>459272773.81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9549440"/>
        <c:axId val="42123264"/>
      </c:barChart>
      <c:catAx>
        <c:axId val="39549440"/>
        <c:scaling>
          <c:orientation val="minMax"/>
        </c:scaling>
        <c:delete val="0"/>
        <c:axPos val="b"/>
        <c:majorTickMark val="out"/>
        <c:minorTickMark val="none"/>
        <c:tickLblPos val="nextTo"/>
        <c:crossAx val="42123264"/>
        <c:crosses val="autoZero"/>
        <c:auto val="1"/>
        <c:lblAlgn val="ctr"/>
        <c:lblOffset val="100"/>
        <c:noMultiLvlLbl val="0"/>
      </c:catAx>
      <c:valAx>
        <c:axId val="42123264"/>
        <c:scaling>
          <c:orientation val="minMax"/>
        </c:scaling>
        <c:delete val="0"/>
        <c:axPos val="l"/>
        <c:majorGridlines>
          <c:spPr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crossAx val="3954944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bg-BG" sz="20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 изпълнение на ОПОС 2014-2020 </a:t>
            </a:r>
          </a:p>
          <a:p>
            <a:pPr>
              <a:defRPr/>
            </a:pPr>
            <a:r>
              <a:rPr lang="bg-BG" sz="20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към 31.12.2017 г.</a:t>
            </a:r>
          </a:p>
        </c:rich>
      </c:tx>
      <c:layout>
        <c:manualLayout>
          <c:xMode val="edge"/>
          <c:yMode val="edge"/>
          <c:x val="0.18481576543263586"/>
          <c:y val="1.4692374079412861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Danni!$A$3</c:f>
              <c:strCache>
                <c:ptCount val="1"/>
                <c:pt idx="0">
                  <c:v>Общо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0000FF"/>
              </a:solidFill>
            </c:spPr>
          </c:dPt>
          <c:dPt>
            <c:idx val="4"/>
            <c:invertIfNegative val="0"/>
            <c:bubble3D val="0"/>
            <c:spPr>
              <a:solidFill>
                <a:srgbClr val="6600CC"/>
              </a:solidFill>
            </c:spPr>
          </c:dPt>
          <c:dPt>
            <c:idx val="5"/>
            <c:invertIfNegative val="0"/>
            <c:bubble3D val="0"/>
            <c:spPr>
              <a:solidFill>
                <a:srgbClr val="00FF00"/>
              </a:solidFill>
            </c:spPr>
          </c:dPt>
          <c:dLbls>
            <c:txPr>
              <a:bodyPr rot="-2100000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Danni!$B$2:$G$2</c:f>
              <c:strCache>
                <c:ptCount val="6"/>
                <c:pt idx="0">
                  <c:v>Бюджет (обща сума)</c:v>
                </c:pt>
                <c:pt idx="1">
                  <c:v>Обявени процедури</c:v>
                </c:pt>
                <c:pt idx="2">
                  <c:v>Договорени суми (БФП)</c:v>
                </c:pt>
                <c:pt idx="3">
                  <c:v>Платени суми от ОПОС </c:v>
                </c:pt>
                <c:pt idx="4">
                  <c:v>Верифицирани разходи </c:v>
                </c:pt>
                <c:pt idx="5">
                  <c:v>Сертифицирани пред ЕК </c:v>
                </c:pt>
              </c:strCache>
            </c:strRef>
          </c:cat>
          <c:val>
            <c:numRef>
              <c:f>Danni!$B$3:$G$3</c:f>
              <c:numCache>
                <c:formatCode>#,##0</c:formatCode>
                <c:ptCount val="6"/>
                <c:pt idx="0">
                  <c:v>3462564946.0100002</c:v>
                </c:pt>
                <c:pt idx="1">
                  <c:v>1529529768.6900001</c:v>
                </c:pt>
                <c:pt idx="2">
                  <c:v>829542932.63999999</c:v>
                </c:pt>
                <c:pt idx="3">
                  <c:v>184953875.61000007</c:v>
                </c:pt>
                <c:pt idx="4">
                  <c:v>124011849.03999999</c:v>
                </c:pt>
                <c:pt idx="5">
                  <c:v>118202584.26999998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4113920"/>
        <c:axId val="42127296"/>
      </c:barChart>
      <c:catAx>
        <c:axId val="44113920"/>
        <c:scaling>
          <c:orientation val="minMax"/>
        </c:scaling>
        <c:delete val="0"/>
        <c:axPos val="b"/>
        <c:majorTickMark val="out"/>
        <c:minorTickMark val="none"/>
        <c:tickLblPos val="nextTo"/>
        <c:crossAx val="42127296"/>
        <c:crosses val="autoZero"/>
        <c:auto val="1"/>
        <c:lblAlgn val="ctr"/>
        <c:lblOffset val="100"/>
        <c:noMultiLvlLbl val="0"/>
      </c:catAx>
      <c:valAx>
        <c:axId val="42127296"/>
        <c:scaling>
          <c:orientation val="minMax"/>
        </c:scaling>
        <c:delete val="0"/>
        <c:axPos val="l"/>
        <c:majorGridlines>
          <c:spPr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crossAx val="4411392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813569811900583"/>
          <c:y val="0.10747433197482352"/>
          <c:w val="0.77687912421344574"/>
          <c:h val="0.732299518871325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Danni!$A$52</c:f>
              <c:strCache>
                <c:ptCount val="1"/>
                <c:pt idx="0">
                  <c:v>Общо за 2017 г.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1.4629465505983387E-2"/>
                  <c:y val="3.92973652253754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1265767703828588E-17"/>
                  <c:y val="-1.54142581888246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229745240523603E-2"/>
                  <c:y val="-2.89554940149530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1800000"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Danni!$B$51:$F$51</c:f>
              <c:strCache>
                <c:ptCount val="5"/>
                <c:pt idx="0">
                  <c:v>Обявени процедури</c:v>
                </c:pt>
                <c:pt idx="1">
                  <c:v>Договорени суми (БФП)</c:v>
                </c:pt>
                <c:pt idx="2">
                  <c:v>Платени суми от ОПОС </c:v>
                </c:pt>
                <c:pt idx="3">
                  <c:v>Верифицирани разходи </c:v>
                </c:pt>
                <c:pt idx="4">
                  <c:v>Сертифицирани пред ЕК </c:v>
                </c:pt>
              </c:strCache>
            </c:strRef>
          </c:cat>
          <c:val>
            <c:numRef>
              <c:f>Danni!$B$52:$F$52</c:f>
              <c:numCache>
                <c:formatCode>#,##0</c:formatCode>
                <c:ptCount val="5"/>
                <c:pt idx="0">
                  <c:v>358476036.29000002</c:v>
                </c:pt>
                <c:pt idx="1">
                  <c:v>277006932.58000004</c:v>
                </c:pt>
                <c:pt idx="2">
                  <c:v>115374318.00999996</c:v>
                </c:pt>
                <c:pt idx="3">
                  <c:v>92118819.849999979</c:v>
                </c:pt>
                <c:pt idx="4">
                  <c:v>112540673.21000004</c:v>
                </c:pt>
              </c:numCache>
            </c:numRef>
          </c:val>
        </c:ser>
        <c:ser>
          <c:idx val="1"/>
          <c:order val="1"/>
          <c:tx>
            <c:strRef>
              <c:f>Danni!$A$53</c:f>
              <c:strCache>
                <c:ptCount val="1"/>
                <c:pt idx="0">
                  <c:v>Общо за 2018 г.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8017591707967704E-2"/>
                  <c:y val="2.01511388302396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4139931874852604E-2"/>
                  <c:y val="-3.532393361762772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4421760378662816E-2"/>
                  <c:y val="7.70712909441240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8590857480948942E-2"/>
                  <c:y val="3.8535645472060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4421607336592008E-2"/>
                  <c:y val="3.85356454720616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1800000"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Danni!$B$51:$F$51</c:f>
              <c:strCache>
                <c:ptCount val="5"/>
                <c:pt idx="0">
                  <c:v>Обявени процедури</c:v>
                </c:pt>
                <c:pt idx="1">
                  <c:v>Договорени суми (БФП)</c:v>
                </c:pt>
                <c:pt idx="2">
                  <c:v>Платени суми от ОПОС </c:v>
                </c:pt>
                <c:pt idx="3">
                  <c:v>Верифицирани разходи </c:v>
                </c:pt>
                <c:pt idx="4">
                  <c:v>Сертифицирани пред ЕК </c:v>
                </c:pt>
              </c:strCache>
            </c:strRef>
          </c:cat>
          <c:val>
            <c:numRef>
              <c:f>Danni!$B$53:$F$53</c:f>
              <c:numCache>
                <c:formatCode>#,##0</c:formatCode>
                <c:ptCount val="5"/>
                <c:pt idx="0">
                  <c:v>2023694110.02</c:v>
                </c:pt>
                <c:pt idx="1">
                  <c:v>854397399.18000007</c:v>
                </c:pt>
                <c:pt idx="2">
                  <c:v>367370600.99999994</c:v>
                </c:pt>
                <c:pt idx="3">
                  <c:v>333386694.63999987</c:v>
                </c:pt>
                <c:pt idx="4">
                  <c:v>341070189.51999986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4117504"/>
        <c:axId val="41967616"/>
      </c:barChart>
      <c:catAx>
        <c:axId val="44117504"/>
        <c:scaling>
          <c:orientation val="minMax"/>
        </c:scaling>
        <c:delete val="0"/>
        <c:axPos val="b"/>
        <c:majorTickMark val="out"/>
        <c:minorTickMark val="none"/>
        <c:tickLblPos val="nextTo"/>
        <c:crossAx val="41967616"/>
        <c:crosses val="autoZero"/>
        <c:auto val="1"/>
        <c:lblAlgn val="ctr"/>
        <c:lblOffset val="100"/>
        <c:noMultiLvlLbl val="0"/>
      </c:catAx>
      <c:valAx>
        <c:axId val="41967616"/>
        <c:scaling>
          <c:orientation val="minMax"/>
        </c:scaling>
        <c:delete val="0"/>
        <c:axPos val="l"/>
        <c:majorGridlines>
          <c:spPr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crossAx val="441175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60845900255444"/>
          <c:y val="2.954561315673691E-2"/>
          <c:w val="0.1219717756752178"/>
          <c:h val="0.40911686617207532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0.46016</cdr:x>
      <cdr:y>0.04582</cdr:y>
    </cdr:from>
    <cdr:to>
      <cdr:x>0.59203</cdr:x>
      <cdr:y>0.30458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90876" y="16192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0.25422</cdr:x>
      <cdr:y>0</cdr:y>
    </cdr:from>
    <cdr:to>
      <cdr:x>0.8107</cdr:x>
      <cdr:y>0.09572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765266" y="0"/>
          <a:ext cx="3864010" cy="3619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600" b="1">
            <a:solidFill>
              <a:srgbClr val="0033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6" cy="496888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2389" y="0"/>
            <a:ext cx="2955926" cy="496888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4EE89390-E30A-419C-85B5-698289EB86A4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6"/>
            <a:ext cx="2955926" cy="496888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2389" y="9432926"/>
            <a:ext cx="2955926" cy="496888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1A12D921-7508-49A3-A3C3-F2F89CC1B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77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2F1D0BB9-4E50-4EDF-A67D-EF517E0B966B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1" y="4717416"/>
            <a:ext cx="5455920" cy="4469130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6F035DFC-BBE1-4CDA-B981-A5954F5C1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047485"/>
            <a:ext cx="7772400" cy="3965691"/>
          </a:xfrm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ТРИНАДЕСЕТО </a:t>
            </a:r>
            <a: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</a:t>
            </a:r>
            <a:b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КОМИТЕТ ЗА НАБЛЮДЕНИЕ </a:t>
            </a:r>
            <a:b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3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ОПЕРАТИВНА </a:t>
            </a:r>
            <a: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 </a:t>
            </a:r>
            <a:b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«ОКОЛНА </a:t>
            </a:r>
            <a: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СРЕДА 2014 – 2020  г</a:t>
            </a:r>
            <a:r>
              <a:rPr lang="ru-RU" sz="3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.»</a:t>
            </a:r>
            <a: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София </a:t>
            </a:r>
            <a:r>
              <a:rPr lang="ru-RU" sz="31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31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март 2019 </a:t>
            </a:r>
            <a:r>
              <a:rPr lang="ru-RU" sz="31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</a:t>
            </a:r>
            <a: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42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200" b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41168"/>
            <a:ext cx="9144000" cy="218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76243"/>
            <a:ext cx="1357298" cy="120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3"/>
            <a:ext cx="1658937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445224"/>
            <a:ext cx="9097650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54862" y="1844824"/>
            <a:ext cx="8437782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79" name="Content Placeholder 12"/>
          <p:cNvSpPr txBox="1">
            <a:spLocks/>
          </p:cNvSpPr>
          <p:nvPr/>
        </p:nvSpPr>
        <p:spPr>
          <a:xfrm>
            <a:off x="251520" y="4077072"/>
            <a:ext cx="8568952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en-US" sz="1800" b="1" i="1" u="sng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348983" y="1412776"/>
            <a:ext cx="8437782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500" b="1" dirty="0" smtClean="0">
              <a:solidFill>
                <a:srgbClr val="FF0000"/>
              </a:solidFill>
            </a:endParaRPr>
          </a:p>
        </p:txBody>
      </p:sp>
      <p:sp>
        <p:nvSpPr>
          <p:cNvPr id="14" name="Title 11"/>
          <p:cNvSpPr txBox="1">
            <a:spLocks/>
          </p:cNvSpPr>
          <p:nvPr/>
        </p:nvSpPr>
        <p:spPr>
          <a:xfrm>
            <a:off x="1619672" y="411641"/>
            <a:ext cx="6048672" cy="641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g-BG" sz="1700" b="1" i="1" smtClean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z="1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</a:t>
            </a: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 3 „НАТУРА 2000 И БИОРАЗНООБРАЗИЕ“</a:t>
            </a:r>
            <a:b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8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Актуален статус </a:t>
            </a:r>
            <a:br>
              <a:rPr lang="bg-BG" sz="18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sz="1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8009" y="1280341"/>
            <a:ext cx="8338448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endParaRPr lang="bg-BG" b="1" i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spcBef>
                <a:spcPct val="20000"/>
              </a:spcBef>
            </a:pPr>
            <a:r>
              <a:rPr lang="bg-BG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Към края на м. февруари 2019 г.:</a:t>
            </a:r>
          </a:p>
          <a:p>
            <a:pPr lvl="0" algn="just">
              <a:spcBef>
                <a:spcPct val="20000"/>
              </a:spcBef>
            </a:pPr>
            <a:endParaRPr lang="bg-BG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 algn="just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bg-BG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Обявени процедури: </a:t>
            </a:r>
            <a:r>
              <a:rPr lang="bg-BG" b="1" smtClean="0"/>
              <a:t>5 бр. на стойност от 76,2 млн.лв. или 38 % от бюджета;</a:t>
            </a:r>
          </a:p>
          <a:p>
            <a:pPr lvl="0" algn="just">
              <a:spcBef>
                <a:spcPct val="20000"/>
              </a:spcBef>
            </a:pP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 algn="just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 </a:t>
            </a:r>
            <a:r>
              <a:rPr lang="ru-RU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рамките на приоритетната ос до момента са договорени общо 18 бр.</a:t>
            </a:r>
            <a:r>
              <a:rPr lang="ru-RU" b="1"/>
              <a:t> </a:t>
            </a:r>
            <a:r>
              <a:rPr lang="ru-RU" b="1" smtClean="0"/>
              <a:t>проекта с </a:t>
            </a:r>
            <a:r>
              <a:rPr lang="ru-RU" b="1"/>
              <a:t>обща стойност на БФП от </a:t>
            </a:r>
            <a:r>
              <a:rPr lang="ru-RU" b="1" smtClean="0"/>
              <a:t>69,3 млн. лв</a:t>
            </a:r>
            <a:r>
              <a:rPr lang="ru-RU" b="1"/>
              <a:t>., равняващи се на 35 % от бюджета </a:t>
            </a:r>
            <a:r>
              <a:rPr lang="ru-RU" b="1" smtClean="0"/>
              <a:t>на оста;</a:t>
            </a:r>
          </a:p>
          <a:p>
            <a:pPr lvl="0" algn="just">
              <a:spcBef>
                <a:spcPct val="20000"/>
              </a:spcBef>
            </a:pPr>
            <a:endParaRPr lang="ru-RU" b="1"/>
          </a:p>
          <a:p>
            <a:pPr marL="342900" lvl="0" indent="-342900" algn="just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b="1"/>
              <a:t> </a:t>
            </a:r>
            <a:r>
              <a:rPr lang="ru-RU" b="1" smtClean="0"/>
              <a:t>  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 на изпълнение са 17 бр</a:t>
            </a:r>
            <a:r>
              <a:rPr lang="ru-RU" b="1"/>
              <a:t>., по приоритетната ос е приключил 1 (един) бр. проект – Управленски подход за Натура </a:t>
            </a:r>
            <a:r>
              <a:rPr lang="ru-RU" b="1" smtClean="0"/>
              <a:t>2000.</a:t>
            </a:r>
            <a:endParaRPr lang="en-US" b="1" dirty="0" smtClean="0"/>
          </a:p>
          <a:p>
            <a:pPr lvl="0" algn="just">
              <a:spcBef>
                <a:spcPct val="20000"/>
              </a:spcBef>
            </a:pPr>
            <a:endParaRPr lang="en-US" sz="1600" b="1" dirty="0"/>
          </a:p>
          <a:p>
            <a:pPr lvl="0" algn="just">
              <a:spcBef>
                <a:spcPct val="20000"/>
              </a:spcBef>
            </a:pPr>
            <a:endParaRPr lang="en-US" sz="1600" b="1" dirty="0"/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695450" algn="l"/>
              </a:tabLst>
            </a:pPr>
            <a:endParaRPr lang="en-US" b="1" dirty="0" smtClean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695450" algn="l"/>
              </a:tabLst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pic>
        <p:nvPicPr>
          <p:cNvPr id="12" name="Picture 11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6243"/>
            <a:ext cx="1141274" cy="118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095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315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729311" y="396584"/>
            <a:ext cx="6011041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ОС </a:t>
            </a:r>
            <a:r>
              <a:rPr lang="bg-BG" sz="1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„ПРЕВЕНЦИЯ И УПРАВЛЕНИЕ НА РИСКА ОТ НАВОДНЕНИЯ И СВЛАЧИЩА“</a:t>
            </a: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по рамката за изпълнение към 31.12.2018 г. </a:t>
            </a:r>
            <a:endParaRPr lang="bg-BG" sz="1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237312"/>
            <a:ext cx="9097650" cy="6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293402" y="3789040"/>
            <a:ext cx="8560701" cy="2729686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600" b="1" smtClean="0">
                <a:solidFill>
                  <a:prstClr val="black"/>
                </a:solidFill>
                <a:ea typeface="Calibri"/>
                <a:cs typeface="Times New Roman"/>
              </a:rPr>
              <a:t> </a:t>
            </a:r>
            <a:r>
              <a:rPr lang="bg-BG" sz="1600" b="1" smtClean="0">
                <a:solidFill>
                  <a:prstClr val="black"/>
                </a:solidFill>
                <a:ea typeface="Calibri"/>
                <a:cs typeface="Times New Roman"/>
              </a:rPr>
              <a:t>  </a:t>
            </a:r>
            <a:r>
              <a:rPr lang="bg-BG" sz="1600" b="1" u="sng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Общият  </a:t>
            </a:r>
            <a:r>
              <a:rPr lang="bg-BG" sz="1600" b="1" u="sng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размер на сертифицираните разходи </a:t>
            </a:r>
            <a:r>
              <a:rPr lang="bg-BG" sz="1600" b="1" u="sng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lang="bg-BG" sz="1600" b="1" smtClean="0">
                <a:solidFill>
                  <a:prstClr val="black"/>
                </a:solidFill>
                <a:ea typeface="Calibri"/>
                <a:cs typeface="Times New Roman"/>
              </a:rPr>
              <a:t>възлиза на 10</a:t>
            </a:r>
            <a:r>
              <a:rPr lang="bg-BG" sz="1600" b="1">
                <a:solidFill>
                  <a:prstClr val="black"/>
                </a:solidFill>
                <a:ea typeface="Calibri"/>
                <a:cs typeface="Times New Roman"/>
              </a:rPr>
              <a:t> 195 </a:t>
            </a:r>
            <a:r>
              <a:rPr lang="bg-BG" sz="1600" b="1" smtClean="0">
                <a:solidFill>
                  <a:prstClr val="black"/>
                </a:solidFill>
                <a:ea typeface="Calibri"/>
                <a:cs typeface="Times New Roman"/>
              </a:rPr>
              <a:t>940 евро </a:t>
            </a:r>
            <a:r>
              <a:rPr lang="bg-BG" sz="1600" b="1">
                <a:solidFill>
                  <a:prstClr val="black"/>
                </a:solidFill>
                <a:ea typeface="Calibri"/>
                <a:cs typeface="Times New Roman"/>
              </a:rPr>
              <a:t>или 227 </a:t>
            </a:r>
            <a:r>
              <a:rPr lang="bg-BG" sz="1600" b="1" smtClean="0">
                <a:solidFill>
                  <a:prstClr val="black"/>
                </a:solidFill>
                <a:ea typeface="Calibri"/>
                <a:cs typeface="Times New Roman"/>
              </a:rPr>
              <a:t>%.</a:t>
            </a:r>
            <a:endParaRPr lang="ru-RU" sz="1600" b="1" dirty="0"/>
          </a:p>
          <a:p>
            <a:pPr marL="0" lvl="0" indent="0" algn="just">
              <a:lnSpc>
                <a:spcPct val="115000"/>
              </a:lnSpc>
              <a:buNone/>
            </a:pPr>
            <a:r>
              <a:rPr lang="en-US" sz="1600" b="1" smtClean="0">
                <a:ea typeface="Calibri"/>
                <a:cs typeface="Times New Roman"/>
              </a:rPr>
              <a:t>  </a:t>
            </a:r>
            <a:r>
              <a:rPr lang="bg-BG" sz="1600" b="1" smtClean="0">
                <a:ea typeface="Calibri"/>
                <a:cs typeface="Times New Roman"/>
              </a:rPr>
              <a:t>  По </a:t>
            </a:r>
            <a:r>
              <a:rPr lang="bg-BG" sz="1600" b="1">
                <a:ea typeface="Calibri"/>
                <a:cs typeface="Times New Roman"/>
              </a:rPr>
              <a:t>индикатор </a:t>
            </a:r>
            <a:r>
              <a:rPr lang="bg-BG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Предотвратяване и управление на риска: Брой жители, които се ползват от мерки за защита от наводнения </a:t>
            </a:r>
            <a:r>
              <a:rPr lang="bg-BG" sz="1600" b="1">
                <a:ea typeface="Calibri"/>
                <a:cs typeface="Times New Roman"/>
              </a:rPr>
              <a:t>са отчетени 15 051 бр. ж. по проекта, изпълняван от ГД ПБЗН</a:t>
            </a:r>
            <a:r>
              <a:rPr lang="bg-BG" sz="1600" b="1" smtClean="0">
                <a:ea typeface="Calibri"/>
                <a:cs typeface="Times New Roman"/>
              </a:rPr>
              <a:t>;</a:t>
            </a:r>
            <a:endParaRPr lang="en-US" sz="1600" b="1"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buNone/>
            </a:pPr>
            <a:r>
              <a:rPr lang="en-US" sz="1600" b="1" smtClean="0">
                <a:ea typeface="Calibri"/>
                <a:cs typeface="Times New Roman"/>
              </a:rPr>
              <a:t> </a:t>
            </a:r>
            <a:endParaRPr lang="bg-BG" sz="1600" b="1" smtClean="0"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buNone/>
            </a:pPr>
            <a:r>
              <a:rPr lang="en-US" sz="1600" b="1" smtClean="0">
                <a:ea typeface="Calibri"/>
                <a:cs typeface="Times New Roman"/>
              </a:rPr>
              <a:t> </a:t>
            </a:r>
            <a:r>
              <a:rPr lang="bg-BG" sz="1600" b="1" smtClean="0">
                <a:ea typeface="Calibri"/>
                <a:cs typeface="Times New Roman"/>
              </a:rPr>
              <a:t>   Междинната </a:t>
            </a:r>
            <a:r>
              <a:rPr lang="bg-BG" sz="1600" b="1">
                <a:ea typeface="Calibri"/>
                <a:cs typeface="Times New Roman"/>
              </a:rPr>
              <a:t>цел по индикатор </a:t>
            </a:r>
            <a:r>
              <a:rPr lang="bg-BG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Укрепени свлачища (хектари)</a:t>
            </a:r>
            <a:r>
              <a:rPr lang="bg-BG" sz="1600" b="1">
                <a:ea typeface="Calibri"/>
                <a:cs typeface="Times New Roman"/>
              </a:rPr>
              <a:t> </a:t>
            </a:r>
            <a:r>
              <a:rPr lang="bg-BG" sz="1600" b="1" smtClean="0">
                <a:ea typeface="Calibri"/>
                <a:cs typeface="Times New Roman"/>
              </a:rPr>
              <a:t>се дължи на </a:t>
            </a:r>
            <a:r>
              <a:rPr lang="bg-BG" sz="1600" b="1">
                <a:ea typeface="Calibri"/>
                <a:cs typeface="Times New Roman"/>
              </a:rPr>
              <a:t>договорите, сключени с АПИ – 2,99 ха. и община Луковит – 0,48 ха</a:t>
            </a:r>
            <a:r>
              <a:rPr lang="bg-BG" sz="1600" b="1" smtClean="0">
                <a:ea typeface="Calibri"/>
                <a:cs typeface="Times New Roman"/>
              </a:rPr>
              <a:t>. Общата </a:t>
            </a:r>
            <a:r>
              <a:rPr lang="bg-BG" sz="1600" b="1">
                <a:ea typeface="Calibri"/>
                <a:cs typeface="Times New Roman"/>
              </a:rPr>
              <a:t>отчетена  площ на укрепените свалчища е 3,47 ха. или 174 %.</a:t>
            </a:r>
            <a:endParaRPr lang="en-US" sz="1600" b="1"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600" b="1" smtClean="0">
                <a:ea typeface="Calibri"/>
                <a:cs typeface="Times New Roman"/>
              </a:rPr>
              <a:t>   </a:t>
            </a:r>
            <a:endParaRPr lang="ru-RU" sz="1600" dirty="0" smtClean="0"/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293402" y="3645024"/>
            <a:ext cx="8662833" cy="3024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0" y="216378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6243"/>
            <a:ext cx="1141274" cy="118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824056"/>
              </p:ext>
            </p:extLst>
          </p:nvPr>
        </p:nvGraphicFramePr>
        <p:xfrm>
          <a:off x="397289" y="1484783"/>
          <a:ext cx="8352928" cy="2160241"/>
        </p:xfrm>
        <a:graphic>
          <a:graphicData uri="http://schemas.openxmlformats.org/drawingml/2006/table">
            <a:tbl>
              <a:tblPr/>
              <a:tblGrid>
                <a:gridCol w="3486805"/>
                <a:gridCol w="1207779"/>
                <a:gridCol w="1375817"/>
                <a:gridCol w="1218282"/>
                <a:gridCol w="1064245"/>
              </a:tblGrid>
              <a:tr h="60974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Показател или ключов етап на изпълнението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Мерна единица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Етапна цел за 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64458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евро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€ 4 500 000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€ 10 195 940,00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74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Предотвратяване и управление на риска: Брой жители, които се ползват от мерки за защита от наводнения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1 300 000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15 051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62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Укрепени свлачища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хектара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33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798937" y="423120"/>
            <a:ext cx="5797399" cy="90009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ОС 4 „ПРЕВЕНЦИЯ И УПРАВЛЕНИЕ НА РИСКА ОТ НАВОДНЕНИЯ И СВЛАЧИЩА</a:t>
            </a:r>
            <a:r>
              <a:rPr lang="ru-RU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b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8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Актуален статус</a:t>
            </a:r>
            <a:endParaRPr lang="bg-BG" sz="1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877272"/>
            <a:ext cx="9097650" cy="98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48983" y="1412776"/>
            <a:ext cx="8437782" cy="4968552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endParaRPr lang="bg-BG" sz="18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just">
              <a:buNone/>
            </a:pPr>
            <a:endParaRPr lang="bg-BG" sz="18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just">
              <a:buNone/>
            </a:pPr>
            <a:r>
              <a:rPr lang="bg-BG" sz="18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Към </a:t>
            </a:r>
            <a:r>
              <a:rPr lang="bg-BG" sz="18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края на м. февруари 2019 г</a:t>
            </a:r>
            <a:r>
              <a:rPr lang="bg-BG" sz="18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.:</a:t>
            </a:r>
          </a:p>
          <a:p>
            <a:pPr marL="0" lvl="0" indent="0" algn="just">
              <a:buNone/>
            </a:pPr>
            <a:endParaRPr lang="bg-BG" sz="18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bg-BG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Обявени процедури:</a:t>
            </a:r>
            <a:r>
              <a:rPr lang="bg-BG" sz="1800" b="1" smtClean="0"/>
              <a:t> 5 бр. на стойност от 144,8 млн. лв.  или 94 % от бюджета по оста;</a:t>
            </a:r>
          </a:p>
          <a:p>
            <a:pPr lvl="0" algn="just">
              <a:buFont typeface="Wingdings" panose="05000000000000000000" pitchFamily="2" charset="2"/>
              <a:buChar char="ü"/>
            </a:pPr>
            <a:endParaRPr lang="bg-BG" sz="1800" b="1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b="1" smtClean="0"/>
              <a:t>    В </a:t>
            </a:r>
            <a:r>
              <a:rPr lang="ru-RU" sz="1800" b="1"/>
              <a:t>рамките на приоритетната ос </a:t>
            </a:r>
            <a:r>
              <a:rPr lang="ru-RU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момента са договорени общо 12 бр. проекта с обща стойност на БФП от </a:t>
            </a:r>
            <a:r>
              <a:rPr lang="ru-RU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70,1 млн. лв</a:t>
            </a:r>
            <a:r>
              <a:rPr lang="ru-RU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1800" b="1"/>
              <a:t>, равняващи се на 45,7 % от бюджета на </a:t>
            </a:r>
            <a:r>
              <a:rPr lang="ru-RU" sz="1800" b="1" smtClean="0"/>
              <a:t>оста</a:t>
            </a:r>
            <a:r>
              <a:rPr lang="ru-RU" sz="1800" b="1"/>
              <a:t>;</a:t>
            </a:r>
            <a:endParaRPr lang="ru-RU" sz="1800" b="1" smtClean="0"/>
          </a:p>
          <a:p>
            <a:pPr lvl="0" algn="just">
              <a:buFont typeface="Wingdings" panose="05000000000000000000" pitchFamily="2" charset="2"/>
              <a:buChar char="ü"/>
            </a:pPr>
            <a:endParaRPr lang="ru-RU" sz="1800" b="1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 процес на изпълнение са 12 бр</a:t>
            </a:r>
            <a:r>
              <a:rPr lang="ru-RU" sz="1800" b="1" smtClean="0"/>
              <a:t>. проекти, </a:t>
            </a:r>
            <a:r>
              <a:rPr lang="ru-RU" sz="1800" b="1"/>
              <a:t>към момента няма приключили проекти по приоритетната ос.</a:t>
            </a:r>
          </a:p>
          <a:p>
            <a:pPr lvl="0" algn="just">
              <a:buFont typeface="Wingdings" panose="05000000000000000000" pitchFamily="2" charset="2"/>
              <a:buChar char="ü"/>
            </a:pPr>
            <a:endParaRPr lang="en-US" sz="18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1600" i="1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293402" y="4077072"/>
            <a:ext cx="8662833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sp>
        <p:nvSpPr>
          <p:cNvPr id="14" name="Content Placeholder 12"/>
          <p:cNvSpPr txBox="1">
            <a:spLocks/>
          </p:cNvSpPr>
          <p:nvPr/>
        </p:nvSpPr>
        <p:spPr>
          <a:xfrm>
            <a:off x="348983" y="1412776"/>
            <a:ext cx="843778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500" b="1" dirty="0">
              <a:solidFill>
                <a:srgbClr val="FF0000"/>
              </a:solidFill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060" y="291546"/>
            <a:ext cx="1146175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237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3939" y="411872"/>
            <a:ext cx="5972397" cy="9288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</a:t>
            </a:r>
            <a:r>
              <a:rPr lang="bg-BG" sz="1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 5  „ПОДОБРЯВАНЕ КАЧЕСТВОТО НА АТМОСФЕРНИЯ ВЪЗДУХ</a:t>
            </a:r>
            <a:r>
              <a:rPr lang="ru-RU" sz="1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1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по рамката за изпълнение към 31.12.2018 г. </a:t>
            </a:r>
            <a:endParaRPr lang="bg-BG" sz="1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2" y="3861048"/>
            <a:ext cx="8776724" cy="2592288"/>
          </a:xfrm>
        </p:spPr>
        <p:txBody>
          <a:bodyPr>
            <a:normAutofit/>
          </a:bodyPr>
          <a:lstStyle/>
          <a:p>
            <a:pPr marL="18034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bg-BG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</a:rPr>
              <a:t>Общ размер на сертифицираните разходи от Сертифициращия </a:t>
            </a:r>
            <a:r>
              <a:rPr lang="bg-BG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</a:rPr>
              <a:t>орган </a:t>
            </a:r>
            <a:r>
              <a:rPr lang="bg-BG" sz="1600">
                <a:latin typeface="Times New Roman"/>
                <a:ea typeface="Calibri"/>
                <a:cs typeface="Times New Roman"/>
              </a:rPr>
              <a:t> </a:t>
            </a:r>
            <a:r>
              <a:rPr lang="bg-BG" sz="1600" b="1">
                <a:ea typeface="Calibri"/>
                <a:cs typeface="Times New Roman"/>
              </a:rPr>
              <a:t>Ч</a:t>
            </a:r>
            <a:r>
              <a:rPr lang="bg-BG" sz="1600" b="1" smtClean="0">
                <a:ea typeface="Times New Roman"/>
                <a:cs typeface="Times New Roman"/>
              </a:rPr>
              <a:t>рез </a:t>
            </a:r>
            <a:r>
              <a:rPr lang="bg-BG" sz="1600" b="1">
                <a:ea typeface="Times New Roman"/>
                <a:cs typeface="Times New Roman"/>
              </a:rPr>
              <a:t>сертификацията на средства в общ размер от </a:t>
            </a:r>
            <a:r>
              <a:rPr lang="bg-BG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  <a:cs typeface="Times New Roman"/>
              </a:rPr>
              <a:t>761 171 евро  бяха постигнати 102 % от определената етапната цел. </a:t>
            </a:r>
            <a:endParaRPr lang="bg-BG" sz="16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bg-BG" sz="1600" b="1">
                <a:ea typeface="Calibri"/>
                <a:cs typeface="Times New Roman"/>
              </a:rPr>
              <a:t> </a:t>
            </a:r>
            <a:r>
              <a:rPr lang="bg-BG" sz="1600" b="1" smtClean="0">
                <a:ea typeface="Calibri"/>
                <a:cs typeface="Times New Roman"/>
              </a:rPr>
              <a:t>  </a:t>
            </a:r>
            <a:r>
              <a:rPr lang="bg-BG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Подадени </a:t>
            </a:r>
            <a:r>
              <a:rPr lang="bg-BG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проекти, насочени към намаляване количествата на ФПЧ10 и </a:t>
            </a:r>
            <a:r>
              <a:rPr lang="bg-BG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NОx  </a:t>
            </a:r>
            <a:r>
              <a:rPr lang="bg-BG" sz="1600" b="1" smtClean="0">
                <a:ea typeface="Calibri"/>
                <a:cs typeface="Times New Roman"/>
              </a:rPr>
              <a:t>По </a:t>
            </a:r>
            <a:r>
              <a:rPr lang="bg-BG" sz="1600" b="1">
                <a:ea typeface="Calibri"/>
                <a:cs typeface="Times New Roman"/>
              </a:rPr>
              <a:t>обявената в края на 2018 г. процедура „Мерки за подобряването на атмосферния въздух“ бяха представени три проектни предложения за финансиране от общините Столична, Бургас и Монтана. По този начин междинната цел от 2 бр. </a:t>
            </a:r>
            <a:r>
              <a:rPr lang="bg-BG" sz="1600" b="1" smtClean="0">
                <a:ea typeface="Calibri"/>
                <a:cs typeface="Times New Roman"/>
              </a:rPr>
              <a:t>проектни </a:t>
            </a:r>
            <a:r>
              <a:rPr lang="bg-BG" sz="1600" b="1">
                <a:ea typeface="Calibri"/>
                <a:cs typeface="Times New Roman"/>
              </a:rPr>
              <a:t>предложения беше преизпълнена (150 %);</a:t>
            </a:r>
            <a:endParaRPr lang="en-US" sz="1600" b="1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1600" dirty="0"/>
          </a:p>
          <a:p>
            <a:pPr marL="0" lvl="0" indent="0">
              <a:buNone/>
            </a:pPr>
            <a:endParaRPr lang="ru-RU" sz="160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ru-RU" sz="160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1600" dirty="0" smtClean="0"/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251520" y="3789040"/>
            <a:ext cx="8704716" cy="2866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en-US" sz="1500" b="1" i="1" u="sng" dirty="0" smtClean="0">
              <a:solidFill>
                <a:srgbClr val="FF0000"/>
              </a:solidFill>
            </a:endParaRPr>
          </a:p>
          <a:p>
            <a:pPr marL="180975" indent="-180975" algn="just">
              <a:buNone/>
            </a:pPr>
            <a:endParaRPr lang="en-US" sz="1800" b="1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060" y="291546"/>
            <a:ext cx="1146175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239345"/>
              </p:ext>
            </p:extLst>
          </p:nvPr>
        </p:nvGraphicFramePr>
        <p:xfrm>
          <a:off x="395536" y="1556793"/>
          <a:ext cx="8496944" cy="2088230"/>
        </p:xfrm>
        <a:graphic>
          <a:graphicData uri="http://schemas.openxmlformats.org/drawingml/2006/table">
            <a:tbl>
              <a:tblPr/>
              <a:tblGrid>
                <a:gridCol w="3546922"/>
                <a:gridCol w="1228603"/>
                <a:gridCol w="1399538"/>
                <a:gridCol w="1239287"/>
                <a:gridCol w="1082594"/>
              </a:tblGrid>
              <a:tr h="68517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Показател или ключов етап на изпълнението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Мерна единица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Етапна цел за 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42649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евро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€ 743 151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€ 761 171,0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49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Проекти, насочени към намаляване количествата на ФПЧ10 и NOx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06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Подадени проекти, насочени към намаляване количествата на ФПЧ10 и NOx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31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23939" y="411872"/>
            <a:ext cx="5972397" cy="9288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ОС 5  „ПОДОБРЯВАНЕ КАЧЕСТВОТО НА АТМОСФЕРНИЯ ВЪЗДУХ</a:t>
            </a:r>
            <a:r>
              <a:rPr lang="ru-RU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1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br>
              <a:rPr lang="bg-BG" sz="1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8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Актуален статус</a:t>
            </a:r>
            <a:endParaRPr lang="bg-BG" sz="1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448780"/>
            <a:ext cx="8437782" cy="4860540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endParaRPr lang="bg-BG" sz="1800" b="1" i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just">
              <a:buNone/>
            </a:pPr>
            <a:r>
              <a:rPr lang="bg-BG" sz="18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Към края на м. февруари 2019 г</a:t>
            </a:r>
            <a:r>
              <a:rPr lang="bg-BG" sz="18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.:</a:t>
            </a:r>
          </a:p>
          <a:p>
            <a:pPr marL="0" lvl="0" indent="0" algn="just">
              <a:buNone/>
            </a:pPr>
            <a:endParaRPr lang="bg-BG" sz="18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bg-BG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Обявени процедури: </a:t>
            </a:r>
            <a:r>
              <a:rPr lang="bg-BG" sz="1800" b="1" smtClean="0"/>
              <a:t>3 бр. за предоставяне на над 115 млн. лв. или 100 % от бюджета по оста;</a:t>
            </a:r>
          </a:p>
          <a:p>
            <a:pPr lvl="0" algn="just">
              <a:buFont typeface="Wingdings" panose="05000000000000000000" pitchFamily="2" charset="2"/>
              <a:buChar char="ü"/>
            </a:pPr>
            <a:endParaRPr lang="bg-BG" sz="1800" b="1" smtClean="0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 </a:t>
            </a:r>
            <a:r>
              <a:rPr lang="ru-RU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рамките на приоритетната ос до момента са договорени общо 12 бр. </a:t>
            </a:r>
            <a:r>
              <a:rPr lang="ru-RU" sz="1800" b="1"/>
              <a:t>проекта с обща стойност на БФП от </a:t>
            </a:r>
            <a:r>
              <a:rPr lang="ru-RU" sz="1800" b="1" smtClean="0"/>
              <a:t>2,03 млн. лв</a:t>
            </a:r>
            <a:r>
              <a:rPr lang="ru-RU" sz="1800" b="1"/>
              <a:t>., равняващи се на 1,8 % от бюджета на оста</a:t>
            </a:r>
            <a:r>
              <a:rPr lang="ru-RU" sz="1800" b="1" smtClean="0"/>
              <a:t>.</a:t>
            </a:r>
          </a:p>
          <a:p>
            <a:pPr marL="0" lvl="0" indent="0" algn="just">
              <a:buNone/>
            </a:pPr>
            <a:endParaRPr lang="ru-RU" sz="1800" b="1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b="1"/>
              <a:t>    </a:t>
            </a:r>
            <a:r>
              <a:rPr lang="ru-RU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 на изпълнение са 5 </a:t>
            </a:r>
            <a:r>
              <a:rPr lang="ru-RU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бр. проекти, </a:t>
            </a:r>
            <a:r>
              <a:rPr lang="ru-RU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приоритетната ос са приключили 7 </a:t>
            </a:r>
            <a:r>
              <a:rPr lang="ru-RU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</a:t>
            </a:r>
            <a:r>
              <a:rPr lang="ru-RU" sz="1800" b="1" smtClean="0"/>
              <a:t>. проекти с </a:t>
            </a:r>
            <a:r>
              <a:rPr lang="ru-RU" sz="1800" b="1"/>
              <a:t>бенефициенти общини Благоевград, Шумен, Гълъбово, </a:t>
            </a:r>
            <a:r>
              <a:rPr lang="ru-RU" sz="1800" b="1" smtClean="0"/>
              <a:t>Димитровград</a:t>
            </a:r>
            <a:r>
              <a:rPr lang="ru-RU" sz="1800" b="1"/>
              <a:t>, Пловдив, Асеновград и ИАОС с проекта им за информационната система за КАВ.</a:t>
            </a:r>
          </a:p>
          <a:p>
            <a:pPr lvl="0" algn="just">
              <a:buFont typeface="Wingdings" panose="05000000000000000000" pitchFamily="2" charset="2"/>
              <a:buChar char="ü"/>
            </a:pPr>
            <a:endParaRPr lang="bg-BG" sz="1800" b="1" smtClean="0">
              <a:solidFill>
                <a:schemeClr val="tx2">
                  <a:lumMod val="50000"/>
                </a:schemeClr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endParaRPr lang="bg-BG" sz="1800" b="1" i="1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endParaRPr lang="en-US" sz="1600" b="1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359773" y="4077072"/>
            <a:ext cx="8704716" cy="2578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r>
              <a:rPr lang="en-US" sz="1500" b="1" i="1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endParaRPr lang="en-US" sz="1500" b="1" i="1" u="sng" dirty="0" smtClean="0">
              <a:solidFill>
                <a:srgbClr val="FF0000"/>
              </a:solidFill>
            </a:endParaRPr>
          </a:p>
          <a:p>
            <a:pPr marL="180975" indent="-180975" algn="just">
              <a:buNone/>
            </a:pPr>
            <a:endParaRPr lang="en-US" sz="1800" b="1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060" y="291546"/>
            <a:ext cx="1146175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152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smtClean="0"/>
              <a:t/>
            </a:r>
            <a:br>
              <a:rPr lang="bg-BG" sz="3600" b="1" smtClean="0"/>
            </a:br>
            <a:r>
              <a:rPr lang="bg-BG" sz="36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БЛАГОДАРЯ ЗА ВНИМАНИЕТО!</a:t>
            </a:r>
            <a:r>
              <a:rPr lang="bg-BG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i="1" smtClean="0"/>
              <a:t/>
            </a:r>
            <a:br>
              <a:rPr lang="en-US" sz="1600" i="1" smtClean="0"/>
            </a:br>
            <a:r>
              <a:rPr lang="en-US" sz="1600"/>
              <a:t/>
            </a:r>
            <a:br>
              <a:rPr lang="en-US" sz="1600"/>
            </a:br>
            <a:r>
              <a:rPr lang="en-US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ope@moew.government.bg </a:t>
            </a:r>
            <a:r>
              <a:rPr lang="bg-BG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</a:t>
            </a:r>
            <a:r>
              <a:rPr lang="en-US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://www.eufunds.bg/bg/opos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5" y="4869159"/>
            <a:ext cx="9094095" cy="198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060" y="291546"/>
            <a:ext cx="1146175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29786" y="1547866"/>
            <a:ext cx="7772400" cy="3965691"/>
          </a:xfrm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4200" b="1" i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200" b="1" i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" y="6041172"/>
            <a:ext cx="9109266" cy="81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80038"/>
            <a:ext cx="1152128" cy="102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4"/>
            <a:ext cx="1372419" cy="115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5439913"/>
              </p:ext>
            </p:extLst>
          </p:nvPr>
        </p:nvGraphicFramePr>
        <p:xfrm>
          <a:off x="323528" y="1109848"/>
          <a:ext cx="8352928" cy="3759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0148"/>
              </p:ext>
            </p:extLst>
          </p:nvPr>
        </p:nvGraphicFramePr>
        <p:xfrm>
          <a:off x="395536" y="5157192"/>
          <a:ext cx="8208912" cy="792088"/>
        </p:xfrm>
        <a:graphic>
          <a:graphicData uri="http://schemas.openxmlformats.org/drawingml/2006/table">
            <a:tbl>
              <a:tblPr/>
              <a:tblGrid>
                <a:gridCol w="1419367"/>
                <a:gridCol w="1258408"/>
                <a:gridCol w="1174269"/>
                <a:gridCol w="1009653"/>
                <a:gridCol w="1086473"/>
                <a:gridCol w="1086473"/>
                <a:gridCol w="1174269"/>
              </a:tblGrid>
              <a:tr h="497396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ОПОС 2014-2020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Бюджет (обща сума)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Обявени процедури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Договорени суми (БФП)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Платени суми от ОПОС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Верифицирани разходи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Сертифицирани пред ЕК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92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3 462 564 946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3 553 223 879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1 683 940 332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552 324 477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457 398 544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459 272 774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87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047485"/>
            <a:ext cx="7772400" cy="3965691"/>
          </a:xfrm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4200" b="1" i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200" b="1" i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7"/>
            <a:ext cx="9143999" cy="81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76243"/>
            <a:ext cx="997258" cy="104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3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229198"/>
            <a:ext cx="8064896" cy="79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7269308"/>
              </p:ext>
            </p:extLst>
          </p:nvPr>
        </p:nvGraphicFramePr>
        <p:xfrm>
          <a:off x="431540" y="1196752"/>
          <a:ext cx="8316923" cy="3965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0012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047485"/>
            <a:ext cx="7772400" cy="3965691"/>
          </a:xfrm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4200" b="1" i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200" b="1" i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5303"/>
            <a:ext cx="9143999" cy="67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76243"/>
            <a:ext cx="997258" cy="104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3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1"/>
          <p:cNvSpPr txBox="1">
            <a:spLocks/>
          </p:cNvSpPr>
          <p:nvPr/>
        </p:nvSpPr>
        <p:spPr>
          <a:xfrm>
            <a:off x="1619670" y="468091"/>
            <a:ext cx="6120681" cy="4228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r>
              <a:rPr lang="bg-BG" sz="1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 НАПРЕДЪК ПРЕЗ 2018 г. В СРАВНЕНИЕ С 2017 г.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1956395"/>
              </p:ext>
            </p:extLst>
          </p:nvPr>
        </p:nvGraphicFramePr>
        <p:xfrm>
          <a:off x="323528" y="1300808"/>
          <a:ext cx="8352928" cy="35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09999"/>
            <a:ext cx="756084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3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047485"/>
            <a:ext cx="7772400" cy="3965691"/>
          </a:xfrm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4200" b="1" i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200" b="1" i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3999" cy="52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76243"/>
            <a:ext cx="997258" cy="104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3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1"/>
          <p:cNvSpPr txBox="1">
            <a:spLocks/>
          </p:cNvSpPr>
          <p:nvPr/>
        </p:nvSpPr>
        <p:spPr>
          <a:xfrm>
            <a:off x="1907704" y="332656"/>
            <a:ext cx="5256584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endParaRPr lang="bg-BG" sz="2000" b="1" i="1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20000"/>
              </a:spcBef>
            </a:pPr>
            <a:r>
              <a:rPr lang="bg-BG" sz="6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ОС 1 „ВОДИ“</a:t>
            </a:r>
          </a:p>
          <a:p>
            <a:pPr>
              <a:spcBef>
                <a:spcPct val="20000"/>
              </a:spcBef>
            </a:pPr>
            <a:r>
              <a:rPr lang="bg-BG" sz="6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по рамката за изпълнение към 31.12.2018 г. </a:t>
            </a:r>
          </a:p>
          <a:p>
            <a:pPr>
              <a:spcBef>
                <a:spcPct val="20000"/>
              </a:spcBef>
            </a:pPr>
            <a:endParaRPr lang="bg-BG" sz="1400" b="1" i="1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043513"/>
              </p:ext>
            </p:extLst>
          </p:nvPr>
        </p:nvGraphicFramePr>
        <p:xfrm>
          <a:off x="395536" y="1282827"/>
          <a:ext cx="8424936" cy="2502779"/>
        </p:xfrm>
        <a:graphic>
          <a:graphicData uri="http://schemas.openxmlformats.org/drawingml/2006/table">
            <a:tbl>
              <a:tblPr/>
              <a:tblGrid>
                <a:gridCol w="3571277"/>
                <a:gridCol w="1163777"/>
                <a:gridCol w="1387678"/>
                <a:gridCol w="1228784"/>
                <a:gridCol w="1073420"/>
              </a:tblGrid>
              <a:tr h="50553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Показател или ключов етап на изпълнението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Мерна единица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Етапна цел за 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43927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евро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€ 169 764 706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€ 165 518 049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99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Водоснабдяване: Допълнителен брой жители с достъп до подобрено водоснабдяване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95 720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22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Пречистване на отпадъчните води: Допълнителен брой жители с достъп до подобрено пречистване на отпадъчните води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еквивалент жители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140 634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180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Нови/Актуализирани аналитични/програмни/стратегически документи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54105" y="1406572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0" indent="-180975" algn="just"/>
            <a:endParaRPr lang="ru-RU" sz="1600" b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ru-RU" sz="16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3237" y="2708920"/>
            <a:ext cx="881982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0" indent="-180975" algn="just"/>
            <a:endParaRPr lang="en-US" sz="15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en-US" sz="1500" b="1" i="1" u="sng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en-US" sz="1500" b="1" i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en-US" b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endParaRPr lang="en-US" sz="1600" b="1" u="sng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 lvl="0" indent="-180975" algn="just"/>
            <a:r>
              <a:rPr lang="ru-RU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 </a:t>
            </a:r>
            <a:r>
              <a:rPr lang="ru-RU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размер на сертифицираните разходи от Сертифициращия </a:t>
            </a:r>
            <a:r>
              <a:rPr lang="ru-RU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  </a:t>
            </a:r>
            <a:r>
              <a:rPr lang="ru-RU" sz="1600" b="1" smtClean="0"/>
              <a:t>- 97 % от етапната цел;</a:t>
            </a:r>
            <a:endParaRPr lang="ru-RU" sz="1600" b="1"/>
          </a:p>
          <a:p>
            <a:pPr marL="180975" lvl="0" indent="-180975" algn="just"/>
            <a:r>
              <a:rPr lang="ru-RU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Водоснабдяване</a:t>
            </a:r>
            <a:r>
              <a:rPr lang="ru-RU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Допълнителен брой жители с достъп до подобрено </a:t>
            </a:r>
            <a:r>
              <a:rPr lang="ru-RU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водоснабдяване </a:t>
            </a:r>
            <a:r>
              <a:rPr lang="ru-RU" sz="1600" b="1" smtClean="0"/>
              <a:t>Принос </a:t>
            </a:r>
            <a:r>
              <a:rPr lang="ru-RU" sz="1600" b="1"/>
              <a:t>за изпълнението на индикатора </a:t>
            </a:r>
            <a:r>
              <a:rPr lang="ru-RU" sz="1600" b="1" smtClean="0"/>
              <a:t>имат </a:t>
            </a:r>
            <a:r>
              <a:rPr lang="ru-RU" sz="1600" b="1"/>
              <a:t>проектите на </a:t>
            </a:r>
            <a:r>
              <a:rPr lang="ru-RU" sz="1600" b="1" smtClean="0"/>
              <a:t>общините </a:t>
            </a:r>
            <a:r>
              <a:rPr lang="bg-BG" sz="1600" b="1" smtClean="0"/>
              <a:t>Ямбол (16 </a:t>
            </a:r>
            <a:r>
              <a:rPr lang="bg-BG" sz="1600" b="1"/>
              <a:t>233), Банско (29 784), Враца (41 045), Асеновград (5 567) и Плевен (3 091</a:t>
            </a:r>
            <a:r>
              <a:rPr lang="bg-BG" sz="1600" b="1" smtClean="0"/>
              <a:t>)</a:t>
            </a:r>
            <a:r>
              <a:rPr lang="en-US" sz="1600" b="1" smtClean="0"/>
              <a:t>;</a:t>
            </a:r>
            <a:endParaRPr lang="en-US" sz="1600" b="1" u="sng"/>
          </a:p>
          <a:p>
            <a:pPr marL="180975" lvl="0" indent="-180975" algn="just"/>
            <a:r>
              <a:rPr lang="ru-RU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Пречистване </a:t>
            </a:r>
            <a:r>
              <a:rPr lang="ru-RU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отпадъчните води: Допълнителен брой жители с достъп до </a:t>
            </a:r>
            <a:r>
              <a:rPr lang="ru-RU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подобрено пречистване </a:t>
            </a:r>
            <a:r>
              <a:rPr lang="ru-RU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отпадъчните </a:t>
            </a:r>
            <a:r>
              <a:rPr lang="ru-RU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води</a:t>
            </a:r>
            <a:r>
              <a:rPr lang="ru-RU" sz="1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smtClean="0"/>
              <a:t>Принос </a:t>
            </a:r>
            <a:r>
              <a:rPr lang="ru-RU" sz="1600" b="1"/>
              <a:t>за постигане на индикатора </a:t>
            </a:r>
            <a:r>
              <a:rPr lang="ru-RU" sz="1600" b="1" smtClean="0"/>
              <a:t>имат </a:t>
            </a:r>
            <a:r>
              <a:rPr lang="ru-RU" sz="1600" b="1"/>
              <a:t>проектите на Раднево (16 317), Банско (29 784), Враца (87 642), Шумен (3 800), и Плевен (3 091</a:t>
            </a:r>
            <a:r>
              <a:rPr lang="ru-RU" sz="1600" b="1" smtClean="0"/>
              <a:t>)</a:t>
            </a:r>
            <a:r>
              <a:rPr lang="en-US" sz="1600" b="1" smtClean="0"/>
              <a:t>;</a:t>
            </a:r>
            <a:endParaRPr lang="ru-RU" sz="1600" b="1"/>
          </a:p>
          <a:p>
            <a:pPr marL="180975" lvl="0" indent="-180975" algn="just"/>
            <a:r>
              <a:rPr lang="bg-BG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Нови/Актуализирани </a:t>
            </a:r>
            <a:r>
              <a:rPr lang="bg-BG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аналитични/програмни/стратегически </a:t>
            </a:r>
            <a:r>
              <a:rPr lang="bg-BG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документи </a:t>
            </a:r>
            <a:r>
              <a:rPr lang="bg-BG" sz="1600" b="1" smtClean="0"/>
              <a:t>Принос </a:t>
            </a:r>
            <a:r>
              <a:rPr lang="bg-BG" sz="1600" b="1"/>
              <a:t>за постигане на индикатора </a:t>
            </a:r>
            <a:r>
              <a:rPr lang="bg-BG" sz="1600" b="1" smtClean="0"/>
              <a:t>има </a:t>
            </a:r>
            <a:r>
              <a:rPr lang="bg-BG" sz="1600" b="1"/>
              <a:t>изпълнението на два проекта по </a:t>
            </a:r>
            <a:r>
              <a:rPr lang="bg-BG" sz="1600" b="1" smtClean="0"/>
              <a:t>оста на </a:t>
            </a:r>
            <a:r>
              <a:rPr lang="bg-BG" sz="1600" b="1"/>
              <a:t>бенефициентите: дирекция „Управление на водите“ в МОСВ – 5 броя и МРРБ – 9 броя.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27416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047485"/>
            <a:ext cx="7772400" cy="3965691"/>
          </a:xfrm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36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4200" b="1" i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200" b="1" i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5303"/>
            <a:ext cx="9143999" cy="67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6243"/>
            <a:ext cx="1141274" cy="104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3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1"/>
          <p:cNvSpPr txBox="1">
            <a:spLocks/>
          </p:cNvSpPr>
          <p:nvPr/>
        </p:nvSpPr>
        <p:spPr>
          <a:xfrm>
            <a:off x="1619670" y="468091"/>
            <a:ext cx="6120681" cy="6566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ct val="20000"/>
              </a:spcBef>
            </a:pPr>
            <a:r>
              <a:rPr lang="bg-BG" sz="20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ОС 1 „ВОДИ</a:t>
            </a:r>
            <a:r>
              <a:rPr lang="bg-BG" sz="2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</a:p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Актуален статус </a:t>
            </a:r>
            <a:endParaRPr lang="bg-BG" sz="2000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1124744"/>
            <a:ext cx="8568952" cy="5207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endParaRPr lang="bg-BG" b="1" i="1" smtClean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spcBef>
                <a:spcPct val="20000"/>
              </a:spcBef>
            </a:pPr>
            <a:r>
              <a:rPr lang="bg-BG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Към края на м. февруари 2019 г.:</a:t>
            </a:r>
          </a:p>
          <a:p>
            <a:pPr lvl="0" algn="just">
              <a:spcBef>
                <a:spcPct val="20000"/>
              </a:spcBef>
            </a:pPr>
            <a:endParaRPr lang="bg-BG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 algn="just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bg-BG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Обявени процедури</a:t>
            </a:r>
            <a:r>
              <a:rPr lang="bg-BG" b="1" smtClean="0"/>
              <a:t>: 14 бр. на стойност от над 2,54 млрд. лв или 109 % от бюджета на оста;</a:t>
            </a:r>
          </a:p>
          <a:p>
            <a:pPr marL="342900" lvl="0" indent="-342900" algn="just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bg-BG" b="1" smtClean="0"/>
          </a:p>
          <a:p>
            <a:pPr marL="342900" lvl="0" indent="-342900" algn="just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 </a:t>
            </a:r>
            <a:r>
              <a:rPr lang="ru-RU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рамките на приоритетната ос до момента са договорени общо 27 бр</a:t>
            </a:r>
            <a:r>
              <a:rPr lang="ru-RU" b="1"/>
              <a:t>. проекта с обща стойност на БФП от </a:t>
            </a:r>
            <a:r>
              <a:rPr lang="ru-RU" b="1" smtClean="0"/>
              <a:t>над 1,09 млрд. лв</a:t>
            </a:r>
            <a:r>
              <a:rPr lang="ru-RU" b="1"/>
              <a:t>., равняващи се на 46,8 % от бюджета на </a:t>
            </a:r>
            <a:r>
              <a:rPr lang="ru-RU" b="1" smtClean="0"/>
              <a:t>оста</a:t>
            </a:r>
            <a:r>
              <a:rPr lang="ru-RU" b="1"/>
              <a:t>;</a:t>
            </a:r>
            <a:endParaRPr lang="ru-RU" b="1" smtClean="0"/>
          </a:p>
          <a:p>
            <a:pPr marL="342900" lvl="0" indent="-342900" algn="just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ru-RU" b="1"/>
          </a:p>
          <a:p>
            <a:pPr marL="342900" lvl="0" indent="-342900" algn="just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 процес на изпълнение са 21 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бр. проекта, </a:t>
            </a:r>
            <a:r>
              <a:rPr lang="ru-RU" b="1"/>
              <a:t>приключилите проекти по приоритетната ос са 6 бр. – Банско, Раднево, Шумен и Тервел по процедура “Втора фаза на проекти за изграждане на ВиК инфраструктура, чието изпълнение е стартирало по ОПОС 2007-2013“ ; проектът на ИАОС </a:t>
            </a:r>
            <a:r>
              <a:rPr lang="ru-RU" b="1" smtClean="0"/>
              <a:t>за разработване </a:t>
            </a:r>
            <a:r>
              <a:rPr lang="ru-RU" b="1"/>
              <a:t>и въвеждане на методи за анализ на води, седименти и биота и проектът на дирекция УВ в МОСВ за ПУРБ 2016-2021.</a:t>
            </a:r>
            <a:endParaRPr lang="bg-BG" b="1" smtClean="0"/>
          </a:p>
          <a:p>
            <a:pPr marL="342900" lvl="0" indent="-342900" algn="just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80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5976664" cy="5832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ОС </a:t>
            </a:r>
            <a:r>
              <a:rPr lang="bg-BG" sz="1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„ОТПАДЪЦИ“</a:t>
            </a: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по рамката за изпълнение към 31.12.2018 г. </a:t>
            </a: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2" y="4005064"/>
            <a:ext cx="8776724" cy="2520280"/>
          </a:xfrm>
        </p:spPr>
        <p:txBody>
          <a:bodyPr>
            <a:normAutofit/>
          </a:bodyPr>
          <a:lstStyle/>
          <a:p>
            <a:pPr marL="180975" lvl="0" indent="-180975" algn="just">
              <a:spcBef>
                <a:spcPts val="0"/>
              </a:spcBef>
              <a:buNone/>
            </a:pPr>
            <a:r>
              <a:rPr lang="ru-RU" sz="1600" b="1" smtClean="0"/>
              <a:t> </a:t>
            </a:r>
            <a:r>
              <a:rPr lang="ru-RU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 </a:t>
            </a:r>
            <a:r>
              <a:rPr lang="ru-RU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размер на сертифицираните разходи от Сертифициращия </a:t>
            </a:r>
            <a:r>
              <a:rPr lang="ru-RU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 </a:t>
            </a:r>
            <a:r>
              <a:rPr lang="bg-BG" sz="1600" b="1" smtClean="0"/>
              <a:t>Изпълнението </a:t>
            </a:r>
            <a:r>
              <a:rPr lang="bg-BG" sz="1600" b="1"/>
              <a:t>на финансовия индикатор е повече от 45 млн. евро или 225</a:t>
            </a:r>
            <a:r>
              <a:rPr lang="bg-BG" sz="1600" b="1" smtClean="0"/>
              <a:t>%;</a:t>
            </a:r>
            <a:endParaRPr lang="en-US" sz="1600" b="1"/>
          </a:p>
          <a:p>
            <a:pPr marL="180975" lvl="0" indent="-180975" algn="just">
              <a:spcBef>
                <a:spcPts val="0"/>
              </a:spcBef>
              <a:buNone/>
            </a:pPr>
            <a:r>
              <a:rPr lang="en-US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CO17 </a:t>
            </a:r>
            <a:r>
              <a:rPr lang="ru-RU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Твърди отпадъци: Допълнителен капацитет за рециклиране на </a:t>
            </a:r>
            <a:r>
              <a:rPr lang="ru-RU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отпадъци </a:t>
            </a:r>
            <a:r>
              <a:rPr lang="bg-BG" sz="1600" b="1" smtClean="0"/>
              <a:t>Принос </a:t>
            </a:r>
            <a:r>
              <a:rPr lang="bg-BG" sz="1600" b="1"/>
              <a:t>за постигане на </a:t>
            </a:r>
            <a:r>
              <a:rPr lang="bg-BG" sz="1600" b="1" smtClean="0"/>
              <a:t>индикатора имат проектите </a:t>
            </a:r>
            <a:r>
              <a:rPr lang="bg-BG" sz="1600" b="1"/>
              <a:t>на общини Пазарджик (</a:t>
            </a:r>
            <a:r>
              <a:rPr lang="en-US" sz="1600" b="1"/>
              <a:t>12 598 </a:t>
            </a:r>
            <a:r>
              <a:rPr lang="bg-BG" sz="1600" b="1"/>
              <a:t>т</a:t>
            </a:r>
            <a:r>
              <a:rPr lang="en-US" sz="1600" b="1"/>
              <a:t>/</a:t>
            </a:r>
            <a:r>
              <a:rPr lang="bg-BG" sz="1600" b="1"/>
              <a:t>г), Сандански (</a:t>
            </a:r>
            <a:r>
              <a:rPr lang="en-US" sz="1600" b="1"/>
              <a:t>2 623 </a:t>
            </a:r>
            <a:r>
              <a:rPr lang="bg-BG" sz="1600" b="1"/>
              <a:t>т</a:t>
            </a:r>
            <a:r>
              <a:rPr lang="en-US" sz="1600" b="1"/>
              <a:t>/</a:t>
            </a:r>
            <a:r>
              <a:rPr lang="bg-BG" sz="1600" b="1"/>
              <a:t>г) и Мадан (</a:t>
            </a:r>
            <a:r>
              <a:rPr lang="en-US" sz="1600" b="1"/>
              <a:t>2 095 </a:t>
            </a:r>
            <a:r>
              <a:rPr lang="bg-BG" sz="1600" b="1"/>
              <a:t>т</a:t>
            </a:r>
            <a:r>
              <a:rPr lang="en-US" sz="1600" b="1"/>
              <a:t>/</a:t>
            </a:r>
            <a:r>
              <a:rPr lang="bg-BG" sz="1600" b="1"/>
              <a:t>г</a:t>
            </a:r>
            <a:r>
              <a:rPr lang="bg-BG" sz="1600" b="1" smtClean="0"/>
              <a:t>);</a:t>
            </a:r>
            <a:endParaRPr lang="en-US" sz="1600" b="1"/>
          </a:p>
          <a:p>
            <a:pPr marL="180975" lvl="0" indent="-180975" algn="just">
              <a:spcBef>
                <a:spcPts val="0"/>
              </a:spcBef>
              <a:buNone/>
            </a:pPr>
            <a:r>
              <a:rPr lang="en-US" sz="1600" b="1"/>
              <a:t>* </a:t>
            </a:r>
            <a:r>
              <a:rPr lang="bg-BG" sz="1600" i="1" smtClean="0"/>
              <a:t>Съгласно </a:t>
            </a:r>
            <a:r>
              <a:rPr lang="bg-BG" sz="1600" i="1"/>
              <a:t>всички подписани АДБФП в рамките на ПО2 до края на 2018 г., очакваните стойности за постигане са </a:t>
            </a:r>
            <a:r>
              <a:rPr lang="en-US" sz="1600" i="1"/>
              <a:t>189 076 </a:t>
            </a:r>
            <a:r>
              <a:rPr lang="bg-BG" sz="1600" i="1"/>
              <a:t>т</a:t>
            </a:r>
            <a:r>
              <a:rPr lang="en-US" sz="1600" i="1"/>
              <a:t>/</a:t>
            </a:r>
            <a:r>
              <a:rPr lang="bg-BG" sz="1600" i="1"/>
              <a:t>г.</a:t>
            </a:r>
            <a:endParaRPr lang="en-US" sz="1600" i="1"/>
          </a:p>
          <a:p>
            <a:pPr marL="180975" lvl="0" indent="-180975" algn="just">
              <a:spcBef>
                <a:spcPts val="0"/>
              </a:spcBef>
              <a:buNone/>
            </a:pPr>
            <a:r>
              <a:rPr lang="en-US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 </a:t>
            </a:r>
            <a:r>
              <a:rPr lang="ru-RU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Подписан договор за БФП за един голям </a:t>
            </a:r>
            <a:r>
              <a:rPr lang="ru-RU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  <a:r>
              <a:rPr lang="bg-BG" sz="1600" b="1"/>
              <a:t>П</a:t>
            </a:r>
            <a:r>
              <a:rPr lang="bg-BG" sz="1600" b="1" smtClean="0"/>
              <a:t>одписан е договор </a:t>
            </a:r>
            <a:r>
              <a:rPr lang="bg-BG" sz="1600" b="1"/>
              <a:t>за </a:t>
            </a:r>
            <a:r>
              <a:rPr lang="bg-BG" sz="1600" b="1" smtClean="0"/>
              <a:t>предоставяне на БФП </a:t>
            </a:r>
            <a:r>
              <a:rPr lang="bg-BG" sz="1600" b="1"/>
              <a:t>за изпълнение на „голям“ проект с бенефициент </a:t>
            </a:r>
            <a:r>
              <a:rPr lang="bg-BG" sz="1600" b="1" smtClean="0"/>
              <a:t>Столична община;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79" name="Content Placeholder 12"/>
          <p:cNvSpPr txBox="1">
            <a:spLocks/>
          </p:cNvSpPr>
          <p:nvPr/>
        </p:nvSpPr>
        <p:spPr>
          <a:xfrm>
            <a:off x="179512" y="4005064"/>
            <a:ext cx="8776724" cy="273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en-US" sz="1800" b="1" i="1" u="sng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3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6243"/>
            <a:ext cx="1141274" cy="104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59427"/>
              </p:ext>
            </p:extLst>
          </p:nvPr>
        </p:nvGraphicFramePr>
        <p:xfrm>
          <a:off x="395536" y="1484785"/>
          <a:ext cx="8424936" cy="2432705"/>
        </p:xfrm>
        <a:graphic>
          <a:graphicData uri="http://schemas.openxmlformats.org/drawingml/2006/table">
            <a:tbl>
              <a:tblPr/>
              <a:tblGrid>
                <a:gridCol w="3516863"/>
                <a:gridCol w="1218191"/>
                <a:gridCol w="1387678"/>
                <a:gridCol w="1228784"/>
                <a:gridCol w="1073420"/>
              </a:tblGrid>
              <a:tr h="81887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Показател или ключов етап на изпълнението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Мерна единица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Етапна цел за 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Напредък към края на 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Напредък към края на 2018 г.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4706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евро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€ 20 144 907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€ 45 341 508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06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Твърди отпадъци: Допълнителен капацитет за рециклиране на отпадъци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тона/година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20 000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17 316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19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Допълнителен капацитет за оползотворяване на битови отпадъци (за получаване на енергия)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тона/година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06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Подписан договор за БФП за един голям проект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40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5976664" cy="5832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bg-BG" sz="1700" b="1" i="1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1700" b="1" i="1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</a:t>
            </a: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 </a:t>
            </a:r>
            <a:r>
              <a:rPr lang="bg-BG" sz="1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„ОТПАДЪЦИ“</a:t>
            </a: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Актуален статус </a:t>
            </a:r>
            <a:b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sz="1700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877272"/>
            <a:ext cx="9119072" cy="98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54862" y="1124744"/>
            <a:ext cx="843778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 smtClean="0"/>
          </a:p>
          <a:p>
            <a:pPr marL="0" lvl="0" indent="0" algn="just">
              <a:buNone/>
            </a:pPr>
            <a:endParaRPr lang="en-US" sz="18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just">
              <a:buNone/>
            </a:pPr>
            <a:r>
              <a:rPr lang="bg-BG" sz="18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Към </a:t>
            </a:r>
            <a:r>
              <a:rPr lang="bg-BG" sz="18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края на м. февруари 2019 г</a:t>
            </a:r>
            <a:r>
              <a:rPr lang="bg-BG" sz="18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.:</a:t>
            </a:r>
          </a:p>
          <a:p>
            <a:pPr marL="0" lvl="0" indent="0" algn="just">
              <a:buNone/>
            </a:pPr>
            <a:endParaRPr lang="bg-BG" sz="18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bg-BG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Обявени процедури: </a:t>
            </a:r>
            <a:r>
              <a:rPr lang="bg-BG" sz="1800" b="1" smtClean="0"/>
              <a:t>7 бр. на стойност от над 579,8 млн. лв. или 103 % от бюджета по оста;</a:t>
            </a:r>
          </a:p>
          <a:p>
            <a:pPr lvl="0" algn="just">
              <a:buFont typeface="Wingdings" panose="05000000000000000000" pitchFamily="2" charset="2"/>
              <a:buChar char="ü"/>
            </a:pPr>
            <a:endParaRPr lang="bg-BG" sz="1800" b="1" smtClean="0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b="1"/>
              <a:t> В рамките на приоритетната ос </a:t>
            </a:r>
            <a:r>
              <a:rPr lang="ru-RU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момента са договорени общо 34 бр. </a:t>
            </a:r>
            <a:r>
              <a:rPr lang="ru-RU" sz="1800" b="1"/>
              <a:t>проекта с обща стойност на БФП от </a:t>
            </a:r>
            <a:r>
              <a:rPr lang="ru-RU" sz="1800" b="1" smtClean="0"/>
              <a:t>над 478,5 млн. </a:t>
            </a:r>
            <a:r>
              <a:rPr lang="ru-RU" sz="1800" b="1"/>
              <a:t>лв., равняващи се на 85 % от бюджета на </a:t>
            </a:r>
            <a:r>
              <a:rPr lang="ru-RU" sz="1800" b="1" smtClean="0"/>
              <a:t>оста</a:t>
            </a:r>
            <a:r>
              <a:rPr lang="ru-RU" sz="1800" b="1"/>
              <a:t>;</a:t>
            </a:r>
            <a:endParaRPr lang="ru-RU" sz="1800" b="1" smtClean="0"/>
          </a:p>
          <a:p>
            <a:pPr lvl="0" algn="just">
              <a:buFont typeface="Wingdings" panose="05000000000000000000" pitchFamily="2" charset="2"/>
              <a:buChar char="ü"/>
            </a:pPr>
            <a:endParaRPr lang="ru-RU" sz="1800" b="1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процес на изпълнение са 34 бр</a:t>
            </a:r>
            <a:r>
              <a:rPr lang="ru-RU" sz="1800" b="1"/>
              <a:t>., към момента няма приключили проекти по приоритетната </a:t>
            </a:r>
            <a:r>
              <a:rPr lang="ru-RU" sz="1800" b="1" smtClean="0"/>
              <a:t>ос;</a:t>
            </a:r>
            <a:endParaRPr lang="bg-BG" sz="1800" b="1" smtClean="0"/>
          </a:p>
          <a:p>
            <a:pPr lvl="0" algn="just">
              <a:buFont typeface="Wingdings" panose="05000000000000000000" pitchFamily="2" charset="2"/>
              <a:buChar char="ü"/>
            </a:pPr>
            <a:endParaRPr lang="bg-BG" sz="1800" b="1" i="1"/>
          </a:p>
          <a:p>
            <a:pPr marL="0" indent="0">
              <a:buNone/>
            </a:pP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79" name="Content Placeholder 12"/>
          <p:cNvSpPr txBox="1">
            <a:spLocks/>
          </p:cNvSpPr>
          <p:nvPr/>
        </p:nvSpPr>
        <p:spPr>
          <a:xfrm>
            <a:off x="34491" y="1282828"/>
            <a:ext cx="8776724" cy="5621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600" dirty="0" smtClean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7" y="76243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6243"/>
            <a:ext cx="1141274" cy="104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14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847970"/>
            <a:ext cx="9097650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54862" y="1260680"/>
            <a:ext cx="8437782" cy="5264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79" name="Content Placeholder 12"/>
          <p:cNvSpPr txBox="1">
            <a:spLocks/>
          </p:cNvSpPr>
          <p:nvPr/>
        </p:nvSpPr>
        <p:spPr>
          <a:xfrm>
            <a:off x="251520" y="4077072"/>
            <a:ext cx="8568952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en-US" sz="1800" b="1" i="1" u="sng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348983" y="1412776"/>
            <a:ext cx="8437782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500" b="1" dirty="0" smtClean="0">
              <a:solidFill>
                <a:srgbClr val="FF0000"/>
              </a:solidFill>
            </a:endParaRPr>
          </a:p>
        </p:txBody>
      </p:sp>
      <p:sp>
        <p:nvSpPr>
          <p:cNvPr id="14" name="Title 11"/>
          <p:cNvSpPr txBox="1">
            <a:spLocks/>
          </p:cNvSpPr>
          <p:nvPr/>
        </p:nvSpPr>
        <p:spPr>
          <a:xfrm>
            <a:off x="1551931" y="411641"/>
            <a:ext cx="6116413" cy="641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g-BG" sz="1700" b="1" i="1" smtClean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z="17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</a:t>
            </a:r>
            <a: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 3 „НАТУРА 2000 И БИОРАЗНООБРАЗИЕ“</a:t>
            </a:r>
            <a:br>
              <a:rPr lang="bg-BG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7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по рамката за изпълнение към 31.12.2018 г. </a:t>
            </a:r>
            <a:r>
              <a:rPr lang="bg-BG" sz="18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18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sz="1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8008" y="1280341"/>
            <a:ext cx="8471489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endParaRPr lang="bg-BG" b="1" i="1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spcBef>
                <a:spcPct val="20000"/>
              </a:spcBef>
            </a:pPr>
            <a:endParaRPr lang="en-US" sz="16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 lvl="0" algn="just">
              <a:spcBef>
                <a:spcPct val="20000"/>
              </a:spcBef>
            </a:pPr>
            <a:endParaRPr lang="en-US" sz="1600" b="1" dirty="0">
              <a:solidFill>
                <a:srgbClr val="1F497D">
                  <a:lumMod val="75000"/>
                </a:srgbClr>
              </a:solidFill>
            </a:endParaRPr>
          </a:p>
          <a:p>
            <a:pPr lvl="0" algn="just">
              <a:spcBef>
                <a:spcPct val="20000"/>
              </a:spcBef>
            </a:pPr>
            <a:endParaRPr lang="en-US" sz="1600" b="1" dirty="0">
              <a:solidFill>
                <a:srgbClr val="1F497D">
                  <a:lumMod val="75000"/>
                </a:srgbClr>
              </a:solidFill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695450" algn="l"/>
              </a:tabLst>
            </a:pPr>
            <a:endParaRPr lang="en-US" b="1" dirty="0" smtClean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695450" algn="l"/>
              </a:tabLst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pic>
        <p:nvPicPr>
          <p:cNvPr id="12" name="Picture 11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76243"/>
            <a:ext cx="1141274" cy="118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095"/>
            <a:ext cx="1444427" cy="120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729796"/>
              </p:ext>
            </p:extLst>
          </p:nvPr>
        </p:nvGraphicFramePr>
        <p:xfrm>
          <a:off x="355767" y="1197089"/>
          <a:ext cx="8464705" cy="2624787"/>
        </p:xfrm>
        <a:graphic>
          <a:graphicData uri="http://schemas.openxmlformats.org/drawingml/2006/table">
            <a:tbl>
              <a:tblPr/>
              <a:tblGrid>
                <a:gridCol w="3533464"/>
                <a:gridCol w="1223941"/>
                <a:gridCol w="1394228"/>
                <a:gridCol w="1234585"/>
                <a:gridCol w="1078487"/>
              </a:tblGrid>
              <a:tr h="51215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Показател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или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ключов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етап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на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изпълнението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Мерна единица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Етапна цел за 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Напредък към края на 2018 г.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443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евро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€ 7 097 300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€ 970 005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15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Природа и биологично разнообразие: Площ на местообитанията, подкрепени с цел постигане на по-добра степен на съхраненост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хектари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282 135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41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Площ на местообитания на видове, подкрепени с цел постигане на по-добра степен на съхраненост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хектари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74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Проведени национални информационни кампании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3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Видове, подкрепени с цел постигане на по-добра степен на съхраненост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07504" y="3933056"/>
            <a:ext cx="8918138" cy="2634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bg-BG" sz="1600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 </a:t>
            </a:r>
            <a:r>
              <a:rPr lang="bg-BG" sz="1600" b="1" u="sng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Сертифицираните </a:t>
            </a:r>
            <a:r>
              <a:rPr lang="bg-BG" sz="1600" b="1" u="sng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разходи от Сертифициращия орган </a:t>
            </a:r>
            <a:r>
              <a:rPr lang="bg-BG" sz="1600" b="1" u="sng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lang="bg-BG" sz="1600" b="1" smtClean="0">
                <a:solidFill>
                  <a:prstClr val="black"/>
                </a:solidFill>
                <a:ea typeface="Calibri"/>
                <a:cs typeface="Times New Roman"/>
              </a:rPr>
              <a:t>по </a:t>
            </a:r>
            <a:r>
              <a:rPr lang="bg-BG" sz="1600" b="1">
                <a:solidFill>
                  <a:prstClr val="black"/>
                </a:solidFill>
                <a:ea typeface="Calibri"/>
                <a:cs typeface="Times New Roman"/>
              </a:rPr>
              <a:t>оста </a:t>
            </a:r>
            <a:r>
              <a:rPr lang="bg-BG" sz="1600" b="1" smtClean="0">
                <a:solidFill>
                  <a:prstClr val="black"/>
                </a:solidFill>
                <a:ea typeface="Calibri"/>
                <a:cs typeface="Times New Roman"/>
              </a:rPr>
              <a:t>са 970</a:t>
            </a:r>
            <a:r>
              <a:rPr lang="bg-BG" sz="1600" b="1">
                <a:solidFill>
                  <a:prstClr val="black"/>
                </a:solidFill>
                <a:ea typeface="Calibri"/>
                <a:cs typeface="Times New Roman"/>
              </a:rPr>
              <a:t> 005 </a:t>
            </a:r>
            <a:r>
              <a:rPr lang="bg-BG" sz="1600" b="1" smtClean="0">
                <a:solidFill>
                  <a:prstClr val="black"/>
                </a:solidFill>
                <a:ea typeface="Calibri"/>
                <a:cs typeface="Times New Roman"/>
              </a:rPr>
              <a:t>евро</a:t>
            </a:r>
            <a:r>
              <a:rPr lang="en-US" sz="1600" b="1" smtClean="0">
                <a:solidFill>
                  <a:prstClr val="black"/>
                </a:solidFill>
                <a:ea typeface="Calibri"/>
                <a:cs typeface="Times New Roman"/>
              </a:rPr>
              <a:t> </a:t>
            </a:r>
            <a:r>
              <a:rPr lang="bg-BG" sz="1600" b="1" smtClean="0">
                <a:solidFill>
                  <a:prstClr val="black"/>
                </a:solidFill>
                <a:ea typeface="Calibri"/>
                <a:cs typeface="Times New Roman"/>
              </a:rPr>
              <a:t>или 1</a:t>
            </a:r>
            <a:r>
              <a:rPr lang="en-US" sz="1600" b="1" smtClean="0">
                <a:solidFill>
                  <a:prstClr val="black"/>
                </a:solidFill>
                <a:ea typeface="Calibri"/>
                <a:cs typeface="Times New Roman"/>
              </a:rPr>
              <a:t>4 </a:t>
            </a:r>
            <a:r>
              <a:rPr lang="bg-BG" sz="1600" b="1" smtClean="0">
                <a:solidFill>
                  <a:prstClr val="black"/>
                </a:solidFill>
                <a:ea typeface="Calibri"/>
                <a:cs typeface="Times New Roman"/>
              </a:rPr>
              <a:t> %;</a:t>
            </a:r>
            <a:endParaRPr lang="en-US" sz="1600" b="1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en-US" sz="1600" b="1" smtClean="0">
                <a:ea typeface="Calibri"/>
                <a:cs typeface="Times New Roman"/>
              </a:rPr>
              <a:t> </a:t>
            </a:r>
            <a:r>
              <a:rPr lang="bg-BG" sz="1600" b="1" smtClean="0">
                <a:ea typeface="Calibri"/>
                <a:cs typeface="Times New Roman"/>
              </a:rPr>
              <a:t>По индикатор </a:t>
            </a:r>
            <a:r>
              <a:rPr lang="bg-BG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Природа и биологично разнообразие: Площ на местообитанията, подкрепени с цел постигане на по-добра степен на съхраненост</a:t>
            </a:r>
            <a:r>
              <a:rPr lang="en-US" sz="1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lang="bg-BG" sz="1600" b="1" smtClean="0">
                <a:ea typeface="Calibri"/>
                <a:cs typeface="Times New Roman"/>
              </a:rPr>
              <a:t>не е отчетен напредък;</a:t>
            </a:r>
            <a:r>
              <a:rPr lang="en-US" sz="1600" b="1" smtClean="0">
                <a:ea typeface="Calibri"/>
                <a:cs typeface="Times New Roman"/>
              </a:rPr>
              <a:t> 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en-US" sz="1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</a:t>
            </a:r>
            <a:r>
              <a:rPr lang="bg-BG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Видове</a:t>
            </a:r>
            <a:r>
              <a:rPr lang="bg-BG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, подкрепени с цел постигане на по-добра степен на </a:t>
            </a:r>
            <a:r>
              <a:rPr lang="bg-BG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съхраненост </a:t>
            </a:r>
            <a:r>
              <a:rPr lang="bg-BG" sz="1600" b="1">
                <a:ea typeface="Calibri"/>
                <a:cs typeface="Times New Roman"/>
              </a:rPr>
              <a:t>– към момента </a:t>
            </a:r>
            <a:r>
              <a:rPr lang="bg-BG" sz="1600" b="1">
                <a:solidFill>
                  <a:srgbClr val="000000"/>
                </a:solidFill>
                <a:ea typeface="Calibri"/>
                <a:cs typeface="Times New Roman"/>
              </a:rPr>
              <a:t>не е отчетен напредък по изпълнението на показателя, </a:t>
            </a:r>
            <a:endParaRPr lang="bg-BG" sz="1600" b="1" smtClean="0">
              <a:solidFill>
                <a:srgbClr val="00000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bg-BG" sz="1600" b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Проведени </a:t>
            </a:r>
            <a:r>
              <a:rPr lang="bg-BG" sz="1600" b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национални информационни кампании </a:t>
            </a:r>
            <a:r>
              <a:rPr lang="bg-BG" sz="1600" b="1">
                <a:ea typeface="Calibri"/>
                <a:cs typeface="Times New Roman"/>
              </a:rPr>
              <a:t>-</a:t>
            </a:r>
            <a:r>
              <a:rPr lang="bg-BG" sz="1600" b="1" smtClean="0">
                <a:ea typeface="Calibri"/>
                <a:cs typeface="Times New Roman"/>
              </a:rPr>
              <a:t> </a:t>
            </a:r>
            <a:r>
              <a:rPr lang="bg-BG" sz="1600" b="1">
                <a:ea typeface="Calibri"/>
                <a:cs typeface="Times New Roman"/>
              </a:rPr>
              <a:t>отчетена е 1 бр. кампания в резултат  изпълнеието  на проектните дейности от страна на Дирекция НСЗП в МОСВ, с което е постигната междинната цел</a:t>
            </a:r>
            <a:r>
              <a:rPr lang="bg-BG" sz="1600" b="1" smtClean="0">
                <a:ea typeface="Calibri"/>
                <a:cs typeface="Times New Roman"/>
              </a:rPr>
              <a:t>;</a:t>
            </a:r>
            <a:endParaRPr lang="en-US" sz="1600" b="1">
              <a:ea typeface="Calibri"/>
              <a:cs typeface="Times New Roman"/>
            </a:endParaRPr>
          </a:p>
          <a:p>
            <a:r>
              <a:rPr lang="bg-BG" smtClean="0">
                <a:latin typeface="Times New Roman"/>
                <a:ea typeface="Calibri"/>
              </a:rPr>
              <a:t>                 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6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7725</TotalTime>
  <Words>1577</Words>
  <Application>Microsoft Office PowerPoint</Application>
  <PresentationFormat>On-screen Show (4:3)</PresentationFormat>
  <Paragraphs>288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     ТРИНАДЕСЕТО ЗАСЕДАНИЕ  НА КОМИТЕТ ЗА НАБЛЮДЕНИЕ  НА ОПЕРАТИВНА ПРОГРАМА  «ОКОЛНА СРЕДА 2014 – 2020  г.»  София , 14 март 2019 г.     </vt:lpstr>
      <vt:lpstr>          </vt:lpstr>
      <vt:lpstr>          </vt:lpstr>
      <vt:lpstr>          </vt:lpstr>
      <vt:lpstr>          </vt:lpstr>
      <vt:lpstr>          </vt:lpstr>
      <vt:lpstr>ПРИОРИТЕТНА ОС 2 „ОТПАДЪЦИ“ Отчет по рамката за изпълнение към 31.12.2018 г. </vt:lpstr>
      <vt:lpstr> ПРИОРИТЕТНА ОС 2 „ОТПАДЪЦИ“ Актуален статус  </vt:lpstr>
      <vt:lpstr>PowerPoint Presentation</vt:lpstr>
      <vt:lpstr>PowerPoint Presentation</vt:lpstr>
      <vt:lpstr>ПРИОРИТЕТНА ОС 4 „ПРЕВЕНЦИЯ И УПРАВЛЕНИЕ НА РИСКА ОТ НАВОДНЕНИЯ И СВЛАЧИЩА“ Отчет по рамката за изпълнение към 31.12.2018 г. </vt:lpstr>
      <vt:lpstr>ПРИОРИТЕТНА ОС 4 „ПРЕВЕНЦИЯ И УПРАВЛЕНИЕ НА РИСКА ОТ НАВОДНЕНИЯ И СВЛАЧИЩА “ Актуален статус</vt:lpstr>
      <vt:lpstr>ПРИОРИТЕТНА ОС 5  „ПОДОБРЯВАНЕ КАЧЕСТВОТО НА АТМОСФЕРНИЯ ВЪЗДУХ “ Отчет по рамката за изпълнение към 31.12.2018 г. </vt:lpstr>
      <vt:lpstr>ПРИОРИТЕТНА ОС 5  „ПОДОБРЯВАНЕ КАЧЕСТВОТО НА АТМОСФЕРНИЯ ВЪЗДУХ “ Актуален статус</vt:lpstr>
      <vt:lpstr> БЛАГОДАРЯ ЗА ВНИМАНИЕТО!    ope@moew.government.bg  https://www.eufunds.bg/bg/opos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VKalcheva</cp:lastModifiedBy>
  <cp:revision>604</cp:revision>
  <cp:lastPrinted>2019-02-04T08:31:25Z</cp:lastPrinted>
  <dcterms:created xsi:type="dcterms:W3CDTF">2015-09-08T07:54:54Z</dcterms:created>
  <dcterms:modified xsi:type="dcterms:W3CDTF">2019-03-12T09:51:28Z</dcterms:modified>
</cp:coreProperties>
</file>