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410" r:id="rId2"/>
    <p:sldId id="416" r:id="rId3"/>
    <p:sldId id="422" r:id="rId4"/>
    <p:sldId id="423" r:id="rId5"/>
    <p:sldId id="424" r:id="rId6"/>
    <p:sldId id="415" r:id="rId7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17375E"/>
    <a:srgbClr val="CC3300"/>
    <a:srgbClr val="003300"/>
    <a:srgbClr val="663300"/>
    <a:srgbClr val="FFCC00"/>
    <a:srgbClr val="000066"/>
    <a:srgbClr val="000099"/>
    <a:srgbClr val="FF99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2308" autoAdjust="0"/>
  </p:normalViewPr>
  <p:slideViewPr>
    <p:cSldViewPr>
      <p:cViewPr>
        <p:scale>
          <a:sx n="90" d="100"/>
          <a:sy n="90" d="100"/>
        </p:scale>
        <p:origin x="-1518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pPr/>
              <a:t>13.03.2019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pPr/>
              <a:t>13.03.2019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657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5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09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9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6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3240359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Процедура по приоритетна ос 2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„Изпълнение на демонстрационни проекти в областта на управлението на отпадъците“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ОПОС 2014-2020 г. </a:t>
            </a:r>
            <a:br>
              <a:rPr lang="bg-BG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" y="5157192"/>
            <a:ext cx="9108504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51920" y="5657671"/>
            <a:ext cx="5302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 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заседание на КН на ОПОС 2014-2020 г.</a:t>
            </a:r>
          </a:p>
          <a:p>
            <a:pPr algn="r">
              <a:spcBef>
                <a:spcPct val="0"/>
              </a:spcBef>
            </a:pPr>
            <a:r>
              <a:rPr lang="ru-RU" alt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 март 2019 г</a:t>
            </a:r>
            <a:r>
              <a:rPr lang="ru-RU" altLang="en-US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50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680520"/>
          </a:xfrm>
        </p:spPr>
        <p:txBody>
          <a:bodyPr>
            <a:noAutofit/>
          </a:bodyPr>
          <a:lstStyle/>
          <a:p>
            <a:pPr marL="324000" algn="just">
              <a:spcBef>
                <a:spcPts val="1200"/>
              </a:spcBef>
            </a:pPr>
            <a:r>
              <a:rPr lang="bg-BG" sz="2400" dirty="0" smtClean="0"/>
              <a:t>Процедура чрез подбор на проекти</a:t>
            </a:r>
          </a:p>
          <a:p>
            <a:pPr marL="324000" algn="just">
              <a:spcBef>
                <a:spcPts val="1200"/>
              </a:spcBef>
            </a:pPr>
            <a:r>
              <a:rPr lang="bg-BG" sz="2400" dirty="0" smtClean="0"/>
              <a:t>Цел: Принос за формиране на общество с нулеви отпадъци и повишаване на общественото съзнание за спазване на йерархията за управлението на отпадъците </a:t>
            </a:r>
          </a:p>
          <a:p>
            <a:pPr marL="324000" algn="just">
              <a:spcBef>
                <a:spcPts val="1200"/>
              </a:spcBef>
            </a:pPr>
            <a:r>
              <a:rPr lang="bg-BG" sz="2400" dirty="0" smtClean="0"/>
              <a:t>Териториален обхват: територията на Република България</a:t>
            </a:r>
            <a:endParaRPr lang="bg-BG" sz="2400" i="1" dirty="0" smtClean="0"/>
          </a:p>
          <a:p>
            <a:pPr marL="324000" algn="just">
              <a:spcBef>
                <a:spcPts val="1200"/>
              </a:spcBef>
            </a:pPr>
            <a:r>
              <a:rPr lang="bg-BG" sz="2400" dirty="0" smtClean="0"/>
              <a:t>Допустими бенефициенти: юридически лица със стопанска цел, юридически лица с нестопанска цел, общини</a:t>
            </a:r>
          </a:p>
          <a:p>
            <a:pPr algn="just"/>
            <a:r>
              <a:rPr lang="bg-BG" sz="2400" dirty="0" smtClean="0"/>
              <a:t>Допустими дейности: подготовка; изпълнение на демонстрационен проект; кампании за популяризиране на резултатите от </a:t>
            </a:r>
            <a:r>
              <a:rPr lang="bg-BG" sz="2400" dirty="0" smtClean="0"/>
              <a:t>проекта</a:t>
            </a:r>
            <a:r>
              <a:rPr lang="en-US" sz="2400" dirty="0" smtClean="0"/>
              <a:t>; </a:t>
            </a:r>
            <a:r>
              <a:rPr lang="bg-BG" sz="2400" dirty="0" smtClean="0"/>
              <a:t>организация и управление и информация и комуникация.</a:t>
            </a:r>
            <a:endParaRPr lang="bg-BG" sz="2400" dirty="0"/>
          </a:p>
        </p:txBody>
      </p:sp>
      <p:sp>
        <p:nvSpPr>
          <p:cNvPr id="8" name="Title 11"/>
          <p:cNvSpPr txBox="1">
            <a:spLocks/>
          </p:cNvSpPr>
          <p:nvPr/>
        </p:nvSpPr>
        <p:spPr>
          <a:xfrm>
            <a:off x="1686579" y="188640"/>
            <a:ext cx="6125781" cy="9742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dirty="0" smtClean="0">
                <a:solidFill>
                  <a:srgbClr val="00B050"/>
                </a:solidFill>
              </a:rPr>
              <a:t>ОБЩА ИНФОРМАЦИЯ ЗА ПРОЦЕДУРАТА</a:t>
            </a:r>
            <a:endParaRPr lang="bg-BG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7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1"/>
          <p:cNvSpPr txBox="1">
            <a:spLocks/>
          </p:cNvSpPr>
          <p:nvPr/>
        </p:nvSpPr>
        <p:spPr>
          <a:xfrm>
            <a:off x="1686579" y="116632"/>
            <a:ext cx="6125781" cy="106464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dirty="0" smtClean="0">
                <a:solidFill>
                  <a:srgbClr val="00B050"/>
                </a:solidFill>
              </a:rPr>
              <a:t>ПРИМЕРНИ ГРУПИ МЕРКИ </a:t>
            </a:r>
          </a:p>
          <a:p>
            <a:r>
              <a:rPr lang="bg-BG" sz="2000" b="1" dirty="0" smtClean="0">
                <a:solidFill>
                  <a:srgbClr val="00B050"/>
                </a:solidFill>
              </a:rPr>
              <a:t>(при обосноваване съгласно изискванията на насоките за кандидатстване), но не само</a:t>
            </a:r>
            <a:r>
              <a:rPr lang="bg-BG" sz="2000" b="1" i="1" dirty="0" smtClean="0">
                <a:solidFill>
                  <a:srgbClr val="00B050"/>
                </a:solidFill>
              </a:rPr>
              <a:t>: </a:t>
            </a:r>
            <a:endParaRPr lang="bg-BG" sz="2000" b="1" i="1" dirty="0">
              <a:solidFill>
                <a:srgbClr val="00B050"/>
              </a:solidFill>
            </a:endParaRPr>
          </a:p>
        </p:txBody>
      </p:sp>
      <p:sp>
        <p:nvSpPr>
          <p:cNvPr id="8" name="Content Placeholder 12"/>
          <p:cNvSpPr>
            <a:spLocks noGrp="1"/>
          </p:cNvSpPr>
          <p:nvPr>
            <p:ph idx="1"/>
          </p:nvPr>
        </p:nvSpPr>
        <p:spPr>
          <a:xfrm>
            <a:off x="344794" y="1340768"/>
            <a:ext cx="8437992" cy="538086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предотвратяване на образуването на битови отпадъци на обществени места, в т.ч.: в административни сгради, в домакинства/жилищни райони, в заведения за обществено хранене, хотели, хижи и др., включително вътрешнофирмени подходи за нулеви отпадъци и достигане на нулеви отпадъци от домакинства;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предотвратяване на образуването на битови отпадъци, включително отпадъци от заведения за бързо хранене;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разделно събиране на отпадъци в административни сгради, заведения за обществено хранене, хотели, хижи и др.;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предотвратяване на замърсяването и осигуряването на разделно събиране на отпадъци на обществени места, включително свързани с потреблението от заведенията за бързо хранене;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разширяване ползването на специализирана/</a:t>
            </a:r>
            <a:r>
              <a:rPr lang="bg-BG" sz="1800" dirty="0" err="1" smtClean="0"/>
              <a:t>смарт</a:t>
            </a:r>
            <a:r>
              <a:rPr lang="bg-BG" sz="1800" dirty="0" smtClean="0"/>
              <a:t> техника и системи за </a:t>
            </a:r>
            <a:r>
              <a:rPr lang="bg-BG" sz="1800" dirty="0" err="1" smtClean="0"/>
              <a:t>рециклируеми</a:t>
            </a:r>
            <a:r>
              <a:rPr lang="bg-BG" sz="1800" dirty="0" smtClean="0"/>
              <a:t> отпадъци в потока битови отпадъци;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800" dirty="0" smtClean="0"/>
              <a:t>- модели за предотвратяване образуването на отпадъци, повторна употреба и  подготовка за повторна употреба, например чрез насърчаване на поправка и ремонт вместо купуването на нови стоки и др.</a:t>
            </a:r>
          </a:p>
          <a:p>
            <a:pPr algn="just">
              <a:spcBef>
                <a:spcPts val="1200"/>
              </a:spcBef>
            </a:pPr>
            <a:endParaRPr lang="bg-BG" sz="1800" dirty="0"/>
          </a:p>
        </p:txBody>
      </p:sp>
    </p:spTree>
    <p:extLst>
      <p:ext uri="{BB962C8B-B14F-4D97-AF65-F5344CB8AC3E}">
        <p14:creationId xmlns:p14="http://schemas.microsoft.com/office/powerpoint/2010/main" val="7134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2"/>
          <p:cNvSpPr>
            <a:spLocks noGrp="1"/>
          </p:cNvSpPr>
          <p:nvPr>
            <p:ph idx="1"/>
          </p:nvPr>
        </p:nvSpPr>
        <p:spPr>
          <a:xfrm>
            <a:off x="280996" y="1660699"/>
            <a:ext cx="8640960" cy="4320480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r>
              <a:rPr lang="bg-BG" sz="2400" dirty="0" smtClean="0"/>
              <a:t>Дата на обявяване на процедурата: първо тримесечие на 2019 г.</a:t>
            </a:r>
          </a:p>
          <a:p>
            <a:pPr algn="just">
              <a:spcBef>
                <a:spcPts val="1200"/>
              </a:spcBef>
            </a:pPr>
            <a:r>
              <a:rPr lang="bg-BG" sz="2400" dirty="0" smtClean="0"/>
              <a:t>Срок за кандидатстване: до 4 месеца след датата на обявяване </a:t>
            </a:r>
          </a:p>
          <a:p>
            <a:pPr algn="just">
              <a:spcBef>
                <a:spcPts val="1200"/>
              </a:spcBef>
            </a:pPr>
            <a:r>
              <a:rPr lang="bg-BG" sz="2400" dirty="0" smtClean="0"/>
              <a:t>Срок за изпълнение на проектите: </a:t>
            </a:r>
            <a:r>
              <a:rPr lang="bg-BG" sz="2400" dirty="0" smtClean="0"/>
              <a:t>1</a:t>
            </a:r>
            <a:r>
              <a:rPr lang="en-US" sz="2400" dirty="0" smtClean="0"/>
              <a:t>8</a:t>
            </a:r>
            <a:r>
              <a:rPr lang="bg-BG" sz="2400" dirty="0" smtClean="0"/>
              <a:t> </a:t>
            </a:r>
            <a:r>
              <a:rPr lang="bg-BG" sz="2400" dirty="0" smtClean="0"/>
              <a:t>месеца</a:t>
            </a:r>
          </a:p>
          <a:p>
            <a:pPr algn="just">
              <a:spcBef>
                <a:spcPts val="1200"/>
              </a:spcBef>
            </a:pPr>
            <a:r>
              <a:rPr lang="bg-BG" sz="2400" dirty="0" smtClean="0"/>
              <a:t>Максимален общ бюджет по процедурата – 9 779 150 лв. (с ДДС)</a:t>
            </a:r>
          </a:p>
          <a:p>
            <a:pPr algn="just">
              <a:spcBef>
                <a:spcPts val="1200"/>
              </a:spcBef>
            </a:pPr>
            <a:r>
              <a:rPr lang="bg-BG" sz="2400" dirty="0" smtClean="0"/>
              <a:t>Максимален размер на БФП за отделно проектно предложение</a:t>
            </a:r>
            <a:r>
              <a:rPr lang="en-US" sz="2400" dirty="0"/>
              <a:t>:</a:t>
            </a:r>
            <a:r>
              <a:rPr lang="bg-BG" sz="2400" dirty="0" smtClean="0"/>
              <a:t> до 391 166 лв.</a:t>
            </a:r>
            <a:r>
              <a:rPr lang="en-US" sz="2400" dirty="0" smtClean="0"/>
              <a:t> </a:t>
            </a:r>
            <a:r>
              <a:rPr lang="bg-BG" sz="2400" dirty="0" smtClean="0"/>
              <a:t>(с ДДС), левовата равностойност на 200 000 евро</a:t>
            </a:r>
          </a:p>
          <a:p>
            <a:pPr marL="0" indent="0" algn="just">
              <a:spcBef>
                <a:spcPts val="1200"/>
              </a:spcBef>
              <a:buNone/>
            </a:pPr>
            <a:endParaRPr lang="bg-BG" sz="2000" dirty="0" smtClean="0"/>
          </a:p>
          <a:p>
            <a:pPr algn="just">
              <a:spcBef>
                <a:spcPts val="1200"/>
              </a:spcBef>
            </a:pPr>
            <a:endParaRPr lang="bg-BG" sz="2000" dirty="0"/>
          </a:p>
        </p:txBody>
      </p:sp>
      <p:sp>
        <p:nvSpPr>
          <p:cNvPr id="7" name="Title 11"/>
          <p:cNvSpPr txBox="1">
            <a:spLocks/>
          </p:cNvSpPr>
          <p:nvPr/>
        </p:nvSpPr>
        <p:spPr>
          <a:xfrm>
            <a:off x="1686579" y="188640"/>
            <a:ext cx="6125781" cy="97420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400" b="1" dirty="0" smtClean="0">
                <a:solidFill>
                  <a:srgbClr val="00B050"/>
                </a:solidFill>
              </a:rPr>
              <a:t>ДРУГА ИНФОРМАЦИЯ ЗА ПРОЦЕДУРАТА</a:t>
            </a:r>
            <a:endParaRPr lang="bg-BG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7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179454"/>
            <a:ext cx="9097650" cy="67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8"/>
          <p:cNvSpPr txBox="1">
            <a:spLocks/>
          </p:cNvSpPr>
          <p:nvPr/>
        </p:nvSpPr>
        <p:spPr>
          <a:xfrm>
            <a:off x="685800" y="1628800"/>
            <a:ext cx="7772400" cy="324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ГЛАСУВАНЕ НА КРИТЕРИИ ПО ПРОЦЕДУРА</a:t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„ИЗПЪЛНЕНИЕ НА ДЕМОНСТРАЦИОННИ ПРОЕКТИ В ОБЛАСТТА НА УПРАВЛЕНИЕТО НА ОТПАДЪЦИТЕ“ </a:t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4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7691</TotalTime>
  <Words>344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1_Office Theme</vt:lpstr>
      <vt:lpstr> Процедура по приоритетна ос 2  „Изпълнение на демонстрационни проекти в областта на управлението на отпадъците“  на ОПОС 2014-2020 г.  </vt:lpstr>
      <vt:lpstr>PowerPoint Presentation</vt:lpstr>
      <vt:lpstr>PowerPoint Presentation</vt:lpstr>
      <vt:lpstr>PowerPoint Presentation</vt:lpstr>
      <vt:lpstr>PowerPoint Presentation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MTsvetkova</cp:lastModifiedBy>
  <cp:revision>1336</cp:revision>
  <cp:lastPrinted>2015-02-12T12:13:46Z</cp:lastPrinted>
  <dcterms:created xsi:type="dcterms:W3CDTF">2013-04-02T07:50:56Z</dcterms:created>
  <dcterms:modified xsi:type="dcterms:W3CDTF">2019-03-13T13:05:03Z</dcterms:modified>
</cp:coreProperties>
</file>