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410" r:id="rId2"/>
    <p:sldId id="411" r:id="rId3"/>
    <p:sldId id="421" r:id="rId4"/>
    <p:sldId id="422" r:id="rId5"/>
    <p:sldId id="423" r:id="rId6"/>
    <p:sldId id="430" r:id="rId7"/>
    <p:sldId id="427" r:id="rId8"/>
    <p:sldId id="428" r:id="rId9"/>
    <p:sldId id="432" r:id="rId10"/>
    <p:sldId id="433" r:id="rId11"/>
    <p:sldId id="434" r:id="rId12"/>
    <p:sldId id="435" r:id="rId13"/>
    <p:sldId id="436" r:id="rId14"/>
    <p:sldId id="437" r:id="rId15"/>
    <p:sldId id="438" r:id="rId16"/>
    <p:sldId id="439" r:id="rId17"/>
    <p:sldId id="440" r:id="rId18"/>
    <p:sldId id="441" r:id="rId19"/>
    <p:sldId id="442" r:id="rId20"/>
    <p:sldId id="415" r:id="rId21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17375E"/>
    <a:srgbClr val="CC3300"/>
    <a:srgbClr val="003300"/>
    <a:srgbClr val="663300"/>
    <a:srgbClr val="FFCC00"/>
    <a:srgbClr val="000066"/>
    <a:srgbClr val="000099"/>
    <a:srgbClr val="FF99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1" autoAdjust="0"/>
    <p:restoredTop sz="92308" autoAdjust="0"/>
  </p:normalViewPr>
  <p:slideViewPr>
    <p:cSldViewPr>
      <p:cViewPr varScale="1">
        <p:scale>
          <a:sx n="100" d="100"/>
          <a:sy n="100" d="100"/>
        </p:scale>
        <p:origin x="-12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pPr/>
              <a:t>13.03.2019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pPr/>
              <a:t>13.03.2019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68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5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1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8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09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9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2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6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43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5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1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3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3240359"/>
          </a:xfrm>
        </p:spPr>
        <p:txBody>
          <a:bodyPr>
            <a:normAutofit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Процедури по приоритетна ос 3 </a:t>
            </a:r>
            <a:b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„Натура 2000 и биоразнообразие“ </a:t>
            </a:r>
            <a:b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ОПОС 2014-2020 г. </a:t>
            </a:r>
            <a:b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2019 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6" y="5157192"/>
            <a:ext cx="9108504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51920" y="5657671"/>
            <a:ext cx="5302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13 </a:t>
            </a: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заседание на КН на ОПОС 2014-2020 г.</a:t>
            </a:r>
          </a:p>
          <a:p>
            <a:pPr algn="r">
              <a:spcBef>
                <a:spcPct val="0"/>
              </a:spcBef>
            </a:pPr>
            <a:r>
              <a:rPr lang="ru-RU" alt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 март 2019 г</a:t>
            </a: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50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1"/>
          <p:cNvSpPr txBox="1">
            <a:spLocks/>
          </p:cNvSpPr>
          <p:nvPr/>
        </p:nvSpPr>
        <p:spPr>
          <a:xfrm>
            <a:off x="1422698" y="188640"/>
            <a:ext cx="6480720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i="1" dirty="0">
                <a:solidFill>
                  <a:srgbClr val="00B050"/>
                </a:solidFill>
              </a:rPr>
              <a:t>ПРОЦЕДУРА </a:t>
            </a:r>
            <a:r>
              <a:rPr lang="ru-RU" sz="2200" b="1" i="1" dirty="0" smtClean="0">
                <a:solidFill>
                  <a:srgbClr val="00B050"/>
                </a:solidFill>
              </a:rPr>
              <a:t>„СПОДЕЛЕНА ВИЗИЯ ЗА ЕКОЛОГИЧНАТА МРЕЖА НАТУРА 2000 В БЪЛГАРИЯ”</a:t>
            </a:r>
            <a:endParaRPr lang="bg-BG" sz="2200" b="1" i="1" dirty="0">
              <a:solidFill>
                <a:srgbClr val="00B050"/>
              </a:solidFill>
            </a:endParaRPr>
          </a:p>
        </p:txBody>
      </p:sp>
      <p:sp>
        <p:nvSpPr>
          <p:cNvPr id="9" name="Content Placeholder 12"/>
          <p:cNvSpPr>
            <a:spLocks noGrp="1"/>
          </p:cNvSpPr>
          <p:nvPr>
            <p:ph idx="1"/>
          </p:nvPr>
        </p:nvSpPr>
        <p:spPr>
          <a:xfrm>
            <a:off x="107504" y="1448249"/>
            <a:ext cx="8862085" cy="517795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bg-BG" sz="2000" dirty="0" smtClean="0"/>
              <a:t>Подбор на проектни предложения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Цел: изграждане, развитие и поддържане на споделена визия за екологичната мрежа Натура 2000 в България, чрез планиране и провеждане на 25 регионални информационни кампании. 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Териториален обхват: на територията на 28-те административни области на страната (по смисъла на Закона за административно-териториалното устройство на Република България), която територия се припокрива със защитена зона/защитени зони от мрежата Натура 2000.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Допустими бенефициенти: структури/звена в структурата на МОСВ и МЗХГ (ИАГ и нейните структури), отговорни за формиране, прилагане и изпълнение на политиката в областта на Натура 2000 за подобряване на природозащитното състояние на видове и природни местообитания, юридически лица с нестопанска цел, общини, научни институти.</a:t>
            </a:r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350673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2"/>
          <p:cNvSpPr>
            <a:spLocks noGrp="1"/>
          </p:cNvSpPr>
          <p:nvPr>
            <p:ph idx="1"/>
          </p:nvPr>
        </p:nvSpPr>
        <p:spPr>
          <a:xfrm>
            <a:off x="102403" y="1340768"/>
            <a:ext cx="8862085" cy="5177958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bg-BG" sz="2000" dirty="0" smtClean="0"/>
              <a:t>Допустими дейности: мярка 15 и мярка 33 от НПРД </a:t>
            </a:r>
          </a:p>
          <a:p>
            <a:pPr marL="0" indent="0" algn="just">
              <a:spcBef>
                <a:spcPts val="300"/>
              </a:spcBef>
              <a:buNone/>
            </a:pPr>
            <a:r>
              <a:rPr lang="bg-BG" sz="2000" dirty="0" smtClean="0"/>
              <a:t>Организация и провеждане на събития, вкл. атрактивни, иновативни форми (</a:t>
            </a:r>
            <a:r>
              <a:rPr lang="bg-BG" sz="1900" i="1" dirty="0" err="1" smtClean="0"/>
              <a:t>фестове</a:t>
            </a:r>
            <a:r>
              <a:rPr lang="bg-BG" sz="1900" i="1" dirty="0" smtClean="0"/>
              <a:t>, паради, фестивали, природо-научни творчески конкурси, културни и арт практики, пътуващи семинари и др</a:t>
            </a:r>
            <a:r>
              <a:rPr lang="bg-BG" sz="2000" i="1" dirty="0" smtClean="0"/>
              <a:t>.) </a:t>
            </a:r>
            <a:r>
              <a:rPr lang="bg-BG" sz="2000" dirty="0" smtClean="0"/>
              <a:t>за популяризиране възможностите за развитие на местните общности, популяризиране на бизнес модели и на добри практики и опит от други региони/държави, свързани с възможностите, които мрежата Натура 2000 предоставя и които са приложими за съответния регион, включително:</a:t>
            </a:r>
          </a:p>
          <a:p>
            <a:pPr algn="just">
              <a:spcBef>
                <a:spcPts val="600"/>
              </a:spcBef>
            </a:pPr>
            <a:r>
              <a:rPr lang="bg-BG" sz="1800" dirty="0" smtClean="0"/>
              <a:t>Конферентни услуги и транспортни услуги, наем на зали;</a:t>
            </a:r>
          </a:p>
          <a:p>
            <a:pPr algn="just">
              <a:spcBef>
                <a:spcPts val="600"/>
              </a:spcBef>
            </a:pPr>
            <a:r>
              <a:rPr lang="bg-BG" sz="1800" dirty="0" smtClean="0"/>
              <a:t>Партньорство с медии</a:t>
            </a:r>
            <a:r>
              <a:rPr lang="en-US" sz="1800" dirty="0" smtClean="0"/>
              <a:t>, </a:t>
            </a:r>
            <a:r>
              <a:rPr lang="bg-BG" sz="1800" dirty="0" smtClean="0"/>
              <a:t>използване на социални мрежи;</a:t>
            </a:r>
          </a:p>
          <a:p>
            <a:pPr algn="just">
              <a:spcBef>
                <a:spcPts val="600"/>
              </a:spcBef>
            </a:pPr>
            <a:r>
              <a:rPr lang="bg-BG" sz="1800" dirty="0" smtClean="0"/>
              <a:t>Организация на посещение на обекти</a:t>
            </a:r>
          </a:p>
          <a:p>
            <a:pPr algn="just">
              <a:spcBef>
                <a:spcPts val="600"/>
              </a:spcBef>
            </a:pPr>
            <a:r>
              <a:rPr lang="bg-BG" sz="1800" dirty="0" smtClean="0"/>
              <a:t>Дизайн, разработване и разпространение на информационни материали </a:t>
            </a:r>
          </a:p>
          <a:p>
            <a:pPr algn="just">
              <a:spcBef>
                <a:spcPts val="600"/>
              </a:spcBef>
            </a:pPr>
            <a:r>
              <a:rPr lang="bg-BG" sz="1800" dirty="0" smtClean="0"/>
              <a:t>Организиране и провеждане на пресконференции</a:t>
            </a:r>
          </a:p>
          <a:p>
            <a:pPr algn="just">
              <a:spcBef>
                <a:spcPts val="600"/>
              </a:spcBef>
            </a:pPr>
            <a:r>
              <a:rPr lang="bg-BG" sz="1800" dirty="0" smtClean="0"/>
              <a:t>Изработване и публикуване на прессъобщения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000" dirty="0" smtClean="0"/>
              <a:t>По процедурата не са допустими проекти, с които се  предоставя единствено обща информация за мрежата Натура 2000.</a:t>
            </a:r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  <p:sp>
        <p:nvSpPr>
          <p:cNvPr id="7" name="Title 11"/>
          <p:cNvSpPr txBox="1">
            <a:spLocks/>
          </p:cNvSpPr>
          <p:nvPr/>
        </p:nvSpPr>
        <p:spPr>
          <a:xfrm>
            <a:off x="1422698" y="188640"/>
            <a:ext cx="6480720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i="1" dirty="0">
                <a:solidFill>
                  <a:srgbClr val="00B050"/>
                </a:solidFill>
              </a:rPr>
              <a:t>ПРОЦЕДУРА </a:t>
            </a:r>
            <a:r>
              <a:rPr lang="ru-RU" sz="2200" b="1" i="1" dirty="0" smtClean="0">
                <a:solidFill>
                  <a:srgbClr val="00B050"/>
                </a:solidFill>
              </a:rPr>
              <a:t>„СПОДЕЛЕНА ВИЗИЯ ЗА ЕКОЛОГИЧНАТА МРЕЖА НАТУРА 2000 В БЪЛГАРИЯ”</a:t>
            </a:r>
            <a:endParaRPr lang="bg-BG" sz="2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1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2"/>
          <p:cNvSpPr txBox="1">
            <a:spLocks/>
          </p:cNvSpPr>
          <p:nvPr/>
        </p:nvSpPr>
        <p:spPr>
          <a:xfrm>
            <a:off x="142710" y="1228035"/>
            <a:ext cx="8862085" cy="38749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spcAft>
                <a:spcPts val="600"/>
              </a:spcAft>
            </a:pPr>
            <a:r>
              <a:rPr lang="bg-BG" sz="1800" dirty="0" smtClean="0">
                <a:solidFill>
                  <a:prstClr val="black"/>
                </a:solidFill>
              </a:rPr>
              <a:t>Дата на обявяване на процедурата: </a:t>
            </a:r>
            <a:r>
              <a:rPr lang="ru-RU" sz="1800" dirty="0" err="1">
                <a:solidFill>
                  <a:prstClr val="black"/>
                </a:solidFill>
              </a:rPr>
              <a:t>трето</a:t>
            </a:r>
            <a:r>
              <a:rPr lang="ru-RU" sz="1800" dirty="0">
                <a:solidFill>
                  <a:prstClr val="black"/>
                </a:solidFill>
              </a:rPr>
              <a:t> </a:t>
            </a:r>
            <a:r>
              <a:rPr lang="bg-BG" sz="1800" dirty="0" smtClean="0">
                <a:solidFill>
                  <a:prstClr val="black"/>
                </a:solidFill>
              </a:rPr>
              <a:t>тримесечие на 2019 г.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bg-BG" sz="1800" dirty="0" smtClean="0">
                <a:solidFill>
                  <a:prstClr val="black"/>
                </a:solidFill>
              </a:rPr>
              <a:t>Срок за кандидатстване: до 3 месеца след датата на обявяване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bg-BG" sz="1800" dirty="0" smtClean="0">
                <a:solidFill>
                  <a:prstClr val="black"/>
                </a:solidFill>
              </a:rPr>
              <a:t>Продължителност на проектите: в зависимост от характера на предвидените в проектите дейности, но не по-късно от 31.12.2023 г.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bg-BG" sz="1800" dirty="0" smtClean="0">
                <a:solidFill>
                  <a:prstClr val="black"/>
                </a:solidFill>
              </a:rPr>
              <a:t>Максимален общ бюджет по процедурата – </a:t>
            </a:r>
            <a:r>
              <a:rPr lang="ru-RU" sz="1800" dirty="0">
                <a:solidFill>
                  <a:prstClr val="black"/>
                </a:solidFill>
              </a:rPr>
              <a:t>1 500 </a:t>
            </a:r>
            <a:r>
              <a:rPr lang="ru-RU" sz="1800" dirty="0" smtClean="0">
                <a:solidFill>
                  <a:prstClr val="black"/>
                </a:solidFill>
              </a:rPr>
              <a:t>000 </a:t>
            </a:r>
            <a:r>
              <a:rPr lang="bg-BG" sz="1800" dirty="0" smtClean="0">
                <a:solidFill>
                  <a:prstClr val="black"/>
                </a:solidFill>
              </a:rPr>
              <a:t>лв.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>
                <a:solidFill>
                  <a:prstClr val="black"/>
                </a:solidFill>
              </a:rPr>
              <a:t>Максимален </a:t>
            </a:r>
            <a:r>
              <a:rPr lang="ru-RU" sz="1800" dirty="0">
                <a:solidFill>
                  <a:prstClr val="black"/>
                </a:solidFill>
              </a:rPr>
              <a:t>размер на БФП за </a:t>
            </a:r>
            <a:r>
              <a:rPr lang="bg-BG" sz="1800" dirty="0" smtClean="0">
                <a:solidFill>
                  <a:prstClr val="black"/>
                </a:solidFill>
              </a:rPr>
              <a:t>проектно</a:t>
            </a:r>
            <a:r>
              <a:rPr lang="ru-RU" sz="1800" dirty="0" smtClean="0">
                <a:solidFill>
                  <a:prstClr val="black"/>
                </a:solidFill>
              </a:rPr>
              <a:t> предложение – 60 000 </a:t>
            </a:r>
            <a:r>
              <a:rPr lang="ru-RU" sz="1800" dirty="0">
                <a:solidFill>
                  <a:prstClr val="black"/>
                </a:solidFill>
              </a:rPr>
              <a:t>лв. с ДДС.</a:t>
            </a:r>
          </a:p>
          <a:p>
            <a:pPr marL="0" indent="0" algn="jus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bg-BG" sz="1800" dirty="0" smtClean="0">
                <a:solidFill>
                  <a:prstClr val="black"/>
                </a:solidFill>
              </a:rPr>
              <a:t>По процедурата ще бъдат финансирани общо 25 регионални кампании, като един кандидат може да подаде проектно предложение само за една регионална информационна кампания. </a:t>
            </a:r>
          </a:p>
          <a:p>
            <a:pPr marL="0" indent="0" algn="just">
              <a:spcBef>
                <a:spcPts val="600"/>
              </a:spcBef>
              <a:buFont typeface="Arial" panose="020B0604020202020204" pitchFamily="34" charset="0"/>
              <a:buNone/>
            </a:pPr>
            <a:endParaRPr lang="ru-RU" sz="2000" dirty="0" smtClean="0">
              <a:solidFill>
                <a:prstClr val="black"/>
              </a:solidFill>
            </a:endParaRPr>
          </a:p>
          <a:p>
            <a:pPr marL="0" indent="0" algn="just">
              <a:spcBef>
                <a:spcPts val="1200"/>
              </a:spcBef>
              <a:buFont typeface="Arial" panose="020B0604020202020204" pitchFamily="34" charset="0"/>
              <a:buNone/>
            </a:pPr>
            <a:endParaRPr lang="bg-BG" sz="2000" dirty="0" smtClean="0">
              <a:solidFill>
                <a:prstClr val="black"/>
              </a:solidFill>
            </a:endParaRPr>
          </a:p>
          <a:p>
            <a:pPr marL="0" indent="0" algn="just">
              <a:spcBef>
                <a:spcPts val="1200"/>
              </a:spcBef>
              <a:buFont typeface="Arial" panose="020B0604020202020204" pitchFamily="34" charset="0"/>
              <a:buNone/>
            </a:pPr>
            <a:endParaRPr lang="bg-BG" sz="2000" dirty="0" smtClean="0">
              <a:solidFill>
                <a:prstClr val="black"/>
              </a:solidFill>
            </a:endParaRPr>
          </a:p>
          <a:p>
            <a:pPr algn="just">
              <a:spcBef>
                <a:spcPts val="1200"/>
              </a:spcBef>
            </a:pPr>
            <a:endParaRPr lang="bg-BG" sz="2000" dirty="0">
              <a:solidFill>
                <a:prstClr val="black"/>
              </a:solidFill>
            </a:endParaRPr>
          </a:p>
        </p:txBody>
      </p:sp>
      <p:sp>
        <p:nvSpPr>
          <p:cNvPr id="11" name="Title 11"/>
          <p:cNvSpPr txBox="1">
            <a:spLocks/>
          </p:cNvSpPr>
          <p:nvPr/>
        </p:nvSpPr>
        <p:spPr>
          <a:xfrm>
            <a:off x="1422698" y="188640"/>
            <a:ext cx="6480720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i="1" dirty="0">
                <a:solidFill>
                  <a:srgbClr val="00B050"/>
                </a:solidFill>
              </a:rPr>
              <a:t>ПРОЦЕДУРА </a:t>
            </a:r>
            <a:r>
              <a:rPr lang="ru-RU" sz="2200" b="1" i="1" dirty="0" smtClean="0">
                <a:solidFill>
                  <a:srgbClr val="00B050"/>
                </a:solidFill>
              </a:rPr>
              <a:t>„СПОДЕЛЕНА ВИЗИЯ ЗА ЕКОЛОГИЧНАТА МРЕЖА НАТУРА 2000 В БЪЛГАРИЯ”</a:t>
            </a:r>
            <a:endParaRPr lang="bg-BG" sz="2200" b="1" i="1" dirty="0">
              <a:solidFill>
                <a:srgbClr val="00B05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9511" y="4653136"/>
            <a:ext cx="8825283" cy="1903885"/>
            <a:chOff x="360468" y="4977344"/>
            <a:chExt cx="7955948" cy="15796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468" y="4977345"/>
              <a:ext cx="2808312" cy="157967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7807" y="4977344"/>
              <a:ext cx="2248609" cy="157967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8780" y="4977344"/>
              <a:ext cx="2899026" cy="1579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977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1"/>
          <p:cNvSpPr txBox="1">
            <a:spLocks/>
          </p:cNvSpPr>
          <p:nvPr/>
        </p:nvSpPr>
        <p:spPr>
          <a:xfrm>
            <a:off x="611560" y="1772816"/>
            <a:ext cx="7992888" cy="2232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3200" b="1" i="1" dirty="0" smtClean="0">
                <a:solidFill>
                  <a:srgbClr val="00B050"/>
                </a:solidFill>
              </a:rPr>
              <a:t>ГЛАСУВАНЕ НА КРИТЕРИИ ЗА ОЦЕНКА НА ПРОЕКТНИ ПРЕДЛОЖЕНИЯ ПО </a:t>
            </a:r>
            <a:r>
              <a:rPr lang="ru-RU" sz="3200" b="1" i="1" dirty="0" smtClean="0">
                <a:solidFill>
                  <a:srgbClr val="00B050"/>
                </a:solidFill>
              </a:rPr>
              <a:t>ПРОЦЕДУРА „СПОДЕЛЕНА </a:t>
            </a:r>
            <a:r>
              <a:rPr lang="ru-RU" sz="3200" b="1" i="1" dirty="0">
                <a:solidFill>
                  <a:srgbClr val="00B050"/>
                </a:solidFill>
              </a:rPr>
              <a:t>ВИЗИЯ ЗА ЕКОЛОГИЧНАТА МРЕЖА НАТУРА 2000 В БЪЛГАРИЯ</a:t>
            </a:r>
            <a:r>
              <a:rPr lang="ru-RU" sz="3200" b="1" i="1" dirty="0" smtClean="0">
                <a:solidFill>
                  <a:srgbClr val="00B050"/>
                </a:solidFill>
              </a:rPr>
              <a:t>”</a:t>
            </a:r>
            <a:endParaRPr lang="bg-BG" sz="3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48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1542563" y="222548"/>
            <a:ext cx="6341805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500" b="1" i="1" dirty="0" smtClean="0">
                <a:solidFill>
                  <a:srgbClr val="00B050"/>
                </a:solidFill>
              </a:rPr>
              <a:t>ПРОЦЕДУРА „ИЗПЪЛНЕНИЕ НА ПРИОРИТЕТНИ МЕРКИ ВЪВ ВЛАЖНИ ЗОНИ”</a:t>
            </a:r>
            <a:endParaRPr lang="bg-BG" sz="2500" b="1" i="1" dirty="0">
              <a:solidFill>
                <a:srgbClr val="00B050"/>
              </a:solidFill>
            </a:endParaRPr>
          </a:p>
        </p:txBody>
      </p:sp>
      <p:sp>
        <p:nvSpPr>
          <p:cNvPr id="10" name="Content Placeholder 12"/>
          <p:cNvSpPr>
            <a:spLocks noGrp="1"/>
          </p:cNvSpPr>
          <p:nvPr>
            <p:ph idx="1"/>
          </p:nvPr>
        </p:nvSpPr>
        <p:spPr>
          <a:xfrm>
            <a:off x="251520" y="1278285"/>
            <a:ext cx="8502045" cy="5328592"/>
          </a:xfrm>
        </p:spPr>
        <p:txBody>
          <a:bodyPr>
            <a:noAutofit/>
          </a:bodyPr>
          <a:lstStyle/>
          <a:p>
            <a:pPr marL="324000" algn="just">
              <a:spcBef>
                <a:spcPts val="1200"/>
              </a:spcBef>
            </a:pPr>
            <a:r>
              <a:rPr lang="bg-BG" sz="2000" dirty="0" smtClean="0"/>
              <a:t>Директно предоставяне на БФП</a:t>
            </a:r>
          </a:p>
          <a:p>
            <a:pPr marL="324000" algn="just">
              <a:spcBef>
                <a:spcPts val="1200"/>
              </a:spcBef>
            </a:pPr>
            <a:r>
              <a:rPr lang="bg-BG" sz="2000" dirty="0" smtClean="0"/>
              <a:t>Цел: подобряване природозащитното състояние на видове и типове природни местообитания в Натура 2000, попадащи във влажни зони, определени като влажни зони с международно значение (</a:t>
            </a:r>
            <a:r>
              <a:rPr lang="bg-BG" sz="2000" dirty="0" err="1" smtClean="0"/>
              <a:t>Рамсарски</a:t>
            </a:r>
            <a:r>
              <a:rPr lang="bg-BG" sz="2000" dirty="0" smtClean="0"/>
              <a:t> места). </a:t>
            </a:r>
          </a:p>
          <a:p>
            <a:pPr marL="324000" algn="just">
              <a:spcBef>
                <a:spcPts val="1200"/>
              </a:spcBef>
            </a:pPr>
            <a:r>
              <a:rPr lang="bg-BG" sz="2000" dirty="0" smtClean="0"/>
              <a:t>Териториален обхват: защитени зони от мрежата Натура 2000, попадащи в обхвата на влажни зони с международно значение: </a:t>
            </a:r>
            <a:r>
              <a:rPr lang="bg-BG" sz="2000" i="1" dirty="0" smtClean="0"/>
              <a:t>Сребърна, </a:t>
            </a:r>
            <a:r>
              <a:rPr lang="bg-BG" sz="2000" i="1" dirty="0" err="1" smtClean="0"/>
              <a:t>Дуранкулашко</a:t>
            </a:r>
            <a:r>
              <a:rPr lang="bg-BG" sz="2000" i="1" dirty="0" smtClean="0"/>
              <a:t> езеро, Шабленско езеро, Комплекс Беленски острови, Вая, Пода,</a:t>
            </a:r>
            <a:r>
              <a:rPr lang="en-US" sz="2000" i="1" dirty="0" smtClean="0"/>
              <a:t> </a:t>
            </a:r>
            <a:r>
              <a:rPr lang="bg-BG" sz="2000" i="1" dirty="0" smtClean="0"/>
              <a:t>Комплекс </a:t>
            </a:r>
            <a:r>
              <a:rPr lang="bg-BG" sz="2000" i="1" dirty="0" smtClean="0"/>
              <a:t>Ропотамо.</a:t>
            </a:r>
            <a:endParaRPr lang="bg-BG" sz="2000" i="1" dirty="0" smtClean="0"/>
          </a:p>
          <a:p>
            <a:pPr marL="324000" algn="just">
              <a:spcBef>
                <a:spcPts val="1200"/>
              </a:spcBef>
            </a:pPr>
            <a:r>
              <a:rPr lang="bg-BG" sz="2000" dirty="0" smtClean="0"/>
              <a:t>Допустими бенефициенти: РИОСВ Бургас, РИОСВ Варна, РИОСВ Русе и ДПП </a:t>
            </a:r>
            <a:r>
              <a:rPr lang="bg-BG" sz="2000" dirty="0" err="1" smtClean="0"/>
              <a:t>Персина</a:t>
            </a:r>
            <a:r>
              <a:rPr lang="bg-BG" sz="2000" dirty="0" smtClean="0"/>
              <a:t>. </a:t>
            </a:r>
            <a:endParaRPr lang="bg-BG" sz="2000" dirty="0" smtClean="0"/>
          </a:p>
          <a:p>
            <a:pPr marL="324000" algn="just">
              <a:spcBef>
                <a:spcPts val="1200"/>
              </a:spcBef>
            </a:pPr>
            <a:r>
              <a:rPr lang="bg-BG" sz="2000" dirty="0" smtClean="0"/>
              <a:t>Допустими дейности: мярка 22 „Ограничаване антропогенното замърсяване на водите“ и мярка 109 „Инвестиции в консервационни дейности за поддържане/ подобряване на природозащитното състояние на видове и природни местообитания“ от </a:t>
            </a:r>
            <a:r>
              <a:rPr lang="bg-BG" sz="2000" dirty="0" smtClean="0"/>
              <a:t>НПРД.</a:t>
            </a:r>
            <a:endParaRPr lang="bg-BG" sz="2000" dirty="0" smtClean="0"/>
          </a:p>
          <a:p>
            <a:pPr algn="just"/>
            <a:endParaRPr lang="bg-BG" sz="2400" dirty="0"/>
          </a:p>
        </p:txBody>
      </p:sp>
    </p:spTree>
    <p:extLst>
      <p:ext uri="{BB962C8B-B14F-4D97-AF65-F5344CB8AC3E}">
        <p14:creationId xmlns:p14="http://schemas.microsoft.com/office/powerpoint/2010/main" val="365396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1542563" y="222548"/>
            <a:ext cx="6341805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500" b="1" i="1" dirty="0" smtClean="0">
                <a:solidFill>
                  <a:srgbClr val="00B050"/>
                </a:solidFill>
              </a:rPr>
              <a:t>ПРОЦЕДУРА „ИЗПЪЛНЕНИЕ НА ПРИОРИТЕТНИ МЕРКИ ВЪВ ВЛАЖНИ ЗОНИ”</a:t>
            </a:r>
            <a:endParaRPr lang="bg-BG" sz="2500" b="1" i="1" dirty="0">
              <a:solidFill>
                <a:srgbClr val="00B050"/>
              </a:solidFill>
            </a:endParaRPr>
          </a:p>
        </p:txBody>
      </p:sp>
      <p:sp>
        <p:nvSpPr>
          <p:cNvPr id="10" name="Content Placeholder 12"/>
          <p:cNvSpPr>
            <a:spLocks noGrp="1"/>
          </p:cNvSpPr>
          <p:nvPr>
            <p:ph idx="1"/>
          </p:nvPr>
        </p:nvSpPr>
        <p:spPr>
          <a:xfrm>
            <a:off x="364959" y="1412776"/>
            <a:ext cx="8239489" cy="532859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bg-BG" sz="2000" dirty="0" smtClean="0"/>
              <a:t>Примерни дейности по Компонент 1 (м 22 от НПРД):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ограничаване притока на </a:t>
            </a:r>
            <a:r>
              <a:rPr lang="bg-BG" sz="2000" dirty="0" err="1" smtClean="0"/>
              <a:t>биогени</a:t>
            </a:r>
            <a:r>
              <a:rPr lang="bg-BG" sz="2000" dirty="0" smtClean="0"/>
              <a:t> и ограничаване на </a:t>
            </a:r>
            <a:r>
              <a:rPr lang="bg-BG" sz="2000" dirty="0" err="1" smtClean="0"/>
              <a:t>сукцесионните</a:t>
            </a:r>
            <a:r>
              <a:rPr lang="bg-BG" sz="2000" dirty="0" smtClean="0"/>
              <a:t> процеси и възстановяване на водния режим, вкл. изграждане/ реконструкция на необходимата инфраструктура (канали, шлюзове и други съоръжения);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доставка на специализирано оборудване; 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извършване на дейности по отстраняване на растителност, почистване на водни местообитания, увеличаване площта на водните огледала, отстраняване на тиня и биомаса; 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отстраняване на инвазивни и нехарактерни за типа природно местообитание видове и др.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000" dirty="0" smtClean="0"/>
              <a:t>Дейностите са определени на база на Националния план за опазване на най-значимите влажни зони в България 2013–2022 и Планове за управление на защитени територии.</a:t>
            </a:r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179233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1542563" y="222548"/>
            <a:ext cx="6341805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500" b="1" i="1" dirty="0" smtClean="0">
                <a:solidFill>
                  <a:srgbClr val="00B050"/>
                </a:solidFill>
              </a:rPr>
              <a:t>ПРОЦЕДУРА „ИЗПЪЛНЕНИЕ НА ПРИОРИТЕТНИ МЕРКИ ВЪВ ВЛАЖНИ ЗОНИ”</a:t>
            </a:r>
            <a:endParaRPr lang="bg-BG" sz="2500" b="1" i="1" dirty="0">
              <a:solidFill>
                <a:srgbClr val="00B050"/>
              </a:solidFill>
            </a:endParaRPr>
          </a:p>
        </p:txBody>
      </p:sp>
      <p:sp>
        <p:nvSpPr>
          <p:cNvPr id="10" name="Content Placeholder 12"/>
          <p:cNvSpPr>
            <a:spLocks noGrp="1"/>
          </p:cNvSpPr>
          <p:nvPr>
            <p:ph idx="1"/>
          </p:nvPr>
        </p:nvSpPr>
        <p:spPr>
          <a:xfrm>
            <a:off x="364959" y="1412776"/>
            <a:ext cx="8455513" cy="532859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bg-BG" sz="2000" dirty="0" smtClean="0"/>
              <a:t>Примерни дейности по Компонент 2 (м </a:t>
            </a:r>
            <a:r>
              <a:rPr lang="ru-RU" sz="2000" dirty="0" smtClean="0"/>
              <a:t>109 </a:t>
            </a:r>
            <a:r>
              <a:rPr lang="bg-BG" sz="2000" dirty="0" smtClean="0"/>
              <a:t>от НПРД):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поддържане в оптимално състояние на растителността в гнездовите и други ключови места;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подобряване на хранителната база, чрез зарибяване с подходящи видове;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отстраняване на отрицателни въздействия върху гнездови колонии, например дейности по обезопасяване на достъпа на хищници до гнездата, чрез поставяне на </a:t>
            </a:r>
            <a:r>
              <a:rPr lang="bg-BG" sz="2000" dirty="0" err="1" smtClean="0"/>
              <a:t>електропастири</a:t>
            </a:r>
            <a:r>
              <a:rPr lang="bg-BG" sz="2000" dirty="0" smtClean="0"/>
              <a:t> или др. подходящи начини за обезопасяване; 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поддържане на оптимален воден режим; 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изграждане/възстановяване на укрития за птици и др.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000" dirty="0" smtClean="0"/>
              <a:t>Дейностите са определени на база на Националния план за опазване на най-значимите влажни зони в България 2013–2022 и планове за действие за застрашени видове.</a:t>
            </a:r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360213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621973"/>
              </p:ext>
            </p:extLst>
          </p:nvPr>
        </p:nvGraphicFramePr>
        <p:xfrm>
          <a:off x="467544" y="1412776"/>
          <a:ext cx="8408466" cy="4821689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xmlns="" val="2154711038"/>
                    </a:ext>
                  </a:extLst>
                </a:gridCol>
                <a:gridCol w="4448026">
                  <a:extLst>
                    <a:ext uri="{9D8B030D-6E8A-4147-A177-3AD203B41FA5}">
                      <a16:colId xmlns:a16="http://schemas.microsoft.com/office/drawing/2014/main" xmlns="" val="1500361291"/>
                    </a:ext>
                  </a:extLst>
                </a:gridCol>
              </a:tblGrid>
              <a:tr h="54172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  <a:tabLst>
                          <a:tab pos="116205" algn="l"/>
                        </a:tabLst>
                      </a:pPr>
                      <a:r>
                        <a:rPr lang="bg-BG" sz="1800" dirty="0" smtClean="0">
                          <a:effectLst/>
                        </a:rPr>
                        <a:t>ВЛАЖНИ ЗОНА ПО КОМПОНЕНТ 1</a:t>
                      </a:r>
                      <a:endParaRPr lang="bg-BG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  <a:tabLst>
                          <a:tab pos="116205" algn="l"/>
                        </a:tabLst>
                      </a:pPr>
                      <a:r>
                        <a:rPr lang="bg-BG" sz="1800" dirty="0" smtClean="0">
                          <a:effectLst/>
                        </a:rPr>
                        <a:t>ВИДОВЕ ПТИЦИ ПО КОМПОНЕНТ 2</a:t>
                      </a:r>
                      <a:endParaRPr lang="bg-BG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31240916"/>
                  </a:ext>
                </a:extLst>
              </a:tr>
              <a:tr h="760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СРЕБЪРНА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975" indent="0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dirty="0" smtClean="0">
                          <a:effectLst/>
                        </a:rPr>
                        <a:t>КЪДРОГЛАВ ПЕЛИКАН (PELECANUS CRISPUS); </a:t>
                      </a:r>
                      <a:endParaRPr lang="bg-BG" sz="1400" dirty="0" smtClean="0">
                        <a:effectLst/>
                      </a:endParaRPr>
                    </a:p>
                    <a:p>
                      <a:pPr marL="180975" indent="0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dirty="0" smtClean="0">
                          <a:effectLst/>
                        </a:rPr>
                        <a:t>ГОЛЯМ ВОДЕН БИК (BOTAURUS STELLARIS);</a:t>
                      </a:r>
                      <a:endParaRPr lang="bg-BG" sz="1400" dirty="0" smtClean="0">
                        <a:effectLst/>
                      </a:endParaRPr>
                    </a:p>
                    <a:p>
                      <a:pPr marL="180975" indent="0" algn="just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dirty="0" smtClean="0">
                          <a:effectLst/>
                        </a:rPr>
                        <a:t>МАЛЪК КОРМОРАН (PHALACROCORAX PYGMEUS)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71281953"/>
                  </a:ext>
                </a:extLst>
              </a:tr>
              <a:tr h="6771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ДУРАНКУЛАШКО ЕЗЕРО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975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МАЛЪК КОРМОРАН (PHALACROCORAX PYGMEUS);</a:t>
                      </a:r>
                      <a:endParaRPr lang="bg-BG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ЧЕРВЕНОГУША ГЪСКА (BRANTA RUFICOLLIS)</a:t>
                      </a:r>
                      <a:endParaRPr lang="bg-BG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56426628"/>
                  </a:ext>
                </a:extLst>
              </a:tr>
              <a:tr h="6771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ШАБЛЕНСКО ЕЗЕРО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975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МАЛЪК КОРМОРАН (PHALACROCORAX PYGMEUS);</a:t>
                      </a:r>
                      <a:endParaRPr lang="bg-BG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ЧЕРВЕНОГУША ГЪСКА (BRANTA RUFICOLLIS)</a:t>
                      </a:r>
                      <a:endParaRPr lang="bg-BG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23477092"/>
                  </a:ext>
                </a:extLst>
              </a:tr>
              <a:tr h="8869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КОМПЛЕКС БЕЛЕНСКИ ОСТРОВИ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975" indent="0" algn="just" defTabSz="914400" rtl="0" eaLnBrk="1" latinLnBrk="0" hangingPunct="1">
                        <a:spcBef>
                          <a:spcPts val="6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КЪДРОГЛАВ ПЕЛИКАН (PELECANUS CRISPUS);</a:t>
                      </a:r>
                      <a:endParaRPr lang="bg-BG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БЕЛООКА ПОТАПНИЦА (AYTHYA NYROCA);</a:t>
                      </a:r>
                      <a:endParaRPr lang="bg-BG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МАЛЪК КОРМОРАН (PHALACROCORAX PYGMEUS)</a:t>
                      </a:r>
                      <a:endParaRPr lang="bg-BG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82042195"/>
                  </a:ext>
                </a:extLst>
              </a:tr>
              <a:tr h="5905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ВАЯ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975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КЪДРОГЛАВ ПЕЛИКАН (PELECANUS CRISPUS);</a:t>
                      </a:r>
                      <a:endParaRPr lang="bg-BG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80975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МАЛЪК КОРМОРАН (PHALACROCORAX PYGMEUS)</a:t>
                      </a:r>
                      <a:endParaRPr lang="bg-BG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82649438"/>
                  </a:ext>
                </a:extLst>
              </a:tr>
              <a:tr h="3753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ПОДА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975" indent="0" algn="just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6205" algn="l"/>
                        </a:tabLst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МАЛЪК КОРМОРАН (PHALACROCORAX PYGMEUS)</a:t>
                      </a:r>
                      <a:endParaRPr lang="bg-BG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90402191"/>
                  </a:ext>
                </a:extLst>
              </a:tr>
              <a:tr h="3124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КОМПЛЕКС РОПОТАМО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  <a:tabLst>
                          <a:tab pos="116205" algn="l"/>
                        </a:tabLst>
                      </a:pPr>
                      <a:r>
                        <a:rPr lang="bg-BG" sz="2000" dirty="0">
                          <a:effectLst/>
                        </a:rPr>
                        <a:t>-</a:t>
                      </a:r>
                      <a:endParaRPr lang="bg-BG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46978192"/>
                  </a:ext>
                </a:extLst>
              </a:tr>
            </a:tbl>
          </a:graphicData>
        </a:graphic>
      </p:graphicFrame>
      <p:sp>
        <p:nvSpPr>
          <p:cNvPr id="10" name="Title 11"/>
          <p:cNvSpPr txBox="1">
            <a:spLocks/>
          </p:cNvSpPr>
          <p:nvPr/>
        </p:nvSpPr>
        <p:spPr>
          <a:xfrm>
            <a:off x="1542563" y="222548"/>
            <a:ext cx="6341805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500" b="1" i="1" dirty="0" smtClean="0">
                <a:solidFill>
                  <a:srgbClr val="00B050"/>
                </a:solidFill>
              </a:rPr>
              <a:t>ПРОЦЕДУРА „ИЗПЪЛНЕНИЕ НА ПРИОРИТЕТНИ МЕРКИ ВЪВ ВЛАЖНИ ЗОНИ”</a:t>
            </a:r>
            <a:endParaRPr lang="bg-BG" sz="25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16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1"/>
          <p:cNvSpPr txBox="1">
            <a:spLocks/>
          </p:cNvSpPr>
          <p:nvPr/>
        </p:nvSpPr>
        <p:spPr>
          <a:xfrm>
            <a:off x="1542563" y="222548"/>
            <a:ext cx="6341805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500" b="1" i="1" dirty="0" smtClean="0">
                <a:solidFill>
                  <a:srgbClr val="00B050"/>
                </a:solidFill>
              </a:rPr>
              <a:t>ПРОЦЕДУРА „ИЗПЪЛНЕНИЕ НА ПРИОРИТЕТНИ МЕРКИ ВЪВ ВЛАЖНИ ЗОНИ”</a:t>
            </a:r>
            <a:endParaRPr lang="bg-BG" sz="2500" b="1" i="1" dirty="0">
              <a:solidFill>
                <a:srgbClr val="00B050"/>
              </a:solidFill>
            </a:endParaRPr>
          </a:p>
        </p:txBody>
      </p:sp>
      <p:sp>
        <p:nvSpPr>
          <p:cNvPr id="9" name="Content Placeholder 12"/>
          <p:cNvSpPr>
            <a:spLocks noGrp="1"/>
          </p:cNvSpPr>
          <p:nvPr>
            <p:ph idx="1"/>
          </p:nvPr>
        </p:nvSpPr>
        <p:spPr>
          <a:xfrm>
            <a:off x="102403" y="1340768"/>
            <a:ext cx="8862085" cy="2232248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</a:pPr>
            <a:r>
              <a:rPr lang="bg-BG" sz="2000" dirty="0" smtClean="0"/>
              <a:t>Дата на обявяване на процедурата: второ тримесечие на 2019 г.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Срок за кандидатстване: до 3 месеца след датата на обявяване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Продължителност на проектите: в зависимост от характера на предвидените в проектите дейности, но не по-късно от 31.12.2023 г.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Максимален общ бюджет по процедурата – </a:t>
            </a:r>
            <a:r>
              <a:rPr lang="bg-BG" sz="2000" dirty="0"/>
              <a:t>19 663 667лв</a:t>
            </a:r>
            <a:r>
              <a:rPr lang="bg-BG" sz="2000" dirty="0" smtClean="0"/>
              <a:t>.</a:t>
            </a:r>
          </a:p>
          <a:p>
            <a:pPr marL="0" indent="0" algn="just">
              <a:spcBef>
                <a:spcPts val="1200"/>
              </a:spcBef>
              <a:buNone/>
            </a:pPr>
            <a:endParaRPr lang="bg-BG" sz="2000" dirty="0" smtClean="0"/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11" y="3510533"/>
            <a:ext cx="8080842" cy="31064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16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1"/>
          <p:cNvSpPr txBox="1">
            <a:spLocks/>
          </p:cNvSpPr>
          <p:nvPr/>
        </p:nvSpPr>
        <p:spPr>
          <a:xfrm>
            <a:off x="611560" y="1772816"/>
            <a:ext cx="7992888" cy="2232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3200" b="1" i="1" dirty="0" smtClean="0">
                <a:solidFill>
                  <a:srgbClr val="00B050"/>
                </a:solidFill>
              </a:rPr>
              <a:t>ГЛАСУВАНЕ НА КРИТЕРИИ ЗА ОЦЕНКА НА ПРОЕКТНИ ПРЕДЛОЖЕНИЯ ПО </a:t>
            </a:r>
            <a:r>
              <a:rPr lang="ru-RU" sz="3200" b="1" i="1" dirty="0" smtClean="0">
                <a:solidFill>
                  <a:srgbClr val="00B050"/>
                </a:solidFill>
              </a:rPr>
              <a:t>ПРОЦЕДУРА „ИЗПЪЛНЕНИЕ НА ПРИОРИТЕТНИ МЕРКИ ВЪВ ВЛАЖНИ ЗОНИ”</a:t>
            </a:r>
            <a:endParaRPr lang="bg-BG" sz="3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15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628800"/>
            <a:ext cx="8142005" cy="4694670"/>
          </a:xfrm>
        </p:spPr>
        <p:txBody>
          <a:bodyPr>
            <a:noAutofit/>
          </a:bodyPr>
          <a:lstStyle/>
          <a:p>
            <a:pPr algn="just"/>
            <a:r>
              <a:rPr lang="bg-BG" sz="2400" dirty="0"/>
              <a:t>Фокус върху консервационни дейности</a:t>
            </a:r>
          </a:p>
          <a:p>
            <a:pPr algn="just"/>
            <a:endParaRPr lang="bg-BG" sz="2400" dirty="0"/>
          </a:p>
          <a:p>
            <a:pPr algn="just"/>
            <a:r>
              <a:rPr lang="bg-BG" sz="2400" dirty="0"/>
              <a:t>Постигане на целевите стойности на индикаторите по ос 3</a:t>
            </a:r>
          </a:p>
          <a:p>
            <a:pPr algn="just"/>
            <a:endParaRPr lang="bg-BG" sz="2400" dirty="0"/>
          </a:p>
          <a:p>
            <a:pPr algn="just"/>
            <a:r>
              <a:rPr lang="bg-BG" sz="2400" dirty="0"/>
              <a:t>Съобразяване на други процеси към момента – подготовка на документ за целите на мрежата Натура 2000 и Актуализация на </a:t>
            </a:r>
            <a:r>
              <a:rPr lang="bg-BG" sz="2400" dirty="0" smtClean="0"/>
              <a:t>Националната приоритетна рамка за действие</a:t>
            </a:r>
          </a:p>
          <a:p>
            <a:pPr algn="just"/>
            <a:endParaRPr lang="bg-BG" sz="2400" dirty="0"/>
          </a:p>
          <a:p>
            <a:pPr algn="just"/>
            <a:r>
              <a:rPr lang="bg-BG" sz="2400" dirty="0"/>
              <a:t>Съобразяване на налични действащи стратегически и планови документи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862" y="1131952"/>
            <a:ext cx="6195187" cy="340305"/>
          </a:xfrm>
        </p:spPr>
        <p:txBody>
          <a:bodyPr>
            <a:noAutofit/>
          </a:bodyPr>
          <a:lstStyle/>
          <a:p>
            <a:r>
              <a:rPr lang="bg-BG" sz="20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2000" b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itle 11"/>
          <p:cNvSpPr txBox="1">
            <a:spLocks/>
          </p:cNvSpPr>
          <p:nvPr/>
        </p:nvSpPr>
        <p:spPr>
          <a:xfrm>
            <a:off x="1598464" y="222548"/>
            <a:ext cx="6197789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800" b="1" i="1" dirty="0" smtClean="0">
                <a:solidFill>
                  <a:srgbClr val="00B050"/>
                </a:solidFill>
              </a:rPr>
              <a:t>ОСНОВНИ ПРИНЦИПИ ЗА ИЗБОР </a:t>
            </a:r>
            <a:endParaRPr lang="en-US" sz="2800" b="1" i="1" dirty="0" smtClean="0">
              <a:solidFill>
                <a:srgbClr val="00B050"/>
              </a:solidFill>
            </a:endParaRPr>
          </a:p>
          <a:p>
            <a:r>
              <a:rPr lang="bg-BG" sz="2800" b="1" i="1" dirty="0" smtClean="0">
                <a:solidFill>
                  <a:srgbClr val="00B050"/>
                </a:solidFill>
              </a:rPr>
              <a:t>НА ПРЕДЛОЖЕНИТЕ ПРОЦЕДУРИ</a:t>
            </a:r>
            <a:endParaRPr lang="bg-BG" sz="28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86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64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1"/>
          <p:cNvSpPr txBox="1">
            <a:spLocks/>
          </p:cNvSpPr>
          <p:nvPr/>
        </p:nvSpPr>
        <p:spPr>
          <a:xfrm>
            <a:off x="1542331" y="222548"/>
            <a:ext cx="6284655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00" b="1" i="1" dirty="0" smtClean="0">
                <a:solidFill>
                  <a:srgbClr val="00B050"/>
                </a:solidFill>
              </a:rPr>
              <a:t>ПРОЦЕДУРА </a:t>
            </a:r>
            <a:r>
              <a:rPr lang="ru-RU" sz="2300" b="1" i="1" dirty="0" smtClean="0">
                <a:solidFill>
                  <a:srgbClr val="00B050"/>
                </a:solidFill>
              </a:rPr>
              <a:t>„МЕРКИ ЗА ПОДОБРЯВАНЕ НА ПРИРОДОЗАЩИТНОТО СЪСТОЯНИЕ НА ПТИЦИ</a:t>
            </a:r>
            <a:r>
              <a:rPr lang="ru-RU" sz="2300" b="1" i="1" dirty="0" smtClean="0">
                <a:solidFill>
                  <a:srgbClr val="00B050"/>
                </a:solidFill>
              </a:rPr>
              <a:t>”</a:t>
            </a:r>
            <a:endParaRPr lang="bg-BG" sz="2300" b="1" i="1" dirty="0">
              <a:solidFill>
                <a:srgbClr val="00B050"/>
              </a:solidFill>
            </a:endParaRPr>
          </a:p>
        </p:txBody>
      </p:sp>
      <p:sp>
        <p:nvSpPr>
          <p:cNvPr id="9" name="Content Placeholder 12"/>
          <p:cNvSpPr>
            <a:spLocks noGrp="1"/>
          </p:cNvSpPr>
          <p:nvPr>
            <p:ph idx="1"/>
          </p:nvPr>
        </p:nvSpPr>
        <p:spPr>
          <a:xfrm>
            <a:off x="102403" y="1340768"/>
            <a:ext cx="8862085" cy="517795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bg-BG" sz="2000" dirty="0" smtClean="0"/>
              <a:t>Подбор на проектни предложения</a:t>
            </a:r>
          </a:p>
          <a:p>
            <a:pPr>
              <a:spcBef>
                <a:spcPts val="1200"/>
              </a:spcBef>
            </a:pPr>
            <a:r>
              <a:rPr lang="bg-BG" sz="2000" dirty="0" smtClean="0"/>
              <a:t>Цел: подобряване на природозащитното състояние на видове птици.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Териториален обхват: в защитени зони по Директивата за опазване на дивите птици с действащи планове за управление и в защитени зони, посочени в планове за действие за видове (с изключение на 7-те зони предмет на процедурата в изпълнение на Националния план за опазване на най-значимите влажни зони в България )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Допустими бенефициенти: структури/звена в структурата на МОСВ и МЗХГ (ИАГ и нейните структури), отговорни за формиране, прилагане и изпълнение на политиката в областта на Натура 2000 за подобряване на природозащитното състояние на видове и природни местообитания, юридически лица с нестопанска цел, общини, научни институти.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Допустими дейности: мярка 109 „Инвестиции в консервационни дейности за поддържане/ подобряване на природозащитното състояние на видове и природни местообитания“ от НПРД.</a:t>
            </a:r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249517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2"/>
          <p:cNvSpPr>
            <a:spLocks noGrp="1"/>
          </p:cNvSpPr>
          <p:nvPr>
            <p:ph idx="1"/>
          </p:nvPr>
        </p:nvSpPr>
        <p:spPr>
          <a:xfrm>
            <a:off x="94207" y="1412776"/>
            <a:ext cx="8923239" cy="532859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bg-BG" sz="2000" dirty="0" smtClean="0"/>
              <a:t>Примерни дейности: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Монтиране на изкуствени гнезда; 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Изкуствено подхранване; 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Подобряване на местообитанието на видовете, чрез осигуряване на оптимално състояние на растителност и оптимален воден режим;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Изграждане на наколни платформи за почивка и гнездене;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Поставяне на указателни табели на входове и изходи към определени зони с информация за ограниченията на достъпа;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Дейности по обезпечаването на безопасни въздушни коридори например оценка на риска и обезопасяване на участъците от рискови електропроводи.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000" dirty="0" smtClean="0"/>
              <a:t>Обхватът на процедурата е определен на база на преглед на действащите към момента планове за управление на защитени зони (7 бр.) и планове за действие за видове (</a:t>
            </a:r>
            <a:r>
              <a:rPr lang="bg-BG" sz="2000" dirty="0" smtClean="0"/>
              <a:t>10 </a:t>
            </a:r>
            <a:r>
              <a:rPr lang="bg-BG" sz="2000" dirty="0" smtClean="0"/>
              <a:t>бр</a:t>
            </a:r>
            <a:r>
              <a:rPr lang="bg-BG" sz="2000" dirty="0" smtClean="0"/>
              <a:t>.).</a:t>
            </a:r>
            <a:endParaRPr lang="bg-BG" sz="2000" dirty="0" smtClean="0"/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  <p:sp>
        <p:nvSpPr>
          <p:cNvPr id="7" name="Title 11"/>
          <p:cNvSpPr txBox="1">
            <a:spLocks/>
          </p:cNvSpPr>
          <p:nvPr/>
        </p:nvSpPr>
        <p:spPr>
          <a:xfrm>
            <a:off x="1542331" y="222548"/>
            <a:ext cx="6284655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00" b="1" i="1" dirty="0" smtClean="0">
                <a:solidFill>
                  <a:srgbClr val="00B050"/>
                </a:solidFill>
              </a:rPr>
              <a:t>ПРОЦЕДУРА </a:t>
            </a:r>
            <a:r>
              <a:rPr lang="ru-RU" sz="2300" b="1" i="1" dirty="0" smtClean="0">
                <a:solidFill>
                  <a:srgbClr val="00B050"/>
                </a:solidFill>
              </a:rPr>
              <a:t>„МЕРКИ ЗА ПОДОБРЯВАНЕ НА ПРИРОДОЗАЩИТНОТО СЪСТОЯНИЕ НА ПТИЦИ</a:t>
            </a:r>
            <a:r>
              <a:rPr lang="ru-RU" sz="2300" b="1" i="1" dirty="0" smtClean="0">
                <a:solidFill>
                  <a:srgbClr val="00B050"/>
                </a:solidFill>
              </a:rPr>
              <a:t>”</a:t>
            </a:r>
            <a:endParaRPr lang="bg-BG" sz="23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45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2"/>
          <p:cNvSpPr>
            <a:spLocks noGrp="1"/>
          </p:cNvSpPr>
          <p:nvPr>
            <p:ph idx="1"/>
          </p:nvPr>
        </p:nvSpPr>
        <p:spPr>
          <a:xfrm>
            <a:off x="64303" y="1274093"/>
            <a:ext cx="8995247" cy="2154907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</a:pPr>
            <a:r>
              <a:rPr lang="bg-BG" sz="2000" dirty="0" smtClean="0"/>
              <a:t>Дата на обявяване на процедурата: второ тримесечие на 2019 г.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Срок за кандидатстване: до 3 месеца след датата на обявяване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Продължителност на проектите: в зависимост от характера на предвидените в проектите дейности, но не по-късно от 31.12.2023 г.</a:t>
            </a:r>
          </a:p>
          <a:p>
            <a:pPr algn="just">
              <a:spcBef>
                <a:spcPts val="1200"/>
              </a:spcBef>
            </a:pPr>
            <a:r>
              <a:rPr lang="bg-BG" sz="2000" dirty="0" smtClean="0"/>
              <a:t>Максимален общ бюджет по процедурата – </a:t>
            </a:r>
            <a:r>
              <a:rPr lang="ru-RU" sz="2000" dirty="0"/>
              <a:t>7 641 </a:t>
            </a:r>
            <a:r>
              <a:rPr lang="ru-RU" sz="2000" dirty="0" smtClean="0"/>
              <a:t>476 </a:t>
            </a:r>
            <a:r>
              <a:rPr lang="bg-BG" sz="2000" dirty="0" smtClean="0"/>
              <a:t>лв</a:t>
            </a:r>
            <a:r>
              <a:rPr lang="bg-BG" sz="2000" dirty="0" smtClean="0"/>
              <a:t>.</a:t>
            </a:r>
            <a:r>
              <a:rPr lang="en-US" sz="2000" dirty="0"/>
              <a:t> </a:t>
            </a:r>
            <a:endParaRPr lang="bg-BG" sz="2000" dirty="0" smtClean="0"/>
          </a:p>
          <a:p>
            <a:pPr marL="0" indent="0" algn="just">
              <a:spcBef>
                <a:spcPts val="1200"/>
              </a:spcBef>
              <a:buNone/>
            </a:pPr>
            <a:endParaRPr lang="bg-BG" sz="2000" dirty="0" smtClean="0"/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51520" y="3484580"/>
            <a:ext cx="8559902" cy="2968756"/>
            <a:chOff x="274998" y="3584444"/>
            <a:chExt cx="8559902" cy="296875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8352" y="4925564"/>
              <a:ext cx="1446548" cy="162763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8916" y="3584448"/>
              <a:ext cx="1981200" cy="140817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5332" y="3584449"/>
              <a:ext cx="1753584" cy="140580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998" y="3584449"/>
              <a:ext cx="1090334" cy="1344167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7763" y="4925564"/>
              <a:ext cx="2254230" cy="1627632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197" y="4925564"/>
              <a:ext cx="1993155" cy="162763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0116" y="3584445"/>
              <a:ext cx="2500718" cy="1405809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0834" y="3584444"/>
              <a:ext cx="1234066" cy="140580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885" y="4925568"/>
              <a:ext cx="1127763" cy="1627632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1993" y="4925567"/>
              <a:ext cx="2013204" cy="1627633"/>
            </a:xfrm>
            <a:prstGeom prst="rect">
              <a:avLst/>
            </a:prstGeom>
          </p:spPr>
        </p:pic>
      </p:grpSp>
      <p:sp>
        <p:nvSpPr>
          <p:cNvPr id="21" name="Title 11"/>
          <p:cNvSpPr txBox="1">
            <a:spLocks/>
          </p:cNvSpPr>
          <p:nvPr/>
        </p:nvSpPr>
        <p:spPr>
          <a:xfrm>
            <a:off x="1542331" y="222548"/>
            <a:ext cx="6284655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00" b="1" i="1" dirty="0" smtClean="0">
                <a:solidFill>
                  <a:srgbClr val="00B050"/>
                </a:solidFill>
              </a:rPr>
              <a:t>ПРОЦЕДУРА </a:t>
            </a:r>
            <a:r>
              <a:rPr lang="ru-RU" sz="2300" b="1" i="1" dirty="0" smtClean="0">
                <a:solidFill>
                  <a:srgbClr val="00B050"/>
                </a:solidFill>
              </a:rPr>
              <a:t>„МЕРКИ ЗА ПОДОБРЯВАНЕ НА ПРИРОДОЗАЩИТНОТО СЪСТОЯНИЕ НА ПТИЦИ</a:t>
            </a:r>
            <a:r>
              <a:rPr lang="ru-RU" sz="2300" b="1" i="1" dirty="0" smtClean="0">
                <a:solidFill>
                  <a:srgbClr val="00B050"/>
                </a:solidFill>
              </a:rPr>
              <a:t>”</a:t>
            </a:r>
            <a:endParaRPr lang="bg-BG" sz="23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75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1"/>
          <p:cNvSpPr txBox="1">
            <a:spLocks/>
          </p:cNvSpPr>
          <p:nvPr/>
        </p:nvSpPr>
        <p:spPr>
          <a:xfrm>
            <a:off x="611560" y="1772816"/>
            <a:ext cx="7992888" cy="2232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800" b="1" i="1" dirty="0" smtClean="0">
                <a:solidFill>
                  <a:srgbClr val="00B050"/>
                </a:solidFill>
              </a:rPr>
              <a:t>ГЛАСУВАНЕ НА КРИТЕРИИ ЗА ОЦЕНКА НА ПРОЕКТНИ ПРЕДЛОЖЕНИЯ ПО </a:t>
            </a:r>
            <a:r>
              <a:rPr lang="ru-RU" sz="2800" b="1" i="1" dirty="0" smtClean="0">
                <a:solidFill>
                  <a:srgbClr val="00B050"/>
                </a:solidFill>
              </a:rPr>
              <a:t>ПРОЦЕДУРА </a:t>
            </a:r>
            <a:r>
              <a:rPr lang="ru-RU" sz="2800" b="1" i="1" dirty="0">
                <a:solidFill>
                  <a:srgbClr val="00B050"/>
                </a:solidFill>
              </a:rPr>
              <a:t>„МЕРКИ ЗА ПОДОБРЯВАНЕ НА ПРИРОДОЗАЩИТНОТО СЪСТОЯНИЕ НА ПТИЦИ”</a:t>
            </a:r>
          </a:p>
        </p:txBody>
      </p:sp>
    </p:spTree>
    <p:extLst>
      <p:ext uri="{BB962C8B-B14F-4D97-AF65-F5344CB8AC3E}">
        <p14:creationId xmlns:p14="http://schemas.microsoft.com/office/powerpoint/2010/main" val="334372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2"/>
          <p:cNvSpPr>
            <a:spLocks noGrp="1"/>
          </p:cNvSpPr>
          <p:nvPr>
            <p:ph idx="1"/>
          </p:nvPr>
        </p:nvSpPr>
        <p:spPr>
          <a:xfrm>
            <a:off x="102147" y="1224709"/>
            <a:ext cx="8851231" cy="5488083"/>
          </a:xfrm>
        </p:spPr>
        <p:txBody>
          <a:bodyPr>
            <a:noAutofit/>
          </a:bodyPr>
          <a:lstStyle/>
          <a:p>
            <a:pPr marL="266700" indent="-266700">
              <a:spcBef>
                <a:spcPts val="600"/>
              </a:spcBef>
            </a:pPr>
            <a:r>
              <a:rPr lang="bg-BG" sz="2000" dirty="0" smtClean="0"/>
              <a:t>Подбор на проектни предложения</a:t>
            </a:r>
          </a:p>
          <a:p>
            <a:pPr marL="266700" indent="-266700" algn="just">
              <a:spcBef>
                <a:spcPts val="600"/>
              </a:spcBef>
            </a:pPr>
            <a:r>
              <a:rPr lang="bg-BG" sz="2000" dirty="0" smtClean="0"/>
              <a:t>Допустими бенефициенти: структури/звена в структурата на МОСВ (</a:t>
            </a:r>
            <a:r>
              <a:rPr lang="bg-BG" sz="2000" dirty="0" smtClean="0"/>
              <a:t>с изключение на дирекция „Национална служба за защита на природата“) </a:t>
            </a:r>
            <a:r>
              <a:rPr lang="bg-BG" sz="2000" dirty="0" smtClean="0"/>
              <a:t>и МЗХГ (ИАГ и нейните структури), отговорни за формиране, прилагане и изпълнение на политиката в областта на Натура 2000, юридически лица с нестопанска цел и общини.</a:t>
            </a:r>
          </a:p>
          <a:p>
            <a:pPr marL="266700" indent="-266700" algn="just">
              <a:spcBef>
                <a:spcPts val="600"/>
              </a:spcBef>
            </a:pPr>
            <a:r>
              <a:rPr lang="bg-BG" sz="2000" dirty="0" smtClean="0"/>
              <a:t>Допустими дейности: в обхвата на мярка 20 от НПРД</a:t>
            </a:r>
          </a:p>
          <a:p>
            <a:pPr marL="447675" indent="-266700" algn="just"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bg-BG" sz="1900" dirty="0" smtClean="0"/>
              <a:t>Подготовка на проектно предложение</a:t>
            </a:r>
          </a:p>
          <a:p>
            <a:pPr marL="447675" indent="-266700" algn="just"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bg-BG" sz="1900" dirty="0" smtClean="0"/>
              <a:t>Изготвяне на план за действие – в т.ч. изготвяне на задание за план за действие за видове, за които няма съгласувани задания по реда на Наредба № 5/1.08.2003; </a:t>
            </a:r>
          </a:p>
          <a:p>
            <a:pPr marL="447675" indent="-266700" algn="just"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bg-BG" sz="1900" dirty="0" smtClean="0"/>
              <a:t>Разработване на методики (при доказана необходимост) за проучване, вкл. картиране, мониторинг, и провеждане на теренни проучвания, необходими за изготвянето на планове за действие, когато за вида/видовете не са налични достатъчно данни или такива липсват</a:t>
            </a:r>
            <a:r>
              <a:rPr lang="bg-BG" sz="1900" dirty="0" smtClean="0"/>
              <a:t>;</a:t>
            </a:r>
          </a:p>
          <a:p>
            <a:pPr marL="447675" indent="-266700" algn="just"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bg-BG" sz="1900" dirty="0" smtClean="0"/>
              <a:t>Провеждане на обществени обсъждания и/или други форми на участие на заинтересованите лица, отстраняване на бележки и предложения от НСБР.</a:t>
            </a:r>
          </a:p>
          <a:p>
            <a:pPr algn="just">
              <a:spcBef>
                <a:spcPts val="1200"/>
              </a:spcBef>
            </a:pPr>
            <a:endParaRPr lang="bg-BG" sz="2000" dirty="0" smtClean="0"/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  <p:sp>
        <p:nvSpPr>
          <p:cNvPr id="7" name="Title 11"/>
          <p:cNvSpPr txBox="1">
            <a:spLocks/>
          </p:cNvSpPr>
          <p:nvPr/>
        </p:nvSpPr>
        <p:spPr>
          <a:xfrm>
            <a:off x="1566714" y="202357"/>
            <a:ext cx="6245646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i="1" dirty="0">
                <a:solidFill>
                  <a:srgbClr val="00B050"/>
                </a:solidFill>
              </a:rPr>
              <a:t>ПРОЦЕДУРА </a:t>
            </a:r>
            <a:r>
              <a:rPr lang="ru-RU" sz="2200" b="1" i="1" dirty="0" smtClean="0">
                <a:solidFill>
                  <a:srgbClr val="00B050"/>
                </a:solidFill>
              </a:rPr>
              <a:t>„ИЗГОТВЯНЕ/АКТУАЛИЗИРАНЕ НА ПЛАНОВЕ ЗА ДЕЙСТВИЕ ЗА ВИДОВЕ”</a:t>
            </a:r>
            <a:endParaRPr lang="bg-BG" sz="2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82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851434"/>
              </p:ext>
            </p:extLst>
          </p:nvPr>
        </p:nvGraphicFramePr>
        <p:xfrm>
          <a:off x="395536" y="1772816"/>
          <a:ext cx="8496944" cy="328608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4584239">
                  <a:extLst>
                    <a:ext uri="{9D8B030D-6E8A-4147-A177-3AD203B41FA5}">
                      <a16:colId xmlns:a16="http://schemas.microsoft.com/office/drawing/2014/main" xmlns="" val="2154711038"/>
                    </a:ext>
                  </a:extLst>
                </a:gridCol>
                <a:gridCol w="3912705">
                  <a:extLst>
                    <a:ext uri="{9D8B030D-6E8A-4147-A177-3AD203B41FA5}">
                      <a16:colId xmlns:a16="http://schemas.microsoft.com/office/drawing/2014/main" xmlns="" val="1500361291"/>
                    </a:ext>
                  </a:extLst>
                </a:gridCol>
              </a:tblGrid>
              <a:tr h="288032">
                <a:tc grid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  <a:tabLst>
                          <a:tab pos="116205" algn="l"/>
                        </a:tabLst>
                      </a:pPr>
                      <a:r>
                        <a:rPr lang="bg-BG" sz="16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СРОК ЗА ПОДАВАНЕ НА ПРОЕКТНИ ПРЕДЛОЖЕНИЯ</a:t>
                      </a:r>
                      <a:endParaRPr lang="bg-BG" sz="16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  <a:tabLst>
                          <a:tab pos="116205" algn="l"/>
                        </a:tabLst>
                      </a:pPr>
                      <a:endParaRPr lang="bg-BG" sz="1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31240916"/>
                  </a:ext>
                </a:extLst>
              </a:tr>
              <a:tr h="7603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Проектни предложения за планове за действие, които </a:t>
                      </a:r>
                      <a:r>
                        <a:rPr lang="bg-BG" sz="16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имат одобрени задания </a:t>
                      </a: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 министъра на околната среда и водите</a:t>
                      </a:r>
                      <a:endParaRPr lang="bg-BG" sz="16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3 месеца от обявяване на процедурата  </a:t>
                      </a:r>
                      <a:endParaRPr lang="bg-BG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71281953"/>
                  </a:ext>
                </a:extLst>
              </a:tr>
              <a:tr h="67715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Проектни предложения за планове за действие, </a:t>
                      </a:r>
                      <a:r>
                        <a:rPr lang="bg-BG" sz="1600" b="0" dirty="0" smtClean="0"/>
                        <a:t>за които </a:t>
                      </a:r>
                      <a:r>
                        <a:rPr lang="bg-BG" sz="1600" dirty="0" smtClean="0"/>
                        <a:t>не са налични одобрени задания </a:t>
                      </a:r>
                      <a:r>
                        <a:rPr lang="bg-BG" sz="1600" b="0" dirty="0" smtClean="0"/>
                        <a:t>от министъра на околната среда и водите</a:t>
                      </a:r>
                      <a:endParaRPr lang="bg-BG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16205" algn="l"/>
                        </a:tabLst>
                        <a:defRPr/>
                      </a:pP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6 месеца от обявяване на процедурата </a:t>
                      </a:r>
                      <a:endParaRPr lang="bg-BG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56426628"/>
                  </a:ext>
                </a:extLst>
              </a:tr>
              <a:tr h="35405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СРОК ЗА</a:t>
                      </a:r>
                      <a:r>
                        <a:rPr lang="bg-BG" sz="1400" b="1" kern="12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ИЗПЪЛНЕНИЕ НА ДЕЙНОСТИТЕ ПО ПРОЕКТА</a:t>
                      </a:r>
                      <a:endParaRPr lang="bg-BG" sz="1400" b="1" kern="12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180975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16205" algn="l"/>
                        </a:tabLst>
                      </a:pPr>
                      <a:endParaRPr lang="bg-BG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2347709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indent="0" algn="just">
                        <a:buNone/>
                        <a:tabLst>
                          <a:tab pos="0" algn="l"/>
                        </a:tabLst>
                      </a:pPr>
                      <a:r>
                        <a:rPr lang="bg-BG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Срок за изпълнение на дейностите по проекта, в случай че </a:t>
                      </a:r>
                      <a:r>
                        <a:rPr lang="bg-BG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се предвиждат </a:t>
                      </a:r>
                      <a:r>
                        <a:rPr lang="bg-BG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теренни дейности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Bef>
                          <a:spcPts val="600"/>
                        </a:spcBef>
                        <a:spcAft>
                          <a:spcPts val="200"/>
                        </a:spcAft>
                        <a:tabLst>
                          <a:tab pos="0" algn="l"/>
                        </a:tabLst>
                      </a:pPr>
                      <a:r>
                        <a:rPr lang="bg-BG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24 месеца </a:t>
                      </a:r>
                      <a:endParaRPr lang="bg-BG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82042195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Срок за изпълнение на дейностите по проекта, в случай че</a:t>
                      </a:r>
                      <a:r>
                        <a:rPr lang="bg-BG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се предвиждат </a:t>
                      </a:r>
                      <a:r>
                        <a:rPr lang="bg-BG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теренни дейности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87313" algn="l"/>
                        </a:tabLst>
                      </a:pPr>
                      <a:r>
                        <a:rPr lang="bg-BG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 48 </a:t>
                      </a: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месеца</a:t>
                      </a:r>
                      <a:r>
                        <a:rPr lang="bg-BG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bg-BG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9" name="Title 11"/>
          <p:cNvSpPr txBox="1">
            <a:spLocks/>
          </p:cNvSpPr>
          <p:nvPr/>
        </p:nvSpPr>
        <p:spPr>
          <a:xfrm>
            <a:off x="1566714" y="202357"/>
            <a:ext cx="6245646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b="1" i="1" dirty="0">
                <a:solidFill>
                  <a:srgbClr val="00B050"/>
                </a:solidFill>
              </a:rPr>
              <a:t>ПРОЦЕДУРА </a:t>
            </a:r>
            <a:r>
              <a:rPr lang="ru-RU" sz="2200" b="1" i="1" dirty="0" smtClean="0">
                <a:solidFill>
                  <a:srgbClr val="00B050"/>
                </a:solidFill>
              </a:rPr>
              <a:t>„ИЗГОТВЯНЕ/АКТУАЛИЗИРАНЕ НА ПЛАНОВЕ ЗА ДЕЙСТВИЕ ЗА ВИДОВЕ”</a:t>
            </a:r>
            <a:endParaRPr lang="bg-BG" sz="2200" b="1" i="1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1310435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g-BG" sz="2000" dirty="0"/>
              <a:t>Дата</a:t>
            </a:r>
            <a:r>
              <a:rPr lang="bg-BG" dirty="0" smtClean="0"/>
              <a:t> </a:t>
            </a:r>
            <a:r>
              <a:rPr lang="bg-BG" sz="2000" dirty="0"/>
              <a:t>на обявяване на процедурата: четвърто тримесечие на 2019 г.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076571"/>
              </p:ext>
            </p:extLst>
          </p:nvPr>
        </p:nvGraphicFramePr>
        <p:xfrm>
          <a:off x="412006" y="5604511"/>
          <a:ext cx="8480474" cy="992841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4575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51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878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Максимален размер на БФП за проект за план за действие за </a:t>
                      </a:r>
                      <a:r>
                        <a:rPr lang="bg-BG" sz="16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животински вид/видове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16205" algn="l"/>
                        </a:tabLst>
                      </a:pP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300 000 лв. с ДДС </a:t>
                      </a:r>
                      <a:endParaRPr lang="bg-BG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Максимален размер на БФП за проект за план за действие за </a:t>
                      </a:r>
                      <a:r>
                        <a:rPr lang="bg-BG" sz="16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растителен вид/видове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>
                          <a:tab pos="116205" algn="l"/>
                        </a:tabLst>
                        <a:defRPr/>
                      </a:pPr>
                      <a:r>
                        <a:rPr lang="bg-BG" sz="1600" b="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100 000 лв. с ДДС </a:t>
                      </a:r>
                      <a:endParaRPr lang="bg-BG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323528" y="5155222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/>
              <a:t>Максимален общ бюджет по </a:t>
            </a:r>
            <a:r>
              <a:rPr lang="bg-BG" sz="2000" dirty="0" smtClean="0"/>
              <a:t>процедурата</a:t>
            </a:r>
            <a:r>
              <a:rPr lang="ru-RU" sz="2000" dirty="0" smtClean="0"/>
              <a:t> </a:t>
            </a:r>
            <a:r>
              <a:rPr lang="ru-RU" sz="2000" dirty="0"/>
              <a:t>– 3 912 </a:t>
            </a:r>
            <a:r>
              <a:rPr lang="ru-RU" sz="2000" dirty="0" smtClean="0"/>
              <a:t>000 </a:t>
            </a:r>
            <a:r>
              <a:rPr lang="ru-RU" sz="2000" dirty="0"/>
              <a:t>лв</a:t>
            </a:r>
            <a:r>
              <a:rPr lang="bg-BG" sz="2000" dirty="0" smtClean="0"/>
              <a:t>.</a:t>
            </a: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341940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1"/>
          <p:cNvSpPr txBox="1">
            <a:spLocks/>
          </p:cNvSpPr>
          <p:nvPr/>
        </p:nvSpPr>
        <p:spPr>
          <a:xfrm>
            <a:off x="611560" y="1772816"/>
            <a:ext cx="7992888" cy="2232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3200" b="1" i="1" dirty="0" smtClean="0">
                <a:solidFill>
                  <a:srgbClr val="00B050"/>
                </a:solidFill>
              </a:rPr>
              <a:t>ГЛАСУВАНЕ НА КРИТЕРИИ ЗА ОЦЕНКА НА ПРОЕКТНИ ПРЕДЛОЖЕНИЯ ПО </a:t>
            </a:r>
            <a:r>
              <a:rPr lang="ru-RU" sz="3200" b="1" i="1" dirty="0" smtClean="0">
                <a:solidFill>
                  <a:srgbClr val="00B050"/>
                </a:solidFill>
              </a:rPr>
              <a:t>ПРОЦЕДУРА „ИЗГОТВЯНЕ/АКТУАЛИЗИРАНЕ </a:t>
            </a:r>
            <a:r>
              <a:rPr lang="ru-RU" sz="3200" b="1" i="1" dirty="0">
                <a:solidFill>
                  <a:srgbClr val="00B050"/>
                </a:solidFill>
              </a:rPr>
              <a:t>НА ПЛАНОВЕ ЗА ДЕЙСТВИЕ ЗА ВИДОВЕ</a:t>
            </a:r>
            <a:r>
              <a:rPr lang="ru-RU" sz="3200" b="1" i="1" dirty="0" smtClean="0">
                <a:solidFill>
                  <a:srgbClr val="00B050"/>
                </a:solidFill>
              </a:rPr>
              <a:t>”</a:t>
            </a:r>
            <a:endParaRPr lang="bg-BG" sz="32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60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7722</TotalTime>
  <Words>1735</Words>
  <Application>Microsoft Office PowerPoint</Application>
  <PresentationFormat>On-screen Show (4:3)</PresentationFormat>
  <Paragraphs>138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1_Office Theme</vt:lpstr>
      <vt:lpstr> Процедури по приоритетна ос 3  „Натура 2000 и биоразнообразие“  на ОПОС 2014-2020 г.  за 2019 г.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БЛАГОДАРЯ ЗА ВНИМАНИЕТО!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MTsvetkova</cp:lastModifiedBy>
  <cp:revision>1350</cp:revision>
  <cp:lastPrinted>2015-02-12T12:13:46Z</cp:lastPrinted>
  <dcterms:created xsi:type="dcterms:W3CDTF">2013-04-02T07:50:56Z</dcterms:created>
  <dcterms:modified xsi:type="dcterms:W3CDTF">2019-03-13T14:02:13Z</dcterms:modified>
</cp:coreProperties>
</file>