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0" r:id="rId2"/>
    <p:sldId id="258" r:id="rId3"/>
    <p:sldId id="305" r:id="rId4"/>
    <p:sldId id="301" r:id="rId5"/>
    <p:sldId id="303" r:id="rId6"/>
    <p:sldId id="269" r:id="rId7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965" autoAdjust="0"/>
    <p:restoredTop sz="86386" autoAdjust="0"/>
  </p:normalViewPr>
  <p:slideViewPr>
    <p:cSldViewPr>
      <p:cViewPr>
        <p:scale>
          <a:sx n="100" d="100"/>
          <a:sy n="100" d="100"/>
        </p:scale>
        <p:origin x="-114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1944" y="-84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CE95E-FDC1-425B-A189-FABCE250F435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bg-BG" smtClean="0"/>
              <a:t>хгхг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F5324-7C38-40D1-8A18-DDDC05D8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5130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4E366-08EB-448C-A7DE-4AFD8499ECA3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bg-BG" smtClean="0"/>
              <a:t>хгхг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DAC40-929A-4182-901A-79F82F9D2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88229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err="1" smtClean="0"/>
              <a:t>хгхг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27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/>
              <a:t>хгхг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98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/>
              <a:t>хгхг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25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600"/>
              </a:spcAf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В резултат на извършения анализ при изпълнението на Общо предварително условие № 7, е разгледана </a:t>
            </a:r>
            <a:r>
              <a:rPr lang="bg-BG" sz="1200" b="1" dirty="0" smtClean="0">
                <a:effectLst/>
                <a:latin typeface="Times New Roman"/>
                <a:ea typeface="Calibri"/>
              </a:rPr>
              <a:t>целесъобразността на заложените мерки и приноса им за постигането на определените цели на показателите за резултат. </a:t>
            </a:r>
            <a:endParaRPr lang="en-US" sz="10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По отношение на мярка </a:t>
            </a:r>
            <a:r>
              <a:rPr lang="bg-BG" sz="1200" b="1" dirty="0" smtClean="0">
                <a:effectLst/>
                <a:latin typeface="Times New Roman"/>
                <a:ea typeface="Calibri"/>
              </a:rPr>
              <a:t>„поставяне на филтри за прахови частици на индивидуални горивни инсталации“, 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опитът показва, че качеството на работа на филтрите варира и зависи от редовна поддръжка и смяна. Също така, тези филтри генерират отпадъци, които са потенциално токсични и затова трябва да се третират по подходящ начин. В допълнение, работата на филтрите води до допълнителна консумация на електричество. Поради тези причини, в съответствие с отправена препоръка да не се взема предвид тази тип мярка за финансиране по ОПОС 2014 – 2020 г., Управляващият орган предлага нейното отпадане.</a:t>
            </a:r>
          </a:p>
          <a:p>
            <a:pPr algn="just">
              <a:spcAft>
                <a:spcPts val="600"/>
              </a:spcAft>
            </a:pPr>
            <a:endParaRPr lang="bg-BG" sz="1200" dirty="0" smtClean="0">
              <a:effectLst/>
              <a:latin typeface="Times New Roman"/>
              <a:ea typeface="Times New Roman"/>
            </a:endParaRPr>
          </a:p>
          <a:p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изпълнението на Общо предварително условие № 7 е анализирана предвидената мярка за замяна на изпускателните устройства на превозните средства на градския транспорт (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retrofitting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Отчетено е, че устойчивостта на изпускателните устройства на автомобилите в обществения транспорт може да бъде оспорена въз основа възрастта и жизнения цикъл на автомобилите. Отбелязано е, че ако очакванията са даден модернизиран автомобил да бъде в употреба примерно за по-малко от пет години, да се прецени относителната полза на инвестициите в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преоборудване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автобусите или в битово отопление и да се обмисли пренасочване на финансирането към сектора на битовото отопление, където се очаква ползите да са по-дългосрочни. В тази връзка, Управляващият орган предлага отпадане на </a:t>
            </a:r>
            <a:r>
              <a:rPr lang="bg-BG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мярката за замяна на изпускателните устройства на превозните средства на градския транспорт. 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изготвянето на стратегически документи с дългосрочен характер в сектор „въздух“, които са в процес на финализиране, определящи визията и общите цели на политиката, отчитайки изпълнението на българските ангажименти по отношение на европейското законодателство, Управляващият орган на ОПОС предлага прецизиране на допустимите дейности в  раздел </a:t>
            </a:r>
            <a:r>
              <a:rPr lang="bg-BG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2.А.6. Действия, които ще получат подкрепа в рамките на инвестиционния приоритет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допълнен както следва: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„други допълнителни мерки, идентифицирани като подходящи от бенефициентите за постигане целите на проекта и произтичащи от прегледа и анализа на общинските програми за качеството на атмосферния въздух, </a:t>
            </a:r>
            <a:r>
              <a:rPr lang="bg-BG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както и други мерки, в съответствие с одобрени планови и стратегически документи.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>
              <a:spcAft>
                <a:spcPts val="600"/>
              </a:spcAft>
            </a:pP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/>
              <a:t>хгхг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85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600"/>
              </a:spcAft>
              <a:tabLst>
                <a:tab pos="2610485" algn="l"/>
              </a:tabLs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Финансовият показател, заложен в Рамката на изпълнението по Приоритетна ос 5 </a:t>
            </a:r>
            <a:r>
              <a:rPr lang="bg-BG" sz="1200" i="1" dirty="0" smtClean="0">
                <a:effectLst/>
                <a:latin typeface="Times New Roman"/>
                <a:ea typeface="Calibri"/>
              </a:rPr>
              <a:t>„Подобряване качеството на атмосферния въздух“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 на оперативна програма „Околна среда 2014-2020 г.“, е </a:t>
            </a:r>
            <a:r>
              <a:rPr lang="bg-BG" sz="1200" i="1" dirty="0" smtClean="0">
                <a:effectLst/>
                <a:latin typeface="Times New Roman"/>
                <a:ea typeface="Calibri"/>
              </a:rPr>
              <a:t>„</a:t>
            </a:r>
            <a:r>
              <a:rPr lang="bg-BG" sz="1200" i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Общ размер на сертифицираните разходи от Сертифициращия орган“.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 Неговата етапна цел за 2018 г.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е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4 117 647 евро (8 053 294 лв.). 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Определянето на етапната цел за финансовия показател се основава върху опита на Управляващия орган (УО) на ОПОС през програмен период 2007-2013 г. и очакваното прилагане на някои от мерките, предвидени за изпълнение до 2018 г. - процедура чрез директно предоставяне на безвъзмездна финансова помощ (БФП) за преглед и анализ на общинските програми за качеството на атмосферния въздух (КАВ), предвидена за обявяване през 2015 г. и допълнителни покани за представяне на проектни предложения, предвидени да бъдат отворени през 2016 г. 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1200"/>
              </a:spcAf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Управляващият орган на ОПОС 2014-2020 г. извърши анализ на факторите, оказали влияние върху процеса по усвояване на финансовия ресурс по Приоритетна ос 5, както и отчете предизвикателствата при изпълнението на етапната цел за 2018 г. на финансовия показател от Рамката на изпълнението. В допълнение, разгледани са успоредно протичащи процеси, оказващи влияние върху напредъка при осъществяването на дейностите по оста. Съгласно ОПОС 2014-2020 г., финансовият ресурс по Приоритетна ос 5 е насочен към подкрепа на конкретни инвестиционни мерки, адресиращи основните източници на замърсяване (битовото отопление и градския транспорт), които да допринесат за разрешаване на проблема на местно ниво. 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Times New Roman"/>
              <a:buChar char="•"/>
              <a:tabLst>
                <a:tab pos="-97790" algn="l"/>
              </a:tabLs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Към м. март 2018 г. в рамките на Приоритетна ос 5 се изпълняват 12 проекта на обща стойност 2 210 977 лв. по следните две обявени процедури</a:t>
            </a:r>
            <a:r>
              <a:rPr lang="bg-BG" sz="1100" dirty="0" smtClean="0">
                <a:effectLst/>
                <a:latin typeface="+mn-lt"/>
                <a:ea typeface="Calibri"/>
              </a:rPr>
              <a:t> 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чрез директно предоставяне на безвъзмездна финансова помощ (БФП):</a:t>
            </a:r>
            <a:endParaRPr lang="en-US" sz="1200" dirty="0" smtClean="0">
              <a:effectLst/>
              <a:latin typeface="Times New Roman"/>
              <a:ea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Times New Roman"/>
              <a:buChar char="•"/>
              <a:tabLst>
                <a:tab pos="-97790" algn="l"/>
              </a:tabLst>
            </a:pPr>
            <a:r>
              <a:rPr lang="bg-BG" sz="1000" i="1" dirty="0" smtClean="0">
                <a:effectLst/>
                <a:latin typeface="Times New Roman"/>
                <a:ea typeface="Calibri"/>
              </a:rPr>
              <a:t>Процедура № BG16M1OP002-5.001 „Създаване на информационна система за докладване на данни за качеството на атмосферния въздух (КАВ) като част от Националната системата за мониторинг на КАВ в реално време“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Calibri"/>
              </a:rPr>
              <a:t>В рамките на процедурата се финансира проект с бенефициент Изпълнителна агенция по околна среда на обща стойност 699 997,70 лв. Изпълнението на дейностите по проекта приключи успешно, като е постигната основната цел – разработена е, внедрена и функционира информационна система за докладване на данни за КАВ – част от Националната система за мониторинг на КАВ в реално време - съгласно изискванията в Решение 2011/850/ЕС.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Times New Roman"/>
              <a:buChar char="•"/>
              <a:tabLst>
                <a:tab pos="-97790" algn="l"/>
              </a:tabLst>
            </a:pPr>
            <a:r>
              <a:rPr lang="bg-BG" sz="1000" i="1" dirty="0" smtClean="0">
                <a:effectLst/>
                <a:latin typeface="Times New Roman"/>
                <a:ea typeface="Calibri"/>
              </a:rPr>
              <a:t>Процедура № BG16M1OP002-5.002 „Разработване/Актуализация на общинските програми за качеството на атмосферния въздух“</a:t>
            </a:r>
            <a:r>
              <a:rPr lang="bg-BG" sz="1000" dirty="0" smtClean="0">
                <a:effectLst/>
                <a:latin typeface="Times New Roman"/>
                <a:ea typeface="Calibri"/>
              </a:rPr>
              <a:t>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Calibri"/>
              </a:rPr>
              <a:t>Максималният размер на безвъзмездната помощ по процедурата е 3 000 </a:t>
            </a:r>
            <a:r>
              <a:rPr lang="bg-BG" sz="1000" dirty="0" err="1" smtClean="0">
                <a:effectLst/>
                <a:latin typeface="Times New Roman"/>
                <a:ea typeface="Calibri"/>
              </a:rPr>
              <a:t>000</a:t>
            </a:r>
            <a:r>
              <a:rPr lang="bg-BG" sz="1000" dirty="0" smtClean="0">
                <a:effectLst/>
                <a:latin typeface="Times New Roman"/>
                <a:ea typeface="Calibri"/>
              </a:rPr>
              <a:t> лв.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Calibri"/>
              </a:rPr>
              <a:t>След подаване на проектни предложения в първия срок по процедурата са сключени и се изпълняват 11 договора за БФП с общините Асеновград, Благоевград, Варна, Враца, Гълъбово, Димитровград, Монтана, Несебър, Перник, Пловдив и Шумен на обща стойност 1 510 979,72 лв. Дейностите по тези проекти се реализират текущо и съобразно сроковете, заложени в графиците за изпълнение.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Calibri"/>
              </a:rPr>
              <a:t>По процедурата е заложен и втори срок за подаване на проекти предложения - 30.01.2019 г. за общини Бургас, Велико Търново, Видин, Горна Оряховица, Ловеч, Плевен, Русе, Сливен, Смолян, София, Стара Загора, Хасково.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Times New Roman"/>
              </a:rPr>
              <a:t>Финансовият ресурс по обявените към момента процедури е на стойност 3,7 млн.лв., представляващи 3% от средствата по Приоритетна ос 5, а договорените суми възлизат на 2,21 млн.лв. (1,9% от бюджета на оста). Въз основа на подробен анализ на договорения финансов ресурс, сключените договори с изпълнители от страна на бенефициентите, както и етапа на изпълнение на проектите и реализираният напредък до момента, УО очаква до края на 2018 г. по приоритетната ос да бъдат сертифицирани разходи в размер на 743 151 евро (</a:t>
            </a:r>
            <a:r>
              <a:rPr lang="en-GB" sz="1000" dirty="0" smtClean="0">
                <a:effectLst/>
                <a:latin typeface="Times New Roman"/>
                <a:ea typeface="Times New Roman"/>
              </a:rPr>
              <a:t>1 453 45</a:t>
            </a:r>
            <a:r>
              <a:rPr lang="bg-BG" sz="1000" dirty="0" smtClean="0">
                <a:effectLst/>
                <a:latin typeface="Times New Roman"/>
                <a:ea typeface="Times New Roman"/>
              </a:rPr>
              <a:t>4 лв.). В следващата таблица е представена разбивка по проекти на посочената сума.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Times New Roman"/>
              </a:rPr>
              <a:t>В тази връзка, отчитайки обективните предизвикателства при изпълнението на Приоритетна ос 5 и въз основа на възможностите, предоставени в рамките на Регламент (ЕС) № 1303/2013, Управляващият орган на ОПОС 2014-2020 г. предлага преразглеждане на етапната цел на Финансовия показател от Рамката на изпълнението по Приоритетна ос 5 да бъде променен като общият размер на сертифицираните разходи от Сертифициращия орган бъде сведен до 743 151 евро (</a:t>
            </a:r>
            <a:r>
              <a:rPr lang="en-GB" sz="1000" dirty="0" smtClean="0">
                <a:effectLst/>
                <a:latin typeface="Times New Roman"/>
                <a:ea typeface="Times New Roman"/>
              </a:rPr>
              <a:t>1 453 45</a:t>
            </a:r>
            <a:r>
              <a:rPr lang="bg-BG" sz="1000" dirty="0" smtClean="0">
                <a:effectLst/>
                <a:latin typeface="Times New Roman"/>
                <a:ea typeface="Times New Roman"/>
              </a:rPr>
              <a:t>4 лева).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endParaRPr lang="en-US" sz="1000" dirty="0" smtClean="0">
              <a:effectLst/>
              <a:latin typeface="Times New Roman"/>
              <a:ea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/>
              <a:t>хгхг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64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/>
              <a:t>хгхг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32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2"/>
            <a:ext cx="915403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202433"/>
            <a:ext cx="7772400" cy="2522711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Предложение за изменение</a:t>
            </a:r>
            <a:r>
              <a:rPr lang="bg-BG" sz="3600" b="1" dirty="0" smtClean="0"/>
              <a:t> </a:t>
            </a:r>
            <a:r>
              <a:rPr lang="bg-BG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</a:t>
            </a:r>
            <a:r>
              <a:rPr lang="bg-BG" sz="3600" b="1" dirty="0" smtClean="0"/>
              <a:t> 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Оперативна </a:t>
            </a:r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програма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Околна среда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2014-2020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817030" y="5468987"/>
            <a:ext cx="511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1</a:t>
            </a:r>
            <a:r>
              <a:rPr lang="en-US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4</a:t>
            </a:r>
            <a:r>
              <a:rPr lang="bg-BG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-то</a:t>
            </a: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 </a:t>
            </a:r>
            <a:r>
              <a:rPr lang="ru-RU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заседание на </a:t>
            </a:r>
            <a:endParaRPr lang="ru-RU" alt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 (Body)"/>
            </a:endParaRPr>
          </a:p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Комитета за наблюдение</a:t>
            </a:r>
          </a:p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 на </a:t>
            </a:r>
            <a:r>
              <a:rPr lang="ru-RU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ОПОС 2014-2020 г.</a:t>
            </a:r>
          </a:p>
          <a:p>
            <a:pPr algn="r">
              <a:spcBef>
                <a:spcPct val="0"/>
              </a:spcBef>
            </a:pP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гр. София, 28 </a:t>
            </a:r>
            <a:r>
              <a:rPr lang="bg-BG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май</a:t>
            </a:r>
            <a:r>
              <a:rPr lang="ru-RU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 2019 г</a:t>
            </a:r>
            <a:r>
              <a:rPr lang="ru-RU" altLang="en-US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Body)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17261" y="1426469"/>
            <a:ext cx="8862085" cy="4810843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17375E"/>
              </a:buClr>
              <a:buNone/>
              <a:defRPr/>
            </a:pPr>
            <a:r>
              <a:rPr lang="ru-RU" sz="2400" b="1" dirty="0" smtClean="0"/>
              <a:t>1. </a:t>
            </a:r>
            <a:r>
              <a:rPr lang="bg-BG" sz="2400" b="1" dirty="0" smtClean="0"/>
              <a:t>Промяна </a:t>
            </a:r>
            <a:r>
              <a:rPr lang="bg-BG" sz="2400" b="1" dirty="0"/>
              <a:t>по отношение на финансовата </a:t>
            </a:r>
            <a:r>
              <a:rPr lang="bg-BG" sz="2400" b="1" dirty="0" smtClean="0"/>
              <a:t>рамка</a:t>
            </a:r>
          </a:p>
          <a:p>
            <a:pPr marL="266700" lvl="1" indent="-266700" algn="just" defTabSz="1079500">
              <a:spcBef>
                <a:spcPts val="6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ü"/>
            </a:pPr>
            <a:r>
              <a:rPr lang="bg-BG" sz="2000" dirty="0" smtClean="0"/>
              <a:t>Промяна в процентното съотношение на средствата за всяка Тематична Цел (ТЦ) и всеки Инвестиционен приоритет – увеличение на средствата по ТЦ 06 и намаление на средствата по ТЦ 5;</a:t>
            </a:r>
            <a:endParaRPr lang="ru-RU" sz="2000" dirty="0" smtClean="0"/>
          </a:p>
          <a:p>
            <a:pPr marL="266700" lvl="1" indent="-266700" algn="just" defTabSz="1079500">
              <a:spcBef>
                <a:spcPts val="10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ü"/>
            </a:pPr>
            <a:r>
              <a:rPr lang="bg-BG" sz="2000" dirty="0" smtClean="0"/>
              <a:t>Увеличение на средствата по ПО2 и ПО5 с резерва за изпълнение от ПО3 и ПО4, които са респ. намалени</a:t>
            </a:r>
            <a:r>
              <a:rPr lang="ru-RU" sz="2000" dirty="0" smtClean="0"/>
              <a:t>;</a:t>
            </a:r>
          </a:p>
          <a:p>
            <a:pPr marL="266700" lvl="1" indent="-266700" algn="just" defTabSz="1079500">
              <a:spcBef>
                <a:spcPts val="10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ü"/>
            </a:pPr>
            <a:r>
              <a:rPr lang="ru-RU" sz="2000" dirty="0" smtClean="0"/>
              <a:t>Актуализиран размер на финансовия показател </a:t>
            </a:r>
            <a:r>
              <a:rPr lang="ru-RU" sz="2000" i="1" dirty="0" smtClean="0"/>
              <a:t>„</a:t>
            </a:r>
            <a:r>
              <a:rPr lang="ru-RU" sz="2000" i="1" dirty="0"/>
              <a:t>Общ </a:t>
            </a:r>
            <a:r>
              <a:rPr lang="ru-RU" sz="2000" i="1" dirty="0" smtClean="0"/>
              <a:t>размер на </a:t>
            </a:r>
            <a:r>
              <a:rPr lang="ru-RU" sz="2000" i="1" dirty="0"/>
              <a:t>сертифицираните разходи от Сертифициращия орган“</a:t>
            </a:r>
            <a:r>
              <a:rPr lang="ru-RU" sz="2000" dirty="0"/>
              <a:t> </a:t>
            </a:r>
            <a:r>
              <a:rPr lang="ru-RU" sz="2000" dirty="0" smtClean="0"/>
              <a:t> по ПО2, 3, 4 и 5;</a:t>
            </a:r>
          </a:p>
          <a:p>
            <a:pPr marL="266700" lvl="1" indent="-266700" algn="just" defTabSz="1079500">
              <a:spcBef>
                <a:spcPts val="10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ü"/>
            </a:pPr>
            <a:r>
              <a:rPr lang="ru-RU" sz="2000" dirty="0" smtClean="0"/>
              <a:t>Актуализирано разпределение </a:t>
            </a:r>
            <a:r>
              <a:rPr lang="ru-RU" sz="2000" dirty="0"/>
              <a:t>на средствата по кодове на интервенции по ПО2, 3, 4 и 5;</a:t>
            </a:r>
            <a:endParaRPr lang="ru-RU" sz="2000" dirty="0" smtClean="0"/>
          </a:p>
          <a:p>
            <a:pPr marL="266700" lvl="1" indent="-266700" algn="just" defTabSz="1079500">
              <a:spcBef>
                <a:spcPts val="10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ü"/>
            </a:pPr>
            <a:r>
              <a:rPr lang="bg-BG" sz="2000" dirty="0" smtClean="0"/>
              <a:t>Изменен индикативен ресурс за ФИ по ПО1 – от 10% на 11,04 %.</a:t>
            </a:r>
          </a:p>
          <a:p>
            <a:pPr marL="465138" lvl="0" indent="-285750" defTabSz="1079500">
              <a:spcAft>
                <a:spcPts val="800"/>
              </a:spcAft>
              <a:buSzPct val="80000"/>
              <a:buFont typeface="Wingdings" panose="05000000000000000000" pitchFamily="2" charset="2"/>
              <a:buChar char="ü"/>
            </a:pPr>
            <a:endParaRPr 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Content Placeholder 12"/>
          <p:cNvSpPr txBox="1">
            <a:spLocks/>
          </p:cNvSpPr>
          <p:nvPr/>
        </p:nvSpPr>
        <p:spPr>
          <a:xfrm>
            <a:off x="1542562" y="486904"/>
            <a:ext cx="6053773" cy="565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542562" y="260648"/>
            <a:ext cx="63418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ПРЕДЛОЖЕНИЯ ЗА </a:t>
            </a:r>
          </a:p>
          <a:p>
            <a:pPr algn="ctr">
              <a:spcAft>
                <a:spcPts val="0"/>
              </a:spcAft>
            </a:pP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ИЗМЕНЕНИЕ НА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ОПОС 2014 – 2020 г.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(1)</a:t>
            </a:r>
            <a:endParaRPr lang="bg-BG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65304"/>
            <a:ext cx="9097650" cy="69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11" y="1340768"/>
            <a:ext cx="8718069" cy="54006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bg-BG" sz="2400" b="1" dirty="0" smtClean="0"/>
              <a:t>2. </a:t>
            </a:r>
            <a:r>
              <a:rPr lang="bg-BG" sz="2400" b="1" dirty="0"/>
              <a:t>Изменения в Приоритетна ос 2:</a:t>
            </a:r>
          </a:p>
          <a:p>
            <a:pPr marL="266700" lvl="1" indent="-266700" algn="just" defTabSz="1079500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Clr>
                <a:srgbClr val="17375E"/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bg-BG" sz="2000" dirty="0"/>
              <a:t>Изменен индикативен ресурс за ФИ по ПО 2 – от 10% на 9,10% </a:t>
            </a:r>
            <a:r>
              <a:rPr lang="bg-BG" sz="1800" i="1" dirty="0"/>
              <a:t>(с корекция на техническа грешка</a:t>
            </a:r>
            <a:r>
              <a:rPr lang="bg-BG" sz="2000" dirty="0"/>
              <a:t>);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2000" dirty="0">
                <a:solidFill>
                  <a:prstClr val="black"/>
                </a:solidFill>
              </a:rPr>
              <a:t>Предложения за допустими дейности:</a:t>
            </a:r>
            <a:r>
              <a:rPr lang="bg-BG" sz="1800" dirty="0">
                <a:solidFill>
                  <a:prstClr val="black"/>
                </a:solidFill>
              </a:rPr>
              <a:t> </a:t>
            </a:r>
          </a:p>
          <a:p>
            <a:pPr marL="714375" indent="-628650" algn="just">
              <a:spcBef>
                <a:spcPts val="300"/>
              </a:spcBef>
              <a:spcAft>
                <a:spcPts val="300"/>
              </a:spcAft>
              <a:buNone/>
              <a:tabLst>
                <a:tab pos="447675" algn="l"/>
              </a:tabLst>
            </a:pPr>
            <a:r>
              <a:rPr lang="bg-BG" sz="1800" dirty="0">
                <a:solidFill>
                  <a:prstClr val="black"/>
                </a:solidFill>
              </a:rPr>
              <a:t> </a:t>
            </a:r>
            <a:r>
              <a:rPr lang="bg-BG" sz="1800" dirty="0" smtClean="0">
                <a:solidFill>
                  <a:prstClr val="black"/>
                </a:solidFill>
              </a:rPr>
              <a:t>       -  </a:t>
            </a:r>
            <a:r>
              <a:rPr lang="bg-BG" sz="1900" dirty="0" smtClean="0">
                <a:solidFill>
                  <a:prstClr val="black"/>
                </a:solidFill>
              </a:rPr>
              <a:t>Пилотни </a:t>
            </a:r>
            <a:r>
              <a:rPr lang="bg-BG" sz="1900" dirty="0">
                <a:solidFill>
                  <a:prstClr val="black"/>
                </a:solidFill>
              </a:rPr>
              <a:t>проекти за проектиране и въвеждане на иновативни технологии за събиране на битови отпадъци;</a:t>
            </a:r>
          </a:p>
          <a:p>
            <a:pPr marL="714375" indent="-628650" algn="just">
              <a:spcBef>
                <a:spcPts val="300"/>
              </a:spcBef>
              <a:spcAft>
                <a:spcPts val="300"/>
              </a:spcAft>
              <a:buNone/>
              <a:tabLst>
                <a:tab pos="447675" algn="l"/>
              </a:tabLst>
            </a:pPr>
            <a:r>
              <a:rPr lang="bg-BG" sz="1900" dirty="0" smtClean="0">
                <a:solidFill>
                  <a:prstClr val="black"/>
                </a:solidFill>
              </a:rPr>
              <a:t>	 </a:t>
            </a:r>
            <a:r>
              <a:rPr lang="bg-BG" sz="1800" dirty="0" smtClean="0">
                <a:solidFill>
                  <a:prstClr val="black"/>
                </a:solidFill>
              </a:rPr>
              <a:t>- </a:t>
            </a:r>
            <a:r>
              <a:rPr lang="bg-BG" sz="1900" dirty="0">
                <a:solidFill>
                  <a:prstClr val="black"/>
                </a:solidFill>
              </a:rPr>
              <a:t>Пилотни проекти за проектиране и строителство на инсталации за </a:t>
            </a:r>
            <a:r>
              <a:rPr lang="bg-BG" sz="1900" dirty="0" smtClean="0">
                <a:solidFill>
                  <a:prstClr val="black"/>
                </a:solidFill>
              </a:rPr>
              <a:t>  рециклиране </a:t>
            </a:r>
            <a:r>
              <a:rPr lang="bg-BG" sz="1900" dirty="0">
                <a:solidFill>
                  <a:prstClr val="black"/>
                </a:solidFill>
              </a:rPr>
              <a:t>на разделно събрани битови отпадъци, различни от биоразградими, включително и осигуряване на необходимото оборудване и на съоръжения и техника за разделно събиране;</a:t>
            </a:r>
          </a:p>
          <a:p>
            <a:pPr marL="714375" indent="-628650" algn="just">
              <a:spcBef>
                <a:spcPts val="300"/>
              </a:spcBef>
              <a:spcAft>
                <a:spcPts val="300"/>
              </a:spcAft>
              <a:buNone/>
              <a:tabLst>
                <a:tab pos="447675" algn="l"/>
              </a:tabLst>
            </a:pPr>
            <a:r>
              <a:rPr lang="bg-BG" sz="1900" dirty="0">
                <a:solidFill>
                  <a:prstClr val="black"/>
                </a:solidFill>
              </a:rPr>
              <a:t>	</a:t>
            </a:r>
            <a:r>
              <a:rPr lang="bg-BG" sz="1900" dirty="0" smtClean="0">
                <a:solidFill>
                  <a:prstClr val="black"/>
                </a:solidFill>
              </a:rPr>
              <a:t>  - Проектиране </a:t>
            </a:r>
            <a:r>
              <a:rPr lang="bg-BG" sz="1900" dirty="0">
                <a:solidFill>
                  <a:prstClr val="black"/>
                </a:solidFill>
              </a:rPr>
              <a:t>и изграждане на центрове за повторна употреба на строителни отпадъци, включително доставка на съоръжения и оборудване;</a:t>
            </a:r>
          </a:p>
          <a:p>
            <a:pPr marL="714375" indent="-628650" algn="just">
              <a:spcBef>
                <a:spcPts val="300"/>
              </a:spcBef>
              <a:spcAft>
                <a:spcPts val="300"/>
              </a:spcAft>
              <a:buNone/>
              <a:tabLst>
                <a:tab pos="447675" algn="l"/>
              </a:tabLst>
            </a:pPr>
            <a:r>
              <a:rPr lang="bg-BG" sz="1900" dirty="0">
                <a:solidFill>
                  <a:prstClr val="black"/>
                </a:solidFill>
              </a:rPr>
              <a:t>	</a:t>
            </a:r>
            <a:r>
              <a:rPr lang="bg-BG" sz="1900" dirty="0" smtClean="0">
                <a:solidFill>
                  <a:prstClr val="black"/>
                </a:solidFill>
              </a:rPr>
              <a:t>  -   Дейности </a:t>
            </a:r>
            <a:r>
              <a:rPr lang="bg-BG" sz="1900" dirty="0">
                <a:solidFill>
                  <a:prstClr val="black"/>
                </a:solidFill>
              </a:rPr>
              <a:t>по рекултивация на депа.</a:t>
            </a:r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229237" cy="106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1267"/>
            <a:ext cx="1213282" cy="118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65304"/>
            <a:ext cx="9097650" cy="69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42562" y="260648"/>
            <a:ext cx="63418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ПРЕДЛОЖЕНИЯ ЗА </a:t>
            </a:r>
          </a:p>
          <a:p>
            <a:pPr algn="ctr">
              <a:spcAft>
                <a:spcPts val="0"/>
              </a:spcAft>
            </a:pP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ИЗМЕНЕНИЕ НА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ОПОС 2014 – 2020 г.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bg-BG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59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061" y="1685333"/>
            <a:ext cx="8430037" cy="4335955"/>
          </a:xfrm>
        </p:spPr>
        <p:txBody>
          <a:bodyPr>
            <a:normAutofit/>
          </a:bodyPr>
          <a:lstStyle/>
          <a:p>
            <a:pPr marL="0" lvl="1" indent="0" algn="just">
              <a:lnSpc>
                <a:spcPct val="110000"/>
              </a:lnSpc>
              <a:spcAft>
                <a:spcPts val="800"/>
              </a:spcAft>
              <a:buClr>
                <a:srgbClr val="17375E"/>
              </a:buClr>
              <a:buNone/>
              <a:tabLst>
                <a:tab pos="357188" algn="l"/>
              </a:tabLst>
              <a:defRPr/>
            </a:pPr>
            <a:r>
              <a:rPr lang="bg-BG" sz="2400" b="1" dirty="0" smtClean="0"/>
              <a:t>3. Таблица 27 „Списък на големи проекти“ </a:t>
            </a:r>
          </a:p>
          <a:p>
            <a:pPr marL="266700" lvl="1" indent="-266700" algn="just">
              <a:lnSpc>
                <a:spcPct val="120000"/>
              </a:lnSpc>
              <a:spcAft>
                <a:spcPts val="800"/>
              </a:spcAft>
              <a:buClr>
                <a:srgbClr val="17375E"/>
              </a:buClr>
              <a:buFont typeface="Wingdings" panose="05000000000000000000" pitchFamily="2" charset="2"/>
              <a:buChar char="ü"/>
              <a:tabLst>
                <a:tab pos="357188" algn="l"/>
              </a:tabLst>
              <a:defRPr/>
            </a:pPr>
            <a:r>
              <a:rPr lang="bg-BG" sz="2000" dirty="0"/>
              <a:t>Допълнена</a:t>
            </a:r>
            <a:r>
              <a:rPr lang="bg-BG" sz="2000" dirty="0" smtClean="0">
                <a:solidFill>
                  <a:prstClr val="black"/>
                </a:solidFill>
              </a:rPr>
              <a:t> информация за един голям проект по ПО1 – “Изграждане на ВиК инфраструктура с бенефициенти ВиК Бургас</a:t>
            </a:r>
            <a:r>
              <a:rPr lang="bg-BG" sz="2000" dirty="0" smtClean="0">
                <a:solidFill>
                  <a:prstClr val="black"/>
                </a:solidFill>
              </a:rPr>
              <a:t>”</a:t>
            </a:r>
            <a:endParaRPr lang="bg-BG" sz="2000" dirty="0" smtClean="0">
              <a:solidFill>
                <a:prstClr val="black"/>
              </a:solidFill>
            </a:endParaRPr>
          </a:p>
          <a:p>
            <a:pPr marL="266700" lvl="1" indent="-266700" algn="just">
              <a:lnSpc>
                <a:spcPct val="120000"/>
              </a:lnSpc>
              <a:spcAft>
                <a:spcPts val="800"/>
              </a:spcAft>
              <a:buClr>
                <a:srgbClr val="17375E"/>
              </a:buClr>
              <a:buFont typeface="Wingdings" panose="05000000000000000000" pitchFamily="2" charset="2"/>
              <a:buChar char="ü"/>
              <a:tabLst>
                <a:tab pos="357188" algn="l"/>
              </a:tabLst>
              <a:defRPr/>
            </a:pPr>
            <a:endParaRPr lang="bg-BG" sz="1000" dirty="0" smtClean="0">
              <a:solidFill>
                <a:prstClr val="black"/>
              </a:solidFill>
            </a:endParaRPr>
          </a:p>
          <a:p>
            <a:pPr marL="0" lvl="1" indent="0" algn="just">
              <a:lnSpc>
                <a:spcPct val="120000"/>
              </a:lnSpc>
              <a:spcBef>
                <a:spcPts val="1200"/>
              </a:spcBef>
              <a:spcAft>
                <a:spcPts val="800"/>
              </a:spcAft>
              <a:buClr>
                <a:srgbClr val="17375E"/>
              </a:buClr>
              <a:buNone/>
              <a:tabLst>
                <a:tab pos="357188" algn="l"/>
              </a:tabLst>
              <a:defRPr/>
            </a:pPr>
            <a:r>
              <a:rPr lang="bg-BG" sz="2400" b="1" dirty="0" smtClean="0"/>
              <a:t>4. Промени, произтичащи от изменения на нормативната уредба с цел прецизиране на текстове</a:t>
            </a:r>
          </a:p>
          <a:p>
            <a:pPr marL="0" lvl="1" indent="0" algn="just">
              <a:lnSpc>
                <a:spcPct val="120000"/>
              </a:lnSpc>
              <a:spcBef>
                <a:spcPts val="1200"/>
              </a:spcBef>
              <a:spcAft>
                <a:spcPts val="800"/>
              </a:spcAft>
              <a:buClr>
                <a:srgbClr val="17375E"/>
              </a:buClr>
              <a:buNone/>
              <a:tabLst>
                <a:tab pos="357188" algn="l"/>
              </a:tabLst>
              <a:defRPr/>
            </a:pPr>
            <a:endParaRPr lang="bg-BG" sz="1100" b="1" dirty="0" smtClean="0"/>
          </a:p>
          <a:p>
            <a:pPr marL="0" lvl="1" indent="0" algn="just">
              <a:lnSpc>
                <a:spcPct val="120000"/>
              </a:lnSpc>
              <a:spcBef>
                <a:spcPts val="1200"/>
              </a:spcBef>
              <a:spcAft>
                <a:spcPts val="800"/>
              </a:spcAft>
              <a:buClr>
                <a:srgbClr val="17375E"/>
              </a:buClr>
              <a:buNone/>
              <a:tabLst>
                <a:tab pos="357188" algn="l"/>
              </a:tabLst>
              <a:defRPr/>
            </a:pPr>
            <a:r>
              <a:rPr lang="bg-BG" sz="2400" b="1" dirty="0" smtClean="0"/>
              <a:t>5. Технически </a:t>
            </a:r>
            <a:r>
              <a:rPr lang="bg-BG" sz="2400" b="1" dirty="0" smtClean="0"/>
              <a:t>корекции</a:t>
            </a:r>
            <a:endParaRPr lang="bg-BG" sz="2400" b="1" dirty="0" smtClean="0"/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65304"/>
            <a:ext cx="9097650" cy="69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2562" y="260648"/>
            <a:ext cx="63418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ПРЕДЛОЖЕНИЯ ЗА </a:t>
            </a:r>
          </a:p>
          <a:p>
            <a:pPr algn="ctr">
              <a:spcAft>
                <a:spcPts val="0"/>
              </a:spcAft>
            </a:pP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ИЗМЕНЕНИЕ НА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ОПОС 2014 – 2020 г.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bg-BG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89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43660"/>
            <a:ext cx="8280920" cy="4765660"/>
          </a:xfrm>
        </p:spPr>
        <p:txBody>
          <a:bodyPr>
            <a:normAutofit/>
          </a:bodyPr>
          <a:lstStyle/>
          <a:p>
            <a:pPr marL="0" lvl="1"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17375E"/>
              </a:buClr>
              <a:buNone/>
              <a:defRPr/>
            </a:pPr>
            <a:r>
              <a:rPr lang="bg-BG" sz="2400" b="1" dirty="0" smtClean="0"/>
              <a:t>Процедура по екологична оценка</a:t>
            </a:r>
          </a:p>
          <a:p>
            <a:pPr marL="266700" lvl="1" indent="-266700" algn="just" defTabSz="1079500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Clr>
                <a:srgbClr val="17375E"/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bg-BG" sz="2000" dirty="0"/>
              <a:t>Изготвено уведомление за определяне на необходимата процедура по екологична оценка. </a:t>
            </a:r>
          </a:p>
          <a:p>
            <a:pPr marL="266700" lvl="1" indent="-266700" algn="just" defTabSz="1079500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Clr>
                <a:srgbClr val="17375E"/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bg-BG" sz="2000" dirty="0"/>
              <a:t>Отговор на компетентния орган – не е необходимо провеждане на процедура по  реда на Глава втора от Наредбата за ОС. </a:t>
            </a:r>
          </a:p>
          <a:p>
            <a:pPr marL="0" lvl="1"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17375E"/>
              </a:buClr>
              <a:buNone/>
              <a:defRPr/>
            </a:pPr>
            <a:endParaRPr lang="bg-BG" sz="1400" b="1" dirty="0" smtClean="0"/>
          </a:p>
          <a:p>
            <a:pPr marL="0" lvl="1"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17375E"/>
              </a:buClr>
              <a:buNone/>
              <a:defRPr/>
            </a:pPr>
            <a:r>
              <a:rPr lang="bg-BG" sz="2400" b="1" dirty="0" smtClean="0"/>
              <a:t>Съгласуване на проекта на изменение от СКУСЕС</a:t>
            </a:r>
          </a:p>
          <a:p>
            <a:pPr marL="266700" lvl="1" indent="-266700" algn="just" defTabSz="1079500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Clr>
                <a:srgbClr val="17375E"/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bg-BG" sz="2000" dirty="0"/>
              <a:t>Предложението за изменение на ОПОС 2014-2020 г. е одобрено от СКУСЕС с решение № 04.09-65/07.05.2019 г.</a:t>
            </a:r>
          </a:p>
          <a:p>
            <a:pPr marL="342900" lvl="1" indent="-342900"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rgbClr val="17375E"/>
              </a:buClr>
              <a:buFont typeface="Wingdings" panose="05000000000000000000" pitchFamily="2" charset="2"/>
              <a:buChar char="ü"/>
              <a:defRPr/>
            </a:pPr>
            <a:endParaRPr lang="bg-BG" sz="2000" dirty="0">
              <a:solidFill>
                <a:prstClr val="black"/>
              </a:solidFill>
            </a:endParaRPr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382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65304"/>
            <a:ext cx="9097650" cy="69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475656" y="404664"/>
            <a:ext cx="63418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bg-BG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СЪГЛАСУВАТЕЛНИ ПРОЦЕДУРИ</a:t>
            </a:r>
          </a:p>
        </p:txBody>
      </p:sp>
    </p:spTree>
    <p:extLst>
      <p:ext uri="{BB962C8B-B14F-4D97-AF65-F5344CB8AC3E}">
        <p14:creationId xmlns:p14="http://schemas.microsoft.com/office/powerpoint/2010/main" val="19517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74639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http://ope.moew.government.bg</a:t>
            </a:r>
            <a:r>
              <a:rPr lang="en-US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3861048"/>
            <a:ext cx="9108504" cy="301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16138</TotalTime>
  <Words>780</Words>
  <Application>Microsoft Office PowerPoint</Application>
  <PresentationFormat>On-screen Show (4:3)</PresentationFormat>
  <Paragraphs>62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Предложение за изменение на  Оперативна програма  “Околна среда” 2014-2020 г.    </vt:lpstr>
      <vt:lpstr>PowerPoint Presentation</vt:lpstr>
      <vt:lpstr>PowerPoint Presentation</vt:lpstr>
      <vt:lpstr>PowerPoint Presentation</vt:lpstr>
      <vt:lpstr>PowerPoint Presentation</vt:lpstr>
      <vt:lpstr>  БЛАГОДАРЯ ЗА ВНИМАНИЕТО! http://ope.moew.government.bg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MTsvetkova</cp:lastModifiedBy>
  <cp:revision>346</cp:revision>
  <cp:lastPrinted>2018-02-09T15:16:03Z</cp:lastPrinted>
  <dcterms:created xsi:type="dcterms:W3CDTF">2015-09-08T07:54:54Z</dcterms:created>
  <dcterms:modified xsi:type="dcterms:W3CDTF">2019-05-27T10:46:19Z</dcterms:modified>
</cp:coreProperties>
</file>