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60" r:id="rId2"/>
    <p:sldId id="334" r:id="rId3"/>
    <p:sldId id="337" r:id="rId4"/>
    <p:sldId id="340" r:id="rId5"/>
    <p:sldId id="301" r:id="rId6"/>
    <p:sldId id="341" r:id="rId7"/>
    <p:sldId id="317" r:id="rId8"/>
    <p:sldId id="343" r:id="rId9"/>
    <p:sldId id="274" r:id="rId10"/>
    <p:sldId id="345" r:id="rId11"/>
    <p:sldId id="275" r:id="rId12"/>
    <p:sldId id="347" r:id="rId13"/>
    <p:sldId id="269" r:id="rId14"/>
  </p:sldIdLst>
  <p:sldSz cx="9144000" cy="6858000" type="screen4x3"/>
  <p:notesSz cx="6819900" cy="9931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  <a:srgbClr val="4F81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311" autoAdjust="0"/>
    <p:restoredTop sz="84852" autoAdjust="0"/>
  </p:normalViewPr>
  <p:slideViewPr>
    <p:cSldViewPr>
      <p:cViewPr varScale="1">
        <p:scale>
          <a:sx n="91" d="100"/>
          <a:sy n="91" d="100"/>
        </p:scale>
        <p:origin x="-141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KYanchev\Desktop\fin.%20data%2031.12.2018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7"/>
    </mc:Choice>
    <mc:Fallback>
      <c:style val="27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bg-BG" sz="2000" i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Финансово изпълнение на ОПОС 2014-2020 </a:t>
            </a:r>
          </a:p>
          <a:p>
            <a:pPr>
              <a:defRPr/>
            </a:pPr>
            <a:r>
              <a:rPr lang="bg-BG" sz="2000" i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към 31.12.201</a:t>
            </a:r>
            <a:r>
              <a:rPr lang="en-US" sz="2000" i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</a:t>
            </a:r>
            <a:r>
              <a:rPr lang="bg-BG" sz="2000" i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</a:t>
            </a:r>
            <a:r>
              <a:rPr lang="bg-BG" sz="2000" i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endParaRPr lang="bg-BG" sz="2000" i="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c:rich>
      </c:tx>
      <c:layout>
        <c:manualLayout>
          <c:xMode val="edge"/>
          <c:yMode val="edge"/>
          <c:x val="0.24255150785448165"/>
          <c:y val="1.1049438492319605E-2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Danni!$A$28</c:f>
              <c:strCache>
                <c:ptCount val="1"/>
                <c:pt idx="0">
                  <c:v>Общо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</c:spPr>
          </c:dPt>
          <c:dPt>
            <c:idx val="1"/>
            <c:invertIfNegative val="0"/>
            <c:bubble3D val="0"/>
            <c:spPr>
              <a:solidFill>
                <a:schemeClr val="accent3">
                  <a:lumMod val="75000"/>
                </a:schemeClr>
              </a:solidFill>
            </c:spPr>
          </c:dPt>
          <c:dPt>
            <c:idx val="2"/>
            <c:invertIfNegative val="0"/>
            <c:bubble3D val="0"/>
            <c:spPr>
              <a:solidFill>
                <a:schemeClr val="accent5">
                  <a:lumMod val="75000"/>
                </a:schemeClr>
              </a:solidFill>
            </c:spPr>
          </c:dPt>
          <c:dPt>
            <c:idx val="3"/>
            <c:invertIfNegative val="0"/>
            <c:bubble3D val="0"/>
            <c:spPr>
              <a:solidFill>
                <a:srgbClr val="0000FF"/>
              </a:solidFill>
            </c:spPr>
          </c:dPt>
          <c:dPt>
            <c:idx val="4"/>
            <c:invertIfNegative val="0"/>
            <c:bubble3D val="0"/>
            <c:spPr>
              <a:solidFill>
                <a:srgbClr val="6600CC"/>
              </a:solidFill>
            </c:spPr>
          </c:dPt>
          <c:dPt>
            <c:idx val="5"/>
            <c:invertIfNegative val="0"/>
            <c:bubble3D val="0"/>
            <c:spPr>
              <a:solidFill>
                <a:srgbClr val="00FF00"/>
              </a:solidFill>
            </c:spPr>
          </c:dPt>
          <c:dLbls>
            <c:txPr>
              <a:bodyPr rot="-2100000" vert="horz"/>
              <a:lstStyle/>
              <a:p>
                <a:pPr>
                  <a:defRPr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Danni!$B$27:$G$27</c:f>
              <c:strCache>
                <c:ptCount val="6"/>
                <c:pt idx="0">
                  <c:v>Бюджет (обща сума)</c:v>
                </c:pt>
                <c:pt idx="1">
                  <c:v>Обявени процедури</c:v>
                </c:pt>
                <c:pt idx="2">
                  <c:v>Договорени суми (БФП)</c:v>
                </c:pt>
                <c:pt idx="3">
                  <c:v>Платени суми от ОПОС </c:v>
                </c:pt>
                <c:pt idx="4">
                  <c:v>Верифицирани разходи </c:v>
                </c:pt>
                <c:pt idx="5">
                  <c:v>Сертифицирани пред ЕК </c:v>
                </c:pt>
              </c:strCache>
            </c:strRef>
          </c:cat>
          <c:val>
            <c:numRef>
              <c:f>Danni!$B$28:$G$28</c:f>
              <c:numCache>
                <c:formatCode>#,##0</c:formatCode>
                <c:ptCount val="6"/>
                <c:pt idx="0">
                  <c:v>3462564946.0100002</c:v>
                </c:pt>
                <c:pt idx="1">
                  <c:v>3553223878.7099996</c:v>
                </c:pt>
                <c:pt idx="2">
                  <c:v>1683940331.8199997</c:v>
                </c:pt>
                <c:pt idx="3">
                  <c:v>552324476.6099999</c:v>
                </c:pt>
                <c:pt idx="4">
                  <c:v>457398543.67999995</c:v>
                </c:pt>
                <c:pt idx="5">
                  <c:v>459272773.81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45067264"/>
        <c:axId val="78173248"/>
      </c:barChart>
      <c:catAx>
        <c:axId val="45067264"/>
        <c:scaling>
          <c:orientation val="minMax"/>
        </c:scaling>
        <c:delete val="0"/>
        <c:axPos val="b"/>
        <c:majorTickMark val="out"/>
        <c:minorTickMark val="none"/>
        <c:tickLblPos val="nextTo"/>
        <c:crossAx val="78173248"/>
        <c:crosses val="autoZero"/>
        <c:auto val="1"/>
        <c:lblAlgn val="ctr"/>
        <c:lblOffset val="100"/>
        <c:noMultiLvlLbl val="0"/>
      </c:catAx>
      <c:valAx>
        <c:axId val="78173248"/>
        <c:scaling>
          <c:orientation val="minMax"/>
        </c:scaling>
        <c:delete val="0"/>
        <c:axPos val="l"/>
        <c:majorGridlines>
          <c:spPr>
            <a:ln>
              <a:solidFill>
                <a:schemeClr val="accent3">
                  <a:lumMod val="60000"/>
                  <a:lumOff val="40000"/>
                </a:schemeClr>
              </a:solidFill>
            </a:ln>
          </c:spPr>
        </c:majorGridlines>
        <c:numFmt formatCode="#,##0" sourceLinked="1"/>
        <c:majorTickMark val="out"/>
        <c:minorTickMark val="none"/>
        <c:tickLblPos val="nextTo"/>
        <c:crossAx val="45067264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5926" cy="496888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62389" y="0"/>
            <a:ext cx="2955926" cy="496888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r">
              <a:defRPr sz="1200"/>
            </a:lvl1pPr>
          </a:lstStyle>
          <a:p>
            <a:fld id="{4EE89390-E30A-419C-85B5-698289EB86A4}" type="datetimeFigureOut">
              <a:rPr lang="en-US" smtClean="0"/>
              <a:t>5/27/2019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2926"/>
            <a:ext cx="2955926" cy="496888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62389" y="9432926"/>
            <a:ext cx="2955926" cy="496888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r">
              <a:defRPr sz="1200"/>
            </a:lvl1pPr>
          </a:lstStyle>
          <a:p>
            <a:fld id="{1A12D921-7508-49A3-A3C3-F2F89CC1B2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0778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5290" cy="496570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63032" y="0"/>
            <a:ext cx="2955290" cy="496570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r">
              <a:defRPr sz="1200"/>
            </a:lvl1pPr>
          </a:lstStyle>
          <a:p>
            <a:fld id="{2F1D0BB9-4E50-4EDF-A67D-EF517E0B966B}" type="datetimeFigureOut">
              <a:rPr lang="en-US" smtClean="0"/>
              <a:t>5/27/2019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7100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77" tIns="45789" rIns="91577" bIns="457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991" y="4717416"/>
            <a:ext cx="5455920" cy="4469130"/>
          </a:xfrm>
          <a:prstGeom prst="rect">
            <a:avLst/>
          </a:prstGeom>
        </p:spPr>
        <p:txBody>
          <a:bodyPr vert="horz" lIns="91577" tIns="45789" rIns="91577" bIns="457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3107"/>
            <a:ext cx="2955290" cy="496570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63032" y="9433107"/>
            <a:ext cx="2955290" cy="496570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r">
              <a:defRPr sz="1200"/>
            </a:lvl1pPr>
          </a:lstStyle>
          <a:p>
            <a:fld id="{6F035DFC-BBE1-4CDA-B981-A5954F5C1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8176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5407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8046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8046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8046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6245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5407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5407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5407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8046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8046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8046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8046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8046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5/27/2019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152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5/27/2019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695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5/27/2019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485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5/27/2019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099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5/27/2019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032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5/27/2019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968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5/27/2019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329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5/27/2019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677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5/27/2019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60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5/27/2019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563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5/27/2019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342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8000">
              <a:schemeClr val="accent3">
                <a:lumMod val="20000"/>
                <a:lumOff val="80000"/>
              </a:schemeClr>
            </a:gs>
            <a:gs pos="100000">
              <a:schemeClr val="accent3">
                <a:lumMod val="30000"/>
                <a:lumOff val="70000"/>
              </a:schemeClr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985462-A0DE-42CE-949E-7CE9F9AE293A}" type="datetimeFigureOut">
              <a:rPr lang="en-US" smtClean="0"/>
              <a:t>5/27/2019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882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eg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e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eg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1.xml"/><Relationship Id="rId5" Type="http://schemas.openxmlformats.org/officeDocument/2006/relationships/image" Target="../media/image3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e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e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8000">
              <a:schemeClr val="accent3">
                <a:lumMod val="40000"/>
                <a:lumOff val="60000"/>
              </a:schemeClr>
            </a:gs>
            <a:gs pos="100000">
              <a:schemeClr val="accent3">
                <a:lumMod val="30000"/>
                <a:lumOff val="70000"/>
              </a:schemeClr>
            </a:gs>
            <a:gs pos="100000">
              <a:schemeClr val="accent3">
                <a:lumMod val="20000"/>
                <a:lumOff val="8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047485"/>
            <a:ext cx="7772400" cy="3965691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3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sz="3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3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sz="3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bg-BG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14-то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ЗАСЕДАНИЕ </a:t>
            </a:r>
            <a:b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КОМИТЕТ ЗА НАБЛЮДЕНИЕ </a:t>
            </a:r>
            <a:b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ОПЕРАТИВНА </a:t>
            </a: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ПРОГРАМА </a:t>
            </a:r>
            <a:b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«ОКОЛНА </a:t>
            </a: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СРЕДА 2014 – 2020  г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.»</a:t>
            </a: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1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София </a:t>
            </a:r>
            <a:r>
              <a:rPr lang="ru-RU" sz="31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sz="31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28 </a:t>
            </a:r>
            <a:r>
              <a:rPr lang="bg-BG" sz="31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май</a:t>
            </a:r>
            <a:r>
              <a:rPr lang="ru-RU" sz="31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2019 </a:t>
            </a:r>
            <a:r>
              <a:rPr lang="ru-RU" sz="31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г.</a:t>
            </a: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bg-BG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bg-BG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4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bg-BG" sz="36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bg-BG" sz="36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40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4000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941168"/>
            <a:ext cx="9144000" cy="2184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76243"/>
            <a:ext cx="1357298" cy="1206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37" y="76243"/>
            <a:ext cx="1658937" cy="1487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49062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1729311" y="396584"/>
            <a:ext cx="6011041" cy="86409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bg-BG" sz="17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ПРИОРИТЕТНА ОС </a:t>
            </a:r>
            <a:r>
              <a:rPr lang="bg-BG" sz="17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„ПРЕВЕНЦИЯ И УПРАВЛЕНИЕ НА РИСКА ОТ НАВОДНЕНИЯ И СВЛАЧИЩА“ (2)</a:t>
            </a:r>
            <a:endParaRPr lang="bg-BG" sz="18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Content Placeholder 12"/>
          <p:cNvSpPr txBox="1">
            <a:spLocks/>
          </p:cNvSpPr>
          <p:nvPr/>
        </p:nvSpPr>
        <p:spPr>
          <a:xfrm>
            <a:off x="293402" y="3645024"/>
            <a:ext cx="8662833" cy="30243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ru-RU" sz="1600" dirty="0" smtClean="0"/>
          </a:p>
        </p:txBody>
      </p:sp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70" y="216378"/>
            <a:ext cx="1444427" cy="1206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15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76243"/>
            <a:ext cx="1141274" cy="1184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NMihova\Desktop\Capture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09320"/>
            <a:ext cx="9143999" cy="528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251520" y="1556792"/>
            <a:ext cx="8671537" cy="45058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bg-BG" sz="1600" b="1" i="1" dirty="0" smtClean="0"/>
              <a:t>	</a:t>
            </a:r>
            <a:r>
              <a:rPr lang="bg-BG" b="1" i="1" u="sng" dirty="0" smtClean="0"/>
              <a:t>Актуален статус към края на м. април 2019 г.:</a:t>
            </a:r>
          </a:p>
          <a:p>
            <a:pPr marL="342900" indent="-342900" algn="just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bg-BG" sz="2000" b="1" dirty="0" smtClean="0"/>
              <a:t>Обявени процедури – 5 бр. на стойност от 144,8 млн. лв. (94% от ПО4)</a:t>
            </a:r>
          </a:p>
          <a:p>
            <a:pPr marL="342900" indent="-342900" algn="just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bg-BG" sz="2000" b="1" dirty="0" smtClean="0"/>
              <a:t>Договорени проекти – 13 броя, на стойност 78,6 млн. лв. (51,2% от ПО4)</a:t>
            </a:r>
          </a:p>
          <a:p>
            <a:pPr marL="342900" indent="-342900" algn="just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bg-BG" sz="2000" b="1" dirty="0" smtClean="0"/>
              <a:t>Проекти в изпълнение – 13 броя</a:t>
            </a:r>
          </a:p>
          <a:p>
            <a:pPr marL="342900" indent="-342900" algn="just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bg-BG" sz="2000" b="1" dirty="0" smtClean="0"/>
              <a:t>Приключили проекти – 0 броя</a:t>
            </a:r>
          </a:p>
          <a:p>
            <a:pPr algn="just">
              <a:spcBef>
                <a:spcPct val="20000"/>
              </a:spcBef>
            </a:pPr>
            <a:endParaRPr lang="bg-BG" sz="2000" b="1" dirty="0" smtClean="0"/>
          </a:p>
          <a:p>
            <a:pPr algn="ctr">
              <a:spcBef>
                <a:spcPct val="20000"/>
              </a:spcBef>
            </a:pPr>
            <a:r>
              <a:rPr lang="bg-BG" b="1" i="1" u="sng" dirty="0" smtClean="0"/>
              <a:t>Предстоящи действия през 2019 г. </a:t>
            </a:r>
          </a:p>
          <a:p>
            <a:pPr marL="342900" indent="-342900" algn="just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bg-BG" sz="2000" b="1" dirty="0" smtClean="0"/>
              <a:t>Стартиране изпълнението на проект „Пилотен проект по създаване на Национална система за управление на водите в реално време (НСУВРВ) - р. Искър“</a:t>
            </a:r>
          </a:p>
          <a:p>
            <a:pPr marL="342900" indent="-342900" algn="just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bg-BG" sz="2000" b="1" dirty="0" smtClean="0"/>
              <a:t>Интегриране, надграждане и оптимизация на процесите по превенция, готовност и реагиране на рискове от природен характер</a:t>
            </a:r>
          </a:p>
          <a:p>
            <a:pPr lvl="0" algn="just">
              <a:spcBef>
                <a:spcPct val="20000"/>
              </a:spcBef>
            </a:pPr>
            <a:endParaRPr lang="bg-BG" sz="1600" b="1" i="1" u="sng" dirty="0" smtClean="0"/>
          </a:p>
        </p:txBody>
      </p:sp>
    </p:spTree>
    <p:extLst>
      <p:ext uri="{BB962C8B-B14F-4D97-AF65-F5344CB8AC3E}">
        <p14:creationId xmlns:p14="http://schemas.microsoft.com/office/powerpoint/2010/main" val="889067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8000">
              <a:schemeClr val="bg1"/>
            </a:gs>
            <a:gs pos="100000">
              <a:schemeClr val="accent3">
                <a:lumMod val="30000"/>
                <a:lumOff val="70000"/>
              </a:schemeClr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1623939" y="411872"/>
            <a:ext cx="5972397" cy="78488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bg-BG" sz="17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ПРИОРИТЕТНА </a:t>
            </a:r>
            <a:r>
              <a:rPr lang="bg-BG" sz="17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 5  „ПОДОБРЯВАНЕ КАЧЕСТВОТО НА АТМОСФЕРНИЯ ВЪЗДУХ</a:t>
            </a:r>
            <a:r>
              <a:rPr lang="ru-RU" sz="17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bg-BG" sz="17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 (1)</a:t>
            </a:r>
            <a:endParaRPr lang="bg-BG" sz="18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Content Placeholder 12"/>
          <p:cNvSpPr txBox="1">
            <a:spLocks/>
          </p:cNvSpPr>
          <p:nvPr/>
        </p:nvSpPr>
        <p:spPr>
          <a:xfrm>
            <a:off x="221394" y="3573016"/>
            <a:ext cx="8901183" cy="3168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975" indent="-180975" algn="just">
              <a:buNone/>
            </a:pPr>
            <a:endParaRPr lang="en-US" sz="1500" b="1" i="1" u="sng" dirty="0" smtClean="0">
              <a:solidFill>
                <a:srgbClr val="FF0000"/>
              </a:solidFill>
            </a:endParaRPr>
          </a:p>
          <a:p>
            <a:pPr marL="180975" indent="-180975" algn="just">
              <a:buNone/>
            </a:pPr>
            <a:endParaRPr lang="en-US" sz="1800" b="1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ru-RU" sz="1600" dirty="0" smtClean="0"/>
          </a:p>
        </p:txBody>
      </p:sp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1444427" cy="1206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0060" y="291546"/>
            <a:ext cx="1146175" cy="1182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0125741"/>
              </p:ext>
            </p:extLst>
          </p:nvPr>
        </p:nvGraphicFramePr>
        <p:xfrm>
          <a:off x="355406" y="1427890"/>
          <a:ext cx="8465065" cy="4737413"/>
        </p:xfrm>
        <a:graphic>
          <a:graphicData uri="http://schemas.openxmlformats.org/drawingml/2006/table">
            <a:tbl>
              <a:tblPr/>
              <a:tblGrid>
                <a:gridCol w="3549937"/>
                <a:gridCol w="1123458"/>
                <a:gridCol w="1478500"/>
                <a:gridCol w="1234638"/>
                <a:gridCol w="1078532"/>
              </a:tblGrid>
              <a:tr h="1554395"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6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Показател или ключов етап на изпълнението</a:t>
                      </a:r>
                      <a:endParaRPr lang="bg-BG" sz="16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Мерна единица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Етапна цел за 2018 г.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Напредък към края на 2018 г.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Напредък към края на 2018 г. (%)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</a:tr>
              <a:tr h="967562">
                <a:tc>
                  <a:txBody>
                    <a:bodyPr/>
                    <a:lstStyle/>
                    <a:p>
                      <a:pPr marL="92075" indent="0" algn="l" rtl="0" fontAlgn="ctr"/>
                      <a:r>
                        <a:rPr lang="bg-BG" sz="16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Общ размер на сертифицираните разходи от Сертифициращия орган</a:t>
                      </a:r>
                      <a:endParaRPr lang="bg-BG" sz="16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евро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€ 743 151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€ 761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171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102%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7562">
                <a:tc>
                  <a:txBody>
                    <a:bodyPr/>
                    <a:lstStyle/>
                    <a:p>
                      <a:pPr marL="92075" indent="0" algn="l" rtl="0" fontAlgn="ctr"/>
                      <a:r>
                        <a:rPr lang="bg-BG" sz="16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Проекти, насочени към намаляване количествата на ФПЧ10 и NOx</a:t>
                      </a:r>
                      <a:endParaRPr lang="bg-BG" sz="16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брой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N/A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N/A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7894">
                <a:tc>
                  <a:txBody>
                    <a:bodyPr/>
                    <a:lstStyle/>
                    <a:p>
                      <a:pPr marL="92075" indent="0" algn="l" rtl="0" fontAlgn="ctr"/>
                      <a:r>
                        <a:rPr lang="bg-BG" sz="16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Подадени проекти, насочени към намаляване количествата на ФПЧ10 и NOx</a:t>
                      </a:r>
                      <a:endParaRPr lang="bg-BG" sz="16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брой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" name="Picture 2" descr="C:\Users\NMihova\Desktop\Capture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09320"/>
            <a:ext cx="9143999" cy="528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2310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1623939" y="411872"/>
            <a:ext cx="5972397" cy="78488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bg-BG" sz="17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ПРИОРИТЕТНА </a:t>
            </a:r>
            <a:r>
              <a:rPr lang="bg-BG" sz="17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 5  „ПОДОБРЯВАНЕ КАЧЕСТВОТО НА АТМОСФЕРНИЯ ВЪЗДУХ</a:t>
            </a:r>
            <a:r>
              <a:rPr lang="ru-RU" sz="17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bg-BG" sz="17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 (2)</a:t>
            </a:r>
            <a:endParaRPr lang="bg-BG" sz="18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1444427" cy="1206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0060" y="291546"/>
            <a:ext cx="1146175" cy="1182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 descr="C:\Users\NMihova\Desktop\Capture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09320"/>
            <a:ext cx="9143999" cy="528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354104" y="1604172"/>
            <a:ext cx="8671537" cy="4198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bg-BG" sz="1600" b="1" i="1" dirty="0" smtClean="0"/>
              <a:t>	</a:t>
            </a:r>
            <a:r>
              <a:rPr lang="bg-BG" b="1" i="1" u="sng" dirty="0" smtClean="0"/>
              <a:t>Актуален статус към края на м. април 2019 г.:</a:t>
            </a:r>
          </a:p>
          <a:p>
            <a:pPr marL="342900" indent="-342900" algn="just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bg-BG" sz="2000" b="1" dirty="0" smtClean="0"/>
              <a:t>Обявени процедури – 3 бр. на стойност от </a:t>
            </a:r>
            <a:r>
              <a:rPr lang="bg-BG" sz="2000" b="1" dirty="0" smtClean="0">
                <a:ea typeface="Calibri"/>
                <a:cs typeface="Times New Roman"/>
              </a:rPr>
              <a:t>115,1 </a:t>
            </a:r>
            <a:r>
              <a:rPr lang="bg-BG" sz="2000" b="1" dirty="0" smtClean="0"/>
              <a:t>млн. лв. (100% от ПО5)</a:t>
            </a:r>
          </a:p>
          <a:p>
            <a:pPr marL="342900" indent="-342900" algn="just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bg-BG" sz="2000" b="1" dirty="0" smtClean="0"/>
              <a:t>Договорени проекти – 19 броя, на стойност над 58 млн. лв. (50,5% от ПО5)</a:t>
            </a:r>
          </a:p>
          <a:p>
            <a:pPr marL="342900" indent="-342900" algn="just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bg-BG" sz="2000" b="1" dirty="0" smtClean="0"/>
              <a:t>Проекти в изпълнение – 10 броя</a:t>
            </a:r>
          </a:p>
          <a:p>
            <a:pPr marL="342900" indent="-342900" algn="just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bg-BG" sz="2000" b="1" dirty="0" smtClean="0"/>
              <a:t>Приключили проекти – 9 броя</a:t>
            </a:r>
          </a:p>
          <a:p>
            <a:pPr algn="just">
              <a:spcBef>
                <a:spcPct val="20000"/>
              </a:spcBef>
            </a:pPr>
            <a:endParaRPr lang="bg-BG" sz="2000" b="1" dirty="0" smtClean="0"/>
          </a:p>
          <a:p>
            <a:pPr algn="ctr">
              <a:spcBef>
                <a:spcPct val="20000"/>
              </a:spcBef>
            </a:pPr>
            <a:r>
              <a:rPr lang="bg-BG" b="1" i="1" u="sng" dirty="0" smtClean="0"/>
              <a:t>Предстоящи действия през 2019 г. </a:t>
            </a:r>
          </a:p>
          <a:p>
            <a:pPr marL="342900" indent="-342900" algn="just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bg-BG" sz="2000" b="1" dirty="0" smtClean="0"/>
              <a:t>Финансиране на мерки  за адресиране на транспорта като източник на замърсяване на атмосферния въздух</a:t>
            </a:r>
          </a:p>
          <a:p>
            <a:pPr algn="just">
              <a:spcBef>
                <a:spcPct val="20000"/>
              </a:spcBef>
            </a:pPr>
            <a:endParaRPr lang="bg-BG" sz="2000" b="1" dirty="0" smtClean="0"/>
          </a:p>
          <a:p>
            <a:pPr lvl="0" algn="just">
              <a:spcBef>
                <a:spcPct val="20000"/>
              </a:spcBef>
            </a:pPr>
            <a:endParaRPr lang="bg-BG" sz="1600" b="1" i="1" u="sng" dirty="0" smtClean="0"/>
          </a:p>
        </p:txBody>
      </p:sp>
    </p:spTree>
    <p:extLst>
      <p:ext uri="{BB962C8B-B14F-4D97-AF65-F5344CB8AC3E}">
        <p14:creationId xmlns:p14="http://schemas.microsoft.com/office/powerpoint/2010/main" val="2890689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bg-BG" sz="3600" b="1" smtClean="0"/>
              <a:t/>
            </a:r>
            <a:br>
              <a:rPr lang="bg-BG" sz="3600" b="1" smtClean="0"/>
            </a:br>
            <a:r>
              <a:rPr lang="bg-BG" sz="36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БЛАГОДАРЯ ЗА ВНИМАНИЕТО!</a:t>
            </a:r>
            <a:r>
              <a:rPr lang="bg-BG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bg-BG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b="1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4000" b="1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1600" i="1" smtClean="0"/>
              <a:t/>
            </a:r>
            <a:br>
              <a:rPr lang="en-US" sz="1600" i="1" smtClean="0"/>
            </a:br>
            <a:r>
              <a:rPr lang="en-US" sz="1600"/>
              <a:t/>
            </a:r>
            <a:br>
              <a:rPr lang="en-US" sz="1600"/>
            </a:br>
            <a:r>
              <a:rPr lang="en-US" sz="18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ope@moew.government.bg </a:t>
            </a:r>
            <a:r>
              <a:rPr lang="bg-BG" sz="18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bg-BG" sz="18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18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https</a:t>
            </a:r>
            <a:r>
              <a:rPr lang="en-US" sz="1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://www.eufunds.bg/bg/opos</a:t>
            </a:r>
            <a:endParaRPr lang="en-US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05" y="4869159"/>
            <a:ext cx="9094095" cy="1987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1444427" cy="1206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0060" y="291546"/>
            <a:ext cx="1146175" cy="1182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87125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8000">
              <a:schemeClr val="bg1"/>
            </a:gs>
            <a:gs pos="100000">
              <a:schemeClr val="accent3">
                <a:lumMod val="30000"/>
                <a:lumOff val="70000"/>
              </a:schemeClr>
            </a:gs>
            <a:gs pos="100000">
              <a:srgbClr val="156B13">
                <a:lumMod val="84000"/>
                <a:lumOff val="16000"/>
                <a:alpha val="0"/>
              </a:srgb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29786" y="1547866"/>
            <a:ext cx="7772400" cy="3965691"/>
          </a:xfrm>
        </p:spPr>
        <p:txBody>
          <a:bodyPr>
            <a:normAutofit fontScale="90000"/>
          </a:bodyPr>
          <a:lstStyle/>
          <a:p>
            <a:r>
              <a:rPr lang="ru-RU" sz="3600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sz="3600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3600" b="1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sz="3600" b="1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3600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sz="3600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3600" b="1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sz="3600" b="1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3600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sz="3600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36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bg-BG" sz="3600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bg-BG" sz="3600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4200" b="1" i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200" b="1" i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bg-BG" sz="36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bg-BG" sz="36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40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4000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34" y="6041172"/>
            <a:ext cx="9109266" cy="816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80038"/>
            <a:ext cx="1152128" cy="1029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37" y="76244"/>
            <a:ext cx="1372419" cy="1153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68268233"/>
              </p:ext>
            </p:extLst>
          </p:nvPr>
        </p:nvGraphicFramePr>
        <p:xfrm>
          <a:off x="323528" y="1109848"/>
          <a:ext cx="8352928" cy="3759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90148"/>
              </p:ext>
            </p:extLst>
          </p:nvPr>
        </p:nvGraphicFramePr>
        <p:xfrm>
          <a:off x="395536" y="5157192"/>
          <a:ext cx="8208912" cy="792088"/>
        </p:xfrm>
        <a:graphic>
          <a:graphicData uri="http://schemas.openxmlformats.org/drawingml/2006/table">
            <a:tbl>
              <a:tblPr/>
              <a:tblGrid>
                <a:gridCol w="1419367"/>
                <a:gridCol w="1258408"/>
                <a:gridCol w="1174269"/>
                <a:gridCol w="1009653"/>
                <a:gridCol w="1086473"/>
                <a:gridCol w="1086473"/>
                <a:gridCol w="1174269"/>
              </a:tblGrid>
              <a:tr h="497396"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ОПОС 2014-2020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Бюджет (обща сума)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Обявени процедури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Договорени суми (БФП)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Платени суми от ОПОС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Верифицирани разходи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Сертифицирани пред ЕК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692"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Общо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3 462 564 946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3 553 223 879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1 683 940 332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552 324 477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457 398 544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459 272 774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0876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8000">
              <a:schemeClr val="bg1"/>
            </a:gs>
            <a:gs pos="100000">
              <a:schemeClr val="accent3">
                <a:lumMod val="30000"/>
                <a:lumOff val="70000"/>
              </a:schemeClr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09320"/>
            <a:ext cx="9143999" cy="528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76243"/>
            <a:ext cx="997258" cy="1048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37" y="76243"/>
            <a:ext cx="1444427" cy="1206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itle 11"/>
          <p:cNvSpPr txBox="1">
            <a:spLocks/>
          </p:cNvSpPr>
          <p:nvPr/>
        </p:nvSpPr>
        <p:spPr>
          <a:xfrm>
            <a:off x="1907704" y="332656"/>
            <a:ext cx="5256584" cy="64807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5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20000"/>
              </a:spcBef>
            </a:pPr>
            <a:endParaRPr lang="bg-BG" sz="2000" b="1" i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ct val="20000"/>
              </a:spcBef>
            </a:pPr>
            <a:r>
              <a:rPr lang="bg-BG" sz="31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ПРИОРИТЕТНА</a:t>
            </a:r>
            <a:r>
              <a:rPr lang="bg-BG" sz="43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bg-BG" sz="31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 1 „ВОДИ</a:t>
            </a:r>
            <a:r>
              <a:rPr lang="bg-BG" sz="31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en-US" sz="31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(1)</a:t>
            </a:r>
            <a:endParaRPr lang="bg-BG" sz="31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ct val="20000"/>
              </a:spcBef>
            </a:pPr>
            <a:endParaRPr lang="bg-BG" sz="1400" b="1" i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2328891"/>
              </p:ext>
            </p:extLst>
          </p:nvPr>
        </p:nvGraphicFramePr>
        <p:xfrm>
          <a:off x="251520" y="1484785"/>
          <a:ext cx="8671538" cy="4739908"/>
        </p:xfrm>
        <a:graphic>
          <a:graphicData uri="http://schemas.openxmlformats.org/drawingml/2006/table">
            <a:tbl>
              <a:tblPr/>
              <a:tblGrid>
                <a:gridCol w="4032448"/>
                <a:gridCol w="1152128"/>
                <a:gridCol w="1368152"/>
                <a:gridCol w="1296144"/>
                <a:gridCol w="822666"/>
              </a:tblGrid>
              <a:tr h="1007819"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6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Показател или ключов етап на изпълнението </a:t>
                      </a:r>
                      <a:endParaRPr lang="bg-BG" sz="16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6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Мерна единица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6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Етапна цел за 2018 г.</a:t>
                      </a:r>
                      <a:endParaRPr lang="bg-BG" sz="16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6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Напредък към края на 2018 г.</a:t>
                      </a:r>
                      <a:endParaRPr lang="bg-BG" sz="16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6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Напредък към края на 2018 г. (%)</a:t>
                      </a:r>
                      <a:endParaRPr lang="bg-BG" sz="16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793145">
                <a:tc>
                  <a:txBody>
                    <a:bodyPr/>
                    <a:lstStyle/>
                    <a:p>
                      <a:pPr marL="92075" indent="0" algn="l" rtl="0" fontAlgn="ctr"/>
                      <a:r>
                        <a:rPr lang="bg-BG" sz="1600" b="1" i="0" u="none" strike="noStrike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Общ размер на сертифицираните разходи от Сертифициращия орган</a:t>
                      </a:r>
                      <a:endParaRPr lang="bg-BG" sz="1600" b="1" i="0" u="none" strike="noStrike" noProof="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bg-BG" sz="1600" b="1" i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евро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defTabSz="719138" rtl="0" fontAlgn="ctr"/>
                      <a:r>
                        <a:rPr lang="bg-BG" sz="1600" b="1" i="0" u="none" strike="noStrike" kern="120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€ 169 764 706</a:t>
                      </a:r>
                      <a:endParaRPr lang="bg-BG" sz="1600" b="1" i="0" u="none" strike="noStrike" kern="1200" noProof="0" dirty="0"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600" b="1" i="0" u="none" strike="noStrike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€ 165 518 049</a:t>
                      </a:r>
                      <a:endParaRPr lang="bg-BG" sz="1600" b="1" i="0" u="none" strike="noStrike" noProof="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600" b="1" i="0" u="none" strike="noStrike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97%</a:t>
                      </a:r>
                      <a:endParaRPr lang="bg-BG" sz="1600" b="1" i="0" u="none" strike="noStrike" noProof="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7931">
                <a:tc>
                  <a:txBody>
                    <a:bodyPr/>
                    <a:lstStyle/>
                    <a:p>
                      <a:pPr marL="92075" indent="0" algn="l" rtl="0" fontAlgn="ctr"/>
                      <a:r>
                        <a:rPr lang="bg-BG" sz="1600" b="1" i="0" u="none" strike="noStrike" kern="120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Водоснабдяване: Допълнителен брой жители с достъп до подобрено водоснабдяване</a:t>
                      </a:r>
                      <a:endParaRPr lang="bg-BG" sz="1600" b="1" i="0" u="none" strike="noStrike" kern="1200" noProof="0" dirty="0"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600" b="1" i="0" u="none" strike="noStrike" noProof="0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лица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600" b="1" i="0" u="none" strike="noStrike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89 000</a:t>
                      </a:r>
                      <a:endParaRPr lang="bg-BG" sz="1600" b="1" i="0" u="none" strike="noStrike" noProof="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600" b="1" i="0" u="none" strike="noStrike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95 720</a:t>
                      </a:r>
                      <a:endParaRPr lang="bg-BG" sz="1600" b="1" i="0" u="none" strike="noStrike" noProof="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600" b="1" i="0" u="none" strike="noStrike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108%</a:t>
                      </a:r>
                      <a:endParaRPr lang="bg-BG" sz="1600" b="1" i="0" u="none" strike="noStrike" noProof="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7819">
                <a:tc>
                  <a:txBody>
                    <a:bodyPr/>
                    <a:lstStyle/>
                    <a:p>
                      <a:pPr marL="92075" indent="0" algn="l" rtl="0" fontAlgn="ctr"/>
                      <a:r>
                        <a:rPr lang="bg-BG" sz="1600" b="1" i="0" u="none" strike="noStrike" kern="120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Пречистване на отпадъчните води: Допълнителен брой жители с достъп до подобрено пречистване на отпадъчните води</a:t>
                      </a:r>
                      <a:endParaRPr lang="bg-BG" sz="1600" b="1" i="0" u="none" strike="noStrike" kern="1200" noProof="0" dirty="0"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600" b="1" i="0" u="none" strike="noStrike" noProof="0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еквивалент жители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600" b="1" i="0" u="none" strike="noStrike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100 000</a:t>
                      </a:r>
                      <a:endParaRPr lang="bg-BG" sz="1600" b="1" i="0" u="none" strike="noStrike" noProof="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600" b="1" i="0" u="none" strike="noStrike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140 634</a:t>
                      </a:r>
                      <a:endParaRPr lang="bg-BG" sz="1600" b="1" i="0" u="none" strike="noStrike" noProof="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600" b="1" i="0" u="none" strike="noStrike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141%</a:t>
                      </a:r>
                      <a:endParaRPr lang="bg-BG" sz="1600" b="1" i="0" u="none" strike="noStrike" noProof="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2288">
                <a:tc>
                  <a:txBody>
                    <a:bodyPr/>
                    <a:lstStyle/>
                    <a:p>
                      <a:pPr marL="92075" indent="0" algn="l" rtl="0" fontAlgn="ctr"/>
                      <a:r>
                        <a:rPr lang="bg-BG" sz="1600" b="1" i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Нови/Актуализирани аналитични/програмни/стратегически документи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600" b="1" i="0" u="none" strike="noStrike" noProof="0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брой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600" b="1" i="0" u="none" strike="noStrike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10</a:t>
                      </a:r>
                      <a:endParaRPr lang="bg-BG" sz="1600" b="1" i="0" u="none" strike="noStrike" noProof="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600" b="1" i="0" u="none" strike="noStrike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14</a:t>
                      </a:r>
                      <a:endParaRPr lang="bg-BG" sz="1600" b="1" i="0" u="none" strike="noStrike" noProof="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600" b="1" i="0" u="none" strike="noStrike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140%</a:t>
                      </a:r>
                      <a:endParaRPr lang="bg-BG" sz="1600" b="1" i="0" u="none" strike="noStrike" noProof="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354105" y="1406572"/>
            <a:ext cx="856895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lvl="0" indent="-180975" algn="just"/>
            <a:endParaRPr lang="ru-RU" sz="2000" b="1" u="sng" smtClean="0">
              <a:solidFill>
                <a:srgbClr val="1F497D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80975" lvl="0" indent="-180975" algn="just"/>
            <a:endParaRPr lang="ru-RU" sz="2000" b="1" i="1" u="sng">
              <a:solidFill>
                <a:srgbClr val="1F497D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80975" lvl="0" indent="-180975" algn="just"/>
            <a:endParaRPr lang="ru-RU" sz="2000" b="1" i="1" u="sng" smtClean="0">
              <a:solidFill>
                <a:srgbClr val="1F497D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80975" lvl="0" indent="-180975" algn="just"/>
            <a:endParaRPr lang="ru-RU" sz="2000" b="1" i="1" u="sng">
              <a:solidFill>
                <a:srgbClr val="1F497D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80975" lvl="0" indent="-180975" algn="just"/>
            <a:endParaRPr lang="ru-RU" sz="2000" b="1" i="1" u="sng" smtClean="0">
              <a:solidFill>
                <a:srgbClr val="1F497D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80975" lvl="0" indent="-180975" algn="just"/>
            <a:endParaRPr lang="ru-RU" sz="2000" b="1" i="1" u="sng">
              <a:solidFill>
                <a:srgbClr val="1F497D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80975" lvl="0" indent="-180975" algn="just"/>
            <a:endParaRPr lang="ru-RU" sz="2000" b="1" i="1" u="sng" smtClean="0">
              <a:solidFill>
                <a:srgbClr val="1F497D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80975" lvl="0" indent="-180975" algn="just"/>
            <a:endParaRPr lang="ru-RU" sz="2000" b="1" i="1" u="sng">
              <a:solidFill>
                <a:srgbClr val="1F497D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80975" lvl="0" indent="-180975" algn="just"/>
            <a:endParaRPr lang="ru-RU" sz="2000" b="1" i="1" u="sng" smtClean="0">
              <a:solidFill>
                <a:srgbClr val="1F497D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80975" lvl="0" indent="-180975" algn="just"/>
            <a:endParaRPr lang="ru-RU" sz="2000" b="1" i="1" u="sng" smtClean="0">
              <a:solidFill>
                <a:srgbClr val="1F497D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80975" lvl="0" indent="-180975" algn="just"/>
            <a:endParaRPr lang="ru-RU" sz="2000" b="1" i="1" u="sng" smtClean="0">
              <a:solidFill>
                <a:srgbClr val="1F497D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80975" lvl="0" indent="-180975" algn="just"/>
            <a:endParaRPr lang="ru-RU" sz="2000" b="1" dirty="0">
              <a:solidFill>
                <a:srgbClr val="1F497D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4168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8000">
              <a:schemeClr val="bg1"/>
            </a:gs>
            <a:gs pos="100000">
              <a:schemeClr val="accent3">
                <a:lumMod val="30000"/>
                <a:lumOff val="70000"/>
              </a:schemeClr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09320"/>
            <a:ext cx="9143999" cy="528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76243"/>
            <a:ext cx="997258" cy="1048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37" y="76243"/>
            <a:ext cx="1444427" cy="1206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itle 11"/>
          <p:cNvSpPr txBox="1">
            <a:spLocks/>
          </p:cNvSpPr>
          <p:nvPr/>
        </p:nvSpPr>
        <p:spPr>
          <a:xfrm>
            <a:off x="1907704" y="332656"/>
            <a:ext cx="5256584" cy="64807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5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20000"/>
              </a:spcBef>
            </a:pPr>
            <a:endParaRPr lang="bg-BG" sz="2000" b="1" i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ct val="20000"/>
              </a:spcBef>
            </a:pPr>
            <a:r>
              <a:rPr lang="bg-BG" sz="31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ПРИОРИТЕТНА</a:t>
            </a:r>
            <a:r>
              <a:rPr lang="bg-BG" sz="43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bg-BG" sz="31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 1 „ВОДИ</a:t>
            </a:r>
            <a:r>
              <a:rPr lang="bg-BG" sz="31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en-US" sz="31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(2)</a:t>
            </a:r>
            <a:endParaRPr lang="bg-BG" sz="31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ct val="20000"/>
              </a:spcBef>
            </a:pPr>
            <a:endParaRPr lang="bg-BG" sz="1400" b="1" i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54105" y="1406572"/>
            <a:ext cx="856895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lvl="0" indent="-180975" algn="just"/>
            <a:endParaRPr lang="ru-RU" sz="1600" b="1" u="sng" smtClean="0">
              <a:solidFill>
                <a:srgbClr val="1F497D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80975" lvl="0" indent="-180975" algn="just"/>
            <a:endParaRPr lang="ru-RU" sz="1600" b="1" i="1" u="sng">
              <a:solidFill>
                <a:srgbClr val="1F497D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80975" lvl="0" indent="-180975" algn="just"/>
            <a:endParaRPr lang="ru-RU" sz="1600" b="1" i="1" u="sng" smtClean="0">
              <a:solidFill>
                <a:srgbClr val="1F497D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80975" lvl="0" indent="-180975" algn="just"/>
            <a:endParaRPr lang="ru-RU" sz="1600" b="1" i="1" u="sng">
              <a:solidFill>
                <a:srgbClr val="1F497D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80975" lvl="0" indent="-180975" algn="just"/>
            <a:endParaRPr lang="ru-RU" sz="1600" b="1" i="1" u="sng" smtClean="0">
              <a:solidFill>
                <a:srgbClr val="1F497D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80975" lvl="0" indent="-180975" algn="just"/>
            <a:endParaRPr lang="ru-RU" sz="1600" b="1" i="1" u="sng">
              <a:solidFill>
                <a:srgbClr val="1F497D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80975" lvl="0" indent="-180975" algn="just"/>
            <a:endParaRPr lang="ru-RU" sz="1600" b="1" i="1" u="sng" smtClean="0">
              <a:solidFill>
                <a:srgbClr val="1F497D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80975" lvl="0" indent="-180975" algn="just"/>
            <a:endParaRPr lang="ru-RU" sz="1600" b="1" i="1" u="sng">
              <a:solidFill>
                <a:srgbClr val="1F497D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80975" lvl="0" indent="-180975" algn="just"/>
            <a:endParaRPr lang="ru-RU" sz="1600" b="1" i="1" u="sng" smtClean="0">
              <a:solidFill>
                <a:srgbClr val="1F497D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80975" lvl="0" indent="-180975" algn="just"/>
            <a:endParaRPr lang="ru-RU" sz="1600" b="1" i="1" u="sng" smtClean="0">
              <a:solidFill>
                <a:srgbClr val="1F497D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80975" lvl="0" indent="-180975" algn="just"/>
            <a:endParaRPr lang="ru-RU" sz="1600" b="1" i="1" u="sng" smtClean="0">
              <a:solidFill>
                <a:srgbClr val="1F497D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80975" lvl="0" indent="-180975" algn="just"/>
            <a:endParaRPr lang="ru-RU" sz="1600" b="1" dirty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54104" y="1406572"/>
            <a:ext cx="8671537" cy="52445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bg-BG" sz="1600" b="1" i="1" dirty="0" smtClean="0"/>
              <a:t>	</a:t>
            </a:r>
            <a:r>
              <a:rPr lang="bg-BG" b="1" i="1" u="sng" dirty="0" smtClean="0"/>
              <a:t>Актуален статус към края на м. април 2019 г.:</a:t>
            </a:r>
          </a:p>
          <a:p>
            <a:pPr marL="342900" indent="-342900" algn="just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bg-BG" sz="2000" b="1" dirty="0" smtClean="0"/>
              <a:t>Обявени </a:t>
            </a:r>
            <a:r>
              <a:rPr lang="bg-BG" sz="2000" b="1" dirty="0"/>
              <a:t>процедури – </a:t>
            </a:r>
            <a:r>
              <a:rPr lang="bg-BG" sz="2000" b="1" dirty="0" smtClean="0"/>
              <a:t>14 броя, на стойност над 2,54 млрд. лв. (109% от ПО1)</a:t>
            </a:r>
          </a:p>
          <a:p>
            <a:pPr marL="342900" indent="-342900" algn="just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bg-BG" sz="2000" b="1" dirty="0" smtClean="0"/>
              <a:t>Договорени проекти – 27 броя, на стойност 1,09 млрд. лв. (46,7% от ПО1)</a:t>
            </a:r>
          </a:p>
          <a:p>
            <a:pPr marL="342900" indent="-342900" algn="just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bg-BG" sz="2000" b="1" dirty="0" smtClean="0"/>
              <a:t>Проекти в изпълнение – 21 броя</a:t>
            </a:r>
          </a:p>
          <a:p>
            <a:pPr marL="342900" indent="-342900" algn="just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bg-BG" sz="2000" b="1" dirty="0" smtClean="0"/>
              <a:t>Приключили проекти – 6</a:t>
            </a:r>
          </a:p>
          <a:p>
            <a:pPr algn="just">
              <a:spcBef>
                <a:spcPct val="20000"/>
              </a:spcBef>
            </a:pPr>
            <a:endParaRPr lang="bg-BG" sz="2000" b="1" dirty="0" smtClean="0"/>
          </a:p>
          <a:p>
            <a:pPr algn="ctr">
              <a:spcBef>
                <a:spcPct val="20000"/>
              </a:spcBef>
            </a:pPr>
            <a:r>
              <a:rPr lang="bg-BG" b="1" i="1" u="sng" dirty="0" smtClean="0"/>
              <a:t>Предстоящи за обявяване процедури през 2019 г.:</a:t>
            </a:r>
          </a:p>
          <a:p>
            <a:pPr marL="342900" indent="-342900" algn="just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bg-BG" sz="2000" b="1" dirty="0" smtClean="0"/>
              <a:t>Подпомагане на регионалното инвестиционно планиране на отрасъл ВиК – етап 2</a:t>
            </a:r>
          </a:p>
          <a:p>
            <a:pPr marL="342900" indent="-342900" algn="just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bg-BG" sz="2000" b="1" dirty="0" smtClean="0"/>
              <a:t>Доизграждане и оборудване на мрежите за контролен и оперативен мониторинг на химичното състояние на подземните води</a:t>
            </a:r>
          </a:p>
          <a:p>
            <a:pPr marL="342900" indent="-342900" algn="just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bg-BG" sz="2000" b="1" dirty="0" smtClean="0"/>
          </a:p>
          <a:p>
            <a:pPr algn="just">
              <a:spcBef>
                <a:spcPct val="20000"/>
              </a:spcBef>
            </a:pPr>
            <a:endParaRPr lang="bg-BG" sz="2000" b="1" dirty="0" smtClean="0"/>
          </a:p>
          <a:p>
            <a:pPr lvl="0" algn="just">
              <a:spcBef>
                <a:spcPct val="20000"/>
              </a:spcBef>
            </a:pPr>
            <a:endParaRPr lang="bg-BG" sz="1600" b="1" i="1" u="sng" dirty="0" smtClean="0"/>
          </a:p>
        </p:txBody>
      </p:sp>
    </p:spTree>
    <p:extLst>
      <p:ext uri="{BB962C8B-B14F-4D97-AF65-F5344CB8AC3E}">
        <p14:creationId xmlns:p14="http://schemas.microsoft.com/office/powerpoint/2010/main" val="3373101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8000">
              <a:schemeClr val="bg1"/>
            </a:gs>
            <a:gs pos="100000">
              <a:schemeClr val="accent3">
                <a:lumMod val="30000"/>
                <a:lumOff val="70000"/>
              </a:schemeClr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Content Placeholder 12"/>
          <p:cNvSpPr txBox="1">
            <a:spLocks/>
          </p:cNvSpPr>
          <p:nvPr/>
        </p:nvSpPr>
        <p:spPr>
          <a:xfrm>
            <a:off x="179512" y="4005064"/>
            <a:ext cx="8776724" cy="27363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975" indent="-180975" algn="just">
              <a:buNone/>
            </a:pPr>
            <a:endParaRPr lang="en-US" sz="1800" b="1" i="1" u="sng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ru-RU" sz="1600" dirty="0" smtClean="0"/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37" y="76243"/>
            <a:ext cx="1444427" cy="1206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13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76243"/>
            <a:ext cx="1141274" cy="1048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6526921"/>
              </p:ext>
            </p:extLst>
          </p:nvPr>
        </p:nvGraphicFramePr>
        <p:xfrm>
          <a:off x="179512" y="1484785"/>
          <a:ext cx="8640960" cy="4760416"/>
        </p:xfrm>
        <a:graphic>
          <a:graphicData uri="http://schemas.openxmlformats.org/drawingml/2006/table">
            <a:tbl>
              <a:tblPr/>
              <a:tblGrid>
                <a:gridCol w="3607039"/>
                <a:gridCol w="1249427"/>
                <a:gridCol w="1423259"/>
                <a:gridCol w="1260291"/>
                <a:gridCol w="1100944"/>
              </a:tblGrid>
              <a:tr h="1599760"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600" b="1" i="0" u="none" strike="noStrike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Показател или ключов етап на изпълнението</a:t>
                      </a:r>
                      <a:endParaRPr lang="bg-BG" sz="1600" b="1" i="0" u="none" strike="noStrike" noProof="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600" b="1" i="0" u="none" strike="noStrike" noProof="0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Мерна единица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600" b="1" i="0" u="none" strike="noStrike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Етапна цел за 2018 г.</a:t>
                      </a:r>
                      <a:endParaRPr lang="bg-BG" sz="1600" b="1" i="0" u="none" strike="noStrike" noProof="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600" b="1" i="0" u="none" strike="noStrike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Напредък към края на 2018 г.</a:t>
                      </a:r>
                      <a:endParaRPr lang="bg-BG" sz="1600" b="1" i="0" u="none" strike="noStrike" noProof="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600" b="1" i="0" u="none" strike="noStrike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Напредък към края на 2018 г. (%)</a:t>
                      </a:r>
                      <a:endParaRPr lang="bg-BG" sz="1600" b="1" i="0" u="none" strike="noStrike" noProof="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733156">
                <a:tc>
                  <a:txBody>
                    <a:bodyPr/>
                    <a:lstStyle/>
                    <a:p>
                      <a:pPr marL="92075" indent="0" algn="l" rtl="0" fontAlgn="ctr"/>
                      <a:r>
                        <a:rPr lang="bg-BG" sz="1600" b="1" i="0" u="none" strike="noStrike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Общ размер на сертифицираните разходи от Сертифициращия орган</a:t>
                      </a:r>
                      <a:endParaRPr lang="bg-BG" sz="1600" b="1" i="0" u="none" strike="noStrike" noProof="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600" b="1" i="0" u="none" strike="noStrike" noProof="0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евро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600" b="1" i="0" u="none" strike="noStrike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€ 20 144 907</a:t>
                      </a:r>
                      <a:endParaRPr lang="bg-BG" sz="1600" b="1" i="0" u="none" strike="noStrike" noProof="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600" b="1" i="0" u="none" strike="noStrike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€ 45 341 508</a:t>
                      </a:r>
                      <a:endParaRPr lang="bg-BG" sz="1600" b="1" i="0" u="none" strike="noStrike" noProof="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600" b="1" i="0" u="none" strike="noStrike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225%</a:t>
                      </a:r>
                      <a:endParaRPr lang="bg-BG" sz="1600" b="1" i="0" u="none" strike="noStrike" noProof="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3156">
                <a:tc>
                  <a:txBody>
                    <a:bodyPr/>
                    <a:lstStyle/>
                    <a:p>
                      <a:pPr marL="92075" indent="0" algn="l" rtl="0" fontAlgn="ctr"/>
                      <a:r>
                        <a:rPr lang="bg-BG" sz="1600" b="1" i="0" u="none" strike="noStrike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Твърди отпадъци: Допълнителен капацитет за рециклиране на отпадъци</a:t>
                      </a:r>
                      <a:endParaRPr lang="bg-BG" sz="1600" b="1" i="0" u="none" strike="noStrike" noProof="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600" b="1" i="0" u="none" strike="noStrike" noProof="0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тона/година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600" b="1" i="0" u="none" strike="noStrike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20 000</a:t>
                      </a:r>
                      <a:endParaRPr lang="bg-BG" sz="1600" b="1" i="0" u="none" strike="noStrike" noProof="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600" b="1" i="0" u="none" strike="noStrike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17 316</a:t>
                      </a:r>
                      <a:endParaRPr lang="bg-BG" sz="1600" b="1" i="0" u="none" strike="noStrike" noProof="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600" b="1" i="0" u="none" strike="noStrike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87%</a:t>
                      </a:r>
                      <a:endParaRPr lang="bg-BG" sz="1600" b="1" i="0" u="none" strike="noStrike" noProof="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8432">
                <a:tc>
                  <a:txBody>
                    <a:bodyPr/>
                    <a:lstStyle/>
                    <a:p>
                      <a:pPr marL="92075" indent="0" algn="l" rtl="0" fontAlgn="ctr"/>
                      <a:r>
                        <a:rPr lang="bg-BG" sz="1600" b="1" i="0" u="none" strike="noStrike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Допълнителен капацитет за оползотворяване на битови отпадъци (за получаване на енергия)</a:t>
                      </a:r>
                      <a:endParaRPr lang="bg-BG" sz="1600" b="1" i="0" u="none" strike="noStrike" noProof="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600" b="1" i="0" u="none" strike="noStrike" noProof="0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тона/година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600" b="1" i="0" u="none" strike="noStrike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bg-BG" sz="1600" b="1" i="0" u="none" strike="noStrike" noProof="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600" b="1" i="0" u="none" strike="noStrike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N/A</a:t>
                      </a:r>
                      <a:endParaRPr lang="bg-BG" sz="1600" b="1" i="0" u="none" strike="noStrike" noProof="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600" b="1" i="0" u="none" strike="noStrike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N/A</a:t>
                      </a:r>
                      <a:endParaRPr lang="bg-BG" sz="1600" b="1" i="0" u="none" strike="noStrike" noProof="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8023">
                <a:tc>
                  <a:txBody>
                    <a:bodyPr/>
                    <a:lstStyle/>
                    <a:p>
                      <a:pPr marL="92075" indent="0" algn="l" rtl="0" fontAlgn="ctr"/>
                      <a:r>
                        <a:rPr lang="bg-BG" sz="1600" b="1" i="0" u="none" strike="noStrike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Подписан договор за БФП за един голям проект</a:t>
                      </a:r>
                      <a:endParaRPr lang="bg-BG" sz="1600" b="1" i="0" u="none" strike="noStrike" noProof="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600" b="1" i="0" u="none" strike="noStrike" noProof="0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брой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600" b="1" i="0" u="none" strike="noStrike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</a:t>
                      </a:r>
                      <a:endParaRPr lang="bg-BG" sz="1600" b="1" i="0" u="none" strike="noStrike" noProof="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600" b="1" i="0" u="none" strike="noStrike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</a:t>
                      </a:r>
                      <a:endParaRPr lang="bg-BG" sz="1600" b="1" i="0" u="none" strike="noStrike" noProof="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600" b="1" i="0" u="none" strike="noStrike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100%</a:t>
                      </a:r>
                      <a:endParaRPr lang="bg-BG" sz="1600" b="1" i="0" u="none" strike="noStrike" noProof="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" name="Picture 2" descr="C:\Users\NMihova\Desktop\Capture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09320"/>
            <a:ext cx="9143999" cy="528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11"/>
          <p:cNvSpPr txBox="1">
            <a:spLocks/>
          </p:cNvSpPr>
          <p:nvPr/>
        </p:nvSpPr>
        <p:spPr>
          <a:xfrm>
            <a:off x="1907704" y="332656"/>
            <a:ext cx="5256584" cy="64807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5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20000"/>
              </a:spcBef>
            </a:pPr>
            <a:endParaRPr lang="bg-BG" sz="2000" b="1" i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ct val="20000"/>
              </a:spcBef>
            </a:pPr>
            <a:r>
              <a:rPr lang="bg-BG" sz="31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ПРИОРИТЕТНА</a:t>
            </a:r>
            <a:r>
              <a:rPr lang="bg-BG" sz="43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bg-BG" sz="31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 </a:t>
            </a:r>
            <a:r>
              <a:rPr lang="bg-BG" sz="31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„ОТПАДЪЦИ“</a:t>
            </a:r>
            <a:r>
              <a:rPr lang="en-US" sz="31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(1)</a:t>
            </a:r>
            <a:endParaRPr lang="bg-BG" sz="31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ct val="20000"/>
              </a:spcBef>
            </a:pPr>
            <a:endParaRPr lang="bg-BG" sz="1400" b="1" i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37400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8000">
              <a:schemeClr val="bg1"/>
            </a:gs>
            <a:gs pos="100000">
              <a:schemeClr val="accent3">
                <a:lumMod val="30000"/>
                <a:lumOff val="70000"/>
              </a:schemeClr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01554" y="1501387"/>
            <a:ext cx="8671537" cy="451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bg-BG" sz="1600" b="1" i="1" dirty="0" smtClean="0"/>
              <a:t>	</a:t>
            </a:r>
            <a:r>
              <a:rPr lang="bg-BG" b="1" i="1" u="sng" dirty="0" smtClean="0"/>
              <a:t>Актуален статус към края на м. април 2019 г.:</a:t>
            </a:r>
            <a:endParaRPr lang="bg-BG" sz="1600" b="1" dirty="0" smtClean="0"/>
          </a:p>
          <a:p>
            <a:pPr marL="342900" indent="-342900" algn="just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bg-BG" sz="2000" b="1" dirty="0" smtClean="0"/>
              <a:t>Обявени процедури </a:t>
            </a:r>
            <a:r>
              <a:rPr lang="bg-BG" sz="2000" b="1" dirty="0" smtClean="0"/>
              <a:t>– </a:t>
            </a:r>
            <a:r>
              <a:rPr lang="bg-BG" sz="2000" b="1" dirty="0" smtClean="0"/>
              <a:t>7 бр. на стойност от над 579,8 млн. лв. (103% от ПО2)</a:t>
            </a:r>
          </a:p>
          <a:p>
            <a:pPr marL="342900" indent="-342900" algn="just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bg-BG" sz="2000" b="1" dirty="0" smtClean="0"/>
              <a:t>Договорени проекти – 37 броя, на стойност 514 млн. лв. (91,3% от ПО2)</a:t>
            </a:r>
          </a:p>
          <a:p>
            <a:pPr marL="342900" indent="-342900" algn="just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bg-BG" sz="2000" b="1" dirty="0" smtClean="0"/>
              <a:t>Проекти в изпълнение – 37 броя</a:t>
            </a:r>
          </a:p>
          <a:p>
            <a:pPr marL="342900" indent="-342900" algn="just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bg-BG" sz="2000" b="1" dirty="0" smtClean="0"/>
              <a:t>Приключили проекти – 0 броя</a:t>
            </a:r>
          </a:p>
          <a:p>
            <a:pPr algn="just">
              <a:spcBef>
                <a:spcPct val="20000"/>
              </a:spcBef>
            </a:pPr>
            <a:endParaRPr lang="bg-BG" sz="2000" b="1" dirty="0" smtClean="0"/>
          </a:p>
          <a:p>
            <a:pPr algn="ctr">
              <a:spcBef>
                <a:spcPct val="20000"/>
              </a:spcBef>
            </a:pPr>
            <a:r>
              <a:rPr lang="bg-BG" b="1" i="1" u="sng" dirty="0" smtClean="0"/>
              <a:t>Предстоящи действия през 2019 г.</a:t>
            </a:r>
          </a:p>
          <a:p>
            <a:pPr marL="342900" indent="-342900" algn="just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bg-BG" sz="2000" b="1" dirty="0" smtClean="0"/>
              <a:t>Изменение на Оперативна програма „Околна среда 2014-2020 г.“ - разширяване обхвата на Приоритетна ос 2 „Отпадъци“</a:t>
            </a:r>
          </a:p>
          <a:p>
            <a:pPr marL="342900" indent="-342900" algn="just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bg-BG" sz="2000" b="1" dirty="0" smtClean="0"/>
              <a:t>Изпълнение на демонстрационни проекти в областта на управлението на отпадъците“ – преход към кръгова икономика в България Подпомагане планирането за програмен период 2021-2027 г.</a:t>
            </a:r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37" y="76243"/>
            <a:ext cx="1444427" cy="1206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13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76243"/>
            <a:ext cx="1141274" cy="1048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NMihova\Desktop\Capture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09320"/>
            <a:ext cx="9143999" cy="528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1"/>
          <p:cNvSpPr txBox="1">
            <a:spLocks/>
          </p:cNvSpPr>
          <p:nvPr/>
        </p:nvSpPr>
        <p:spPr>
          <a:xfrm>
            <a:off x="1907704" y="332656"/>
            <a:ext cx="5256584" cy="64807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5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20000"/>
              </a:spcBef>
            </a:pPr>
            <a:endParaRPr lang="bg-BG" sz="2000" b="1" i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ct val="20000"/>
              </a:spcBef>
            </a:pPr>
            <a:r>
              <a:rPr lang="bg-BG" sz="31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ПРИОРИТЕТНА</a:t>
            </a:r>
            <a:r>
              <a:rPr lang="bg-BG" sz="43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bg-BG" sz="31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 2 „ОТПАДЪЦИ“</a:t>
            </a:r>
            <a:r>
              <a:rPr lang="en-US" sz="31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</a:t>
            </a:r>
            <a:r>
              <a:rPr lang="bg-BG" sz="31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sz="31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bg-BG" sz="31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ct val="20000"/>
              </a:spcBef>
            </a:pPr>
            <a:endParaRPr lang="bg-BG" sz="1400" b="1" i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73043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8000">
              <a:schemeClr val="bg1"/>
            </a:gs>
            <a:gs pos="100000">
              <a:schemeClr val="accent3">
                <a:lumMod val="30000"/>
                <a:lumOff val="70000"/>
              </a:schemeClr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354862" y="1260680"/>
            <a:ext cx="8437782" cy="526466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1600" dirty="0" smtClean="0"/>
          </a:p>
          <a:p>
            <a:pPr marL="0" indent="0">
              <a:buNone/>
            </a:pPr>
            <a:endParaRPr lang="ru-RU" sz="1100" b="1" dirty="0">
              <a:solidFill>
                <a:prstClr val="black"/>
              </a:solidFill>
            </a:endParaRPr>
          </a:p>
        </p:txBody>
      </p:sp>
      <p:sp>
        <p:nvSpPr>
          <p:cNvPr id="279" name="Content Placeholder 12"/>
          <p:cNvSpPr txBox="1">
            <a:spLocks/>
          </p:cNvSpPr>
          <p:nvPr/>
        </p:nvSpPr>
        <p:spPr>
          <a:xfrm>
            <a:off x="251520" y="4077072"/>
            <a:ext cx="8568952" cy="23042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975" indent="-180975" algn="just">
              <a:buNone/>
            </a:pPr>
            <a:endParaRPr lang="en-US" sz="1800" b="1" i="1" u="sng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ru-RU" sz="1600" dirty="0" smtClean="0"/>
          </a:p>
        </p:txBody>
      </p:sp>
      <p:sp>
        <p:nvSpPr>
          <p:cNvPr id="11" name="Content Placeholder 12"/>
          <p:cNvSpPr txBox="1">
            <a:spLocks/>
          </p:cNvSpPr>
          <p:nvPr/>
        </p:nvSpPr>
        <p:spPr>
          <a:xfrm>
            <a:off x="348983" y="1412776"/>
            <a:ext cx="8437782" cy="43204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sz="1500" b="1" dirty="0" smtClean="0">
              <a:solidFill>
                <a:srgbClr val="FF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38008" y="1280341"/>
            <a:ext cx="8471489" cy="1892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ct val="20000"/>
              </a:spcBef>
            </a:pPr>
            <a:endParaRPr lang="bg-BG" b="1" i="1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just">
              <a:spcBef>
                <a:spcPct val="20000"/>
              </a:spcBef>
            </a:pPr>
            <a:endParaRPr lang="en-US" sz="1600" b="1" dirty="0" smtClean="0">
              <a:solidFill>
                <a:srgbClr val="1F497D">
                  <a:lumMod val="75000"/>
                </a:srgbClr>
              </a:solidFill>
            </a:endParaRPr>
          </a:p>
          <a:p>
            <a:pPr lvl="0" algn="just">
              <a:spcBef>
                <a:spcPct val="20000"/>
              </a:spcBef>
            </a:pPr>
            <a:endParaRPr lang="en-US" sz="1600" b="1" dirty="0">
              <a:solidFill>
                <a:srgbClr val="1F497D">
                  <a:lumMod val="75000"/>
                </a:srgbClr>
              </a:solidFill>
            </a:endParaRPr>
          </a:p>
          <a:p>
            <a:pPr lvl="0" algn="just">
              <a:spcBef>
                <a:spcPct val="20000"/>
              </a:spcBef>
            </a:pPr>
            <a:endParaRPr lang="en-US" sz="1600" b="1" dirty="0">
              <a:solidFill>
                <a:srgbClr val="1F497D">
                  <a:lumMod val="75000"/>
                </a:srgbClr>
              </a:solidFill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1695450" algn="l"/>
              </a:tabLst>
            </a:pPr>
            <a:endParaRPr lang="en-US" b="1" dirty="0" smtClean="0">
              <a:solidFill>
                <a:schemeClr val="tx2">
                  <a:lumMod val="75000"/>
                </a:schemeClr>
              </a:solidFill>
              <a:latin typeface="+mj-lt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1695450" algn="l"/>
              </a:tabLst>
            </a:pPr>
            <a:endParaRPr lang="en-US" b="1" dirty="0">
              <a:solidFill>
                <a:schemeClr val="tx2">
                  <a:lumMod val="75000"/>
                </a:schemeClr>
              </a:solidFill>
              <a:latin typeface="+mj-lt"/>
              <a:ea typeface="Calibri"/>
              <a:cs typeface="Times New Roman"/>
            </a:endParaRPr>
          </a:p>
        </p:txBody>
      </p:sp>
      <p:pic>
        <p:nvPicPr>
          <p:cNvPr id="12" name="Picture 11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76243"/>
            <a:ext cx="1141274" cy="1184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4095"/>
            <a:ext cx="1444427" cy="1206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5639057"/>
              </p:ext>
            </p:extLst>
          </p:nvPr>
        </p:nvGraphicFramePr>
        <p:xfrm>
          <a:off x="251520" y="1412775"/>
          <a:ext cx="8712968" cy="4680521"/>
        </p:xfrm>
        <a:graphic>
          <a:graphicData uri="http://schemas.openxmlformats.org/drawingml/2006/table">
            <a:tbl>
              <a:tblPr/>
              <a:tblGrid>
                <a:gridCol w="3960440"/>
                <a:gridCol w="1080120"/>
                <a:gridCol w="1291496"/>
                <a:gridCol w="1270794"/>
                <a:gridCol w="1110118"/>
              </a:tblGrid>
              <a:tr h="983526"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6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Показател или ключов етап на изпълнението</a:t>
                      </a:r>
                      <a:endParaRPr lang="bg-BG" sz="16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6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Мерна единица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6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Етапна цел за 2018 г.</a:t>
                      </a:r>
                      <a:endParaRPr lang="bg-BG" sz="16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6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Напредък към края на 2018 г.</a:t>
                      </a:r>
                      <a:endParaRPr lang="bg-BG" sz="16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6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Напредък към края на 2018 г. (%)</a:t>
                      </a:r>
                      <a:endParaRPr lang="bg-BG" sz="16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661279">
                <a:tc>
                  <a:txBody>
                    <a:bodyPr/>
                    <a:lstStyle/>
                    <a:p>
                      <a:pPr marL="92075" indent="0" algn="l" rtl="0" fontAlgn="ctr"/>
                      <a:r>
                        <a:rPr lang="bg-BG" sz="16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Общ размер на сертифицираните разходи от Сертифициращия орган</a:t>
                      </a:r>
                      <a:endParaRPr lang="bg-BG" sz="16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6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евро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6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€ 7 097 300</a:t>
                      </a:r>
                      <a:endParaRPr lang="bg-BG" sz="16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600" b="1" i="0" u="none" strike="noStrike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€ 970 005</a:t>
                      </a:r>
                      <a:endParaRPr lang="bg-BG" sz="1600" b="1" i="0" u="none" strike="noStrike" noProof="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600" b="1" i="0" u="none" strike="noStrike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14%</a:t>
                      </a:r>
                      <a:endParaRPr lang="bg-BG" sz="1600" b="1" i="0" u="none" strike="noStrike" noProof="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7046">
                <a:tc>
                  <a:txBody>
                    <a:bodyPr/>
                    <a:lstStyle/>
                    <a:p>
                      <a:pPr marL="92075" indent="0" algn="l" rtl="0" fontAlgn="ctr"/>
                      <a:r>
                        <a:rPr lang="bg-BG" sz="16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Природа и биологично разнообразие: Площ на местообитанията, подкрепени с цел постигане на по-добра степен на съхраненост</a:t>
                      </a:r>
                      <a:endParaRPr lang="bg-BG" sz="16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6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хектари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6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282 135</a:t>
                      </a:r>
                      <a:endParaRPr lang="bg-BG" sz="16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600" b="1" i="0" u="none" strike="noStrike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bg-BG" sz="1600" b="1" i="0" u="none" strike="noStrike" noProof="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600" b="1" i="0" u="none" strike="noStrike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0%</a:t>
                      </a:r>
                      <a:endParaRPr lang="bg-BG" sz="1600" b="1" i="0" u="none" strike="noStrike" noProof="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8901">
                <a:tc>
                  <a:txBody>
                    <a:bodyPr/>
                    <a:lstStyle/>
                    <a:p>
                      <a:pPr marL="92075" indent="0" algn="l" rtl="0" fontAlgn="ctr"/>
                      <a:r>
                        <a:rPr lang="bg-BG" sz="16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Площ на местообитания на видове, подкрепени с цел постигане на по-добра степен на съхраненост</a:t>
                      </a:r>
                      <a:endParaRPr lang="bg-BG" sz="16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6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хектари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6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bg-BG" sz="16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600" b="1" i="0" u="none" strike="noStrike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N/A</a:t>
                      </a:r>
                      <a:endParaRPr lang="bg-BG" sz="1600" b="1" i="0" u="none" strike="noStrike" noProof="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600" b="1" i="0" u="none" strike="noStrike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N/A</a:t>
                      </a:r>
                      <a:endParaRPr lang="bg-BG" sz="1600" b="1" i="0" u="none" strike="noStrike" noProof="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8490">
                <a:tc>
                  <a:txBody>
                    <a:bodyPr/>
                    <a:lstStyle/>
                    <a:p>
                      <a:pPr marL="92075" indent="0" algn="l" rtl="0" fontAlgn="ctr"/>
                      <a:r>
                        <a:rPr lang="bg-BG" sz="16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Проведени национални информационни кампании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6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брой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6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  <a:endParaRPr lang="bg-BG" sz="16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600" b="1" i="0" u="none" strike="noStrike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</a:t>
                      </a:r>
                      <a:endParaRPr lang="bg-BG" sz="1600" b="1" i="0" u="none" strike="noStrike" noProof="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600" b="1" i="0" u="none" strike="noStrike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100%</a:t>
                      </a:r>
                      <a:endParaRPr lang="bg-BG" sz="1600" b="1" i="0" u="none" strike="noStrike" noProof="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1279">
                <a:tc>
                  <a:txBody>
                    <a:bodyPr/>
                    <a:lstStyle/>
                    <a:p>
                      <a:pPr marL="92075" indent="0" algn="l" rtl="0" fontAlgn="ctr"/>
                      <a:r>
                        <a:rPr lang="bg-BG" sz="16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Видове, подкрепени с цел постигане на  по-добра степен на съхраненост</a:t>
                      </a:r>
                      <a:endParaRPr lang="bg-BG" sz="16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6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брой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6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  <a:endParaRPr lang="bg-BG" sz="16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600" b="1" i="0" u="none" strike="noStrike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</a:t>
                      </a:r>
                      <a:endParaRPr lang="bg-BG" sz="1600" b="1" i="0" u="none" strike="noStrike" noProof="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600" b="1" i="0" u="none" strike="noStrike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100%</a:t>
                      </a:r>
                      <a:endParaRPr lang="bg-BG" sz="1600" b="1" i="0" u="none" strike="noStrike" noProof="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6" name="Picture 2" descr="C:\Users\NMihova\Desktop\Capture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09320"/>
            <a:ext cx="9143999" cy="528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itle 11"/>
          <p:cNvSpPr txBox="1">
            <a:spLocks/>
          </p:cNvSpPr>
          <p:nvPr/>
        </p:nvSpPr>
        <p:spPr>
          <a:xfrm>
            <a:off x="1907704" y="332656"/>
            <a:ext cx="5256584" cy="64807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20000"/>
              </a:spcBef>
            </a:pPr>
            <a:endParaRPr lang="bg-BG" sz="1700" b="1" i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ct val="20000"/>
              </a:spcBef>
            </a:pPr>
            <a:r>
              <a:rPr lang="bg-BG" sz="17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ПРИОРИТЕТНА ОС </a:t>
            </a:r>
            <a:r>
              <a:rPr lang="bg-BG" sz="17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„</a:t>
            </a:r>
            <a:r>
              <a:rPr lang="bg-BG" sz="17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НАТУРА 2000 И БИОРАЗНООБРАЗИЕ</a:t>
            </a:r>
            <a:r>
              <a:rPr lang="bg-BG" sz="17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en-US" sz="17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</a:t>
            </a:r>
            <a:r>
              <a:rPr lang="bg-BG" sz="17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en-US" sz="17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bg-BG" sz="17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ct val="20000"/>
              </a:spcBef>
            </a:pPr>
            <a:endParaRPr lang="bg-BG" sz="1700" b="1" i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69360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354862" y="1260680"/>
            <a:ext cx="8437782" cy="526466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1600" dirty="0" smtClean="0"/>
          </a:p>
          <a:p>
            <a:pPr marL="0" indent="0" algn="just">
              <a:buNone/>
            </a:pPr>
            <a:endParaRPr lang="ru-RU" sz="1800" b="1" i="1" u="sng" dirty="0"/>
          </a:p>
        </p:txBody>
      </p:sp>
      <p:sp>
        <p:nvSpPr>
          <p:cNvPr id="279" name="Content Placeholder 12"/>
          <p:cNvSpPr txBox="1">
            <a:spLocks/>
          </p:cNvSpPr>
          <p:nvPr/>
        </p:nvSpPr>
        <p:spPr>
          <a:xfrm>
            <a:off x="251520" y="4077072"/>
            <a:ext cx="8568952" cy="23042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975" indent="-180975" algn="just">
              <a:buNone/>
            </a:pPr>
            <a:endParaRPr lang="en-US" sz="1800" b="1" i="1" u="sng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ru-RU" sz="1600" dirty="0" smtClean="0"/>
          </a:p>
        </p:txBody>
      </p:sp>
      <p:sp>
        <p:nvSpPr>
          <p:cNvPr id="11" name="Content Placeholder 12"/>
          <p:cNvSpPr txBox="1">
            <a:spLocks/>
          </p:cNvSpPr>
          <p:nvPr/>
        </p:nvSpPr>
        <p:spPr>
          <a:xfrm>
            <a:off x="348983" y="1412776"/>
            <a:ext cx="8437782" cy="43204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sz="1500" b="1" dirty="0" smtClean="0">
              <a:solidFill>
                <a:srgbClr val="FF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38008" y="1280341"/>
            <a:ext cx="8471489" cy="1892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ct val="20000"/>
              </a:spcBef>
            </a:pPr>
            <a:endParaRPr lang="bg-BG" b="1" i="1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just">
              <a:spcBef>
                <a:spcPct val="20000"/>
              </a:spcBef>
            </a:pPr>
            <a:endParaRPr lang="en-US" sz="1600" b="1" dirty="0" smtClean="0">
              <a:solidFill>
                <a:srgbClr val="1F497D">
                  <a:lumMod val="75000"/>
                </a:srgbClr>
              </a:solidFill>
            </a:endParaRPr>
          </a:p>
          <a:p>
            <a:pPr lvl="0" algn="just">
              <a:spcBef>
                <a:spcPct val="20000"/>
              </a:spcBef>
            </a:pPr>
            <a:endParaRPr lang="en-US" sz="1600" b="1" dirty="0">
              <a:solidFill>
                <a:srgbClr val="1F497D">
                  <a:lumMod val="75000"/>
                </a:srgbClr>
              </a:solidFill>
            </a:endParaRPr>
          </a:p>
          <a:p>
            <a:pPr lvl="0" algn="just">
              <a:spcBef>
                <a:spcPct val="20000"/>
              </a:spcBef>
            </a:pPr>
            <a:endParaRPr lang="en-US" sz="1600" b="1" dirty="0">
              <a:solidFill>
                <a:srgbClr val="1F497D">
                  <a:lumMod val="75000"/>
                </a:srgbClr>
              </a:solidFill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1695450" algn="l"/>
              </a:tabLst>
            </a:pPr>
            <a:endParaRPr lang="en-US" b="1" dirty="0" smtClean="0">
              <a:solidFill>
                <a:schemeClr val="tx2">
                  <a:lumMod val="75000"/>
                </a:schemeClr>
              </a:solidFill>
              <a:latin typeface="+mj-lt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1695450" algn="l"/>
              </a:tabLst>
            </a:pPr>
            <a:endParaRPr lang="en-US" b="1" dirty="0">
              <a:solidFill>
                <a:schemeClr val="tx2">
                  <a:lumMod val="75000"/>
                </a:schemeClr>
              </a:solidFill>
              <a:latin typeface="+mj-lt"/>
              <a:ea typeface="Calibri"/>
              <a:cs typeface="Times New Roman"/>
            </a:endParaRPr>
          </a:p>
        </p:txBody>
      </p:sp>
      <p:pic>
        <p:nvPicPr>
          <p:cNvPr id="12" name="Picture 11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76243"/>
            <a:ext cx="1141274" cy="1184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4095"/>
            <a:ext cx="1444427" cy="1206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Rectangle 15"/>
          <p:cNvSpPr/>
          <p:nvPr/>
        </p:nvSpPr>
        <p:spPr>
          <a:xfrm>
            <a:off x="354104" y="1532164"/>
            <a:ext cx="8671537" cy="43950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bg-BG" sz="1600" b="1" i="1" dirty="0" smtClean="0"/>
              <a:t>	</a:t>
            </a:r>
            <a:r>
              <a:rPr lang="bg-BG" b="1" i="1" u="sng" dirty="0" smtClean="0"/>
              <a:t>Актуален статус към края на м. април 2019 г.:</a:t>
            </a:r>
          </a:p>
          <a:p>
            <a:pPr marL="342900" indent="-342900" algn="just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bg-BG" sz="2000" b="1" dirty="0" smtClean="0"/>
              <a:t>Обявени процедури – 5 бр. на стойност от 76,2 млн. лв. (38% от ПО3)</a:t>
            </a:r>
          </a:p>
          <a:p>
            <a:pPr marL="342900" indent="-342900" algn="just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bg-BG" sz="2000" b="1" dirty="0" smtClean="0"/>
              <a:t>Договорени проекти – 18 броя, на стойност 69,3 млн. лв. (35% от ПО3)</a:t>
            </a:r>
          </a:p>
          <a:p>
            <a:pPr marL="342900" indent="-342900" algn="just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bg-BG" sz="2000" b="1" dirty="0" smtClean="0"/>
              <a:t>Проекти в изпълнение – 17 броя</a:t>
            </a:r>
          </a:p>
          <a:p>
            <a:pPr marL="342900" indent="-342900" algn="just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bg-BG" sz="2000" b="1" dirty="0" smtClean="0"/>
              <a:t>Приключили проекти – 1 брой</a:t>
            </a:r>
          </a:p>
          <a:p>
            <a:pPr marL="342900" indent="-342900" algn="just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bg-BG" sz="2000" b="1" dirty="0" smtClean="0"/>
          </a:p>
          <a:p>
            <a:pPr algn="ctr">
              <a:spcBef>
                <a:spcPct val="20000"/>
              </a:spcBef>
            </a:pPr>
            <a:r>
              <a:rPr lang="bg-BG" b="1" i="1" u="sng" dirty="0" smtClean="0"/>
              <a:t>Предстоящ за обявяване процедури през 2019 г. </a:t>
            </a:r>
          </a:p>
          <a:p>
            <a:pPr marL="342900" lvl="0" indent="-342900" algn="just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bg-BG" sz="2000" b="1" dirty="0" smtClean="0"/>
              <a:t>Изпълнение на приоритетни мерки във влажни зони</a:t>
            </a:r>
          </a:p>
          <a:p>
            <a:pPr marL="342900" lvl="0" indent="-342900" algn="just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bg-BG" sz="2000" b="1" dirty="0" smtClean="0"/>
              <a:t>Мерки за подобряване на природозащитното състояние на птици</a:t>
            </a:r>
          </a:p>
          <a:p>
            <a:pPr marL="342900" lvl="0" indent="-342900" algn="just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bg-BG" sz="2000" b="1" dirty="0" smtClean="0"/>
              <a:t>Изготвяне/актуализиране на планове за действие за видове</a:t>
            </a:r>
          </a:p>
          <a:p>
            <a:pPr marL="342900" lvl="0" indent="-342900" algn="just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bg-BG" sz="2000" b="1" dirty="0" smtClean="0"/>
              <a:t>Споделена визия за екологичната мрежа Натура 2000 в България</a:t>
            </a:r>
          </a:p>
          <a:p>
            <a:pPr lvl="0" algn="just">
              <a:spcBef>
                <a:spcPct val="20000"/>
              </a:spcBef>
            </a:pPr>
            <a:endParaRPr lang="bg-BG" sz="2000" b="1" dirty="0"/>
          </a:p>
        </p:txBody>
      </p:sp>
      <p:pic>
        <p:nvPicPr>
          <p:cNvPr id="17" name="Picture 2" descr="C:\Users\NMihova\Desktop\Capture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09320"/>
            <a:ext cx="9143999" cy="528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itle 11"/>
          <p:cNvSpPr txBox="1">
            <a:spLocks/>
          </p:cNvSpPr>
          <p:nvPr/>
        </p:nvSpPr>
        <p:spPr>
          <a:xfrm>
            <a:off x="1907704" y="332656"/>
            <a:ext cx="5256584" cy="64807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20000"/>
              </a:spcBef>
            </a:pPr>
            <a:endParaRPr lang="bg-BG" sz="1700" b="1" i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ct val="20000"/>
              </a:spcBef>
            </a:pPr>
            <a:r>
              <a:rPr lang="bg-BG" sz="17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ПРИОРИТЕТНА ОС </a:t>
            </a:r>
            <a:r>
              <a:rPr lang="bg-BG" sz="17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„</a:t>
            </a:r>
            <a:r>
              <a:rPr lang="bg-BG" sz="17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НАТУРА 2000 И БИОРАЗНООБРАЗИЕ</a:t>
            </a:r>
            <a:r>
              <a:rPr lang="bg-BG" sz="17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en-US" sz="17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</a:t>
            </a:r>
            <a:r>
              <a:rPr lang="bg-BG" sz="17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sz="17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bg-BG" sz="17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ct val="20000"/>
              </a:spcBef>
            </a:pPr>
            <a:endParaRPr lang="bg-BG" sz="1700" b="1" i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07888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8000">
              <a:schemeClr val="bg1"/>
            </a:gs>
            <a:gs pos="100000">
              <a:schemeClr val="accent3">
                <a:lumMod val="30000"/>
                <a:lumOff val="70000"/>
              </a:schemeClr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2"/>
          <p:cNvSpPr txBox="1">
            <a:spLocks/>
          </p:cNvSpPr>
          <p:nvPr/>
        </p:nvSpPr>
        <p:spPr>
          <a:xfrm>
            <a:off x="293402" y="3645024"/>
            <a:ext cx="8662833" cy="30243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ru-RU" sz="1600" dirty="0" smtClean="0"/>
          </a:p>
        </p:txBody>
      </p:sp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70" y="216378"/>
            <a:ext cx="1444427" cy="1206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15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76243"/>
            <a:ext cx="1141274" cy="1184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7347759"/>
              </p:ext>
            </p:extLst>
          </p:nvPr>
        </p:nvGraphicFramePr>
        <p:xfrm>
          <a:off x="395536" y="1484783"/>
          <a:ext cx="8630106" cy="4680521"/>
        </p:xfrm>
        <a:graphic>
          <a:graphicData uri="http://schemas.openxmlformats.org/drawingml/2006/table">
            <a:tbl>
              <a:tblPr/>
              <a:tblGrid>
                <a:gridCol w="3602509"/>
                <a:gridCol w="1247857"/>
                <a:gridCol w="1421471"/>
                <a:gridCol w="1258709"/>
                <a:gridCol w="1099560"/>
              </a:tblGrid>
              <a:tr h="1321116"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6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Показател или ключов етап на изпълнението</a:t>
                      </a:r>
                      <a:endParaRPr lang="bg-BG" sz="16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6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Мерна единица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6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Етапна цел за 2018 г.</a:t>
                      </a:r>
                      <a:endParaRPr lang="bg-BG" sz="16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6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Напредък към края на 2018 г.</a:t>
                      </a:r>
                      <a:endParaRPr lang="bg-BG" sz="16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6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Напредък към края на 2018 г. (%)</a:t>
                      </a:r>
                      <a:endParaRPr lang="bg-BG" sz="16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</a:tr>
              <a:tr h="1396605">
                <a:tc>
                  <a:txBody>
                    <a:bodyPr/>
                    <a:lstStyle/>
                    <a:p>
                      <a:pPr marL="92075" indent="0" algn="l" rtl="0" fontAlgn="ctr"/>
                      <a:r>
                        <a:rPr lang="bg-BG" sz="16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Общ размер на сертифицираните разходи от Сертифициращия орган</a:t>
                      </a:r>
                      <a:endParaRPr lang="bg-BG" sz="16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6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евро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6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€ 4 500 000</a:t>
                      </a:r>
                      <a:endParaRPr lang="bg-BG" sz="16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600" b="1" i="0" u="none" strike="noStrike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€ 10 195 940</a:t>
                      </a:r>
                      <a:endParaRPr lang="bg-BG" sz="1600" b="1" i="0" u="none" strike="noStrike" noProof="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600" b="1" i="0" u="none" strike="noStrike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227%</a:t>
                      </a:r>
                      <a:endParaRPr lang="bg-BG" sz="1600" b="1" i="0" u="none" strike="noStrike" noProof="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1116">
                <a:tc>
                  <a:txBody>
                    <a:bodyPr/>
                    <a:lstStyle/>
                    <a:p>
                      <a:pPr marL="92075" indent="0" algn="l" rtl="0" fontAlgn="ctr"/>
                      <a:r>
                        <a:rPr lang="bg-BG" sz="16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Предотвратяване и управление на риска: Брой жители, които се ползват от мерки за защита от наводнения</a:t>
                      </a:r>
                      <a:endParaRPr lang="bg-BG" sz="16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6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лица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6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1 300 000</a:t>
                      </a:r>
                      <a:endParaRPr lang="bg-BG" sz="16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600" b="1" i="0" u="none" strike="noStrike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15 051</a:t>
                      </a:r>
                      <a:endParaRPr lang="bg-BG" sz="1600" b="1" i="0" u="none" strike="noStrike" noProof="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600" b="1" i="0" u="none" strike="noStrike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1%</a:t>
                      </a:r>
                      <a:endParaRPr lang="bg-BG" sz="1600" b="1" i="0" u="none" strike="noStrike" noProof="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1684">
                <a:tc>
                  <a:txBody>
                    <a:bodyPr/>
                    <a:lstStyle/>
                    <a:p>
                      <a:pPr marL="92075" indent="0" algn="l" rtl="0" fontAlgn="ctr"/>
                      <a:r>
                        <a:rPr lang="bg-BG" sz="16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Укрепени свлачища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6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хектара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6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  <a:endParaRPr lang="bg-BG" sz="16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600" b="1" i="0" u="none" strike="noStrike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3,47</a:t>
                      </a:r>
                      <a:endParaRPr lang="bg-BG" sz="1600" b="1" i="0" u="none" strike="noStrike" noProof="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600" b="1" i="0" u="none" strike="noStrike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174%</a:t>
                      </a:r>
                      <a:endParaRPr lang="bg-BG" sz="1600" b="1" i="0" u="none" strike="noStrike" noProof="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" name="Picture 2" descr="C:\Users\NMihova\Desktop\Capture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09320"/>
            <a:ext cx="9143999" cy="528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11"/>
          <p:cNvSpPr txBox="1">
            <a:spLocks/>
          </p:cNvSpPr>
          <p:nvPr/>
        </p:nvSpPr>
        <p:spPr>
          <a:xfrm>
            <a:off x="1907704" y="332656"/>
            <a:ext cx="5256584" cy="64807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20000"/>
              </a:spcBef>
            </a:pPr>
            <a:endParaRPr lang="bg-BG" sz="1700" b="1" i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ct val="20000"/>
              </a:spcBef>
            </a:pPr>
            <a:r>
              <a:rPr lang="bg-BG" sz="17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ПРИОРИТЕТНА ОС </a:t>
            </a:r>
            <a:r>
              <a:rPr lang="bg-BG" sz="17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„</a:t>
            </a:r>
            <a:r>
              <a:rPr lang="bg-BG" sz="17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7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ПРЕВЕНЦИЯ И УПРАВЛЕНИЕ НА РИСКА ОТ НАВОДНЕНИЯ И СВЛАЧИЩА </a:t>
            </a:r>
            <a:r>
              <a:rPr lang="bg-BG" sz="17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en-US" sz="17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</a:t>
            </a:r>
            <a:r>
              <a:rPr lang="bg-BG" sz="17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sz="17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bg-BG" sz="17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ct val="20000"/>
              </a:spcBef>
            </a:pPr>
            <a:endParaRPr lang="bg-BG" sz="1700" b="1" i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23341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8643</TotalTime>
  <Words>650</Words>
  <Application>Microsoft Office PowerPoint</Application>
  <PresentationFormat>On-screen Show (4:3)</PresentationFormat>
  <Paragraphs>245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      14-то ЗАСЕДАНИЕ  НА КОМИТЕТ ЗА НАБЛЮДЕНИЕ  НА ОПЕРАТИВНА ПРОГРАМА  «ОКОЛНА СРЕДА 2014 – 2020  г.»  София , 28 май 2019 г.     </vt:lpstr>
      <vt:lpstr>       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ПРИОРИТЕТНА ОС 4 „ПРЕВЕНЦИЯ И УПРАВЛЕНИЕ НА РИСКА ОТ НАВОДНЕНИЯ И СВЛАЧИЩА“ (2)</vt:lpstr>
      <vt:lpstr>ПРИОРИТЕТНА ОС 5  „ПОДОБРЯВАНЕ КАЧЕСТВОТО НА АТМОСФЕРНИЯ ВЪЗДУХ “ (1)</vt:lpstr>
      <vt:lpstr>ПРИОРИТЕТНА ОС 5  „ПОДОБРЯВАНЕ КАЧЕСТВОТО НА АТМОСФЕРНИЯ ВЪЗДУХ “ (2)</vt:lpstr>
      <vt:lpstr> БЛАГОДАРЯ ЗА ВНИМАНИЕТО!    ope@moew.government.bg  https://www.eufunds.bg/bg/opos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NMihova</dc:creator>
  <cp:lastModifiedBy>MTsvetkova</cp:lastModifiedBy>
  <cp:revision>678</cp:revision>
  <cp:lastPrinted>2019-02-04T08:31:25Z</cp:lastPrinted>
  <dcterms:created xsi:type="dcterms:W3CDTF">2015-09-08T07:54:54Z</dcterms:created>
  <dcterms:modified xsi:type="dcterms:W3CDTF">2019-05-27T10:44:58Z</dcterms:modified>
</cp:coreProperties>
</file>