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410" r:id="rId2"/>
    <p:sldId id="438" r:id="rId3"/>
    <p:sldId id="437" r:id="rId4"/>
    <p:sldId id="434" r:id="rId5"/>
    <p:sldId id="439" r:id="rId6"/>
    <p:sldId id="441" r:id="rId7"/>
    <p:sldId id="440" r:id="rId8"/>
    <p:sldId id="432" r:id="rId9"/>
    <p:sldId id="431" r:id="rId10"/>
    <p:sldId id="415" r:id="rId11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7CF49B"/>
    <a:srgbClr val="52F07B"/>
    <a:srgbClr val="66FF99"/>
    <a:srgbClr val="CC3300"/>
    <a:srgbClr val="009900"/>
    <a:srgbClr val="006600"/>
    <a:srgbClr val="17375E"/>
    <a:srgbClr val="00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0" autoAdjust="0"/>
    <p:restoredTop sz="80355" autoAdjust="0"/>
  </p:normalViewPr>
  <p:slideViewPr>
    <p:cSldViewPr>
      <p:cViewPr>
        <p:scale>
          <a:sx n="80" d="100"/>
          <a:sy n="80" d="100"/>
        </p:scale>
        <p:origin x="-178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219D7-79A5-4EF3-BFA6-09F4573E79D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B9CAFC-8E4A-4A74-853A-0AD98DEE29AE}">
      <dgm:prSet/>
      <dgm:spPr>
        <a:solidFill>
          <a:srgbClr val="92D050">
            <a:alpha val="48000"/>
          </a:srgbClr>
        </a:solidFill>
        <a:ln>
          <a:noFill/>
        </a:ln>
      </dgm:spPr>
      <dgm:t>
        <a:bodyPr/>
        <a:lstStyle/>
        <a:p>
          <a:pPr rtl="0"/>
          <a:r>
            <a:rPr lang="bg-BG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B2DA46A8-19EB-4578-A2E1-0CFC57A5C9DF}" type="parTrans" cxnId="{91EE91AC-989E-41B9-BAB3-8FF39E30135E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30C86D36-6660-47CD-B34A-AB2AE76A3F05}" type="sibTrans" cxnId="{91EE91AC-989E-41B9-BAB3-8FF39E30135E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C855BC99-1F70-420D-85A2-5FBBF26DB405}">
      <dgm:prSet/>
      <dgm:spPr>
        <a:solidFill>
          <a:srgbClr val="92D050">
            <a:alpha val="48000"/>
          </a:srgbClr>
        </a:solidFill>
        <a:ln>
          <a:noFill/>
        </a:ln>
      </dgm:spPr>
      <dgm:t>
        <a:bodyPr/>
        <a:lstStyle/>
        <a:p>
          <a:pPr rtl="0"/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F8F11860-7E2A-430A-B781-25175BCE5894}" type="parTrans" cxnId="{2D6233E0-CCED-417E-A6FC-EAED3B51A1EC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C891580D-4716-4BBC-B64C-056301E4E1A0}" type="sibTrans" cxnId="{2D6233E0-CCED-417E-A6FC-EAED3B51A1EC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6E05A90B-2646-4B5B-A159-238738B64230}">
      <dgm:prSet/>
      <dgm:spPr>
        <a:solidFill>
          <a:srgbClr val="92D050">
            <a:alpha val="48000"/>
          </a:srgbClr>
        </a:solidFill>
        <a:ln>
          <a:noFill/>
        </a:ln>
      </dgm:spPr>
      <dgm:t>
        <a:bodyPr/>
        <a:lstStyle/>
        <a:p>
          <a:pPr rtl="0"/>
          <a:r>
            <a:rPr lang="bg-BG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2E7DCCFD-F768-4DAE-BEDF-7D6926C20302}" type="parTrans" cxnId="{650F9F7A-759C-49F6-BBE8-0A444EEB172A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8AEE641F-A674-458E-AD4D-5C9F1ACEA77D}" type="sibTrans" cxnId="{650F9F7A-759C-49F6-BBE8-0A444EEB172A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2EBC059B-ABA2-4B6E-BF89-A7FE21C25A2E}">
      <dgm:prSet custT="1"/>
      <dgm:spPr>
        <a:noFill/>
        <a:ln>
          <a:solidFill>
            <a:srgbClr val="92D050"/>
          </a:solidFill>
        </a:ln>
      </dgm:spPr>
      <dgm:t>
        <a:bodyPr/>
        <a:lstStyle/>
        <a:p>
          <a:pPr algn="just"/>
          <a:r>
            <a:rPr lang="bg-BG" sz="20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Принос към СЦ </a:t>
          </a:r>
          <a:r>
            <a:rPr lang="bg-BG" sz="2000" dirty="0" smtClean="0">
              <a:solidFill>
                <a:schemeClr val="tx2">
                  <a:lumMod val="75000"/>
                </a:schemeClr>
              </a:solidFill>
            </a:rPr>
            <a:t>„</a:t>
          </a:r>
          <a:r>
            <a:rPr lang="bg-BG" sz="2000" i="1" dirty="0" smtClean="0">
              <a:solidFill>
                <a:schemeClr val="tx2">
                  <a:lumMod val="75000"/>
                </a:schemeClr>
              </a:solidFill>
            </a:rPr>
            <a:t>Намаляване замърсяването на атмосферния въздух чрез понижаване количествата на ФПЧ</a:t>
          </a:r>
          <a:r>
            <a:rPr lang="bg-BG" sz="1400" i="1" dirty="0" smtClean="0">
              <a:solidFill>
                <a:schemeClr val="tx2">
                  <a:lumMod val="75000"/>
                </a:schemeClr>
              </a:solidFill>
            </a:rPr>
            <a:t>10</a:t>
          </a:r>
          <a:r>
            <a:rPr lang="bg-BG" sz="2000" i="1" dirty="0" smtClean="0">
              <a:solidFill>
                <a:schemeClr val="tx2">
                  <a:lumMod val="75000"/>
                </a:schemeClr>
              </a:solidFill>
            </a:rPr>
            <a:t>/NOx“ </a:t>
          </a:r>
          <a:r>
            <a:rPr lang="bg-BG" sz="2000" i="0" dirty="0" smtClean="0">
              <a:solidFill>
                <a:schemeClr val="tx2">
                  <a:lumMod val="75000"/>
                </a:schemeClr>
              </a:solidFill>
            </a:rPr>
            <a:t>на ПО5</a:t>
          </a:r>
          <a:endParaRPr lang="en-US" sz="2000" i="0" dirty="0">
            <a:solidFill>
              <a:schemeClr val="tx2">
                <a:lumMod val="75000"/>
              </a:schemeClr>
            </a:solidFill>
          </a:endParaRPr>
        </a:p>
      </dgm:t>
    </dgm:pt>
    <dgm:pt modelId="{E9C90371-17AF-4289-8E7D-E7C6D76ACDFE}" type="parTrans" cxnId="{2CA9E1D0-84EF-44A8-8814-CEF3B560DBF0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54B17843-25FB-4DC6-ADAA-958AF7A5C8DA}" type="sibTrans" cxnId="{2CA9E1D0-84EF-44A8-8814-CEF3B560DBF0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81ECC027-7132-4B7A-98C6-B838B00BE234}">
      <dgm:prSet/>
      <dgm:spPr>
        <a:noFill/>
        <a:ln>
          <a:solidFill>
            <a:srgbClr val="92D050"/>
          </a:solidFill>
        </a:ln>
      </dgm:spPr>
      <dgm:t>
        <a:bodyPr/>
        <a:lstStyle/>
        <a:p>
          <a:pPr algn="just" rtl="0"/>
          <a:r>
            <a:rPr lang="bg-BG" dirty="0" smtClean="0">
              <a:solidFill>
                <a:schemeClr val="tx2">
                  <a:lumMod val="75000"/>
                </a:schemeClr>
              </a:solidFill>
              <a:latin typeface="+mn-lt"/>
            </a:rPr>
            <a:t>Създаване на по-ефективен и екологичен обществен транспорт с по-малко потребление на енергия и възможности за алтернативни форми на транспорт;</a:t>
          </a:r>
          <a:endParaRPr lang="en-US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DA6EB784-7BA7-438D-BD0E-F333D78CC8CC}" type="parTrans" cxnId="{5DA99C63-2323-460F-B093-470EB0C67744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F3E2489B-1347-44FB-AA4E-E3885686C512}" type="sibTrans" cxnId="{5DA99C63-2323-460F-B093-470EB0C67744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97EB459C-7C04-4F21-B3A3-3DE800549F06}">
      <dgm:prSet custT="1"/>
      <dgm:spPr>
        <a:noFill/>
        <a:ln>
          <a:solidFill>
            <a:srgbClr val="92D050"/>
          </a:solidFill>
        </a:ln>
      </dgm:spPr>
      <dgm:t>
        <a:bodyPr/>
        <a:lstStyle/>
        <a:p>
          <a:pPr algn="just"/>
          <a:r>
            <a:rPr lang="bg-BG" sz="20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Принос за подобряване качеството на въздуха чрез намаляване на емисиите на ФПЧ</a:t>
          </a:r>
          <a:r>
            <a:rPr lang="bg-BG" sz="1600" dirty="0" smtClean="0">
              <a:solidFill>
                <a:schemeClr val="tx2">
                  <a:lumMod val="75000"/>
                </a:schemeClr>
              </a:solidFill>
              <a:latin typeface="+mn-lt"/>
            </a:rPr>
            <a:t>10 </a:t>
          </a:r>
          <a:r>
            <a:rPr lang="bg-BG" sz="20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и </a:t>
          </a:r>
          <a:r>
            <a:rPr lang="bg-BG" sz="2000" dirty="0" err="1" smtClean="0">
              <a:solidFill>
                <a:schemeClr val="tx2">
                  <a:lumMod val="75000"/>
                </a:schemeClr>
              </a:solidFill>
              <a:latin typeface="+mn-lt"/>
            </a:rPr>
            <a:t>NОx</a:t>
          </a:r>
          <a:r>
            <a:rPr lang="bg-BG" sz="2000" dirty="0" smtClean="0">
              <a:solidFill>
                <a:schemeClr val="tx2">
                  <a:lumMod val="75000"/>
                </a:schemeClr>
              </a:solidFill>
              <a:latin typeface="+mn-lt"/>
            </a:rPr>
            <a:t> от обществения транспорт;</a:t>
          </a:r>
          <a:endParaRPr lang="en-US" sz="2000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5105FDBE-F9C8-444B-8B63-8C29245A426C}" type="sibTrans" cxnId="{DE92D2C5-E8C4-44DF-B8A9-FEFEF66E33A2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8275DA02-69B4-4CDD-B9A6-D4BEFCD144BE}" type="parTrans" cxnId="{DE92D2C5-E8C4-44DF-B8A9-FEFEF66E33A2}">
      <dgm:prSet/>
      <dgm:spPr/>
      <dgm:t>
        <a:bodyPr/>
        <a:lstStyle/>
        <a:p>
          <a:endParaRPr lang="en-US">
            <a:solidFill>
              <a:schemeClr val="tx2">
                <a:lumMod val="75000"/>
              </a:schemeClr>
            </a:solidFill>
          </a:endParaRPr>
        </a:p>
      </dgm:t>
    </dgm:pt>
    <dgm:pt modelId="{C05BFC94-781E-41BF-B668-530CC7D62B2B}" type="pres">
      <dgm:prSet presAssocID="{A83219D7-79A5-4EF3-BFA6-09F4573E79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32DE8416-62B7-4C42-A9B3-11E053888F54}" type="pres">
      <dgm:prSet presAssocID="{45B9CAFC-8E4A-4A74-853A-0AD98DEE29AE}" presName="composite" presStyleCnt="0"/>
      <dgm:spPr/>
    </dgm:pt>
    <dgm:pt modelId="{4C253921-9439-43DD-9E84-5AFE81E5C5D6}" type="pres">
      <dgm:prSet presAssocID="{45B9CAFC-8E4A-4A74-853A-0AD98DEE29A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0BF83-E974-468C-8439-1C144D0EA16C}" type="pres">
      <dgm:prSet presAssocID="{45B9CAFC-8E4A-4A74-853A-0AD98DEE29A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95AA8-B0D9-4961-80CE-3FCC4F8887C2}" type="pres">
      <dgm:prSet presAssocID="{30C86D36-6660-47CD-B34A-AB2AE76A3F05}" presName="sp" presStyleCnt="0"/>
      <dgm:spPr/>
    </dgm:pt>
    <dgm:pt modelId="{E7F032AF-59C4-41BA-8D1D-0672D89A4B75}" type="pres">
      <dgm:prSet presAssocID="{C855BC99-1F70-420D-85A2-5FBBF26DB405}" presName="composite" presStyleCnt="0"/>
      <dgm:spPr/>
    </dgm:pt>
    <dgm:pt modelId="{0F2DDE31-96E5-4074-B19F-14987A2F4B45}" type="pres">
      <dgm:prSet presAssocID="{C855BC99-1F70-420D-85A2-5FBBF26DB40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F6FFEB-6DC7-4D0E-A3A7-9860DF6D87B5}" type="pres">
      <dgm:prSet presAssocID="{C855BC99-1F70-420D-85A2-5FBBF26DB40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2865AE9F-03DD-4E80-B8AF-273861860A92}" type="pres">
      <dgm:prSet presAssocID="{C891580D-4716-4BBC-B64C-056301E4E1A0}" presName="sp" presStyleCnt="0"/>
      <dgm:spPr/>
    </dgm:pt>
    <dgm:pt modelId="{2DC5EC14-C4D6-4839-9A6C-C848CF78EA32}" type="pres">
      <dgm:prSet presAssocID="{6E05A90B-2646-4B5B-A159-238738B64230}" presName="composite" presStyleCnt="0"/>
      <dgm:spPr/>
    </dgm:pt>
    <dgm:pt modelId="{E309CB78-38E6-4B25-ADA8-D0CD41368FC1}" type="pres">
      <dgm:prSet presAssocID="{6E05A90B-2646-4B5B-A159-238738B6423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5280F1-B7A8-49F9-8C92-41F97FB2F09A}" type="pres">
      <dgm:prSet presAssocID="{6E05A90B-2646-4B5B-A159-238738B6423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98B7593C-228E-412B-ACBA-C9B5C61E7869}" type="presOf" srcId="{6E05A90B-2646-4B5B-A159-238738B64230}" destId="{E309CB78-38E6-4B25-ADA8-D0CD41368FC1}" srcOrd="0" destOrd="0" presId="urn:microsoft.com/office/officeart/2005/8/layout/chevron2"/>
    <dgm:cxn modelId="{650F9F7A-759C-49F6-BBE8-0A444EEB172A}" srcId="{A83219D7-79A5-4EF3-BFA6-09F4573E79D6}" destId="{6E05A90B-2646-4B5B-A159-238738B64230}" srcOrd="2" destOrd="0" parTransId="{2E7DCCFD-F768-4DAE-BEDF-7D6926C20302}" sibTransId="{8AEE641F-A674-458E-AD4D-5C9F1ACEA77D}"/>
    <dgm:cxn modelId="{0781F6D0-049C-4F53-A9C5-7C30E7E2A7A8}" type="presOf" srcId="{45B9CAFC-8E4A-4A74-853A-0AD98DEE29AE}" destId="{4C253921-9439-43DD-9E84-5AFE81E5C5D6}" srcOrd="0" destOrd="0" presId="urn:microsoft.com/office/officeart/2005/8/layout/chevron2"/>
    <dgm:cxn modelId="{DE92D2C5-E8C4-44DF-B8A9-FEFEF66E33A2}" srcId="{45B9CAFC-8E4A-4A74-853A-0AD98DEE29AE}" destId="{97EB459C-7C04-4F21-B3A3-3DE800549F06}" srcOrd="0" destOrd="0" parTransId="{8275DA02-69B4-4CDD-B9A6-D4BEFCD144BE}" sibTransId="{5105FDBE-F9C8-444B-8B63-8C29245A426C}"/>
    <dgm:cxn modelId="{AE2669A8-1BEB-4AB7-B942-306462551A32}" type="presOf" srcId="{97EB459C-7C04-4F21-B3A3-3DE800549F06}" destId="{ACC0BF83-E974-468C-8439-1C144D0EA16C}" srcOrd="0" destOrd="0" presId="urn:microsoft.com/office/officeart/2005/8/layout/chevron2"/>
    <dgm:cxn modelId="{331062A9-3F59-47C5-A29B-05F0D1E93DCB}" type="presOf" srcId="{81ECC027-7132-4B7A-98C6-B838B00BE234}" destId="{C7F6FFEB-6DC7-4D0E-A3A7-9860DF6D87B5}" srcOrd="0" destOrd="0" presId="urn:microsoft.com/office/officeart/2005/8/layout/chevron2"/>
    <dgm:cxn modelId="{91EE91AC-989E-41B9-BAB3-8FF39E30135E}" srcId="{A83219D7-79A5-4EF3-BFA6-09F4573E79D6}" destId="{45B9CAFC-8E4A-4A74-853A-0AD98DEE29AE}" srcOrd="0" destOrd="0" parTransId="{B2DA46A8-19EB-4578-A2E1-0CFC57A5C9DF}" sibTransId="{30C86D36-6660-47CD-B34A-AB2AE76A3F05}"/>
    <dgm:cxn modelId="{5DA99C63-2323-460F-B093-470EB0C67744}" srcId="{C855BC99-1F70-420D-85A2-5FBBF26DB405}" destId="{81ECC027-7132-4B7A-98C6-B838B00BE234}" srcOrd="0" destOrd="0" parTransId="{DA6EB784-7BA7-438D-BD0E-F333D78CC8CC}" sibTransId="{F3E2489B-1347-44FB-AA4E-E3885686C512}"/>
    <dgm:cxn modelId="{0FE1C5C3-562E-4B38-98B3-BA9429DBD7EA}" type="presOf" srcId="{A83219D7-79A5-4EF3-BFA6-09F4573E79D6}" destId="{C05BFC94-781E-41BF-B668-530CC7D62B2B}" srcOrd="0" destOrd="0" presId="urn:microsoft.com/office/officeart/2005/8/layout/chevron2"/>
    <dgm:cxn modelId="{293E1FD0-792D-427E-A24D-A4CBA443B307}" type="presOf" srcId="{C855BC99-1F70-420D-85A2-5FBBF26DB405}" destId="{0F2DDE31-96E5-4074-B19F-14987A2F4B45}" srcOrd="0" destOrd="0" presId="urn:microsoft.com/office/officeart/2005/8/layout/chevron2"/>
    <dgm:cxn modelId="{2D6233E0-CCED-417E-A6FC-EAED3B51A1EC}" srcId="{A83219D7-79A5-4EF3-BFA6-09F4573E79D6}" destId="{C855BC99-1F70-420D-85A2-5FBBF26DB405}" srcOrd="1" destOrd="0" parTransId="{F8F11860-7E2A-430A-B781-25175BCE5894}" sibTransId="{C891580D-4716-4BBC-B64C-056301E4E1A0}"/>
    <dgm:cxn modelId="{CEF39CD1-63BE-4D2A-9ABC-1E2D63CBC87F}" type="presOf" srcId="{2EBC059B-ABA2-4B6E-BF89-A7FE21C25A2E}" destId="{355280F1-B7A8-49F9-8C92-41F97FB2F09A}" srcOrd="0" destOrd="0" presId="urn:microsoft.com/office/officeart/2005/8/layout/chevron2"/>
    <dgm:cxn modelId="{2CA9E1D0-84EF-44A8-8814-CEF3B560DBF0}" srcId="{6E05A90B-2646-4B5B-A159-238738B64230}" destId="{2EBC059B-ABA2-4B6E-BF89-A7FE21C25A2E}" srcOrd="0" destOrd="0" parTransId="{E9C90371-17AF-4289-8E7D-E7C6D76ACDFE}" sibTransId="{54B17843-25FB-4DC6-ADAA-958AF7A5C8DA}"/>
    <dgm:cxn modelId="{75C925F0-F755-4AB3-9757-1A1F90E6BE41}" type="presParOf" srcId="{C05BFC94-781E-41BF-B668-530CC7D62B2B}" destId="{32DE8416-62B7-4C42-A9B3-11E053888F54}" srcOrd="0" destOrd="0" presId="urn:microsoft.com/office/officeart/2005/8/layout/chevron2"/>
    <dgm:cxn modelId="{A23B7BD4-E8FD-4DAF-A183-82D04E6254EE}" type="presParOf" srcId="{32DE8416-62B7-4C42-A9B3-11E053888F54}" destId="{4C253921-9439-43DD-9E84-5AFE81E5C5D6}" srcOrd="0" destOrd="0" presId="urn:microsoft.com/office/officeart/2005/8/layout/chevron2"/>
    <dgm:cxn modelId="{F8134E1D-7557-4A40-BDB3-CB586E9C0267}" type="presParOf" srcId="{32DE8416-62B7-4C42-A9B3-11E053888F54}" destId="{ACC0BF83-E974-468C-8439-1C144D0EA16C}" srcOrd="1" destOrd="0" presId="urn:microsoft.com/office/officeart/2005/8/layout/chevron2"/>
    <dgm:cxn modelId="{3FFBE8F9-B285-4320-A0BC-312F9D792D7A}" type="presParOf" srcId="{C05BFC94-781E-41BF-B668-530CC7D62B2B}" destId="{86495AA8-B0D9-4961-80CE-3FCC4F8887C2}" srcOrd="1" destOrd="0" presId="urn:microsoft.com/office/officeart/2005/8/layout/chevron2"/>
    <dgm:cxn modelId="{492A3FF0-E645-40BC-A422-AF7600AEA34F}" type="presParOf" srcId="{C05BFC94-781E-41BF-B668-530CC7D62B2B}" destId="{E7F032AF-59C4-41BA-8D1D-0672D89A4B75}" srcOrd="2" destOrd="0" presId="urn:microsoft.com/office/officeart/2005/8/layout/chevron2"/>
    <dgm:cxn modelId="{988E044C-EFBE-4BC5-BC18-FD102E9DC553}" type="presParOf" srcId="{E7F032AF-59C4-41BA-8D1D-0672D89A4B75}" destId="{0F2DDE31-96E5-4074-B19F-14987A2F4B45}" srcOrd="0" destOrd="0" presId="urn:microsoft.com/office/officeart/2005/8/layout/chevron2"/>
    <dgm:cxn modelId="{67E0BF61-8FA4-4785-92FC-52EC93811222}" type="presParOf" srcId="{E7F032AF-59C4-41BA-8D1D-0672D89A4B75}" destId="{C7F6FFEB-6DC7-4D0E-A3A7-9860DF6D87B5}" srcOrd="1" destOrd="0" presId="urn:microsoft.com/office/officeart/2005/8/layout/chevron2"/>
    <dgm:cxn modelId="{CDBB4C93-C37D-4B07-A45A-66CA67B95353}" type="presParOf" srcId="{C05BFC94-781E-41BF-B668-530CC7D62B2B}" destId="{2865AE9F-03DD-4E80-B8AF-273861860A92}" srcOrd="3" destOrd="0" presId="urn:microsoft.com/office/officeart/2005/8/layout/chevron2"/>
    <dgm:cxn modelId="{87A5F0CD-38E8-424E-B168-FF6155BC3E3E}" type="presParOf" srcId="{C05BFC94-781E-41BF-B668-530CC7D62B2B}" destId="{2DC5EC14-C4D6-4839-9A6C-C848CF78EA32}" srcOrd="4" destOrd="0" presId="urn:microsoft.com/office/officeart/2005/8/layout/chevron2"/>
    <dgm:cxn modelId="{73068B33-9452-49DD-AA64-8B946CB5E6A0}" type="presParOf" srcId="{2DC5EC14-C4D6-4839-9A6C-C848CF78EA32}" destId="{E309CB78-38E6-4B25-ADA8-D0CD41368FC1}" srcOrd="0" destOrd="0" presId="urn:microsoft.com/office/officeart/2005/8/layout/chevron2"/>
    <dgm:cxn modelId="{EF74C540-D79F-405F-98E9-18822F9B053F}" type="presParOf" srcId="{2DC5EC14-C4D6-4839-9A6C-C848CF78EA32}" destId="{355280F1-B7A8-49F9-8C92-41F97FB2F09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53921-9439-43DD-9E84-5AFE81E5C5D6}">
      <dsp:nvSpPr>
        <dsp:cNvPr id="0" name=""/>
        <dsp:cNvSpPr/>
      </dsp:nvSpPr>
      <dsp:spPr>
        <a:xfrm rot="5400000">
          <a:off x="-222713" y="223835"/>
          <a:ext cx="1484756" cy="1039329"/>
        </a:xfrm>
        <a:prstGeom prst="chevron">
          <a:avLst/>
        </a:prstGeom>
        <a:solidFill>
          <a:srgbClr val="92D050">
            <a:alpha val="48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sz="29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" y="520787"/>
        <a:ext cx="1039329" cy="445427"/>
      </dsp:txXfrm>
    </dsp:sp>
    <dsp:sp modelId="{ACC0BF83-E974-468C-8439-1C144D0EA16C}">
      <dsp:nvSpPr>
        <dsp:cNvPr id="0" name=""/>
        <dsp:cNvSpPr/>
      </dsp:nvSpPr>
      <dsp:spPr>
        <a:xfrm rot="5400000">
          <a:off x="4213582" y="-3173131"/>
          <a:ext cx="965091" cy="7313598"/>
        </a:xfrm>
        <a:prstGeom prst="round2SameRect">
          <a:avLst/>
        </a:pr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Принос за подобряване качеството на въздуха чрез намаляване на емисиите на ФПЧ</a:t>
          </a:r>
          <a:r>
            <a:rPr lang="bg-BG" sz="16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10 </a:t>
          </a:r>
          <a:r>
            <a:rPr lang="bg-BG" sz="20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и </a:t>
          </a:r>
          <a:r>
            <a:rPr lang="bg-BG" sz="2000" kern="1200" dirty="0" err="1" smtClean="0">
              <a:solidFill>
                <a:schemeClr val="tx2">
                  <a:lumMod val="75000"/>
                </a:schemeClr>
              </a:solidFill>
              <a:latin typeface="+mn-lt"/>
            </a:rPr>
            <a:t>NОx</a:t>
          </a:r>
          <a:r>
            <a:rPr lang="bg-BG" sz="20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 от обществения транспорт;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+mn-lt"/>
          </a:endParaRPr>
        </a:p>
      </dsp:txBody>
      <dsp:txXfrm rot="-5400000">
        <a:off x="1039329" y="48234"/>
        <a:ext cx="7266486" cy="870867"/>
      </dsp:txXfrm>
    </dsp:sp>
    <dsp:sp modelId="{0F2DDE31-96E5-4074-B19F-14987A2F4B45}">
      <dsp:nvSpPr>
        <dsp:cNvPr id="0" name=""/>
        <dsp:cNvSpPr/>
      </dsp:nvSpPr>
      <dsp:spPr>
        <a:xfrm rot="5400000">
          <a:off x="-222713" y="1512942"/>
          <a:ext cx="1484756" cy="1039329"/>
        </a:xfrm>
        <a:prstGeom prst="chevron">
          <a:avLst/>
        </a:prstGeom>
        <a:solidFill>
          <a:srgbClr val="92D050">
            <a:alpha val="48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" y="1809894"/>
        <a:ext cx="1039329" cy="445427"/>
      </dsp:txXfrm>
    </dsp:sp>
    <dsp:sp modelId="{C7F6FFEB-6DC7-4D0E-A3A7-9860DF6D87B5}">
      <dsp:nvSpPr>
        <dsp:cNvPr id="0" name=""/>
        <dsp:cNvSpPr/>
      </dsp:nvSpPr>
      <dsp:spPr>
        <a:xfrm rot="5400000">
          <a:off x="4213582" y="-1884024"/>
          <a:ext cx="965091" cy="7313598"/>
        </a:xfrm>
        <a:prstGeom prst="round2SameRect">
          <a:avLst/>
        </a:pr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Създаване на по-ефективен и екологичен обществен транспорт с по-малко потребление на енергия и възможности за алтернативни форми на транспорт;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+mn-lt"/>
          </a:endParaRPr>
        </a:p>
      </dsp:txBody>
      <dsp:txXfrm rot="-5400000">
        <a:off x="1039329" y="1337341"/>
        <a:ext cx="7266486" cy="870867"/>
      </dsp:txXfrm>
    </dsp:sp>
    <dsp:sp modelId="{E309CB78-38E6-4B25-ADA8-D0CD41368FC1}">
      <dsp:nvSpPr>
        <dsp:cNvPr id="0" name=""/>
        <dsp:cNvSpPr/>
      </dsp:nvSpPr>
      <dsp:spPr>
        <a:xfrm rot="5400000">
          <a:off x="-222713" y="2802050"/>
          <a:ext cx="1484756" cy="1039329"/>
        </a:xfrm>
        <a:prstGeom prst="chevron">
          <a:avLst/>
        </a:prstGeom>
        <a:solidFill>
          <a:srgbClr val="92D050">
            <a:alpha val="48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9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sz="29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" y="3099002"/>
        <a:ext cx="1039329" cy="445427"/>
      </dsp:txXfrm>
    </dsp:sp>
    <dsp:sp modelId="{355280F1-B7A8-49F9-8C92-41F97FB2F09A}">
      <dsp:nvSpPr>
        <dsp:cNvPr id="0" name=""/>
        <dsp:cNvSpPr/>
      </dsp:nvSpPr>
      <dsp:spPr>
        <a:xfrm rot="5400000">
          <a:off x="4213582" y="-594916"/>
          <a:ext cx="965091" cy="7313598"/>
        </a:xfrm>
        <a:prstGeom prst="round2SameRect">
          <a:avLst/>
        </a:pr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kern="1200" dirty="0" smtClean="0">
              <a:solidFill>
                <a:schemeClr val="tx2">
                  <a:lumMod val="75000"/>
                </a:schemeClr>
              </a:solidFill>
              <a:latin typeface="+mn-lt"/>
            </a:rPr>
            <a:t>Принос към СЦ </a:t>
          </a:r>
          <a:r>
            <a:rPr lang="bg-BG" sz="2000" kern="1200" dirty="0" smtClean="0">
              <a:solidFill>
                <a:schemeClr val="tx2">
                  <a:lumMod val="75000"/>
                </a:schemeClr>
              </a:solidFill>
            </a:rPr>
            <a:t>„</a:t>
          </a:r>
          <a:r>
            <a:rPr lang="bg-BG" sz="2000" i="1" kern="1200" dirty="0" smtClean="0">
              <a:solidFill>
                <a:schemeClr val="tx2">
                  <a:lumMod val="75000"/>
                </a:schemeClr>
              </a:solidFill>
            </a:rPr>
            <a:t>Намаляване замърсяването на атмосферния въздух чрез понижаване количествата на ФПЧ</a:t>
          </a:r>
          <a:r>
            <a:rPr lang="bg-BG" sz="1400" i="1" kern="1200" dirty="0" smtClean="0">
              <a:solidFill>
                <a:schemeClr val="tx2">
                  <a:lumMod val="75000"/>
                </a:schemeClr>
              </a:solidFill>
            </a:rPr>
            <a:t>10</a:t>
          </a:r>
          <a:r>
            <a:rPr lang="bg-BG" sz="2000" i="1" kern="1200" dirty="0" smtClean="0">
              <a:solidFill>
                <a:schemeClr val="tx2">
                  <a:lumMod val="75000"/>
                </a:schemeClr>
              </a:solidFill>
            </a:rPr>
            <a:t>/NOx“ </a:t>
          </a:r>
          <a:r>
            <a:rPr lang="bg-BG" sz="2000" i="0" kern="1200" dirty="0" smtClean="0">
              <a:solidFill>
                <a:schemeClr val="tx2">
                  <a:lumMod val="75000"/>
                </a:schemeClr>
              </a:solidFill>
            </a:rPr>
            <a:t>на ПО5</a:t>
          </a:r>
          <a:endParaRPr lang="en-US" sz="2000" i="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39329" y="2626449"/>
        <a:ext cx="7266486" cy="870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27.05.2019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27.05.2019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i="1" kern="1200" dirty="0" smtClean="0">
                <a:solidFill>
                  <a:srgbClr val="009900"/>
                </a:solidFill>
                <a:latin typeface="+mn-lt"/>
                <a:ea typeface="+mn-ea"/>
                <a:cs typeface="Arial" panose="020B0604020202020204" pitchFamily="34" charset="0"/>
              </a:rPr>
              <a:t>общинско предприятие/дружество, което предоставя услуга по обществен превоз на пътници на територията на съответната община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mailto:programming@moew.government.b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2.jpeg"/><Relationship Id="rId10" Type="http://schemas.microsoft.com/office/2007/relationships/diagramDrawing" Target="../diagrams/drawing1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3568" y="1772817"/>
            <a:ext cx="7772400" cy="3240359"/>
          </a:xfrm>
        </p:spPr>
        <p:txBody>
          <a:bodyPr>
            <a:normAutofit fontScale="90000"/>
          </a:bodyPr>
          <a:lstStyle/>
          <a:p>
            <a:r>
              <a:rPr lang="bg-BG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МЕРКИ ЗА АДРЕСИРАНЕ НА ТРАНСПОРТА 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КАТО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ИЗТОЧНИК НА ЗАМЪРСЯВАНЕ НА АТМОСФЕРНИЯ ВЪЗДУХ</a:t>
            </a: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ПО </a:t>
            </a: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5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 „Подобряване качеството на атмосферния въздух“ </a:t>
            </a: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/>
            </a:r>
            <a:b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</a:b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на ОПОС 2014 – 2020 г.</a:t>
            </a:r>
            <a:b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</a:br>
            <a:endParaRPr lang="bg-BG" sz="19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5017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35946" y="5468987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1</a:t>
            </a:r>
            <a:r>
              <a:rPr lang="en-US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4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-то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заседание на </a:t>
            </a:r>
            <a:endParaRPr lang="ru-RU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(Body)"/>
            </a:endParaRP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Комитета за наблюдение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на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гр. София, 28 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май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2019 г</a:t>
            </a:r>
            <a:r>
              <a:rPr lang="ru-RU" alt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0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programming@moew.government.bg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251520" y="1988840"/>
            <a:ext cx="8795179" cy="35813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  </a:t>
            </a:r>
            <a:r>
              <a:rPr lang="bg-BG" sz="22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Принос към подобряване качеството на атмосферния въздух посредством намаляване нивата на фини прахови частици (ФПЧ</a:t>
            </a:r>
            <a:r>
              <a:rPr lang="bg-BG" sz="16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10</a:t>
            </a:r>
            <a:r>
              <a:rPr lang="bg-BG" sz="22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) и/или азотни оксиди (NOx) за достигане на утвърдените норми в атмосферния въздух;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2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  Опазване на околната среда чрез подобряване характеристиките на превозните средства, обслужващи обществения транспорт, които да го направят по-привлекателен и да доведат до намаляване на движението с лични автомобили.</a:t>
            </a:r>
          </a:p>
        </p:txBody>
      </p:sp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83985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Цели на процедурата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51920" y="1259040"/>
            <a:ext cx="3744416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597099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Очаквани резултати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51920" y="1259040"/>
            <a:ext cx="3744416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96834695"/>
              </p:ext>
            </p:extLst>
          </p:nvPr>
        </p:nvGraphicFramePr>
        <p:xfrm>
          <a:off x="467544" y="1668041"/>
          <a:ext cx="8352928" cy="4065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786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611977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Вид и бенефициенти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707904" y="1259040"/>
            <a:ext cx="3888432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2"/>
          <p:cNvSpPr txBox="1">
            <a:spLocks/>
          </p:cNvSpPr>
          <p:nvPr/>
        </p:nvSpPr>
        <p:spPr>
          <a:xfrm>
            <a:off x="452772" y="1642492"/>
            <a:ext cx="8150918" cy="4522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Вид на </a:t>
            </a: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процедурата: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Процедура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чрез директно предоставяне на безвъзмездна финансова помощ</a:t>
            </a:r>
          </a:p>
          <a:p>
            <a:pPr marL="342900" indent="-342900" algn="just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Бюджет: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390 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000 </a:t>
            </a:r>
            <a:r>
              <a:rPr lang="bg-BG" sz="2400" i="1" dirty="0" err="1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000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лв.</a:t>
            </a:r>
          </a:p>
          <a:p>
            <a:pPr marL="342900" indent="-342900" algn="just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Допустими </a:t>
            </a: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бенефициенти/партньори: </a:t>
            </a:r>
          </a:p>
          <a:p>
            <a:pPr algn="just">
              <a:spcBef>
                <a:spcPts val="1200"/>
              </a:spcBef>
            </a:pP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Общини Бургас, Варна, Враца, Перник, Плевен, Русе, Сливен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, Стара Загора,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Столична община, Хасково и Шумен, </a:t>
            </a:r>
            <a:r>
              <a:rPr lang="bg-BG" sz="2400" b="1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в партньорство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със </a:t>
            </a: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съответната общинска компания за обществен транспорт</a:t>
            </a:r>
            <a:endParaRPr lang="bg-BG" sz="2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2"/>
          <p:cNvSpPr txBox="1">
            <a:spLocks/>
          </p:cNvSpPr>
          <p:nvPr/>
        </p:nvSpPr>
        <p:spPr>
          <a:xfrm>
            <a:off x="647186" y="4016939"/>
            <a:ext cx="4956676" cy="1656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очакван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пътникопоток в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резултат от повишаване на привлекателността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обществения транспорт, съответно – отказа от използването на лични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автомобили).</a:t>
            </a:r>
            <a:endParaRPr lang="en-US" sz="2000" i="1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611977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Допустими </a:t>
            </a:r>
            <a:r>
              <a:rPr lang="be-BY" sz="3200" dirty="0" smtClean="0">
                <a:solidFill>
                  <a:srgbClr val="009900"/>
                </a:solidFill>
              </a:rPr>
              <a:t>дейности (1)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555776" y="1259040"/>
            <a:ext cx="504056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2"/>
          <p:cNvSpPr txBox="1">
            <a:spLocks/>
          </p:cNvSpPr>
          <p:nvPr/>
        </p:nvSpPr>
        <p:spPr>
          <a:xfrm>
            <a:off x="640318" y="1709950"/>
            <a:ext cx="8044522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e-BY" sz="24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Подготовка </a:t>
            </a:r>
            <a:r>
              <a:rPr lang="be-BY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проектното </a:t>
            </a:r>
            <a:r>
              <a:rPr lang="be-BY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предложение;</a:t>
            </a:r>
            <a:endParaRPr lang="en-US" sz="24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Закупуване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доставка на електрически превозни средства на обществения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транспорт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2000" i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При подмяната на превозни средства с такива от същия тип – обосновка за ползите, вкл. по отношение на енергийна ефективност и качество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въздуха (принос </a:t>
            </a:r>
            <a:r>
              <a:rPr lang="bg-BG" sz="2000" i="1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от </a:t>
            </a:r>
            <a:r>
              <a:rPr lang="bg-BG" sz="2000" i="1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новите средства, </a:t>
            </a:r>
            <a:endParaRPr lang="en-US" sz="24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992" y="4172830"/>
            <a:ext cx="2257416" cy="113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1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2"/>
          <p:cNvSpPr txBox="1">
            <a:spLocks/>
          </p:cNvSpPr>
          <p:nvPr/>
        </p:nvSpPr>
        <p:spPr>
          <a:xfrm>
            <a:off x="559925" y="2002533"/>
            <a:ext cx="8044523" cy="4306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Закупуване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, доставка и монтаж на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станции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за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зареждане;</a:t>
            </a:r>
            <a:endParaRPr lang="en-US" sz="24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Първоначална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регистрация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доставените транспортни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средства;</a:t>
            </a:r>
          </a:p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Организация </a:t>
            </a: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 управление;</a:t>
            </a:r>
          </a:p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Информация и комуникация.</a:t>
            </a: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611977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Допустими </a:t>
            </a:r>
            <a:r>
              <a:rPr lang="be-BY" sz="3200" dirty="0" smtClean="0">
                <a:solidFill>
                  <a:srgbClr val="009900"/>
                </a:solidFill>
              </a:rPr>
              <a:t>дейности (2)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555776" y="1259040"/>
            <a:ext cx="504056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376" y="3555839"/>
            <a:ext cx="2578040" cy="152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9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611977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Индикатори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707904" y="1259040"/>
            <a:ext cx="3888432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2"/>
          <p:cNvSpPr txBox="1">
            <a:spLocks/>
          </p:cNvSpPr>
          <p:nvPr/>
        </p:nvSpPr>
        <p:spPr>
          <a:xfrm>
            <a:off x="559925" y="1570485"/>
            <a:ext cx="8332555" cy="4306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Индикатор за резултат: </a:t>
            </a:r>
            <a:r>
              <a:rPr lang="be-BY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Количество </a:t>
            </a:r>
            <a:r>
              <a:rPr lang="be-BY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на ФПЧ</a:t>
            </a:r>
            <a:r>
              <a:rPr lang="be-BY" sz="18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10</a:t>
            </a:r>
            <a:r>
              <a:rPr lang="be-BY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(</a:t>
            </a:r>
            <a:r>
              <a:rPr lang="be-BY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тона/год.) </a:t>
            </a:r>
            <a:endParaRPr lang="en-US" sz="24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indent="-342900" algn="just">
              <a:spcBef>
                <a:spcPts val="2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Индикатори за изпълнение:</a:t>
            </a:r>
            <a:endParaRPr lang="bg-BG" sz="2400" b="1" dirty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- Проекти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, насочени към намаляване количествата на ФПЧ</a:t>
            </a:r>
            <a:r>
              <a:rPr lang="bg-BG" sz="18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10 </a:t>
            </a:r>
            <a:r>
              <a:rPr lang="ru-RU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и NOx</a:t>
            </a:r>
            <a:endParaRPr lang="en-US" sz="24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- Население</a:t>
            </a:r>
            <a:r>
              <a:rPr lang="ru-RU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обхванато от мерките за намаляване на количествата </a:t>
            </a:r>
            <a:r>
              <a:rPr lang="ru-RU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на ФПЧ</a:t>
            </a:r>
            <a:r>
              <a:rPr lang="ru-RU" sz="18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10</a:t>
            </a:r>
            <a:r>
              <a:rPr lang="ru-RU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и </a:t>
            </a:r>
            <a:r>
              <a:rPr lang="ru-RU" sz="2400" i="1" dirty="0" err="1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NОx</a:t>
            </a:r>
            <a:r>
              <a:rPr lang="ru-RU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</a:t>
            </a:r>
            <a:endParaRPr lang="en-US" sz="24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24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- Доставени </a:t>
            </a:r>
            <a:r>
              <a:rPr lang="bg-BG" sz="24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екологични превозни средства на обществения транспорт</a:t>
            </a:r>
          </a:p>
          <a:p>
            <a:pPr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bg-BG" sz="24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23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179512" y="2924944"/>
            <a:ext cx="3024336" cy="11521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600"/>
              </a:spcAft>
            </a:pPr>
            <a:endParaRPr lang="bg-BG" sz="19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</a:pPr>
            <a:endParaRPr lang="bg-BG" sz="19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ctr"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Обявяване:  </a:t>
            </a:r>
          </a:p>
          <a:p>
            <a:pPr lvl="0" algn="ctr"/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Второ/Трето </a:t>
            </a:r>
            <a:r>
              <a:rPr lang="bg-BG" sz="22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тримесечие </a:t>
            </a: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на 2019 </a:t>
            </a:r>
          </a:p>
          <a:p>
            <a:pPr algn="ctr"/>
            <a:endParaRPr lang="bg-BG" sz="1500" b="1" dirty="0" smtClean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Краен </a:t>
            </a:r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срок за кандидатстване</a:t>
            </a: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До 3 месеца след датата на обявяване на процедурата </a:t>
            </a:r>
            <a:endParaRPr lang="bg-BG" sz="22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lvl="0">
              <a:spcAft>
                <a:spcPts val="600"/>
              </a:spcAft>
            </a:pPr>
            <a:endParaRPr lang="bg-BG" sz="22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5896" y="181822"/>
            <a:ext cx="572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>
                <a:solidFill>
                  <a:srgbClr val="009900"/>
                </a:solidFill>
              </a:rPr>
              <a:t>Обявяване </a:t>
            </a:r>
            <a:r>
              <a:rPr lang="be-BY" sz="3200" dirty="0" smtClean="0">
                <a:solidFill>
                  <a:srgbClr val="009900"/>
                </a:solidFill>
              </a:rPr>
              <a:t>и</a:t>
            </a:r>
          </a:p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краен срок </a:t>
            </a:r>
            <a:r>
              <a:rPr lang="be-BY" sz="3200" dirty="0">
                <a:solidFill>
                  <a:srgbClr val="009900"/>
                </a:solidFill>
              </a:rPr>
              <a:t>за кандидатстване </a:t>
            </a:r>
            <a:endParaRPr lang="en-US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447944" y="1259040"/>
            <a:ext cx="5148392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763" y="1556792"/>
            <a:ext cx="5828786" cy="3684865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4937055" y="5085184"/>
            <a:ext cx="3955425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/>
              <a:t>Срок за </a:t>
            </a:r>
            <a:r>
              <a:rPr lang="bg-BG" i="1" dirty="0" smtClean="0"/>
              <a:t>изпълнение</a:t>
            </a:r>
            <a:r>
              <a:rPr lang="ru-RU" i="1" dirty="0" smtClean="0"/>
              <a:t>:  </a:t>
            </a:r>
            <a:r>
              <a:rPr lang="ru-RU" i="1" dirty="0"/>
              <a:t>до 31.12.2023 </a:t>
            </a:r>
          </a:p>
        </p:txBody>
      </p:sp>
    </p:spTree>
    <p:extLst>
      <p:ext uri="{BB962C8B-B14F-4D97-AF65-F5344CB8AC3E}">
        <p14:creationId xmlns:p14="http://schemas.microsoft.com/office/powerpoint/2010/main" val="144286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580983" y="1988840"/>
            <a:ext cx="8239489" cy="27363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800" b="1" i="1" dirty="0" smtClean="0">
                <a:solidFill>
                  <a:srgbClr val="009900"/>
                </a:solidFill>
              </a:rPr>
              <a:t>ГЛАСУВАНЕ НА КРИТЕРИИ ЗА ОЦЕНКА НА ПРОЕКТНИ ПРЕДЛОЖЕНИЯ ПО </a:t>
            </a:r>
            <a:r>
              <a:rPr lang="ru-RU" sz="2800" b="1" i="1" dirty="0" smtClean="0">
                <a:solidFill>
                  <a:srgbClr val="009900"/>
                </a:solidFill>
              </a:rPr>
              <a:t>ПРОЦЕДУРА </a:t>
            </a:r>
            <a:r>
              <a:rPr lang="ru-RU" sz="2800" b="1" i="1" dirty="0">
                <a:solidFill>
                  <a:srgbClr val="009900"/>
                </a:solidFill>
              </a:rPr>
              <a:t>„МЕРКИ ЗА АДРЕСИРАНЕ НА ТРАНСПОРТА </a:t>
            </a:r>
            <a:r>
              <a:rPr lang="ru-RU" sz="2800" b="1" i="1" dirty="0" smtClean="0">
                <a:solidFill>
                  <a:srgbClr val="009900"/>
                </a:solidFill>
              </a:rPr>
              <a:t>КАТО </a:t>
            </a:r>
            <a:r>
              <a:rPr lang="ru-RU" sz="2800" b="1" i="1" dirty="0">
                <a:solidFill>
                  <a:srgbClr val="009900"/>
                </a:solidFill>
              </a:rPr>
              <a:t>ИЗТОЧНИК НА ЗАМЪРСЯВАНЕ НА АТМОСФЕРНИЯ ВЪЗДУХ”</a:t>
            </a:r>
          </a:p>
        </p:txBody>
      </p:sp>
    </p:spTree>
    <p:extLst>
      <p:ext uri="{BB962C8B-B14F-4D97-AF65-F5344CB8AC3E}">
        <p14:creationId xmlns:p14="http://schemas.microsoft.com/office/powerpoint/2010/main" val="15582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8283</TotalTime>
  <Words>443</Words>
  <Application>Microsoft Office PowerPoint</Application>
  <PresentationFormat>On-screen Show (4:3)</PresentationFormat>
  <Paragraphs>58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 МЕРКИ ЗА АДРЕСИРАНЕ НА ТРАНСПОРТА    КАТО ИЗТОЧНИК НА ЗАМЪРСЯВАНЕ НА АТМОСФЕРНИЯ ВЪЗДУХ   ПО 5 „Подобряване качеството на атмосферния въздух“  на ОПОС 2014 – 2020 г.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БЛАГОДАРЯ ЗА ВНИМАНИЕТО!   ope@moew.government.bg  programming@moew.government.bg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MTsvetkova</cp:lastModifiedBy>
  <cp:revision>1420</cp:revision>
  <cp:lastPrinted>2015-02-12T12:13:46Z</cp:lastPrinted>
  <dcterms:created xsi:type="dcterms:W3CDTF">2013-04-02T07:50:56Z</dcterms:created>
  <dcterms:modified xsi:type="dcterms:W3CDTF">2019-05-27T11:50:16Z</dcterms:modified>
</cp:coreProperties>
</file>