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2" r:id="rId3"/>
    <p:sldId id="272" r:id="rId4"/>
    <p:sldId id="276" r:id="rId5"/>
    <p:sldId id="277" r:id="rId6"/>
    <p:sldId id="275" r:id="rId7"/>
    <p:sldId id="279" r:id="rId8"/>
    <p:sldId id="268" r:id="rId9"/>
    <p:sldId id="271" r:id="rId10"/>
  </p:sldIdLst>
  <p:sldSz cx="9144000" cy="6858000" type="screen4x3"/>
  <p:notesSz cx="6858000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EE5"/>
    <a:srgbClr val="00588D"/>
    <a:srgbClr val="17202B"/>
    <a:srgbClr val="1D2937"/>
    <a:srgbClr val="F5F5F5"/>
    <a:srgbClr val="F5F5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9" autoAdjust="0"/>
    <p:restoredTop sz="94661"/>
  </p:normalViewPr>
  <p:slideViewPr>
    <p:cSldViewPr snapToGrid="0" snapToObjects="1">
      <p:cViewPr varScale="1">
        <p:scale>
          <a:sx n="115" d="100"/>
          <a:sy n="115" d="100"/>
        </p:scale>
        <p:origin x="1380" y="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CA8B89-66F3-4893-BB2B-8FFBC109DF3D}" type="datetimeFigureOut">
              <a:rPr lang="en-GB" smtClean="0"/>
              <a:t>27/05/2019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8088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51219"/>
            <a:ext cx="548640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6BC7E-EFC0-450D-9D40-0184506DE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10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>
            <a:extLst>
              <a:ext uri="{FF2B5EF4-FFF2-40B4-BE49-F238E27FC236}">
                <a16:creationId xmlns:a16="http://schemas.microsoft.com/office/drawing/2014/main" id="{6278D00C-D53D-4722-BDC5-5ABEEC01907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>
            <a:extLst>
              <a:ext uri="{FF2B5EF4-FFF2-40B4-BE49-F238E27FC236}">
                <a16:creationId xmlns:a16="http://schemas.microsoft.com/office/drawing/2014/main" id="{CF396554-3029-48EA-87D7-5FEFBAF6E0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1000"/>
          </a:p>
        </p:txBody>
      </p:sp>
      <p:sp>
        <p:nvSpPr>
          <p:cNvPr id="48132" name="Slide Number Placeholder 3">
            <a:extLst>
              <a:ext uri="{FF2B5EF4-FFF2-40B4-BE49-F238E27FC236}">
                <a16:creationId xmlns:a16="http://schemas.microsoft.com/office/drawing/2014/main" id="{46C272C1-4D23-4A72-88CA-BCEC4B9922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2F0C91E-A3F1-4B93-AFB3-314A2194DACC}" type="slidenum">
              <a:rPr lang="bg-BG" altLang="en-US" smtClean="0">
                <a:solidFill>
                  <a:srgbClr val="000000"/>
                </a:solidFill>
              </a:rPr>
              <a:pPr/>
              <a:t>5</a:t>
            </a:fld>
            <a:endParaRPr lang="bg-BG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348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8553-8526-F443-A31F-0F91331500D7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6324" y="0"/>
            <a:ext cx="9150324" cy="1006997"/>
          </a:xfrm>
          <a:prstGeom prst="rect">
            <a:avLst/>
          </a:prstGeom>
          <a:solidFill>
            <a:srgbClr val="F5F5F5"/>
          </a:solidFill>
          <a:ln>
            <a:noFill/>
          </a:ln>
          <a:effectLst>
            <a:outerShdw blurRad="50800" dist="50800" dir="5400000" algn="ctr" rotWithShape="0">
              <a:srgbClr val="F5F5F5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20"/>
          <p:cNvSpPr/>
          <p:nvPr userDrawn="1"/>
        </p:nvSpPr>
        <p:spPr>
          <a:xfrm>
            <a:off x="1" y="0"/>
            <a:ext cx="6994486" cy="6857999"/>
          </a:xfrm>
          <a:custGeom>
            <a:avLst/>
            <a:gdLst>
              <a:gd name="connsiteX0" fmla="*/ 0 w 6994486"/>
              <a:gd name="connsiteY0" fmla="*/ 0 h 6857999"/>
              <a:gd name="connsiteX1" fmla="*/ 6994486 w 6994486"/>
              <a:gd name="connsiteY1" fmla="*/ 0 h 6857999"/>
              <a:gd name="connsiteX2" fmla="*/ 6994486 w 6994486"/>
              <a:gd name="connsiteY2" fmla="*/ 6857999 h 6857999"/>
              <a:gd name="connsiteX3" fmla="*/ 0 w 6994486"/>
              <a:gd name="connsiteY3" fmla="*/ 6857999 h 6857999"/>
              <a:gd name="connsiteX4" fmla="*/ 0 w 6994486"/>
              <a:gd name="connsiteY4" fmla="*/ 0 h 6857999"/>
              <a:gd name="connsiteX0" fmla="*/ 0 w 6994486"/>
              <a:gd name="connsiteY0" fmla="*/ 0 h 6857999"/>
              <a:gd name="connsiteX1" fmla="*/ 6994486 w 6994486"/>
              <a:gd name="connsiteY1" fmla="*/ 0 h 6857999"/>
              <a:gd name="connsiteX2" fmla="*/ 5121081 w 6994486"/>
              <a:gd name="connsiteY2" fmla="*/ 6846848 h 6857999"/>
              <a:gd name="connsiteX3" fmla="*/ 0 w 6994486"/>
              <a:gd name="connsiteY3" fmla="*/ 6857999 h 6857999"/>
              <a:gd name="connsiteX4" fmla="*/ 0 w 6994486"/>
              <a:gd name="connsiteY4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94486" h="6857999">
                <a:moveTo>
                  <a:pt x="0" y="0"/>
                </a:moveTo>
                <a:lnTo>
                  <a:pt x="6994486" y="0"/>
                </a:lnTo>
                <a:lnTo>
                  <a:pt x="5121081" y="6846848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arallelogram 21"/>
          <p:cNvSpPr/>
          <p:nvPr userDrawn="1"/>
        </p:nvSpPr>
        <p:spPr>
          <a:xfrm>
            <a:off x="392898" y="1863551"/>
            <a:ext cx="7489876" cy="1554372"/>
          </a:xfrm>
          <a:custGeom>
            <a:avLst/>
            <a:gdLst>
              <a:gd name="connsiteX0" fmla="*/ 0 w 5976664"/>
              <a:gd name="connsiteY0" fmla="*/ 1224136 h 1224136"/>
              <a:gd name="connsiteX1" fmla="*/ 441497 w 5976664"/>
              <a:gd name="connsiteY1" fmla="*/ 0 h 1224136"/>
              <a:gd name="connsiteX2" fmla="*/ 5976664 w 5976664"/>
              <a:gd name="connsiteY2" fmla="*/ 0 h 1224136"/>
              <a:gd name="connsiteX3" fmla="*/ 5535167 w 5976664"/>
              <a:gd name="connsiteY3" fmla="*/ 1224136 h 1224136"/>
              <a:gd name="connsiteX4" fmla="*/ 0 w 5976664"/>
              <a:gd name="connsiteY4" fmla="*/ 1224136 h 1224136"/>
              <a:gd name="connsiteX0" fmla="*/ 0 w 5976664"/>
              <a:gd name="connsiteY0" fmla="*/ 1224136 h 1224136"/>
              <a:gd name="connsiteX1" fmla="*/ 441497 w 5976664"/>
              <a:gd name="connsiteY1" fmla="*/ 0 h 1224136"/>
              <a:gd name="connsiteX2" fmla="*/ 5976664 w 5976664"/>
              <a:gd name="connsiteY2" fmla="*/ 0 h 1224136"/>
              <a:gd name="connsiteX3" fmla="*/ 5646680 w 5976664"/>
              <a:gd name="connsiteY3" fmla="*/ 1224136 h 1224136"/>
              <a:gd name="connsiteX4" fmla="*/ 0 w 5976664"/>
              <a:gd name="connsiteY4" fmla="*/ 1224136 h 1224136"/>
              <a:gd name="connsiteX0" fmla="*/ 0 w 5898605"/>
              <a:gd name="connsiteY0" fmla="*/ 1212985 h 1224136"/>
              <a:gd name="connsiteX1" fmla="*/ 363438 w 5898605"/>
              <a:gd name="connsiteY1" fmla="*/ 0 h 1224136"/>
              <a:gd name="connsiteX2" fmla="*/ 5898605 w 5898605"/>
              <a:gd name="connsiteY2" fmla="*/ 0 h 1224136"/>
              <a:gd name="connsiteX3" fmla="*/ 5568621 w 5898605"/>
              <a:gd name="connsiteY3" fmla="*/ 1224136 h 1224136"/>
              <a:gd name="connsiteX4" fmla="*/ 0 w 5898605"/>
              <a:gd name="connsiteY4" fmla="*/ 1212985 h 122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98605" h="1224136">
                <a:moveTo>
                  <a:pt x="0" y="1212985"/>
                </a:moveTo>
                <a:lnTo>
                  <a:pt x="363438" y="0"/>
                </a:lnTo>
                <a:lnTo>
                  <a:pt x="5898605" y="0"/>
                </a:lnTo>
                <a:lnTo>
                  <a:pt x="5568621" y="1224136"/>
                </a:lnTo>
                <a:lnTo>
                  <a:pt x="0" y="1212985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>
                  <a:tint val="100000"/>
                  <a:shade val="100000"/>
                  <a:satMod val="130000"/>
                  <a:lumMod val="4000"/>
                  <a:lumOff val="96000"/>
                </a:schemeClr>
              </a:gs>
              <a:gs pos="0">
                <a:schemeClr val="accent1">
                  <a:tint val="50000"/>
                  <a:shade val="100000"/>
                  <a:satMod val="350000"/>
                  <a:lumMod val="26000"/>
                  <a:lumOff val="74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noFill/>
          </a:ln>
          <a:effectLst>
            <a:outerShdw blurRad="355600" dist="50800" dir="5400000" sx="91000" sy="91000" algn="ctr" rotWithShape="0">
              <a:srgbClr val="000000">
                <a:alpha val="3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itle 20"/>
          <p:cNvSpPr>
            <a:spLocks noGrp="1"/>
          </p:cNvSpPr>
          <p:nvPr>
            <p:ph type="title" hasCustomPrompt="1"/>
          </p:nvPr>
        </p:nvSpPr>
        <p:spPr>
          <a:xfrm>
            <a:off x="949124" y="1863551"/>
            <a:ext cx="6438260" cy="1554373"/>
          </a:xfrm>
          <a:prstGeom prst="rect">
            <a:avLst/>
          </a:prstGeom>
        </p:spPr>
        <p:txBody>
          <a:bodyPr anchor="ctr" anchorCtr="0"/>
          <a:lstStyle>
            <a:lvl1pPr algn="l">
              <a:defRPr lang="en-US" sz="3600" b="1" i="0" cap="all" baseline="0" dirty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lvl="0" algn="l">
              <a:lnSpc>
                <a:spcPts val="3700"/>
              </a:lnSpc>
            </a:pPr>
            <a:r>
              <a:rPr lang="bg-BG" dirty="0"/>
              <a:t>Заглавие на </a:t>
            </a:r>
            <a:br>
              <a:rPr lang="bg-BG" dirty="0"/>
            </a:br>
            <a:r>
              <a:rPr lang="bg-BG" dirty="0"/>
              <a:t>презентацията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1009650" y="3694761"/>
            <a:ext cx="5037138" cy="2134539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buFontTx/>
              <a:buNone/>
              <a:defRPr lang="en-US" sz="2000" b="1" cap="all" baseline="0" smtClean="0">
                <a:solidFill>
                  <a:schemeClr val="tx1">
                    <a:tint val="75000"/>
                  </a:schemeClr>
                </a:solidFill>
              </a:defRPr>
            </a:lvl1pPr>
            <a:lvl2pPr>
              <a:defRPr lang="en-US" smtClean="0">
                <a:solidFill>
                  <a:schemeClr val="tx1">
                    <a:tint val="75000"/>
                  </a:schemeClr>
                </a:solidFill>
              </a:defRPr>
            </a:lvl2pPr>
            <a:lvl3pPr>
              <a:defRPr lang="en-US" smtClean="0">
                <a:solidFill>
                  <a:schemeClr val="tx1">
                    <a:tint val="75000"/>
                  </a:schemeClr>
                </a:solidFill>
              </a:defRPr>
            </a:lvl3pPr>
            <a:lvl4pPr>
              <a:defRPr lang="en-US" smtClean="0">
                <a:solidFill>
                  <a:schemeClr val="tx1">
                    <a:tint val="75000"/>
                  </a:schemeClr>
                </a:solidFill>
              </a:defRPr>
            </a:lvl4pPr>
            <a:lvl5pPr>
              <a:defRPr lang="en-US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marL="0" lvl="0" indent="0">
              <a:buNone/>
            </a:pPr>
            <a:r>
              <a:rPr lang="bg-BG" dirty="0"/>
              <a:t>Въведете Подзаглавие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8" y="38670"/>
            <a:ext cx="1546101" cy="127842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896" y="72695"/>
            <a:ext cx="3391420" cy="11632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CC9809-E3FA-4CB7-8704-6C4C45839C6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999" y="80800"/>
            <a:ext cx="2536044" cy="1026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1647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8572"/>
            <a:ext cx="8229600" cy="5107591"/>
          </a:xfrm>
          <a:prstGeom prst="rect">
            <a:avLst/>
          </a:prstGeom>
        </p:spPr>
        <p:txBody>
          <a:bodyPr/>
          <a:lstStyle>
            <a:lvl1pPr>
              <a:defRPr sz="2400" baseline="0">
                <a:solidFill>
                  <a:schemeClr val="tx2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700">
                <a:solidFill>
                  <a:schemeClr val="tx2"/>
                </a:solidFill>
              </a:defRPr>
            </a:lvl3pPr>
            <a:lvl4pPr>
              <a:defRPr sz="1200">
                <a:solidFill>
                  <a:schemeClr val="tx2"/>
                </a:solidFill>
              </a:defRPr>
            </a:lvl4pPr>
            <a:lvl5pPr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8553-8526-F443-A31F-0F91331500D7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8" name="Parallelogram 21"/>
          <p:cNvSpPr/>
          <p:nvPr userDrawn="1"/>
        </p:nvSpPr>
        <p:spPr>
          <a:xfrm>
            <a:off x="0" y="1451"/>
            <a:ext cx="6363158" cy="484685"/>
          </a:xfrm>
          <a:custGeom>
            <a:avLst/>
            <a:gdLst>
              <a:gd name="connsiteX0" fmla="*/ 0 w 5976664"/>
              <a:gd name="connsiteY0" fmla="*/ 1224136 h 1224136"/>
              <a:gd name="connsiteX1" fmla="*/ 441497 w 5976664"/>
              <a:gd name="connsiteY1" fmla="*/ 0 h 1224136"/>
              <a:gd name="connsiteX2" fmla="*/ 5976664 w 5976664"/>
              <a:gd name="connsiteY2" fmla="*/ 0 h 1224136"/>
              <a:gd name="connsiteX3" fmla="*/ 5535167 w 5976664"/>
              <a:gd name="connsiteY3" fmla="*/ 1224136 h 1224136"/>
              <a:gd name="connsiteX4" fmla="*/ 0 w 5976664"/>
              <a:gd name="connsiteY4" fmla="*/ 1224136 h 1224136"/>
              <a:gd name="connsiteX0" fmla="*/ 0 w 5976664"/>
              <a:gd name="connsiteY0" fmla="*/ 1224136 h 1224136"/>
              <a:gd name="connsiteX1" fmla="*/ 441497 w 5976664"/>
              <a:gd name="connsiteY1" fmla="*/ 0 h 1224136"/>
              <a:gd name="connsiteX2" fmla="*/ 5976664 w 5976664"/>
              <a:gd name="connsiteY2" fmla="*/ 0 h 1224136"/>
              <a:gd name="connsiteX3" fmla="*/ 5646680 w 5976664"/>
              <a:gd name="connsiteY3" fmla="*/ 1224136 h 1224136"/>
              <a:gd name="connsiteX4" fmla="*/ 0 w 5976664"/>
              <a:gd name="connsiteY4" fmla="*/ 1224136 h 1224136"/>
              <a:gd name="connsiteX0" fmla="*/ 0 w 5898605"/>
              <a:gd name="connsiteY0" fmla="*/ 1212985 h 1224136"/>
              <a:gd name="connsiteX1" fmla="*/ 363438 w 5898605"/>
              <a:gd name="connsiteY1" fmla="*/ 0 h 1224136"/>
              <a:gd name="connsiteX2" fmla="*/ 5898605 w 5898605"/>
              <a:gd name="connsiteY2" fmla="*/ 0 h 1224136"/>
              <a:gd name="connsiteX3" fmla="*/ 5568621 w 5898605"/>
              <a:gd name="connsiteY3" fmla="*/ 1224136 h 1224136"/>
              <a:gd name="connsiteX4" fmla="*/ 0 w 5898605"/>
              <a:gd name="connsiteY4" fmla="*/ 1212985 h 1224136"/>
              <a:gd name="connsiteX0" fmla="*/ 0 w 5898605"/>
              <a:gd name="connsiteY0" fmla="*/ 1212985 h 1224136"/>
              <a:gd name="connsiteX1" fmla="*/ 516800 w 5898605"/>
              <a:gd name="connsiteY1" fmla="*/ 25973 h 1224136"/>
              <a:gd name="connsiteX2" fmla="*/ 5898605 w 5898605"/>
              <a:gd name="connsiteY2" fmla="*/ 0 h 1224136"/>
              <a:gd name="connsiteX3" fmla="*/ 5568621 w 5898605"/>
              <a:gd name="connsiteY3" fmla="*/ 1224136 h 1224136"/>
              <a:gd name="connsiteX4" fmla="*/ 0 w 5898605"/>
              <a:gd name="connsiteY4" fmla="*/ 1212985 h 1224136"/>
              <a:gd name="connsiteX0" fmla="*/ 0 w 5898605"/>
              <a:gd name="connsiteY0" fmla="*/ 1238954 h 1250105"/>
              <a:gd name="connsiteX1" fmla="*/ 516800 w 5898605"/>
              <a:gd name="connsiteY1" fmla="*/ 0 h 1250105"/>
              <a:gd name="connsiteX2" fmla="*/ 5898605 w 5898605"/>
              <a:gd name="connsiteY2" fmla="*/ 25969 h 1250105"/>
              <a:gd name="connsiteX3" fmla="*/ 5568621 w 5898605"/>
              <a:gd name="connsiteY3" fmla="*/ 1250105 h 1250105"/>
              <a:gd name="connsiteX4" fmla="*/ 0 w 5898605"/>
              <a:gd name="connsiteY4" fmla="*/ 1238954 h 1250105"/>
              <a:gd name="connsiteX0" fmla="*/ 3294 w 5381805"/>
              <a:gd name="connsiteY0" fmla="*/ 1238955 h 1250105"/>
              <a:gd name="connsiteX1" fmla="*/ 0 w 5381805"/>
              <a:gd name="connsiteY1" fmla="*/ 0 h 1250105"/>
              <a:gd name="connsiteX2" fmla="*/ 5381805 w 5381805"/>
              <a:gd name="connsiteY2" fmla="*/ 25969 h 1250105"/>
              <a:gd name="connsiteX3" fmla="*/ 5051821 w 5381805"/>
              <a:gd name="connsiteY3" fmla="*/ 1250105 h 1250105"/>
              <a:gd name="connsiteX4" fmla="*/ 3294 w 5381805"/>
              <a:gd name="connsiteY4" fmla="*/ 1238955 h 1250105"/>
              <a:gd name="connsiteX0" fmla="*/ 3294 w 5255115"/>
              <a:gd name="connsiteY0" fmla="*/ 1238955 h 1250105"/>
              <a:gd name="connsiteX1" fmla="*/ 0 w 5255115"/>
              <a:gd name="connsiteY1" fmla="*/ 0 h 1250105"/>
              <a:gd name="connsiteX2" fmla="*/ 5255115 w 5255115"/>
              <a:gd name="connsiteY2" fmla="*/ 25969 h 1250105"/>
              <a:gd name="connsiteX3" fmla="*/ 5051821 w 5255115"/>
              <a:gd name="connsiteY3" fmla="*/ 1250105 h 1250105"/>
              <a:gd name="connsiteX4" fmla="*/ 3294 w 5255115"/>
              <a:gd name="connsiteY4" fmla="*/ 1238955 h 125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5115" h="1250105">
                <a:moveTo>
                  <a:pt x="3294" y="1238955"/>
                </a:moveTo>
                <a:lnTo>
                  <a:pt x="0" y="0"/>
                </a:lnTo>
                <a:lnTo>
                  <a:pt x="5255115" y="25969"/>
                </a:lnTo>
                <a:lnTo>
                  <a:pt x="5051821" y="1250105"/>
                </a:lnTo>
                <a:lnTo>
                  <a:pt x="3294" y="1238955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>
                  <a:tint val="100000"/>
                  <a:shade val="100000"/>
                  <a:satMod val="130000"/>
                  <a:lumMod val="4000"/>
                  <a:lumOff val="96000"/>
                </a:schemeClr>
              </a:gs>
              <a:gs pos="0">
                <a:schemeClr val="accent1">
                  <a:tint val="50000"/>
                  <a:shade val="100000"/>
                  <a:satMod val="350000"/>
                  <a:lumMod val="26000"/>
                  <a:lumOff val="74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noFill/>
          </a:ln>
          <a:effectLst>
            <a:outerShdw blurRad="355600" dist="50800" dir="5400000" sx="91000" sy="91000" algn="ctr" rotWithShape="0">
              <a:srgbClr val="000000">
                <a:alpha val="3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9"/>
          <p:cNvSpPr>
            <a:spLocks noGrp="1"/>
          </p:cNvSpPr>
          <p:nvPr>
            <p:ph type="title" hasCustomPrompt="1"/>
          </p:nvPr>
        </p:nvSpPr>
        <p:spPr>
          <a:xfrm>
            <a:off x="132834" y="65548"/>
            <a:ext cx="6267966" cy="319084"/>
          </a:xfrm>
          <a:prstGeom prst="rect">
            <a:avLst/>
          </a:prstGeom>
        </p:spPr>
        <p:txBody>
          <a:bodyPr/>
          <a:lstStyle>
            <a:lvl1pPr algn="l">
              <a:defRPr lang="en-US" sz="1800" b="1" kern="1200" smtClean="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bg-BG" dirty="0"/>
              <a:t>Заглавие на слайда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956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3869B2A-DFAB-416D-80D8-A598C41A3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B5F7D-CADC-493A-9B4B-279818A647D7}" type="datetimeFigureOut">
              <a:rPr lang="bg-BG"/>
              <a:pPr>
                <a:defRPr/>
              </a:pPr>
              <a:t>27.5.2019 г.</a:t>
            </a:fld>
            <a:endParaRPr lang="bg-BG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CE26085-7570-4299-9D97-577A75F23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94FC237-DE93-4A34-8593-2404F27B1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4C47F-ABE4-4961-A6C1-0B56F8103EC1}" type="slidenum">
              <a:rPr lang="bg-BG" altLang="bg-BG"/>
              <a:pPr>
                <a:defRPr/>
              </a:pPr>
              <a:t>‹#›</a:t>
            </a:fld>
            <a:endParaRPr lang="bg-BG" altLang="bg-BG"/>
          </a:p>
        </p:txBody>
      </p:sp>
    </p:spTree>
    <p:extLst>
      <p:ext uri="{BB962C8B-B14F-4D97-AF65-F5344CB8AC3E}">
        <p14:creationId xmlns:p14="http://schemas.microsoft.com/office/powerpoint/2010/main" val="2728188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AD59D1D-D21D-4AB2-9C2E-A39E4EC4D3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42E2B-D01A-4A4E-B552-E5DFA2B586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926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6324" y="0"/>
            <a:ext cx="9150324" cy="6858000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60526"/>
            <a:ext cx="491924" cy="171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D8553-8526-F443-A31F-0F91331500D7}" type="datetimeFigureOut">
              <a:rPr lang="en-US" smtClean="0"/>
              <a:pPr/>
              <a:t>5/27/2019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667012" y="1206929"/>
            <a:ext cx="7999540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cap="all">
                <a:solidFill>
                  <a:srgbClr val="00588D"/>
                </a:solidFill>
                <a:latin typeface="Arial"/>
                <a:cs typeface="Arial"/>
              </a:rPr>
              <a:t> </a:t>
            </a:r>
            <a:endParaRPr lang="en-US" b="1" cap="all" dirty="0">
              <a:solidFill>
                <a:srgbClr val="00588D"/>
              </a:solidFill>
              <a:latin typeface="Arial"/>
              <a:cs typeface="Arial"/>
            </a:endParaRP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74149" y="6400378"/>
            <a:ext cx="360040" cy="2748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V="1">
            <a:off x="0" y="6356350"/>
            <a:ext cx="9144000" cy="44028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371" y="66720"/>
            <a:ext cx="556658" cy="46028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3440" y="91937"/>
            <a:ext cx="1016585" cy="31846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874" y="119010"/>
            <a:ext cx="948955" cy="325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388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08935" y="2221809"/>
            <a:ext cx="7065817" cy="1554374"/>
          </a:xfrm>
        </p:spPr>
        <p:txBody>
          <a:bodyPr/>
          <a:lstStyle/>
          <a:p>
            <a:pPr marL="0" indent="0" algn="just"/>
            <a:r>
              <a:rPr lang="bg-BG" sz="3000" i="1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ИЗПЪЛНЕНИЕ НА ФИНАНСОВИ ИНСТРУМЕНТИ ПО ОПОС 2014-2020</a:t>
            </a:r>
          </a:p>
          <a:p>
            <a:pPr marL="0" indent="0" algn="just"/>
            <a:endParaRPr lang="bg-BG" sz="2400" dirty="0">
              <a:solidFill>
                <a:srgbClr val="00588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/>
            <a:endParaRPr lang="bg-BG" sz="2400" dirty="0">
              <a:solidFill>
                <a:srgbClr val="FFC000"/>
              </a:solidFill>
            </a:endParaRPr>
          </a:p>
          <a:p>
            <a:pPr marL="0" indent="0" algn="just"/>
            <a:endParaRPr lang="bg-BG" sz="2400" dirty="0">
              <a:solidFill>
                <a:srgbClr val="FFC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C05F6A8-E673-4EF3-9950-3BE62F87D6B8}"/>
              </a:ext>
            </a:extLst>
          </p:cNvPr>
          <p:cNvSpPr/>
          <p:nvPr/>
        </p:nvSpPr>
        <p:spPr>
          <a:xfrm>
            <a:off x="4064542" y="5865212"/>
            <a:ext cx="13983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sz="1400" b="1" dirty="0">
                <a:solidFill>
                  <a:srgbClr val="00588D"/>
                </a:solidFill>
              </a:rPr>
              <a:t>28 Май 2019</a:t>
            </a:r>
            <a:r>
              <a:rPr lang="en-GB" sz="1400" b="1" dirty="0">
                <a:solidFill>
                  <a:srgbClr val="00588D"/>
                </a:solidFill>
              </a:rPr>
              <a:t> </a:t>
            </a:r>
            <a:r>
              <a:rPr lang="bg-BG" sz="1400" b="1" dirty="0">
                <a:solidFill>
                  <a:srgbClr val="00588D"/>
                </a:solidFill>
              </a:rPr>
              <a:t>г.</a:t>
            </a:r>
          </a:p>
        </p:txBody>
      </p:sp>
    </p:spTree>
    <p:extLst>
      <p:ext uri="{BB962C8B-B14F-4D97-AF65-F5344CB8AC3E}">
        <p14:creationId xmlns:p14="http://schemas.microsoft.com/office/powerpoint/2010/main" val="977071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>
            <a:spLocks noGrp="1"/>
          </p:cNvSpPr>
          <p:nvPr>
            <p:ph type="title"/>
          </p:nvPr>
        </p:nvSpPr>
        <p:spPr>
          <a:xfrm>
            <a:off x="132834" y="65548"/>
            <a:ext cx="6267966" cy="319084"/>
          </a:xfrm>
        </p:spPr>
        <p:txBody>
          <a:bodyPr/>
          <a:lstStyle/>
          <a:p>
            <a:r>
              <a:rPr lang="bg-BG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ФИ по Приоритетна ос 1 „Води“ на ОПОС 2014-2020</a:t>
            </a:r>
            <a:endParaRPr lang="bg-BG" sz="2000" dirty="0">
              <a:solidFill>
                <a:srgbClr val="00588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2406" y="752108"/>
            <a:ext cx="5061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Финансово споразумение с УО на ОПОС</a:t>
            </a:r>
            <a:endParaRPr lang="bg-BG" b="1" dirty="0">
              <a:solidFill>
                <a:srgbClr val="00588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1488" y="1456943"/>
            <a:ext cx="3702338" cy="16686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bg-BG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Юли 2018</a:t>
            </a:r>
          </a:p>
          <a:p>
            <a:pPr algn="just"/>
            <a:r>
              <a:rPr lang="bg-BG" sz="1400" dirty="0">
                <a:solidFill>
                  <a:schemeClr val="tx2"/>
                </a:solidFill>
              </a:rPr>
              <a:t>Финансово споразумение с УО на ОПОС 2014-2020 в размер на </a:t>
            </a:r>
            <a:r>
              <a:rPr lang="bg-BG" sz="1400" b="1" dirty="0">
                <a:solidFill>
                  <a:srgbClr val="00588D"/>
                </a:solidFill>
              </a:rPr>
              <a:t>234 млн. лева</a:t>
            </a:r>
          </a:p>
        </p:txBody>
      </p:sp>
      <p:sp>
        <p:nvSpPr>
          <p:cNvPr id="5" name="Rectangle 4"/>
          <p:cNvSpPr/>
          <p:nvPr/>
        </p:nvSpPr>
        <p:spPr>
          <a:xfrm>
            <a:off x="316564" y="3562054"/>
            <a:ext cx="3717015" cy="21820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Декември 2018</a:t>
            </a:r>
          </a:p>
          <a:p>
            <a:pPr algn="just"/>
            <a:r>
              <a:rPr lang="bg-BG" sz="1400" dirty="0">
                <a:solidFill>
                  <a:schemeClr val="tx2"/>
                </a:solidFill>
              </a:rPr>
              <a:t>Допълнително споразумение № 1 към Финансовото споразумение, отразяващо заключенията на актуализираната Предварителна оценка, включително увеличение на средствата за ФИ на </a:t>
            </a:r>
            <a:r>
              <a:rPr lang="bg-BG" sz="1400" b="1" dirty="0">
                <a:solidFill>
                  <a:srgbClr val="00588D"/>
                </a:solidFill>
              </a:rPr>
              <a:t>283 млн. лева</a:t>
            </a:r>
            <a:r>
              <a:rPr lang="bg-BG" sz="1400" dirty="0">
                <a:solidFill>
                  <a:srgbClr val="00588D"/>
                </a:solidFill>
              </a:rPr>
              <a:t>,</a:t>
            </a:r>
            <a:r>
              <a:rPr lang="bg-BG" sz="1400" dirty="0">
                <a:solidFill>
                  <a:schemeClr val="tx2"/>
                </a:solidFill>
              </a:rPr>
              <a:t> в това число </a:t>
            </a:r>
            <a:r>
              <a:rPr lang="bg-BG" sz="1400" b="1" dirty="0">
                <a:solidFill>
                  <a:srgbClr val="00588D"/>
                </a:solidFill>
              </a:rPr>
              <a:t>16 млн. лева за техническа подкрепа</a:t>
            </a:r>
          </a:p>
        </p:txBody>
      </p:sp>
      <p:sp>
        <p:nvSpPr>
          <p:cNvPr id="6" name="Rectangle 5"/>
          <p:cNvSpPr/>
          <p:nvPr/>
        </p:nvSpPr>
        <p:spPr>
          <a:xfrm>
            <a:off x="4411690" y="3562053"/>
            <a:ext cx="3800455" cy="21820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bg-BG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Май 2019</a:t>
            </a:r>
          </a:p>
          <a:p>
            <a:pPr algn="just"/>
            <a:r>
              <a:rPr lang="bg-BG" sz="1400" dirty="0">
                <a:solidFill>
                  <a:schemeClr val="tx2"/>
                </a:solidFill>
              </a:rPr>
              <a:t>Финализирани преговори с УО за подписване на Допълнително споразумение № 2 към финансовото споразумение за уреждане на реда, условията за предоставяне и обхвата на техническата подкрепа.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1796A6-7158-45E1-9C9F-57D890720954}"/>
              </a:ext>
            </a:extLst>
          </p:cNvPr>
          <p:cNvSpPr/>
          <p:nvPr/>
        </p:nvSpPr>
        <p:spPr>
          <a:xfrm>
            <a:off x="4328563" y="1488916"/>
            <a:ext cx="3800454" cy="16366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bg-BG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Декември 2018</a:t>
            </a:r>
          </a:p>
          <a:p>
            <a:pPr algn="just"/>
            <a:r>
              <a:rPr lang="bg-BG" sz="1400" dirty="0">
                <a:solidFill>
                  <a:schemeClr val="tx2"/>
                </a:solidFill>
              </a:rPr>
              <a:t>Одобрена актуализация на Предварителната оценка на финансови инструменти по ОПОС 2014-2020 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700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AE7FB2-988C-4D8F-99C5-77ED50B9A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 по Приоритетна ос 1 „Води“ на ОПОС 2014-2020</a:t>
            </a:r>
            <a:endParaRPr lang="en-GB" dirty="0">
              <a:solidFill>
                <a:srgbClr val="00588D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3434B2-11FB-43F5-B920-A52879693574}"/>
              </a:ext>
            </a:extLst>
          </p:cNvPr>
          <p:cNvSpPr txBox="1"/>
          <p:nvPr/>
        </p:nvSpPr>
        <p:spPr>
          <a:xfrm>
            <a:off x="772914" y="972906"/>
            <a:ext cx="7251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bg-BG" b="1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Оперативно споразумение с ЕБВР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26FD4D-5E8E-4C45-9A6F-BC2FC36C95D4}"/>
              </a:ext>
            </a:extLst>
          </p:cNvPr>
          <p:cNvSpPr/>
          <p:nvPr/>
        </p:nvSpPr>
        <p:spPr>
          <a:xfrm>
            <a:off x="245140" y="1654803"/>
            <a:ext cx="8653719" cy="12546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bg-BG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Октомври 2018</a:t>
            </a:r>
          </a:p>
          <a:p>
            <a:pPr algn="just"/>
            <a:r>
              <a:rPr lang="bg-BG" sz="1400" dirty="0">
                <a:solidFill>
                  <a:schemeClr val="tx2"/>
                </a:solidFill>
              </a:rPr>
              <a:t>Оперативно споразумение за изпълнение на ФИ за развитие на Водния сектор, сключено с Европейската банка за възстановяване и развитие </a:t>
            </a:r>
            <a:r>
              <a:rPr lang="en-GB" sz="1400" dirty="0">
                <a:solidFill>
                  <a:schemeClr val="tx2"/>
                </a:solidFill>
              </a:rPr>
              <a:t>(</a:t>
            </a:r>
            <a:r>
              <a:rPr lang="bg-BG" sz="1400" dirty="0">
                <a:solidFill>
                  <a:schemeClr val="tx2"/>
                </a:solidFill>
              </a:rPr>
              <a:t>ЕБВР</a:t>
            </a:r>
            <a:r>
              <a:rPr lang="en-GB" sz="1400" dirty="0">
                <a:solidFill>
                  <a:schemeClr val="tx2"/>
                </a:solidFill>
              </a:rPr>
              <a:t>)</a:t>
            </a:r>
            <a:r>
              <a:rPr lang="bg-BG" sz="1400" dirty="0">
                <a:solidFill>
                  <a:schemeClr val="tx2"/>
                </a:solidFill>
              </a:rPr>
              <a:t> в размер на до </a:t>
            </a:r>
            <a:r>
              <a:rPr lang="bg-BG" sz="1400" b="1" dirty="0">
                <a:solidFill>
                  <a:srgbClr val="00588D"/>
                </a:solidFill>
              </a:rPr>
              <a:t>115,3 млн. евро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226D96-9F1D-497B-A042-4DB5D50D1265}"/>
              </a:ext>
            </a:extLst>
          </p:cNvPr>
          <p:cNvSpPr/>
          <p:nvPr/>
        </p:nvSpPr>
        <p:spPr>
          <a:xfrm>
            <a:off x="245141" y="4635480"/>
            <a:ext cx="8653718" cy="13413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bg-BG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Май 2019</a:t>
            </a:r>
          </a:p>
          <a:p>
            <a:pPr lvl="0" algn="just">
              <a:spcAft>
                <a:spcPts val="0"/>
              </a:spcAft>
            </a:pPr>
            <a:r>
              <a:rPr lang="bg-BG" sz="1400" dirty="0">
                <a:solidFill>
                  <a:schemeClr val="tx2"/>
                </a:solidFill>
              </a:rPr>
              <a:t>В ход са преговори с ЕБВР за подписване на Анекс към оперативното споразумение за съобразяване на параметрите с актуализацията на Предварителната оценка, както и Споразумение за предоставяне на техническа подкрепа на допустими ВиК оператори  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55DBE8-E3CF-4E71-B27B-9A85E7043117}"/>
              </a:ext>
            </a:extLst>
          </p:cNvPr>
          <p:cNvSpPr/>
          <p:nvPr/>
        </p:nvSpPr>
        <p:spPr>
          <a:xfrm>
            <a:off x="245141" y="3041360"/>
            <a:ext cx="8653718" cy="13413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bg-BG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Октомври - Май 2019</a:t>
            </a:r>
          </a:p>
          <a:p>
            <a:pPr lvl="0" algn="just">
              <a:spcAft>
                <a:spcPts val="0"/>
              </a:spcAft>
            </a:pPr>
            <a:r>
              <a:rPr lang="bg-BG" sz="1400" dirty="0">
                <a:solidFill>
                  <a:schemeClr val="tx2"/>
                </a:solidFill>
              </a:rPr>
              <a:t>В рамките на изпълнение на оперативното споразумение ЕБВР е провела подготвителни срещи </a:t>
            </a:r>
            <a:r>
              <a:rPr lang="bg-BG" sz="1400" b="1" dirty="0">
                <a:solidFill>
                  <a:schemeClr val="tx2"/>
                </a:solidFill>
              </a:rPr>
              <a:t>с ВиКО, 14 от които </a:t>
            </a:r>
            <a:r>
              <a:rPr lang="bg-BG" sz="1400" dirty="0">
                <a:solidFill>
                  <a:schemeClr val="tx2"/>
                </a:solidFill>
              </a:rPr>
              <a:t>са заявили интерес за ползване на финансиране чрез финансовия инструмент</a:t>
            </a:r>
            <a:endParaRPr lang="en-GB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821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4">
            <a:extLst>
              <a:ext uri="{FF2B5EF4-FFF2-40B4-BE49-F238E27FC236}">
                <a16:creationId xmlns:a16="http://schemas.microsoft.com/office/drawing/2014/main" id="{8434B9FC-154C-435C-9747-41F17B8B37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BD64999-8ECA-4516-B5D5-3FE453ED2DBC}" type="slidenum">
              <a:rPr lang="en-US" altLang="en-US" smtClean="0">
                <a:solidFill>
                  <a:schemeClr val="bg1"/>
                </a:solidFill>
              </a:rPr>
              <a:pPr/>
              <a:t>4</a:t>
            </a:fld>
            <a:endParaRPr lang="en-US" altLang="en-US" dirty="0">
              <a:solidFill>
                <a:schemeClr val="bg1"/>
              </a:solidFill>
            </a:endParaRPr>
          </a:p>
        </p:txBody>
      </p:sp>
      <p:grpSp>
        <p:nvGrpSpPr>
          <p:cNvPr id="45059" name="Group 11">
            <a:extLst>
              <a:ext uri="{FF2B5EF4-FFF2-40B4-BE49-F238E27FC236}">
                <a16:creationId xmlns:a16="http://schemas.microsoft.com/office/drawing/2014/main" id="{20C8865F-2A7D-409B-8991-F95718F945CD}"/>
              </a:ext>
            </a:extLst>
          </p:cNvPr>
          <p:cNvGrpSpPr>
            <a:grpSpLocks/>
          </p:cNvGrpSpPr>
          <p:nvPr/>
        </p:nvGrpSpPr>
        <p:grpSpPr bwMode="auto">
          <a:xfrm>
            <a:off x="4497388" y="1674813"/>
            <a:ext cx="2946400" cy="4524375"/>
            <a:chOff x="3806638" y="1137355"/>
            <a:chExt cx="2946181" cy="4229492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6DC2AD0-5E09-4003-924A-18ADB8F890E3}"/>
                </a:ext>
              </a:extLst>
            </p:cNvPr>
            <p:cNvSpPr/>
            <p:nvPr/>
          </p:nvSpPr>
          <p:spPr>
            <a:xfrm>
              <a:off x="4636838" y="1137355"/>
              <a:ext cx="1519125" cy="47785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bg-BG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ФМФИБ ЕАД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55260B1-8473-4F8B-B9CC-9838C83DC7B3}"/>
                </a:ext>
              </a:extLst>
            </p:cNvPr>
            <p:cNvSpPr/>
            <p:nvPr/>
          </p:nvSpPr>
          <p:spPr>
            <a:xfrm>
              <a:off x="4155862" y="3545939"/>
              <a:ext cx="1617542" cy="317583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bg-BG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Търговски банки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7645A37F-91E9-4F7A-9963-9A9C68F4A5FA}"/>
                </a:ext>
              </a:extLst>
            </p:cNvPr>
            <p:cNvSpPr/>
            <p:nvPr/>
          </p:nvSpPr>
          <p:spPr>
            <a:xfrm>
              <a:off x="4155862" y="4295376"/>
              <a:ext cx="2596957" cy="1071471"/>
            </a:xfrm>
            <a:prstGeom prst="rect">
              <a:avLst/>
            </a:prstGeom>
            <a:solidFill>
              <a:srgbClr val="6699FF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bg-BG" sz="1400" b="1" dirty="0">
                  <a:solidFill>
                    <a:srgbClr val="13111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Допустими ВиКО</a:t>
              </a:r>
            </a:p>
          </p:txBody>
        </p:sp>
        <p:cxnSp>
          <p:nvCxnSpPr>
            <p:cNvPr id="50" name="Elbow Connector 49">
              <a:extLst>
                <a:ext uri="{FF2B5EF4-FFF2-40B4-BE49-F238E27FC236}">
                  <a16:creationId xmlns:a16="http://schemas.microsoft.com/office/drawing/2014/main" id="{8C0B8307-52B9-4CFE-A8C4-EB130BFC2F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57129" y="3862887"/>
              <a:ext cx="1" cy="444783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5084" name="TextBox 52">
              <a:extLst>
                <a:ext uri="{FF2B5EF4-FFF2-40B4-BE49-F238E27FC236}">
                  <a16:creationId xmlns:a16="http://schemas.microsoft.com/office/drawing/2014/main" id="{B3252A95-58C7-4BD6-8A40-667006DA03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9547" y="3960184"/>
              <a:ext cx="1071560" cy="287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bg-BG" altLang="en-US" sz="1400" b="1">
                  <a:cs typeface="Arial" panose="020B0604020202020204" pitchFamily="34" charset="0"/>
                </a:rPr>
                <a:t>Заеми</a:t>
              </a:r>
            </a:p>
          </p:txBody>
        </p:sp>
        <p:sp>
          <p:nvSpPr>
            <p:cNvPr id="45085" name="TextBox 53">
              <a:extLst>
                <a:ext uri="{FF2B5EF4-FFF2-40B4-BE49-F238E27FC236}">
                  <a16:creationId xmlns:a16="http://schemas.microsoft.com/office/drawing/2014/main" id="{D8F661A4-57F3-40A9-9A42-1E27BE8C3E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06638" y="3052209"/>
              <a:ext cx="1204753" cy="538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bg-BG" altLang="en-US" sz="1000" b="1">
                  <a:cs typeface="Arial" panose="020B0604020202020204" pitchFamily="34" charset="0"/>
                </a:rPr>
                <a:t>Покритие на кредитния </a:t>
              </a:r>
              <a:endParaRPr lang="en-US" altLang="en-US" sz="1000" b="1">
                <a:cs typeface="Arial" panose="020B0604020202020204" pitchFamily="34" charset="0"/>
              </a:endParaRPr>
            </a:p>
            <a:p>
              <a:r>
                <a:rPr lang="bg-BG" altLang="en-US" sz="1000" b="1">
                  <a:cs typeface="Arial" panose="020B0604020202020204" pitchFamily="34" charset="0"/>
                </a:rPr>
                <a:t>риск</a:t>
              </a: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EF1041AD-A4DA-453A-969F-1CE63D76EA6C}"/>
              </a:ext>
            </a:extLst>
          </p:cNvPr>
          <p:cNvSpPr/>
          <p:nvPr/>
        </p:nvSpPr>
        <p:spPr>
          <a:xfrm>
            <a:off x="4822825" y="2533377"/>
            <a:ext cx="2682875" cy="608013"/>
          </a:xfrm>
          <a:prstGeom prst="rect">
            <a:avLst/>
          </a:prstGeom>
          <a:solidFill>
            <a:srgbClr val="009EE5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 за сектор ВиК</a:t>
            </a:r>
          </a:p>
          <a:p>
            <a:pPr algn="ctr">
              <a:spcBef>
                <a:spcPts val="600"/>
              </a:spcBef>
              <a:defRPr/>
            </a:pPr>
            <a:r>
              <a:rPr lang="bg-BG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230,5 млн. евра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A84D8A86-614E-4ED3-B3AC-6F685AD3333D}"/>
              </a:ext>
            </a:extLst>
          </p:cNvPr>
          <p:cNvSpPr/>
          <p:nvPr/>
        </p:nvSpPr>
        <p:spPr>
          <a:xfrm>
            <a:off x="4646613" y="3214688"/>
            <a:ext cx="1512887" cy="52705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158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bg-BG" dirty="0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81151A37-A846-40ED-9199-C76EFB1B8435}"/>
              </a:ext>
            </a:extLst>
          </p:cNvPr>
          <p:cNvSpPr/>
          <p:nvPr/>
        </p:nvSpPr>
        <p:spPr>
          <a:xfrm>
            <a:off x="6294438" y="3219450"/>
            <a:ext cx="1454150" cy="51911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158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bg-BG" dirty="0"/>
          </a:p>
        </p:txBody>
      </p:sp>
      <p:sp>
        <p:nvSpPr>
          <p:cNvPr id="45063" name="Rectangle 40">
            <a:extLst>
              <a:ext uri="{FF2B5EF4-FFF2-40B4-BE49-F238E27FC236}">
                <a16:creationId xmlns:a16="http://schemas.microsoft.com/office/drawing/2014/main" id="{E8C86253-4DE8-47B9-9CEE-D118F9C9CF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9938" y="3248025"/>
            <a:ext cx="16462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bg-BG" altLang="en-US" sz="1200" b="1">
                <a:cs typeface="Arial" panose="020B0604020202020204" pitchFamily="34" charset="0"/>
              </a:rPr>
              <a:t>Гаранции </a:t>
            </a:r>
          </a:p>
          <a:p>
            <a:pPr algn="ctr"/>
            <a:r>
              <a:rPr lang="bg-BG" altLang="en-US" sz="1200" b="1">
                <a:cs typeface="Arial" panose="020B0604020202020204" pitchFamily="34" charset="0"/>
              </a:rPr>
              <a:t>до 46 млн. евра</a:t>
            </a:r>
          </a:p>
        </p:txBody>
      </p:sp>
      <p:cxnSp>
        <p:nvCxnSpPr>
          <p:cNvPr id="43" name="Elbow Connector 49">
            <a:extLst>
              <a:ext uri="{FF2B5EF4-FFF2-40B4-BE49-F238E27FC236}">
                <a16:creationId xmlns:a16="http://schemas.microsoft.com/office/drawing/2014/main" id="{A4720400-3BA4-49A5-9C2E-6FD67B08C6A9}"/>
              </a:ext>
            </a:extLst>
          </p:cNvPr>
          <p:cNvCxnSpPr>
            <a:cxnSpLocks/>
          </p:cNvCxnSpPr>
          <p:nvPr/>
        </p:nvCxnSpPr>
        <p:spPr>
          <a:xfrm>
            <a:off x="5487988" y="3738563"/>
            <a:ext cx="0" cy="512762"/>
          </a:xfrm>
          <a:prstGeom prst="straightConnector1">
            <a:avLst/>
          </a:prstGeom>
          <a:ln w="22225">
            <a:solidFill>
              <a:schemeClr val="accent6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49">
            <a:extLst>
              <a:ext uri="{FF2B5EF4-FFF2-40B4-BE49-F238E27FC236}">
                <a16:creationId xmlns:a16="http://schemas.microsoft.com/office/drawing/2014/main" id="{134CDE9E-EE32-4905-93A9-1998F6012EDC}"/>
              </a:ext>
            </a:extLst>
          </p:cNvPr>
          <p:cNvCxnSpPr>
            <a:cxnSpLocks/>
          </p:cNvCxnSpPr>
          <p:nvPr/>
        </p:nvCxnSpPr>
        <p:spPr>
          <a:xfrm>
            <a:off x="5876925" y="3757613"/>
            <a:ext cx="0" cy="493712"/>
          </a:xfrm>
          <a:prstGeom prst="straightConnector1">
            <a:avLst/>
          </a:prstGeom>
          <a:ln w="22225" cap="flat" cmpd="sng" algn="ctr">
            <a:solidFill>
              <a:schemeClr val="dk1"/>
            </a:solidFill>
            <a:prstDash val="dash"/>
            <a:round/>
            <a:headEnd type="triangl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8" name="Elbow Connector 49">
            <a:extLst>
              <a:ext uri="{FF2B5EF4-FFF2-40B4-BE49-F238E27FC236}">
                <a16:creationId xmlns:a16="http://schemas.microsoft.com/office/drawing/2014/main" id="{2186E3FD-5498-4677-82FF-6A6BB3FE2E17}"/>
              </a:ext>
            </a:extLst>
          </p:cNvPr>
          <p:cNvCxnSpPr>
            <a:cxnSpLocks/>
          </p:cNvCxnSpPr>
          <p:nvPr/>
        </p:nvCxnSpPr>
        <p:spPr>
          <a:xfrm>
            <a:off x="5386170" y="4576226"/>
            <a:ext cx="2633" cy="4479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9" name="Elbow Connector 49">
            <a:extLst>
              <a:ext uri="{FF2B5EF4-FFF2-40B4-BE49-F238E27FC236}">
                <a16:creationId xmlns:a16="http://schemas.microsoft.com/office/drawing/2014/main" id="{6B17C4A3-490D-47AC-B692-D90C67260AB7}"/>
              </a:ext>
            </a:extLst>
          </p:cNvPr>
          <p:cNvCxnSpPr>
            <a:cxnSpLocks/>
          </p:cNvCxnSpPr>
          <p:nvPr/>
        </p:nvCxnSpPr>
        <p:spPr>
          <a:xfrm>
            <a:off x="6662738" y="3722947"/>
            <a:ext cx="0" cy="13300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Elbow Connector 49">
            <a:extLst>
              <a:ext uri="{FF2B5EF4-FFF2-40B4-BE49-F238E27FC236}">
                <a16:creationId xmlns:a16="http://schemas.microsoft.com/office/drawing/2014/main" id="{86372CEF-A526-4909-9DB6-DF98CB215176}"/>
              </a:ext>
            </a:extLst>
          </p:cNvPr>
          <p:cNvCxnSpPr>
            <a:cxnSpLocks/>
          </p:cNvCxnSpPr>
          <p:nvPr/>
        </p:nvCxnSpPr>
        <p:spPr>
          <a:xfrm flipV="1">
            <a:off x="7235825" y="3738143"/>
            <a:ext cx="0" cy="13148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8E2B48EA-BE01-44EC-B834-A7FD6A69A520}"/>
              </a:ext>
            </a:extLst>
          </p:cNvPr>
          <p:cNvSpPr/>
          <p:nvPr/>
        </p:nvSpPr>
        <p:spPr>
          <a:xfrm>
            <a:off x="1957388" y="3943350"/>
            <a:ext cx="2379662" cy="304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Съфинансиране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449D6154-506B-4C59-97F3-95B9060B5A0A}"/>
              </a:ext>
            </a:extLst>
          </p:cNvPr>
          <p:cNvSpPr/>
          <p:nvPr/>
        </p:nvSpPr>
        <p:spPr>
          <a:xfrm>
            <a:off x="1957388" y="4252913"/>
            <a:ext cx="2379662" cy="41910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bg-BG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Допълнителен лостов ефект чрез средства от търговски банки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08ABECC-0865-440D-84C1-D10A159736F7}"/>
              </a:ext>
            </a:extLst>
          </p:cNvPr>
          <p:cNvSpPr/>
          <p:nvPr/>
        </p:nvSpPr>
        <p:spPr>
          <a:xfrm>
            <a:off x="2193925" y="2517775"/>
            <a:ext cx="1581150" cy="70167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ЕБВР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C09A9570-4304-4A31-816C-996F26D34D1A}"/>
              </a:ext>
            </a:extLst>
          </p:cNvPr>
          <p:cNvSpPr/>
          <p:nvPr/>
        </p:nvSpPr>
        <p:spPr>
          <a:xfrm>
            <a:off x="3775075" y="2790825"/>
            <a:ext cx="1042988" cy="209550"/>
          </a:xfrm>
          <a:prstGeom prst="rightArrow">
            <a:avLst/>
          </a:prstGeom>
          <a:solidFill>
            <a:srgbClr val="009E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2FCBB699-DEA7-4D42-BA8D-F4F89831E590}"/>
              </a:ext>
            </a:extLst>
          </p:cNvPr>
          <p:cNvSpPr/>
          <p:nvPr/>
        </p:nvSpPr>
        <p:spPr>
          <a:xfrm>
            <a:off x="5948363" y="2230438"/>
            <a:ext cx="215900" cy="307975"/>
          </a:xfrm>
          <a:prstGeom prst="downArrow">
            <a:avLst/>
          </a:prstGeom>
          <a:solidFill>
            <a:srgbClr val="009E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D7E0C881-5748-486B-A4CA-734B487AAAB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8189" y="133004"/>
            <a:ext cx="6406111" cy="516284"/>
          </a:xfr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bg-BG" sz="1800" b="1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ФИ за развитие на Водния сектор по ОПОС 2014-2020</a:t>
            </a:r>
            <a:endParaRPr lang="en-GB" sz="1800" b="1" dirty="0">
              <a:solidFill>
                <a:srgbClr val="00588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4DA995F-D51F-490F-8E3D-40F8BE35230D}"/>
              </a:ext>
            </a:extLst>
          </p:cNvPr>
          <p:cNvSpPr/>
          <p:nvPr/>
        </p:nvSpPr>
        <p:spPr>
          <a:xfrm>
            <a:off x="5327650" y="815975"/>
            <a:ext cx="1519238" cy="511175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ОПОС 2014-2020</a:t>
            </a:r>
          </a:p>
        </p:txBody>
      </p:sp>
      <p:sp>
        <p:nvSpPr>
          <p:cNvPr id="57" name="Arrow: Down 56">
            <a:extLst>
              <a:ext uri="{FF2B5EF4-FFF2-40B4-BE49-F238E27FC236}">
                <a16:creationId xmlns:a16="http://schemas.microsoft.com/office/drawing/2014/main" id="{33951EC4-0B98-40C2-B959-CA5C5A22A840}"/>
              </a:ext>
            </a:extLst>
          </p:cNvPr>
          <p:cNvSpPr/>
          <p:nvPr/>
        </p:nvSpPr>
        <p:spPr>
          <a:xfrm>
            <a:off x="5965825" y="1352550"/>
            <a:ext cx="215900" cy="307975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5077" name="Rectangle 29">
            <a:extLst>
              <a:ext uri="{FF2B5EF4-FFF2-40B4-BE49-F238E27FC236}">
                <a16:creationId xmlns:a16="http://schemas.microsoft.com/office/drawing/2014/main" id="{C9B4BF6D-3EF6-42A5-A94C-120E0B9F1F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6638" y="3219450"/>
            <a:ext cx="17383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bg-BG" altLang="en-US" sz="1200" b="1">
                <a:cs typeface="Arial" panose="020B0604020202020204" pitchFamily="34" charset="0"/>
              </a:rPr>
              <a:t>Заеми</a:t>
            </a:r>
          </a:p>
          <a:p>
            <a:pPr algn="ctr"/>
            <a:r>
              <a:rPr lang="bg-BG" altLang="en-US" sz="1200" b="1">
                <a:cs typeface="Arial" panose="020B0604020202020204" pitchFamily="34" charset="0"/>
              </a:rPr>
              <a:t> до 184,5 млн. евра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3B2DF13-6B15-42FA-9BBD-C416AFD0BDF6}"/>
              </a:ext>
            </a:extLst>
          </p:cNvPr>
          <p:cNvSpPr/>
          <p:nvPr/>
        </p:nvSpPr>
        <p:spPr>
          <a:xfrm>
            <a:off x="4999038" y="5205413"/>
            <a:ext cx="2597150" cy="1146175"/>
          </a:xfrm>
          <a:prstGeom prst="rect">
            <a:avLst/>
          </a:prstGeom>
          <a:solidFill>
            <a:srgbClr val="6699FF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1400" b="1" dirty="0">
                <a:solidFill>
                  <a:srgbClr val="1311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Допустими ВиКО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5889557-06ED-431D-989F-CD9E7BBA8945}"/>
              </a:ext>
            </a:extLst>
          </p:cNvPr>
          <p:cNvSpPr/>
          <p:nvPr/>
        </p:nvSpPr>
        <p:spPr>
          <a:xfrm>
            <a:off x="5151438" y="5357813"/>
            <a:ext cx="2597150" cy="1146175"/>
          </a:xfrm>
          <a:prstGeom prst="rect">
            <a:avLst/>
          </a:prstGeom>
          <a:solidFill>
            <a:srgbClr val="6699FF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1400" b="1" dirty="0">
                <a:solidFill>
                  <a:srgbClr val="1311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Допустими ВиКО</a:t>
            </a:r>
          </a:p>
        </p:txBody>
      </p:sp>
    </p:spTree>
    <p:extLst>
      <p:ext uri="{BB962C8B-B14F-4D97-AF65-F5344CB8AC3E}">
        <p14:creationId xmlns:p14="http://schemas.microsoft.com/office/powerpoint/2010/main" val="882258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Box 7">
            <a:extLst>
              <a:ext uri="{FF2B5EF4-FFF2-40B4-BE49-F238E27FC236}">
                <a16:creationId xmlns:a16="http://schemas.microsoft.com/office/drawing/2014/main" id="{D0480E7E-13C8-4370-A5F4-186FAB08DE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629" y="307975"/>
            <a:ext cx="73020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bg-BG" altLang="en-US" b="1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Параметри на финансирането по ФИ за Водния сектор</a:t>
            </a:r>
          </a:p>
        </p:txBody>
      </p:sp>
      <p:sp>
        <p:nvSpPr>
          <p:cNvPr id="22" name="Rectangle 2">
            <a:extLst>
              <a:ext uri="{FF2B5EF4-FFF2-40B4-BE49-F238E27FC236}">
                <a16:creationId xmlns:a16="http://schemas.microsoft.com/office/drawing/2014/main" id="{A52466F0-8A2A-4C3F-AFE3-05DE1E93A1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525" y="731982"/>
            <a:ext cx="8213725" cy="201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defRPr/>
            </a:pPr>
            <a:r>
              <a:rPr lang="bg-BG" altLang="bg-BG" b="1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Цел на кредита</a:t>
            </a:r>
          </a:p>
          <a:p>
            <a:pPr marL="177800" indent="-177800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ru-RU" altLang="bg-BG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осигуряване на финансиране за част от допустимите инвестиционни разходи по ВиК проекти, за които се предоставя БФП по ОПОС 2014-2020 г.</a:t>
            </a:r>
            <a:r>
              <a:rPr lang="en-GB" altLang="bg-BG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ru-RU" altLang="bg-BG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или заеми за дейности, насочени към оптимизиране на оперативните разходи и други допустими дейности в съответствие с ОПОС</a:t>
            </a:r>
            <a:endParaRPr lang="en-GB" altLang="bg-BG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defRPr/>
            </a:pPr>
            <a:r>
              <a:rPr lang="bg-BG" altLang="bg-BG" b="1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Срок на кредита</a:t>
            </a:r>
          </a:p>
          <a:p>
            <a:pPr marL="177800" indent="-177800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от 24 до 180 месеца  </a:t>
            </a:r>
          </a:p>
        </p:txBody>
      </p:sp>
      <p:sp>
        <p:nvSpPr>
          <p:cNvPr id="47108" name="Slide Number Placeholder 1">
            <a:extLst>
              <a:ext uri="{FF2B5EF4-FFF2-40B4-BE49-F238E27FC236}">
                <a16:creationId xmlns:a16="http://schemas.microsoft.com/office/drawing/2014/main" id="{A4F0190F-6321-40CF-BF6D-C819ECAC081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42D500E-D593-4DF8-AA12-6D182D69A461}" type="slidenum">
              <a:rPr lang="en-US" altLang="en-US" smtClean="0">
                <a:solidFill>
                  <a:schemeClr val="bg1"/>
                </a:solidFill>
                <a:latin typeface="Gill Sans MT" panose="020B0502020104020203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1E0779EE-789D-4931-8F58-69BE138B99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027" y="2851063"/>
            <a:ext cx="7926388" cy="327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defRPr/>
            </a:pPr>
            <a:r>
              <a:rPr lang="bg-BG" altLang="bg-BG" b="1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Гратисен период</a:t>
            </a:r>
          </a:p>
          <a:p>
            <a:pPr marL="177800" indent="-177800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до 36 месеца </a:t>
            </a:r>
          </a:p>
          <a:p>
            <a:pPr eaLnBrk="1" hangingPunct="1">
              <a:spcAft>
                <a:spcPts val="200"/>
              </a:spcAft>
              <a:buClr>
                <a:srgbClr val="1F497D"/>
              </a:buClr>
              <a:buSzPct val="110000"/>
              <a:defRPr/>
            </a:pPr>
            <a:r>
              <a:rPr lang="bg-BG" altLang="bg-BG" b="1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Период на усвояване</a:t>
            </a:r>
          </a:p>
          <a:p>
            <a:pPr marL="177800" indent="-177800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до 31 декември 2023 г.</a:t>
            </a:r>
          </a:p>
          <a:p>
            <a:pPr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defRPr/>
            </a:pPr>
            <a:r>
              <a:rPr lang="bg-BG" altLang="bg-BG" b="1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Лихвен процент </a:t>
            </a:r>
          </a:p>
          <a:p>
            <a:pPr marL="177800" indent="-177800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ru-RU" altLang="bg-BG" b="1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0 % лихва за средствата</a:t>
            </a:r>
            <a:r>
              <a:rPr lang="ru-RU" altLang="bg-BG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, предоставени от ОПОС;</a:t>
            </a:r>
          </a:p>
          <a:p>
            <a:pPr marL="177800" indent="-177800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ru-RU" altLang="bg-BG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лихва за средствата от ЕБВР</a:t>
            </a:r>
            <a:r>
              <a:rPr lang="bg-BG" altLang="bg-BG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, съгласно вътрешните правила и политики на банката при отчитане на спецификите на съответната кредитна сделка</a:t>
            </a:r>
            <a:r>
              <a:rPr lang="ru-RU" altLang="bg-BG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177800" indent="-177800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средно-претеглена лихва общо по кредита;</a:t>
            </a:r>
          </a:p>
          <a:p>
            <a:pPr eaLnBrk="1" hangingPunct="1">
              <a:spcAft>
                <a:spcPts val="200"/>
              </a:spcAft>
              <a:buClr>
                <a:srgbClr val="1F497D"/>
              </a:buClr>
              <a:buSzPct val="110000"/>
              <a:defRPr/>
            </a:pPr>
            <a:r>
              <a:rPr lang="bg-BG" altLang="bg-BG" b="1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Такси и комисиони  </a:t>
            </a:r>
          </a:p>
          <a:p>
            <a:pPr marL="177800" indent="-177800" eaLnBrk="1" hangingPunct="1">
              <a:spcBef>
                <a:spcPts val="0"/>
              </a:spcBef>
              <a:spcAft>
                <a:spcPts val="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bg-BG" altLang="bg-BG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не се начисляват за средствата от ОПОС</a:t>
            </a:r>
          </a:p>
        </p:txBody>
      </p:sp>
    </p:spTree>
    <p:extLst>
      <p:ext uri="{BB962C8B-B14F-4D97-AF65-F5344CB8AC3E}">
        <p14:creationId xmlns:p14="http://schemas.microsoft.com/office/powerpoint/2010/main" val="2190213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AE7FB2-988C-4D8F-99C5-77ED50B9A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2000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ПОСТИГНАТИ РЕЗУЛТАТИ</a:t>
            </a:r>
            <a:endParaRPr lang="en-GB" dirty="0">
              <a:solidFill>
                <a:srgbClr val="00588D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3434B2-11FB-43F5-B920-A52879693574}"/>
              </a:ext>
            </a:extLst>
          </p:cNvPr>
          <p:cNvSpPr txBox="1"/>
          <p:nvPr/>
        </p:nvSpPr>
        <p:spPr>
          <a:xfrm>
            <a:off x="590034" y="709710"/>
            <a:ext cx="7251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bg-BG" b="1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Оперативно споразумение с ЕБВР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45D9D5-D45C-45A3-AB6D-DDD71B50B494}"/>
              </a:ext>
            </a:extLst>
          </p:cNvPr>
          <p:cNvSpPr/>
          <p:nvPr/>
        </p:nvSpPr>
        <p:spPr>
          <a:xfrm>
            <a:off x="374754" y="1079042"/>
            <a:ext cx="8084216" cy="52317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Предварителен (документален) преглед на всички допустими ВиКО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Първоначален преглед от страна на ЕБВР, след който за финансиране са одобрени 6 ВиКО за заеми в размер на приблизително на </a:t>
            </a:r>
            <a:r>
              <a:rPr lang="ru-RU" b="1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56.3 млн. лева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 това число </a:t>
            </a:r>
            <a:r>
              <a:rPr lang="ru-RU" b="1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28.8 млн. лева от ОПОС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285750" indent="428625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ВиКО - Смолян;</a:t>
            </a:r>
            <a:endParaRPr lang="en-GB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428625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bg-BG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 - Русе;</a:t>
            </a:r>
          </a:p>
          <a:p>
            <a:pPr marL="285750" indent="428625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ВиКО - Кърджали;</a:t>
            </a:r>
          </a:p>
          <a:p>
            <a:pPr marL="285750" indent="428625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ВиКО - Стара Загора;</a:t>
            </a:r>
          </a:p>
          <a:p>
            <a:pPr marL="285750" indent="428625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ВиКО - Враца</a:t>
            </a:r>
            <a:endParaRPr lang="en-GB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428625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ВиКО - Силистра.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Подписани са писма за намерение по отношение на ВиКО Русе и ВиКО Смолян, провежда се </a:t>
            </a:r>
            <a:r>
              <a:rPr lang="en-GB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due diligence</a:t>
            </a:r>
            <a:r>
              <a:rPr lang="bg-BG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подписване на договори за заем през септември 2019 за</a:t>
            </a:r>
            <a:r>
              <a:rPr lang="bg-BG" b="1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23.3</a:t>
            </a:r>
            <a:r>
              <a:rPr lang="bg-BG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млн.лева</a:t>
            </a:r>
            <a:r>
              <a:rPr lang="en-GB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bg-BG" sz="1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55273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770A59-8F2E-4187-B6AE-333138347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 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8C037AD-94FC-4CE7-8F0B-11D955DBD5B1}"/>
              </a:ext>
            </a:extLst>
          </p:cNvPr>
          <p:cNvSpPr/>
          <p:nvPr/>
        </p:nvSpPr>
        <p:spPr>
          <a:xfrm>
            <a:off x="278226" y="1379912"/>
            <a:ext cx="8587548" cy="4304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q"/>
            </a:pPr>
            <a:endParaRPr lang="bg-BG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428625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bg-BG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 algn="just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bg-BG" b="1" dirty="0">
                <a:solidFill>
                  <a:srgbClr val="4343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процес на първоначално одобрение са </a:t>
            </a:r>
            <a:r>
              <a:rPr lang="ru-RU" b="1" dirty="0">
                <a:solidFill>
                  <a:srgbClr val="4343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заеми в размер на приблизително </a:t>
            </a:r>
            <a:r>
              <a:rPr lang="ru-RU" b="1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6.9 млн. лева, 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включително </a:t>
            </a:r>
            <a:r>
              <a:rPr lang="ru-RU" b="1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4.8 млн. лева от ОПОС 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за:</a:t>
            </a:r>
          </a:p>
          <a:p>
            <a:pPr marL="285750" indent="428625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ВиКО - Ямбол;</a:t>
            </a:r>
          </a:p>
          <a:p>
            <a:pPr marL="285750" indent="428625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ВиКО - Видин </a:t>
            </a:r>
          </a:p>
          <a:p>
            <a:pPr marL="285750" lvl="0" indent="-285750" algn="just">
              <a:spcBef>
                <a:spcPts val="600"/>
              </a:spcBef>
              <a:buFont typeface="Wingdings" panose="05000000000000000000" pitchFamily="2" charset="2"/>
              <a:buChar char="q"/>
            </a:pPr>
            <a:endParaRPr lang="bg-BG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 algn="just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bg-BG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29.01.2019 г. стартира процедура за избор на банки, които да предоставят заеми на допустими ВиК оператори по гаранционния продукт. </a:t>
            </a:r>
          </a:p>
          <a:p>
            <a:pPr lvl="0" algn="just">
              <a:spcBef>
                <a:spcPts val="600"/>
              </a:spcBef>
            </a:pPr>
            <a:endParaRPr lang="bg-BG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 algn="just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bg-BG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 извършения подбор са класирани две банки. Очаква се подписване на споразумения между ЕБВР и двете банки в периода юли-август 2019.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bg-BG" sz="1400" b="1" dirty="0">
              <a:solidFill>
                <a:srgbClr val="434342"/>
              </a:solidFill>
            </a:endParaRPr>
          </a:p>
          <a:p>
            <a:pPr algn="just"/>
            <a:endParaRPr lang="bg-BG" sz="1400" b="1" dirty="0">
              <a:solidFill>
                <a:srgbClr val="434342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bg-BG" sz="1400" b="1" dirty="0">
              <a:solidFill>
                <a:srgbClr val="434342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bg-BG" sz="1400" b="1" dirty="0">
              <a:solidFill>
                <a:schemeClr val="tx2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bg-BG" sz="1400" b="1" dirty="0">
              <a:solidFill>
                <a:schemeClr val="tx2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bg-BG" sz="1400" b="1" dirty="0">
              <a:solidFill>
                <a:schemeClr val="tx2"/>
              </a:solidFill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097EF0B4-7CF2-4A7B-A58B-0A36BEE2BC3A}"/>
              </a:ext>
            </a:extLst>
          </p:cNvPr>
          <p:cNvSpPr txBox="1">
            <a:spLocks/>
          </p:cNvSpPr>
          <p:nvPr/>
        </p:nvSpPr>
        <p:spPr>
          <a:xfrm>
            <a:off x="285234" y="67365"/>
            <a:ext cx="6267966" cy="319084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lang="en-US" sz="1800" b="1" kern="1200" smtClean="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bg-BG" sz="200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ПОСТИГНАТИ РЕЗУЛТАТИ</a:t>
            </a:r>
            <a:endParaRPr lang="en-GB" dirty="0">
              <a:solidFill>
                <a:srgbClr val="00588D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06FB9B-6312-494E-A97D-E84A1806016E}"/>
              </a:ext>
            </a:extLst>
          </p:cNvPr>
          <p:cNvSpPr txBox="1"/>
          <p:nvPr/>
        </p:nvSpPr>
        <p:spPr>
          <a:xfrm>
            <a:off x="739663" y="749808"/>
            <a:ext cx="7251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bg-BG" b="1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Оперативно споразумение с ЕБВР</a:t>
            </a:r>
          </a:p>
        </p:txBody>
      </p:sp>
    </p:spTree>
    <p:extLst>
      <p:ext uri="{BB962C8B-B14F-4D97-AF65-F5344CB8AC3E}">
        <p14:creationId xmlns:p14="http://schemas.microsoft.com/office/powerpoint/2010/main" val="3200513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le 2"/>
          <p:cNvSpPr>
            <a:spLocks noGrp="1"/>
          </p:cNvSpPr>
          <p:nvPr>
            <p:ph type="title"/>
          </p:nvPr>
        </p:nvSpPr>
        <p:spPr>
          <a:xfrm>
            <a:off x="132834" y="65548"/>
            <a:ext cx="6267966" cy="319084"/>
          </a:xfrm>
        </p:spPr>
        <p:txBody>
          <a:bodyPr/>
          <a:lstStyle/>
          <a:p>
            <a:r>
              <a:rPr lang="bg-BG" sz="2000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 по ПО2 „Отпадъци“ на ОПОС 2014-2020</a:t>
            </a:r>
            <a:br>
              <a:rPr lang="bg-BG" sz="2000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bg-BG" sz="2000" dirty="0">
              <a:solidFill>
                <a:srgbClr val="00588D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8C69B1-A66C-492A-AB21-887D8DA09900}"/>
              </a:ext>
            </a:extLst>
          </p:cNvPr>
          <p:cNvSpPr/>
          <p:nvPr/>
        </p:nvSpPr>
        <p:spPr>
          <a:xfrm>
            <a:off x="265275" y="1002796"/>
            <a:ext cx="3899399" cy="15781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bg-BG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Януари 2017</a:t>
            </a:r>
          </a:p>
          <a:p>
            <a:pPr lvl="0" algn="just"/>
            <a:r>
              <a:rPr lang="bg-BG" sz="1400" dirty="0">
                <a:solidFill>
                  <a:srgbClr val="434342"/>
                </a:solidFill>
              </a:rPr>
              <a:t>Финансово споразумение с УО на ОПОС за управление на </a:t>
            </a:r>
            <a:r>
              <a:rPr lang="bg-BG" sz="1400" b="1" dirty="0">
                <a:solidFill>
                  <a:srgbClr val="434342"/>
                </a:solidFill>
              </a:rPr>
              <a:t>финансови инструменти в сектор „Отпадъци“ в размер на 52,4 млн. лева</a:t>
            </a:r>
            <a:endParaRPr lang="bg-BG" sz="1400" dirty="0">
              <a:solidFill>
                <a:srgbClr val="43434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06842C-DD32-4E82-98A4-39A78FDE53B7}"/>
              </a:ext>
            </a:extLst>
          </p:cNvPr>
          <p:cNvSpPr/>
          <p:nvPr/>
        </p:nvSpPr>
        <p:spPr>
          <a:xfrm>
            <a:off x="265276" y="2743900"/>
            <a:ext cx="3899399" cy="137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bg-BG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Декември 2018</a:t>
            </a:r>
          </a:p>
          <a:p>
            <a:pPr algn="just"/>
            <a:r>
              <a:rPr lang="bg-BG" sz="1400" dirty="0">
                <a:solidFill>
                  <a:schemeClr val="tx2"/>
                </a:solidFill>
              </a:rPr>
              <a:t>Одобрена актуализация на предварителната оценка на финансови инструменти по ОПОС 2014-2020, изготвена през 2014 г.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4EDA33B-7286-4AE7-A615-3EF08A5177F1}"/>
              </a:ext>
            </a:extLst>
          </p:cNvPr>
          <p:cNvSpPr/>
          <p:nvPr/>
        </p:nvSpPr>
        <p:spPr>
          <a:xfrm>
            <a:off x="265277" y="4277102"/>
            <a:ext cx="8178798" cy="24956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bg-BG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Март – Май 2019</a:t>
            </a:r>
          </a:p>
          <a:p>
            <a:pPr algn="just"/>
            <a:r>
              <a:rPr lang="bg-BG" sz="1400" dirty="0">
                <a:solidFill>
                  <a:schemeClr val="tx2"/>
                </a:solidFill>
              </a:rPr>
              <a:t>Изготвени са ревизирани Бизнес план и Инвестиционна стратегия по ПО2 „Отпадъци“, в съответствие с актуализираната Предварителна оценка за финансови инструменти. </a:t>
            </a:r>
          </a:p>
          <a:p>
            <a:pPr algn="just"/>
            <a:r>
              <a:rPr lang="bg-BG" sz="1400" dirty="0">
                <a:solidFill>
                  <a:schemeClr val="tx2"/>
                </a:solidFill>
              </a:rPr>
              <a:t>В ход са разговори с УО за подписване на допълнително споразумение към финансовото споразумение.</a:t>
            </a:r>
          </a:p>
          <a:p>
            <a:pPr algn="just"/>
            <a:r>
              <a:rPr lang="bg-BG" sz="1400" dirty="0">
                <a:solidFill>
                  <a:schemeClr val="tx2"/>
                </a:solidFill>
              </a:rPr>
              <a:t>Дискутирано разширяване на областите на интервенция, включително по отношение на: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bg-BG" sz="14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Рециклиране и повторна употреба на строителни отпадъци;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chemeClr val="tx2"/>
                </a:solidFill>
              </a:rPr>
              <a:t>Изграждане на рециклиращи инсталации, както за биоразградими, така и за други видове отпадъци, като: пластмаса, опаковки, метали, стъкло, хартия;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chemeClr val="tx2"/>
                </a:solidFill>
              </a:rPr>
              <a:t>Демонстрационни проекти за събиране, синтезиране, разпространение и прилагане на нови, нетрадиционни успешни мерки, добри практики и/или управленски подходи.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83EB83-E508-405E-AB21-EE909421D156}"/>
              </a:ext>
            </a:extLst>
          </p:cNvPr>
          <p:cNvSpPr txBox="1"/>
          <p:nvPr/>
        </p:nvSpPr>
        <p:spPr>
          <a:xfrm>
            <a:off x="1797987" y="633464"/>
            <a:ext cx="5061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58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Финансово споразумение с УО на ОПОС</a:t>
            </a:r>
            <a:endParaRPr lang="bg-BG" b="1" dirty="0">
              <a:solidFill>
                <a:srgbClr val="00588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BA5B722-6D74-4DA0-97BE-F022B434283C}"/>
              </a:ext>
            </a:extLst>
          </p:cNvPr>
          <p:cNvSpPr/>
          <p:nvPr/>
        </p:nvSpPr>
        <p:spPr>
          <a:xfrm>
            <a:off x="4328562" y="1002796"/>
            <a:ext cx="4115512" cy="3136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bg-BG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Научени уроци:</a:t>
            </a:r>
          </a:p>
          <a:p>
            <a:pPr marL="285750" indent="-285750" algn="just">
              <a:spcBef>
                <a:spcPts val="600"/>
              </a:spcBef>
              <a:buFontTx/>
              <a:buChar char="-"/>
            </a:pPr>
            <a:r>
              <a:rPr lang="bg-BG" sz="1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Търговските банки имат много ограничен опит при финансиране в сектора;</a:t>
            </a:r>
          </a:p>
          <a:p>
            <a:pPr marL="285750" indent="-285750" algn="just">
              <a:spcBef>
                <a:spcPts val="600"/>
              </a:spcBef>
              <a:buFontTx/>
              <a:buChar char="-"/>
            </a:pPr>
            <a:r>
              <a:rPr lang="bg-BG" sz="1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Ограничен обхват на възможните проекти за финансиране чрез ФИ – единствено за</a:t>
            </a:r>
            <a:r>
              <a:rPr lang="bg-BG" dirty="0"/>
              <a:t> </a:t>
            </a:r>
            <a:r>
              <a:rPr lang="bg-BG" sz="1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изграждане на центрове за повторна употреба, за поправка и подготовка за повторна употреба;</a:t>
            </a:r>
          </a:p>
          <a:p>
            <a:pPr marL="285750" indent="-285750" algn="just">
              <a:spcBef>
                <a:spcPts val="600"/>
              </a:spcBef>
              <a:buFontTx/>
              <a:buChar char="-"/>
            </a:pPr>
            <a:r>
              <a:rPr lang="ru-RU" sz="1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Финансов продукт „Портфейлна гаранция" и лостов ефект по ПО2 „Отпадъци“, които не съответстват на настоящата пазарна ситуация.</a:t>
            </a:r>
            <a:r>
              <a:rPr lang="en-GB" sz="1400" dirty="0">
                <a:solidFill>
                  <a:schemeClr val="tx2"/>
                </a:solidFill>
              </a:rPr>
              <a:t> 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653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3047" y="4663440"/>
            <a:ext cx="4452981" cy="169226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097E58F-9617-42A1-95A4-FFEE2A829BFF}"/>
              </a:ext>
            </a:extLst>
          </p:cNvPr>
          <p:cNvSpPr txBox="1"/>
          <p:nvPr/>
        </p:nvSpPr>
        <p:spPr>
          <a:xfrm>
            <a:off x="1192441" y="2704692"/>
            <a:ext cx="66427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30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БЛАГОДАРЯ ЗА ВНИМАНИЕТО 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E745CA-E56F-40F9-B8E1-35F7102C9A16}"/>
              </a:ext>
            </a:extLst>
          </p:cNvPr>
          <p:cNvSpPr txBox="1"/>
          <p:nvPr/>
        </p:nvSpPr>
        <p:spPr>
          <a:xfrm>
            <a:off x="132834" y="4663440"/>
            <a:ext cx="445298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defRPr/>
            </a:pPr>
            <a:r>
              <a:rPr lang="bg-BG" altLang="bg-BG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cs typeface="Arial" panose="020B0604020202020204" pitchFamily="34" charset="0"/>
              </a:rPr>
              <a:t>Контакти</a:t>
            </a:r>
            <a:r>
              <a:rPr lang="en-US" altLang="bg-BG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cs typeface="Arial" panose="020B0604020202020204" pitchFamily="34" charset="0"/>
              </a:rPr>
              <a:t>:</a:t>
            </a:r>
          </a:p>
          <a:p>
            <a:pPr lvl="0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defRPr/>
            </a:pPr>
            <a:r>
              <a:rPr lang="en-US" altLang="bg-BG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cs typeface="Arial" panose="020B0604020202020204" pitchFamily="34" charset="0"/>
              </a:rPr>
              <a:t>1606 </a:t>
            </a:r>
            <a:r>
              <a:rPr lang="bg-BG" altLang="bg-BG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cs typeface="Arial" panose="020B0604020202020204" pitchFamily="34" charset="0"/>
              </a:rPr>
              <a:t>София</a:t>
            </a:r>
            <a:r>
              <a:rPr lang="en-US" altLang="bg-BG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cs typeface="Arial" panose="020B0604020202020204" pitchFamily="34" charset="0"/>
              </a:rPr>
              <a:t>, </a:t>
            </a:r>
            <a:r>
              <a:rPr lang="bg-BG" altLang="bg-BG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cs typeface="Arial" panose="020B0604020202020204" pitchFamily="34" charset="0"/>
              </a:rPr>
              <a:t>България</a:t>
            </a:r>
            <a:br>
              <a:rPr lang="en-US" altLang="bg-BG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cs typeface="Arial" panose="020B0604020202020204" pitchFamily="34" charset="0"/>
              </a:rPr>
            </a:br>
            <a:r>
              <a:rPr lang="en-US" altLang="bg-BG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cs typeface="Arial" panose="020B0604020202020204" pitchFamily="34" charset="0"/>
              </a:rPr>
              <a:t>30/32 </a:t>
            </a:r>
            <a:r>
              <a:rPr lang="bg-BG" altLang="bg-BG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cs typeface="Arial" panose="020B0604020202020204" pitchFamily="34" charset="0"/>
              </a:rPr>
              <a:t>Булевард Тотлебен</a:t>
            </a:r>
            <a:endParaRPr lang="en-US" altLang="bg-BG" dirty="0">
              <a:solidFill>
                <a:srgbClr val="4472C4">
                  <a:lumMod val="50000"/>
                </a:srgbClr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lvl="0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defRPr/>
            </a:pPr>
            <a:r>
              <a:rPr lang="en-US" altLang="bg-BG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cs typeface="Arial" panose="020B0604020202020204" pitchFamily="34" charset="0"/>
              </a:rPr>
              <a:t>office@fmfib.bg</a:t>
            </a:r>
            <a:br>
              <a:rPr lang="en-US" altLang="bg-BG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cs typeface="Arial" panose="020B0604020202020204" pitchFamily="34" charset="0"/>
              </a:rPr>
            </a:br>
            <a:r>
              <a:rPr lang="en-GB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cs typeface="Arial" panose="020B0604020202020204" pitchFamily="34" charset="0"/>
              </a:rPr>
              <a:t>www.fmfib.bg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7968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2029</TotalTime>
  <Words>755</Words>
  <Application>Microsoft Office PowerPoint</Application>
  <PresentationFormat>On-screen Show (4:3)</PresentationFormat>
  <Paragraphs>106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Candara</vt:lpstr>
      <vt:lpstr>Gill Sans MT</vt:lpstr>
      <vt:lpstr>Wingdings</vt:lpstr>
      <vt:lpstr>Office Theme</vt:lpstr>
      <vt:lpstr>PowerPoint Presentation</vt:lpstr>
      <vt:lpstr>ФИ по Приоритетна ос 1 „Води“ на ОПОС 2014-2020</vt:lpstr>
      <vt:lpstr>ФИ по Приоритетна ос 1 „Води“ на ОПОС 2014-2020</vt:lpstr>
      <vt:lpstr>ФИ за развитие на Водния сектор по ОПОС 2014-2020</vt:lpstr>
      <vt:lpstr>PowerPoint Presentation</vt:lpstr>
      <vt:lpstr>ПОСТИГНАТИ РЕЗУЛТАТИ</vt:lpstr>
      <vt:lpstr> </vt:lpstr>
      <vt:lpstr>ФИ по ПО2 „Отпадъци“ на ОПОС 2014-2020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sdad</dc:creator>
  <cp:lastModifiedBy>Dimitar Cherkezov</cp:lastModifiedBy>
  <cp:revision>135</cp:revision>
  <cp:lastPrinted>2019-05-27T15:01:42Z</cp:lastPrinted>
  <dcterms:created xsi:type="dcterms:W3CDTF">2016-11-10T10:20:24Z</dcterms:created>
  <dcterms:modified xsi:type="dcterms:W3CDTF">2019-05-27T15:10:44Z</dcterms:modified>
</cp:coreProperties>
</file>