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410" r:id="rId2"/>
    <p:sldId id="425" r:id="rId3"/>
    <p:sldId id="437" r:id="rId4"/>
    <p:sldId id="434" r:id="rId5"/>
    <p:sldId id="435" r:id="rId6"/>
    <p:sldId id="438" r:id="rId7"/>
    <p:sldId id="436" r:id="rId8"/>
    <p:sldId id="432" r:id="rId9"/>
    <p:sldId id="431" r:id="rId10"/>
    <p:sldId id="415" r:id="rId11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F49B"/>
    <a:srgbClr val="52F07B"/>
    <a:srgbClr val="66FF99"/>
    <a:srgbClr val="CC3300"/>
    <a:srgbClr val="009900"/>
    <a:srgbClr val="006600"/>
    <a:srgbClr val="17375E"/>
    <a:srgbClr val="003300"/>
    <a:srgbClr val="66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3" autoAdjust="0"/>
    <p:restoredTop sz="90059" autoAdjust="0"/>
  </p:normalViewPr>
  <p:slideViewPr>
    <p:cSldViewPr>
      <p:cViewPr varScale="1">
        <p:scale>
          <a:sx n="97" d="100"/>
          <a:sy n="97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818D1-92C3-42D1-9BFF-A41BD9A7D87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B8C3DC-806B-48BE-B897-7AAA0EFAF1C8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pPr>
            <a:spcAft>
              <a:spcPts val="0"/>
            </a:spcAft>
          </a:pPr>
          <a:r>
            <a:rPr lang="be-BY" sz="1800" dirty="0" smtClean="0">
              <a:solidFill>
                <a:schemeClr val="tx2">
                  <a:lumMod val="75000"/>
                </a:schemeClr>
              </a:solidFill>
            </a:rPr>
            <a:t>Индикатори за </a:t>
          </a:r>
        </a:p>
        <a:p>
          <a:pPr>
            <a:spcAft>
              <a:spcPts val="0"/>
            </a:spcAft>
          </a:pPr>
          <a:r>
            <a:rPr lang="be-BY" sz="1800" dirty="0" smtClean="0">
              <a:solidFill>
                <a:schemeClr val="tx2">
                  <a:lumMod val="75000"/>
                </a:schemeClr>
              </a:solidFill>
            </a:rPr>
            <a:t>резултат</a:t>
          </a:r>
          <a:endParaRPr lang="en-US" sz="1600" dirty="0">
            <a:solidFill>
              <a:schemeClr val="tx2">
                <a:lumMod val="75000"/>
              </a:schemeClr>
            </a:solidFill>
          </a:endParaRPr>
        </a:p>
      </dgm:t>
    </dgm:pt>
    <dgm:pt modelId="{E10345DC-529B-4BB8-83CD-5231E040A81A}" type="parTrans" cxnId="{B120B23E-EAF4-42EB-AF9A-B5CAA705E411}">
      <dgm:prSet/>
      <dgm:spPr/>
      <dgm:t>
        <a:bodyPr/>
        <a:lstStyle/>
        <a:p>
          <a:endParaRPr lang="en-US"/>
        </a:p>
      </dgm:t>
    </dgm:pt>
    <dgm:pt modelId="{F5A2F7DB-3DE7-408F-B2D2-9E42D850EB59}" type="sibTrans" cxnId="{B120B23E-EAF4-42EB-AF9A-B5CAA705E411}">
      <dgm:prSet/>
      <dgm:spPr/>
      <dgm:t>
        <a:bodyPr/>
        <a:lstStyle/>
        <a:p>
          <a:endParaRPr lang="en-US"/>
        </a:p>
      </dgm:t>
    </dgm:pt>
    <dgm:pt modelId="{CD10A413-A4B4-419E-A994-8D75E4412645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bg-BG" sz="1800" dirty="0" smtClean="0">
              <a:solidFill>
                <a:schemeClr val="tx2">
                  <a:lumMod val="75000"/>
                </a:schemeClr>
              </a:solidFill>
            </a:rPr>
            <a:t>Индикатори за изпълнение </a:t>
          </a:r>
        </a:p>
      </dgm:t>
    </dgm:pt>
    <dgm:pt modelId="{7D4D0DC4-F635-4BC0-9948-AFBA090FBC8C}" type="parTrans" cxnId="{08EA8BC2-8BFC-4B42-A901-044D5EA7E97E}">
      <dgm:prSet/>
      <dgm:spPr/>
      <dgm:t>
        <a:bodyPr/>
        <a:lstStyle/>
        <a:p>
          <a:endParaRPr lang="en-US"/>
        </a:p>
      </dgm:t>
    </dgm:pt>
    <dgm:pt modelId="{86437F03-90A5-47E7-89E4-FE38E65E9DC2}" type="sibTrans" cxnId="{08EA8BC2-8BFC-4B42-A901-044D5EA7E97E}">
      <dgm:prSet/>
      <dgm:spPr/>
      <dgm:t>
        <a:bodyPr/>
        <a:lstStyle/>
        <a:p>
          <a:endParaRPr lang="en-US"/>
        </a:p>
      </dgm:t>
    </dgm:pt>
    <dgm:pt modelId="{47672FED-1BCA-457A-B72F-6A495B1DC55A}">
      <dgm:prSet phldrT="[Text]"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l">
            <a:spcBef>
              <a:spcPts val="1000"/>
            </a:spcBef>
          </a:pPr>
          <a:r>
            <a:rPr lang="bg-BG" sz="1950" dirty="0" smtClean="0">
              <a:solidFill>
                <a:schemeClr val="tx2">
                  <a:lumMod val="75000"/>
                </a:schemeClr>
              </a:solidFill>
            </a:rPr>
            <a:t>Интегрирана система (платформа) за анализиране и оценка на рисковете от бедствия</a:t>
          </a:r>
          <a:endParaRPr lang="en-US" sz="1950" dirty="0">
            <a:solidFill>
              <a:schemeClr val="tx2">
                <a:lumMod val="75000"/>
              </a:schemeClr>
            </a:solidFill>
          </a:endParaRPr>
        </a:p>
      </dgm:t>
    </dgm:pt>
    <dgm:pt modelId="{92A6ADD8-C479-4822-9AA5-862E55553019}" type="parTrans" cxnId="{62D794FA-559B-424A-8572-636DE759AE1B}">
      <dgm:prSet/>
      <dgm:spPr/>
      <dgm:t>
        <a:bodyPr/>
        <a:lstStyle/>
        <a:p>
          <a:endParaRPr lang="en-US"/>
        </a:p>
      </dgm:t>
    </dgm:pt>
    <dgm:pt modelId="{2B3AD607-D9F2-4FC1-A219-36BFFE035439}" type="sibTrans" cxnId="{62D794FA-559B-424A-8572-636DE759AE1B}">
      <dgm:prSet/>
      <dgm:spPr/>
      <dgm:t>
        <a:bodyPr/>
        <a:lstStyle/>
        <a:p>
          <a:endParaRPr lang="en-US"/>
        </a:p>
      </dgm:t>
    </dgm:pt>
    <dgm:pt modelId="{88BCE3C2-0357-41EC-BEC3-9DB380FEA148}">
      <dgm:prSet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l">
            <a:spcBef>
              <a:spcPts val="600"/>
            </a:spcBef>
          </a:pPr>
          <a:r>
            <a:rPr lang="bg-BG" sz="1950" noProof="0" dirty="0" smtClean="0">
              <a:solidFill>
                <a:schemeClr val="tx2">
                  <a:lumMod val="75000"/>
                </a:schemeClr>
              </a:solidFill>
            </a:rPr>
            <a:t>Население в риск от свлачища </a:t>
          </a:r>
          <a:endParaRPr lang="bg-BG" sz="1950" noProof="0" dirty="0">
            <a:solidFill>
              <a:schemeClr val="tx2">
                <a:lumMod val="75000"/>
              </a:schemeClr>
            </a:solidFill>
          </a:endParaRPr>
        </a:p>
      </dgm:t>
    </dgm:pt>
    <dgm:pt modelId="{3572B5A8-8A9B-4409-983E-28CAA84899AA}" type="parTrans" cxnId="{CE4CC8D4-A6F4-41CC-B530-F2D36F92BE60}">
      <dgm:prSet/>
      <dgm:spPr/>
      <dgm:t>
        <a:bodyPr/>
        <a:lstStyle/>
        <a:p>
          <a:endParaRPr lang="en-US"/>
        </a:p>
      </dgm:t>
    </dgm:pt>
    <dgm:pt modelId="{D136813A-72E8-4AD9-8CC9-372145D22D22}" type="sibTrans" cxnId="{CE4CC8D4-A6F4-41CC-B530-F2D36F92BE60}">
      <dgm:prSet/>
      <dgm:spPr/>
      <dgm:t>
        <a:bodyPr/>
        <a:lstStyle/>
        <a:p>
          <a:endParaRPr lang="en-US"/>
        </a:p>
      </dgm:t>
    </dgm:pt>
    <dgm:pt modelId="{99154DF0-AD28-4C94-92BE-E86D6CAC834F}">
      <dgm:prSet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l">
            <a:spcBef>
              <a:spcPts val="600"/>
            </a:spcBef>
          </a:pPr>
          <a:r>
            <a:rPr lang="bg-BG" sz="1950" dirty="0" smtClean="0">
              <a:solidFill>
                <a:schemeClr val="tx2">
                  <a:lumMod val="75000"/>
                </a:schemeClr>
              </a:solidFill>
            </a:rPr>
            <a:t>Брой жители, които се ползват от мерки за защита от наводнения </a:t>
          </a:r>
          <a:endParaRPr lang="bg-BG" sz="1950" dirty="0">
            <a:solidFill>
              <a:schemeClr val="tx2">
                <a:lumMod val="75000"/>
              </a:schemeClr>
            </a:solidFill>
          </a:endParaRPr>
        </a:p>
      </dgm:t>
    </dgm:pt>
    <dgm:pt modelId="{9E70B6C8-AEA3-4AD5-8D3E-780812D5ECEE}" type="parTrans" cxnId="{11AD534C-FBD1-483A-BDAF-65F558659465}">
      <dgm:prSet/>
      <dgm:spPr/>
      <dgm:t>
        <a:bodyPr/>
        <a:lstStyle/>
        <a:p>
          <a:endParaRPr lang="en-US"/>
        </a:p>
      </dgm:t>
    </dgm:pt>
    <dgm:pt modelId="{BD7304C0-4DB7-45A1-A116-72349EDB9D54}" type="sibTrans" cxnId="{11AD534C-FBD1-483A-BDAF-65F558659465}">
      <dgm:prSet/>
      <dgm:spPr/>
      <dgm:t>
        <a:bodyPr/>
        <a:lstStyle/>
        <a:p>
          <a:endParaRPr lang="en-US"/>
        </a:p>
      </dgm:t>
    </dgm:pt>
    <dgm:pt modelId="{04A95B86-2E70-4530-B167-8575A392027A}">
      <dgm:prSet phldrT="[Text]"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l">
            <a:spcBef>
              <a:spcPts val="600"/>
            </a:spcBef>
          </a:pPr>
          <a:endParaRPr lang="bg-BG" sz="600" noProof="0" dirty="0">
            <a:solidFill>
              <a:schemeClr val="tx2">
                <a:lumMod val="75000"/>
              </a:schemeClr>
            </a:solidFill>
          </a:endParaRPr>
        </a:p>
      </dgm:t>
    </dgm:pt>
    <dgm:pt modelId="{45F28662-2A4E-4675-A622-4A9FB71C5DB0}" type="parTrans" cxnId="{659F6DF6-2432-4DF7-BEBE-41D9B73B28F1}">
      <dgm:prSet/>
      <dgm:spPr/>
      <dgm:t>
        <a:bodyPr/>
        <a:lstStyle/>
        <a:p>
          <a:endParaRPr lang="en-US"/>
        </a:p>
      </dgm:t>
    </dgm:pt>
    <dgm:pt modelId="{EA99E8D7-59A6-4860-843F-3ED16B8A6911}" type="sibTrans" cxnId="{659F6DF6-2432-4DF7-BEBE-41D9B73B28F1}">
      <dgm:prSet/>
      <dgm:spPr/>
      <dgm:t>
        <a:bodyPr/>
        <a:lstStyle/>
        <a:p>
          <a:endParaRPr lang="en-US"/>
        </a:p>
      </dgm:t>
    </dgm:pt>
    <dgm:pt modelId="{8BF4E758-50D0-42FD-89E1-71B826D25B08}">
      <dgm:prSet phldrT="[Text]"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just">
            <a:spcBef>
              <a:spcPts val="600"/>
            </a:spcBef>
          </a:pPr>
          <a:r>
            <a:rPr lang="bg-BG" sz="1950" noProof="0" dirty="0" smtClean="0">
              <a:solidFill>
                <a:schemeClr val="tx2">
                  <a:lumMod val="75000"/>
                </a:schemeClr>
              </a:solidFill>
            </a:rPr>
            <a:t>Райони със значителен потенциален риск от наводнения, в които населението няма готовност за адекватна реакция при наводнения</a:t>
          </a:r>
          <a:endParaRPr lang="bg-BG" sz="1950" noProof="0" dirty="0">
            <a:solidFill>
              <a:schemeClr val="tx2">
                <a:lumMod val="75000"/>
              </a:schemeClr>
            </a:solidFill>
          </a:endParaRPr>
        </a:p>
      </dgm:t>
    </dgm:pt>
    <dgm:pt modelId="{B7C80DA0-B680-4AC1-9D77-DE3FCE53F68B}" type="parTrans" cxnId="{131FB105-37F4-4907-B5F4-F3FEDA1B147E}">
      <dgm:prSet/>
      <dgm:spPr/>
      <dgm:t>
        <a:bodyPr/>
        <a:lstStyle/>
        <a:p>
          <a:endParaRPr lang="en-US"/>
        </a:p>
      </dgm:t>
    </dgm:pt>
    <dgm:pt modelId="{1C0ABED1-E3B8-4048-AC02-8214EFA1B78C}" type="sibTrans" cxnId="{131FB105-37F4-4907-B5F4-F3FEDA1B147E}">
      <dgm:prSet/>
      <dgm:spPr/>
      <dgm:t>
        <a:bodyPr/>
        <a:lstStyle/>
        <a:p>
          <a:endParaRPr lang="en-US"/>
        </a:p>
      </dgm:t>
    </dgm:pt>
    <dgm:pt modelId="{7C5CFD91-01D0-4A28-90DE-75E27442D3FB}">
      <dgm:prSet phldrT="[Text]" custT="1"/>
      <dgm:spPr>
        <a:solidFill>
          <a:srgbClr val="92D050">
            <a:alpha val="20000"/>
          </a:srgbClr>
        </a:solidFill>
        <a:ln>
          <a:solidFill>
            <a:srgbClr val="92D050">
              <a:alpha val="90000"/>
            </a:srgbClr>
          </a:solidFill>
        </a:ln>
      </dgm:spPr>
      <dgm:t>
        <a:bodyPr/>
        <a:lstStyle/>
        <a:p>
          <a:pPr marL="361950" indent="-180975" algn="l">
            <a:spcBef>
              <a:spcPts val="1000"/>
            </a:spcBef>
          </a:pPr>
          <a:endParaRPr lang="en-US" sz="1100" dirty="0">
            <a:solidFill>
              <a:schemeClr val="tx2">
                <a:lumMod val="75000"/>
              </a:schemeClr>
            </a:solidFill>
          </a:endParaRPr>
        </a:p>
      </dgm:t>
    </dgm:pt>
    <dgm:pt modelId="{85FB9F98-7CDB-43C7-9E93-DE8FF27F875A}" type="parTrans" cxnId="{E84F80E9-594E-4F1C-BDF7-D6384577AAC6}">
      <dgm:prSet/>
      <dgm:spPr/>
      <dgm:t>
        <a:bodyPr/>
        <a:lstStyle/>
        <a:p>
          <a:endParaRPr lang="en-US"/>
        </a:p>
      </dgm:t>
    </dgm:pt>
    <dgm:pt modelId="{91BC37A9-EA67-43FA-8288-41061011430B}" type="sibTrans" cxnId="{E84F80E9-594E-4F1C-BDF7-D6384577AAC6}">
      <dgm:prSet/>
      <dgm:spPr/>
      <dgm:t>
        <a:bodyPr/>
        <a:lstStyle/>
        <a:p>
          <a:endParaRPr lang="en-US"/>
        </a:p>
      </dgm:t>
    </dgm:pt>
    <dgm:pt modelId="{6ACE1C6F-56A0-47A0-B207-8956C3F197D1}" type="pres">
      <dgm:prSet presAssocID="{C3D818D1-92C3-42D1-9BFF-A41BD9A7D87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DDC0FD2-B067-4C66-839C-6DF481645047}" type="pres">
      <dgm:prSet presAssocID="{E6B8C3DC-806B-48BE-B897-7AAA0EFAF1C8}" presName="linNode" presStyleCnt="0"/>
      <dgm:spPr/>
    </dgm:pt>
    <dgm:pt modelId="{993991FA-B98A-481D-90D0-A1612C7B8851}" type="pres">
      <dgm:prSet presAssocID="{E6B8C3DC-806B-48BE-B897-7AAA0EFAF1C8}" presName="parentShp" presStyleLbl="node1" presStyleIdx="0" presStyleCnt="2" custScaleX="71939" custScaleY="71539" custLinFactNeighborX="-13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C0F11-B0A7-4C44-B27A-F79CA46B4593}" type="pres">
      <dgm:prSet presAssocID="{E6B8C3DC-806B-48BE-B897-7AAA0EFAF1C8}" presName="childShp" presStyleLbl="bgAccFollowNode1" presStyleIdx="0" presStyleCnt="2" custScaleX="172619" custScaleY="90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CBF52-71D1-4A9E-8E2E-E9736DCF8ECE}" type="pres">
      <dgm:prSet presAssocID="{F5A2F7DB-3DE7-408F-B2D2-9E42D850EB59}" presName="spacing" presStyleCnt="0"/>
      <dgm:spPr/>
    </dgm:pt>
    <dgm:pt modelId="{31CC2724-346C-46C9-BE8A-9D538C1325D9}" type="pres">
      <dgm:prSet presAssocID="{CD10A413-A4B4-419E-A994-8D75E4412645}" presName="linNode" presStyleCnt="0"/>
      <dgm:spPr/>
    </dgm:pt>
    <dgm:pt modelId="{F069ECC3-5BB2-446E-BB4F-E746350B427E}" type="pres">
      <dgm:prSet presAssocID="{CD10A413-A4B4-419E-A994-8D75E4412645}" presName="parentShp" presStyleLbl="node1" presStyleIdx="1" presStyleCnt="2" custScaleX="57012" custScaleY="755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1470EE-C23D-4FF7-ACFC-B19CE616B366}" type="pres">
      <dgm:prSet presAssocID="{CD10A413-A4B4-419E-A994-8D75E4412645}" presName="childShp" presStyleLbl="bgAccFollowNode1" presStyleIdx="1" presStyleCnt="2" custScaleX="129762" custScaleY="906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C4D0D5-E5F4-4F86-8C4F-D11B0AA75D75}" type="presOf" srcId="{7C5CFD91-01D0-4A28-90DE-75E27442D3FB}" destId="{171470EE-C23D-4FF7-ACFC-B19CE616B366}" srcOrd="0" destOrd="1" presId="urn:microsoft.com/office/officeart/2005/8/layout/vList6"/>
    <dgm:cxn modelId="{6BB632EA-E6D0-4CC6-94D1-772B6478B619}" type="presOf" srcId="{88BCE3C2-0357-41EC-BEC3-9DB380FEA148}" destId="{A39C0F11-B0A7-4C44-B27A-F79CA46B4593}" srcOrd="0" destOrd="2" presId="urn:microsoft.com/office/officeart/2005/8/layout/vList6"/>
    <dgm:cxn modelId="{1C4A5AF3-D448-46B9-B8DF-0F878A8DAEBF}" type="presOf" srcId="{47672FED-1BCA-457A-B72F-6A495B1DC55A}" destId="{171470EE-C23D-4FF7-ACFC-B19CE616B366}" srcOrd="0" destOrd="0" presId="urn:microsoft.com/office/officeart/2005/8/layout/vList6"/>
    <dgm:cxn modelId="{B120B23E-EAF4-42EB-AF9A-B5CAA705E411}" srcId="{C3D818D1-92C3-42D1-9BFF-A41BD9A7D87D}" destId="{E6B8C3DC-806B-48BE-B897-7AAA0EFAF1C8}" srcOrd="0" destOrd="0" parTransId="{E10345DC-529B-4BB8-83CD-5231E040A81A}" sibTransId="{F5A2F7DB-3DE7-408F-B2D2-9E42D850EB59}"/>
    <dgm:cxn modelId="{131FB105-37F4-4907-B5F4-F3FEDA1B147E}" srcId="{E6B8C3DC-806B-48BE-B897-7AAA0EFAF1C8}" destId="{8BF4E758-50D0-42FD-89E1-71B826D25B08}" srcOrd="0" destOrd="0" parTransId="{B7C80DA0-B680-4AC1-9D77-DE3FCE53F68B}" sibTransId="{1C0ABED1-E3B8-4048-AC02-8214EFA1B78C}"/>
    <dgm:cxn modelId="{08EA8BC2-8BFC-4B42-A901-044D5EA7E97E}" srcId="{C3D818D1-92C3-42D1-9BFF-A41BD9A7D87D}" destId="{CD10A413-A4B4-419E-A994-8D75E4412645}" srcOrd="1" destOrd="0" parTransId="{7D4D0DC4-F635-4BC0-9948-AFBA090FBC8C}" sibTransId="{86437F03-90A5-47E7-89E4-FE38E65E9DC2}"/>
    <dgm:cxn modelId="{CE4CC8D4-A6F4-41CC-B530-F2D36F92BE60}" srcId="{E6B8C3DC-806B-48BE-B897-7AAA0EFAF1C8}" destId="{88BCE3C2-0357-41EC-BEC3-9DB380FEA148}" srcOrd="2" destOrd="0" parTransId="{3572B5A8-8A9B-4409-983E-28CAA84899AA}" sibTransId="{D136813A-72E8-4AD9-8CC9-372145D22D22}"/>
    <dgm:cxn modelId="{75D988B9-1DC8-4BAC-A215-6492B4EB1845}" type="presOf" srcId="{04A95B86-2E70-4530-B167-8575A392027A}" destId="{A39C0F11-B0A7-4C44-B27A-F79CA46B4593}" srcOrd="0" destOrd="1" presId="urn:microsoft.com/office/officeart/2005/8/layout/vList6"/>
    <dgm:cxn modelId="{D479C5FB-0E62-4AFE-B527-6A6A89895387}" type="presOf" srcId="{E6B8C3DC-806B-48BE-B897-7AAA0EFAF1C8}" destId="{993991FA-B98A-481D-90D0-A1612C7B8851}" srcOrd="0" destOrd="0" presId="urn:microsoft.com/office/officeart/2005/8/layout/vList6"/>
    <dgm:cxn modelId="{B58FB086-7AF7-46FC-B1B9-D391B6B213E2}" type="presOf" srcId="{C3D818D1-92C3-42D1-9BFF-A41BD9A7D87D}" destId="{6ACE1C6F-56A0-47A0-B207-8956C3F197D1}" srcOrd="0" destOrd="0" presId="urn:microsoft.com/office/officeart/2005/8/layout/vList6"/>
    <dgm:cxn modelId="{E84F80E9-594E-4F1C-BDF7-D6384577AAC6}" srcId="{CD10A413-A4B4-419E-A994-8D75E4412645}" destId="{7C5CFD91-01D0-4A28-90DE-75E27442D3FB}" srcOrd="1" destOrd="0" parTransId="{85FB9F98-7CDB-43C7-9E93-DE8FF27F875A}" sibTransId="{91BC37A9-EA67-43FA-8288-41061011430B}"/>
    <dgm:cxn modelId="{659F6DF6-2432-4DF7-BEBE-41D9B73B28F1}" srcId="{E6B8C3DC-806B-48BE-B897-7AAA0EFAF1C8}" destId="{04A95B86-2E70-4530-B167-8575A392027A}" srcOrd="1" destOrd="0" parTransId="{45F28662-2A4E-4675-A622-4A9FB71C5DB0}" sibTransId="{EA99E8D7-59A6-4860-843F-3ED16B8A6911}"/>
    <dgm:cxn modelId="{62D794FA-559B-424A-8572-636DE759AE1B}" srcId="{CD10A413-A4B4-419E-A994-8D75E4412645}" destId="{47672FED-1BCA-457A-B72F-6A495B1DC55A}" srcOrd="0" destOrd="0" parTransId="{92A6ADD8-C479-4822-9AA5-862E55553019}" sibTransId="{2B3AD607-D9F2-4FC1-A219-36BFFE035439}"/>
    <dgm:cxn modelId="{41CA422E-66D4-4C7E-BA00-04CDAD707E32}" type="presOf" srcId="{CD10A413-A4B4-419E-A994-8D75E4412645}" destId="{F069ECC3-5BB2-446E-BB4F-E746350B427E}" srcOrd="0" destOrd="0" presId="urn:microsoft.com/office/officeart/2005/8/layout/vList6"/>
    <dgm:cxn modelId="{3E0F8685-478E-4FC6-B49E-AA2FC54F5747}" type="presOf" srcId="{99154DF0-AD28-4C94-92BE-E86D6CAC834F}" destId="{171470EE-C23D-4FF7-ACFC-B19CE616B366}" srcOrd="0" destOrd="2" presId="urn:microsoft.com/office/officeart/2005/8/layout/vList6"/>
    <dgm:cxn modelId="{11AD534C-FBD1-483A-BDAF-65F558659465}" srcId="{CD10A413-A4B4-419E-A994-8D75E4412645}" destId="{99154DF0-AD28-4C94-92BE-E86D6CAC834F}" srcOrd="2" destOrd="0" parTransId="{9E70B6C8-AEA3-4AD5-8D3E-780812D5ECEE}" sibTransId="{BD7304C0-4DB7-45A1-A116-72349EDB9D54}"/>
    <dgm:cxn modelId="{953124A0-D9FE-4B59-887D-45B0F3264BE4}" type="presOf" srcId="{8BF4E758-50D0-42FD-89E1-71B826D25B08}" destId="{A39C0F11-B0A7-4C44-B27A-F79CA46B4593}" srcOrd="0" destOrd="0" presId="urn:microsoft.com/office/officeart/2005/8/layout/vList6"/>
    <dgm:cxn modelId="{47FC4878-F3A4-443C-ABAA-8429B52D0F87}" type="presParOf" srcId="{6ACE1C6F-56A0-47A0-B207-8956C3F197D1}" destId="{4DDC0FD2-B067-4C66-839C-6DF481645047}" srcOrd="0" destOrd="0" presId="urn:microsoft.com/office/officeart/2005/8/layout/vList6"/>
    <dgm:cxn modelId="{E328F077-A599-482D-87A2-D3CAEF227C1C}" type="presParOf" srcId="{4DDC0FD2-B067-4C66-839C-6DF481645047}" destId="{993991FA-B98A-481D-90D0-A1612C7B8851}" srcOrd="0" destOrd="0" presId="urn:microsoft.com/office/officeart/2005/8/layout/vList6"/>
    <dgm:cxn modelId="{03020FE6-6371-445E-9469-4B52F53474A2}" type="presParOf" srcId="{4DDC0FD2-B067-4C66-839C-6DF481645047}" destId="{A39C0F11-B0A7-4C44-B27A-F79CA46B4593}" srcOrd="1" destOrd="0" presId="urn:microsoft.com/office/officeart/2005/8/layout/vList6"/>
    <dgm:cxn modelId="{D271C106-4BEA-49B9-B9E2-2E2370AD5067}" type="presParOf" srcId="{6ACE1C6F-56A0-47A0-B207-8956C3F197D1}" destId="{F33CBF52-71D1-4A9E-8E2E-E9736DCF8ECE}" srcOrd="1" destOrd="0" presId="urn:microsoft.com/office/officeart/2005/8/layout/vList6"/>
    <dgm:cxn modelId="{DFB92C57-4ABE-4341-976B-645E638EFE08}" type="presParOf" srcId="{6ACE1C6F-56A0-47A0-B207-8956C3F197D1}" destId="{31CC2724-346C-46C9-BE8A-9D538C1325D9}" srcOrd="2" destOrd="0" presId="urn:microsoft.com/office/officeart/2005/8/layout/vList6"/>
    <dgm:cxn modelId="{ED7C8A5F-59C3-4AD2-9525-7CBCAC7ED262}" type="presParOf" srcId="{31CC2724-346C-46C9-BE8A-9D538C1325D9}" destId="{F069ECC3-5BB2-446E-BB4F-E746350B427E}" srcOrd="0" destOrd="0" presId="urn:microsoft.com/office/officeart/2005/8/layout/vList6"/>
    <dgm:cxn modelId="{2E4D8D79-1836-4F17-A635-657167BC7A22}" type="presParOf" srcId="{31CC2724-346C-46C9-BE8A-9D538C1325D9}" destId="{171470EE-C23D-4FF7-ACFC-B19CE616B36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C0F11-B0A7-4C44-B27A-F79CA46B4593}">
      <dsp:nvSpPr>
        <dsp:cNvPr id="0" name=""/>
        <dsp:cNvSpPr/>
      </dsp:nvSpPr>
      <dsp:spPr>
        <a:xfrm>
          <a:off x="1770228" y="2811"/>
          <a:ext cx="6357858" cy="1924696"/>
        </a:xfrm>
        <a:prstGeom prst="rightArrow">
          <a:avLst>
            <a:gd name="adj1" fmla="val 75000"/>
            <a:gd name="adj2" fmla="val 50000"/>
          </a:avLst>
        </a:prstGeom>
        <a:solidFill>
          <a:srgbClr val="92D050">
            <a:alpha val="20000"/>
          </a:srgbClr>
        </a:solidFill>
        <a:ln w="25400" cap="flat" cmpd="sng" algn="ctr">
          <a:solidFill>
            <a:srgbClr val="92D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361950" lvl="1" indent="-180975" algn="just" defTabSz="8667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950" kern="1200" noProof="0" dirty="0" smtClean="0">
              <a:solidFill>
                <a:schemeClr val="tx2">
                  <a:lumMod val="75000"/>
                </a:schemeClr>
              </a:solidFill>
            </a:rPr>
            <a:t>Райони със значителен потенциален риск от наводнения, в които населението няма готовност за адекватна реакция при наводнения</a:t>
          </a:r>
          <a:endParaRPr lang="bg-BG" sz="1950" kern="1200" noProof="0" dirty="0">
            <a:solidFill>
              <a:schemeClr val="tx2">
                <a:lumMod val="75000"/>
              </a:schemeClr>
            </a:solidFill>
          </a:endParaRPr>
        </a:p>
        <a:p>
          <a:pPr marL="361950" lvl="1" indent="-180975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bg-BG" sz="600" kern="1200" noProof="0" dirty="0">
            <a:solidFill>
              <a:schemeClr val="tx2">
                <a:lumMod val="75000"/>
              </a:schemeClr>
            </a:solidFill>
          </a:endParaRPr>
        </a:p>
        <a:p>
          <a:pPr marL="361950" lvl="1" indent="-180975" algn="l" defTabSz="8667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950" kern="1200" noProof="0" dirty="0" smtClean="0">
              <a:solidFill>
                <a:schemeClr val="tx2">
                  <a:lumMod val="75000"/>
                </a:schemeClr>
              </a:solidFill>
            </a:rPr>
            <a:t>Население в риск от свлачища </a:t>
          </a:r>
          <a:endParaRPr lang="bg-BG" sz="1950" kern="1200" noProof="0" dirty="0">
            <a:solidFill>
              <a:schemeClr val="tx2">
                <a:lumMod val="75000"/>
              </a:schemeClr>
            </a:solidFill>
          </a:endParaRPr>
        </a:p>
      </dsp:txBody>
      <dsp:txXfrm>
        <a:off x="1770228" y="243398"/>
        <a:ext cx="5636097" cy="1443522"/>
      </dsp:txXfrm>
    </dsp:sp>
    <dsp:sp modelId="{993991FA-B98A-481D-90D0-A1612C7B8851}">
      <dsp:nvSpPr>
        <dsp:cNvPr id="0" name=""/>
        <dsp:cNvSpPr/>
      </dsp:nvSpPr>
      <dsp:spPr>
        <a:xfrm>
          <a:off x="0" y="207091"/>
          <a:ext cx="1766425" cy="1516134"/>
        </a:xfrm>
        <a:prstGeom prst="roundRect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e-BY" sz="1800" kern="1200" dirty="0" smtClean="0">
              <a:solidFill>
                <a:schemeClr val="tx2">
                  <a:lumMod val="75000"/>
                </a:schemeClr>
              </a:solidFill>
            </a:rPr>
            <a:t>Индикатори за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e-BY" sz="1800" kern="1200" dirty="0" smtClean="0">
              <a:solidFill>
                <a:schemeClr val="tx2">
                  <a:lumMod val="75000"/>
                </a:schemeClr>
              </a:solidFill>
            </a:rPr>
            <a:t>резултат</a:t>
          </a:r>
          <a:endParaRPr lang="en-US" sz="16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74012" y="281103"/>
        <a:ext cx="1618401" cy="1368110"/>
      </dsp:txXfrm>
    </dsp:sp>
    <dsp:sp modelId="{171470EE-C23D-4FF7-ACFC-B19CE616B366}">
      <dsp:nvSpPr>
        <dsp:cNvPr id="0" name=""/>
        <dsp:cNvSpPr/>
      </dsp:nvSpPr>
      <dsp:spPr>
        <a:xfrm>
          <a:off x="1842846" y="2139438"/>
          <a:ext cx="6287980" cy="1921750"/>
        </a:xfrm>
        <a:prstGeom prst="rightArrow">
          <a:avLst>
            <a:gd name="adj1" fmla="val 75000"/>
            <a:gd name="adj2" fmla="val 50000"/>
          </a:avLst>
        </a:prstGeom>
        <a:solidFill>
          <a:srgbClr val="92D050">
            <a:alpha val="20000"/>
          </a:srgbClr>
        </a:solidFill>
        <a:ln w="25400" cap="flat" cmpd="sng" algn="ctr">
          <a:solidFill>
            <a:srgbClr val="92D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361950" lvl="1" indent="-180975" algn="l" defTabSz="8667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950" kern="1200" dirty="0" smtClean="0">
              <a:solidFill>
                <a:schemeClr val="tx2">
                  <a:lumMod val="75000"/>
                </a:schemeClr>
              </a:solidFill>
            </a:rPr>
            <a:t>Интегрирана система (платформа) за анализиране и оценка на рисковете от бедствия</a:t>
          </a:r>
          <a:endParaRPr lang="en-US" sz="1950" kern="1200" dirty="0">
            <a:solidFill>
              <a:schemeClr val="tx2">
                <a:lumMod val="75000"/>
              </a:schemeClr>
            </a:solidFill>
          </a:endParaRPr>
        </a:p>
        <a:p>
          <a:pPr marL="361950" lvl="1" indent="-180975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>
            <a:solidFill>
              <a:schemeClr val="tx2">
                <a:lumMod val="75000"/>
              </a:schemeClr>
            </a:solidFill>
          </a:endParaRPr>
        </a:p>
        <a:p>
          <a:pPr marL="361950" lvl="1" indent="-180975" algn="l" defTabSz="8667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950" kern="1200" dirty="0" smtClean="0">
              <a:solidFill>
                <a:schemeClr val="tx2">
                  <a:lumMod val="75000"/>
                </a:schemeClr>
              </a:solidFill>
            </a:rPr>
            <a:t>Брой жители, които се ползват от мерки за защита от наводнения </a:t>
          </a:r>
          <a:endParaRPr lang="bg-BG" sz="195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42846" y="2379657"/>
        <a:ext cx="5567324" cy="1441312"/>
      </dsp:txXfrm>
    </dsp:sp>
    <dsp:sp modelId="{F069ECC3-5BB2-446E-BB4F-E746350B427E}">
      <dsp:nvSpPr>
        <dsp:cNvPr id="0" name=""/>
        <dsp:cNvSpPr/>
      </dsp:nvSpPr>
      <dsp:spPr>
        <a:xfrm>
          <a:off x="1061" y="2299287"/>
          <a:ext cx="1841784" cy="1602051"/>
        </a:xfrm>
        <a:prstGeom prst="roundRect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>
              <a:solidFill>
                <a:schemeClr val="tx2">
                  <a:lumMod val="75000"/>
                </a:schemeClr>
              </a:solidFill>
            </a:rPr>
            <a:t>Индикатори за изпълнение </a:t>
          </a:r>
        </a:p>
      </dsp:txBody>
      <dsp:txXfrm>
        <a:off x="79267" y="2377493"/>
        <a:ext cx="1685372" cy="1445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27.05.2019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27.05.2019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35875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бедствия от природен характер (наводнения, свлачища, виелици, дъжд, сняг, ветрове, градушки и пр.)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- Систематизирани данни, съпоставими и позволяващи извършването на оценка на рисковете и определяне на териториите, които са най-уязвими и изложени на риск от бедствия от всякакъв вид опасности.</a:t>
            </a:r>
            <a:endParaRPr lang="en-US" sz="1200" kern="1200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- </a:t>
            </a:r>
            <a:r>
              <a:rPr lang="bg-BG" sz="120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Намаляване времето за обмен на информация при анализи и оценки на рискове от природен характер;</a:t>
            </a:r>
            <a:endParaRPr lang="en-US" sz="1200" kern="1200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- Подобрена координация между органите на изпълнителната власт при управлението на риска от бедствия с природен характер.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e-BY" sz="1200" dirty="0" smtClean="0"/>
              <a:t>(в бр.)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775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mailto:programming@moew.government.b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2.jpeg"/><Relationship Id="rId10" Type="http://schemas.microsoft.com/office/2007/relationships/diagramDrawing" Target="../diagrams/drawing1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3568" y="1772817"/>
            <a:ext cx="7772400" cy="3240359"/>
          </a:xfrm>
        </p:spPr>
        <p:txBody>
          <a:bodyPr>
            <a:normAutofit fontScale="90000"/>
          </a:bodyPr>
          <a:lstStyle/>
          <a:p>
            <a:r>
              <a:rPr lang="bg-BG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Интегриране, надграждане и оптимизация на процесите по превенция, готовност и реагиране на рискове от природен характер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ПО 4 „Превенция и управление на риска от наводнения и свлачища“ </a:t>
            </a:r>
            <a:b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</a:b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на ОПОС 2014 – 2020 г.</a:t>
            </a:r>
            <a:b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</a:br>
            <a:endParaRPr lang="bg-BG" sz="19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5017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7030" y="5468987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1</a:t>
            </a:r>
            <a:r>
              <a:rPr lang="en-US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4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-то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заседание на </a:t>
            </a:r>
            <a:endParaRPr lang="ru-RU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(Body)"/>
            </a:endParaRP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Комитета за наблюдение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на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гр. София, 28 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май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2019 г</a:t>
            </a:r>
            <a:r>
              <a:rPr lang="ru-RU" alt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0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programming@moew.government.bg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683568" y="1628800"/>
            <a:ext cx="7920880" cy="20882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Оптимизиране превенцията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, готовността и реагирането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при риск от бедствия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от природен характер и извършването на адекватни анализи и оценки на различните видове риск</a:t>
            </a:r>
            <a:r>
              <a:rPr lang="en-US" sz="21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;</a:t>
            </a:r>
            <a:endParaRPr lang="bg-BG" sz="2100" dirty="0" smtClean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683985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Цели на процедурата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51920" y="1259040"/>
            <a:ext cx="3744416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83568" y="3789040"/>
            <a:ext cx="7920880" cy="15121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 Интегрираност на съществуващите локални информационни системи, създаване на обвързаност на подаваните от тях данни и пряка възможност за уведомяване на съответния национален отговорен компетентен орган с цел незабавното предприемане на действия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.</a:t>
            </a:r>
            <a:endParaRPr lang="bg-BG" sz="22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9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292539" y="1596033"/>
            <a:ext cx="8568951" cy="41764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ts val="1200"/>
              </a:spcBef>
              <a:buFont typeface="Wingdings" panose="05000000000000000000" pitchFamily="2" charset="2"/>
              <a:buChar char="ü"/>
              <a:tabLst>
                <a:tab pos="355600" algn="l"/>
              </a:tabLst>
            </a:pPr>
            <a:r>
              <a:rPr lang="bg-BG" sz="17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bg-BG" sz="19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Изградена</a:t>
            </a: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bg-BG" sz="19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национална информационна система (платформа), интегрираща съществуващите локални </a:t>
            </a: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системи, съвместима с НСУВРВ (съответно с пилотния проект за р. Искър) и с възможност за последваща интеграция с Европейска система за оповестяване на населението;</a:t>
            </a:r>
            <a:endParaRPr lang="en-US" sz="1900" dirty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lvl="0" algn="just">
              <a:spcBef>
                <a:spcPts val="1200"/>
              </a:spcBef>
              <a:buFont typeface="Wingdings" panose="05000000000000000000" pitchFamily="2" charset="2"/>
              <a:buChar char="ü"/>
              <a:tabLst>
                <a:tab pos="355600" algn="l"/>
              </a:tabLst>
            </a:pP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bg-BG" sz="19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Повишена ефективност и оптимизиране на дейностите на компетентните органи при превенция, готовност и реагиране при бедствия от природен характер, основаващи се на адекватна оценка на риска;</a:t>
            </a:r>
            <a:endParaRPr lang="en-US" sz="1900" dirty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lvl="0" algn="just">
              <a:spcBef>
                <a:spcPts val="1200"/>
              </a:spcBef>
              <a:buFont typeface="Wingdings" panose="05000000000000000000" pitchFamily="2" charset="2"/>
              <a:buChar char="ü"/>
              <a:tabLst>
                <a:tab pos="355600" algn="l"/>
              </a:tabLst>
            </a:pP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bg-BG" sz="19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Систематизирани данни, позволяващи извършването на оценка на рисковете и определяне на </a:t>
            </a: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най-уязвимите територии;</a:t>
            </a:r>
            <a:endParaRPr lang="en-US" sz="1900" dirty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lvl="0" algn="just">
              <a:spcBef>
                <a:spcPts val="1200"/>
              </a:spcBef>
              <a:buFont typeface="Wingdings" panose="05000000000000000000" pitchFamily="2" charset="2"/>
              <a:buChar char="ü"/>
              <a:tabLst>
                <a:tab pos="355600" algn="l"/>
              </a:tabLst>
            </a:pP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Оптимизиран </a:t>
            </a:r>
            <a:r>
              <a:rPr lang="bg-BG" sz="1900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процес на вземането на решение за реагиране в случаите на риск от предстоящо или настъпило бедствие от природен </a:t>
            </a:r>
            <a:r>
              <a:rPr lang="bg-BG" sz="19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характер.</a:t>
            </a:r>
            <a:endParaRPr lang="bg-BG" sz="1900" dirty="0" smtClean="0">
              <a:solidFill>
                <a:srgbClr val="FF0000"/>
              </a:solidFill>
            </a:endParaRPr>
          </a:p>
          <a:p>
            <a:pPr lvl="0" algn="just">
              <a:spcAft>
                <a:spcPts val="600"/>
              </a:spcAft>
            </a:pPr>
            <a:endParaRPr lang="bg-BG" sz="22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597099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Очаквани резултати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51920" y="1259040"/>
            <a:ext cx="3744416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6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188640"/>
            <a:ext cx="572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Обхват и параметри на процедурата (1) 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707904" y="1259040"/>
            <a:ext cx="3888432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2"/>
          <p:cNvSpPr txBox="1">
            <a:spLocks/>
          </p:cNvSpPr>
          <p:nvPr/>
        </p:nvSpPr>
        <p:spPr>
          <a:xfrm>
            <a:off x="467544" y="2060848"/>
            <a:ext cx="3960440" cy="3384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Вид на процедурата: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bg-BG" sz="22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Процедура</a:t>
            </a: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чрез директно предоставяне на безвъзмездна финансова помощ</a:t>
            </a:r>
          </a:p>
          <a:p>
            <a:pPr algn="just">
              <a:spcBef>
                <a:spcPts val="0"/>
              </a:spcBef>
            </a:pPr>
            <a:endParaRPr lang="bg-BG" sz="1600" i="1" dirty="0" smtClean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Бюджет</a:t>
            </a: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:  </a:t>
            </a: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20 </a:t>
            </a:r>
            <a:r>
              <a:rPr lang="bg-BG" sz="22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000</a:t>
            </a: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 000 лв. </a:t>
            </a:r>
          </a:p>
          <a:p>
            <a:pPr algn="just">
              <a:spcBef>
                <a:spcPts val="0"/>
              </a:spcBef>
            </a:pPr>
            <a:endParaRPr lang="bg-BG" sz="1600" i="1" dirty="0" smtClean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Допустими бенефициенти: </a:t>
            </a:r>
          </a:p>
          <a:p>
            <a:pPr algn="just">
              <a:spcBef>
                <a:spcPts val="600"/>
              </a:spcBef>
            </a:pP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Главна дирекция „Пожарна безопасност и защита на населението”  (ГД ПБЗН) – МВР</a:t>
            </a:r>
            <a:endParaRPr lang="bg-BG" sz="1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22401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8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107504" y="1768624"/>
            <a:ext cx="8640959" cy="345638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600"/>
              </a:spcAft>
            </a:pPr>
            <a:endParaRPr lang="bg-BG" sz="15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</a:pPr>
            <a:endParaRPr lang="bg-BG" sz="15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algn="just" defTabSz="900113">
              <a:spcAft>
                <a:spcPts val="600"/>
              </a:spcAft>
            </a:pPr>
            <a:endParaRPr lang="bg-BG" sz="1200" dirty="0" smtClean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342900" indent="-342900" algn="just" defTabSz="900113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Допустими дейности: </a:t>
            </a:r>
          </a:p>
          <a:p>
            <a:pPr marL="627063" lvl="0" indent="-271463" algn="just">
              <a:spcBef>
                <a:spcPts val="800"/>
              </a:spcBef>
              <a:buFont typeface="Calibri" panose="020F0502020204030204" pitchFamily="34" charset="0"/>
              <a:buChar char="−"/>
              <a:tabLst>
                <a:tab pos="531813" algn="l"/>
                <a:tab pos="1077913" algn="l"/>
              </a:tabLst>
            </a:pP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роучване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 идентифициране на съществуващи локални информационни системи;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800"/>
              </a:spcBef>
              <a:buFont typeface="Calibri" panose="020F0502020204030204" pitchFamily="34" charset="0"/>
              <a:buChar char="−"/>
              <a:tabLst>
                <a:tab pos="531813" algn="l"/>
                <a:tab pos="1077913" algn="l"/>
              </a:tabLst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систематизиране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 унифициране на информация за бедствията и осигуряване на свързаност на наличните данни;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800"/>
              </a:spcBef>
              <a:buFont typeface="Calibri" panose="020F0502020204030204" pitchFamily="34" charset="0"/>
              <a:buChar char="−"/>
              <a:tabLst>
                <a:tab pos="531813" algn="l"/>
                <a:tab pos="1077913" algn="l"/>
              </a:tabLst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идентифициране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други източници за подаване на информация (</a:t>
            </a:r>
            <a:r>
              <a:rPr lang="bg-BG" sz="2000" dirty="0" err="1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хидро-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 метеорологични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данни, пътна обстановка и др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.);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800"/>
              </a:spcBef>
              <a:buFont typeface="Calibri" panose="020F0502020204030204" pitchFamily="34" charset="0"/>
              <a:buChar char="−"/>
              <a:tabLst>
                <a:tab pos="531813" algn="l"/>
                <a:tab pos="1077913" algn="l"/>
              </a:tabLst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изграждане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една информационна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система (платформа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), интегрираща дефинираните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системи, съвместима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с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НСУВРВ (и пилотния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проект за р.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Искър) и с Европейска система за оповестяване на населението;</a:t>
            </a:r>
          </a:p>
          <a:p>
            <a:pPr marL="627063" indent="-271463" algn="just">
              <a:spcBef>
                <a:spcPts val="800"/>
              </a:spcBef>
              <a:buFont typeface="Calibri" panose="020F0502020204030204" pitchFamily="34" charset="0"/>
              <a:buChar char="−"/>
              <a:tabLst>
                <a:tab pos="531813" algn="l"/>
                <a:tab pos="1077913" algn="l"/>
              </a:tabLst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разработване,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тестване и прилагане на системата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;</a:t>
            </a:r>
            <a:endParaRPr lang="bg-BG" sz="2000" dirty="0">
              <a:solidFill>
                <a:srgbClr val="FF0000"/>
              </a:solidFill>
            </a:endParaRPr>
          </a:p>
          <a:p>
            <a:pPr algn="ctr">
              <a:spcAft>
                <a:spcPts val="600"/>
              </a:spcAft>
            </a:pPr>
            <a:endParaRPr lang="bg-BG" sz="2000" dirty="0" smtClean="0">
              <a:solidFill>
                <a:srgbClr val="FF0000"/>
              </a:solidFill>
            </a:endParaRPr>
          </a:p>
          <a:p>
            <a:pPr lvl="0" algn="ctr">
              <a:spcAft>
                <a:spcPts val="600"/>
              </a:spcAft>
            </a:pPr>
            <a:endParaRPr lang="bg-BG" sz="22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88640"/>
            <a:ext cx="572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Обхват и параметри на процедурата </a:t>
            </a:r>
            <a:r>
              <a:rPr lang="be-BY" sz="3200" dirty="0" smtClean="0">
                <a:solidFill>
                  <a:srgbClr val="009900"/>
                </a:solidFill>
              </a:rPr>
              <a:t>(</a:t>
            </a:r>
            <a:r>
              <a:rPr lang="en-US" sz="3200" dirty="0" smtClean="0">
                <a:solidFill>
                  <a:srgbClr val="009900"/>
                </a:solidFill>
              </a:rPr>
              <a:t>2</a:t>
            </a:r>
            <a:r>
              <a:rPr lang="be-BY" sz="3200" dirty="0" smtClean="0">
                <a:solidFill>
                  <a:srgbClr val="009900"/>
                </a:solidFill>
              </a:rPr>
              <a:t>) 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555776" y="1259040"/>
            <a:ext cx="504056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6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150937" y="1979315"/>
            <a:ext cx="8640960" cy="34563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600"/>
              </a:spcAft>
            </a:pPr>
            <a:endParaRPr lang="bg-BG" sz="15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</a:pPr>
            <a:endParaRPr lang="bg-BG" sz="15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algn="just" defTabSz="900113">
              <a:spcAft>
                <a:spcPts val="600"/>
              </a:spcAft>
            </a:pPr>
            <a:endParaRPr lang="bg-BG" sz="1200" dirty="0" smtClean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627063" indent="-271463" algn="just">
              <a:buFont typeface="Calibri" panose="020F0502020204030204" pitchFamily="34" charset="0"/>
              <a:buChar char="−"/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материално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обезпечаване функционирането на платформата;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600"/>
              </a:spcBef>
              <a:buFont typeface="Calibri" panose="020F0502020204030204" pitchFamily="34" charset="0"/>
              <a:buChar char="−"/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техническо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обезпечаване на дейността на мобилните групи към националния и регионалните оперативни центрове;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600"/>
              </a:spcBef>
              <a:buFont typeface="Calibri" panose="020F0502020204030204" pitchFamily="34" charset="0"/>
              <a:buChar char="−"/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организиране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обучения в шестте центъра за повишаване готовността на населението за адекватна реакция при наводнения и последващи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кризи;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627063" indent="-271463" algn="just">
              <a:spcBef>
                <a:spcPts val="600"/>
              </a:spcBef>
              <a:buFont typeface="Calibri" panose="020F0502020204030204" pitchFamily="34" charset="0"/>
              <a:buChar char="−"/>
            </a:pP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актуализиране/разработване,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при доказана </a:t>
            </a:r>
            <a:r>
              <a:rPr lang="bg-BG" sz="2000" dirty="0" smtClean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необходимост, </a:t>
            </a:r>
            <a:r>
              <a:rPr lang="bg-BG" sz="2000" dirty="0">
                <a:solidFill>
                  <a:schemeClr val="tx2">
                    <a:lumMod val="75000"/>
                  </a:schemeClr>
                </a:solidFill>
                <a:cs typeface="Arial" panose="020B0604020202020204" pitchFamily="34" charset="0"/>
              </a:rPr>
              <a:t>на планови документи – национален план за управление на риска, планове за защита при бедствия и др.;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Срок</a:t>
            </a:r>
            <a:r>
              <a:rPr lang="bg-BG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за изпълнение на проекта: </a:t>
            </a:r>
            <a:r>
              <a:rPr lang="bg-BG" sz="2200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50 месеца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0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Териториален обхват: </a:t>
            </a:r>
            <a:r>
              <a:rPr lang="bg-BG" sz="2200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Територията на Република </a:t>
            </a:r>
            <a:r>
              <a:rPr lang="bg-BG" sz="2200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България</a:t>
            </a:r>
            <a:endParaRPr lang="bg-BG" sz="2000" dirty="0">
              <a:solidFill>
                <a:srgbClr val="FF0000"/>
              </a:solidFill>
            </a:endParaRPr>
          </a:p>
          <a:p>
            <a:pPr marL="324000" algn="just">
              <a:spcBef>
                <a:spcPts val="1200"/>
              </a:spcBef>
            </a:pPr>
            <a:endParaRPr lang="bg-BG" sz="2000" dirty="0">
              <a:solidFill>
                <a:srgbClr val="FF0000"/>
              </a:solidFill>
            </a:endParaRPr>
          </a:p>
          <a:p>
            <a:pPr algn="ctr">
              <a:spcAft>
                <a:spcPts val="600"/>
              </a:spcAft>
            </a:pPr>
            <a:endParaRPr lang="bg-BG" sz="2000" dirty="0" smtClean="0">
              <a:solidFill>
                <a:srgbClr val="FF0000"/>
              </a:solidFill>
            </a:endParaRPr>
          </a:p>
          <a:p>
            <a:pPr lvl="0" algn="ctr">
              <a:spcAft>
                <a:spcPts val="600"/>
              </a:spcAft>
            </a:pPr>
            <a:endParaRPr lang="bg-BG" sz="2200" b="1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88640"/>
            <a:ext cx="572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Обхват и параметри на процедурата </a:t>
            </a:r>
            <a:r>
              <a:rPr lang="be-BY" sz="3200" dirty="0" smtClean="0">
                <a:solidFill>
                  <a:srgbClr val="009900"/>
                </a:solidFill>
              </a:rPr>
              <a:t>(</a:t>
            </a:r>
            <a:r>
              <a:rPr lang="en-US" sz="3200" dirty="0" smtClean="0">
                <a:solidFill>
                  <a:srgbClr val="009900"/>
                </a:solidFill>
              </a:rPr>
              <a:t>3</a:t>
            </a:r>
            <a:r>
              <a:rPr lang="be-BY" sz="3200" dirty="0" smtClean="0">
                <a:solidFill>
                  <a:srgbClr val="009900"/>
                </a:solidFill>
              </a:rPr>
              <a:t>) </a:t>
            </a:r>
            <a:endParaRPr lang="be-BY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555776" y="1259040"/>
            <a:ext cx="504056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41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683985"/>
            <a:ext cx="572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>
                <a:solidFill>
                  <a:srgbClr val="009900"/>
                </a:solidFill>
              </a:rPr>
              <a:t>Индикатори по процедурата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555776" y="1259040"/>
            <a:ext cx="5040560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73476857"/>
              </p:ext>
            </p:extLst>
          </p:nvPr>
        </p:nvGraphicFramePr>
        <p:xfrm>
          <a:off x="544567" y="1561757"/>
          <a:ext cx="81318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33840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323528" y="2852936"/>
            <a:ext cx="2783672" cy="11521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600"/>
              </a:spcAft>
            </a:pPr>
            <a:endParaRPr lang="bg-BG" sz="19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</a:pPr>
            <a:endParaRPr lang="bg-BG" sz="19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ctr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Обявяване:  </a:t>
            </a:r>
          </a:p>
          <a:p>
            <a:pPr lvl="0" algn="ctr">
              <a:spcAft>
                <a:spcPts val="600"/>
              </a:spcAft>
            </a:pP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Второ/Трето </a:t>
            </a:r>
            <a:r>
              <a:rPr lang="bg-BG" sz="2200" i="1" dirty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тримесечие </a:t>
            </a: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на 2019 </a:t>
            </a:r>
          </a:p>
          <a:p>
            <a:pPr algn="ctr">
              <a:spcAft>
                <a:spcPts val="600"/>
              </a:spcAft>
            </a:pPr>
            <a:endParaRPr lang="bg-BG" sz="2200" b="1" dirty="0" smtClean="0">
              <a:solidFill>
                <a:schemeClr val="tx2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Краен </a:t>
            </a:r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срок за кандидатстване</a:t>
            </a: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pPr algn="ctr">
              <a:spcAft>
                <a:spcPts val="600"/>
              </a:spcAft>
            </a:pPr>
            <a:r>
              <a:rPr lang="bg-BG" sz="2200" i="1" dirty="0" smtClean="0">
                <a:solidFill>
                  <a:srgbClr val="009900"/>
                </a:solidFill>
                <a:latin typeface="+mj-lt"/>
                <a:cs typeface="Arial" panose="020B0604020202020204" pitchFamily="34" charset="0"/>
              </a:rPr>
              <a:t>Трето тримесечие на 2019  </a:t>
            </a:r>
            <a:endParaRPr lang="bg-BG" sz="22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</a:pPr>
            <a:endParaRPr lang="bg-BG" sz="2200" i="1" dirty="0">
              <a:solidFill>
                <a:srgbClr val="0099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5896" y="181822"/>
            <a:ext cx="572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e-BY" sz="3200" dirty="0">
                <a:solidFill>
                  <a:srgbClr val="009900"/>
                </a:solidFill>
              </a:rPr>
              <a:t>Обявяване </a:t>
            </a:r>
            <a:r>
              <a:rPr lang="be-BY" sz="3200" dirty="0" smtClean="0">
                <a:solidFill>
                  <a:srgbClr val="009900"/>
                </a:solidFill>
              </a:rPr>
              <a:t>и</a:t>
            </a:r>
          </a:p>
          <a:p>
            <a:pPr algn="r"/>
            <a:r>
              <a:rPr lang="be-BY" sz="3200" dirty="0" smtClean="0">
                <a:solidFill>
                  <a:srgbClr val="009900"/>
                </a:solidFill>
              </a:rPr>
              <a:t>краен срок </a:t>
            </a:r>
            <a:r>
              <a:rPr lang="be-BY" sz="3200" dirty="0">
                <a:solidFill>
                  <a:srgbClr val="009900"/>
                </a:solidFill>
              </a:rPr>
              <a:t>за кандидатстване </a:t>
            </a:r>
            <a:endParaRPr lang="en-US" sz="3200" dirty="0">
              <a:solidFill>
                <a:srgbClr val="0099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447944" y="1259040"/>
            <a:ext cx="5148392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5832648" cy="368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6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222182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724999" y="1988840"/>
            <a:ext cx="7879449" cy="27363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800" b="1" i="1" dirty="0" smtClean="0">
                <a:solidFill>
                  <a:srgbClr val="009900"/>
                </a:solidFill>
              </a:rPr>
              <a:t>ГЛАСУВАНЕ НА КРИТЕРИИ ЗА ОЦЕНКА НА ПРОЕКТНИ ПРЕДЛОЖЕНИЯ ПО </a:t>
            </a:r>
            <a:r>
              <a:rPr lang="ru-RU" sz="2800" b="1" i="1" dirty="0" smtClean="0">
                <a:solidFill>
                  <a:srgbClr val="009900"/>
                </a:solidFill>
              </a:rPr>
              <a:t>ПРОЦЕДУРА „ИНТЕГРИРАНЕ, НАДГРАЖДАНЕ И ОПТИМИЗАЦИЯ НА ПРОЦЕСИТЕ ПО ПРЕВЕНЦИЯ, ГОТОВНОСТ И РЕАГИРАНЕ НА РИСКОВЕ ОТ ПРИРОДЕН ХАРАКТЕР”</a:t>
            </a:r>
            <a:endParaRPr lang="ru-RU" sz="2800" b="1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2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8124</TotalTime>
  <Words>635</Words>
  <Application>Microsoft Office PowerPoint</Application>
  <PresentationFormat>On-screen Show (4:3)</PresentationFormat>
  <Paragraphs>76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 Интегриране, надграждане и оптимизация на процесите по превенция, готовност и реагиране на рискове от природен характер   ПО 4 „Превенция и управление на риска от наводнения и свлачища“  на ОПОС 2014 – 2020 г.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БЛАГОДАРЯ ЗА ВНИМАНИЕТО!   ope@moew.government.bg  programming@moew.government.bg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MTsvetkova</cp:lastModifiedBy>
  <cp:revision>1390</cp:revision>
  <cp:lastPrinted>2015-02-12T12:13:46Z</cp:lastPrinted>
  <dcterms:created xsi:type="dcterms:W3CDTF">2013-04-02T07:50:56Z</dcterms:created>
  <dcterms:modified xsi:type="dcterms:W3CDTF">2019-05-27T10:51:17Z</dcterms:modified>
</cp:coreProperties>
</file>