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6"/>
  </p:notesMasterIdLst>
  <p:handoutMasterIdLst>
    <p:handoutMasterId r:id="rId27"/>
  </p:handoutMasterIdLst>
  <p:sldIdLst>
    <p:sldId id="257" r:id="rId2"/>
    <p:sldId id="258" r:id="rId3"/>
    <p:sldId id="259" r:id="rId4"/>
    <p:sldId id="260" r:id="rId5"/>
    <p:sldId id="261" r:id="rId6"/>
    <p:sldId id="278" r:id="rId7"/>
    <p:sldId id="279" r:id="rId8"/>
    <p:sldId id="262" r:id="rId9"/>
    <p:sldId id="263" r:id="rId10"/>
    <p:sldId id="264" r:id="rId11"/>
    <p:sldId id="265" r:id="rId12"/>
    <p:sldId id="266" r:id="rId13"/>
    <p:sldId id="267" r:id="rId14"/>
    <p:sldId id="268" r:id="rId15"/>
    <p:sldId id="269" r:id="rId16"/>
    <p:sldId id="270" r:id="rId17"/>
    <p:sldId id="271" r:id="rId18"/>
    <p:sldId id="272" r:id="rId19"/>
    <p:sldId id="273" r:id="rId20"/>
    <p:sldId id="274" r:id="rId21"/>
    <p:sldId id="275" r:id="rId22"/>
    <p:sldId id="276" r:id="rId23"/>
    <p:sldId id="280" r:id="rId24"/>
    <p:sldId id="277" r:id="rId25"/>
  </p:sldIdLst>
  <p:sldSz cx="9144000" cy="6858000" type="screen4x3"/>
  <p:notesSz cx="6819900" cy="9931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Tsvetkova" initials="M" lastIdx="1" clrIdx="0"/>
</p:cmAuthorLst>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6600"/>
    <a:srgbClr val="003300"/>
    <a:srgbClr val="CCFFCC"/>
    <a:srgbClr val="7CF49B"/>
    <a:srgbClr val="52F07B"/>
    <a:srgbClr val="66FF99"/>
    <a:srgbClr val="CC3300"/>
    <a:srgbClr val="009900"/>
    <a:srgbClr val="17375E"/>
    <a:srgbClr val="66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730" autoAdjust="0"/>
    <p:restoredTop sz="76257" autoAdjust="0"/>
  </p:normalViewPr>
  <p:slideViewPr>
    <p:cSldViewPr>
      <p:cViewPr varScale="1">
        <p:scale>
          <a:sx n="84" d="100"/>
          <a:sy n="84" d="100"/>
        </p:scale>
        <p:origin x="2310"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48" name="Header Placeholder 1"/>
          <p:cNvSpPr>
            <a:spLocks noGrp="1"/>
          </p:cNvSpPr>
          <p:nvPr>
            <p:ph type="hdr" sz="quarter"/>
          </p:nvPr>
        </p:nvSpPr>
        <p:spPr>
          <a:xfrm>
            <a:off x="0" y="0"/>
            <a:ext cx="2955290" cy="496570"/>
          </a:xfrm>
          <a:prstGeom prst="rect">
            <a:avLst/>
          </a:prstGeom>
        </p:spPr>
        <p:txBody>
          <a:bodyPr vert="horz" lIns="93177" tIns="46589" rIns="93177" bIns="46589" rtlCol="0"/>
          <a:lstStyle>
            <a:lvl1pPr algn="l">
              <a:defRPr sz="1200"/>
            </a:lvl1pPr>
          </a:lstStyle>
          <a:p>
            <a:endParaRPr lang="bg-BG"/>
          </a:p>
        </p:txBody>
      </p:sp>
      <p:sp>
        <p:nvSpPr>
          <p:cNvPr id="1048749" name="Date Placeholder 2"/>
          <p:cNvSpPr>
            <a:spLocks noGrp="1"/>
          </p:cNvSpPr>
          <p:nvPr>
            <p:ph type="dt" sz="quarter" idx="1"/>
          </p:nvPr>
        </p:nvSpPr>
        <p:spPr>
          <a:xfrm>
            <a:off x="3863032" y="0"/>
            <a:ext cx="2955290" cy="496570"/>
          </a:xfrm>
          <a:prstGeom prst="rect">
            <a:avLst/>
          </a:prstGeom>
        </p:spPr>
        <p:txBody>
          <a:bodyPr vert="horz" lIns="93177" tIns="46589" rIns="93177" bIns="46589" rtlCol="0"/>
          <a:lstStyle>
            <a:lvl1pPr algn="r">
              <a:defRPr sz="1200"/>
            </a:lvl1pPr>
          </a:lstStyle>
          <a:p>
            <a:fld id="{1B909493-B41E-4590-B1FB-08F1A94AED83}" type="datetimeFigureOut">
              <a:rPr lang="bg-BG" smtClean="0"/>
              <a:t>8.1.2020 г.</a:t>
            </a:fld>
            <a:endParaRPr lang="bg-BG"/>
          </a:p>
        </p:txBody>
      </p:sp>
      <p:sp>
        <p:nvSpPr>
          <p:cNvPr id="1048750" name="Footer Placeholder 3"/>
          <p:cNvSpPr>
            <a:spLocks noGrp="1"/>
          </p:cNvSpPr>
          <p:nvPr>
            <p:ph type="ftr" sz="quarter" idx="2"/>
          </p:nvPr>
        </p:nvSpPr>
        <p:spPr>
          <a:xfrm>
            <a:off x="0" y="9433107"/>
            <a:ext cx="2955290" cy="496570"/>
          </a:xfrm>
          <a:prstGeom prst="rect">
            <a:avLst/>
          </a:prstGeom>
        </p:spPr>
        <p:txBody>
          <a:bodyPr vert="horz" lIns="93177" tIns="46589" rIns="93177" bIns="46589" rtlCol="0" anchor="b"/>
          <a:lstStyle>
            <a:lvl1pPr algn="l">
              <a:defRPr sz="1200"/>
            </a:lvl1pPr>
          </a:lstStyle>
          <a:p>
            <a:endParaRPr lang="bg-BG"/>
          </a:p>
        </p:txBody>
      </p:sp>
      <p:sp>
        <p:nvSpPr>
          <p:cNvPr id="1048751" name="Slide Number Placeholder 4"/>
          <p:cNvSpPr>
            <a:spLocks noGrp="1"/>
          </p:cNvSpPr>
          <p:nvPr>
            <p:ph type="sldNum" sz="quarter" idx="3"/>
          </p:nvPr>
        </p:nvSpPr>
        <p:spPr>
          <a:xfrm>
            <a:off x="3863032" y="9433107"/>
            <a:ext cx="2955290" cy="496570"/>
          </a:xfrm>
          <a:prstGeom prst="rect">
            <a:avLst/>
          </a:prstGeom>
        </p:spPr>
        <p:txBody>
          <a:bodyPr vert="horz" lIns="93177" tIns="46589" rIns="93177" bIns="46589" rtlCol="0" anchor="b"/>
          <a:lstStyle>
            <a:lvl1pPr algn="r">
              <a:defRPr sz="1200"/>
            </a:lvl1pPr>
          </a:lstStyle>
          <a:p>
            <a:fld id="{28556984-BFA1-4032-A2F7-943390F401A9}" type="slidenum">
              <a:rPr lang="bg-BG" smtClean="0"/>
              <a:t>‹#›</a:t>
            </a:fld>
            <a:endParaRPr lang="bg-BG"/>
          </a:p>
        </p:txBody>
      </p:sp>
    </p:spTree>
    <p:extLst>
      <p:ext uri="{BB962C8B-B14F-4D97-AF65-F5344CB8AC3E}">
        <p14:creationId xmlns:p14="http://schemas.microsoft.com/office/powerpoint/2010/main" val="226034913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742" name="Header Placeholder 1"/>
          <p:cNvSpPr>
            <a:spLocks noGrp="1"/>
          </p:cNvSpPr>
          <p:nvPr>
            <p:ph type="hdr" sz="quarter"/>
          </p:nvPr>
        </p:nvSpPr>
        <p:spPr>
          <a:xfrm>
            <a:off x="0" y="0"/>
            <a:ext cx="2955290" cy="496570"/>
          </a:xfrm>
          <a:prstGeom prst="rect">
            <a:avLst/>
          </a:prstGeom>
        </p:spPr>
        <p:txBody>
          <a:bodyPr vert="horz" lIns="93177" tIns="46589" rIns="93177" bIns="46589" rtlCol="0"/>
          <a:lstStyle>
            <a:lvl1pPr algn="l">
              <a:defRPr sz="1200"/>
            </a:lvl1pPr>
          </a:lstStyle>
          <a:p>
            <a:endParaRPr lang="bg-BG"/>
          </a:p>
        </p:txBody>
      </p:sp>
      <p:sp>
        <p:nvSpPr>
          <p:cNvPr id="1048743" name="Date Placeholder 2"/>
          <p:cNvSpPr>
            <a:spLocks noGrp="1"/>
          </p:cNvSpPr>
          <p:nvPr>
            <p:ph type="dt" idx="1"/>
          </p:nvPr>
        </p:nvSpPr>
        <p:spPr>
          <a:xfrm>
            <a:off x="3863032" y="0"/>
            <a:ext cx="2955290" cy="496570"/>
          </a:xfrm>
          <a:prstGeom prst="rect">
            <a:avLst/>
          </a:prstGeom>
        </p:spPr>
        <p:txBody>
          <a:bodyPr vert="horz" lIns="93177" tIns="46589" rIns="93177" bIns="46589" rtlCol="0"/>
          <a:lstStyle>
            <a:lvl1pPr algn="r">
              <a:defRPr sz="1200"/>
            </a:lvl1pPr>
          </a:lstStyle>
          <a:p>
            <a:fld id="{92B82725-62A2-4311-9ACD-D34C66DD3C7F}" type="datetimeFigureOut">
              <a:rPr lang="bg-BG" smtClean="0"/>
              <a:t>8.1.2020 г.</a:t>
            </a:fld>
            <a:endParaRPr lang="bg-BG"/>
          </a:p>
        </p:txBody>
      </p:sp>
      <p:sp>
        <p:nvSpPr>
          <p:cNvPr id="1048744" name="Slide Image Placeholder 3"/>
          <p:cNvSpPr>
            <a:spLocks noGrp="1" noRot="1" noChangeAspect="1"/>
          </p:cNvSpPr>
          <p:nvPr>
            <p:ph type="sldImg" idx="2"/>
          </p:nvPr>
        </p:nvSpPr>
        <p:spPr>
          <a:xfrm>
            <a:off x="927100" y="744538"/>
            <a:ext cx="4965700" cy="3724275"/>
          </a:xfrm>
          <a:prstGeom prst="rect">
            <a:avLst/>
          </a:prstGeom>
          <a:noFill/>
          <a:ln w="12700">
            <a:solidFill>
              <a:prstClr val="black"/>
            </a:solidFill>
          </a:ln>
        </p:spPr>
        <p:txBody>
          <a:bodyPr vert="horz" lIns="93177" tIns="46589" rIns="93177" bIns="46589" rtlCol="0" anchor="ctr"/>
          <a:lstStyle/>
          <a:p>
            <a:endParaRPr lang="bg-BG"/>
          </a:p>
        </p:txBody>
      </p:sp>
      <p:sp>
        <p:nvSpPr>
          <p:cNvPr id="1048745" name="Notes Placeholder 4"/>
          <p:cNvSpPr>
            <a:spLocks noGrp="1"/>
          </p:cNvSpPr>
          <p:nvPr>
            <p:ph type="body" sz="quarter" idx="3"/>
          </p:nvPr>
        </p:nvSpPr>
        <p:spPr>
          <a:xfrm>
            <a:off x="681990" y="4717415"/>
            <a:ext cx="5455920" cy="4469130"/>
          </a:xfrm>
          <a:prstGeom prst="rect">
            <a:avLst/>
          </a:prstGeom>
        </p:spPr>
        <p:txBody>
          <a:bodyPr vert="horz" lIns="93177" tIns="46589" rIns="93177" bIns="46589"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bg-BG"/>
          </a:p>
        </p:txBody>
      </p:sp>
      <p:sp>
        <p:nvSpPr>
          <p:cNvPr id="1048746" name="Footer Placeholder 5"/>
          <p:cNvSpPr>
            <a:spLocks noGrp="1"/>
          </p:cNvSpPr>
          <p:nvPr>
            <p:ph type="ftr" sz="quarter" idx="4"/>
          </p:nvPr>
        </p:nvSpPr>
        <p:spPr>
          <a:xfrm>
            <a:off x="0" y="9433107"/>
            <a:ext cx="2955290" cy="496570"/>
          </a:xfrm>
          <a:prstGeom prst="rect">
            <a:avLst/>
          </a:prstGeom>
        </p:spPr>
        <p:txBody>
          <a:bodyPr vert="horz" lIns="93177" tIns="46589" rIns="93177" bIns="46589" rtlCol="0" anchor="b"/>
          <a:lstStyle>
            <a:lvl1pPr algn="l">
              <a:defRPr sz="1200"/>
            </a:lvl1pPr>
          </a:lstStyle>
          <a:p>
            <a:endParaRPr lang="bg-BG"/>
          </a:p>
        </p:txBody>
      </p:sp>
      <p:sp>
        <p:nvSpPr>
          <p:cNvPr id="1048747" name="Slide Number Placeholder 6"/>
          <p:cNvSpPr>
            <a:spLocks noGrp="1"/>
          </p:cNvSpPr>
          <p:nvPr>
            <p:ph type="sldNum" sz="quarter" idx="5"/>
          </p:nvPr>
        </p:nvSpPr>
        <p:spPr>
          <a:xfrm>
            <a:off x="3863032" y="9433107"/>
            <a:ext cx="2955290" cy="496570"/>
          </a:xfrm>
          <a:prstGeom prst="rect">
            <a:avLst/>
          </a:prstGeom>
        </p:spPr>
        <p:txBody>
          <a:bodyPr vert="horz" lIns="93177" tIns="46589" rIns="93177" bIns="46589" rtlCol="0" anchor="b"/>
          <a:lstStyle>
            <a:lvl1pPr algn="r">
              <a:defRPr sz="1200"/>
            </a:lvl1pPr>
          </a:lstStyle>
          <a:p>
            <a:fld id="{C222844A-9D9A-451E-8533-AC68D816AE04}" type="slidenum">
              <a:rPr lang="bg-BG" smtClean="0"/>
              <a:t>‹#›</a:t>
            </a:fld>
            <a:endParaRPr lang="bg-BG"/>
          </a:p>
        </p:txBody>
      </p:sp>
    </p:spTree>
    <p:extLst>
      <p:ext uri="{BB962C8B-B14F-4D97-AF65-F5344CB8AC3E}">
        <p14:creationId xmlns:p14="http://schemas.microsoft.com/office/powerpoint/2010/main" val="255708101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bg-BG" dirty="0"/>
          </a:p>
        </p:txBody>
      </p:sp>
      <p:sp>
        <p:nvSpPr>
          <p:cNvPr id="4" name="Slide Number Placeholder 3"/>
          <p:cNvSpPr>
            <a:spLocks noGrp="1"/>
          </p:cNvSpPr>
          <p:nvPr>
            <p:ph type="sldNum" sz="quarter" idx="5"/>
          </p:nvPr>
        </p:nvSpPr>
        <p:spPr/>
        <p:txBody>
          <a:bodyPr/>
          <a:lstStyle/>
          <a:p>
            <a:fld id="{C222844A-9D9A-451E-8533-AC68D816AE04}" type="slidenum">
              <a:rPr lang="bg-BG" smtClean="0"/>
              <a:t>1</a:t>
            </a:fld>
            <a:endParaRPr lang="bg-BG"/>
          </a:p>
        </p:txBody>
      </p:sp>
    </p:spTree>
    <p:extLst>
      <p:ext uri="{BB962C8B-B14F-4D97-AF65-F5344CB8AC3E}">
        <p14:creationId xmlns:p14="http://schemas.microsoft.com/office/powerpoint/2010/main" val="2310773051"/>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6" name="Slide Image Placeholder 1"/>
          <p:cNvSpPr>
            <a:spLocks noGrp="1" noRot="1" noChangeAspect="1"/>
          </p:cNvSpPr>
          <p:nvPr>
            <p:ph type="sldImg"/>
          </p:nvPr>
        </p:nvSpPr>
        <p:spPr/>
      </p:sp>
      <p:sp>
        <p:nvSpPr>
          <p:cNvPr id="1048647"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pPr>
            <a:r>
              <a:rPr lang="bg-BG" sz="1200" b="1" i="1" kern="1200" noProof="0" dirty="0">
                <a:solidFill>
                  <a:schemeClr val="tx1"/>
                </a:solidFill>
                <a:latin typeface="+mn-lt"/>
                <a:ea typeface="+mn-ea"/>
                <a:cs typeface="Arial" panose="020B0604020202020204" pitchFamily="34" charset="0"/>
              </a:rPr>
              <a:t>В резултат от направен анализ, като приоритетни за финансиране за периода 2021 – 2027 г. се идентифицирани </a:t>
            </a:r>
            <a:r>
              <a:rPr lang="en-US" sz="1200" b="1" i="1" kern="1200" noProof="0" dirty="0">
                <a:solidFill>
                  <a:schemeClr val="tx1"/>
                </a:solidFill>
                <a:latin typeface="+mn-lt"/>
                <a:ea typeface="+mn-ea"/>
                <a:cs typeface="Arial" panose="020B0604020202020204" pitchFamily="34" charset="0"/>
              </a:rPr>
              <a:t>4</a:t>
            </a:r>
            <a:r>
              <a:rPr lang="bg-BG" sz="1200" b="1" i="1" kern="1200" noProof="0" dirty="0">
                <a:solidFill>
                  <a:schemeClr val="tx1"/>
                </a:solidFill>
                <a:latin typeface="+mn-lt"/>
                <a:ea typeface="+mn-ea"/>
                <a:cs typeface="Arial" panose="020B0604020202020204" pitchFamily="34" charset="0"/>
              </a:rPr>
              <a:t> Специфични цели, заложени в Общия </a:t>
            </a:r>
            <a:r>
              <a:rPr lang="ru-RU" sz="1200" b="1" i="1" kern="1200" dirty="0">
                <a:solidFill>
                  <a:schemeClr val="tx1"/>
                </a:solidFill>
                <a:latin typeface="+mn-lt"/>
                <a:ea typeface="+mn-ea"/>
                <a:cs typeface="Arial" panose="020B0604020202020204" pitchFamily="34" charset="0"/>
              </a:rPr>
              <a:t>Регламент:</a:t>
            </a:r>
          </a:p>
          <a:p>
            <a:pPr marL="0" marR="0" lvl="0" indent="0" algn="just" defTabSz="914400" rtl="0" eaLnBrk="1" fontAlgn="auto" latinLnBrk="0" hangingPunct="1">
              <a:lnSpc>
                <a:spcPct val="100000"/>
              </a:lnSpc>
              <a:spcBef>
                <a:spcPts val="0"/>
              </a:spcBef>
              <a:spcAft>
                <a:spcPts val="0"/>
              </a:spcAft>
              <a:buClrTx/>
              <a:buSzTx/>
              <a:buFontTx/>
              <a:buNone/>
            </a:pPr>
            <a:endParaRPr lang="bg-BG" sz="1200" b="1" i="1" kern="1200" dirty="0">
              <a:solidFill>
                <a:schemeClr val="tx1"/>
              </a:solidFill>
              <a:latin typeface="+mn-lt"/>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pPr>
            <a:r>
              <a:rPr lang="bg-BG" sz="1200" b="1" i="1" kern="1200" dirty="0">
                <a:solidFill>
                  <a:schemeClr val="tx1"/>
                </a:solidFill>
                <a:latin typeface="+mn-lt"/>
                <a:ea typeface="+mn-ea"/>
                <a:cs typeface="Arial" panose="020B0604020202020204" pitchFamily="34" charset="0"/>
              </a:rPr>
              <a:t>Специфични цели</a:t>
            </a:r>
            <a:r>
              <a:rPr lang="en-US" sz="1200" b="1" i="1" kern="1200" dirty="0">
                <a:solidFill>
                  <a:schemeClr val="tx1"/>
                </a:solidFill>
                <a:latin typeface="+mn-lt"/>
                <a:ea typeface="+mn-ea"/>
                <a:cs typeface="Arial" panose="020B0604020202020204" pitchFamily="34" charset="0"/>
              </a:rPr>
              <a:t> – </a:t>
            </a:r>
            <a:r>
              <a:rPr lang="bg-BG" sz="1200" b="0" i="0" kern="1200" dirty="0">
                <a:solidFill>
                  <a:schemeClr val="tx1"/>
                </a:solidFill>
                <a:latin typeface="+mn-lt"/>
                <a:ea typeface="+mn-ea"/>
                <a:cs typeface="Arial" panose="020B0604020202020204" pitchFamily="34" charset="0"/>
              </a:rPr>
              <a:t>съгласно текста на Регламента за ЕФРР и КФ, като подлежат на редакция спрямо окончателния вариант на документа.</a:t>
            </a:r>
          </a:p>
          <a:p>
            <a:pPr marL="0" marR="0" lvl="0" indent="0" algn="just" defTabSz="914400" rtl="0" eaLnBrk="1" fontAlgn="auto" latinLnBrk="0" hangingPunct="1">
              <a:lnSpc>
                <a:spcPct val="100000"/>
              </a:lnSpc>
              <a:spcBef>
                <a:spcPts val="0"/>
              </a:spcBef>
              <a:spcAft>
                <a:spcPts val="0"/>
              </a:spcAft>
              <a:buClrTx/>
              <a:buSzTx/>
              <a:buFontTx/>
              <a:buNone/>
            </a:pPr>
            <a:endParaRPr lang="bg-BG" sz="1200" b="0" i="0" kern="1200" dirty="0">
              <a:solidFill>
                <a:schemeClr val="tx1"/>
              </a:solidFill>
              <a:latin typeface="+mn-lt"/>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pPr>
            <a:endParaRPr lang="bg-BG" sz="1200" b="1" i="1" kern="1200" dirty="0">
              <a:solidFill>
                <a:schemeClr val="tx1"/>
              </a:solidFill>
              <a:latin typeface="+mn-lt"/>
              <a:ea typeface="+mn-ea"/>
              <a:cs typeface="Arial" panose="020B0604020202020204" pitchFamily="34" charset="0"/>
            </a:endParaRPr>
          </a:p>
        </p:txBody>
      </p:sp>
      <p:sp>
        <p:nvSpPr>
          <p:cNvPr id="1048648" name="Slide Number Placeholder 3"/>
          <p:cNvSpPr>
            <a:spLocks noGrp="1"/>
          </p:cNvSpPr>
          <p:nvPr>
            <p:ph type="sldNum" sz="quarter" idx="10"/>
          </p:nvPr>
        </p:nvSpPr>
        <p:spPr/>
        <p:txBody>
          <a:bodyPr/>
          <a:lstStyle/>
          <a:p>
            <a:fld id="{C222844A-9D9A-451E-8533-AC68D816AE04}" type="slidenum">
              <a:rPr lang="bg-BG" smtClean="0"/>
              <a:t>10</a:t>
            </a:fld>
            <a:endParaRPr lang="bg-BG"/>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1" name="Slide Image Placeholder 1"/>
          <p:cNvSpPr>
            <a:spLocks noGrp="1" noRot="1" noChangeAspect="1"/>
          </p:cNvSpPr>
          <p:nvPr>
            <p:ph type="sldImg"/>
          </p:nvPr>
        </p:nvSpPr>
        <p:spPr/>
      </p:sp>
      <p:sp>
        <p:nvSpPr>
          <p:cNvPr id="1048652"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pPr>
            <a:r>
              <a:rPr lang="ru-RU" sz="1200" b="0" i="0" kern="1200" dirty="0">
                <a:solidFill>
                  <a:schemeClr val="tx1"/>
                </a:solidFill>
                <a:latin typeface="+mn-lt"/>
                <a:ea typeface="+mn-ea"/>
                <a:cs typeface="Arial" panose="020B0604020202020204" pitchFamily="34" charset="0"/>
              </a:rPr>
              <a:t>Приоритет 1 </a:t>
            </a:r>
            <a:r>
              <a:rPr lang="bg-BG" sz="1200" b="0" i="0" kern="1200" noProof="0" dirty="0">
                <a:solidFill>
                  <a:schemeClr val="tx1"/>
                </a:solidFill>
                <a:latin typeface="+mn-lt"/>
                <a:ea typeface="+mn-ea"/>
                <a:cs typeface="Arial" panose="020B0604020202020204" pitchFamily="34" charset="0"/>
              </a:rPr>
              <a:t>води ще е в подкрепа за СЦ 1 - “Насърчаване на устойчивото управление на водите”</a:t>
            </a:r>
          </a:p>
          <a:p>
            <a:pPr marL="0" marR="0" lvl="0" indent="0" algn="just" defTabSz="914400" rtl="0" eaLnBrk="1" fontAlgn="auto" latinLnBrk="0" hangingPunct="1">
              <a:lnSpc>
                <a:spcPct val="100000"/>
              </a:lnSpc>
              <a:spcBef>
                <a:spcPts val="0"/>
              </a:spcBef>
              <a:spcAft>
                <a:spcPts val="0"/>
              </a:spcAft>
              <a:buClrTx/>
              <a:buSzTx/>
              <a:buFontTx/>
              <a:buNone/>
            </a:pPr>
            <a:r>
              <a:rPr lang="bg-BG" sz="1200" b="0" i="0" kern="1200" noProof="0" dirty="0">
                <a:solidFill>
                  <a:schemeClr val="tx1"/>
                </a:solidFill>
                <a:latin typeface="+mn-lt"/>
                <a:ea typeface="+mn-ea"/>
                <a:cs typeface="Arial" panose="020B0604020202020204" pitchFamily="34" charset="0"/>
              </a:rPr>
              <a:t>Отпадъци - Насърчаване на прехода към кръгова икономика </a:t>
            </a:r>
            <a:r>
              <a:rPr lang="ru-RU" sz="1200" b="0" i="0" kern="1200" dirty="0">
                <a:solidFill>
                  <a:schemeClr val="tx1"/>
                </a:solidFill>
                <a:latin typeface="+mn-lt"/>
                <a:ea typeface="+mn-ea"/>
                <a:cs typeface="Arial" panose="020B0604020202020204" pitchFamily="34" charset="0"/>
              </a:rPr>
              <a:t>(СЦ 2)</a:t>
            </a:r>
            <a:endParaRPr lang="en-US" sz="1200" b="0" i="0" kern="1200" dirty="0">
              <a:solidFill>
                <a:schemeClr val="tx1"/>
              </a:solidFill>
              <a:latin typeface="+mn-lt"/>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pPr>
            <a:r>
              <a:rPr lang="bg-BG" sz="1200" b="0" i="0" kern="1200" noProof="0" dirty="0">
                <a:solidFill>
                  <a:schemeClr val="tx1"/>
                </a:solidFill>
                <a:latin typeface="+mn-lt"/>
                <a:ea typeface="+mn-ea"/>
                <a:cs typeface="Arial" panose="020B0604020202020204" pitchFamily="34" charset="0"/>
              </a:rPr>
              <a:t>Биологично разнообразие - Засилване на биоразнообразието, “зелената” инфраструктура в градската среда, както и намаляване на замърсяването</a:t>
            </a:r>
            <a:r>
              <a:rPr lang="ru-RU" sz="1200" b="0" i="0" kern="1200" dirty="0">
                <a:solidFill>
                  <a:schemeClr val="tx1"/>
                </a:solidFill>
                <a:latin typeface="+mn-lt"/>
                <a:ea typeface="+mn-ea"/>
                <a:cs typeface="Arial" panose="020B0604020202020204" pitchFamily="34" charset="0"/>
              </a:rPr>
              <a:t>“ (СЦ 3)</a:t>
            </a:r>
            <a:endParaRPr lang="en-US" sz="1200" b="0" i="0" kern="1200" dirty="0">
              <a:solidFill>
                <a:schemeClr val="tx1"/>
              </a:solidFill>
              <a:latin typeface="+mn-lt"/>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pPr>
            <a:r>
              <a:rPr lang="ru-RU" sz="1200" b="0" i="0" kern="1200" dirty="0">
                <a:solidFill>
                  <a:schemeClr val="tx1"/>
                </a:solidFill>
                <a:latin typeface="+mn-lt"/>
                <a:ea typeface="+mn-ea"/>
                <a:cs typeface="Arial" panose="020B0604020202020204" pitchFamily="34" charset="0"/>
              </a:rPr>
              <a:t>Риск и изменение на климата </a:t>
            </a:r>
            <a:r>
              <a:rPr lang="bg-BG" sz="1200" b="0" i="0" kern="1200" dirty="0">
                <a:solidFill>
                  <a:schemeClr val="tx1"/>
                </a:solidFill>
                <a:latin typeface="+mn-lt"/>
                <a:ea typeface="+mn-ea"/>
                <a:cs typeface="Arial" panose="020B0604020202020204" pitchFamily="34" charset="0"/>
              </a:rPr>
              <a:t>- Насърчаване на </a:t>
            </a:r>
            <a:r>
              <a:rPr lang="bg-BG" sz="1200" b="0" i="0" kern="1200" noProof="0" dirty="0">
                <a:solidFill>
                  <a:schemeClr val="tx1"/>
                </a:solidFill>
                <a:latin typeface="+mn-lt"/>
                <a:ea typeface="+mn-ea"/>
                <a:cs typeface="Arial" panose="020B0604020202020204" pitchFamily="34" charset="0"/>
              </a:rPr>
              <a:t>адаптирането към изменението на климата, на предотвратяването и управлението </a:t>
            </a:r>
            <a:r>
              <a:rPr lang="bg-BG" sz="1200" b="0" i="0" kern="1200" dirty="0">
                <a:solidFill>
                  <a:schemeClr val="tx1"/>
                </a:solidFill>
                <a:latin typeface="+mn-lt"/>
                <a:ea typeface="+mn-ea"/>
                <a:cs typeface="Arial" panose="020B0604020202020204" pitchFamily="34" charset="0"/>
              </a:rPr>
              <a:t>на риска (СЦ 4)</a:t>
            </a:r>
          </a:p>
          <a:p>
            <a:pPr marL="0" marR="0" lvl="0" indent="0" algn="just" defTabSz="914400" rtl="0" eaLnBrk="1" fontAlgn="auto" latinLnBrk="0" hangingPunct="1">
              <a:lnSpc>
                <a:spcPct val="100000"/>
              </a:lnSpc>
              <a:spcBef>
                <a:spcPts val="0"/>
              </a:spcBef>
              <a:spcAft>
                <a:spcPts val="0"/>
              </a:spcAft>
              <a:buClrTx/>
              <a:buSzTx/>
              <a:buFontTx/>
              <a:buNone/>
              <a:tabLst/>
              <a:defRPr/>
            </a:pPr>
            <a:r>
              <a:rPr lang="bg-BG" sz="1200" b="0" i="0" kern="1200" dirty="0">
                <a:solidFill>
                  <a:schemeClr val="tx1"/>
                </a:solidFill>
                <a:latin typeface="+mn-lt"/>
                <a:ea typeface="+mn-ea"/>
                <a:cs typeface="Arial" panose="020B0604020202020204" pitchFamily="34" charset="0"/>
              </a:rPr>
              <a:t>Приоритет Въздух отново реферира към СЦ3 – „</a:t>
            </a:r>
            <a:r>
              <a:rPr lang="bg-BG" sz="1200" b="0" i="0" kern="1200" noProof="0" dirty="0">
                <a:solidFill>
                  <a:schemeClr val="tx1"/>
                </a:solidFill>
                <a:latin typeface="+mn-lt"/>
                <a:ea typeface="+mn-ea"/>
                <a:cs typeface="Arial" panose="020B0604020202020204" pitchFamily="34" charset="0"/>
              </a:rPr>
              <a:t>Засилване на биоразнообразието, “зелената” инфраструктура в градската среда, както и намаляване на замърсяването</a:t>
            </a:r>
            <a:r>
              <a:rPr lang="bg-BG" sz="1200" b="0" i="0" kern="1200" dirty="0">
                <a:solidFill>
                  <a:schemeClr val="tx1"/>
                </a:solidFill>
                <a:latin typeface="+mn-lt"/>
                <a:ea typeface="+mn-ea"/>
                <a:cs typeface="Arial" panose="020B0604020202020204" pitchFamily="34" charset="0"/>
              </a:rPr>
              <a:t>“, доколкото «намаляване на замърсяването» касае «намаляване на всеки вид замърсяване - въздух, вода, почви, шум и пр.» (съгласно една от предложените редакции на специфичната цел в рамките на водените триалози на Европейско ниво)</a:t>
            </a:r>
            <a:r>
              <a:rPr lang="bg-BG" sz="1200" b="1" i="1" u="none" strike="noStrike" kern="1200" baseline="0" dirty="0">
                <a:solidFill>
                  <a:schemeClr val="tx1"/>
                </a:solidFill>
                <a:latin typeface="+mn-lt"/>
                <a:ea typeface="+mn-ea"/>
                <a:cs typeface="+mn-cs"/>
              </a:rPr>
              <a:t> </a:t>
            </a:r>
            <a:endParaRPr lang="en-US" sz="1200" b="0" i="0" kern="1200" dirty="0">
              <a:solidFill>
                <a:schemeClr val="tx1"/>
              </a:solidFill>
              <a:latin typeface="+mn-lt"/>
              <a:ea typeface="+mn-ea"/>
              <a:cs typeface="Arial" panose="020B0604020202020204" pitchFamily="34" charset="0"/>
            </a:endParaRPr>
          </a:p>
          <a:p>
            <a:pPr marL="0" marR="0" lvl="0" indent="0" algn="just" defTabSz="914400" rtl="0" eaLnBrk="1" fontAlgn="auto" latinLnBrk="0" hangingPunct="1">
              <a:lnSpc>
                <a:spcPct val="100000"/>
              </a:lnSpc>
              <a:spcBef>
                <a:spcPts val="0"/>
              </a:spcBef>
              <a:spcAft>
                <a:spcPts val="0"/>
              </a:spcAft>
              <a:buClrTx/>
              <a:buSzTx/>
              <a:buFontTx/>
              <a:buNone/>
            </a:pPr>
            <a:r>
              <a:rPr lang="bg-BG" sz="1200" b="0" i="0" kern="1200" dirty="0">
                <a:solidFill>
                  <a:schemeClr val="tx1"/>
                </a:solidFill>
                <a:latin typeface="+mn-lt"/>
                <a:ea typeface="+mn-ea"/>
                <a:cs typeface="Arial" panose="020B0604020202020204" pitchFamily="34" charset="0"/>
              </a:rPr>
              <a:t>Техническа помощ - </a:t>
            </a:r>
            <a:r>
              <a:rPr lang="bg-BG" sz="1200" b="0" i="0" kern="1200" noProof="0" dirty="0">
                <a:solidFill>
                  <a:schemeClr val="tx1"/>
                </a:solidFill>
                <a:latin typeface="+mn-lt"/>
                <a:ea typeface="+mn-ea"/>
                <a:cs typeface="Arial" panose="020B0604020202020204" pitchFamily="34" charset="0"/>
              </a:rPr>
              <a:t>Приоритетът ще подкрепя успешното изпълнение на ОПОС 2021-2027 г. чрез  подпомагане планирането, изпълнението, мониторинга, контрола и оценката на програмата, популяризирането й, както и не на последно място повишаване на  административния капацитет на бенефициентите, заинтересованите страни, КН и на УО</a:t>
            </a:r>
            <a:r>
              <a:rPr lang="ru-RU" sz="1200" b="0" i="0" kern="1200" dirty="0">
                <a:solidFill>
                  <a:schemeClr val="tx1"/>
                </a:solidFill>
                <a:latin typeface="+mn-lt"/>
                <a:ea typeface="+mn-ea"/>
                <a:cs typeface="Arial" panose="020B0604020202020204" pitchFamily="34" charset="0"/>
              </a:rPr>
              <a:t>.</a:t>
            </a:r>
          </a:p>
          <a:p>
            <a:pPr marL="0" marR="0" lvl="0" indent="0" algn="just" defTabSz="914400" rtl="0" eaLnBrk="1" fontAlgn="auto" latinLnBrk="0" hangingPunct="1">
              <a:lnSpc>
                <a:spcPct val="100000"/>
              </a:lnSpc>
              <a:spcBef>
                <a:spcPts val="0"/>
              </a:spcBef>
              <a:spcAft>
                <a:spcPts val="0"/>
              </a:spcAft>
              <a:buClrTx/>
              <a:buSzTx/>
              <a:buFontTx/>
              <a:buNone/>
            </a:pPr>
            <a:endParaRPr lang="bg-BG" sz="1200" b="0" i="1" kern="1200" dirty="0">
              <a:solidFill>
                <a:schemeClr val="tx1"/>
              </a:solidFill>
              <a:latin typeface="+mn-lt"/>
              <a:ea typeface="+mn-ea"/>
              <a:cs typeface="Arial" panose="020B0604020202020204" pitchFamily="34" charset="0"/>
            </a:endParaRPr>
          </a:p>
        </p:txBody>
      </p:sp>
      <p:sp>
        <p:nvSpPr>
          <p:cNvPr id="1048653" name="Slide Number Placeholder 3"/>
          <p:cNvSpPr>
            <a:spLocks noGrp="1"/>
          </p:cNvSpPr>
          <p:nvPr>
            <p:ph type="sldNum" sz="quarter" idx="10"/>
          </p:nvPr>
        </p:nvSpPr>
        <p:spPr/>
        <p:txBody>
          <a:bodyPr/>
          <a:lstStyle/>
          <a:p>
            <a:fld id="{C222844A-9D9A-451E-8533-AC68D816AE04}" type="slidenum">
              <a:rPr lang="bg-BG" smtClean="0"/>
              <a:t>11</a:t>
            </a:fld>
            <a:endParaRPr lang="bg-BG"/>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56" name="Slide Image Placeholder 1"/>
          <p:cNvSpPr>
            <a:spLocks noGrp="1" noRot="1" noChangeAspect="1"/>
          </p:cNvSpPr>
          <p:nvPr>
            <p:ph type="sldImg"/>
          </p:nvPr>
        </p:nvSpPr>
        <p:spPr/>
      </p:sp>
      <p:sp>
        <p:nvSpPr>
          <p:cNvPr id="1048657" name="Notes Placeholder 2"/>
          <p:cNvSpPr>
            <a:spLocks noGrp="1"/>
          </p:cNvSpPr>
          <p:nvPr>
            <p:ph type="body" idx="1"/>
          </p:nvPr>
        </p:nvSpPr>
        <p:spPr/>
        <p:txBody>
          <a:bodyPr/>
          <a:lstStyle/>
          <a:p>
            <a:pPr marL="171450" indent="-171450" algn="just">
              <a:buFontTx/>
              <a:buChar char="-"/>
            </a:pPr>
            <a:r>
              <a:rPr lang="bg-BG" noProof="0" dirty="0">
                <a:solidFill>
                  <a:schemeClr val="tx1"/>
                </a:solidFill>
              </a:rPr>
              <a:t>Опазване качеството на водите, предназначени за питейно-битово водоснабдяване вкл. установяване на зони за опазването им в района на съоръженията за водовземане</a:t>
            </a:r>
            <a:r>
              <a:rPr lang="ru-RU" dirty="0">
                <a:solidFill>
                  <a:schemeClr val="tx1"/>
                </a:solidFill>
              </a:rPr>
              <a:t>, др.</a:t>
            </a:r>
          </a:p>
          <a:p>
            <a:pPr marL="171450" marR="0" lvl="0" indent="-171450" algn="just" defTabSz="914400" rtl="0" eaLnBrk="1" fontAlgn="auto" latinLnBrk="0" hangingPunct="1">
              <a:lnSpc>
                <a:spcPct val="100000"/>
              </a:lnSpc>
              <a:spcBef>
                <a:spcPts val="0"/>
              </a:spcBef>
              <a:spcAft>
                <a:spcPts val="0"/>
              </a:spcAft>
              <a:buClrTx/>
              <a:buSzTx/>
              <a:buFontTx/>
              <a:buChar char="-"/>
              <a:tabLst/>
              <a:defRPr/>
            </a:pPr>
            <a:r>
              <a:rPr lang="ru-RU" dirty="0">
                <a:solidFill>
                  <a:schemeClr val="tx1"/>
                </a:solidFill>
              </a:rPr>
              <a:t>Мерки от ПУРБ за </a:t>
            </a:r>
            <a:r>
              <a:rPr lang="bg-BG" noProof="0" dirty="0">
                <a:solidFill>
                  <a:schemeClr val="tx1"/>
                </a:solidFill>
              </a:rPr>
              <a:t>подобряване на състоянието на водите.</a:t>
            </a:r>
          </a:p>
          <a:p>
            <a:pPr marL="0" indent="0" algn="just">
              <a:buFontTx/>
              <a:buNone/>
            </a:pPr>
            <a:endParaRPr lang="ru-RU" dirty="0">
              <a:solidFill>
                <a:schemeClr val="tx1"/>
              </a:solidFill>
            </a:endParaRPr>
          </a:p>
          <a:p>
            <a:pPr algn="just"/>
            <a:endParaRPr lang="en-US" dirty="0">
              <a:solidFill>
                <a:schemeClr val="tx1"/>
              </a:solidFill>
            </a:endParaRPr>
          </a:p>
        </p:txBody>
      </p:sp>
      <p:sp>
        <p:nvSpPr>
          <p:cNvPr id="1048658" name="Slide Number Placeholder 3"/>
          <p:cNvSpPr>
            <a:spLocks noGrp="1"/>
          </p:cNvSpPr>
          <p:nvPr>
            <p:ph type="sldNum" sz="quarter" idx="10"/>
          </p:nvPr>
        </p:nvSpPr>
        <p:spPr/>
        <p:txBody>
          <a:bodyPr/>
          <a:lstStyle/>
          <a:p>
            <a:fld id="{C222844A-9D9A-451E-8533-AC68D816AE04}" type="slidenum">
              <a:rPr lang="bg-BG" smtClean="0"/>
              <a:t>12</a:t>
            </a:fld>
            <a:endParaRPr lang="bg-BG"/>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1" name="Slide Image Placeholder 1"/>
          <p:cNvSpPr>
            <a:spLocks noGrp="1" noRot="1" noChangeAspect="1"/>
          </p:cNvSpPr>
          <p:nvPr>
            <p:ph type="sldImg"/>
          </p:nvPr>
        </p:nvSpPr>
        <p:spPr/>
      </p:sp>
      <p:sp>
        <p:nvSpPr>
          <p:cNvPr id="1048662" name="Notes Placeholder 2"/>
          <p:cNvSpPr>
            <a:spLocks noGrp="1"/>
          </p:cNvSpPr>
          <p:nvPr>
            <p:ph type="body" idx="1"/>
          </p:nvPr>
        </p:nvSpPr>
        <p:spPr/>
        <p:txBody>
          <a:bodyPr/>
          <a:lstStyle/>
          <a:p>
            <a:endParaRPr lang="en-US" dirty="0"/>
          </a:p>
        </p:txBody>
      </p:sp>
      <p:sp>
        <p:nvSpPr>
          <p:cNvPr id="1048663" name="Slide Number Placeholder 3"/>
          <p:cNvSpPr>
            <a:spLocks noGrp="1"/>
          </p:cNvSpPr>
          <p:nvPr>
            <p:ph type="sldNum" sz="quarter" idx="10"/>
          </p:nvPr>
        </p:nvSpPr>
        <p:spPr/>
        <p:txBody>
          <a:bodyPr/>
          <a:lstStyle/>
          <a:p>
            <a:fld id="{C222844A-9D9A-451E-8533-AC68D816AE04}" type="slidenum">
              <a:rPr lang="bg-BG" smtClean="0"/>
              <a:t>13</a:t>
            </a:fld>
            <a:endParaRPr lang="bg-BG"/>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66" name="Slide Image Placeholder 1"/>
          <p:cNvSpPr>
            <a:spLocks noGrp="1" noRot="1" noChangeAspect="1"/>
          </p:cNvSpPr>
          <p:nvPr>
            <p:ph type="sldImg"/>
          </p:nvPr>
        </p:nvSpPr>
        <p:spPr/>
      </p:sp>
      <p:sp>
        <p:nvSpPr>
          <p:cNvPr id="1048667" name="Notes Placeholder 2"/>
          <p:cNvSpPr>
            <a:spLocks noGrp="1"/>
          </p:cNvSpPr>
          <p:nvPr>
            <p:ph type="body" idx="1"/>
          </p:nvPr>
        </p:nvSpPr>
        <p:spPr/>
        <p:txBody>
          <a:bodyPr/>
          <a:lstStyle/>
          <a:p>
            <a:pPr algn="just"/>
            <a:r>
              <a:rPr lang="bg-BG" dirty="0">
                <a:solidFill>
                  <a:schemeClr val="tx1"/>
                </a:solidFill>
              </a:rPr>
              <a:t>Мерките </a:t>
            </a:r>
            <a:r>
              <a:rPr lang="bg-BG" noProof="0" dirty="0">
                <a:solidFill>
                  <a:schemeClr val="tx1"/>
                </a:solidFill>
              </a:rPr>
              <a:t>ще са насочени към битови отпадъци, масово разпространени отпадъци, биоотпадъци, хранителни отпадъци, строителни отпадъци и отпадъци от разрушаване.</a:t>
            </a:r>
            <a:endParaRPr lang="bg-BG" b="1" i="1" dirty="0">
              <a:solidFill>
                <a:schemeClr val="tx1"/>
              </a:solidFill>
            </a:endParaRPr>
          </a:p>
          <a:p>
            <a:pPr algn="just"/>
            <a:endParaRPr lang="en-US" dirty="0">
              <a:solidFill>
                <a:schemeClr val="tx1"/>
              </a:solidFill>
            </a:endParaRPr>
          </a:p>
        </p:txBody>
      </p:sp>
      <p:sp>
        <p:nvSpPr>
          <p:cNvPr id="1048668" name="Slide Number Placeholder 3"/>
          <p:cNvSpPr>
            <a:spLocks noGrp="1"/>
          </p:cNvSpPr>
          <p:nvPr>
            <p:ph type="sldNum" sz="quarter" idx="10"/>
          </p:nvPr>
        </p:nvSpPr>
        <p:spPr/>
        <p:txBody>
          <a:bodyPr/>
          <a:lstStyle/>
          <a:p>
            <a:fld id="{C222844A-9D9A-451E-8533-AC68D816AE04}" type="slidenum">
              <a:rPr lang="bg-BG" smtClean="0"/>
              <a:t>14</a:t>
            </a:fld>
            <a:endParaRPr lang="bg-BG"/>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1" name="Slide Image Placeholder 1"/>
          <p:cNvSpPr>
            <a:spLocks noGrp="1" noRot="1" noChangeAspect="1"/>
          </p:cNvSpPr>
          <p:nvPr>
            <p:ph type="sldImg"/>
          </p:nvPr>
        </p:nvSpPr>
        <p:spPr/>
      </p:sp>
      <p:sp>
        <p:nvSpPr>
          <p:cNvPr id="1048672" name="Notes Placeholder 2"/>
          <p:cNvSpPr>
            <a:spLocks noGrp="1"/>
          </p:cNvSpPr>
          <p:nvPr>
            <p:ph type="body" idx="1"/>
          </p:nvPr>
        </p:nvSpPr>
        <p:spPr/>
        <p:txBody>
          <a:bodyPr/>
          <a:lstStyle/>
          <a:p>
            <a:pPr algn="just"/>
            <a:endParaRPr lang="en-US" dirty="0">
              <a:solidFill>
                <a:schemeClr val="tx1"/>
              </a:solidFill>
            </a:endParaRPr>
          </a:p>
        </p:txBody>
      </p:sp>
      <p:sp>
        <p:nvSpPr>
          <p:cNvPr id="1048673" name="Slide Number Placeholder 3"/>
          <p:cNvSpPr>
            <a:spLocks noGrp="1"/>
          </p:cNvSpPr>
          <p:nvPr>
            <p:ph type="sldNum" sz="quarter" idx="10"/>
          </p:nvPr>
        </p:nvSpPr>
        <p:spPr/>
        <p:txBody>
          <a:bodyPr/>
          <a:lstStyle/>
          <a:p>
            <a:fld id="{C222844A-9D9A-451E-8533-AC68D816AE04}" type="slidenum">
              <a:rPr lang="bg-BG" smtClean="0"/>
              <a:t>15</a:t>
            </a:fld>
            <a:endParaRPr lang="bg-BG"/>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76" name="Slide Image Placeholder 1"/>
          <p:cNvSpPr>
            <a:spLocks noGrp="1" noRot="1" noChangeAspect="1"/>
          </p:cNvSpPr>
          <p:nvPr>
            <p:ph type="sldImg"/>
          </p:nvPr>
        </p:nvSpPr>
        <p:spPr/>
      </p:sp>
      <p:sp>
        <p:nvSpPr>
          <p:cNvPr id="1048677" name="Notes Placeholder 2"/>
          <p:cNvSpPr>
            <a:spLocks noGrp="1"/>
          </p:cNvSpPr>
          <p:nvPr>
            <p:ph type="body" idx="1"/>
          </p:nvPr>
        </p:nvSpPr>
        <p:spPr/>
        <p:txBody>
          <a:bodyPr/>
          <a:lstStyle/>
          <a:p>
            <a:pPr algn="just"/>
            <a:r>
              <a:rPr lang="bg-BG" noProof="0" dirty="0">
                <a:solidFill>
                  <a:schemeClr val="tx1"/>
                </a:solidFill>
              </a:rPr>
              <a:t>Приоритетът е насочен към изпълнение на ангажиментите на страната, произтичащи от европейското природозащитно законодателство, описани в стратегически и планови документи на европейско и национално ниво.</a:t>
            </a:r>
          </a:p>
          <a:p>
            <a:pPr algn="just"/>
            <a:endParaRPr lang="bg-BG" noProof="0" dirty="0">
              <a:solidFill>
                <a:schemeClr val="tx1"/>
              </a:solidFill>
            </a:endParaRPr>
          </a:p>
          <a:p>
            <a:pPr algn="just"/>
            <a:r>
              <a:rPr lang="bg-BG" sz="1200" kern="1200" dirty="0">
                <a:solidFill>
                  <a:schemeClr val="tx1"/>
                </a:solidFill>
                <a:effectLst/>
                <a:latin typeface="+mn-lt"/>
                <a:ea typeface="+mn-ea"/>
                <a:cs typeface="+mn-cs"/>
              </a:rPr>
              <a:t>1. Мерки в </a:t>
            </a:r>
            <a:r>
              <a:rPr lang="bg-BG" sz="1200" kern="1200" noProof="0" dirty="0">
                <a:solidFill>
                  <a:schemeClr val="tx1"/>
                </a:solidFill>
                <a:effectLst/>
                <a:latin typeface="+mn-lt"/>
                <a:ea typeface="+mn-ea"/>
                <a:cs typeface="+mn-cs"/>
              </a:rPr>
              <a:t>Натура 2000 - мерки от Националната приоритетна рамка за действие за Натура 2000, мерки от планове за управление на защитени зони, мерки от планове за действие за защитени видове</a:t>
            </a:r>
          </a:p>
          <a:p>
            <a:pPr algn="just"/>
            <a:endParaRPr lang="bg-BG" sz="1200" kern="1200" noProof="0" dirty="0">
              <a:solidFill>
                <a:schemeClr val="tx1"/>
              </a:solidFill>
              <a:effectLst/>
              <a:latin typeface="+mn-lt"/>
              <a:ea typeface="+mn-ea"/>
              <a:cs typeface="+mn-cs"/>
            </a:endParaRPr>
          </a:p>
          <a:p>
            <a:pPr algn="just"/>
            <a:r>
              <a:rPr lang="bg-BG" sz="1200" kern="1200" noProof="0" dirty="0">
                <a:solidFill>
                  <a:schemeClr val="tx1"/>
                </a:solidFill>
                <a:effectLst/>
                <a:latin typeface="+mn-lt"/>
                <a:ea typeface="+mn-ea"/>
                <a:cs typeface="+mn-cs"/>
              </a:rPr>
              <a:t>2. Мерки извън Натура 2000 - мерки от Стратегия за биологичното разнообразие в Република България и Национален план за опазване и устойчиво ползване на биологичното разнообразие и генетичните ресурси 2020 – 2024 г.“, мерки от планове за управление на защитени територии</a:t>
            </a:r>
          </a:p>
          <a:p>
            <a:pPr algn="just"/>
            <a:endParaRPr lang="bg-BG" noProof="0" dirty="0">
              <a:solidFill>
                <a:schemeClr val="tx1"/>
              </a:solidFill>
            </a:endParaRPr>
          </a:p>
          <a:p>
            <a:pPr algn="just"/>
            <a:endParaRPr lang="bg-BG" noProof="0" dirty="0">
              <a:solidFill>
                <a:schemeClr val="tx1"/>
              </a:solidFill>
            </a:endParaRPr>
          </a:p>
          <a:p>
            <a:pPr algn="just"/>
            <a:endParaRPr lang="en-US" dirty="0">
              <a:solidFill>
                <a:schemeClr val="tx1"/>
              </a:solidFill>
            </a:endParaRPr>
          </a:p>
        </p:txBody>
      </p:sp>
      <p:sp>
        <p:nvSpPr>
          <p:cNvPr id="1048678" name="Slide Number Placeholder 3"/>
          <p:cNvSpPr>
            <a:spLocks noGrp="1"/>
          </p:cNvSpPr>
          <p:nvPr>
            <p:ph type="sldNum" sz="quarter" idx="10"/>
          </p:nvPr>
        </p:nvSpPr>
        <p:spPr/>
        <p:txBody>
          <a:bodyPr/>
          <a:lstStyle/>
          <a:p>
            <a:fld id="{C222844A-9D9A-451E-8533-AC68D816AE04}" type="slidenum">
              <a:rPr lang="bg-BG" smtClean="0"/>
              <a:t>16</a:t>
            </a:fld>
            <a:endParaRPr lang="bg-BG"/>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1" name="Slide Image Placeholder 1"/>
          <p:cNvSpPr>
            <a:spLocks noGrp="1" noRot="1" noChangeAspect="1"/>
          </p:cNvSpPr>
          <p:nvPr>
            <p:ph type="sldImg"/>
          </p:nvPr>
        </p:nvSpPr>
        <p:spPr/>
      </p:sp>
      <p:sp>
        <p:nvSpPr>
          <p:cNvPr id="1048682" name="Notes Placeholder 2"/>
          <p:cNvSpPr>
            <a:spLocks noGrp="1"/>
          </p:cNvSpPr>
          <p:nvPr>
            <p:ph type="body" idx="1"/>
          </p:nvPr>
        </p:nvSpPr>
        <p:spPr/>
        <p:txBody>
          <a:bodyPr/>
          <a:lstStyle/>
          <a:p>
            <a:endParaRPr lang="en-US" dirty="0"/>
          </a:p>
        </p:txBody>
      </p:sp>
      <p:sp>
        <p:nvSpPr>
          <p:cNvPr id="1048683" name="Slide Number Placeholder 3"/>
          <p:cNvSpPr>
            <a:spLocks noGrp="1"/>
          </p:cNvSpPr>
          <p:nvPr>
            <p:ph type="sldNum" sz="quarter" idx="10"/>
          </p:nvPr>
        </p:nvSpPr>
        <p:spPr/>
        <p:txBody>
          <a:bodyPr/>
          <a:lstStyle/>
          <a:p>
            <a:fld id="{C222844A-9D9A-451E-8533-AC68D816AE04}" type="slidenum">
              <a:rPr lang="bg-BG" smtClean="0"/>
              <a:t>17</a:t>
            </a:fld>
            <a:endParaRPr lang="bg-BG"/>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86" name="Slide Image Placeholder 1"/>
          <p:cNvSpPr>
            <a:spLocks noGrp="1" noRot="1" noChangeAspect="1"/>
          </p:cNvSpPr>
          <p:nvPr>
            <p:ph type="sldImg"/>
          </p:nvPr>
        </p:nvSpPr>
        <p:spPr/>
      </p:sp>
      <p:sp>
        <p:nvSpPr>
          <p:cNvPr id="1048687" name="Notes Placeholder 2"/>
          <p:cNvSpPr>
            <a:spLocks noGrp="1"/>
          </p:cNvSpPr>
          <p:nvPr>
            <p:ph type="body" idx="1"/>
          </p:nvPr>
        </p:nvSpPr>
        <p:spPr/>
        <p:txBody>
          <a:bodyPr/>
          <a:lstStyle/>
          <a:p>
            <a:pPr algn="just"/>
            <a:r>
              <a:rPr lang="ru-RU" sz="1100" dirty="0">
                <a:solidFill>
                  <a:schemeClr val="tx1"/>
                </a:solidFill>
              </a:rPr>
              <a:t>- Мерки за превенция и управление на риска от наводнения (в т.ч. </a:t>
            </a:r>
            <a:r>
              <a:rPr lang="bg-BG" sz="1100" noProof="0" dirty="0">
                <a:solidFill>
                  <a:schemeClr val="tx1"/>
                </a:solidFill>
              </a:rPr>
              <a:t>екологосъобразна инфраструктура (ако е приложимо) в комбинация със сива инфраструктура).</a:t>
            </a:r>
          </a:p>
          <a:p>
            <a:pPr algn="just"/>
            <a:r>
              <a:rPr lang="bg-BG" sz="1100" noProof="0" dirty="0">
                <a:solidFill>
                  <a:schemeClr val="tx1"/>
                </a:solidFill>
              </a:rPr>
              <a:t>- Мерки за превенция и управление на риска от свлачища (в т.ч. екологосъобразна инфраструктура (ако е приложимо) в комбинация със сива инфраструктура).</a:t>
            </a:r>
          </a:p>
          <a:p>
            <a:pPr algn="just"/>
            <a:r>
              <a:rPr lang="bg-BG" sz="1100" noProof="0" dirty="0">
                <a:solidFill>
                  <a:schemeClr val="tx1"/>
                </a:solidFill>
              </a:rPr>
              <a:t>- Мерки за превенция и управление на риска от горски пожари (в т.ч. повишаване на готовността на населението и силите за реагиране при горски пожари);</a:t>
            </a:r>
          </a:p>
          <a:p>
            <a:pPr algn="just"/>
            <a:r>
              <a:rPr lang="bg-BG" sz="1100" noProof="0" dirty="0">
                <a:solidFill>
                  <a:schemeClr val="tx1"/>
                </a:solidFill>
              </a:rPr>
              <a:t>- Мерки за управление на риска от земетресения и за превенция на риска за живота и здравето на населението (в т.ч. повишаване на готовността на населението и силите за реагиране при земетресения);</a:t>
            </a:r>
          </a:p>
          <a:p>
            <a:pPr algn="just"/>
            <a:r>
              <a:rPr lang="bg-BG" sz="1100" noProof="0" dirty="0">
                <a:solidFill>
                  <a:schemeClr val="tx1"/>
                </a:solidFill>
              </a:rPr>
              <a:t>- Мерки за превенция и управление на риска от засушавания;</a:t>
            </a:r>
          </a:p>
          <a:p>
            <a:pPr algn="just"/>
            <a:r>
              <a:rPr lang="bg-BG" sz="1100" noProof="0" dirty="0">
                <a:solidFill>
                  <a:schemeClr val="tx1"/>
                </a:solidFill>
              </a:rPr>
              <a:t>- Изграждане на нови и оптимизиране и/или разширяване на съществуващи системи за предупреждение, наблюдение, докладване, прогнозиране и сигнализиране, разработване на цифрови модели;</a:t>
            </a:r>
          </a:p>
          <a:p>
            <a:pPr marL="0" indent="0" algn="just">
              <a:buFontTx/>
              <a:buNone/>
            </a:pPr>
            <a:r>
              <a:rPr lang="en-US" sz="1100" noProof="0" dirty="0">
                <a:solidFill>
                  <a:schemeClr val="tx1"/>
                </a:solidFill>
              </a:rPr>
              <a:t>- </a:t>
            </a:r>
            <a:r>
              <a:rPr lang="bg-BG" sz="1100" noProof="0" dirty="0">
                <a:solidFill>
                  <a:schemeClr val="tx1"/>
                </a:solidFill>
              </a:rPr>
              <a:t>Подготовка на основните съставни части на Единната спасителна система (ЕСС) за осигуряване на координация, управление и логистично осигуряване за безопасна евакуация на населението и организиране на съвместните действия при наводнения, горски пожари, земетресения и др.</a:t>
            </a:r>
          </a:p>
          <a:p>
            <a:pPr marL="0" indent="0" algn="just">
              <a:buFontTx/>
              <a:buNone/>
            </a:pPr>
            <a:r>
              <a:rPr lang="en-US" sz="1100" dirty="0">
                <a:solidFill>
                  <a:schemeClr val="tx1"/>
                </a:solidFill>
                <a:cs typeface="Arial" panose="020B0604020202020204" pitchFamily="34" charset="0"/>
              </a:rPr>
              <a:t>- </a:t>
            </a:r>
            <a:r>
              <a:rPr lang="bg-BG" sz="1100" dirty="0">
                <a:solidFill>
                  <a:schemeClr val="tx1"/>
                </a:solidFill>
                <a:cs typeface="Arial" panose="020B0604020202020204" pitchFamily="34" charset="0"/>
              </a:rPr>
              <a:t>Повишаване капацитета на отговорните звена по отношение на политиките, свързани с превенция и управление на риска и политиките по изменение на климата, повишаване информираността, обучителни и информационно-образователни мерки за формиране, прилагане и изпълнение на целите на тези политики</a:t>
            </a:r>
            <a:endParaRPr lang="bg-BG" sz="1100" noProof="0" dirty="0">
              <a:solidFill>
                <a:schemeClr val="tx1"/>
              </a:solidFill>
            </a:endParaRPr>
          </a:p>
          <a:p>
            <a:pPr algn="just"/>
            <a:endParaRPr lang="en-US" dirty="0">
              <a:solidFill>
                <a:schemeClr val="tx1"/>
              </a:solidFill>
            </a:endParaRPr>
          </a:p>
        </p:txBody>
      </p:sp>
      <p:sp>
        <p:nvSpPr>
          <p:cNvPr id="1048688" name="Slide Number Placeholder 3"/>
          <p:cNvSpPr>
            <a:spLocks noGrp="1"/>
          </p:cNvSpPr>
          <p:nvPr>
            <p:ph type="sldNum" sz="quarter" idx="10"/>
          </p:nvPr>
        </p:nvSpPr>
        <p:spPr/>
        <p:txBody>
          <a:bodyPr/>
          <a:lstStyle/>
          <a:p>
            <a:fld id="{C222844A-9D9A-451E-8533-AC68D816AE04}" type="slidenum">
              <a:rPr lang="bg-BG" smtClean="0"/>
              <a:t>18</a:t>
            </a:fld>
            <a:endParaRPr lang="bg-BG"/>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7" name="Slide Image Placeholder 1"/>
          <p:cNvSpPr>
            <a:spLocks noGrp="1" noRot="1" noChangeAspect="1"/>
          </p:cNvSpPr>
          <p:nvPr>
            <p:ph type="sldImg"/>
          </p:nvPr>
        </p:nvSpPr>
        <p:spPr/>
      </p:sp>
      <p:sp>
        <p:nvSpPr>
          <p:cNvPr id="1048608" name="Notes Placeholder 2"/>
          <p:cNvSpPr>
            <a:spLocks noGrp="1"/>
          </p:cNvSpPr>
          <p:nvPr>
            <p:ph type="body" idx="1"/>
          </p:nvPr>
        </p:nvSpPr>
        <p:spPr/>
        <p:txBody>
          <a:bodyPr/>
          <a:lstStyle/>
          <a:p>
            <a:endParaRPr lang="en-US" dirty="0"/>
          </a:p>
        </p:txBody>
      </p:sp>
      <p:sp>
        <p:nvSpPr>
          <p:cNvPr id="1048609" name="Slide Number Placeholder 3"/>
          <p:cNvSpPr>
            <a:spLocks noGrp="1"/>
          </p:cNvSpPr>
          <p:nvPr>
            <p:ph type="sldNum" sz="quarter" idx="10"/>
          </p:nvPr>
        </p:nvSpPr>
        <p:spPr/>
        <p:txBody>
          <a:bodyPr/>
          <a:lstStyle/>
          <a:p>
            <a:fld id="{C222844A-9D9A-451E-8533-AC68D816AE04}" type="slidenum">
              <a:rPr lang="bg-BG" smtClean="0"/>
              <a:t>19</a:t>
            </a:fld>
            <a:endParaRPr lang="bg-BG"/>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5" name="Slide Image Placeholder 1"/>
          <p:cNvSpPr>
            <a:spLocks noGrp="1" noRot="1" noChangeAspect="1"/>
          </p:cNvSpPr>
          <p:nvPr>
            <p:ph type="sldImg"/>
          </p:nvPr>
        </p:nvSpPr>
        <p:spPr/>
      </p:sp>
      <p:sp>
        <p:nvSpPr>
          <p:cNvPr id="1048616" name="Notes Placeholder 2"/>
          <p:cNvSpPr>
            <a:spLocks noGrp="1"/>
          </p:cNvSpPr>
          <p:nvPr>
            <p:ph type="body" idx="1"/>
          </p:nvPr>
        </p:nvSpPr>
        <p:spPr/>
        <p:txBody>
          <a:bodyPr/>
          <a:lstStyle/>
          <a:p>
            <a:pPr marL="0" marR="0" lvl="0" indent="0" algn="just" defTabSz="914400" rtl="0" eaLnBrk="1" fontAlgn="auto" latinLnBrk="0" hangingPunct="1">
              <a:lnSpc>
                <a:spcPct val="100000"/>
              </a:lnSpc>
              <a:spcBef>
                <a:spcPts val="0"/>
              </a:spcBef>
              <a:spcAft>
                <a:spcPts val="0"/>
              </a:spcAft>
              <a:buClrTx/>
              <a:buSzTx/>
              <a:buFontTx/>
              <a:buNone/>
            </a:pPr>
            <a:r>
              <a:rPr lang="bg-BG" dirty="0">
                <a:solidFill>
                  <a:schemeClr val="tx1"/>
                </a:solidFill>
              </a:rPr>
              <a:t>- </a:t>
            </a:r>
            <a:r>
              <a:rPr lang="bg-BG" noProof="0" dirty="0">
                <a:solidFill>
                  <a:schemeClr val="tx1"/>
                </a:solidFill>
              </a:rPr>
              <a:t>Преглед на изпълнението на политиките на ЕС в областта на околната среда от 2019  г. – Доклад за България (EIR) - с препоръки за приоритети за изпълнение за 2019 г. , някои от които са адресирани ( напр. намаляване на експертните становища за оценка на състоянието на водите е финансирано, чрез няколко процедури по </a:t>
            </a:r>
            <a:r>
              <a:rPr lang="ru-RU" dirty="0">
                <a:solidFill>
                  <a:schemeClr val="tx1"/>
                </a:solidFill>
              </a:rPr>
              <a:t>ОПОС 2014-2020 г.</a:t>
            </a:r>
            <a:r>
              <a:rPr lang="bg-BG" dirty="0">
                <a:solidFill>
                  <a:schemeClr val="tx1"/>
                </a:solidFill>
              </a:rPr>
              <a:t>)</a:t>
            </a:r>
            <a:endParaRPr lang="ru-RU" dirty="0">
              <a:solidFill>
                <a:schemeClr val="tx1"/>
              </a:solidFill>
            </a:endParaRPr>
          </a:p>
          <a:p>
            <a:pPr marL="0" marR="0" lvl="0" indent="0" algn="just" defTabSz="914400" rtl="0" eaLnBrk="1" fontAlgn="auto" latinLnBrk="0" hangingPunct="1">
              <a:lnSpc>
                <a:spcPct val="100000"/>
              </a:lnSpc>
              <a:spcBef>
                <a:spcPts val="0"/>
              </a:spcBef>
              <a:spcAft>
                <a:spcPts val="0"/>
              </a:spcAft>
              <a:buClrTx/>
              <a:buSzTx/>
              <a:buFontTx/>
              <a:buNone/>
            </a:pPr>
            <a:r>
              <a:rPr lang="bg-BG" dirty="0">
                <a:solidFill>
                  <a:schemeClr val="tx1"/>
                </a:solidFill>
              </a:rPr>
              <a:t> </a:t>
            </a:r>
          </a:p>
          <a:p>
            <a:pPr marL="0" marR="0" lvl="0" indent="0" algn="just" defTabSz="914400" rtl="0" eaLnBrk="1" fontAlgn="auto" latinLnBrk="0" hangingPunct="1">
              <a:lnSpc>
                <a:spcPct val="100000"/>
              </a:lnSpc>
              <a:spcBef>
                <a:spcPts val="0"/>
              </a:spcBef>
              <a:spcAft>
                <a:spcPts val="0"/>
              </a:spcAft>
              <a:buClrTx/>
              <a:buSzTx/>
              <a:buFontTx/>
              <a:buNone/>
            </a:pPr>
            <a:r>
              <a:rPr lang="bg-BG" dirty="0">
                <a:solidFill>
                  <a:schemeClr val="tx1"/>
                </a:solidFill>
              </a:rPr>
              <a:t>- Социално-икономическия анализ -  установени за България нужди и различия от европейско законодателство и цели </a:t>
            </a:r>
          </a:p>
          <a:p>
            <a:pPr algn="just"/>
            <a:endParaRPr lang="bg-BG" dirty="0">
              <a:solidFill>
                <a:schemeClr val="tx1"/>
              </a:solidFill>
            </a:endParaRPr>
          </a:p>
          <a:p>
            <a:pPr algn="just"/>
            <a:r>
              <a:rPr lang="bg-BG" dirty="0">
                <a:solidFill>
                  <a:schemeClr val="tx1"/>
                </a:solidFill>
              </a:rPr>
              <a:t>- Препоръка 3 от Препоръката на Съвета: </a:t>
            </a:r>
            <a:r>
              <a:rPr lang="ru-RU" dirty="0">
                <a:solidFill>
                  <a:schemeClr val="tx1"/>
                </a:solidFill>
              </a:rPr>
              <a:t>Да </a:t>
            </a:r>
            <a:r>
              <a:rPr lang="bg-BG" noProof="0" dirty="0">
                <a:solidFill>
                  <a:schemeClr val="tx1"/>
                </a:solidFill>
              </a:rPr>
              <a:t>насочи икономическата политика, свързана с инвестициите, към научните изследвания и иновациите, транспорта, по-специално към неговата устойчивост, водите, отпадъците и енергийната </a:t>
            </a:r>
            <a:r>
              <a:rPr lang="ru-RU" dirty="0">
                <a:solidFill>
                  <a:schemeClr val="tx1"/>
                </a:solidFill>
              </a:rPr>
              <a:t>инфраструктура и </a:t>
            </a:r>
            <a:r>
              <a:rPr lang="bg-BG" noProof="0" dirty="0">
                <a:solidFill>
                  <a:schemeClr val="tx1"/>
                </a:solidFill>
              </a:rPr>
              <a:t>енергийната</a:t>
            </a:r>
            <a:r>
              <a:rPr lang="ru-RU" dirty="0">
                <a:solidFill>
                  <a:schemeClr val="tx1"/>
                </a:solidFill>
              </a:rPr>
              <a:t> </a:t>
            </a:r>
            <a:r>
              <a:rPr lang="bg-BG" dirty="0">
                <a:solidFill>
                  <a:schemeClr val="tx1"/>
                </a:solidFill>
              </a:rPr>
              <a:t>ефективност</a:t>
            </a:r>
            <a:r>
              <a:rPr lang="ru-RU" dirty="0">
                <a:solidFill>
                  <a:schemeClr val="tx1"/>
                </a:solidFill>
              </a:rPr>
              <a:t>, </a:t>
            </a:r>
            <a:r>
              <a:rPr lang="bg-BG" noProof="0" dirty="0">
                <a:solidFill>
                  <a:schemeClr val="tx1"/>
                </a:solidFill>
              </a:rPr>
              <a:t>като отчита регионалните </a:t>
            </a:r>
            <a:r>
              <a:rPr lang="ru-RU" dirty="0">
                <a:solidFill>
                  <a:schemeClr val="tx1"/>
                </a:solidFill>
              </a:rPr>
              <a:t>различия и </a:t>
            </a:r>
            <a:r>
              <a:rPr lang="bg-BG" noProof="0" dirty="0">
                <a:solidFill>
                  <a:schemeClr val="tx1"/>
                </a:solidFill>
              </a:rPr>
              <a:t>подобрява бизнес средата</a:t>
            </a:r>
            <a:r>
              <a:rPr lang="ru-RU" dirty="0">
                <a:solidFill>
                  <a:schemeClr val="tx1"/>
                </a:solidFill>
              </a:rPr>
              <a:t>.</a:t>
            </a:r>
          </a:p>
          <a:p>
            <a:pPr algn="just"/>
            <a:endParaRPr lang="ru-RU" dirty="0">
              <a:solidFill>
                <a:schemeClr val="tx1"/>
              </a:solidFill>
            </a:endParaRPr>
          </a:p>
          <a:p>
            <a:pPr algn="just"/>
            <a:r>
              <a:rPr lang="bg-BG" dirty="0">
                <a:solidFill>
                  <a:schemeClr val="tx1"/>
                </a:solidFill>
              </a:rPr>
              <a:t>- Споразумение за партньорство – изготвя се първи работен вариант. </a:t>
            </a:r>
          </a:p>
          <a:p>
            <a:pPr algn="just"/>
            <a:endParaRPr lang="bg-BG" dirty="0">
              <a:solidFill>
                <a:schemeClr val="tx1"/>
              </a:solidFill>
            </a:endParaRPr>
          </a:p>
          <a:p>
            <a:pPr algn="just"/>
            <a:endParaRPr lang="bg-BG" dirty="0">
              <a:solidFill>
                <a:schemeClr val="tx1"/>
              </a:solidFill>
            </a:endParaRPr>
          </a:p>
          <a:p>
            <a:pPr algn="just"/>
            <a:endParaRPr lang="bg-BG" dirty="0">
              <a:solidFill>
                <a:schemeClr val="tx1"/>
              </a:solidFill>
            </a:endParaRPr>
          </a:p>
          <a:p>
            <a:pPr algn="just"/>
            <a:endParaRPr lang="en-US" dirty="0">
              <a:solidFill>
                <a:schemeClr val="tx1"/>
              </a:solidFill>
            </a:endParaRPr>
          </a:p>
        </p:txBody>
      </p:sp>
      <p:sp>
        <p:nvSpPr>
          <p:cNvPr id="1048617" name="Slide Number Placeholder 3"/>
          <p:cNvSpPr>
            <a:spLocks noGrp="1"/>
          </p:cNvSpPr>
          <p:nvPr>
            <p:ph type="sldNum" sz="quarter" idx="10"/>
          </p:nvPr>
        </p:nvSpPr>
        <p:spPr/>
        <p:txBody>
          <a:bodyPr/>
          <a:lstStyle/>
          <a:p>
            <a:fld id="{C222844A-9D9A-451E-8533-AC68D816AE04}" type="slidenum">
              <a:rPr lang="bg-BG" smtClean="0"/>
              <a:t>2</a:t>
            </a:fld>
            <a:endParaRPr lang="bg-BG" dirty="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02" name="Slide Image Placeholder 1"/>
          <p:cNvSpPr>
            <a:spLocks noGrp="1" noRot="1" noChangeAspect="1"/>
          </p:cNvSpPr>
          <p:nvPr>
            <p:ph type="sldImg"/>
          </p:nvPr>
        </p:nvSpPr>
        <p:spPr/>
      </p:sp>
      <p:sp>
        <p:nvSpPr>
          <p:cNvPr id="1048603" name="Notes Placeholder 2"/>
          <p:cNvSpPr>
            <a:spLocks noGrp="1"/>
          </p:cNvSpPr>
          <p:nvPr>
            <p:ph type="body" idx="1"/>
          </p:nvPr>
        </p:nvSpPr>
        <p:spPr/>
        <p:txBody>
          <a:bodyPr/>
          <a:lstStyle/>
          <a:p>
            <a:pPr algn="just"/>
            <a:r>
              <a:rPr lang="ru-RU" dirty="0">
                <a:solidFill>
                  <a:schemeClr val="tx1"/>
                </a:solidFill>
              </a:rPr>
              <a:t>- </a:t>
            </a:r>
            <a:r>
              <a:rPr lang="bg-BG" noProof="0" dirty="0">
                <a:solidFill>
                  <a:schemeClr val="tx1"/>
                </a:solidFill>
              </a:rPr>
              <a:t>Мерки за намаляване на замърсяването на въздуха от битовото  отопление; </a:t>
            </a:r>
          </a:p>
          <a:p>
            <a:pPr algn="just"/>
            <a:r>
              <a:rPr lang="bg-BG" noProof="0" dirty="0">
                <a:solidFill>
                  <a:schemeClr val="tx1"/>
                </a:solidFill>
              </a:rPr>
              <a:t>- Мерки за намаляване на замърсяването на въздуха от транспорта;</a:t>
            </a:r>
          </a:p>
          <a:p>
            <a:pPr algn="just"/>
            <a:r>
              <a:rPr lang="bg-BG" noProof="0" dirty="0">
                <a:solidFill>
                  <a:schemeClr val="tx1"/>
                </a:solidFill>
              </a:rPr>
              <a:t>- Мерки за създаване на зони с ниски емисии по отношение на битовото отопление и транспорта;</a:t>
            </a:r>
          </a:p>
          <a:p>
            <a:pPr algn="just"/>
            <a:r>
              <a:rPr lang="bg-BG" noProof="0" dirty="0">
                <a:solidFill>
                  <a:schemeClr val="tx1"/>
                </a:solidFill>
              </a:rPr>
              <a:t>- Мерки за надграждане на информационна система за докладване на данни за качеството на атмосферния въздух като част от Националната системата за мониторинг на КАВ в реално време;</a:t>
            </a:r>
          </a:p>
          <a:p>
            <a:pPr algn="just"/>
            <a:r>
              <a:rPr lang="bg-BG" noProof="0" dirty="0">
                <a:solidFill>
                  <a:schemeClr val="tx1"/>
                </a:solidFill>
              </a:rPr>
              <a:t>- Зелени мерки в градска среда, вкл. изграждане на „зелени пояси/зони“</a:t>
            </a:r>
          </a:p>
          <a:p>
            <a:pPr marL="0" indent="0" algn="just">
              <a:buFontTx/>
              <a:buNone/>
            </a:pPr>
            <a:r>
              <a:rPr lang="en-US" noProof="0" dirty="0">
                <a:solidFill>
                  <a:schemeClr val="tx1"/>
                </a:solidFill>
              </a:rPr>
              <a:t>- </a:t>
            </a:r>
            <a:r>
              <a:rPr lang="bg-BG" noProof="0" dirty="0">
                <a:solidFill>
                  <a:schemeClr val="tx1"/>
                </a:solidFill>
              </a:rPr>
              <a:t>Обучителни и информационно-образователни мерки.</a:t>
            </a:r>
          </a:p>
          <a:p>
            <a:pPr marL="0" indent="0" algn="just">
              <a:buFontTx/>
              <a:buNone/>
            </a:pPr>
            <a:r>
              <a:rPr lang="en-US" sz="1200" kern="1200" dirty="0">
                <a:solidFill>
                  <a:schemeClr val="tx1"/>
                </a:solidFill>
                <a:effectLst/>
                <a:latin typeface="+mn-lt"/>
                <a:ea typeface="+mn-ea"/>
                <a:cs typeface="+mn-cs"/>
              </a:rPr>
              <a:t>- </a:t>
            </a:r>
            <a:r>
              <a:rPr lang="bg-BG" sz="1200" kern="1200" dirty="0">
                <a:solidFill>
                  <a:schemeClr val="tx1"/>
                </a:solidFill>
                <a:effectLst/>
                <a:latin typeface="+mn-lt"/>
                <a:ea typeface="+mn-ea"/>
                <a:cs typeface="+mn-cs"/>
              </a:rPr>
              <a:t>Разработване/актуализация на стратегически/програмни/планови документи във връзка с качеството на атмосферния въздух</a:t>
            </a:r>
            <a:endParaRPr lang="bg-BG" noProof="0" dirty="0">
              <a:solidFill>
                <a:schemeClr val="tx1"/>
              </a:solidFill>
            </a:endParaRPr>
          </a:p>
        </p:txBody>
      </p:sp>
      <p:sp>
        <p:nvSpPr>
          <p:cNvPr id="1048604" name="Slide Number Placeholder 3"/>
          <p:cNvSpPr>
            <a:spLocks noGrp="1"/>
          </p:cNvSpPr>
          <p:nvPr>
            <p:ph type="sldNum" sz="quarter" idx="10"/>
          </p:nvPr>
        </p:nvSpPr>
        <p:spPr/>
        <p:txBody>
          <a:bodyPr/>
          <a:lstStyle/>
          <a:p>
            <a:fld id="{C222844A-9D9A-451E-8533-AC68D816AE04}" type="slidenum">
              <a:rPr lang="bg-BG" smtClean="0"/>
              <a:t>20</a:t>
            </a:fld>
            <a:endParaRPr lang="bg-BG"/>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7" name="Slide Image Placeholder 1"/>
          <p:cNvSpPr>
            <a:spLocks noGrp="1" noRot="1" noChangeAspect="1"/>
          </p:cNvSpPr>
          <p:nvPr>
            <p:ph type="sldImg"/>
          </p:nvPr>
        </p:nvSpPr>
        <p:spPr/>
      </p:sp>
      <p:sp>
        <p:nvSpPr>
          <p:cNvPr id="1048598" name="Notes Placeholder 2"/>
          <p:cNvSpPr>
            <a:spLocks noGrp="1"/>
          </p:cNvSpPr>
          <p:nvPr>
            <p:ph type="body" idx="1"/>
          </p:nvPr>
        </p:nvSpPr>
        <p:spPr/>
        <p:txBody>
          <a:bodyPr/>
          <a:lstStyle/>
          <a:p>
            <a:endParaRPr lang="en-US" dirty="0"/>
          </a:p>
        </p:txBody>
      </p:sp>
      <p:sp>
        <p:nvSpPr>
          <p:cNvPr id="1048599" name="Slide Number Placeholder 3"/>
          <p:cNvSpPr>
            <a:spLocks noGrp="1"/>
          </p:cNvSpPr>
          <p:nvPr>
            <p:ph type="sldNum" sz="quarter" idx="10"/>
          </p:nvPr>
        </p:nvSpPr>
        <p:spPr/>
        <p:txBody>
          <a:bodyPr/>
          <a:lstStyle/>
          <a:p>
            <a:fld id="{C222844A-9D9A-451E-8533-AC68D816AE04}" type="slidenum">
              <a:rPr lang="bg-BG" smtClean="0"/>
              <a:t>21</a:t>
            </a:fld>
            <a:endParaRPr lang="bg-BG"/>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lide Image Placeholder 1"/>
          <p:cNvSpPr>
            <a:spLocks noGrp="1" noRot="1" noChangeAspect="1"/>
          </p:cNvSpPr>
          <p:nvPr>
            <p:ph type="sldImg"/>
          </p:nvPr>
        </p:nvSpPr>
        <p:spPr/>
      </p:sp>
      <p:sp>
        <p:nvSpPr>
          <p:cNvPr id="1048589" name="Notes Placeholder 2"/>
          <p:cNvSpPr>
            <a:spLocks noGrp="1"/>
          </p:cNvSpPr>
          <p:nvPr>
            <p:ph type="body" idx="1"/>
          </p:nvPr>
        </p:nvSpPr>
        <p:spPr/>
        <p:txBody>
          <a:bodyPr/>
          <a:lstStyle/>
          <a:p>
            <a:pPr algn="just"/>
            <a:r>
              <a:rPr lang="ru-RU" sz="1100" dirty="0">
                <a:solidFill>
                  <a:schemeClr val="tx1"/>
                </a:solidFill>
              </a:rPr>
              <a:t>Мерки от </a:t>
            </a:r>
            <a:r>
              <a:rPr lang="bg-BG" sz="1100" noProof="0" dirty="0">
                <a:solidFill>
                  <a:schemeClr val="tx1"/>
                </a:solidFill>
              </a:rPr>
              <a:t>всички приоритети</a:t>
            </a:r>
            <a:r>
              <a:rPr lang="ru-RU" sz="1100" dirty="0">
                <a:solidFill>
                  <a:schemeClr val="tx1"/>
                </a:solidFill>
              </a:rPr>
              <a:t>, с </a:t>
            </a:r>
            <a:r>
              <a:rPr lang="bg-BG" sz="1100" noProof="0" dirty="0">
                <a:solidFill>
                  <a:schemeClr val="tx1"/>
                </a:solidFill>
              </a:rPr>
              <a:t>изключение</a:t>
            </a:r>
            <a:r>
              <a:rPr lang="ru-RU" sz="1100" dirty="0">
                <a:solidFill>
                  <a:schemeClr val="tx1"/>
                </a:solidFill>
              </a:rPr>
              <a:t> на приоритет 1 «Води» </a:t>
            </a:r>
            <a:r>
              <a:rPr lang="bg-BG" sz="1100" noProof="0" dirty="0">
                <a:solidFill>
                  <a:schemeClr val="tx1"/>
                </a:solidFill>
              </a:rPr>
              <a:t>могат</a:t>
            </a:r>
            <a:r>
              <a:rPr lang="ru-RU" sz="1100" dirty="0">
                <a:solidFill>
                  <a:schemeClr val="tx1"/>
                </a:solidFill>
              </a:rPr>
              <a:t> да </a:t>
            </a:r>
            <a:r>
              <a:rPr lang="bg-BG" sz="1100" noProof="0" dirty="0">
                <a:solidFill>
                  <a:schemeClr val="tx1"/>
                </a:solidFill>
              </a:rPr>
              <a:t>бъдат изпълнявани </a:t>
            </a:r>
            <a:r>
              <a:rPr lang="ru-RU" sz="1100" dirty="0">
                <a:solidFill>
                  <a:schemeClr val="tx1"/>
                </a:solidFill>
              </a:rPr>
              <a:t>чрез подхода за ИТИ на </a:t>
            </a:r>
            <a:r>
              <a:rPr lang="bg-BG" sz="1100" noProof="0" dirty="0">
                <a:solidFill>
                  <a:schemeClr val="tx1"/>
                </a:solidFill>
              </a:rPr>
              <a:t>ниво</a:t>
            </a:r>
            <a:r>
              <a:rPr lang="ru-RU" sz="1100" dirty="0">
                <a:solidFill>
                  <a:schemeClr val="tx1"/>
                </a:solidFill>
              </a:rPr>
              <a:t> NUTS 2 район за </a:t>
            </a:r>
            <a:r>
              <a:rPr lang="bg-BG" sz="1100" noProof="0" dirty="0">
                <a:solidFill>
                  <a:schemeClr val="tx1"/>
                </a:solidFill>
              </a:rPr>
              <a:t>планиране</a:t>
            </a:r>
            <a:r>
              <a:rPr lang="ru-RU" sz="1100" dirty="0">
                <a:solidFill>
                  <a:schemeClr val="tx1"/>
                </a:solidFill>
              </a:rPr>
              <a:t>.</a:t>
            </a:r>
          </a:p>
          <a:p>
            <a:pPr algn="just"/>
            <a:r>
              <a:rPr lang="bg-BG" sz="1100" dirty="0">
                <a:solidFill>
                  <a:schemeClr val="tx1"/>
                </a:solidFill>
              </a:rPr>
              <a:t>Дизайнът на инвестициите по приоритет 1 сам по себе си съдържа интегрирано изпълнение на инвестициите на ниво област.</a:t>
            </a:r>
          </a:p>
          <a:p>
            <a:pPr algn="just"/>
            <a:r>
              <a:rPr lang="ru-RU" sz="1100" dirty="0">
                <a:solidFill>
                  <a:schemeClr val="tx1"/>
                </a:solidFill>
              </a:rPr>
              <a:t>РМС №335/07.06.2019 г.:</a:t>
            </a:r>
          </a:p>
          <a:p>
            <a:pPr algn="just"/>
            <a:r>
              <a:rPr lang="ru-RU" sz="1100" dirty="0">
                <a:solidFill>
                  <a:schemeClr val="tx1"/>
                </a:solidFill>
              </a:rPr>
              <a:t>Всяка от </a:t>
            </a:r>
            <a:r>
              <a:rPr lang="bg-BG" sz="1100" noProof="0" dirty="0">
                <a:solidFill>
                  <a:schemeClr val="tx1"/>
                </a:solidFill>
              </a:rPr>
              <a:t>оперативните програми, съфинансирани от ЕФРР, ЕСФ+ и КФ за периода 2021-2027 г., с изключение на ОП за транспортна свързаност и ОП за храни и/или основно материално подпомагане, следва да предвижда ресурс в размер на поне 10 на сто от финансовата си алокация за осъществяване на интегрирани подходи за териториално </a:t>
            </a:r>
            <a:r>
              <a:rPr lang="ru-RU" sz="1100" dirty="0">
                <a:solidFill>
                  <a:schemeClr val="tx1"/>
                </a:solidFill>
              </a:rPr>
              <a:t>развитие. </a:t>
            </a:r>
            <a:r>
              <a:rPr lang="ru-RU" sz="1100" b="1" dirty="0">
                <a:solidFill>
                  <a:schemeClr val="tx1"/>
                </a:solidFill>
              </a:rPr>
              <a:t>По ОПОС този ресурс е над 400 млн. лева</a:t>
            </a:r>
            <a:r>
              <a:rPr lang="ru-RU" sz="1100" dirty="0">
                <a:solidFill>
                  <a:schemeClr val="tx1"/>
                </a:solidFill>
              </a:rPr>
              <a:t>. (над150 млн. евро/300 млн. </a:t>
            </a:r>
            <a:r>
              <a:rPr lang="ru-RU" sz="1100" dirty="0" err="1">
                <a:solidFill>
                  <a:schemeClr val="tx1"/>
                </a:solidFill>
              </a:rPr>
              <a:t>лв</a:t>
            </a:r>
            <a:r>
              <a:rPr lang="ru-RU" sz="1100" dirty="0">
                <a:solidFill>
                  <a:schemeClr val="tx1"/>
                </a:solidFill>
              </a:rPr>
              <a:t>. принос от ЕСИФ + 70 млн. евро/130 млн. </a:t>
            </a:r>
            <a:r>
              <a:rPr lang="ru-RU" sz="1100" dirty="0" err="1">
                <a:solidFill>
                  <a:schemeClr val="tx1"/>
                </a:solidFill>
              </a:rPr>
              <a:t>лв</a:t>
            </a:r>
            <a:r>
              <a:rPr lang="ru-RU" sz="1100" dirty="0">
                <a:solidFill>
                  <a:schemeClr val="tx1"/>
                </a:solidFill>
              </a:rPr>
              <a:t>. </a:t>
            </a:r>
            <a:r>
              <a:rPr lang="bg-BG" sz="1100" noProof="0" dirty="0">
                <a:solidFill>
                  <a:schemeClr val="tx1"/>
                </a:solidFill>
              </a:rPr>
              <a:t>национално съфинансиране</a:t>
            </a:r>
            <a:r>
              <a:rPr lang="ru-RU" sz="1100" dirty="0">
                <a:solidFill>
                  <a:schemeClr val="tx1"/>
                </a:solidFill>
              </a:rPr>
              <a:t>)</a:t>
            </a:r>
          </a:p>
          <a:p>
            <a:pPr algn="just"/>
            <a:r>
              <a:rPr lang="ru-RU" sz="1100" b="1" dirty="0">
                <a:solidFill>
                  <a:schemeClr val="tx1"/>
                </a:solidFill>
              </a:rPr>
              <a:t>Член 22 </a:t>
            </a:r>
            <a:r>
              <a:rPr lang="bg-BG" sz="1100" b="1" noProof="0" dirty="0">
                <a:solidFill>
                  <a:schemeClr val="tx1"/>
                </a:solidFill>
              </a:rPr>
              <a:t>Интегрирано</a:t>
            </a:r>
            <a:r>
              <a:rPr lang="ru-RU" sz="1100" b="1" dirty="0">
                <a:solidFill>
                  <a:schemeClr val="tx1"/>
                </a:solidFill>
              </a:rPr>
              <a:t> </a:t>
            </a:r>
            <a:r>
              <a:rPr lang="bg-BG" sz="1100" b="1" noProof="0" dirty="0">
                <a:solidFill>
                  <a:schemeClr val="tx1"/>
                </a:solidFill>
              </a:rPr>
              <a:t>териториално</a:t>
            </a:r>
            <a:r>
              <a:rPr lang="ru-RU" sz="1100" b="1" dirty="0">
                <a:solidFill>
                  <a:schemeClr val="tx1"/>
                </a:solidFill>
              </a:rPr>
              <a:t> развитие</a:t>
            </a:r>
          </a:p>
          <a:p>
            <a:pPr algn="just"/>
            <a:r>
              <a:rPr lang="bg-BG" sz="1100" noProof="0" dirty="0">
                <a:solidFill>
                  <a:schemeClr val="tx1"/>
                </a:solidFill>
              </a:rPr>
              <a:t>Държавите членки подпомагат интегрираното териториално развитие чрез стратегии за териториално и местно развитие в рамките на всяка от следните форми:</a:t>
            </a:r>
          </a:p>
          <a:p>
            <a:pPr algn="just"/>
            <a:r>
              <a:rPr lang="bg-BG" sz="1100" noProof="0" dirty="0">
                <a:solidFill>
                  <a:schemeClr val="tx1"/>
                </a:solidFill>
              </a:rPr>
              <a:t>а) интегрирани териториални инвестиции;</a:t>
            </a:r>
          </a:p>
          <a:p>
            <a:pPr algn="just"/>
            <a:r>
              <a:rPr lang="bg-BG" sz="1100" noProof="0" dirty="0">
                <a:solidFill>
                  <a:schemeClr val="tx1"/>
                </a:solidFill>
              </a:rPr>
              <a:t>б) водено от общностите местно развитие;</a:t>
            </a:r>
          </a:p>
          <a:p>
            <a:pPr algn="just"/>
            <a:r>
              <a:rPr lang="bg-BG" sz="1100" noProof="0" dirty="0">
                <a:solidFill>
                  <a:schemeClr val="tx1"/>
                </a:solidFill>
              </a:rPr>
              <a:t>в) друг териториален инструмент, разработен от държавите членки с оглед на инвестиции, програмирани </a:t>
            </a:r>
            <a:r>
              <a:rPr lang="ru-RU" sz="1100" dirty="0">
                <a:solidFill>
                  <a:schemeClr val="tx1"/>
                </a:solidFill>
              </a:rPr>
              <a:t>по ЕФРР по </a:t>
            </a:r>
            <a:r>
              <a:rPr lang="bg-BG" sz="1100" noProof="0" dirty="0">
                <a:solidFill>
                  <a:schemeClr val="tx1"/>
                </a:solidFill>
              </a:rPr>
              <a:t>целта на политиката, посочена в член 4, параграф 1, буква д).</a:t>
            </a:r>
          </a:p>
          <a:p>
            <a:pPr algn="just"/>
            <a:r>
              <a:rPr lang="bg-BG" sz="1100" b="1" noProof="0" dirty="0">
                <a:solidFill>
                  <a:schemeClr val="tx1"/>
                </a:solidFill>
              </a:rPr>
              <a:t>Чл. Член 23 Териториални стратегии – представя минималното съдържание и  принципа и участниците при изготвянето </a:t>
            </a:r>
            <a:r>
              <a:rPr lang="ru-RU" sz="1100" b="1" dirty="0">
                <a:solidFill>
                  <a:schemeClr val="tx1"/>
                </a:solidFill>
              </a:rPr>
              <a:t>им</a:t>
            </a:r>
            <a:r>
              <a:rPr lang="ru-RU" sz="1100" dirty="0">
                <a:solidFill>
                  <a:schemeClr val="tx1"/>
                </a:solidFill>
              </a:rPr>
              <a:t>.</a:t>
            </a:r>
          </a:p>
          <a:p>
            <a:pPr algn="just"/>
            <a:r>
              <a:rPr lang="ru-RU" sz="1100" b="1" dirty="0">
                <a:solidFill>
                  <a:schemeClr val="tx1"/>
                </a:solidFill>
              </a:rPr>
              <a:t>Член 24 </a:t>
            </a:r>
            <a:r>
              <a:rPr lang="bg-BG" sz="1100" b="1" noProof="0" dirty="0">
                <a:solidFill>
                  <a:schemeClr val="tx1"/>
                </a:solidFill>
              </a:rPr>
              <a:t>Интегрирани териториални инвестиции</a:t>
            </a:r>
          </a:p>
          <a:p>
            <a:pPr algn="just"/>
            <a:r>
              <a:rPr lang="bg-BG" sz="1100" noProof="0" dirty="0">
                <a:solidFill>
                  <a:schemeClr val="tx1"/>
                </a:solidFill>
              </a:rPr>
              <a:t>1. Когато</a:t>
            </a:r>
            <a:r>
              <a:rPr lang="ru-RU" sz="1100" noProof="0" dirty="0">
                <a:solidFill>
                  <a:schemeClr val="tx1"/>
                </a:solidFill>
              </a:rPr>
              <a:t> стратегия, </a:t>
            </a:r>
            <a:r>
              <a:rPr lang="bg-BG" sz="1100" noProof="0" dirty="0">
                <a:solidFill>
                  <a:schemeClr val="tx1"/>
                </a:solidFill>
              </a:rPr>
              <a:t>изпълнявана в съответствие с член 23, съдържа инвестиции, по които се предоставя подпомагане от един или няколко фонда, от една или няколко програми</a:t>
            </a:r>
            <a:r>
              <a:rPr lang="en-US" sz="1100" noProof="0" dirty="0">
                <a:solidFill>
                  <a:schemeClr val="tx1"/>
                </a:solidFill>
              </a:rPr>
              <a:t> </a:t>
            </a:r>
            <a:r>
              <a:rPr lang="bg-BG" sz="1100" noProof="0" dirty="0">
                <a:solidFill>
                  <a:schemeClr val="tx1"/>
                </a:solidFill>
              </a:rPr>
              <a:t>или от един или няколко приоритета на същата програма, действията могат да се изпълняват като интегрирана териториална инвестиция </a:t>
            </a:r>
            <a:r>
              <a:rPr lang="ru-RU" sz="1100" noProof="0" dirty="0">
                <a:solidFill>
                  <a:schemeClr val="tx1"/>
                </a:solidFill>
              </a:rPr>
              <a:t>(„ИТИ“).</a:t>
            </a:r>
            <a:endParaRPr lang="en-US" sz="1100" dirty="0">
              <a:solidFill>
                <a:schemeClr val="tx1"/>
              </a:solidFill>
            </a:endParaRPr>
          </a:p>
        </p:txBody>
      </p:sp>
      <p:sp>
        <p:nvSpPr>
          <p:cNvPr id="1048590" name="Slide Number Placeholder 3"/>
          <p:cNvSpPr>
            <a:spLocks noGrp="1"/>
          </p:cNvSpPr>
          <p:nvPr>
            <p:ph type="sldNum" sz="quarter" idx="10"/>
          </p:nvPr>
        </p:nvSpPr>
        <p:spPr/>
        <p:txBody>
          <a:bodyPr/>
          <a:lstStyle/>
          <a:p>
            <a:fld id="{C222844A-9D9A-451E-8533-AC68D816AE04}" type="slidenum">
              <a:rPr lang="bg-BG" smtClean="0"/>
              <a:t>22</a:t>
            </a:fld>
            <a:endParaRPr lang="bg-BG"/>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88" name="Slide Image Placeholder 1"/>
          <p:cNvSpPr>
            <a:spLocks noGrp="1" noRot="1" noChangeAspect="1"/>
          </p:cNvSpPr>
          <p:nvPr>
            <p:ph type="sldImg"/>
          </p:nvPr>
        </p:nvSpPr>
        <p:spPr/>
      </p:sp>
      <p:sp>
        <p:nvSpPr>
          <p:cNvPr id="1048589" name="Notes Placeholder 2"/>
          <p:cNvSpPr>
            <a:spLocks noGrp="1"/>
          </p:cNvSpPr>
          <p:nvPr>
            <p:ph type="body" idx="1"/>
          </p:nvPr>
        </p:nvSpPr>
        <p:spPr/>
        <p:txBody>
          <a:bodyPr/>
          <a:lstStyle/>
          <a:p>
            <a:pPr algn="just"/>
            <a:r>
              <a:rPr lang="bg-BG" noProof="0" dirty="0">
                <a:solidFill>
                  <a:schemeClr val="tx1"/>
                </a:solidFill>
              </a:rPr>
              <a:t>Обществена</a:t>
            </a:r>
            <a:r>
              <a:rPr lang="ru-RU" dirty="0">
                <a:solidFill>
                  <a:schemeClr val="tx1"/>
                </a:solidFill>
              </a:rPr>
              <a:t> </a:t>
            </a:r>
            <a:r>
              <a:rPr lang="bg-BG" noProof="0" dirty="0">
                <a:solidFill>
                  <a:schemeClr val="tx1"/>
                </a:solidFill>
              </a:rPr>
              <a:t>поръчка </a:t>
            </a:r>
            <a:r>
              <a:rPr lang="ru-RU" noProof="0" dirty="0">
                <a:solidFill>
                  <a:schemeClr val="tx1"/>
                </a:solidFill>
              </a:rPr>
              <a:t>Изготвяне на </a:t>
            </a:r>
            <a:r>
              <a:rPr lang="bg-BG" noProof="0" dirty="0">
                <a:solidFill>
                  <a:schemeClr val="tx1"/>
                </a:solidFill>
              </a:rPr>
              <a:t>предварителни оценки за прилагане на финансови инструменти по оперативните програми за </a:t>
            </a:r>
            <a:r>
              <a:rPr lang="ru-RU" noProof="0" dirty="0">
                <a:solidFill>
                  <a:schemeClr val="tx1"/>
                </a:solidFill>
              </a:rPr>
              <a:t>период 2021-2027 г /</a:t>
            </a:r>
            <a:r>
              <a:rPr lang="bg-BG" noProof="0" dirty="0">
                <a:solidFill>
                  <a:schemeClr val="tx1"/>
                </a:solidFill>
              </a:rPr>
              <a:t>за шестте оперативни програми/</a:t>
            </a:r>
          </a:p>
          <a:p>
            <a:pPr algn="just"/>
            <a:r>
              <a:rPr lang="bg-BG" noProof="0" dirty="0">
                <a:solidFill>
                  <a:schemeClr val="tx1"/>
                </a:solidFill>
              </a:rPr>
              <a:t>Очаквани резултати:</a:t>
            </a:r>
          </a:p>
          <a:p>
            <a:pPr algn="just"/>
            <a:r>
              <a:rPr lang="bg-BG" noProof="0" dirty="0">
                <a:solidFill>
                  <a:schemeClr val="tx1"/>
                </a:solidFill>
              </a:rPr>
              <a:t>- Препоръка за подходящ размер на приноса от програмата за ФИ;</a:t>
            </a:r>
          </a:p>
          <a:p>
            <a:pPr algn="just"/>
            <a:r>
              <a:rPr lang="bg-BG" noProof="0" dirty="0">
                <a:solidFill>
                  <a:schemeClr val="tx1"/>
                </a:solidFill>
              </a:rPr>
              <a:t>- Вид Финансови продукти;</a:t>
            </a:r>
          </a:p>
          <a:p>
            <a:pPr algn="just"/>
            <a:r>
              <a:rPr lang="bg-BG" noProof="0" dirty="0">
                <a:solidFill>
                  <a:schemeClr val="tx1"/>
                </a:solidFill>
              </a:rPr>
              <a:t>- Целево групи – крайни получатели;</a:t>
            </a:r>
          </a:p>
          <a:p>
            <a:pPr algn="just"/>
            <a:r>
              <a:rPr lang="bg-BG" noProof="0" dirty="0">
                <a:solidFill>
                  <a:schemeClr val="tx1"/>
                </a:solidFill>
              </a:rPr>
              <a:t>- Очакван принос на ФИ за постигане на Специфичните цели на съответната програма.</a:t>
            </a:r>
          </a:p>
          <a:p>
            <a:pPr algn="just"/>
            <a:r>
              <a:rPr lang="bg-BG" noProof="0" dirty="0">
                <a:solidFill>
                  <a:schemeClr val="tx1"/>
                </a:solidFill>
              </a:rPr>
              <a:t>На база тези резултати догодина ще бъдат идентифицирани приоритетите, в които да бъде заложен ресурс за ФИ, както и съответните целевите групи – крайни получатели.</a:t>
            </a:r>
          </a:p>
          <a:p>
            <a:pPr algn="just"/>
            <a:endParaRPr lang="bg-BG" noProof="0" dirty="0">
              <a:solidFill>
                <a:schemeClr val="tx1"/>
              </a:solidFill>
            </a:endParaRPr>
          </a:p>
          <a:p>
            <a:pPr algn="just"/>
            <a:endParaRPr lang="en-US" dirty="0">
              <a:solidFill>
                <a:schemeClr val="tx1"/>
              </a:solidFill>
            </a:endParaRPr>
          </a:p>
        </p:txBody>
      </p:sp>
      <p:sp>
        <p:nvSpPr>
          <p:cNvPr id="1048590" name="Slide Number Placeholder 3"/>
          <p:cNvSpPr>
            <a:spLocks noGrp="1"/>
          </p:cNvSpPr>
          <p:nvPr>
            <p:ph type="sldNum" sz="quarter" idx="10"/>
          </p:nvPr>
        </p:nvSpPr>
        <p:spPr/>
        <p:txBody>
          <a:bodyPr/>
          <a:lstStyle/>
          <a:p>
            <a:fld id="{C222844A-9D9A-451E-8533-AC68D816AE04}" type="slidenum">
              <a:rPr lang="bg-BG" smtClean="0"/>
              <a:t>23</a:t>
            </a:fld>
            <a:endParaRPr lang="bg-BG"/>
          </a:p>
        </p:txBody>
      </p:sp>
    </p:spTree>
    <p:extLst>
      <p:ext uri="{BB962C8B-B14F-4D97-AF65-F5344CB8AC3E}">
        <p14:creationId xmlns:p14="http://schemas.microsoft.com/office/powerpoint/2010/main" val="21517010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2" name="Slide Image Placeholder 1"/>
          <p:cNvSpPr>
            <a:spLocks noGrp="1" noRot="1" noChangeAspect="1"/>
          </p:cNvSpPr>
          <p:nvPr>
            <p:ph type="sldImg"/>
          </p:nvPr>
        </p:nvSpPr>
        <p:spPr/>
      </p:sp>
      <p:sp>
        <p:nvSpPr>
          <p:cNvPr id="1048593" name="Notes Placeholder 2"/>
          <p:cNvSpPr>
            <a:spLocks noGrp="1"/>
          </p:cNvSpPr>
          <p:nvPr>
            <p:ph type="body" idx="1"/>
          </p:nvPr>
        </p:nvSpPr>
        <p:spPr/>
        <p:txBody>
          <a:bodyPr/>
          <a:lstStyle/>
          <a:p>
            <a:endParaRPr lang="en-US"/>
          </a:p>
        </p:txBody>
      </p:sp>
      <p:sp>
        <p:nvSpPr>
          <p:cNvPr id="1048594" name="Slide Number Placeholder 3"/>
          <p:cNvSpPr>
            <a:spLocks noGrp="1"/>
          </p:cNvSpPr>
          <p:nvPr>
            <p:ph type="sldNum" sz="quarter" idx="10"/>
          </p:nvPr>
        </p:nvSpPr>
        <p:spPr/>
        <p:txBody>
          <a:bodyPr/>
          <a:lstStyle/>
          <a:p>
            <a:fld id="{6F035DFC-BBE1-4CDA-B981-A5954F5C149B}" type="slidenum">
              <a:rPr lang="en-US" smtClean="0"/>
              <a:t>24</a:t>
            </a:fld>
            <a:endParaRPr 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1" name="Slide Image Placeholder 1"/>
          <p:cNvSpPr>
            <a:spLocks noGrp="1" noRot="1" noChangeAspect="1"/>
          </p:cNvSpPr>
          <p:nvPr>
            <p:ph type="sldImg"/>
          </p:nvPr>
        </p:nvSpPr>
        <p:spPr/>
      </p:sp>
      <p:sp>
        <p:nvSpPr>
          <p:cNvPr id="1048622" name="Notes Placeholder 2"/>
          <p:cNvSpPr>
            <a:spLocks noGrp="1"/>
          </p:cNvSpPr>
          <p:nvPr>
            <p:ph type="body" idx="1"/>
          </p:nvPr>
        </p:nvSpPr>
        <p:spPr/>
        <p:txBody>
          <a:bodyPr/>
          <a:lstStyle/>
          <a:p>
            <a:pPr marL="171450" indent="-171450" algn="just">
              <a:buFontTx/>
              <a:buChar char="-"/>
            </a:pPr>
            <a:r>
              <a:rPr lang="bg-BG" sz="1100" noProof="0" dirty="0">
                <a:solidFill>
                  <a:schemeClr val="tx1"/>
                </a:solidFill>
              </a:rPr>
              <a:t>Предложение за РЕГЛАМЕНТ НА ЕВРОПЕЙСКИЯ ПАРЛАМЕНТ И НА СЪВЕТА за определяне на общоприложими разпоредби за ЕФРР, ЕСФ+, КФ, ЕДМДР, както и финансови правила за тях и за фонд „Убежище и миграция“, фонд „Вътрешна сигурност“ и инструмента за управление на границите и визите</a:t>
            </a:r>
          </a:p>
          <a:p>
            <a:pPr marL="171450" indent="-171450" algn="just">
              <a:buFontTx/>
              <a:buChar char="-"/>
            </a:pPr>
            <a:r>
              <a:rPr lang="bg-BG" sz="1100" noProof="0" dirty="0">
                <a:solidFill>
                  <a:schemeClr val="tx1"/>
                </a:solidFill>
              </a:rPr>
              <a:t>Предложение за РЕГЛАМЕНТ НА ЕВРОПЕЙСКИЯ ПАРЛАМЕНТ И НА СЪВЕТА относно ЕФРР и КФ. (Регламент за ЕФРР и КФ 2021 – 2027 г.).</a:t>
            </a:r>
          </a:p>
          <a:p>
            <a:pPr marL="171450" indent="-171450" algn="just">
              <a:buFontTx/>
              <a:buChar char="-"/>
            </a:pPr>
            <a:endParaRPr lang="bg-BG" sz="1100" noProof="0" dirty="0">
              <a:solidFill>
                <a:schemeClr val="tx1"/>
              </a:solidFill>
            </a:endParaRPr>
          </a:p>
          <a:p>
            <a:pPr algn="just"/>
            <a:r>
              <a:rPr lang="ru-RU" sz="1100" b="1" dirty="0">
                <a:solidFill>
                  <a:schemeClr val="tx1"/>
                </a:solidFill>
              </a:rPr>
              <a:t>РМС </a:t>
            </a:r>
            <a:r>
              <a:rPr lang="bg-BG" sz="1100" b="1" noProof="0" dirty="0">
                <a:solidFill>
                  <a:schemeClr val="tx1"/>
                </a:solidFill>
              </a:rPr>
              <a:t>196 определя </a:t>
            </a:r>
            <a:r>
              <a:rPr lang="ru-RU" sz="1100" b="1" dirty="0">
                <a:solidFill>
                  <a:schemeClr val="tx1"/>
                </a:solidFill>
              </a:rPr>
              <a:t>и:</a:t>
            </a:r>
          </a:p>
          <a:p>
            <a:pPr marL="171450" indent="-171450" algn="just">
              <a:buFontTx/>
              <a:buChar char="-"/>
            </a:pPr>
            <a:r>
              <a:rPr lang="bg-BG" sz="1100" noProof="0" dirty="0">
                <a:solidFill>
                  <a:schemeClr val="tx1"/>
                </a:solidFill>
              </a:rPr>
              <a:t>Списък с цели на политиките, които да бъдат подкрепени в България от Европейския фонд за регионално развитие, Европейския социален фонд, Кохезионния фонд и от Европейския фонд за морско дело и рибарство, за програмен период 2021-2027 г.</a:t>
            </a:r>
          </a:p>
          <a:p>
            <a:pPr algn="just"/>
            <a:r>
              <a:rPr lang="bg-BG" sz="1100" noProof="0" dirty="0">
                <a:solidFill>
                  <a:schemeClr val="tx1"/>
                </a:solidFill>
              </a:rPr>
              <a:t>- Индикативен Списък с програми и водещи ведомства за разработването на всяка програма, където е определя водещата роля на МОСВ за разработване на ОПОС 21-27</a:t>
            </a:r>
          </a:p>
          <a:p>
            <a:pPr algn="just"/>
            <a:endParaRPr lang="bg-BG" sz="1100" b="1" noProof="0" dirty="0">
              <a:solidFill>
                <a:schemeClr val="tx1"/>
              </a:solidFill>
            </a:endParaRPr>
          </a:p>
          <a:p>
            <a:pPr algn="just"/>
            <a:r>
              <a:rPr lang="ru-RU" sz="1100" b="1" dirty="0">
                <a:solidFill>
                  <a:schemeClr val="tx1"/>
                </a:solidFill>
              </a:rPr>
              <a:t>ПМС142/07.06.2019 г.: </a:t>
            </a:r>
          </a:p>
          <a:p>
            <a:pPr algn="just"/>
            <a:r>
              <a:rPr lang="ru-RU" sz="1100" dirty="0">
                <a:solidFill>
                  <a:schemeClr val="tx1"/>
                </a:solidFill>
              </a:rPr>
              <a:t>- </a:t>
            </a:r>
            <a:r>
              <a:rPr lang="bg-BG" sz="1100" noProof="0" dirty="0">
                <a:solidFill>
                  <a:schemeClr val="tx1"/>
                </a:solidFill>
              </a:rPr>
              <a:t>създава Съвет за координация за периода 2021-2027 г., който подпомага заместник-министър председателя обсъжда приоритетите за финансиране, които се приемат от МС</a:t>
            </a:r>
          </a:p>
          <a:p>
            <a:pPr algn="just"/>
            <a:r>
              <a:rPr lang="bg-BG" sz="1100" noProof="0" dirty="0">
                <a:solidFill>
                  <a:schemeClr val="tx1"/>
                </a:solidFill>
              </a:rPr>
              <a:t>- Споразумение за партньорство, тематични работни групи за изготвяне на отделните оперативни програми</a:t>
            </a:r>
          </a:p>
          <a:p>
            <a:pPr algn="just"/>
            <a:endParaRPr lang="ru-RU" sz="1100" dirty="0">
              <a:solidFill>
                <a:schemeClr val="tx1"/>
              </a:solidFill>
            </a:endParaRPr>
          </a:p>
          <a:p>
            <a:pPr algn="just"/>
            <a:r>
              <a:rPr lang="ru-RU" sz="1100" b="1" dirty="0">
                <a:solidFill>
                  <a:schemeClr val="tx1"/>
                </a:solidFill>
              </a:rPr>
              <a:t>РМС 368 </a:t>
            </a:r>
            <a:r>
              <a:rPr lang="bg-BG" sz="1100" noProof="0" dirty="0">
                <a:solidFill>
                  <a:schemeClr val="tx1"/>
                </a:solidFill>
              </a:rPr>
              <a:t>- одобрява списък с действия, отговорни институции и срокове за изпълнението на хоризонталните и тематичните отключващи условия за средствата от фондовете за периода 2021 – 2027 г.</a:t>
            </a:r>
          </a:p>
        </p:txBody>
      </p:sp>
      <p:sp>
        <p:nvSpPr>
          <p:cNvPr id="1048623" name="Slide Number Placeholder 3"/>
          <p:cNvSpPr>
            <a:spLocks noGrp="1"/>
          </p:cNvSpPr>
          <p:nvPr>
            <p:ph type="sldNum" sz="quarter" idx="10"/>
          </p:nvPr>
        </p:nvSpPr>
        <p:spPr/>
        <p:txBody>
          <a:bodyPr/>
          <a:lstStyle/>
          <a:p>
            <a:fld id="{C222844A-9D9A-451E-8533-AC68D816AE04}" type="slidenum">
              <a:rPr lang="bg-BG" smtClean="0"/>
              <a:t>3</a:t>
            </a:fld>
            <a:endParaRPr lang="bg-BG"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26" name="Slide Image Placeholder 1"/>
          <p:cNvSpPr>
            <a:spLocks noGrp="1" noRot="1" noChangeAspect="1"/>
          </p:cNvSpPr>
          <p:nvPr>
            <p:ph type="sldImg"/>
          </p:nvPr>
        </p:nvSpPr>
        <p:spPr/>
      </p:sp>
      <p:sp>
        <p:nvSpPr>
          <p:cNvPr id="1048627" name="Notes Placeholder 2"/>
          <p:cNvSpPr>
            <a:spLocks noGrp="1"/>
          </p:cNvSpPr>
          <p:nvPr>
            <p:ph type="body" idx="1"/>
          </p:nvPr>
        </p:nvSpPr>
        <p:spPr/>
        <p:txBody>
          <a:bodyPr/>
          <a:lstStyle/>
          <a:p>
            <a:pPr algn="just"/>
            <a:r>
              <a:rPr lang="bg-BG" sz="1200" dirty="0">
                <a:solidFill>
                  <a:schemeClr val="tx1"/>
                </a:solidFill>
                <a:cs typeface="+mn-cs"/>
              </a:rPr>
              <a:t>- Индикативно финансово разпределение за ОПОС 21-27, съгласно </a:t>
            </a:r>
            <a:r>
              <a:rPr lang="bg-BG" sz="1200" dirty="0">
                <a:solidFill>
                  <a:schemeClr val="tx1"/>
                </a:solidFill>
                <a:cs typeface="Arial" panose="020B0604020202020204" pitchFamily="34" charset="0"/>
              </a:rPr>
              <a:t>РМС № 335/07.06.2019 г. </a:t>
            </a:r>
            <a:endParaRPr lang="bg-BG" sz="1200" noProof="0" dirty="0">
              <a:solidFill>
                <a:schemeClr val="tx1"/>
              </a:solidFill>
              <a:cs typeface="Arial" panose="020B0604020202020204" pitchFamily="34" charset="0"/>
            </a:endParaRPr>
          </a:p>
          <a:p>
            <a:pPr algn="just"/>
            <a:r>
              <a:rPr lang="ru-RU" sz="1200" dirty="0">
                <a:solidFill>
                  <a:schemeClr val="tx1"/>
                </a:solidFill>
                <a:cs typeface="Arial" panose="020B0604020202020204" pitchFamily="34" charset="0"/>
              </a:rPr>
              <a:t>- Общо от </a:t>
            </a:r>
            <a:r>
              <a:rPr lang="bg-BG" sz="1200" noProof="0" dirty="0">
                <a:solidFill>
                  <a:schemeClr val="tx1"/>
                </a:solidFill>
                <a:cs typeface="Arial" panose="020B0604020202020204" pitchFamily="34" charset="0"/>
              </a:rPr>
              <a:t>Европейския фонд за регионално развитие и Кохезионния </a:t>
            </a:r>
            <a:r>
              <a:rPr lang="ru-RU" sz="1200" dirty="0">
                <a:solidFill>
                  <a:schemeClr val="tx1"/>
                </a:solidFill>
                <a:cs typeface="Arial" panose="020B0604020202020204" pitchFamily="34" charset="0"/>
              </a:rPr>
              <a:t>фонд – 1 513.52 млн. евро за Цел на </a:t>
            </a:r>
            <a:r>
              <a:rPr lang="bg-BG" sz="1200" noProof="0" dirty="0">
                <a:solidFill>
                  <a:schemeClr val="tx1"/>
                </a:solidFill>
                <a:cs typeface="Arial" panose="020B0604020202020204" pitchFamily="34" charset="0"/>
              </a:rPr>
              <a:t>политиката 2  «„По-зелена, нисковъглеродна Европа чрез насърчаване на чист и справедлив енергиен преход</a:t>
            </a:r>
            <a:r>
              <a:rPr lang="ru-RU" sz="1200" dirty="0">
                <a:solidFill>
                  <a:schemeClr val="tx1"/>
                </a:solidFill>
                <a:cs typeface="Arial" panose="020B0604020202020204" pitchFamily="34" charset="0"/>
              </a:rPr>
              <a:t>, зелени и сини инвестиции, </a:t>
            </a:r>
            <a:r>
              <a:rPr lang="bg-BG" sz="1200" noProof="0" dirty="0">
                <a:solidFill>
                  <a:schemeClr val="tx1"/>
                </a:solidFill>
                <a:cs typeface="Arial" panose="020B0604020202020204" pitchFamily="34" charset="0"/>
              </a:rPr>
              <a:t>кръгова икономика, приспособяване към изменението на климата и превенция и управление на риска“. За техническа помощ общият бюджет от двата </a:t>
            </a:r>
            <a:r>
              <a:rPr lang="ru-RU" sz="1200" dirty="0">
                <a:solidFill>
                  <a:schemeClr val="tx1"/>
                </a:solidFill>
                <a:cs typeface="Arial" panose="020B0604020202020204" pitchFamily="34" charset="0"/>
              </a:rPr>
              <a:t>фонда е 37.32 млн. евро</a:t>
            </a:r>
            <a:endParaRPr lang="bg-BG" sz="1200" dirty="0">
              <a:solidFill>
                <a:schemeClr val="tx1"/>
              </a:solidFill>
              <a:cs typeface="Arial" panose="020B0604020202020204" pitchFamily="34" charset="0"/>
            </a:endParaRPr>
          </a:p>
          <a:p>
            <a:pPr algn="just"/>
            <a:endParaRPr lang="bg-BG" sz="1200" dirty="0">
              <a:solidFill>
                <a:schemeClr val="tx1"/>
              </a:solidFill>
              <a:cs typeface="Arial" panose="020B0604020202020204" pitchFamily="34" charset="0"/>
            </a:endParaRPr>
          </a:p>
          <a:p>
            <a:pPr marL="171450" indent="-171450" algn="just">
              <a:buFontTx/>
              <a:buChar char="-"/>
            </a:pPr>
            <a:r>
              <a:rPr lang="bg-BG" sz="1200" dirty="0">
                <a:solidFill>
                  <a:schemeClr val="tx1"/>
                </a:solidFill>
                <a:cs typeface="Arial" panose="020B0604020202020204" pitchFamily="34" charset="0"/>
              </a:rPr>
              <a:t>Финансиране на ОПОС 2021-2027:  КФ: 631 млн. Евро, ЕФРР 882 мл. Евро / ТП: 15,59 млн. Евро, ЕФРР – 21,73 млн. Евро. </a:t>
            </a:r>
          </a:p>
          <a:p>
            <a:pPr marL="171450" indent="-171450" algn="just">
              <a:buFontTx/>
              <a:buChar char="-"/>
            </a:pPr>
            <a:r>
              <a:rPr lang="bg-BG" sz="1200" dirty="0">
                <a:solidFill>
                  <a:schemeClr val="tx1"/>
                </a:solidFill>
                <a:cs typeface="Arial" panose="020B0604020202020204" pitchFamily="34" charset="0"/>
              </a:rPr>
              <a:t>Съгласно проекта на МФР стойността на националното съфинансиране е: за КФ – 30%, за ЕФРР – региони в преход (45%); по-слаборазвити (30%)</a:t>
            </a:r>
          </a:p>
          <a:p>
            <a:pPr marL="171450" indent="-171450" algn="just">
              <a:buFontTx/>
              <a:buChar char="-"/>
            </a:pPr>
            <a:r>
              <a:rPr lang="bg-BG" sz="1200" dirty="0">
                <a:solidFill>
                  <a:schemeClr val="tx1"/>
                </a:solidFill>
                <a:cs typeface="Arial" panose="020B0604020202020204" pitchFamily="34" charset="0"/>
              </a:rPr>
              <a:t>Увеличеният размер на националното съфинансиране ще осигури по ОПОС 21-27 общо над </a:t>
            </a:r>
            <a:r>
              <a:rPr lang="en-US" sz="1200" dirty="0">
                <a:solidFill>
                  <a:schemeClr val="tx1"/>
                </a:solidFill>
                <a:cs typeface="Arial" panose="020B0604020202020204" pitchFamily="34" charset="0"/>
              </a:rPr>
              <a:t>2</a:t>
            </a:r>
            <a:r>
              <a:rPr lang="bg-BG" sz="1200" dirty="0">
                <a:solidFill>
                  <a:schemeClr val="tx1"/>
                </a:solidFill>
                <a:cs typeface="Arial" panose="020B0604020202020204" pitchFamily="34" charset="0"/>
              </a:rPr>
              <a:t> млрд. ЕВРО (</a:t>
            </a:r>
            <a:r>
              <a:rPr lang="en-US" sz="1200" dirty="0">
                <a:solidFill>
                  <a:schemeClr val="tx1"/>
                </a:solidFill>
                <a:cs typeface="Arial" panose="020B0604020202020204" pitchFamily="34" charset="0"/>
              </a:rPr>
              <a:t>=</a:t>
            </a:r>
            <a:r>
              <a:rPr lang="bg-BG" sz="1200" dirty="0">
                <a:solidFill>
                  <a:schemeClr val="tx1"/>
                </a:solidFill>
                <a:cs typeface="Arial" panose="020B0604020202020204" pitchFamily="34" charset="0"/>
              </a:rPr>
              <a:t> на над 4 млрд. лева) за 2021-2027, което е с над 25% повече от бюджета по настоящата програма.</a:t>
            </a:r>
          </a:p>
          <a:p>
            <a:pPr marL="0" indent="0" algn="just">
              <a:buFontTx/>
              <a:buNone/>
            </a:pPr>
            <a:endParaRPr lang="ru-RU" sz="1200" dirty="0">
              <a:solidFill>
                <a:schemeClr val="tx1"/>
              </a:solidFill>
            </a:endParaRPr>
          </a:p>
          <a:p>
            <a:pPr marL="171450" indent="-171450" algn="just">
              <a:buFontTx/>
              <a:buChar char="-"/>
            </a:pPr>
            <a:r>
              <a:rPr lang="ru-RU" sz="1200" dirty="0">
                <a:solidFill>
                  <a:schemeClr val="tx1"/>
                </a:solidFill>
              </a:rPr>
              <a:t>Всяка от </a:t>
            </a:r>
            <a:r>
              <a:rPr lang="bg-BG" sz="1200" noProof="0" dirty="0">
                <a:solidFill>
                  <a:schemeClr val="tx1"/>
                </a:solidFill>
              </a:rPr>
              <a:t>оперативните програми, с изключение на оперативната програма за транспортна свързаност и оперативната програма за храни, следва да предвиди ресурс в размер на поне 10 на сто от финансовата си алокация за осъществяване на интегрирани </a:t>
            </a:r>
            <a:r>
              <a:rPr lang="ru-RU" sz="1200" dirty="0">
                <a:solidFill>
                  <a:schemeClr val="tx1"/>
                </a:solidFill>
              </a:rPr>
              <a:t>подходи за </a:t>
            </a:r>
            <a:r>
              <a:rPr lang="bg-BG" sz="1200" noProof="0" dirty="0">
                <a:solidFill>
                  <a:schemeClr val="tx1"/>
                </a:solidFill>
              </a:rPr>
              <a:t>териториално</a:t>
            </a:r>
            <a:r>
              <a:rPr lang="ru-RU" sz="1200" dirty="0">
                <a:solidFill>
                  <a:schemeClr val="tx1"/>
                </a:solidFill>
              </a:rPr>
              <a:t> развитие </a:t>
            </a:r>
            <a:r>
              <a:rPr lang="en-US" sz="1200" dirty="0">
                <a:solidFill>
                  <a:schemeClr val="tx1"/>
                </a:solidFill>
              </a:rPr>
              <a:t>(</a:t>
            </a:r>
            <a:r>
              <a:rPr lang="bg-BG" sz="1200" noProof="0" dirty="0">
                <a:solidFill>
                  <a:schemeClr val="tx1"/>
                </a:solidFill>
              </a:rPr>
              <a:t>съгласно</a:t>
            </a:r>
            <a:r>
              <a:rPr lang="ru-RU" sz="1200" dirty="0">
                <a:solidFill>
                  <a:schemeClr val="tx1"/>
                </a:solidFill>
              </a:rPr>
              <a:t> РМС 335</a:t>
            </a:r>
            <a:r>
              <a:rPr lang="en-US" sz="1200" dirty="0">
                <a:solidFill>
                  <a:schemeClr val="tx1"/>
                </a:solidFill>
              </a:rPr>
              <a:t>)</a:t>
            </a:r>
            <a:r>
              <a:rPr lang="ru-RU" sz="1200" dirty="0">
                <a:solidFill>
                  <a:schemeClr val="tx1"/>
                </a:solidFill>
              </a:rPr>
              <a:t>. ~155 млн. евро </a:t>
            </a:r>
            <a:r>
              <a:rPr lang="bg-BG" sz="1200" noProof="0" dirty="0">
                <a:solidFill>
                  <a:schemeClr val="tx1"/>
                </a:solidFill>
              </a:rPr>
              <a:t>съфинансиране от ЕС ще бъдат алокирани за интегрирани проекти в шестте района за планиране. </a:t>
            </a:r>
          </a:p>
          <a:p>
            <a:pPr marL="171450" indent="-171450" algn="just">
              <a:buFontTx/>
              <a:buChar char="-"/>
            </a:pPr>
            <a:endParaRPr lang="ru-RU" sz="1200" dirty="0">
              <a:solidFill>
                <a:schemeClr val="tx1"/>
              </a:solidFill>
            </a:endParaRPr>
          </a:p>
          <a:p>
            <a:pPr algn="just"/>
            <a:endParaRPr lang="en-US" dirty="0">
              <a:solidFill>
                <a:schemeClr val="tx1"/>
              </a:solidFill>
            </a:endParaRPr>
          </a:p>
        </p:txBody>
      </p:sp>
      <p:sp>
        <p:nvSpPr>
          <p:cNvPr id="1048628" name="Slide Number Placeholder 3"/>
          <p:cNvSpPr>
            <a:spLocks noGrp="1"/>
          </p:cNvSpPr>
          <p:nvPr>
            <p:ph type="sldNum" sz="quarter" idx="10"/>
          </p:nvPr>
        </p:nvSpPr>
        <p:spPr/>
        <p:txBody>
          <a:bodyPr/>
          <a:lstStyle/>
          <a:p>
            <a:fld id="{C222844A-9D9A-451E-8533-AC68D816AE04}" type="slidenum">
              <a:rPr lang="bg-BG" smtClean="0"/>
              <a:t>4</a:t>
            </a:fld>
            <a:endParaRPr lang="bg-BG"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Slide Image Placeholder 1"/>
          <p:cNvSpPr>
            <a:spLocks noGrp="1" noRot="1" noChangeAspect="1"/>
          </p:cNvSpPr>
          <p:nvPr>
            <p:ph type="sldImg"/>
          </p:nvPr>
        </p:nvSpPr>
        <p:spPr/>
      </p:sp>
      <p:sp>
        <p:nvSpPr>
          <p:cNvPr id="1048632" name="Notes Placeholder 2"/>
          <p:cNvSpPr>
            <a:spLocks noGrp="1"/>
          </p:cNvSpPr>
          <p:nvPr>
            <p:ph type="body" idx="1"/>
          </p:nvPr>
        </p:nvSpPr>
        <p:spPr/>
        <p:txBody>
          <a:bodyPr/>
          <a:lstStyle/>
          <a:p>
            <a:pPr algn="just"/>
            <a:r>
              <a:rPr lang="bg-BG" noProof="0" dirty="0">
                <a:solidFill>
                  <a:schemeClr val="tx1"/>
                </a:solidFill>
              </a:rPr>
              <a:t>Принципът на партньорство е основна черта на изпълнението на фондовете, надгражда подхода на многостепенното управление и гарантира участието на гражданското общество и социалните партньори</a:t>
            </a:r>
            <a:r>
              <a:rPr lang="ru-RU" dirty="0">
                <a:solidFill>
                  <a:schemeClr val="tx1"/>
                </a:solidFill>
              </a:rPr>
              <a:t>.</a:t>
            </a:r>
          </a:p>
          <a:p>
            <a:pPr algn="just"/>
            <a:r>
              <a:rPr lang="bg-BG" noProof="0" dirty="0">
                <a:solidFill>
                  <a:schemeClr val="tx1"/>
                </a:solidFill>
              </a:rPr>
              <a:t>Ще разчитаме на сътрудничеството и приноса на всеки един от вас, за да подготвим една смислена, фокусирана и реализируема програма</a:t>
            </a:r>
            <a:r>
              <a:rPr lang="ru-RU" dirty="0">
                <a:solidFill>
                  <a:schemeClr val="tx1"/>
                </a:solidFill>
              </a:rPr>
              <a:t>. </a:t>
            </a:r>
            <a:endParaRPr lang="bg-BG" dirty="0">
              <a:solidFill>
                <a:schemeClr val="tx1"/>
              </a:solidFill>
            </a:endParaRPr>
          </a:p>
          <a:p>
            <a:pPr algn="just"/>
            <a:endParaRPr lang="bg-BG" dirty="0">
              <a:solidFill>
                <a:schemeClr val="tx1"/>
              </a:solidFill>
            </a:endParaRPr>
          </a:p>
          <a:p>
            <a:pPr algn="just"/>
            <a:r>
              <a:rPr lang="ru-RU" dirty="0">
                <a:solidFill>
                  <a:schemeClr val="tx1"/>
                </a:solidFill>
              </a:rPr>
              <a:t>Член 6 </a:t>
            </a:r>
            <a:r>
              <a:rPr lang="bg-BG" noProof="0" dirty="0">
                <a:solidFill>
                  <a:schemeClr val="tx1"/>
                </a:solidFill>
              </a:rPr>
              <a:t>Партньорство и многостепенно управление</a:t>
            </a:r>
          </a:p>
          <a:p>
            <a:pPr algn="just"/>
            <a:r>
              <a:rPr lang="bg-BG" noProof="0" dirty="0">
                <a:solidFill>
                  <a:schemeClr val="tx1"/>
                </a:solidFill>
              </a:rPr>
              <a:t>1. Всяка държава членка организира партньорство с компетентните регионални и местни органи. В това партньорство се включват поне следните партньори:</a:t>
            </a:r>
          </a:p>
          <a:p>
            <a:pPr algn="just"/>
            <a:r>
              <a:rPr lang="bg-BG" noProof="0" dirty="0">
                <a:solidFill>
                  <a:schemeClr val="tx1"/>
                </a:solidFill>
              </a:rPr>
              <a:t>а) градски и други публични органи;</a:t>
            </a:r>
          </a:p>
          <a:p>
            <a:pPr algn="just"/>
            <a:r>
              <a:rPr lang="bg-BG" noProof="0" dirty="0">
                <a:solidFill>
                  <a:schemeClr val="tx1"/>
                </a:solidFill>
              </a:rPr>
              <a:t>б) икономически и социални партньори;</a:t>
            </a:r>
          </a:p>
          <a:p>
            <a:pPr algn="just"/>
            <a:r>
              <a:rPr lang="bg-BG" noProof="0" dirty="0">
                <a:solidFill>
                  <a:schemeClr val="tx1"/>
                </a:solidFill>
              </a:rPr>
              <a:t>в) съответните организации, представляващи гражданското общество, партньорите от областта на околната среда и организациите, отговарящи за насърчаване на социалното включване, основните права, правата на хората с увреждания, равенството между половете и недискриминацията.</a:t>
            </a:r>
          </a:p>
          <a:p>
            <a:pPr algn="just"/>
            <a:r>
              <a:rPr lang="bg-BG" noProof="0" dirty="0">
                <a:solidFill>
                  <a:schemeClr val="tx1"/>
                </a:solidFill>
              </a:rPr>
              <a:t>2. Съгласно принципа на многостепенното управление държавата членка ангажира тези партньори в изготвянето на споразумението за партньорство и в целия процес на подготовка и изпълнение на програмите, включително чрез участие в мониторингови комитети п</a:t>
            </a:r>
            <a:r>
              <a:rPr lang="ru-RU" dirty="0">
                <a:solidFill>
                  <a:schemeClr val="tx1"/>
                </a:solidFill>
              </a:rPr>
              <a:t>о член 34.</a:t>
            </a:r>
            <a:endParaRPr lang="bg-BG" dirty="0">
              <a:solidFill>
                <a:schemeClr val="tx1"/>
              </a:solidFill>
            </a:endParaRPr>
          </a:p>
        </p:txBody>
      </p:sp>
      <p:sp>
        <p:nvSpPr>
          <p:cNvPr id="1048633" name="Slide Number Placeholder 3"/>
          <p:cNvSpPr>
            <a:spLocks noGrp="1"/>
          </p:cNvSpPr>
          <p:nvPr>
            <p:ph type="sldNum" sz="quarter" idx="10"/>
          </p:nvPr>
        </p:nvSpPr>
        <p:spPr/>
        <p:txBody>
          <a:bodyPr/>
          <a:lstStyle/>
          <a:p>
            <a:fld id="{C222844A-9D9A-451E-8533-AC68D816AE04}" type="slidenum">
              <a:rPr lang="bg-BG" smtClean="0"/>
              <a:t>5</a:t>
            </a:fld>
            <a:endParaRPr lang="bg-BG"/>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Slide Image Placeholder 1"/>
          <p:cNvSpPr>
            <a:spLocks noGrp="1" noRot="1" noChangeAspect="1"/>
          </p:cNvSpPr>
          <p:nvPr>
            <p:ph type="sldImg"/>
          </p:nvPr>
        </p:nvSpPr>
        <p:spPr/>
      </p:sp>
      <p:sp>
        <p:nvSpPr>
          <p:cNvPr id="1048632" name="Notes Placeholder 2"/>
          <p:cNvSpPr>
            <a:spLocks noGrp="1"/>
          </p:cNvSpPr>
          <p:nvPr>
            <p:ph type="body" idx="1"/>
          </p:nvPr>
        </p:nvSpPr>
        <p:spPr/>
        <p:txBody>
          <a:bodyPr/>
          <a:lstStyle/>
          <a:p>
            <a:pPr marL="0" indent="0" algn="just">
              <a:buFontTx/>
              <a:buNone/>
            </a:pPr>
            <a:r>
              <a:rPr lang="bg-BG" noProof="0" dirty="0">
                <a:solidFill>
                  <a:schemeClr val="tx1"/>
                </a:solidFill>
              </a:rPr>
              <a:t>Представям ви таблица с действия, отговорни институции и срокове за изпълнението </a:t>
            </a:r>
            <a:r>
              <a:rPr lang="bg-BG" b="1" noProof="0" dirty="0">
                <a:solidFill>
                  <a:schemeClr val="tx1"/>
                </a:solidFill>
              </a:rPr>
              <a:t>на тематичните отключващи условия </a:t>
            </a:r>
            <a:r>
              <a:rPr lang="bg-BG" noProof="0" dirty="0">
                <a:solidFill>
                  <a:schemeClr val="tx1"/>
                </a:solidFill>
              </a:rPr>
              <a:t>за средствата от ЕФРР, ЕСФ+ и КФ за програмен период 2021-2027 г.,</a:t>
            </a:r>
          </a:p>
          <a:p>
            <a:pPr marL="0" indent="0" algn="just">
              <a:buFontTx/>
              <a:buNone/>
            </a:pPr>
            <a:r>
              <a:rPr lang="bg-BG" noProof="0" dirty="0">
                <a:solidFill>
                  <a:schemeClr val="tx1"/>
                </a:solidFill>
              </a:rPr>
              <a:t>съгласно Приложение 2 към т. 1 на РМС № 368 от 25 юни 2019 г.) </a:t>
            </a:r>
          </a:p>
          <a:p>
            <a:pPr marL="0" indent="0" algn="just">
              <a:buFontTx/>
              <a:buNone/>
            </a:pPr>
            <a:r>
              <a:rPr lang="bg-BG" noProof="0" dirty="0">
                <a:solidFill>
                  <a:schemeClr val="tx1"/>
                </a:solidFill>
              </a:rPr>
              <a:t>В презентацията са включени само отключващите условия по Цел на политиката 2 «По-зелена, нисковъглеродна Европа чрез насърчаване на чист и справедлив енергиен преход, зелени и сини</a:t>
            </a:r>
          </a:p>
          <a:p>
            <a:pPr marL="0" indent="0" algn="just">
              <a:buFontTx/>
              <a:buNone/>
            </a:pPr>
            <a:r>
              <a:rPr lang="bg-BG" noProof="0" dirty="0">
                <a:solidFill>
                  <a:schemeClr val="tx1"/>
                </a:solidFill>
              </a:rPr>
              <a:t>инвестиции, кръгова икономика, приспособяване към изменението </a:t>
            </a:r>
            <a:r>
              <a:rPr lang="ru-RU" dirty="0">
                <a:solidFill>
                  <a:schemeClr val="tx1"/>
                </a:solidFill>
              </a:rPr>
              <a:t>на климата и превенция и управление на риска», </a:t>
            </a:r>
            <a:r>
              <a:rPr lang="bg-BG" noProof="0" dirty="0">
                <a:solidFill>
                  <a:schemeClr val="tx1"/>
                </a:solidFill>
              </a:rPr>
              <a:t>които касаят </a:t>
            </a:r>
            <a:r>
              <a:rPr lang="ru-RU" dirty="0">
                <a:solidFill>
                  <a:schemeClr val="tx1"/>
                </a:solidFill>
              </a:rPr>
              <a:t>ОПОС.</a:t>
            </a:r>
            <a:endParaRPr lang="bg-BG" dirty="0">
              <a:solidFill>
                <a:schemeClr val="tx1"/>
              </a:solidFill>
            </a:endParaRPr>
          </a:p>
          <a:p>
            <a:pPr marL="0" indent="0" algn="just">
              <a:buFontTx/>
              <a:buNone/>
            </a:pPr>
            <a:endParaRPr lang="en-US" dirty="0">
              <a:solidFill>
                <a:schemeClr val="tx1"/>
              </a:solidFill>
            </a:endParaRPr>
          </a:p>
        </p:txBody>
      </p:sp>
      <p:sp>
        <p:nvSpPr>
          <p:cNvPr id="1048633" name="Slide Number Placeholder 3"/>
          <p:cNvSpPr>
            <a:spLocks noGrp="1"/>
          </p:cNvSpPr>
          <p:nvPr>
            <p:ph type="sldNum" sz="quarter" idx="10"/>
          </p:nvPr>
        </p:nvSpPr>
        <p:spPr/>
        <p:txBody>
          <a:bodyPr/>
          <a:lstStyle/>
          <a:p>
            <a:fld id="{C222844A-9D9A-451E-8533-AC68D816AE04}" type="slidenum">
              <a:rPr lang="bg-BG" smtClean="0"/>
              <a:t>6</a:t>
            </a:fld>
            <a:endParaRPr lang="bg-BG"/>
          </a:p>
        </p:txBody>
      </p:sp>
    </p:spTree>
    <p:extLst>
      <p:ext uri="{BB962C8B-B14F-4D97-AF65-F5344CB8AC3E}">
        <p14:creationId xmlns:p14="http://schemas.microsoft.com/office/powerpoint/2010/main" val="118840660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1" name="Slide Image Placeholder 1"/>
          <p:cNvSpPr>
            <a:spLocks noGrp="1" noRot="1" noChangeAspect="1"/>
          </p:cNvSpPr>
          <p:nvPr>
            <p:ph type="sldImg"/>
          </p:nvPr>
        </p:nvSpPr>
        <p:spPr/>
      </p:sp>
      <p:sp>
        <p:nvSpPr>
          <p:cNvPr id="1048632" name="Notes Placeholder 2"/>
          <p:cNvSpPr>
            <a:spLocks noGrp="1"/>
          </p:cNvSpPr>
          <p:nvPr>
            <p:ph type="body" idx="1"/>
          </p:nvPr>
        </p:nvSpPr>
        <p:spPr/>
        <p:txBody>
          <a:bodyPr/>
          <a:lstStyle/>
          <a:p>
            <a:pPr marL="0" indent="0" algn="just">
              <a:buFontTx/>
              <a:buNone/>
            </a:pPr>
            <a:r>
              <a:rPr lang="ru-RU" dirty="0">
                <a:solidFill>
                  <a:schemeClr val="tx1"/>
                </a:solidFill>
              </a:rPr>
              <a:t>Знаете, </a:t>
            </a:r>
            <a:r>
              <a:rPr lang="bg-BG" noProof="0" dirty="0">
                <a:solidFill>
                  <a:schemeClr val="tx1"/>
                </a:solidFill>
              </a:rPr>
              <a:t>че има и хоризонтални отключващи условия, които включват изискване за наличие на : </a:t>
            </a:r>
          </a:p>
          <a:p>
            <a:pPr marL="171450" indent="-171450" algn="just">
              <a:buFontTx/>
              <a:buChar char="-"/>
            </a:pPr>
            <a:r>
              <a:rPr lang="bg-BG" noProof="0" dirty="0">
                <a:solidFill>
                  <a:schemeClr val="tx1"/>
                </a:solidFill>
              </a:rPr>
              <a:t>Ефективни механизми за мониторинг на пазара на обществените поръчки – отговорник АОП;</a:t>
            </a:r>
          </a:p>
          <a:p>
            <a:pPr marL="171450" indent="-171450" algn="just">
              <a:buFontTx/>
              <a:buChar char="-"/>
            </a:pPr>
            <a:r>
              <a:rPr lang="bg-BG" noProof="0" dirty="0">
                <a:solidFill>
                  <a:schemeClr val="tx1"/>
                </a:solidFill>
              </a:rPr>
              <a:t>Инструменти и капацитет за ефективно прилагане на правилата за държавна помощ – УО и МФ;</a:t>
            </a:r>
          </a:p>
          <a:p>
            <a:pPr marL="171450" indent="-171450" algn="just">
              <a:buFontTx/>
              <a:buChar char="-"/>
            </a:pPr>
            <a:r>
              <a:rPr lang="bg-BG" noProof="0" dirty="0">
                <a:solidFill>
                  <a:schemeClr val="tx1"/>
                </a:solidFill>
              </a:rPr>
              <a:t>Ефективното прилагане и изпълнение на Хартата на основните права на ЕС – УО и МВнР;</a:t>
            </a:r>
          </a:p>
          <a:p>
            <a:pPr marL="171450" indent="-171450" algn="just">
              <a:buFontTx/>
              <a:buChar char="-"/>
            </a:pPr>
            <a:r>
              <a:rPr lang="bg-BG" noProof="0" dirty="0">
                <a:solidFill>
                  <a:schemeClr val="tx1"/>
                </a:solidFill>
              </a:rPr>
              <a:t>Въвеждане и прилагане на Конвенцията на ООН за правата на хората с увреждания в съответствие с Решение 2010/48/ЕО на Съвета – водещ: МТСП.</a:t>
            </a:r>
          </a:p>
          <a:p>
            <a:pPr marL="171450" indent="-171450" algn="just">
              <a:buFontTx/>
              <a:buChar char="-"/>
            </a:pPr>
            <a:r>
              <a:rPr lang="bg-BG" noProof="0" dirty="0">
                <a:solidFill>
                  <a:schemeClr val="tx1"/>
                </a:solidFill>
              </a:rPr>
              <a:t>Срокът за първите 3 е декември 2020 г., а по отношение на Конвенцията е декември </a:t>
            </a:r>
            <a:r>
              <a:rPr lang="ru-RU" dirty="0">
                <a:solidFill>
                  <a:schemeClr val="tx1"/>
                </a:solidFill>
              </a:rPr>
              <a:t>2021 г.</a:t>
            </a:r>
          </a:p>
          <a:p>
            <a:pPr marL="171450" indent="-171450" algn="just">
              <a:buFontTx/>
              <a:buChar char="-"/>
            </a:pPr>
            <a:endParaRPr lang="ru-RU" dirty="0">
              <a:solidFill>
                <a:schemeClr val="tx1"/>
              </a:solidFill>
            </a:endParaRPr>
          </a:p>
          <a:p>
            <a:pPr marL="171450" indent="-171450" algn="just">
              <a:buFontTx/>
              <a:buChar char="-"/>
            </a:pPr>
            <a:endParaRPr lang="ru-RU" dirty="0">
              <a:solidFill>
                <a:schemeClr val="tx1"/>
              </a:solidFill>
            </a:endParaRPr>
          </a:p>
          <a:p>
            <a:pPr marL="171450" indent="-171450" algn="just">
              <a:buFontTx/>
              <a:buChar char="-"/>
            </a:pPr>
            <a:endParaRPr lang="ru-RU" dirty="0">
              <a:solidFill>
                <a:schemeClr val="tx1"/>
              </a:solidFill>
            </a:endParaRPr>
          </a:p>
          <a:p>
            <a:pPr marL="0" indent="0" algn="just">
              <a:buFontTx/>
              <a:buNone/>
            </a:pPr>
            <a:endParaRPr lang="en-US" dirty="0">
              <a:solidFill>
                <a:schemeClr val="tx1"/>
              </a:solidFill>
            </a:endParaRPr>
          </a:p>
        </p:txBody>
      </p:sp>
      <p:sp>
        <p:nvSpPr>
          <p:cNvPr id="1048633" name="Slide Number Placeholder 3"/>
          <p:cNvSpPr>
            <a:spLocks noGrp="1"/>
          </p:cNvSpPr>
          <p:nvPr>
            <p:ph type="sldNum" sz="quarter" idx="10"/>
          </p:nvPr>
        </p:nvSpPr>
        <p:spPr/>
        <p:txBody>
          <a:bodyPr/>
          <a:lstStyle/>
          <a:p>
            <a:fld id="{C222844A-9D9A-451E-8533-AC68D816AE04}" type="slidenum">
              <a:rPr lang="bg-BG" smtClean="0"/>
              <a:t>7</a:t>
            </a:fld>
            <a:endParaRPr lang="bg-BG"/>
          </a:p>
        </p:txBody>
      </p:sp>
    </p:spTree>
    <p:extLst>
      <p:ext uri="{BB962C8B-B14F-4D97-AF65-F5344CB8AC3E}">
        <p14:creationId xmlns:p14="http://schemas.microsoft.com/office/powerpoint/2010/main" val="399960136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36" name="Slide Image Placeholder 1"/>
          <p:cNvSpPr>
            <a:spLocks noGrp="1" noRot="1" noChangeAspect="1"/>
          </p:cNvSpPr>
          <p:nvPr>
            <p:ph type="sldImg"/>
          </p:nvPr>
        </p:nvSpPr>
        <p:spPr/>
      </p:sp>
      <p:sp>
        <p:nvSpPr>
          <p:cNvPr id="1048637" name="Notes Placeholder 2"/>
          <p:cNvSpPr>
            <a:spLocks noGrp="1"/>
          </p:cNvSpPr>
          <p:nvPr>
            <p:ph type="body" idx="1"/>
          </p:nvPr>
        </p:nvSpPr>
        <p:spPr/>
        <p:txBody>
          <a:bodyPr/>
          <a:lstStyle/>
          <a:p>
            <a:pPr algn="just"/>
            <a:r>
              <a:rPr lang="bg-BG" noProof="0" dirty="0">
                <a:solidFill>
                  <a:schemeClr val="tx1"/>
                </a:solidFill>
              </a:rPr>
              <a:t>Регламентът за ЕФРР и Кохезионният фонд ползва целите на политиката, определени в Общия Регламент, и ги развива в специфични цели, които са от значение за ЕФРР и КФ и които може да се проследяват с подходящи показатели.</a:t>
            </a:r>
          </a:p>
          <a:p>
            <a:pPr algn="just"/>
            <a:r>
              <a:rPr lang="bg-BG" noProof="0" dirty="0">
                <a:solidFill>
                  <a:schemeClr val="tx1"/>
                </a:solidFill>
              </a:rPr>
              <a:t>Основните мерки и ресурси на ОПОС ще бъдат концентрирани в Цел на политиката 2. </a:t>
            </a:r>
          </a:p>
          <a:p>
            <a:pPr algn="just"/>
            <a:endParaRPr lang="bg-BG" noProof="0" dirty="0">
              <a:solidFill>
                <a:schemeClr val="tx1"/>
              </a:solidFill>
            </a:endParaRPr>
          </a:p>
          <a:p>
            <a:pPr algn="just"/>
            <a:r>
              <a:rPr lang="ru-RU" noProof="0" dirty="0">
                <a:solidFill>
                  <a:schemeClr val="tx1"/>
                </a:solidFill>
              </a:rPr>
              <a:t>С </a:t>
            </a:r>
            <a:r>
              <a:rPr lang="bg-BG" noProof="0" dirty="0">
                <a:solidFill>
                  <a:schemeClr val="tx1"/>
                </a:solidFill>
              </a:rPr>
              <a:t>цел да се гарантира, че в контекста на намаляването на бюджета все още е налице критична маса от инвестиции, с Регламента за ЕФРР и Кохезионния фонд се запазват изискванията за тематична концентрация. По-голямата част (между 65 % и 85 %) от ресурсите ще се съсредоточат върху приноса към целите на политиката, които имат най-висока добавена стойност, както и най-голям принос за приоритетите на ЕС. Това са:</a:t>
            </a:r>
          </a:p>
          <a:p>
            <a:pPr algn="just"/>
            <a:r>
              <a:rPr lang="bg-BG" noProof="0" dirty="0">
                <a:solidFill>
                  <a:schemeClr val="tx1"/>
                </a:solidFill>
              </a:rPr>
              <a:t>- Цел на политиката 1: по-интелигентна Европа чрез насърчаване на иновативния и интелигентен икономически преход;</a:t>
            </a:r>
          </a:p>
          <a:p>
            <a:pPr algn="just"/>
            <a:r>
              <a:rPr lang="bg-BG" noProof="0" dirty="0">
                <a:solidFill>
                  <a:schemeClr val="tx1"/>
                </a:solidFill>
              </a:rPr>
              <a:t>- Цел на политиката 2: по-зелена, нисковъглеродна Европа чрез насърчаване на чист и справедлив енергиен преход, зелени и сини инвестиции, кръгова икономика, приспособяване към изменението на климата и превенция и управление на риска. ОПОС 21-27 ще се концертира върху тази </a:t>
            </a:r>
            <a:r>
              <a:rPr lang="ru-RU" noProof="0" dirty="0">
                <a:solidFill>
                  <a:schemeClr val="tx1"/>
                </a:solidFill>
              </a:rPr>
              <a:t>цел.</a:t>
            </a:r>
            <a:endParaRPr lang="bg-BG" noProof="0" dirty="0">
              <a:solidFill>
                <a:schemeClr val="tx1"/>
              </a:solidFill>
            </a:endParaRPr>
          </a:p>
          <a:p>
            <a:pPr marL="0" indent="0" algn="just">
              <a:buFontTx/>
              <a:buNone/>
            </a:pPr>
            <a:r>
              <a:rPr lang="bg-BG" noProof="0" dirty="0">
                <a:solidFill>
                  <a:schemeClr val="tx1"/>
                </a:solidFill>
              </a:rPr>
              <a:t>За да се позволи гъвкавост, критериите за тематична концентрация ще се прилагат на национално равнище.</a:t>
            </a:r>
          </a:p>
          <a:p>
            <a:pPr marL="0" indent="0" algn="just">
              <a:buFontTx/>
              <a:buNone/>
            </a:pPr>
            <a:r>
              <a:rPr lang="bg-BG" noProof="0" dirty="0">
                <a:solidFill>
                  <a:schemeClr val="tx1"/>
                </a:solidFill>
              </a:rPr>
              <a:t>За държави с БНД под 75%, минималният процент за „ЦП1“ е 35%., </a:t>
            </a:r>
            <a:r>
              <a:rPr lang="bg-BG" b="1" noProof="0" dirty="0">
                <a:solidFill>
                  <a:schemeClr val="tx1"/>
                </a:solidFill>
              </a:rPr>
              <a:t>а за ЦП 2 е 30%.</a:t>
            </a:r>
          </a:p>
        </p:txBody>
      </p:sp>
      <p:sp>
        <p:nvSpPr>
          <p:cNvPr id="1048638" name="Slide Number Placeholder 3"/>
          <p:cNvSpPr>
            <a:spLocks noGrp="1"/>
          </p:cNvSpPr>
          <p:nvPr>
            <p:ph type="sldNum" sz="quarter" idx="10"/>
          </p:nvPr>
        </p:nvSpPr>
        <p:spPr/>
        <p:txBody>
          <a:bodyPr/>
          <a:lstStyle/>
          <a:p>
            <a:fld id="{C222844A-9D9A-451E-8533-AC68D816AE04}" type="slidenum">
              <a:rPr lang="bg-BG" smtClean="0"/>
              <a:t>8</a:t>
            </a:fld>
            <a:endParaRPr lang="bg-BG"/>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41" name="Slide Image Placeholder 1"/>
          <p:cNvSpPr>
            <a:spLocks noGrp="1" noRot="1" noChangeAspect="1"/>
          </p:cNvSpPr>
          <p:nvPr>
            <p:ph type="sldImg"/>
          </p:nvPr>
        </p:nvSpPr>
        <p:spPr/>
      </p:sp>
      <p:sp>
        <p:nvSpPr>
          <p:cNvPr id="1048642" name="Notes Placeholder 2"/>
          <p:cNvSpPr>
            <a:spLocks noGrp="1"/>
          </p:cNvSpPr>
          <p:nvPr>
            <p:ph type="body" idx="1"/>
          </p:nvPr>
        </p:nvSpPr>
        <p:spPr/>
        <p:txBody>
          <a:bodyPr/>
          <a:lstStyle/>
          <a:p>
            <a:pPr algn="just"/>
            <a:r>
              <a:rPr lang="bg-BG" noProof="0" dirty="0">
                <a:solidFill>
                  <a:schemeClr val="tx1"/>
                </a:solidFill>
              </a:rPr>
              <a:t>Предвижда се подкрепата за устойчиво развитие и утвърждаване целта за съхраняване, опазване и подобряване на качеството на околната среда, както е предвидено в член 11 и член 191, параграф 1 от Договора за функциониране на Европейския съюз, като се взема предвид принципът „замърсителят </a:t>
            </a:r>
            <a:r>
              <a:rPr lang="ru-RU" dirty="0">
                <a:solidFill>
                  <a:schemeClr val="tx1"/>
                </a:solidFill>
              </a:rPr>
              <a:t>плаща</a:t>
            </a:r>
            <a:r>
              <a:rPr lang="bg-BG" noProof="0" dirty="0">
                <a:solidFill>
                  <a:schemeClr val="tx1"/>
                </a:solidFill>
              </a:rPr>
              <a:t>“. Програмата ще подкрепя действия, гарантиращи </a:t>
            </a:r>
            <a:r>
              <a:rPr lang="bg-BG" sz="1200" kern="1200" noProof="0" dirty="0">
                <a:solidFill>
                  <a:schemeClr val="tx1"/>
                </a:solidFill>
                <a:effectLst/>
                <a:latin typeface="+mn-lt"/>
                <a:ea typeface="+mn-ea"/>
                <a:cs typeface="+mn-cs"/>
              </a:rPr>
              <a:t>равенство, приобщаване и недискриминация.</a:t>
            </a:r>
            <a:endParaRPr lang="bg-BG" noProof="0" dirty="0">
              <a:solidFill>
                <a:schemeClr val="tx1"/>
              </a:solidFill>
            </a:endParaRPr>
          </a:p>
        </p:txBody>
      </p:sp>
      <p:sp>
        <p:nvSpPr>
          <p:cNvPr id="1048643" name="Slide Number Placeholder 3"/>
          <p:cNvSpPr>
            <a:spLocks noGrp="1"/>
          </p:cNvSpPr>
          <p:nvPr>
            <p:ph type="sldNum" sz="quarter" idx="10"/>
          </p:nvPr>
        </p:nvSpPr>
        <p:spPr/>
        <p:txBody>
          <a:bodyPr/>
          <a:lstStyle/>
          <a:p>
            <a:fld id="{C222844A-9D9A-451E-8533-AC68D816AE04}" type="slidenum">
              <a:rPr lang="bg-BG" smtClean="0"/>
              <a:t>9</a:t>
            </a:fld>
            <a:endParaRPr lang="bg-BG"/>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1048581" name="Title 1"/>
          <p:cNvSpPr>
            <a:spLocks noGrp="1"/>
          </p:cNvSpPr>
          <p:nvPr>
            <p:ph type="ctrTitle"/>
          </p:nvPr>
        </p:nvSpPr>
        <p:spPr>
          <a:xfrm>
            <a:off x="685800" y="2130425"/>
            <a:ext cx="7772400" cy="1470025"/>
          </a:xfrm>
        </p:spPr>
        <p:txBody>
          <a:bodyPr/>
          <a:lstStyle/>
          <a:p>
            <a:r>
              <a:rPr lang="en-US"/>
              <a:t>Click to edit Master title style</a:t>
            </a:r>
          </a:p>
        </p:txBody>
      </p:sp>
      <p:sp>
        <p:nvSpPr>
          <p:cNvPr id="1048582"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1048583"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584"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585"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1048709" name="Title 1"/>
          <p:cNvSpPr>
            <a:spLocks noGrp="1"/>
          </p:cNvSpPr>
          <p:nvPr>
            <p:ph type="title"/>
          </p:nvPr>
        </p:nvSpPr>
        <p:spPr/>
        <p:txBody>
          <a:bodyPr/>
          <a:lstStyle/>
          <a:p>
            <a:r>
              <a:rPr lang="en-US"/>
              <a:t>Click to edit Master title style</a:t>
            </a:r>
          </a:p>
        </p:txBody>
      </p:sp>
      <p:sp>
        <p:nvSpPr>
          <p:cNvPr id="1048710"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11"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712"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713"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1048693"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1048694"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695"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696"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697"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1048698" name="Title 1"/>
          <p:cNvSpPr>
            <a:spLocks noGrp="1"/>
          </p:cNvSpPr>
          <p:nvPr>
            <p:ph type="title"/>
          </p:nvPr>
        </p:nvSpPr>
        <p:spPr/>
        <p:txBody>
          <a:bodyPr/>
          <a:lstStyle/>
          <a:p>
            <a:r>
              <a:rPr lang="en-US"/>
              <a:t>Click to edit Master title style</a:t>
            </a:r>
          </a:p>
        </p:txBody>
      </p:sp>
      <p:sp>
        <p:nvSpPr>
          <p:cNvPr id="1048699"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00"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701"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702"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1048714"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1048715"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1048716" name="Date Placeholder 3"/>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717" name="Footer Placeholder 4"/>
          <p:cNvSpPr>
            <a:spLocks noGrp="1"/>
          </p:cNvSpPr>
          <p:nvPr>
            <p:ph type="ftr" sz="quarter" idx="11"/>
          </p:nvPr>
        </p:nvSpPr>
        <p:spPr/>
        <p:txBody>
          <a:bodyPr/>
          <a:lstStyle/>
          <a:p>
            <a:endParaRPr lang="en-US">
              <a:solidFill>
                <a:prstClr val="black">
                  <a:tint val="75000"/>
                </a:prstClr>
              </a:solidFill>
            </a:endParaRPr>
          </a:p>
        </p:txBody>
      </p:sp>
      <p:sp>
        <p:nvSpPr>
          <p:cNvPr id="1048718" name="Slide Number Placeholder 5"/>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1048719" name="Title 1"/>
          <p:cNvSpPr>
            <a:spLocks noGrp="1"/>
          </p:cNvSpPr>
          <p:nvPr>
            <p:ph type="title"/>
          </p:nvPr>
        </p:nvSpPr>
        <p:spPr/>
        <p:txBody>
          <a:bodyPr/>
          <a:lstStyle/>
          <a:p>
            <a:r>
              <a:rPr lang="en-US"/>
              <a:t>Click to edit Master title style</a:t>
            </a:r>
          </a:p>
        </p:txBody>
      </p:sp>
      <p:sp>
        <p:nvSpPr>
          <p:cNvPr id="1048720"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1"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2"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723" name="Footer Placeholder 5"/>
          <p:cNvSpPr>
            <a:spLocks noGrp="1"/>
          </p:cNvSpPr>
          <p:nvPr>
            <p:ph type="ftr" sz="quarter" idx="11"/>
          </p:nvPr>
        </p:nvSpPr>
        <p:spPr/>
        <p:txBody>
          <a:bodyPr/>
          <a:lstStyle/>
          <a:p>
            <a:endParaRPr lang="en-US">
              <a:solidFill>
                <a:prstClr val="black">
                  <a:tint val="75000"/>
                </a:prstClr>
              </a:solidFill>
            </a:endParaRPr>
          </a:p>
        </p:txBody>
      </p:sp>
      <p:sp>
        <p:nvSpPr>
          <p:cNvPr id="1048724"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48725" name="Title 1"/>
          <p:cNvSpPr>
            <a:spLocks noGrp="1"/>
          </p:cNvSpPr>
          <p:nvPr>
            <p:ph type="title"/>
          </p:nvPr>
        </p:nvSpPr>
        <p:spPr/>
        <p:txBody>
          <a:bodyPr/>
          <a:lstStyle/>
          <a:p>
            <a:r>
              <a:rPr lang="en-US"/>
              <a:t>Click to edit Master title style</a:t>
            </a:r>
          </a:p>
        </p:txBody>
      </p:sp>
      <p:sp>
        <p:nvSpPr>
          <p:cNvPr id="1048726"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27"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28"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1048729"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30" name="Date Placeholder 6"/>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731" name="Footer Placeholder 7"/>
          <p:cNvSpPr>
            <a:spLocks noGrp="1"/>
          </p:cNvSpPr>
          <p:nvPr>
            <p:ph type="ftr" sz="quarter" idx="11"/>
          </p:nvPr>
        </p:nvSpPr>
        <p:spPr/>
        <p:txBody>
          <a:bodyPr/>
          <a:lstStyle/>
          <a:p>
            <a:endParaRPr lang="en-US">
              <a:solidFill>
                <a:prstClr val="black">
                  <a:tint val="75000"/>
                </a:prstClr>
              </a:solidFill>
            </a:endParaRPr>
          </a:p>
        </p:txBody>
      </p:sp>
      <p:sp>
        <p:nvSpPr>
          <p:cNvPr id="1048732" name="Slide Number Placeholder 8"/>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1048689" name="Title 1"/>
          <p:cNvSpPr>
            <a:spLocks noGrp="1"/>
          </p:cNvSpPr>
          <p:nvPr>
            <p:ph type="title"/>
          </p:nvPr>
        </p:nvSpPr>
        <p:spPr/>
        <p:txBody>
          <a:bodyPr/>
          <a:lstStyle/>
          <a:p>
            <a:r>
              <a:rPr lang="en-US"/>
              <a:t>Click to edit Master title style</a:t>
            </a:r>
          </a:p>
        </p:txBody>
      </p:sp>
      <p:sp>
        <p:nvSpPr>
          <p:cNvPr id="1048690" name="Date Placeholder 2"/>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691" name="Footer Placeholder 3"/>
          <p:cNvSpPr>
            <a:spLocks noGrp="1"/>
          </p:cNvSpPr>
          <p:nvPr>
            <p:ph type="ftr" sz="quarter" idx="11"/>
          </p:nvPr>
        </p:nvSpPr>
        <p:spPr/>
        <p:txBody>
          <a:bodyPr/>
          <a:lstStyle/>
          <a:p>
            <a:endParaRPr lang="en-US">
              <a:solidFill>
                <a:prstClr val="black">
                  <a:tint val="75000"/>
                </a:prstClr>
              </a:solidFill>
            </a:endParaRPr>
          </a:p>
        </p:txBody>
      </p:sp>
      <p:sp>
        <p:nvSpPr>
          <p:cNvPr id="1048692" name="Slide Number Placeholder 4"/>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1048733" name="Date Placeholder 1"/>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734" name="Footer Placeholder 2"/>
          <p:cNvSpPr>
            <a:spLocks noGrp="1"/>
          </p:cNvSpPr>
          <p:nvPr>
            <p:ph type="ftr" sz="quarter" idx="11"/>
          </p:nvPr>
        </p:nvSpPr>
        <p:spPr/>
        <p:txBody>
          <a:bodyPr/>
          <a:lstStyle/>
          <a:p>
            <a:endParaRPr lang="en-US">
              <a:solidFill>
                <a:prstClr val="black">
                  <a:tint val="75000"/>
                </a:prstClr>
              </a:solidFill>
            </a:endParaRPr>
          </a:p>
        </p:txBody>
      </p:sp>
      <p:sp>
        <p:nvSpPr>
          <p:cNvPr id="1048735" name="Slide Number Placeholder 3"/>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1048736"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1048737"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738"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739"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740" name="Footer Placeholder 5"/>
          <p:cNvSpPr>
            <a:spLocks noGrp="1"/>
          </p:cNvSpPr>
          <p:nvPr>
            <p:ph type="ftr" sz="quarter" idx="11"/>
          </p:nvPr>
        </p:nvSpPr>
        <p:spPr/>
        <p:txBody>
          <a:bodyPr/>
          <a:lstStyle/>
          <a:p>
            <a:endParaRPr lang="en-US">
              <a:solidFill>
                <a:prstClr val="black">
                  <a:tint val="75000"/>
                </a:prstClr>
              </a:solidFill>
            </a:endParaRPr>
          </a:p>
        </p:txBody>
      </p:sp>
      <p:sp>
        <p:nvSpPr>
          <p:cNvPr id="1048741"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1048703"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1048704"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1048705"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1048706" name="Date Placeholder 4"/>
          <p:cNvSpPr>
            <a:spLocks noGrp="1"/>
          </p:cNvSpPr>
          <p:nvPr>
            <p:ph type="dt" sz="half" idx="10"/>
          </p:nvPr>
        </p:nvSpPr>
        <p:spPr/>
        <p:txBody>
          <a:body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707" name="Footer Placeholder 5"/>
          <p:cNvSpPr>
            <a:spLocks noGrp="1"/>
          </p:cNvSpPr>
          <p:nvPr>
            <p:ph type="ftr" sz="quarter" idx="11"/>
          </p:nvPr>
        </p:nvSpPr>
        <p:spPr/>
        <p:txBody>
          <a:bodyPr/>
          <a:lstStyle/>
          <a:p>
            <a:endParaRPr lang="en-US">
              <a:solidFill>
                <a:prstClr val="black">
                  <a:tint val="75000"/>
                </a:prstClr>
              </a:solidFill>
            </a:endParaRPr>
          </a:p>
        </p:txBody>
      </p:sp>
      <p:sp>
        <p:nvSpPr>
          <p:cNvPr id="1048708" name="Slide Number Placeholder 6"/>
          <p:cNvSpPr>
            <a:spLocks noGrp="1"/>
          </p:cNvSpPr>
          <p:nvPr>
            <p:ph type="sldNum" sz="quarter" idx="12"/>
          </p:nvPr>
        </p:nvSpPr>
        <p:spPr/>
        <p:txBody>
          <a:body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48576"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1048577"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1048578"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5C881F-9B5B-4731-BD3A-B949B94371DA}" type="datetimeFigureOut">
              <a:rPr lang="en-US" smtClean="0">
                <a:solidFill>
                  <a:prstClr val="black">
                    <a:tint val="75000"/>
                  </a:prstClr>
                </a:solidFill>
              </a:rPr>
              <a:t>1/8/2020</a:t>
            </a:fld>
            <a:endParaRPr lang="en-US">
              <a:solidFill>
                <a:prstClr val="black">
                  <a:tint val="75000"/>
                </a:prstClr>
              </a:solidFill>
            </a:endParaRPr>
          </a:p>
        </p:txBody>
      </p:sp>
      <p:sp>
        <p:nvSpPr>
          <p:cNvPr id="1048579"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solidFill>
                <a:prstClr val="black">
                  <a:tint val="75000"/>
                </a:prstClr>
              </a:solidFill>
            </a:endParaRPr>
          </a:p>
        </p:txBody>
      </p:sp>
      <p:sp>
        <p:nvSpPr>
          <p:cNvPr id="1048580"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A24C3D4-817C-4B18-BB67-CDF35AB9A98F}" type="slidenum">
              <a:rPr lang="en-US" smtClean="0">
                <a:solidFill>
                  <a:prstClr val="black">
                    <a:tint val="75000"/>
                  </a:prstClr>
                </a:solidFill>
              </a:rPr>
              <a:t>‹#›</a:t>
            </a:fld>
            <a:endParaRPr lang="en-US">
              <a:solidFill>
                <a:prstClr val="black">
                  <a:tint val="75000"/>
                </a:prstClr>
              </a:solidFill>
            </a:endParaRPr>
          </a:p>
        </p:txBody>
      </p:sp>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3.jpeg"/><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1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0.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2.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24.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hyperlink" Target="mailto:programming@moew.government.bg" TargetMode="External"/><Relationship Id="rId7" Type="http://schemas.openxmlformats.org/officeDocument/2006/relationships/image" Target="../media/image3.jpeg"/><Relationship Id="rId2" Type="http://schemas.openxmlformats.org/officeDocument/2006/relationships/notesSlide" Target="../notesSlides/notesSlide24.xml"/><Relationship Id="rId1" Type="http://schemas.openxmlformats.org/officeDocument/2006/relationships/slideLayout" Target="../slideLayouts/slideLayout1.xml"/><Relationship Id="rId6" Type="http://schemas.openxmlformats.org/officeDocument/2006/relationships/image" Target="../media/image2.jpeg"/><Relationship Id="rId5" Type="http://schemas.openxmlformats.org/officeDocument/2006/relationships/image" Target="../media/image1.jpeg"/><Relationship Id="rId4" Type="http://schemas.openxmlformats.org/officeDocument/2006/relationships/hyperlink" Target="https://www.eufunds.bg/bg/opos" TargetMode="External"/></Relationships>
</file>

<file path=ppt/slides/_rels/slide3.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4.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5.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6.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7.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8.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_rels/slide9.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image" Target="../media/image1.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0" name="Title 8"/>
          <p:cNvSpPr>
            <a:spLocks noGrp="1"/>
          </p:cNvSpPr>
          <p:nvPr>
            <p:ph type="ctrTitle"/>
          </p:nvPr>
        </p:nvSpPr>
        <p:spPr/>
        <p:txBody>
          <a:bodyPr>
            <a:normAutofit fontScale="90000"/>
          </a:bodyPr>
          <a:lstStyle/>
          <a:p>
            <a:br>
              <a:rPr lang="bg-BG" sz="3100" b="1" dirty="0">
                <a:solidFill>
                  <a:schemeClr val="tx1">
                    <a:lumMod val="65000"/>
                    <a:lumOff val="35000"/>
                  </a:schemeClr>
                </a:solidFill>
                <a:effectLst>
                  <a:outerShdw blurRad="38100" dist="38100" dir="2700000" algn="tl">
                    <a:srgbClr val="000000">
                      <a:alpha val="43137"/>
                    </a:srgbClr>
                  </a:outerShdw>
                </a:effectLst>
              </a:rPr>
            </a:br>
            <a:br>
              <a:rPr lang="bg-BG" sz="2200" b="1" dirty="0">
                <a:solidFill>
                  <a:schemeClr val="bg2">
                    <a:lumMod val="10000"/>
                  </a:schemeClr>
                </a:solidFill>
                <a:latin typeface="Calibri" panose="020F0502020204030204" pitchFamily="34" charset="0"/>
                <a:ea typeface="Arial Unicode MS" panose="020B0604020202020204" pitchFamily="34" charset="-128"/>
                <a:cs typeface="Arabic Typesetting" panose="03020402040406030203" pitchFamily="66" charset="-78"/>
              </a:rPr>
            </a:br>
            <a:r>
              <a:rPr lang="bg-BG" altLang="en-US" sz="3200" b="1" dirty="0">
                <a:solidFill>
                  <a:schemeClr val="bg2">
                    <a:lumMod val="50000"/>
                  </a:schemeClr>
                </a:solidFill>
                <a:latin typeface="Calibri" panose="020F0502020204030204" pitchFamily="34" charset="0"/>
                <a:ea typeface="Arial Unicode MS" panose="020B0604020202020204" pitchFamily="34" charset="-128"/>
                <a:cs typeface="Arabic Typesetting" panose="03020402040406030203" pitchFamily="66" charset="-78"/>
              </a:rPr>
              <a:t> </a:t>
            </a:r>
            <a:br>
              <a:rPr lang="bg-BG" altLang="en-US" sz="3200" b="1" dirty="0">
                <a:solidFill>
                  <a:schemeClr val="bg2">
                    <a:lumMod val="50000"/>
                  </a:schemeClr>
                </a:solidFill>
                <a:latin typeface="Calibri" panose="020F0502020204030204" pitchFamily="34" charset="0"/>
                <a:ea typeface="Arial Unicode MS" panose="020B0604020202020204" pitchFamily="34" charset="-128"/>
                <a:cs typeface="Arabic Typesetting" panose="03020402040406030203" pitchFamily="66" charset="-78"/>
              </a:rPr>
            </a:br>
            <a:br>
              <a:rPr lang="bg-BG" sz="3100" b="1" dirty="0">
                <a:solidFill>
                  <a:schemeClr val="tx1">
                    <a:lumMod val="65000"/>
                    <a:lumOff val="35000"/>
                  </a:schemeClr>
                </a:solidFill>
                <a:effectLst>
                  <a:outerShdw blurRad="38100" dist="38100" dir="2700000" algn="tl">
                    <a:srgbClr val="000000">
                      <a:alpha val="43137"/>
                    </a:srgbClr>
                  </a:outerShdw>
                </a:effectLst>
              </a:rPr>
            </a:br>
            <a:br>
              <a:rPr lang="bg-BG" sz="1900" b="1" dirty="0">
                <a:solidFill>
                  <a:schemeClr val="tx1">
                    <a:lumMod val="65000"/>
                    <a:lumOff val="35000"/>
                  </a:schemeClr>
                </a:solidFill>
                <a:latin typeface="+mn-lt"/>
                <a:ea typeface="+mn-ea"/>
                <a:cs typeface="Arial" panose="020B0604020202020204" pitchFamily="34" charset="0"/>
              </a:rPr>
            </a:br>
            <a:endParaRPr lang="bg-BG" sz="1900" b="1" dirty="0">
              <a:solidFill>
                <a:schemeClr val="tx1">
                  <a:lumMod val="65000"/>
                  <a:lumOff val="35000"/>
                </a:schemeClr>
              </a:solidFill>
              <a:latin typeface="+mn-lt"/>
              <a:ea typeface="+mn-ea"/>
              <a:cs typeface="Arial" panose="020B0604020202020204" pitchFamily="34" charset="0"/>
            </a:endParaRPr>
          </a:p>
        </p:txBody>
      </p:sp>
      <p:sp>
        <p:nvSpPr>
          <p:cNvPr id="1048611" name="Subtitle 1"/>
          <p:cNvSpPr>
            <a:spLocks noGrp="1"/>
          </p:cNvSpPr>
          <p:nvPr>
            <p:ph type="subTitle" idx="1"/>
          </p:nvPr>
        </p:nvSpPr>
        <p:spPr>
          <a:xfrm>
            <a:off x="1471866" y="1772816"/>
            <a:ext cx="6400800" cy="2267151"/>
          </a:xfrm>
        </p:spPr>
        <p:txBody>
          <a:bodyPr/>
          <a:lstStyle/>
          <a:p>
            <a:r>
              <a:rPr lang="bg-BG" b="1" dirty="0">
                <a:solidFill>
                  <a:schemeClr val="tx2">
                    <a:lumMod val="75000"/>
                  </a:schemeClr>
                </a:solidFill>
              </a:rPr>
              <a:t>Подготовка на </a:t>
            </a:r>
          </a:p>
          <a:p>
            <a:r>
              <a:rPr lang="bg-BG" b="1" dirty="0">
                <a:solidFill>
                  <a:schemeClr val="tx2">
                    <a:lumMod val="75000"/>
                  </a:schemeClr>
                </a:solidFill>
              </a:rPr>
              <a:t>Оперативна програма</a:t>
            </a:r>
          </a:p>
          <a:p>
            <a:r>
              <a:rPr lang="bg-BG" b="1" dirty="0">
                <a:solidFill>
                  <a:schemeClr val="tx2">
                    <a:lumMod val="75000"/>
                  </a:schemeClr>
                </a:solidFill>
              </a:rPr>
              <a:t>„Околна среда“ 2021-2027 г.</a:t>
            </a:r>
          </a:p>
        </p:txBody>
      </p:sp>
      <p:pic>
        <p:nvPicPr>
          <p:cNvPr id="2097167" name="Picture 4" descr="C:\Users\NMihova\Desktop\Capture4.JPG"/>
          <p:cNvPicPr>
            <a:picLocks noChangeAspect="1" noChangeArrowheads="1"/>
          </p:cNvPicPr>
          <p:nvPr/>
        </p:nvPicPr>
        <p:blipFill>
          <a:blip r:embed="rId3" cstate="print"/>
          <a:srcRect/>
          <a:stretch>
            <a:fillRect/>
          </a:stretch>
        </p:blipFill>
        <p:spPr bwMode="auto">
          <a:xfrm>
            <a:off x="7452320" y="274637"/>
            <a:ext cx="1433096" cy="1173347"/>
          </a:xfrm>
          <a:prstGeom prst="rect">
            <a:avLst/>
          </a:prstGeom>
          <a:noFill/>
        </p:spPr>
      </p:pic>
      <p:pic>
        <p:nvPicPr>
          <p:cNvPr id="2097168" name="Picture 5" descr="C:\Users\NMihova\Desktop\Capture5.JPG"/>
          <p:cNvPicPr>
            <a:picLocks noChangeAspect="1" noChangeArrowheads="1"/>
          </p:cNvPicPr>
          <p:nvPr/>
        </p:nvPicPr>
        <p:blipFill>
          <a:blip r:embed="rId4" cstate="print"/>
          <a:srcRect/>
          <a:stretch>
            <a:fillRect/>
          </a:stretch>
        </p:blipFill>
        <p:spPr bwMode="auto">
          <a:xfrm>
            <a:off x="258584" y="265590"/>
            <a:ext cx="1213282" cy="1334610"/>
          </a:xfrm>
          <a:prstGeom prst="rect">
            <a:avLst/>
          </a:prstGeom>
          <a:noFill/>
        </p:spPr>
      </p:pic>
      <p:pic>
        <p:nvPicPr>
          <p:cNvPr id="2097169" name="Picture 2" descr="C:\Users\NMihova\Desktop\Capture8.jpg"/>
          <p:cNvPicPr>
            <a:picLocks noChangeAspect="1" noChangeArrowheads="1"/>
          </p:cNvPicPr>
          <p:nvPr/>
        </p:nvPicPr>
        <p:blipFill>
          <a:blip r:embed="rId5"/>
          <a:srcRect/>
          <a:stretch>
            <a:fillRect/>
          </a:stretch>
        </p:blipFill>
        <p:spPr bwMode="auto">
          <a:xfrm>
            <a:off x="-14740" y="5156656"/>
            <a:ext cx="9154030" cy="1700808"/>
          </a:xfrm>
          <a:prstGeom prst="rect">
            <a:avLst/>
          </a:prstGeom>
          <a:noFill/>
        </p:spPr>
      </p:pic>
      <p:sp>
        <p:nvSpPr>
          <p:cNvPr id="1048612" name="Rectangle 2"/>
          <p:cNvSpPr/>
          <p:nvPr/>
        </p:nvSpPr>
        <p:spPr>
          <a:xfrm>
            <a:off x="435207" y="4397340"/>
            <a:ext cx="5360929" cy="1569660"/>
          </a:xfrm>
          <a:prstGeom prst="rect">
            <a:avLst/>
          </a:prstGeom>
        </p:spPr>
        <p:txBody>
          <a:bodyPr wrap="square">
            <a:spAutoFit/>
          </a:bodyPr>
          <a:lstStyle/>
          <a:p>
            <a:pPr>
              <a:spcBef>
                <a:spcPct val="0"/>
              </a:spcBef>
            </a:pPr>
            <a:r>
              <a:rPr lang="ru-RU" altLang="en-US" sz="1600" dirty="0">
                <a:solidFill>
                  <a:schemeClr val="tx2">
                    <a:lumMod val="75000"/>
                  </a:schemeClr>
                </a:solidFill>
                <a:latin typeface="Calibri (Body)"/>
              </a:rPr>
              <a:t>ПЪРВО ЗАСЕДАНИЕ </a:t>
            </a:r>
          </a:p>
          <a:p>
            <a:pPr>
              <a:spcBef>
                <a:spcPct val="0"/>
              </a:spcBef>
            </a:pPr>
            <a:r>
              <a:rPr lang="ru-RU" altLang="en-US" sz="1600" dirty="0">
                <a:solidFill>
                  <a:schemeClr val="tx2">
                    <a:lumMod val="75000"/>
                  </a:schemeClr>
                </a:solidFill>
                <a:latin typeface="Calibri (Body)"/>
              </a:rPr>
              <a:t>НА </a:t>
            </a:r>
            <a:r>
              <a:rPr lang="bg-BG" altLang="en-US" sz="1600" dirty="0">
                <a:solidFill>
                  <a:schemeClr val="tx2">
                    <a:lumMod val="75000"/>
                  </a:schemeClr>
                </a:solidFill>
                <a:latin typeface="Calibri (Body)"/>
              </a:rPr>
              <a:t>ТЕМАТИЧНА </a:t>
            </a:r>
            <a:r>
              <a:rPr lang="ru-RU" altLang="en-US" sz="1600" dirty="0">
                <a:solidFill>
                  <a:schemeClr val="tx2">
                    <a:lumMod val="75000"/>
                  </a:schemeClr>
                </a:solidFill>
                <a:latin typeface="Calibri (Body)"/>
              </a:rPr>
              <a:t>РАБОТНА ГРУПА ЗА </a:t>
            </a:r>
          </a:p>
          <a:p>
            <a:pPr>
              <a:spcBef>
                <a:spcPct val="0"/>
              </a:spcBef>
            </a:pPr>
            <a:r>
              <a:rPr lang="ru-RU" altLang="en-US" sz="1600" dirty="0">
                <a:solidFill>
                  <a:schemeClr val="tx2">
                    <a:lumMod val="75000"/>
                  </a:schemeClr>
                </a:solidFill>
                <a:latin typeface="Calibri (Body)"/>
              </a:rPr>
              <a:t>РАЗРАБОТВАНЕ  НА ОПЕРАТИВНА ПРОГРАМА </a:t>
            </a:r>
          </a:p>
          <a:p>
            <a:pPr>
              <a:spcBef>
                <a:spcPct val="0"/>
              </a:spcBef>
            </a:pPr>
            <a:r>
              <a:rPr lang="ru-RU" altLang="en-US" sz="1600" dirty="0">
                <a:solidFill>
                  <a:schemeClr val="tx2">
                    <a:lumMod val="75000"/>
                  </a:schemeClr>
                </a:solidFill>
                <a:latin typeface="Calibri (Body)"/>
              </a:rPr>
              <a:t>„ОКОЛНА СРЕДА” ЗА ПРОГРАМЕН ПЕРИОД 2021 – 2027 г.</a:t>
            </a:r>
          </a:p>
          <a:p>
            <a:pPr>
              <a:spcBef>
                <a:spcPct val="0"/>
              </a:spcBef>
            </a:pPr>
            <a:br>
              <a:rPr lang="bg-BG" altLang="en-US" sz="1600" dirty="0">
                <a:solidFill>
                  <a:schemeClr val="tx2">
                    <a:lumMod val="75000"/>
                  </a:schemeClr>
                </a:solidFill>
                <a:latin typeface="Calibri (Body)"/>
              </a:rPr>
            </a:br>
            <a:r>
              <a:rPr lang="en-US" altLang="en-US" sz="1600" dirty="0">
                <a:solidFill>
                  <a:schemeClr val="tx2">
                    <a:lumMod val="75000"/>
                  </a:schemeClr>
                </a:solidFill>
                <a:latin typeface="Calibri (Body)"/>
              </a:rPr>
              <a:t>09 </a:t>
            </a:r>
            <a:r>
              <a:rPr lang="bg-BG" altLang="en-US" sz="1600" dirty="0">
                <a:solidFill>
                  <a:schemeClr val="tx2">
                    <a:lumMod val="75000"/>
                  </a:schemeClr>
                </a:solidFill>
                <a:latin typeface="Calibri (Body)"/>
              </a:rPr>
              <a:t>януари 2020 г. </a:t>
            </a:r>
            <a:endParaRPr lang="bg-BG" altLang="en-US" sz="1600" b="1" i="1" dirty="0">
              <a:solidFill>
                <a:schemeClr val="tx2">
                  <a:lumMod val="75000"/>
                </a:schemeClr>
              </a:solidFill>
              <a:latin typeface="Calibri (Body)"/>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8"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pic>
        <p:nvPicPr>
          <p:cNvPr id="2097189"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90"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cxnSp>
        <p:nvCxnSpPr>
          <p:cNvPr id="3145738" name="Straight Connector 7"/>
          <p:cNvCxnSpPr>
            <a:cxnSpLocks/>
          </p:cNvCxnSpPr>
          <p:nvPr/>
        </p:nvCxnSpPr>
        <p:spPr>
          <a:xfrm>
            <a:off x="3707904" y="1259040"/>
            <a:ext cx="388843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45" name="Content Placeholder 12"/>
          <p:cNvSpPr txBox="1"/>
          <p:nvPr/>
        </p:nvSpPr>
        <p:spPr>
          <a:xfrm>
            <a:off x="467544" y="1700813"/>
            <a:ext cx="7920880" cy="3683854"/>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dirty="0">
                <a:solidFill>
                  <a:schemeClr val="tx2">
                    <a:lumMod val="75000"/>
                  </a:schemeClr>
                </a:solidFill>
                <a:latin typeface="+mj-lt"/>
                <a:cs typeface="Arial" panose="020B0604020202020204" pitchFamily="34" charset="0"/>
              </a:rPr>
              <a:t>Приоритетни за финансиране по </a:t>
            </a:r>
            <a:r>
              <a:rPr lang="bg-BG" sz="2100" b="1" i="1" dirty="0">
                <a:solidFill>
                  <a:schemeClr val="tx2">
                    <a:lumMod val="75000"/>
                  </a:schemeClr>
                </a:solidFill>
                <a:latin typeface="+mj-lt"/>
                <a:cs typeface="Arial" panose="020B0604020202020204" pitchFamily="34" charset="0"/>
              </a:rPr>
              <a:t>Специфични </a:t>
            </a:r>
            <a:r>
              <a:rPr lang="ru-RU" sz="2100" b="1" i="1" dirty="0">
                <a:solidFill>
                  <a:schemeClr val="tx2">
                    <a:lumMod val="75000"/>
                  </a:schemeClr>
                </a:solidFill>
                <a:latin typeface="+mj-lt"/>
                <a:cs typeface="Arial" panose="020B0604020202020204" pitchFamily="34" charset="0"/>
              </a:rPr>
              <a:t>цели</a:t>
            </a:r>
            <a:r>
              <a:rPr lang="bg-BG" sz="2100" i="1" dirty="0">
                <a:solidFill>
                  <a:schemeClr val="tx2">
                    <a:lumMod val="75000"/>
                  </a:schemeClr>
                </a:solidFill>
                <a:latin typeface="+mj-lt"/>
                <a:cs typeface="Arial" panose="020B0604020202020204" pitchFamily="34" charset="0"/>
              </a:rPr>
              <a:t>:</a:t>
            </a:r>
            <a:endParaRPr lang="en-US" sz="2100" i="1" dirty="0">
              <a:solidFill>
                <a:schemeClr val="tx2">
                  <a:lumMod val="75000"/>
                </a:schemeClr>
              </a:solidFill>
              <a:latin typeface="+mj-lt"/>
              <a:cs typeface="Arial" panose="020B0604020202020204" pitchFamily="34" charset="0"/>
            </a:endParaRPr>
          </a:p>
          <a:p>
            <a:pPr algn="just">
              <a:spcBef>
                <a:spcPts val="600"/>
              </a:spcBef>
              <a:spcAft>
                <a:spcPts val="600"/>
              </a:spcAft>
            </a:pPr>
            <a:endParaRPr lang="bg-BG" sz="1050" i="1" dirty="0">
              <a:solidFill>
                <a:schemeClr val="tx2">
                  <a:lumMod val="75000"/>
                </a:schemeClr>
              </a:solidFill>
              <a:latin typeface="+mj-lt"/>
              <a:cs typeface="Arial" panose="020B0604020202020204" pitchFamily="34" charset="0"/>
            </a:endParaRPr>
          </a:p>
          <a:p>
            <a:pPr marL="354013" indent="-354013" algn="just">
              <a:spcBef>
                <a:spcPts val="600"/>
              </a:spcBef>
              <a:spcAft>
                <a:spcPts val="600"/>
              </a:spcAft>
              <a:buAutoNum type="arabicPeriod"/>
            </a:pPr>
            <a:r>
              <a:rPr lang="bg-BG" sz="2100" dirty="0">
                <a:solidFill>
                  <a:schemeClr val="tx2">
                    <a:lumMod val="75000"/>
                  </a:schemeClr>
                </a:solidFill>
                <a:latin typeface="+mj-lt"/>
                <a:cs typeface="Arial" panose="020B0604020202020204" pitchFamily="34" charset="0"/>
              </a:rPr>
              <a:t>Насърчаване на устойчивото управление на водите</a:t>
            </a:r>
            <a:r>
              <a:rPr lang="en-US"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СЦ 1</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54013" indent="-354013" algn="just">
              <a:spcBef>
                <a:spcPts val="600"/>
              </a:spcBef>
              <a:spcAft>
                <a:spcPts val="600"/>
              </a:spcAft>
              <a:buAutoNum type="arabicPeriod"/>
            </a:pPr>
            <a:r>
              <a:rPr lang="bg-BG" sz="2100" dirty="0">
                <a:solidFill>
                  <a:schemeClr val="tx2">
                    <a:lumMod val="75000"/>
                  </a:schemeClr>
                </a:solidFill>
                <a:latin typeface="+mj-lt"/>
                <a:cs typeface="Arial" panose="020B0604020202020204" pitchFamily="34" charset="0"/>
              </a:rPr>
              <a:t>Насърчаване на прехода към кръгова икономика</a:t>
            </a:r>
            <a:r>
              <a:rPr lang="en-US"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СЦ 2</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54013" indent="-354013" algn="just">
              <a:spcBef>
                <a:spcPts val="600"/>
              </a:spcBef>
              <a:spcAft>
                <a:spcPts val="600"/>
              </a:spcAft>
              <a:buAutoNum type="arabicPeriod"/>
            </a:pPr>
            <a:r>
              <a:rPr lang="bg-BG" sz="2100" dirty="0">
                <a:solidFill>
                  <a:schemeClr val="tx2">
                    <a:lumMod val="75000"/>
                  </a:schemeClr>
                </a:solidFill>
                <a:latin typeface="+mj-lt"/>
                <a:cs typeface="Arial" panose="020B0604020202020204" pitchFamily="34" charset="0"/>
              </a:rPr>
              <a:t>Засилване на биоразнообразието, “зелената” инфраструктура в градската среда, както и намаляване на замърсяването“</a:t>
            </a:r>
            <a:r>
              <a:rPr lang="en-US"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СЦ 3</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54013" indent="-354013" algn="just">
              <a:spcBef>
                <a:spcPts val="600"/>
              </a:spcBef>
              <a:spcAft>
                <a:spcPts val="600"/>
              </a:spcAft>
              <a:buAutoNum type="arabicPeriod"/>
            </a:pPr>
            <a:r>
              <a:rPr lang="bg-BG" sz="2100" dirty="0">
                <a:solidFill>
                  <a:schemeClr val="tx2">
                    <a:lumMod val="75000"/>
                  </a:schemeClr>
                </a:solidFill>
                <a:latin typeface="+mj-lt"/>
                <a:cs typeface="Arial" panose="020B0604020202020204" pitchFamily="34" charset="0"/>
              </a:rPr>
              <a:t>Насърчаване на адаптирането към изменението на климата, на предотвратяването и управлението на риска </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СЦ 4</a:t>
            </a:r>
            <a:r>
              <a:rPr lang="en-US" sz="2100" dirty="0">
                <a:solidFill>
                  <a:schemeClr val="tx2">
                    <a:lumMod val="75000"/>
                  </a:schemeClr>
                </a:solidFill>
                <a:latin typeface="+mj-lt"/>
                <a:cs typeface="Arial" panose="020B0604020202020204" pitchFamily="34" charset="0"/>
              </a:rPr>
              <a:t>).</a:t>
            </a:r>
            <a:endParaRPr lang="bg-BG" sz="2100" dirty="0">
              <a:solidFill>
                <a:schemeClr val="tx2">
                  <a:lumMod val="75000"/>
                </a:schemeClr>
              </a:solidFill>
              <a:latin typeface="+mj-lt"/>
              <a:cs typeface="Arial" panose="020B0604020202020204" pitchFamily="34" charset="0"/>
            </a:endParaRPr>
          </a:p>
          <a:p>
            <a:pPr algn="just">
              <a:spcBef>
                <a:spcPts val="0"/>
              </a:spcBef>
            </a:pPr>
            <a:endParaRPr lang="bg-BG" sz="2100" i="1" dirty="0">
              <a:solidFill>
                <a:srgbClr val="009900"/>
              </a:solidFill>
              <a:latin typeface="+mj-lt"/>
              <a:cs typeface="Arial" panose="020B0604020202020204" pitchFamily="34" charset="0"/>
            </a:endParaRPr>
          </a:p>
          <a:p>
            <a:pPr marL="342900" indent="-342900" algn="just">
              <a:spcBef>
                <a:spcPts val="0"/>
              </a:spcBef>
              <a:buFont typeface="Wingdings" panose="05000000000000000000" pitchFamily="2" charset="2"/>
              <a:buChar char="ü"/>
            </a:pPr>
            <a:endParaRPr lang="bg-BG" sz="2100" i="1" dirty="0">
              <a:solidFill>
                <a:srgbClr val="009900"/>
              </a:solidFill>
              <a:latin typeface="+mj-lt"/>
              <a:cs typeface="Arial" panose="020B0604020202020204" pitchFamily="34" charset="0"/>
            </a:endParaRPr>
          </a:p>
          <a:p>
            <a:pPr algn="just">
              <a:spcBef>
                <a:spcPts val="0"/>
              </a:spcBef>
            </a:pPr>
            <a:endParaRPr lang="bg-BG" sz="2100" i="1" dirty="0">
              <a:solidFill>
                <a:srgbClr val="009900"/>
              </a:solidFill>
              <a:latin typeface="+mj-lt"/>
              <a:cs typeface="Arial" panose="020B0604020202020204" pitchFamily="34" charset="0"/>
            </a:endParaRPr>
          </a:p>
        </p:txBody>
      </p:sp>
      <p:sp>
        <p:nvSpPr>
          <p:cNvPr id="8" name="TextBox 4">
            <a:extLst>
              <a:ext uri="{FF2B5EF4-FFF2-40B4-BE49-F238E27FC236}">
                <a16:creationId xmlns:a16="http://schemas.microsoft.com/office/drawing/2014/main" id="{021B5DBE-E7D2-42A9-9596-667CE80B2275}"/>
              </a:ext>
            </a:extLst>
          </p:cNvPr>
          <p:cNvSpPr txBox="1"/>
          <p:nvPr/>
        </p:nvSpPr>
        <p:spPr>
          <a:xfrm>
            <a:off x="1907704" y="597099"/>
            <a:ext cx="5724456" cy="523220"/>
          </a:xfrm>
          <a:prstGeom prst="rect">
            <a:avLst/>
          </a:prstGeom>
          <a:noFill/>
        </p:spPr>
        <p:txBody>
          <a:bodyPr wrap="square" rtlCol="0">
            <a:spAutoFit/>
          </a:bodyPr>
          <a:lstStyle/>
          <a:p>
            <a:pPr algn="r"/>
            <a:r>
              <a:rPr lang="be-BY" sz="2800" dirty="0">
                <a:solidFill>
                  <a:srgbClr val="009900"/>
                </a:solidFill>
              </a:rPr>
              <a:t>ВИЗИЯ ЗА ОПОС 21-27 г. - 2 </a:t>
            </a:r>
          </a:p>
        </p:txBody>
      </p:sp>
    </p:spTree>
  </p:cSld>
  <p:clrMapOvr>
    <a:masterClrMapping/>
  </p:clrMapOvr>
  <p:transition spd="slow">
    <p:fade/>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91" name="Picture 2" descr="C:\Users\NMihova\Desktop\Capture8.jpg"/>
          <p:cNvPicPr>
            <a:picLocks noChangeAspect="1" noChangeArrowheads="1"/>
          </p:cNvPicPr>
          <p:nvPr/>
        </p:nvPicPr>
        <p:blipFill>
          <a:blip r:embed="rId3"/>
          <a:srcRect/>
          <a:stretch>
            <a:fillRect/>
          </a:stretch>
        </p:blipFill>
        <p:spPr bwMode="auto">
          <a:xfrm>
            <a:off x="0" y="5157192"/>
            <a:ext cx="9154030" cy="1700808"/>
          </a:xfrm>
          <a:prstGeom prst="rect">
            <a:avLst/>
          </a:prstGeom>
          <a:noFill/>
        </p:spPr>
      </p:pic>
      <p:pic>
        <p:nvPicPr>
          <p:cNvPr id="2097192"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93"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cxnSp>
        <p:nvCxnSpPr>
          <p:cNvPr id="3145739" name="Straight Connector 7"/>
          <p:cNvCxnSpPr>
            <a:cxnSpLocks/>
          </p:cNvCxnSpPr>
          <p:nvPr/>
        </p:nvCxnSpPr>
        <p:spPr>
          <a:xfrm>
            <a:off x="3707904" y="1259040"/>
            <a:ext cx="388843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50" name="Content Placeholder 12"/>
          <p:cNvSpPr txBox="1"/>
          <p:nvPr/>
        </p:nvSpPr>
        <p:spPr>
          <a:xfrm>
            <a:off x="683568" y="1645735"/>
            <a:ext cx="7762642" cy="4522812"/>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dirty="0">
                <a:solidFill>
                  <a:schemeClr val="tx2">
                    <a:lumMod val="75000"/>
                  </a:schemeClr>
                </a:solidFill>
                <a:latin typeface="+mj-lt"/>
                <a:cs typeface="Arial" panose="020B0604020202020204" pitchFamily="34" charset="0"/>
              </a:rPr>
              <a:t>Структурата на ОПОС 21-27 включва концентрация върху пет основни приоритета и техническа помощ</a:t>
            </a:r>
            <a:r>
              <a:rPr lang="ru-RU" sz="2100" dirty="0">
                <a:solidFill>
                  <a:schemeClr val="tx2">
                    <a:lumMod val="75000"/>
                  </a:schemeClr>
                </a:solidFill>
                <a:latin typeface="+mj-lt"/>
                <a:cs typeface="Arial" panose="020B0604020202020204" pitchFamily="34" charset="0"/>
              </a:rPr>
              <a:t>:</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1 „Води“ </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СЦ 1</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2 „Отпадъци“ (СЦ 2) ;</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3 „Биологично разнообразие“(СЦ 3);</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4 „Риск и изменение на климата“(СЦ 4)</a:t>
            </a:r>
            <a:r>
              <a:rPr lang="en-US"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5 „Въздух“ </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СЦ 3</a:t>
            </a:r>
            <a:r>
              <a:rPr lang="en-US" sz="2100" dirty="0">
                <a:solidFill>
                  <a:schemeClr val="tx2">
                    <a:lumMod val="75000"/>
                  </a:schemeClr>
                </a:solidFill>
                <a:latin typeface="+mj-lt"/>
                <a:cs typeface="Arial" panose="020B0604020202020204" pitchFamily="34" charset="0"/>
              </a:rPr>
              <a:t>)</a:t>
            </a:r>
            <a:r>
              <a:rPr lang="bg-BG" sz="2100" dirty="0">
                <a:solidFill>
                  <a:schemeClr val="tx2">
                    <a:lumMod val="75000"/>
                  </a:schemeClr>
                </a:solidFill>
                <a:latin typeface="+mj-lt"/>
                <a:cs typeface="Arial" panose="020B0604020202020204" pitchFamily="34" charset="0"/>
              </a:rPr>
              <a:t>;</a:t>
            </a:r>
          </a:p>
          <a:p>
            <a:pPr marL="342900" indent="-342900" algn="just">
              <a:spcBef>
                <a:spcPts val="600"/>
              </a:spcBef>
              <a:spcAft>
                <a:spcPts val="600"/>
              </a:spcAft>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Приоритет 6 „Техническа помощ“.</a:t>
            </a:r>
          </a:p>
          <a:p>
            <a:pPr marL="342900" indent="-342900" algn="just">
              <a:spcBef>
                <a:spcPts val="0"/>
              </a:spcBef>
              <a:buFont typeface="Wingdings" panose="05000000000000000000" pitchFamily="2" charset="2"/>
              <a:buChar char="Ø"/>
            </a:pPr>
            <a:endParaRPr lang="bg-BG" sz="2000" i="1" dirty="0">
              <a:solidFill>
                <a:schemeClr val="tx2">
                  <a:lumMod val="75000"/>
                </a:schemeClr>
              </a:solidFill>
              <a:latin typeface="+mj-lt"/>
              <a:cs typeface="Arial" panose="020B0604020202020204" pitchFamily="34" charset="0"/>
            </a:endParaRPr>
          </a:p>
          <a:p>
            <a:pPr marL="342900" indent="-342900" algn="just">
              <a:spcBef>
                <a:spcPts val="0"/>
              </a:spcBef>
              <a:buFont typeface="Wingdings" panose="05000000000000000000" pitchFamily="2" charset="2"/>
              <a:buChar char="ü"/>
            </a:pPr>
            <a:endParaRPr lang="bg-BG" sz="2000" i="1" dirty="0">
              <a:solidFill>
                <a:srgbClr val="009900"/>
              </a:solidFill>
              <a:latin typeface="+mj-lt"/>
              <a:cs typeface="Arial" panose="020B0604020202020204" pitchFamily="34" charset="0"/>
            </a:endParaRPr>
          </a:p>
          <a:p>
            <a:pPr algn="just">
              <a:spcBef>
                <a:spcPts val="0"/>
              </a:spcBef>
            </a:pPr>
            <a:endParaRPr lang="bg-BG" sz="2000" i="1" dirty="0">
              <a:solidFill>
                <a:srgbClr val="009900"/>
              </a:solidFill>
              <a:latin typeface="+mj-lt"/>
              <a:cs typeface="Arial" panose="020B0604020202020204" pitchFamily="34" charset="0"/>
            </a:endParaRPr>
          </a:p>
        </p:txBody>
      </p:sp>
      <p:sp>
        <p:nvSpPr>
          <p:cNvPr id="8" name="TextBox 4">
            <a:extLst>
              <a:ext uri="{FF2B5EF4-FFF2-40B4-BE49-F238E27FC236}">
                <a16:creationId xmlns:a16="http://schemas.microsoft.com/office/drawing/2014/main" id="{4538CA4F-2702-4F30-B407-952C9F7F4E67}"/>
              </a:ext>
            </a:extLst>
          </p:cNvPr>
          <p:cNvSpPr txBox="1"/>
          <p:nvPr/>
        </p:nvSpPr>
        <p:spPr>
          <a:xfrm>
            <a:off x="1907704" y="597099"/>
            <a:ext cx="5724456" cy="523220"/>
          </a:xfrm>
          <a:prstGeom prst="rect">
            <a:avLst/>
          </a:prstGeom>
          <a:noFill/>
        </p:spPr>
        <p:txBody>
          <a:bodyPr wrap="square" rtlCol="0">
            <a:spAutoFit/>
          </a:bodyPr>
          <a:lstStyle/>
          <a:p>
            <a:pPr algn="r"/>
            <a:r>
              <a:rPr lang="be-BY" sz="2800" dirty="0">
                <a:solidFill>
                  <a:srgbClr val="009900"/>
                </a:solidFill>
              </a:rPr>
              <a:t>ВИЗИЯ ЗА ОПОС 21-27 г. - 3 </a:t>
            </a:r>
          </a:p>
        </p:txBody>
      </p:sp>
    </p:spTree>
  </p:cSld>
  <p:clrMapOvr>
    <a:masterClrMapping/>
  </p:clrMapOvr>
  <p:transition spd="slow">
    <p:fade/>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94"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pic>
        <p:nvPicPr>
          <p:cNvPr id="2097195"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96"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54" name="TextBox 4"/>
          <p:cNvSpPr txBox="1"/>
          <p:nvPr/>
        </p:nvSpPr>
        <p:spPr>
          <a:xfrm>
            <a:off x="1979712" y="611977"/>
            <a:ext cx="5724456" cy="523220"/>
          </a:xfrm>
          <a:prstGeom prst="rect">
            <a:avLst/>
          </a:prstGeom>
          <a:noFill/>
        </p:spPr>
        <p:txBody>
          <a:bodyPr wrap="square" rtlCol="0">
            <a:spAutoFit/>
          </a:bodyPr>
          <a:lstStyle/>
          <a:p>
            <a:pPr algn="r"/>
            <a:r>
              <a:rPr lang="be-BY" sz="2800" dirty="0">
                <a:solidFill>
                  <a:srgbClr val="009900"/>
                </a:solidFill>
              </a:rPr>
              <a:t>Приоритет 1 „Води“</a:t>
            </a:r>
          </a:p>
        </p:txBody>
      </p:sp>
      <p:cxnSp>
        <p:nvCxnSpPr>
          <p:cNvPr id="3145740" name="Straight Connector 7"/>
          <p:cNvCxnSpPr>
            <a:cxnSpLocks/>
          </p:cNvCxnSpPr>
          <p:nvPr/>
        </p:nvCxnSpPr>
        <p:spPr>
          <a:xfrm>
            <a:off x="2555776" y="1259040"/>
            <a:ext cx="504056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55" name="Content Placeholder 12"/>
          <p:cNvSpPr txBox="1"/>
          <p:nvPr/>
        </p:nvSpPr>
        <p:spPr>
          <a:xfrm>
            <a:off x="251520" y="1268760"/>
            <a:ext cx="8352928" cy="4676220"/>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cs typeface="Arial" panose="020B0604020202020204" pitchFamily="34" charset="0"/>
              </a:rPr>
              <a:t>Индикативни мерки:</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Изграждане и реконструкция на ВиК инфраструктура, приоритетно в агломерации с над 10 000 </a:t>
            </a:r>
            <a:r>
              <a:rPr lang="bg-BG" sz="2100" dirty="0" err="1">
                <a:solidFill>
                  <a:schemeClr val="tx2">
                    <a:lumMod val="75000"/>
                  </a:schemeClr>
                </a:solidFill>
                <a:cs typeface="Arial" panose="020B0604020202020204" pitchFamily="34" charset="0"/>
              </a:rPr>
              <a:t>екв.ж</a:t>
            </a:r>
            <a:r>
              <a:rPr lang="bg-BG" sz="2100" dirty="0">
                <a:solidFill>
                  <a:schemeClr val="tx2">
                    <a:lumMod val="75000"/>
                  </a:schemeClr>
                </a:solidFill>
                <a:cs typeface="Arial" panose="020B0604020202020204" pitchFamily="34" charset="0"/>
              </a:rPr>
              <a:t>., а при наличен финансов ресурс и в агломерации с между 2 000 и 10 000 екв. ж.;</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Разработване на стратегически документи в сектор „Води“ и за отрасъл „ВиК“, вкл. ПУРБ;</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Мерки за оптимизиране или надграждане на мрежите за мониторинг на водите;</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Засилване капацитета за планиране, управление и изпълнение на задълженията в сектор „Води“ и отрасъл ВиК;</a:t>
            </a:r>
          </a:p>
          <a:p>
            <a:pPr marL="363538" indent="-363538"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Опазване качеството на водите, предназначени за питейно-битово водоснабдяване; мерки от ПУРБ за подобряване на състоянието на водите.</a:t>
            </a:r>
          </a:p>
        </p:txBody>
      </p:sp>
    </p:spTree>
  </p:cSld>
  <p:clrMapOvr>
    <a:masterClrMapping/>
  </p:clrMapOvr>
  <p:transition spd="slow">
    <p:fade/>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97"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pic>
        <p:nvPicPr>
          <p:cNvPr id="2097198"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99"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59" name="TextBox 4"/>
          <p:cNvSpPr txBox="1"/>
          <p:nvPr/>
        </p:nvSpPr>
        <p:spPr>
          <a:xfrm>
            <a:off x="1979712" y="611977"/>
            <a:ext cx="5724456" cy="523220"/>
          </a:xfrm>
          <a:prstGeom prst="rect">
            <a:avLst/>
          </a:prstGeom>
          <a:noFill/>
        </p:spPr>
        <p:txBody>
          <a:bodyPr wrap="square" rtlCol="0">
            <a:spAutoFit/>
          </a:bodyPr>
          <a:lstStyle/>
          <a:p>
            <a:pPr algn="r"/>
            <a:r>
              <a:rPr lang="be-BY" sz="2800" dirty="0">
                <a:solidFill>
                  <a:srgbClr val="009900"/>
                </a:solidFill>
              </a:rPr>
              <a:t>Приоритет 1 „Води“</a:t>
            </a:r>
          </a:p>
        </p:txBody>
      </p:sp>
      <p:cxnSp>
        <p:nvCxnSpPr>
          <p:cNvPr id="3145741" name="Straight Connector 7"/>
          <p:cNvCxnSpPr>
            <a:cxnSpLocks/>
          </p:cNvCxnSpPr>
          <p:nvPr/>
        </p:nvCxnSpPr>
        <p:spPr>
          <a:xfrm>
            <a:off x="2555776" y="1259040"/>
            <a:ext cx="504056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60" name="Content Placeholder 12"/>
          <p:cNvSpPr txBox="1"/>
          <p:nvPr/>
        </p:nvSpPr>
        <p:spPr>
          <a:xfrm>
            <a:off x="845496" y="1865770"/>
            <a:ext cx="7992888" cy="438025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cs typeface="Arial" panose="020B0604020202020204" pitchFamily="34" charset="0"/>
              </a:rPr>
              <a:t>Допустими бенефициенти:</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ВиК дружества;</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Министерство на регионалното развитие и благоустройството; </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Структури на/в Министерство на околната среда и водите; </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Структури на/в Министерство на здравеопазване</a:t>
            </a:r>
            <a:r>
              <a:rPr lang="ru-RU" sz="2100" dirty="0">
                <a:solidFill>
                  <a:schemeClr val="tx2">
                    <a:lumMod val="75000"/>
                  </a:schemeClr>
                </a:solidFill>
                <a:cs typeface="Arial" panose="020B0604020202020204" pitchFamily="34" charset="0"/>
              </a:rPr>
              <a:t>то.</a:t>
            </a:r>
            <a:endParaRPr lang="bg-BG" sz="2100" dirty="0">
              <a:solidFill>
                <a:schemeClr val="tx2">
                  <a:lumMod val="75000"/>
                </a:schemeClr>
              </a:solidFill>
              <a:cs typeface="Arial" panose="020B0604020202020204" pitchFamily="34" charset="0"/>
            </a:endParaRPr>
          </a:p>
        </p:txBody>
      </p:sp>
    </p:spTree>
  </p:cSld>
  <p:clrMapOvr>
    <a:masterClrMapping/>
  </p:clrMapOvr>
  <p:transition spd="slow">
    <p:fade/>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00"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sp>
        <p:nvSpPr>
          <p:cNvPr id="1048664" name="Content Placeholder 12"/>
          <p:cNvSpPr txBox="1"/>
          <p:nvPr/>
        </p:nvSpPr>
        <p:spPr>
          <a:xfrm>
            <a:off x="323528" y="1412776"/>
            <a:ext cx="8419176" cy="4740532"/>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spcBef>
                <a:spcPts val="600"/>
              </a:spcBef>
            </a:pPr>
            <a:r>
              <a:rPr lang="bg-BG" sz="2100" b="1" dirty="0">
                <a:solidFill>
                  <a:srgbClr val="1F497D">
                    <a:lumMod val="75000"/>
                  </a:srgbClr>
                </a:solidFill>
                <a:cs typeface="Arial" panose="020B0604020202020204" pitchFamily="34" charset="0"/>
              </a:rPr>
              <a:t>Индикативни мерки:</a:t>
            </a:r>
            <a:endParaRPr lang="bg-BG" sz="2100" dirty="0">
              <a:solidFill>
                <a:schemeClr val="tx2">
                  <a:lumMod val="75000"/>
                </a:schemeClr>
              </a:solidFill>
              <a:cs typeface="Arial" panose="020B0604020202020204" pitchFamily="34" charset="0"/>
            </a:endParaRP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Предотвратяване генерирането на отпадъци;</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Подготовка за повторна употреба и поправка;</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Повторна употреба;</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Рециклиране на отпадъците; </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Разширяване на системата за разделно събиране на отпадъци; </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Подобряване на базата от знания относно кръговата икономика, мониторинга на отпадъците и потоците от материали; </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Повишаване на осведомеността относно практиките и поведението във връзка с устойчивото потребление, както и обучения на заинтересованите страни относно съпътстващите ги мерки с акцент върху икономическите и финансовите инструменти.</a:t>
            </a:r>
          </a:p>
        </p:txBody>
      </p:sp>
      <p:pic>
        <p:nvPicPr>
          <p:cNvPr id="2097201"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02"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65" name="TextBox 4"/>
          <p:cNvSpPr txBox="1"/>
          <p:nvPr/>
        </p:nvSpPr>
        <p:spPr>
          <a:xfrm>
            <a:off x="1979712" y="611977"/>
            <a:ext cx="5724456" cy="523220"/>
          </a:xfrm>
          <a:prstGeom prst="rect">
            <a:avLst/>
          </a:prstGeom>
          <a:noFill/>
        </p:spPr>
        <p:txBody>
          <a:bodyPr wrap="square" rtlCol="0">
            <a:spAutoFit/>
          </a:bodyPr>
          <a:lstStyle/>
          <a:p>
            <a:pPr algn="r"/>
            <a:r>
              <a:rPr lang="be-BY" sz="2800" dirty="0">
                <a:solidFill>
                  <a:srgbClr val="009900"/>
                </a:solidFill>
              </a:rPr>
              <a:t>Приоритет 2 „Отпадъци“</a:t>
            </a:r>
          </a:p>
        </p:txBody>
      </p:sp>
      <p:cxnSp>
        <p:nvCxnSpPr>
          <p:cNvPr id="3145742" name="Straight Connector 7"/>
          <p:cNvCxnSpPr>
            <a:cxnSpLocks/>
          </p:cNvCxnSpPr>
          <p:nvPr/>
        </p:nvCxnSpPr>
        <p:spPr>
          <a:xfrm>
            <a:off x="2555776" y="1259040"/>
            <a:ext cx="504056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03" name="Picture 2" descr="C:\Users\NMihova\Desktop\Capture8.jpg"/>
          <p:cNvPicPr>
            <a:picLocks noChangeAspect="1" noChangeArrowheads="1"/>
          </p:cNvPicPr>
          <p:nvPr/>
        </p:nvPicPr>
        <p:blipFill>
          <a:blip r:embed="rId3"/>
          <a:srcRect/>
          <a:stretch>
            <a:fillRect/>
          </a:stretch>
        </p:blipFill>
        <p:spPr bwMode="auto">
          <a:xfrm>
            <a:off x="0" y="5523390"/>
            <a:ext cx="9154030" cy="1334610"/>
          </a:xfrm>
          <a:prstGeom prst="rect">
            <a:avLst/>
          </a:prstGeom>
          <a:noFill/>
        </p:spPr>
      </p:pic>
      <p:sp>
        <p:nvSpPr>
          <p:cNvPr id="1048669" name="Content Placeholder 12"/>
          <p:cNvSpPr txBox="1"/>
          <p:nvPr/>
        </p:nvSpPr>
        <p:spPr>
          <a:xfrm>
            <a:off x="912777" y="1838302"/>
            <a:ext cx="7547655" cy="382294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lvl="0" algn="just">
              <a:lnSpc>
                <a:spcPct val="150000"/>
              </a:lnSpc>
              <a:spcBef>
                <a:spcPts val="600"/>
              </a:spcBef>
            </a:pPr>
            <a:r>
              <a:rPr lang="bg-BG" sz="2100" b="1" dirty="0">
                <a:solidFill>
                  <a:srgbClr val="1F497D">
                    <a:lumMod val="75000"/>
                  </a:srgbClr>
                </a:solidFill>
                <a:cs typeface="Arial" panose="020B0604020202020204" pitchFamily="34" charset="0"/>
              </a:rPr>
              <a:t>Допустими бенефициенти:</a:t>
            </a:r>
          </a:p>
          <a:p>
            <a:pPr marL="342900" lvl="0" indent="-342900" algn="just">
              <a:spcBef>
                <a:spcPts val="1800"/>
              </a:spcBef>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Общини;</a:t>
            </a:r>
          </a:p>
          <a:p>
            <a:pPr marL="342900" lvl="0" indent="-342900" algn="just">
              <a:spcBef>
                <a:spcPts val="1800"/>
              </a:spcBef>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Юридически лица </a:t>
            </a:r>
            <a:r>
              <a:rPr lang="bg-BG" sz="2100" dirty="0">
                <a:solidFill>
                  <a:schemeClr val="tx2">
                    <a:lumMod val="75000"/>
                  </a:schemeClr>
                </a:solidFill>
                <a:cs typeface="Arial" panose="020B0604020202020204" pitchFamily="34" charset="0"/>
              </a:rPr>
              <a:t>със стопанска цел; </a:t>
            </a:r>
          </a:p>
          <a:p>
            <a:pPr marL="342900" lvl="0" indent="-342900" algn="just">
              <a:spcBef>
                <a:spcPts val="18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Юридически лица с нестопанска цел;</a:t>
            </a:r>
          </a:p>
          <a:p>
            <a:pPr marL="342900" lvl="0" indent="-342900" algn="just">
              <a:spcBef>
                <a:spcPts val="18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Предприятие за управление на дейностите по опазване на околната среда</a:t>
            </a:r>
            <a:r>
              <a:rPr lang="ru-RU" sz="2100" dirty="0">
                <a:solidFill>
                  <a:schemeClr val="tx2">
                    <a:lumMod val="75000"/>
                  </a:schemeClr>
                </a:solidFill>
                <a:cs typeface="Arial" panose="020B0604020202020204" pitchFamily="34" charset="0"/>
              </a:rPr>
              <a:t>.</a:t>
            </a:r>
          </a:p>
        </p:txBody>
      </p:sp>
      <p:pic>
        <p:nvPicPr>
          <p:cNvPr id="2097204"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05"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70" name="TextBox 4"/>
          <p:cNvSpPr txBox="1"/>
          <p:nvPr/>
        </p:nvSpPr>
        <p:spPr>
          <a:xfrm>
            <a:off x="1979712" y="611977"/>
            <a:ext cx="5724456" cy="523220"/>
          </a:xfrm>
          <a:prstGeom prst="rect">
            <a:avLst/>
          </a:prstGeom>
          <a:noFill/>
        </p:spPr>
        <p:txBody>
          <a:bodyPr wrap="square" rtlCol="0">
            <a:spAutoFit/>
          </a:bodyPr>
          <a:lstStyle/>
          <a:p>
            <a:pPr algn="r"/>
            <a:r>
              <a:rPr lang="be-BY" sz="2800" dirty="0">
                <a:solidFill>
                  <a:srgbClr val="009900"/>
                </a:solidFill>
              </a:rPr>
              <a:t>Приоритет 2 „Отпадъци“</a:t>
            </a:r>
          </a:p>
        </p:txBody>
      </p:sp>
      <p:cxnSp>
        <p:nvCxnSpPr>
          <p:cNvPr id="3145743" name="Straight Connector 7"/>
          <p:cNvCxnSpPr>
            <a:cxnSpLocks/>
          </p:cNvCxnSpPr>
          <p:nvPr/>
        </p:nvCxnSpPr>
        <p:spPr>
          <a:xfrm>
            <a:off x="2555776" y="1259040"/>
            <a:ext cx="5040560"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Tree>
  </p:cSld>
  <p:clrMapOvr>
    <a:masterClrMapping/>
  </p:clrMapOvr>
  <p:transition spd="slow">
    <p:fade/>
  </p:transition>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06" name="Picture 2" descr="C:\Users\NMihova\Desktop\Capture8.jpg"/>
          <p:cNvPicPr>
            <a:picLocks noChangeAspect="1" noChangeArrowheads="1"/>
          </p:cNvPicPr>
          <p:nvPr/>
        </p:nvPicPr>
        <p:blipFill>
          <a:blip r:embed="rId3"/>
          <a:srcRect/>
          <a:stretch>
            <a:fillRect/>
          </a:stretch>
        </p:blipFill>
        <p:spPr bwMode="auto">
          <a:xfrm>
            <a:off x="0" y="5157192"/>
            <a:ext cx="9154030" cy="1700808"/>
          </a:xfrm>
          <a:prstGeom prst="rect">
            <a:avLst/>
          </a:prstGeom>
          <a:noFill/>
        </p:spPr>
      </p:pic>
      <p:pic>
        <p:nvPicPr>
          <p:cNvPr id="2097207"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08"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74" name="TextBox 4"/>
          <p:cNvSpPr txBox="1"/>
          <p:nvPr/>
        </p:nvSpPr>
        <p:spPr>
          <a:xfrm>
            <a:off x="624792" y="609258"/>
            <a:ext cx="7259576" cy="523220"/>
          </a:xfrm>
          <a:prstGeom prst="rect">
            <a:avLst/>
          </a:prstGeom>
          <a:noFill/>
        </p:spPr>
        <p:txBody>
          <a:bodyPr wrap="square" rtlCol="0">
            <a:spAutoFit/>
          </a:bodyPr>
          <a:lstStyle/>
          <a:p>
            <a:pPr algn="r"/>
            <a:r>
              <a:rPr lang="be-BY" sz="2800" dirty="0">
                <a:solidFill>
                  <a:srgbClr val="009900"/>
                </a:solidFill>
              </a:rPr>
              <a:t>Приоритет 3 „Биологично разнообразие“</a:t>
            </a:r>
            <a:endParaRPr lang="zh-CN" altLang="en-US" dirty="0"/>
          </a:p>
        </p:txBody>
      </p:sp>
      <p:cxnSp>
        <p:nvCxnSpPr>
          <p:cNvPr id="3145744" name="Straight Connector 7"/>
          <p:cNvCxnSpPr>
            <a:cxnSpLocks/>
          </p:cNvCxnSpPr>
          <p:nvPr/>
        </p:nvCxnSpPr>
        <p:spPr>
          <a:xfrm>
            <a:off x="3707904" y="1259040"/>
            <a:ext cx="388843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75" name="Content Placeholder 12"/>
          <p:cNvSpPr txBox="1"/>
          <p:nvPr/>
        </p:nvSpPr>
        <p:spPr>
          <a:xfrm>
            <a:off x="395536" y="1896983"/>
            <a:ext cx="8424936" cy="412430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1200"/>
              </a:spcBef>
              <a:spcAft>
                <a:spcPts val="600"/>
              </a:spcAft>
            </a:pPr>
            <a:r>
              <a:rPr lang="bg-BG" sz="2100" b="1" dirty="0">
                <a:solidFill>
                  <a:schemeClr val="tx2">
                    <a:lumMod val="75000"/>
                  </a:schemeClr>
                </a:solidFill>
                <a:cs typeface="Arial" panose="020B0604020202020204" pitchFamily="34" charset="0"/>
              </a:rPr>
              <a:t>Индикативни</a:t>
            </a:r>
            <a:r>
              <a:rPr lang="bg-BG" sz="2100" b="1" dirty="0">
                <a:solidFill>
                  <a:schemeClr val="tx2">
                    <a:lumMod val="75000"/>
                  </a:schemeClr>
                </a:solidFill>
                <a:latin typeface="+mj-lt"/>
                <a:cs typeface="Arial" panose="020B0604020202020204" pitchFamily="34" charset="0"/>
              </a:rPr>
              <a:t> мерки:</a:t>
            </a:r>
          </a:p>
          <a:p>
            <a:pPr marL="363538" indent="-363538" algn="just">
              <a:spcBef>
                <a:spcPts val="1200"/>
              </a:spcBef>
              <a:spcAft>
                <a:spcPts val="600"/>
              </a:spcAft>
              <a:buSzPct val="75000"/>
              <a:buFont typeface="Wingdings" panose="05000000000000000000" pitchFamily="2" charset="2"/>
              <a:buChar char="Ø"/>
            </a:pPr>
            <a:r>
              <a:rPr lang="ru-RU" sz="2100" dirty="0">
                <a:solidFill>
                  <a:schemeClr val="tx2">
                    <a:lumMod val="75000"/>
                  </a:schemeClr>
                </a:solidFill>
                <a:latin typeface="+mj-lt"/>
                <a:cs typeface="Arial" panose="020B0604020202020204" pitchFamily="34" charset="0"/>
              </a:rPr>
              <a:t>Мерки</a:t>
            </a:r>
            <a:r>
              <a:rPr lang="en-US" sz="2100" dirty="0">
                <a:solidFill>
                  <a:schemeClr val="tx2">
                    <a:lumMod val="75000"/>
                  </a:schemeClr>
                </a:solidFill>
                <a:latin typeface="+mj-lt"/>
                <a:cs typeface="Arial" panose="020B0604020202020204" pitchFamily="34" charset="0"/>
              </a:rPr>
              <a:t>, насочени</a:t>
            </a:r>
            <a:r>
              <a:rPr lang="ru-RU"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към подобряване </a:t>
            </a:r>
            <a:r>
              <a:rPr lang="ru-RU" sz="2100" dirty="0">
                <a:solidFill>
                  <a:schemeClr val="tx2">
                    <a:lumMod val="75000"/>
                  </a:schemeClr>
                </a:solidFill>
                <a:latin typeface="+mj-lt"/>
                <a:cs typeface="Arial" panose="020B0604020202020204" pitchFamily="34" charset="0"/>
              </a:rPr>
              <a:t>на </a:t>
            </a:r>
            <a:r>
              <a:rPr lang="bg-BG" sz="2100" dirty="0">
                <a:solidFill>
                  <a:schemeClr val="tx2">
                    <a:lumMod val="75000"/>
                  </a:schemeClr>
                </a:solidFill>
                <a:latin typeface="+mj-lt"/>
                <a:cs typeface="Arial" panose="020B0604020202020204" pitchFamily="34" charset="0"/>
              </a:rPr>
              <a:t>природозащитното</a:t>
            </a:r>
            <a:r>
              <a:rPr lang="ru-RU"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състояние на природни местообитания и видове </a:t>
            </a:r>
            <a:r>
              <a:rPr lang="ru-RU" sz="2100" dirty="0">
                <a:solidFill>
                  <a:schemeClr val="tx2">
                    <a:lumMod val="75000"/>
                  </a:schemeClr>
                </a:solidFill>
                <a:latin typeface="+mj-lt"/>
                <a:cs typeface="Arial" panose="020B0604020202020204" pitchFamily="34" charset="0"/>
              </a:rPr>
              <a:t>(вкл. </a:t>
            </a:r>
            <a:r>
              <a:rPr lang="bg-BG" sz="2100" dirty="0">
                <a:solidFill>
                  <a:schemeClr val="tx2">
                    <a:lumMod val="75000"/>
                  </a:schemeClr>
                </a:solidFill>
                <a:latin typeface="+mj-lt"/>
                <a:cs typeface="Arial" panose="020B0604020202020204" pitchFamily="34" charset="0"/>
              </a:rPr>
              <a:t>птици</a:t>
            </a:r>
            <a:r>
              <a:rPr lang="ru-RU" sz="2100" dirty="0">
                <a:solidFill>
                  <a:schemeClr val="tx2">
                    <a:lumMod val="75000"/>
                  </a:schemeClr>
                </a:solidFill>
                <a:latin typeface="+mj-lt"/>
                <a:cs typeface="Arial" panose="020B0604020202020204" pitchFamily="34" charset="0"/>
              </a:rPr>
              <a:t>), предмет на </a:t>
            </a:r>
            <a:r>
              <a:rPr lang="bg-BG" sz="2100" dirty="0">
                <a:solidFill>
                  <a:schemeClr val="tx2">
                    <a:lumMod val="75000"/>
                  </a:schemeClr>
                </a:solidFill>
                <a:latin typeface="+mj-lt"/>
                <a:cs typeface="Arial" panose="020B0604020202020204" pitchFamily="34" charset="0"/>
              </a:rPr>
              <a:t>опазване в мрежата </a:t>
            </a:r>
            <a:r>
              <a:rPr lang="ru-RU" sz="2100" dirty="0">
                <a:solidFill>
                  <a:schemeClr val="tx2">
                    <a:lumMod val="75000"/>
                  </a:schemeClr>
                </a:solidFill>
                <a:latin typeface="+mj-lt"/>
                <a:cs typeface="Arial" panose="020B0604020202020204" pitchFamily="34" charset="0"/>
              </a:rPr>
              <a:t>Натура 2000</a:t>
            </a:r>
            <a:r>
              <a:rPr lang="bg-BG" sz="2100" dirty="0">
                <a:solidFill>
                  <a:schemeClr val="tx2">
                    <a:lumMod val="75000"/>
                  </a:schemeClr>
                </a:solidFill>
                <a:latin typeface="+mj-lt"/>
                <a:cs typeface="Arial" panose="020B0604020202020204" pitchFamily="34" charset="0"/>
              </a:rPr>
              <a:t>;</a:t>
            </a:r>
            <a:endParaRPr lang="zh-CN" altLang="en-US" sz="2100" dirty="0"/>
          </a:p>
          <a:p>
            <a:pPr marL="363538" indent="-363538"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Мерки, свързани с развитие на мрежата Натура</a:t>
            </a:r>
            <a:r>
              <a:rPr lang="en-US" sz="2100" dirty="0">
                <a:solidFill>
                  <a:schemeClr val="tx2">
                    <a:lumMod val="75000"/>
                  </a:schemeClr>
                </a:solidFill>
                <a:latin typeface="+mj-lt"/>
                <a:cs typeface="Arial" panose="020B0604020202020204" pitchFamily="34" charset="0"/>
              </a:rPr>
              <a:t> 2000</a:t>
            </a:r>
            <a:r>
              <a:rPr lang="bg-BG" sz="2100" dirty="0">
                <a:solidFill>
                  <a:schemeClr val="tx2">
                    <a:lumMod val="75000"/>
                  </a:schemeClr>
                </a:solidFill>
                <a:latin typeface="+mj-lt"/>
                <a:cs typeface="Arial" panose="020B0604020202020204" pitchFamily="34" charset="0"/>
              </a:rPr>
              <a:t>;</a:t>
            </a:r>
            <a:endParaRPr lang="zh-CN" altLang="en-US" sz="2100" dirty="0"/>
          </a:p>
          <a:p>
            <a:pPr marL="363538" indent="-363538" algn="just">
              <a:spcBef>
                <a:spcPts val="1200"/>
              </a:spcBef>
              <a:spcAft>
                <a:spcPts val="600"/>
              </a:spcAft>
              <a:buSzPct val="75000"/>
              <a:buFont typeface="Wingdings" panose="05000000000000000000" pitchFamily="2" charset="2"/>
              <a:buChar char="Ø"/>
            </a:pPr>
            <a:r>
              <a:rPr lang="ru-RU" sz="2100" dirty="0">
                <a:solidFill>
                  <a:schemeClr val="tx2">
                    <a:lumMod val="75000"/>
                  </a:schemeClr>
                </a:solidFill>
                <a:latin typeface="+mj-lt"/>
                <a:cs typeface="Arial" panose="020B0604020202020204" pitchFamily="34" charset="0"/>
              </a:rPr>
              <a:t>Мерки за </a:t>
            </a:r>
            <a:r>
              <a:rPr lang="bg-BG" sz="2100" dirty="0">
                <a:solidFill>
                  <a:schemeClr val="tx2">
                    <a:lumMod val="75000"/>
                  </a:schemeClr>
                </a:solidFill>
                <a:latin typeface="+mj-lt"/>
                <a:cs typeface="Arial" panose="020B0604020202020204" pitchFamily="34" charset="0"/>
              </a:rPr>
              <a:t>опазване/възстановяване на биологичното разнообразие извън </a:t>
            </a:r>
            <a:r>
              <a:rPr lang="ru-RU" sz="2100" dirty="0">
                <a:solidFill>
                  <a:schemeClr val="tx2">
                    <a:lumMod val="75000"/>
                  </a:schemeClr>
                </a:solidFill>
                <a:latin typeface="+mj-lt"/>
                <a:cs typeface="Arial" panose="020B0604020202020204" pitchFamily="34" charset="0"/>
              </a:rPr>
              <a:t>Натура 2000</a:t>
            </a:r>
            <a:r>
              <a:rPr lang="bg-BG" sz="2100" dirty="0">
                <a:solidFill>
                  <a:schemeClr val="tx2">
                    <a:lumMod val="75000"/>
                  </a:schemeClr>
                </a:solidFill>
                <a:latin typeface="+mj-lt"/>
                <a:cs typeface="Arial" panose="020B0604020202020204" pitchFamily="34" charset="0"/>
              </a:rPr>
              <a:t>.</a:t>
            </a:r>
          </a:p>
        </p:txBody>
      </p:sp>
    </p:spTree>
  </p:cSld>
  <p:clrMapOvr>
    <a:masterClrMapping/>
  </p:clrMapOvr>
  <p:transition spd="slow">
    <p:fade/>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09" name="Picture 2" descr="C:\Users\NMihova\Desktop\Capture8.jpg"/>
          <p:cNvPicPr>
            <a:picLocks noChangeAspect="1" noChangeArrowheads="1"/>
          </p:cNvPicPr>
          <p:nvPr/>
        </p:nvPicPr>
        <p:blipFill>
          <a:blip r:embed="rId3"/>
          <a:srcRect/>
          <a:stretch>
            <a:fillRect/>
          </a:stretch>
        </p:blipFill>
        <p:spPr bwMode="auto">
          <a:xfrm>
            <a:off x="0" y="5157192"/>
            <a:ext cx="9154030" cy="1700808"/>
          </a:xfrm>
          <a:prstGeom prst="rect">
            <a:avLst/>
          </a:prstGeom>
          <a:noFill/>
        </p:spPr>
      </p:pic>
      <p:pic>
        <p:nvPicPr>
          <p:cNvPr id="2097210"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11"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cxnSp>
        <p:nvCxnSpPr>
          <p:cNvPr id="3145745" name="Straight Connector 7"/>
          <p:cNvCxnSpPr>
            <a:cxnSpLocks/>
          </p:cNvCxnSpPr>
          <p:nvPr/>
        </p:nvCxnSpPr>
        <p:spPr>
          <a:xfrm>
            <a:off x="3707904" y="1259040"/>
            <a:ext cx="388843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80" name="Content Placeholder 12"/>
          <p:cNvSpPr txBox="1"/>
          <p:nvPr/>
        </p:nvSpPr>
        <p:spPr>
          <a:xfrm>
            <a:off x="755575" y="1646739"/>
            <a:ext cx="8007915" cy="4230525"/>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1200"/>
              </a:spcBef>
              <a:spcAft>
                <a:spcPts val="600"/>
              </a:spcAft>
            </a:pPr>
            <a:r>
              <a:rPr lang="bg-BG" sz="2100" b="1" dirty="0">
                <a:solidFill>
                  <a:schemeClr val="tx2">
                    <a:lumMod val="75000"/>
                  </a:schemeClr>
                </a:solidFill>
                <a:latin typeface="+mj-lt"/>
                <a:cs typeface="Arial" panose="020B0604020202020204" pitchFamily="34" charset="0"/>
              </a:rPr>
              <a:t>Допустими бенефициенти:</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Структури</a:t>
            </a:r>
            <a:r>
              <a:rPr lang="ru-RU" sz="2100" dirty="0">
                <a:solidFill>
                  <a:schemeClr val="tx2">
                    <a:lumMod val="75000"/>
                  </a:schemeClr>
                </a:solidFill>
                <a:latin typeface="+mj-lt"/>
                <a:cs typeface="Arial" panose="020B0604020202020204" pitchFamily="34" charset="0"/>
              </a:rPr>
              <a:t> за управление на Натура 2000; </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Структури</a:t>
            </a:r>
            <a:r>
              <a:rPr lang="ru-RU" sz="2100" dirty="0">
                <a:solidFill>
                  <a:schemeClr val="tx2">
                    <a:lumMod val="75000"/>
                  </a:schemeClr>
                </a:solidFill>
                <a:latin typeface="+mj-lt"/>
                <a:cs typeface="Arial" panose="020B0604020202020204" pitchFamily="34" charset="0"/>
              </a:rPr>
              <a:t> на/в МОСВ; </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Структури</a:t>
            </a:r>
            <a:r>
              <a:rPr lang="ru-RU" sz="2100" dirty="0">
                <a:solidFill>
                  <a:schemeClr val="tx2">
                    <a:lumMod val="75000"/>
                  </a:schemeClr>
                </a:solidFill>
                <a:latin typeface="+mj-lt"/>
                <a:cs typeface="Arial" panose="020B0604020202020204" pitchFamily="34" charset="0"/>
              </a:rPr>
              <a:t> на/в МЗХГ; </a:t>
            </a:r>
          </a:p>
          <a:p>
            <a:pPr marL="446088" indent="-342900" algn="just">
              <a:spcBef>
                <a:spcPts val="1200"/>
              </a:spcBef>
              <a:spcAft>
                <a:spcPts val="600"/>
              </a:spcAft>
              <a:buSzPct val="75000"/>
              <a:buFont typeface="Wingdings" panose="05000000000000000000" pitchFamily="2" charset="2"/>
              <a:buChar char="Ø"/>
            </a:pPr>
            <a:r>
              <a:rPr lang="ru-RU" sz="2100" dirty="0">
                <a:solidFill>
                  <a:schemeClr val="tx2">
                    <a:lumMod val="75000"/>
                  </a:schemeClr>
                </a:solidFill>
                <a:latin typeface="+mj-lt"/>
                <a:cs typeface="Arial" panose="020B0604020202020204" pitchFamily="34" charset="0"/>
              </a:rPr>
              <a:t>Юридически лица с </a:t>
            </a:r>
            <a:r>
              <a:rPr lang="bg-BG" sz="2100" dirty="0">
                <a:solidFill>
                  <a:schemeClr val="tx2">
                    <a:lumMod val="75000"/>
                  </a:schemeClr>
                </a:solidFill>
                <a:latin typeface="+mj-lt"/>
                <a:cs typeface="Arial" panose="020B0604020202020204" pitchFamily="34" charset="0"/>
              </a:rPr>
              <a:t>нестопанска</a:t>
            </a:r>
            <a:r>
              <a:rPr lang="ru-RU" sz="2100" dirty="0">
                <a:solidFill>
                  <a:schemeClr val="tx2">
                    <a:lumMod val="75000"/>
                  </a:schemeClr>
                </a:solidFill>
                <a:latin typeface="+mj-lt"/>
                <a:cs typeface="Arial" panose="020B0604020202020204" pitchFamily="34" charset="0"/>
              </a:rPr>
              <a:t> цел; </a:t>
            </a:r>
          </a:p>
          <a:p>
            <a:pPr marL="446088" indent="-342900" algn="just">
              <a:spcBef>
                <a:spcPts val="1200"/>
              </a:spcBef>
              <a:spcAft>
                <a:spcPts val="600"/>
              </a:spcAft>
              <a:buSzPct val="75000"/>
              <a:buFont typeface="Wingdings" panose="05000000000000000000" pitchFamily="2" charset="2"/>
              <a:buChar char="Ø"/>
            </a:pPr>
            <a:r>
              <a:rPr lang="ru-RU" sz="2100" dirty="0">
                <a:solidFill>
                  <a:schemeClr val="tx2">
                    <a:lumMod val="75000"/>
                  </a:schemeClr>
                </a:solidFill>
                <a:latin typeface="+mj-lt"/>
                <a:cs typeface="Arial" panose="020B0604020202020204" pitchFamily="34" charset="0"/>
              </a:rPr>
              <a:t>Общини; </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Научни</a:t>
            </a:r>
            <a:r>
              <a:rPr lang="ru-RU" sz="2100" dirty="0">
                <a:solidFill>
                  <a:schemeClr val="tx2">
                    <a:lumMod val="75000"/>
                  </a:schemeClr>
                </a:solidFill>
                <a:latin typeface="+mj-lt"/>
                <a:cs typeface="Arial" panose="020B0604020202020204" pitchFamily="34" charset="0"/>
              </a:rPr>
              <a:t> </a:t>
            </a:r>
            <a:r>
              <a:rPr lang="bg-BG" sz="2100" dirty="0">
                <a:solidFill>
                  <a:schemeClr val="tx2">
                    <a:lumMod val="75000"/>
                  </a:schemeClr>
                </a:solidFill>
                <a:latin typeface="+mj-lt"/>
                <a:cs typeface="Arial" panose="020B0604020202020204" pitchFamily="34" charset="0"/>
              </a:rPr>
              <a:t>институти;</a:t>
            </a:r>
          </a:p>
          <a:p>
            <a:pPr marL="446088" indent="-342900" algn="just">
              <a:spcBef>
                <a:spcPts val="1200"/>
              </a:spcBef>
              <a:spcAft>
                <a:spcPts val="600"/>
              </a:spcAft>
              <a:buSzPct val="75000"/>
              <a:buFont typeface="Wingdings" panose="05000000000000000000" pitchFamily="2" charset="2"/>
              <a:buChar char="Ø"/>
            </a:pPr>
            <a:r>
              <a:rPr lang="bg-BG" sz="2100" dirty="0">
                <a:solidFill>
                  <a:schemeClr val="tx2">
                    <a:lumMod val="75000"/>
                  </a:schemeClr>
                </a:solidFill>
                <a:latin typeface="+mj-lt"/>
                <a:cs typeface="Arial" panose="020B0604020202020204" pitchFamily="34" charset="0"/>
              </a:rPr>
              <a:t>Висши училища.</a:t>
            </a:r>
          </a:p>
        </p:txBody>
      </p:sp>
      <p:sp>
        <p:nvSpPr>
          <p:cNvPr id="8" name="TextBox 4">
            <a:extLst>
              <a:ext uri="{FF2B5EF4-FFF2-40B4-BE49-F238E27FC236}">
                <a16:creationId xmlns:a16="http://schemas.microsoft.com/office/drawing/2014/main" id="{DC0724C8-702D-4830-929E-ECDD9972285D}"/>
              </a:ext>
            </a:extLst>
          </p:cNvPr>
          <p:cNvSpPr txBox="1"/>
          <p:nvPr/>
        </p:nvSpPr>
        <p:spPr>
          <a:xfrm>
            <a:off x="647652" y="620688"/>
            <a:ext cx="7259576" cy="523220"/>
          </a:xfrm>
          <a:prstGeom prst="rect">
            <a:avLst/>
          </a:prstGeom>
          <a:noFill/>
        </p:spPr>
        <p:txBody>
          <a:bodyPr wrap="square" rtlCol="0">
            <a:spAutoFit/>
          </a:bodyPr>
          <a:lstStyle/>
          <a:p>
            <a:pPr algn="r"/>
            <a:r>
              <a:rPr lang="be-BY" sz="2800" dirty="0">
                <a:solidFill>
                  <a:srgbClr val="009900"/>
                </a:solidFill>
              </a:rPr>
              <a:t>Приоритет 3 „Биологично разнообразие“</a:t>
            </a:r>
            <a:endParaRPr lang="zh-CN" altLang="en-US" dirty="0"/>
          </a:p>
        </p:txBody>
      </p:sp>
    </p:spTree>
  </p:cSld>
  <p:clrMapOvr>
    <a:masterClrMapping/>
  </p:clrMapOvr>
  <p:transition spd="slow">
    <p:fade/>
  </p:transition>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212" name="Picture 2" descr="C:\Users\NMihova\Desktop\Capture8.jpg"/>
          <p:cNvPicPr>
            <a:picLocks noChangeAspect="1" noChangeArrowheads="1"/>
          </p:cNvPicPr>
          <p:nvPr/>
        </p:nvPicPr>
        <p:blipFill>
          <a:blip r:embed="rId3"/>
          <a:srcRect/>
          <a:stretch>
            <a:fillRect/>
          </a:stretch>
        </p:blipFill>
        <p:spPr bwMode="auto">
          <a:xfrm>
            <a:off x="0" y="5157192"/>
            <a:ext cx="9131170" cy="1700808"/>
          </a:xfrm>
          <a:prstGeom prst="rect">
            <a:avLst/>
          </a:prstGeom>
          <a:noFill/>
        </p:spPr>
      </p:pic>
      <p:pic>
        <p:nvPicPr>
          <p:cNvPr id="2097213"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214"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84" name="TextBox 4"/>
          <p:cNvSpPr txBox="1"/>
          <p:nvPr/>
        </p:nvSpPr>
        <p:spPr>
          <a:xfrm>
            <a:off x="1066468" y="548680"/>
            <a:ext cx="6861818" cy="507831"/>
          </a:xfrm>
          <a:prstGeom prst="rect">
            <a:avLst/>
          </a:prstGeom>
          <a:noFill/>
        </p:spPr>
        <p:txBody>
          <a:bodyPr wrap="square" rtlCol="0">
            <a:spAutoFit/>
          </a:bodyPr>
          <a:lstStyle/>
          <a:p>
            <a:pPr algn="r"/>
            <a:r>
              <a:rPr lang="ru-RU" sz="2600" dirty="0">
                <a:solidFill>
                  <a:srgbClr val="009900"/>
                </a:solidFill>
              </a:rPr>
              <a:t>Приоритет 4</a:t>
            </a:r>
            <a:r>
              <a:rPr lang="bg-BG" sz="2600" dirty="0">
                <a:solidFill>
                  <a:srgbClr val="009900"/>
                </a:solidFill>
              </a:rPr>
              <a:t> </a:t>
            </a:r>
            <a:r>
              <a:rPr lang="ru-RU" sz="2600" dirty="0">
                <a:solidFill>
                  <a:srgbClr val="009900"/>
                </a:solidFill>
              </a:rPr>
              <a:t>„Риск и изменение на климата“</a:t>
            </a:r>
            <a:endParaRPr lang="en-US" sz="2600" dirty="0">
              <a:solidFill>
                <a:srgbClr val="009900"/>
              </a:solidFill>
            </a:endParaRPr>
          </a:p>
        </p:txBody>
      </p:sp>
      <p:cxnSp>
        <p:nvCxnSpPr>
          <p:cNvPr id="3145746"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85" name="Content Placeholder 12"/>
          <p:cNvSpPr txBox="1"/>
          <p:nvPr/>
        </p:nvSpPr>
        <p:spPr>
          <a:xfrm>
            <a:off x="179512" y="1412814"/>
            <a:ext cx="8749460" cy="4176426"/>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cs typeface="Arial" panose="020B0604020202020204" pitchFamily="34" charset="0"/>
              </a:rPr>
              <a:t>Индикативни</a:t>
            </a:r>
            <a:r>
              <a:rPr lang="bg-BG" sz="2100" b="1" dirty="0">
                <a:solidFill>
                  <a:schemeClr val="tx2">
                    <a:lumMod val="75000"/>
                  </a:schemeClr>
                </a:solidFill>
                <a:latin typeface="+mj-lt"/>
                <a:cs typeface="Arial" panose="020B0604020202020204" pitchFamily="34" charset="0"/>
              </a:rPr>
              <a:t> мерки:</a:t>
            </a:r>
          </a:p>
          <a:p>
            <a:pPr marL="363538" indent="-363538"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Превенция и управление на риска от: наводнения, засушавания, горски пожари, земетресения, процеси, свързани с движение на земни маси; </a:t>
            </a:r>
          </a:p>
          <a:p>
            <a:pPr marL="363538" indent="-363538"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Изграждане на нови и оптимизиране и/или разширяване на съществуващи системи за предупреждение, наблюдение, докладване, прогнозиране и сигнализиране, разработване на цифрови модели;</a:t>
            </a:r>
          </a:p>
          <a:p>
            <a:pPr marL="363538" indent="-363538"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Подготовка на основните съставни части на Единната спасителна система (ЕСС);</a:t>
            </a:r>
          </a:p>
          <a:p>
            <a:pPr marL="363538" indent="-363538"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Повишаване капацитета на отговорните звена, повишаване информираността, обучителни и информационно-образователни мерки.</a:t>
            </a:r>
          </a:p>
        </p:txBody>
      </p:sp>
    </p:spTree>
  </p:cSld>
  <p:clrMapOvr>
    <a:masterClrMapping/>
  </p:clrMapOvr>
  <p:transition spd="slow">
    <p:fade/>
  </p:transition>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4" name="Picture 2" descr="C:\Users\NMihova\Desktop\Capture8.jpg"/>
          <p:cNvPicPr>
            <a:picLocks noChangeAspect="1" noChangeArrowheads="1"/>
          </p:cNvPicPr>
          <p:nvPr/>
        </p:nvPicPr>
        <p:blipFill>
          <a:blip r:embed="rId3"/>
          <a:srcRect/>
          <a:stretch>
            <a:fillRect/>
          </a:stretch>
        </p:blipFill>
        <p:spPr bwMode="auto">
          <a:xfrm>
            <a:off x="0" y="5157192"/>
            <a:ext cx="9154030" cy="1700808"/>
          </a:xfrm>
          <a:prstGeom prst="rect">
            <a:avLst/>
          </a:prstGeom>
          <a:noFill/>
        </p:spPr>
      </p:pic>
      <p:pic>
        <p:nvPicPr>
          <p:cNvPr id="2097165"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66"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cxnSp>
        <p:nvCxnSpPr>
          <p:cNvPr id="3145731"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06" name="Content Placeholder 12"/>
          <p:cNvSpPr txBox="1"/>
          <p:nvPr/>
        </p:nvSpPr>
        <p:spPr>
          <a:xfrm>
            <a:off x="611560" y="1667266"/>
            <a:ext cx="8136904" cy="4176464"/>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latin typeface="+mj-lt"/>
                <a:cs typeface="Arial" panose="020B0604020202020204" pitchFamily="34" charset="0"/>
              </a:rPr>
              <a:t>Допустими бенефициенти:</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Общини;</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Областни администрации</a:t>
            </a:r>
            <a:r>
              <a:rPr lang="ru-RU" sz="2100" dirty="0">
                <a:solidFill>
                  <a:schemeClr val="tx2">
                    <a:lumMod val="75000"/>
                  </a:schemeClr>
                </a:solidFill>
                <a:cs typeface="Arial" panose="020B0604020202020204" pitchFamily="34" charset="0"/>
              </a:rPr>
              <a:t>;</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Министерство на </a:t>
            </a:r>
            <a:r>
              <a:rPr lang="bg-BG" sz="2100" dirty="0">
                <a:solidFill>
                  <a:schemeClr val="tx2">
                    <a:lumMod val="75000"/>
                  </a:schemeClr>
                </a:solidFill>
                <a:cs typeface="Arial" panose="020B0604020202020204" pitchFamily="34" charset="0"/>
              </a:rPr>
              <a:t>регионалното</a:t>
            </a:r>
            <a:r>
              <a:rPr lang="ru-RU" sz="2100" dirty="0">
                <a:solidFill>
                  <a:schemeClr val="tx2">
                    <a:lumMod val="75000"/>
                  </a:schemeClr>
                </a:solidFill>
                <a:cs typeface="Arial" panose="020B0604020202020204" pitchFamily="34" charset="0"/>
              </a:rPr>
              <a:t> развитие </a:t>
            </a:r>
            <a:r>
              <a:rPr lang="bg-BG" sz="2100" dirty="0">
                <a:solidFill>
                  <a:schemeClr val="tx2">
                    <a:lumMod val="75000"/>
                  </a:schemeClr>
                </a:solidFill>
                <a:cs typeface="Arial" panose="020B0604020202020204" pitchFamily="34" charset="0"/>
              </a:rPr>
              <a:t>и благоустройството</a:t>
            </a:r>
            <a:r>
              <a:rPr lang="ru-RU" sz="2100" dirty="0">
                <a:solidFill>
                  <a:schemeClr val="tx2">
                    <a:lumMod val="75000"/>
                  </a:schemeClr>
                </a:solidFill>
                <a:cs typeface="Arial" panose="020B0604020202020204" pitchFamily="34" charset="0"/>
              </a:rPr>
              <a:t>;</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Структури на/в </a:t>
            </a:r>
            <a:r>
              <a:rPr lang="ru-RU" sz="2100" dirty="0">
                <a:solidFill>
                  <a:schemeClr val="tx2">
                    <a:lumMod val="75000"/>
                  </a:schemeClr>
                </a:solidFill>
                <a:cs typeface="Arial" panose="020B0604020202020204" pitchFamily="34" charset="0"/>
              </a:rPr>
              <a:t>Министерство на </a:t>
            </a:r>
            <a:r>
              <a:rPr lang="bg-BG" sz="2100" dirty="0">
                <a:solidFill>
                  <a:schemeClr val="tx2">
                    <a:lumMod val="75000"/>
                  </a:schemeClr>
                </a:solidFill>
                <a:cs typeface="Arial" panose="020B0604020202020204" pitchFamily="34" charset="0"/>
              </a:rPr>
              <a:t>околната</a:t>
            </a:r>
            <a:r>
              <a:rPr lang="ru-RU" sz="2100" dirty="0">
                <a:solidFill>
                  <a:schemeClr val="tx2">
                    <a:lumMod val="75000"/>
                  </a:schemeClr>
                </a:solidFill>
                <a:cs typeface="Arial" panose="020B0604020202020204" pitchFamily="34" charset="0"/>
              </a:rPr>
              <a:t> среда и водите;</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Агенция „</a:t>
            </a:r>
            <a:r>
              <a:rPr lang="bg-BG" sz="2100" dirty="0">
                <a:solidFill>
                  <a:schemeClr val="tx2">
                    <a:lumMod val="75000"/>
                  </a:schemeClr>
                </a:solidFill>
                <a:cs typeface="Arial" panose="020B0604020202020204" pitchFamily="34" charset="0"/>
              </a:rPr>
              <a:t>Пътна</a:t>
            </a:r>
            <a:r>
              <a:rPr lang="ru-RU" sz="2100" dirty="0">
                <a:solidFill>
                  <a:schemeClr val="tx2">
                    <a:lumMod val="75000"/>
                  </a:schemeClr>
                </a:solidFill>
                <a:cs typeface="Arial" panose="020B0604020202020204" pitchFamily="34" charset="0"/>
              </a:rPr>
              <a:t> инфраструктура“;</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Национален институт по </a:t>
            </a:r>
            <a:r>
              <a:rPr lang="bg-BG" sz="2100" dirty="0">
                <a:solidFill>
                  <a:schemeClr val="tx2">
                    <a:lumMod val="75000"/>
                  </a:schemeClr>
                </a:solidFill>
                <a:cs typeface="Arial" panose="020B0604020202020204" pitchFamily="34" charset="0"/>
              </a:rPr>
              <a:t>метеорология и хидрология</a:t>
            </a:r>
            <a:r>
              <a:rPr lang="ru-RU" sz="2100" dirty="0">
                <a:solidFill>
                  <a:schemeClr val="tx2">
                    <a:lumMod val="75000"/>
                  </a:schemeClr>
                </a:solidFill>
                <a:cs typeface="Arial" panose="020B0604020202020204" pitchFamily="34" charset="0"/>
              </a:rPr>
              <a:t>;</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Главна дирекция „Пожарна безопасност и защита на населението</a:t>
            </a:r>
            <a:r>
              <a:rPr lang="ru-RU" sz="2100" dirty="0">
                <a:solidFill>
                  <a:schemeClr val="tx2">
                    <a:lumMod val="75000"/>
                  </a:schemeClr>
                </a:solidFill>
                <a:cs typeface="Arial" panose="020B0604020202020204" pitchFamily="34" charset="0"/>
              </a:rPr>
              <a:t>“ – МВР.</a:t>
            </a:r>
          </a:p>
        </p:txBody>
      </p:sp>
      <p:sp>
        <p:nvSpPr>
          <p:cNvPr id="8" name="TextBox 4">
            <a:extLst>
              <a:ext uri="{FF2B5EF4-FFF2-40B4-BE49-F238E27FC236}">
                <a16:creationId xmlns:a16="http://schemas.microsoft.com/office/drawing/2014/main" id="{0104FC93-D064-4CCC-BF3F-CD236C8D6ACD}"/>
              </a:ext>
            </a:extLst>
          </p:cNvPr>
          <p:cNvSpPr txBox="1"/>
          <p:nvPr/>
        </p:nvSpPr>
        <p:spPr>
          <a:xfrm>
            <a:off x="1066468" y="548680"/>
            <a:ext cx="6861818" cy="507831"/>
          </a:xfrm>
          <a:prstGeom prst="rect">
            <a:avLst/>
          </a:prstGeom>
          <a:noFill/>
        </p:spPr>
        <p:txBody>
          <a:bodyPr wrap="square" rtlCol="0">
            <a:spAutoFit/>
          </a:bodyPr>
          <a:lstStyle/>
          <a:p>
            <a:pPr algn="r"/>
            <a:r>
              <a:rPr lang="ru-RU" sz="2600" dirty="0">
                <a:solidFill>
                  <a:srgbClr val="009900"/>
                </a:solidFill>
              </a:rPr>
              <a:t>Приоритет 4</a:t>
            </a:r>
            <a:r>
              <a:rPr lang="bg-BG" sz="2600" dirty="0">
                <a:solidFill>
                  <a:srgbClr val="009900"/>
                </a:solidFill>
              </a:rPr>
              <a:t> </a:t>
            </a:r>
            <a:r>
              <a:rPr lang="ru-RU" sz="2600" dirty="0">
                <a:solidFill>
                  <a:srgbClr val="009900"/>
                </a:solidFill>
              </a:rPr>
              <a:t>„Риск и изменение на климата“</a:t>
            </a:r>
            <a:endParaRPr lang="en-US" sz="2600" dirty="0">
              <a:solidFill>
                <a:srgbClr val="009900"/>
              </a:solidFill>
            </a:endParaRPr>
          </a:p>
        </p:txBody>
      </p:sp>
    </p:spTree>
  </p:cSld>
  <p:clrMapOvr>
    <a:masterClrMapping/>
  </p:clrMapOvr>
  <p:transition spd="slow">
    <p:fade/>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0" name="Picture 2" descr="C:\Users\NMihova\Desktop\Capture8.jpg"/>
          <p:cNvPicPr>
            <a:picLocks noChangeAspect="1" noChangeArrowheads="1"/>
          </p:cNvPicPr>
          <p:nvPr/>
        </p:nvPicPr>
        <p:blipFill>
          <a:blip r:embed="rId3"/>
          <a:srcRect/>
          <a:stretch>
            <a:fillRect/>
          </a:stretch>
        </p:blipFill>
        <p:spPr bwMode="auto">
          <a:xfrm>
            <a:off x="0" y="5737826"/>
            <a:ext cx="9154030" cy="1120174"/>
          </a:xfrm>
          <a:prstGeom prst="rect">
            <a:avLst/>
          </a:prstGeom>
          <a:noFill/>
        </p:spPr>
      </p:pic>
      <p:pic>
        <p:nvPicPr>
          <p:cNvPr id="2097171"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72"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13" name="TextBox 4"/>
          <p:cNvSpPr txBox="1"/>
          <p:nvPr/>
        </p:nvSpPr>
        <p:spPr>
          <a:xfrm>
            <a:off x="1835696" y="597099"/>
            <a:ext cx="5925714" cy="929640"/>
          </a:xfrm>
          <a:prstGeom prst="rect">
            <a:avLst/>
          </a:prstGeom>
          <a:noFill/>
        </p:spPr>
        <p:txBody>
          <a:bodyPr wrap="square" rtlCol="0">
            <a:spAutoFit/>
          </a:bodyPr>
          <a:lstStyle/>
          <a:p>
            <a:pPr algn="r"/>
            <a:r>
              <a:rPr lang="bg-BG" sz="2800" dirty="0">
                <a:solidFill>
                  <a:srgbClr val="009900"/>
                </a:solidFill>
              </a:rPr>
              <a:t>База за разработване на ОПОС 21-27</a:t>
            </a:r>
            <a:endParaRPr lang="be-BY" sz="2800" dirty="0">
              <a:solidFill>
                <a:srgbClr val="009900"/>
              </a:solidFill>
            </a:endParaRPr>
          </a:p>
        </p:txBody>
      </p:sp>
      <p:cxnSp>
        <p:nvCxnSpPr>
          <p:cNvPr id="3145732"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14" name="TextBox 1"/>
          <p:cNvSpPr txBox="1"/>
          <p:nvPr/>
        </p:nvSpPr>
        <p:spPr>
          <a:xfrm>
            <a:off x="76643" y="1484784"/>
            <a:ext cx="8890047" cy="5309146"/>
          </a:xfrm>
          <a:prstGeom prst="rect">
            <a:avLst/>
          </a:prstGeom>
          <a:noFill/>
        </p:spPr>
        <p:txBody>
          <a:bodyPr wrap="square" rtlCol="0">
            <a:spAutoFit/>
          </a:bodyPr>
          <a:lstStyle/>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Доклад за България за 2019 г.</a:t>
            </a:r>
            <a:r>
              <a:rPr lang="en-US" sz="2200" dirty="0">
                <a:solidFill>
                  <a:schemeClr val="tx2">
                    <a:lumMod val="75000"/>
                  </a:schemeClr>
                </a:solidFill>
                <a:cs typeface="Arial" panose="020B0604020202020204" pitchFamily="34" charset="0"/>
              </a:rPr>
              <a:t> -</a:t>
            </a:r>
            <a:r>
              <a:rPr lang="bg-BG" sz="2200" dirty="0">
                <a:solidFill>
                  <a:schemeClr val="tx2">
                    <a:lumMod val="75000"/>
                  </a:schemeClr>
                </a:solidFill>
                <a:cs typeface="Arial" panose="020B0604020202020204" pitchFamily="34" charset="0"/>
              </a:rPr>
              <a:t> преглед относно предотвратяването и коригирането на макроикономическите дисбаланси, Приложение Г;</a:t>
            </a:r>
            <a:endParaRPr lang="zh-CN" altLang="en-US" sz="2200" dirty="0"/>
          </a:p>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Препоръка на Съвета относно Националната програма за реформи на България за 2019 г. и съдържаща становище относно Конвергентната програма на България за 2019 г.;</a:t>
            </a:r>
            <a:endParaRPr lang="zh-CN" altLang="en-US" sz="2200" dirty="0"/>
          </a:p>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Преглед на изпълнението на политиките на ЕС в областта на околната среда от 2019  г. – Доклад за България (EIR);</a:t>
            </a:r>
          </a:p>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Анализ на социално-икономическото развитие на България 2007-2017 г. за определяне на националните приоритети за периода 2021-2027 г. (одобрен с РМС № 196/11.04.2019 г.);</a:t>
            </a:r>
          </a:p>
          <a:p>
            <a:pPr marL="263525" indent="-247650" algn="just">
              <a:spcBef>
                <a:spcPts val="1500"/>
              </a:spcBef>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Национални стратегически документи в сектор околна среда.</a:t>
            </a:r>
          </a:p>
          <a:p>
            <a:pPr algn="just">
              <a:spcBef>
                <a:spcPts val="1500"/>
              </a:spcBef>
            </a:pPr>
            <a:endParaRPr lang="bg-BG" sz="2200" dirty="0"/>
          </a:p>
        </p:txBody>
      </p:sp>
    </p:spTree>
  </p:cSld>
  <p:clrMapOvr>
    <a:masterClrMapping/>
  </p:clrMapOvr>
  <p:transition spd="slow">
    <p:fad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61" name="Picture 2" descr="C:\Users\NMihova\Desktop\Capture8.jpg"/>
          <p:cNvPicPr>
            <a:picLocks noChangeAspect="1" noChangeArrowheads="1"/>
          </p:cNvPicPr>
          <p:nvPr/>
        </p:nvPicPr>
        <p:blipFill>
          <a:blip r:embed="rId3"/>
          <a:srcRect/>
          <a:stretch>
            <a:fillRect/>
          </a:stretch>
        </p:blipFill>
        <p:spPr bwMode="auto">
          <a:xfrm>
            <a:off x="0" y="5523388"/>
            <a:ext cx="9154030" cy="1334611"/>
          </a:xfrm>
          <a:prstGeom prst="rect">
            <a:avLst/>
          </a:prstGeom>
          <a:noFill/>
        </p:spPr>
      </p:pic>
      <p:pic>
        <p:nvPicPr>
          <p:cNvPr id="2097162"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63"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00" name="TextBox 4"/>
          <p:cNvSpPr txBox="1"/>
          <p:nvPr/>
        </p:nvSpPr>
        <p:spPr>
          <a:xfrm>
            <a:off x="1871880" y="572823"/>
            <a:ext cx="5724456" cy="523220"/>
          </a:xfrm>
          <a:prstGeom prst="rect">
            <a:avLst/>
          </a:prstGeom>
          <a:noFill/>
        </p:spPr>
        <p:txBody>
          <a:bodyPr wrap="square" rtlCol="0">
            <a:spAutoFit/>
          </a:bodyPr>
          <a:lstStyle/>
          <a:p>
            <a:pPr algn="r"/>
            <a:r>
              <a:rPr lang="ru-RU" sz="2800" dirty="0">
                <a:solidFill>
                  <a:srgbClr val="009900"/>
                </a:solidFill>
              </a:rPr>
              <a:t>Приоритет 5„Въздух“</a:t>
            </a:r>
            <a:endParaRPr lang="en-US" sz="2800" dirty="0">
              <a:solidFill>
                <a:srgbClr val="009900"/>
              </a:solidFill>
            </a:endParaRPr>
          </a:p>
        </p:txBody>
      </p:sp>
      <p:cxnSp>
        <p:nvCxnSpPr>
          <p:cNvPr id="3145730"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01" name="Content Placeholder 12"/>
          <p:cNvSpPr txBox="1"/>
          <p:nvPr/>
        </p:nvSpPr>
        <p:spPr>
          <a:xfrm>
            <a:off x="266378" y="1422038"/>
            <a:ext cx="8626102" cy="44305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pPr>
            <a:r>
              <a:rPr lang="bg-BG" sz="2100" b="1" dirty="0">
                <a:solidFill>
                  <a:schemeClr val="tx2">
                    <a:lumMod val="75000"/>
                  </a:schemeClr>
                </a:solidFill>
                <a:cs typeface="Arial" panose="020B0604020202020204" pitchFamily="34" charset="0"/>
              </a:rPr>
              <a:t>Индикативни</a:t>
            </a:r>
            <a:r>
              <a:rPr lang="bg-BG" sz="2100" b="1" dirty="0">
                <a:solidFill>
                  <a:schemeClr val="tx2">
                    <a:lumMod val="75000"/>
                  </a:schemeClr>
                </a:solidFill>
                <a:latin typeface="+mj-lt"/>
                <a:cs typeface="Arial" panose="020B0604020202020204" pitchFamily="34" charset="0"/>
              </a:rPr>
              <a:t> мерки:</a:t>
            </a:r>
            <a:endParaRPr lang="bg-BG" sz="2000" b="1" dirty="0">
              <a:solidFill>
                <a:schemeClr val="bg1"/>
              </a:solidFill>
              <a:latin typeface="+mj-lt"/>
              <a:cs typeface="Arial" panose="020B0604020202020204" pitchFamily="34" charset="0"/>
            </a:endParaRP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Намаляване на замърсяването на въздуха от битовото  отопление; </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Намаляване на замърсяването на въздуха от транспорта;</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Създаване на зони с ниски емисии по отношение на битовото отопление и транспорта;</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Мерки за надграждане на информационна система за докладване на данни за качеството на атмосферния въздух;</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Зелени мерки в градска среда, вкл. изграждане на „зелени пояси/ зони“;</a:t>
            </a:r>
            <a:endParaRPr lang="bg-BG" altLang="zh-CN" sz="2100" dirty="0">
              <a:solidFill>
                <a:schemeClr val="tx2">
                  <a:lumMod val="75000"/>
                </a:schemeClr>
              </a:solidFill>
              <a:cs typeface="Arial" panose="020B0604020202020204" pitchFamily="34" charset="0"/>
            </a:endParaRP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Обучителни и информационно-образователни мерки;</a:t>
            </a:r>
          </a:p>
          <a:p>
            <a:pPr marL="342900" indent="-342900" algn="just">
              <a:spcBef>
                <a:spcPts val="600"/>
              </a:spcBef>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Разработване/актуализация на стратегически/ програмни/ планови документи във връзка с качеството на атмосферния въздух.</a:t>
            </a:r>
            <a:endParaRPr lang="bg-BG" altLang="zh-CN" sz="2100" dirty="0">
              <a:solidFill>
                <a:schemeClr val="tx2">
                  <a:lumMod val="75000"/>
                </a:schemeClr>
              </a:solidFill>
              <a:cs typeface="Arial" panose="020B0604020202020204" pitchFamily="34" charset="0"/>
            </a:endParaRPr>
          </a:p>
        </p:txBody>
      </p:sp>
    </p:spTree>
  </p:cSld>
  <p:clrMapOvr>
    <a:masterClrMapping/>
  </p:clrMapOvr>
  <p:transition spd="slow">
    <p:fade/>
  </p:transition>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8" name="Picture 2" descr="C:\Users\NMihova\Desktop\Capture8.jpg"/>
          <p:cNvPicPr>
            <a:picLocks noChangeAspect="1" noChangeArrowheads="1"/>
          </p:cNvPicPr>
          <p:nvPr/>
        </p:nvPicPr>
        <p:blipFill>
          <a:blip r:embed="rId3"/>
          <a:srcRect/>
          <a:stretch>
            <a:fillRect/>
          </a:stretch>
        </p:blipFill>
        <p:spPr bwMode="auto">
          <a:xfrm>
            <a:off x="0" y="5523388"/>
            <a:ext cx="9154030" cy="1334611"/>
          </a:xfrm>
          <a:prstGeom prst="rect">
            <a:avLst/>
          </a:prstGeom>
          <a:noFill/>
        </p:spPr>
      </p:pic>
      <p:pic>
        <p:nvPicPr>
          <p:cNvPr id="2097159"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60"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595" name="TextBox 4"/>
          <p:cNvSpPr txBox="1"/>
          <p:nvPr/>
        </p:nvSpPr>
        <p:spPr>
          <a:xfrm>
            <a:off x="1871880" y="572823"/>
            <a:ext cx="5724456" cy="523220"/>
          </a:xfrm>
          <a:prstGeom prst="rect">
            <a:avLst/>
          </a:prstGeom>
          <a:noFill/>
        </p:spPr>
        <p:txBody>
          <a:bodyPr wrap="square" rtlCol="0">
            <a:spAutoFit/>
          </a:bodyPr>
          <a:lstStyle/>
          <a:p>
            <a:pPr algn="r"/>
            <a:r>
              <a:rPr lang="ru-RU" sz="2800" dirty="0">
                <a:solidFill>
                  <a:srgbClr val="009900"/>
                </a:solidFill>
              </a:rPr>
              <a:t>Приоритет 5„Въздух“</a:t>
            </a:r>
            <a:endParaRPr lang="en-US" sz="2800" dirty="0">
              <a:solidFill>
                <a:srgbClr val="009900"/>
              </a:solidFill>
            </a:endParaRPr>
          </a:p>
        </p:txBody>
      </p:sp>
      <p:cxnSp>
        <p:nvCxnSpPr>
          <p:cNvPr id="3145729"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596" name="Content Placeholder 12"/>
          <p:cNvSpPr txBox="1"/>
          <p:nvPr/>
        </p:nvSpPr>
        <p:spPr>
          <a:xfrm>
            <a:off x="935597" y="1875196"/>
            <a:ext cx="7845352" cy="4089529"/>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600"/>
              </a:spcBef>
              <a:spcAft>
                <a:spcPts val="600"/>
              </a:spcAft>
            </a:pPr>
            <a:r>
              <a:rPr lang="bg-BG" sz="2100" b="1" dirty="0">
                <a:solidFill>
                  <a:schemeClr val="tx2">
                    <a:lumMod val="75000"/>
                  </a:schemeClr>
                </a:solidFill>
                <a:latin typeface="+mj-lt"/>
                <a:cs typeface="Arial" panose="020B0604020202020204" pitchFamily="34" charset="0"/>
              </a:rPr>
              <a:t>Допустими бенефициенти:</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Общини;</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Агенция „Пътна инфраструктура</a:t>
            </a:r>
            <a:r>
              <a:rPr lang="ru-RU" sz="2100" dirty="0">
                <a:solidFill>
                  <a:schemeClr val="tx2">
                    <a:lumMod val="75000"/>
                  </a:schemeClr>
                </a:solidFill>
                <a:cs typeface="Arial" panose="020B0604020202020204" pitchFamily="34" charset="0"/>
              </a:rPr>
              <a:t>“;</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Национален институт </a:t>
            </a:r>
            <a:r>
              <a:rPr lang="bg-BG" sz="2100" dirty="0">
                <a:solidFill>
                  <a:schemeClr val="tx2">
                    <a:lumMod val="75000"/>
                  </a:schemeClr>
                </a:solidFill>
                <a:cs typeface="Arial" panose="020B0604020202020204" pitchFamily="34" charset="0"/>
              </a:rPr>
              <a:t>по метеорология и хидрология;</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Национален </a:t>
            </a:r>
            <a:r>
              <a:rPr lang="bg-BG" sz="2100" dirty="0">
                <a:solidFill>
                  <a:schemeClr val="tx2">
                    <a:lumMod val="75000"/>
                  </a:schemeClr>
                </a:solidFill>
                <a:cs typeface="Arial" panose="020B0604020202020204" pitchFamily="34" charset="0"/>
              </a:rPr>
              <a:t>доверителен екофонд</a:t>
            </a:r>
            <a:r>
              <a:rPr lang="ru-RU" sz="2100" dirty="0">
                <a:solidFill>
                  <a:schemeClr val="tx2">
                    <a:lumMod val="75000"/>
                  </a:schemeClr>
                </a:solidFill>
                <a:cs typeface="Arial" panose="020B0604020202020204" pitchFamily="34" charset="0"/>
              </a:rPr>
              <a:t>; </a:t>
            </a:r>
          </a:p>
          <a:p>
            <a:pPr marL="342900" indent="-342900" algn="just">
              <a:spcBef>
                <a:spcPts val="600"/>
              </a:spcBef>
              <a:spcAft>
                <a:spcPts val="600"/>
              </a:spcAft>
              <a:buSzPct val="75000"/>
              <a:buFont typeface="Wingdings" panose="05000000000000000000" pitchFamily="2" charset="2"/>
              <a:buChar char="Ø"/>
            </a:pPr>
            <a:r>
              <a:rPr lang="ru-RU" sz="2100" dirty="0">
                <a:solidFill>
                  <a:schemeClr val="tx2">
                    <a:lumMod val="75000"/>
                  </a:schemeClr>
                </a:solidFill>
                <a:cs typeface="Arial" panose="020B0604020202020204" pitchFamily="34" charset="0"/>
              </a:rPr>
              <a:t>Юридически лица </a:t>
            </a:r>
            <a:r>
              <a:rPr lang="bg-BG" sz="2100" dirty="0">
                <a:solidFill>
                  <a:schemeClr val="tx2">
                    <a:lumMod val="75000"/>
                  </a:schemeClr>
                </a:solidFill>
                <a:cs typeface="Arial" panose="020B0604020202020204" pitchFamily="34" charset="0"/>
              </a:rPr>
              <a:t>със стопанска </a:t>
            </a:r>
            <a:r>
              <a:rPr lang="ru-RU" sz="2100" dirty="0">
                <a:solidFill>
                  <a:schemeClr val="tx2">
                    <a:lumMod val="75000"/>
                  </a:schemeClr>
                </a:solidFill>
                <a:cs typeface="Arial" panose="020B0604020202020204" pitchFamily="34" charset="0"/>
              </a:rPr>
              <a:t>цел;</a:t>
            </a:r>
          </a:p>
          <a:p>
            <a:pPr marL="342900" indent="-342900" algn="just">
              <a:spcBef>
                <a:spcPts val="600"/>
              </a:spcBef>
              <a:spcAft>
                <a:spcPts val="600"/>
              </a:spcAft>
              <a:buSzPct val="75000"/>
              <a:buFont typeface="Wingdings" panose="05000000000000000000" pitchFamily="2" charset="2"/>
              <a:buChar char="Ø"/>
            </a:pPr>
            <a:r>
              <a:rPr lang="bg-BG" sz="2100" dirty="0">
                <a:solidFill>
                  <a:schemeClr val="tx2">
                    <a:lumMod val="75000"/>
                  </a:schemeClr>
                </a:solidFill>
                <a:cs typeface="Arial" panose="020B0604020202020204" pitchFamily="34" charset="0"/>
              </a:rPr>
              <a:t>Изпълнителна агенция „Околна </a:t>
            </a:r>
            <a:r>
              <a:rPr lang="ru-RU" sz="2100" dirty="0">
                <a:solidFill>
                  <a:schemeClr val="tx2">
                    <a:lumMod val="75000"/>
                  </a:schemeClr>
                </a:solidFill>
                <a:cs typeface="Arial" panose="020B0604020202020204" pitchFamily="34" charset="0"/>
              </a:rPr>
              <a:t>среда“.</a:t>
            </a:r>
          </a:p>
        </p:txBody>
      </p:sp>
    </p:spTree>
  </p:cSld>
  <p:clrMapOvr>
    <a:masterClrMapping/>
  </p:clrMapOvr>
  <p:transition spd="slow">
    <p:fade/>
  </p:transition>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2" descr="C:\Users\NMihova\Desktop\Capture8.jpg"/>
          <p:cNvPicPr>
            <a:picLocks noChangeAspect="1" noChangeArrowheads="1"/>
          </p:cNvPicPr>
          <p:nvPr/>
        </p:nvPicPr>
        <p:blipFill>
          <a:blip r:embed="rId3"/>
          <a:srcRect/>
          <a:stretch>
            <a:fillRect/>
          </a:stretch>
        </p:blipFill>
        <p:spPr bwMode="auto">
          <a:xfrm>
            <a:off x="0" y="6230122"/>
            <a:ext cx="9154030" cy="627877"/>
          </a:xfrm>
          <a:prstGeom prst="rect">
            <a:avLst/>
          </a:prstGeom>
          <a:noFill/>
        </p:spPr>
      </p:pic>
      <p:pic>
        <p:nvPicPr>
          <p:cNvPr id="2097153"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54"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586" name="TextBox 4"/>
          <p:cNvSpPr txBox="1"/>
          <p:nvPr/>
        </p:nvSpPr>
        <p:spPr>
          <a:xfrm>
            <a:off x="1540550" y="627877"/>
            <a:ext cx="6285754" cy="523220"/>
          </a:xfrm>
          <a:prstGeom prst="rect">
            <a:avLst/>
          </a:prstGeom>
          <a:noFill/>
        </p:spPr>
        <p:txBody>
          <a:bodyPr wrap="square" rtlCol="0">
            <a:spAutoFit/>
          </a:bodyPr>
          <a:lstStyle/>
          <a:p>
            <a:r>
              <a:rPr lang="bg-BG" sz="2800" dirty="0">
                <a:solidFill>
                  <a:srgbClr val="009900"/>
                </a:solidFill>
              </a:rPr>
              <a:t>Интегрирани териториални инвестиции</a:t>
            </a:r>
            <a:endParaRPr lang="en-US" sz="2800" dirty="0">
              <a:solidFill>
                <a:srgbClr val="009900"/>
              </a:solidFill>
            </a:endParaRPr>
          </a:p>
        </p:txBody>
      </p:sp>
      <p:cxnSp>
        <p:nvCxnSpPr>
          <p:cNvPr id="3145728"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587" name="Content Placeholder 12"/>
          <p:cNvSpPr txBox="1"/>
          <p:nvPr/>
        </p:nvSpPr>
        <p:spPr>
          <a:xfrm>
            <a:off x="323528" y="1518692"/>
            <a:ext cx="8579156" cy="4430588"/>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lnSpc>
                <a:spcPct val="95000"/>
              </a:lnSpc>
              <a:spcBef>
                <a:spcPts val="600"/>
              </a:spcBef>
              <a:spcAft>
                <a:spcPts val="600"/>
              </a:spcAft>
            </a:pPr>
            <a:r>
              <a:rPr lang="bg-BG" sz="2100" b="1" dirty="0">
                <a:solidFill>
                  <a:schemeClr val="tx2">
                    <a:lumMod val="75000"/>
                  </a:schemeClr>
                </a:solidFill>
                <a:latin typeface="+mj-lt"/>
                <a:cs typeface="Arial" panose="020B0604020202020204" pitchFamily="34" charset="0"/>
              </a:rPr>
              <a:t>Чл. 17 от проекта на ОР – </a:t>
            </a:r>
            <a:r>
              <a:rPr lang="bg-BG" sz="2100" dirty="0">
                <a:solidFill>
                  <a:schemeClr val="tx2">
                    <a:lumMod val="75000"/>
                  </a:schemeClr>
                </a:solidFill>
                <a:latin typeface="+mj-lt"/>
                <a:cs typeface="Arial" panose="020B0604020202020204" pitchFamily="34" charset="0"/>
              </a:rPr>
              <a:t>За всяка СЦ се предвижда: определяне на  специфични целеви територии, включително планирано използване на ИТИ, ВОМР или други териториални инструменти.</a:t>
            </a:r>
          </a:p>
          <a:p>
            <a:pPr algn="just">
              <a:lnSpc>
                <a:spcPct val="95000"/>
              </a:lnSpc>
              <a:spcBef>
                <a:spcPts val="600"/>
              </a:spcBef>
              <a:spcAft>
                <a:spcPts val="600"/>
              </a:spcAft>
            </a:pPr>
            <a:r>
              <a:rPr lang="ru-RU" altLang="zh-CN" sz="2100" b="1" dirty="0">
                <a:solidFill>
                  <a:schemeClr val="tx2">
                    <a:lumMod val="75000"/>
                  </a:schemeClr>
                </a:solidFill>
                <a:latin typeface="+mj-lt"/>
                <a:cs typeface="Arial" panose="020B0604020202020204" pitchFamily="34" charset="0"/>
              </a:rPr>
              <a:t>Чл. 24 от проекта на ОР – </a:t>
            </a:r>
            <a:r>
              <a:rPr lang="bg-BG" altLang="zh-CN" sz="2100" dirty="0">
                <a:solidFill>
                  <a:schemeClr val="tx2">
                    <a:lumMod val="75000"/>
                  </a:schemeClr>
                </a:solidFill>
                <a:latin typeface="+mj-lt"/>
                <a:cs typeface="Arial" panose="020B0604020202020204" pitchFamily="34" charset="0"/>
              </a:rPr>
              <a:t>Когато стратегия, изпълнявана в съответствие с член 23, съдържа инвестиции, по които се предоставя подпомагане от един или няколко фонда, от една или няколко програми или от един или няколко приоритета на същата програма, действията могат да се изпълняват като </a:t>
            </a:r>
            <a:r>
              <a:rPr lang="ru-RU" altLang="zh-CN" sz="2100" dirty="0">
                <a:solidFill>
                  <a:schemeClr val="tx2">
                    <a:lumMod val="75000"/>
                  </a:schemeClr>
                </a:solidFill>
                <a:latin typeface="+mj-lt"/>
                <a:cs typeface="Arial" panose="020B0604020202020204" pitchFamily="34" charset="0"/>
              </a:rPr>
              <a:t>ИТИ.</a:t>
            </a:r>
          </a:p>
          <a:p>
            <a:pPr algn="just">
              <a:lnSpc>
                <a:spcPct val="95000"/>
              </a:lnSpc>
              <a:spcBef>
                <a:spcPts val="600"/>
              </a:spcBef>
              <a:spcAft>
                <a:spcPts val="600"/>
              </a:spcAft>
            </a:pPr>
            <a:r>
              <a:rPr lang="ru-RU" altLang="zh-CN" sz="2100" b="1" dirty="0">
                <a:solidFill>
                  <a:schemeClr val="tx2">
                    <a:lumMod val="75000"/>
                  </a:schemeClr>
                </a:solidFill>
                <a:latin typeface="+mj-lt"/>
                <a:cs typeface="Arial" panose="020B0604020202020204" pitchFamily="34" charset="0"/>
              </a:rPr>
              <a:t>РМС № 335/07.06.2019 г. – </a:t>
            </a:r>
            <a:r>
              <a:rPr lang="ru-RU" altLang="zh-CN" sz="2100" dirty="0">
                <a:solidFill>
                  <a:schemeClr val="tx2">
                    <a:lumMod val="75000"/>
                  </a:schemeClr>
                </a:solidFill>
                <a:latin typeface="+mj-lt"/>
                <a:cs typeface="Arial" panose="020B0604020202020204" pitchFamily="34" charset="0"/>
              </a:rPr>
              <a:t>Всяка </a:t>
            </a:r>
            <a:r>
              <a:rPr lang="bg-BG" altLang="zh-CN" sz="2100" dirty="0">
                <a:solidFill>
                  <a:schemeClr val="tx2">
                    <a:lumMod val="75000"/>
                  </a:schemeClr>
                </a:solidFill>
                <a:latin typeface="+mj-lt"/>
                <a:cs typeface="Arial" panose="020B0604020202020204" pitchFamily="34" charset="0"/>
              </a:rPr>
              <a:t>от </a:t>
            </a:r>
            <a:r>
              <a:rPr lang="bg-BG" altLang="zh-CN" sz="2100" dirty="0" err="1">
                <a:solidFill>
                  <a:schemeClr val="tx2">
                    <a:lumMod val="75000"/>
                  </a:schemeClr>
                </a:solidFill>
                <a:latin typeface="+mj-lt"/>
                <a:cs typeface="Arial" panose="020B0604020202020204" pitchFamily="34" charset="0"/>
              </a:rPr>
              <a:t>ОПи</a:t>
            </a:r>
            <a:r>
              <a:rPr lang="bg-BG" altLang="zh-CN" sz="2100" dirty="0">
                <a:solidFill>
                  <a:schemeClr val="tx2">
                    <a:lumMod val="75000"/>
                  </a:schemeClr>
                </a:solidFill>
                <a:latin typeface="+mj-lt"/>
                <a:cs typeface="Arial" panose="020B0604020202020204" pitchFamily="34" charset="0"/>
              </a:rPr>
              <a:t>, съфинансирани от ЕФРР, ЕСФ+ и КФ за периода 2021-2027 г., с изключение на ОП за транспортна свързаност и ОП за храни и/или основно материално подпомагане, следва да предвижда ресурс в размер на поне 10 на сто от финансовата си алокация за осъществяване на интегрирани подходи за териториално развитие.</a:t>
            </a:r>
          </a:p>
          <a:p>
            <a:pPr algn="just">
              <a:lnSpc>
                <a:spcPct val="95000"/>
              </a:lnSpc>
              <a:spcBef>
                <a:spcPts val="600"/>
              </a:spcBef>
              <a:spcAft>
                <a:spcPts val="600"/>
              </a:spcAft>
            </a:pPr>
            <a:endParaRPr lang="zh-CN" altLang="en-US" sz="2100" dirty="0"/>
          </a:p>
        </p:txBody>
      </p:sp>
    </p:spTree>
  </p:cSld>
  <p:clrMapOvr>
    <a:masterClrMapping/>
  </p:clrMapOvr>
  <p:transition spd="slow">
    <p:fade/>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52" name="Picture 2" descr="C:\Users\NMihova\Desktop\Capture8.jpg"/>
          <p:cNvPicPr>
            <a:picLocks noChangeAspect="1" noChangeArrowheads="1"/>
          </p:cNvPicPr>
          <p:nvPr/>
        </p:nvPicPr>
        <p:blipFill>
          <a:blip r:embed="rId3"/>
          <a:srcRect/>
          <a:stretch>
            <a:fillRect/>
          </a:stretch>
        </p:blipFill>
        <p:spPr bwMode="auto">
          <a:xfrm>
            <a:off x="0" y="6027812"/>
            <a:ext cx="9154030" cy="830187"/>
          </a:xfrm>
          <a:prstGeom prst="rect">
            <a:avLst/>
          </a:prstGeom>
          <a:noFill/>
        </p:spPr>
      </p:pic>
      <p:pic>
        <p:nvPicPr>
          <p:cNvPr id="2097153"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54"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586" name="TextBox 4"/>
          <p:cNvSpPr txBox="1"/>
          <p:nvPr/>
        </p:nvSpPr>
        <p:spPr>
          <a:xfrm>
            <a:off x="1540550" y="627877"/>
            <a:ext cx="6285754" cy="523220"/>
          </a:xfrm>
          <a:prstGeom prst="rect">
            <a:avLst/>
          </a:prstGeom>
          <a:noFill/>
        </p:spPr>
        <p:txBody>
          <a:bodyPr wrap="square" rtlCol="0">
            <a:spAutoFit/>
          </a:bodyPr>
          <a:lstStyle/>
          <a:p>
            <a:pPr algn="r"/>
            <a:r>
              <a:rPr lang="bg-BG" sz="2800" dirty="0">
                <a:solidFill>
                  <a:srgbClr val="009900"/>
                </a:solidFill>
              </a:rPr>
              <a:t>Финансови инструменти</a:t>
            </a:r>
            <a:endParaRPr lang="en-US" sz="2800" dirty="0">
              <a:solidFill>
                <a:srgbClr val="009900"/>
              </a:solidFill>
            </a:endParaRPr>
          </a:p>
        </p:txBody>
      </p:sp>
      <p:cxnSp>
        <p:nvCxnSpPr>
          <p:cNvPr id="3145728" name="Straight Connector 7"/>
          <p:cNvCxnSpPr>
            <a:cxnSpLocks/>
          </p:cNvCxnSpPr>
          <p:nvPr/>
        </p:nvCxnSpPr>
        <p:spPr>
          <a:xfrm>
            <a:off x="2447944" y="1259040"/>
            <a:ext cx="5148392"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587" name="Content Placeholder 12"/>
          <p:cNvSpPr txBox="1"/>
          <p:nvPr/>
        </p:nvSpPr>
        <p:spPr>
          <a:xfrm>
            <a:off x="251522" y="1612559"/>
            <a:ext cx="8795180" cy="4984793"/>
          </a:xfrm>
          <a:prstGeom prst="rect">
            <a:avLst/>
          </a:prstGeom>
        </p:spPr>
        <p:txBody>
          <a:bodyPr vert="horz" lIns="91440" tIns="45720" rIns="91440" bIns="45720" rtlCol="0">
            <a:no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just">
              <a:spcBef>
                <a:spcPts val="1200"/>
              </a:spcBef>
            </a:pPr>
            <a:r>
              <a:rPr lang="bg-BG" sz="1900" b="1" dirty="0">
                <a:solidFill>
                  <a:schemeClr val="tx2">
                    <a:lumMod val="75000"/>
                  </a:schemeClr>
                </a:solidFill>
                <a:cs typeface="Arial" panose="020B0604020202020204" pitchFamily="34" charset="0"/>
              </a:rPr>
              <a:t>Финансов инструмент </a:t>
            </a:r>
            <a:r>
              <a:rPr lang="bg-BG" sz="1900" dirty="0">
                <a:solidFill>
                  <a:schemeClr val="tx2">
                    <a:lumMod val="75000"/>
                  </a:schemeClr>
                </a:solidFill>
                <a:cs typeface="Arial" panose="020B0604020202020204" pitchFamily="34" charset="0"/>
              </a:rPr>
              <a:t>- структура, чрез която се предоставят финансови продукти.</a:t>
            </a:r>
            <a:endParaRPr lang="ru-RU" sz="1900" b="1" dirty="0">
              <a:solidFill>
                <a:schemeClr val="tx2">
                  <a:lumMod val="75000"/>
                </a:schemeClr>
              </a:solidFill>
              <a:cs typeface="Arial" panose="020B0604020202020204" pitchFamily="34" charset="0"/>
            </a:endParaRPr>
          </a:p>
          <a:p>
            <a:pPr algn="just">
              <a:lnSpc>
                <a:spcPct val="90000"/>
              </a:lnSpc>
              <a:spcBef>
                <a:spcPts val="1200"/>
              </a:spcBef>
            </a:pPr>
            <a:r>
              <a:rPr lang="ru-RU" altLang="zh-CN" sz="1900" b="1" dirty="0">
                <a:solidFill>
                  <a:schemeClr val="tx2">
                    <a:lumMod val="75000"/>
                  </a:schemeClr>
                </a:solidFill>
              </a:rPr>
              <a:t>Финансов продукт </a:t>
            </a:r>
            <a:r>
              <a:rPr lang="ru-RU" altLang="zh-CN" sz="1900" dirty="0">
                <a:solidFill>
                  <a:schemeClr val="tx2">
                    <a:lumMod val="75000"/>
                  </a:schemeClr>
                </a:solidFill>
              </a:rPr>
              <a:t>- </a:t>
            </a:r>
            <a:r>
              <a:rPr lang="bg-BG" altLang="zh-CN" sz="1900" dirty="0">
                <a:solidFill>
                  <a:schemeClr val="tx2">
                    <a:lumMod val="75000"/>
                  </a:schemeClr>
                </a:solidFill>
              </a:rPr>
              <a:t>капиталови или квазикапиталови инвестиции, заеми и гаранции.</a:t>
            </a:r>
          </a:p>
          <a:p>
            <a:pPr algn="just">
              <a:spcBef>
                <a:spcPts val="600"/>
              </a:spcBef>
            </a:pPr>
            <a:r>
              <a:rPr lang="ru-RU" altLang="zh-CN" sz="1900" b="1" dirty="0">
                <a:solidFill>
                  <a:schemeClr val="tx2">
                    <a:lumMod val="75000"/>
                  </a:schemeClr>
                </a:solidFill>
              </a:rPr>
              <a:t>Раздел </a:t>
            </a:r>
            <a:r>
              <a:rPr lang="en-US" altLang="zh-CN" sz="1900" b="1" dirty="0">
                <a:solidFill>
                  <a:schemeClr val="tx2">
                    <a:lumMod val="75000"/>
                  </a:schemeClr>
                </a:solidFill>
              </a:rPr>
              <a:t>II</a:t>
            </a:r>
            <a:r>
              <a:rPr lang="bg-BG" altLang="zh-CN" sz="1900" b="1" dirty="0">
                <a:solidFill>
                  <a:schemeClr val="tx2">
                    <a:lumMod val="75000"/>
                  </a:schemeClr>
                </a:solidFill>
              </a:rPr>
              <a:t>, Чл. 52 Финансови инструменти от проекта на ОР</a:t>
            </a:r>
            <a:endParaRPr lang="bg-BG" altLang="zh-CN" sz="1900" dirty="0">
              <a:solidFill>
                <a:schemeClr val="tx2">
                  <a:lumMod val="75000"/>
                </a:schemeClr>
              </a:solidFill>
            </a:endParaRPr>
          </a:p>
          <a:p>
            <a:pPr marL="285750" indent="-285750" algn="just">
              <a:lnSpc>
                <a:spcPct val="90000"/>
              </a:lnSpc>
              <a:spcBef>
                <a:spcPts val="600"/>
              </a:spcBef>
              <a:buFont typeface="Wingdings" panose="05000000000000000000" pitchFamily="2" charset="2"/>
              <a:buChar char="ü"/>
            </a:pPr>
            <a:r>
              <a:rPr lang="bg-BG" altLang="zh-CN" sz="1900" dirty="0">
                <a:solidFill>
                  <a:schemeClr val="tx2">
                    <a:lumMod val="75000"/>
                  </a:schemeClr>
                </a:solidFill>
              </a:rPr>
              <a:t>т. 2. - подпомагане на крайните получатели само за нови инвестиции, за които се очаква да бъдат финансово жизнеспособни (напр. да генерират приходи или икономии) и за които няма достатъчно финансиране от пазарни източници</a:t>
            </a:r>
            <a:r>
              <a:rPr lang="ru-RU" altLang="zh-CN" sz="1900" dirty="0">
                <a:solidFill>
                  <a:schemeClr val="tx2">
                    <a:lumMod val="75000"/>
                  </a:schemeClr>
                </a:solidFill>
              </a:rPr>
              <a:t>.</a:t>
            </a:r>
          </a:p>
          <a:p>
            <a:pPr marL="285750" indent="-285750" algn="just">
              <a:lnSpc>
                <a:spcPct val="90000"/>
              </a:lnSpc>
              <a:spcBef>
                <a:spcPts val="600"/>
              </a:spcBef>
              <a:buFont typeface="Wingdings" panose="05000000000000000000" pitchFamily="2" charset="2"/>
              <a:buChar char="ü"/>
            </a:pPr>
            <a:r>
              <a:rPr lang="ru-RU" altLang="zh-CN" sz="1900" dirty="0">
                <a:solidFill>
                  <a:schemeClr val="tx2">
                    <a:lumMod val="75000"/>
                  </a:schemeClr>
                </a:solidFill>
              </a:rPr>
              <a:t>т. 3. </a:t>
            </a:r>
            <a:r>
              <a:rPr lang="bg-BG" altLang="zh-CN" sz="1900" dirty="0">
                <a:solidFill>
                  <a:schemeClr val="tx2">
                    <a:lumMod val="75000"/>
                  </a:schemeClr>
                </a:solidFill>
              </a:rPr>
              <a:t>Подпомагането е на база Предварителна оценка (</a:t>
            </a:r>
            <a:r>
              <a:rPr lang="en-US" altLang="zh-CN" sz="1900" dirty="0">
                <a:solidFill>
                  <a:schemeClr val="tx2">
                    <a:lumMod val="75000"/>
                  </a:schemeClr>
                </a:solidFill>
              </a:rPr>
              <a:t>Ex-ante</a:t>
            </a:r>
            <a:r>
              <a:rPr lang="bg-BG" altLang="zh-CN" sz="1900" dirty="0">
                <a:solidFill>
                  <a:schemeClr val="tx2">
                    <a:lumMod val="75000"/>
                  </a:schemeClr>
                </a:solidFill>
              </a:rPr>
              <a:t>).</a:t>
            </a:r>
          </a:p>
          <a:p>
            <a:pPr algn="just">
              <a:spcBef>
                <a:spcPts val="1200"/>
              </a:spcBef>
            </a:pPr>
            <a:r>
              <a:rPr lang="bg-BG" altLang="zh-CN" sz="1900" b="1" dirty="0">
                <a:solidFill>
                  <a:schemeClr val="tx2">
                    <a:lumMod val="75000"/>
                  </a:schemeClr>
                </a:solidFill>
              </a:rPr>
              <a:t>Национално решение:</a:t>
            </a:r>
            <a:r>
              <a:rPr lang="bg-BG" altLang="zh-CN" sz="1900" dirty="0">
                <a:solidFill>
                  <a:schemeClr val="tx2">
                    <a:lumMod val="75000"/>
                  </a:schemeClr>
                </a:solidFill>
              </a:rPr>
              <a:t> Изготвяне на </a:t>
            </a:r>
            <a:r>
              <a:rPr lang="en-US" altLang="zh-CN" sz="1900" dirty="0">
                <a:solidFill>
                  <a:schemeClr val="tx2">
                    <a:lumMod val="75000"/>
                  </a:schemeClr>
                </a:solidFill>
              </a:rPr>
              <a:t>Ex-ante</a:t>
            </a:r>
            <a:r>
              <a:rPr lang="bg-BG" altLang="zh-CN" sz="1900" dirty="0">
                <a:solidFill>
                  <a:schemeClr val="tx2">
                    <a:lumMod val="75000"/>
                  </a:schemeClr>
                </a:solidFill>
              </a:rPr>
              <a:t> оценка за оперативните програми за </a:t>
            </a:r>
            <a:r>
              <a:rPr lang="ru-RU" altLang="zh-CN" sz="1900" dirty="0">
                <a:solidFill>
                  <a:schemeClr val="tx2">
                    <a:lumMod val="75000"/>
                  </a:schemeClr>
                </a:solidFill>
              </a:rPr>
              <a:t>периода 2021-2027 г., </a:t>
            </a:r>
            <a:r>
              <a:rPr lang="bg-BG" altLang="zh-CN" sz="1900" dirty="0">
                <a:solidFill>
                  <a:schemeClr val="tx2">
                    <a:lumMod val="75000"/>
                  </a:schemeClr>
                </a:solidFill>
              </a:rPr>
              <a:t>Възложител – Министерство на финансите</a:t>
            </a:r>
            <a:r>
              <a:rPr lang="ru-RU" altLang="zh-CN" sz="1900" dirty="0">
                <a:solidFill>
                  <a:schemeClr val="tx2">
                    <a:lumMod val="75000"/>
                  </a:schemeClr>
                </a:solidFill>
              </a:rPr>
              <a:t>.</a:t>
            </a:r>
          </a:p>
          <a:p>
            <a:pPr algn="just">
              <a:spcBef>
                <a:spcPts val="1200"/>
              </a:spcBef>
            </a:pPr>
            <a:r>
              <a:rPr lang="bg-BG" altLang="zh-CN" sz="1900" b="1" dirty="0">
                <a:solidFill>
                  <a:schemeClr val="tx2">
                    <a:lumMod val="75000"/>
                  </a:schemeClr>
                </a:solidFill>
              </a:rPr>
              <a:t>Очаквани резултати – </a:t>
            </a:r>
            <a:r>
              <a:rPr lang="bg-BG" altLang="zh-CN" sz="1900" dirty="0">
                <a:solidFill>
                  <a:schemeClr val="tx2">
                    <a:lumMod val="75000"/>
                  </a:schemeClr>
                </a:solidFill>
              </a:rPr>
              <a:t>Препоръки за: подходящ размер на приноса от програмата за ФИ; вид финансови продукти; целеви групи – крайни получатели; очакван принос на ФИ за постигане на Специфичните цели на съответната програма</a:t>
            </a:r>
            <a:r>
              <a:rPr lang="ru-RU" altLang="zh-CN" sz="1900" dirty="0">
                <a:solidFill>
                  <a:schemeClr val="tx2">
                    <a:lumMod val="75000"/>
                  </a:schemeClr>
                </a:solidFill>
              </a:rPr>
              <a:t>.</a:t>
            </a:r>
          </a:p>
          <a:p>
            <a:pPr algn="just">
              <a:spcBef>
                <a:spcPts val="600"/>
              </a:spcBef>
            </a:pPr>
            <a:endParaRPr lang="zh-CN" altLang="en-US" sz="1900" dirty="0"/>
          </a:p>
        </p:txBody>
      </p:sp>
    </p:spTree>
    <p:extLst>
      <p:ext uri="{BB962C8B-B14F-4D97-AF65-F5344CB8AC3E}">
        <p14:creationId xmlns:p14="http://schemas.microsoft.com/office/powerpoint/2010/main" val="3339542959"/>
      </p:ext>
    </p:extLst>
  </p:cSld>
  <p:clrMapOvr>
    <a:masterClrMapping/>
  </p:clrMapOvr>
  <p:transition spd="slow">
    <p:fade/>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591" name="Title 8"/>
          <p:cNvSpPr>
            <a:spLocks noGrp="1"/>
          </p:cNvSpPr>
          <p:nvPr>
            <p:ph type="ctrTitle"/>
          </p:nvPr>
        </p:nvSpPr>
        <p:spPr>
          <a:xfrm>
            <a:off x="685800" y="2420888"/>
            <a:ext cx="7772400" cy="1470025"/>
          </a:xfrm>
        </p:spPr>
        <p:txBody>
          <a:bodyPr>
            <a:normAutofit fontScale="90000"/>
          </a:bodyPr>
          <a:lstStyle/>
          <a:p>
            <a:br>
              <a:rPr lang="bg-BG" sz="3600" b="1" dirty="0"/>
            </a:br>
            <a:r>
              <a:rPr lang="bg-BG" sz="3600" b="1" dirty="0">
                <a:solidFill>
                  <a:schemeClr val="tx2">
                    <a:lumMod val="75000"/>
                  </a:schemeClr>
                </a:solidFill>
              </a:rPr>
              <a:t>БЛАГОДАРЯ ЗА ВНИМАНИЕТО!</a:t>
            </a:r>
            <a:br>
              <a:rPr lang="bg-BG" sz="3600" b="1" dirty="0">
                <a:solidFill>
                  <a:schemeClr val="tx2">
                    <a:lumMod val="75000"/>
                  </a:schemeClr>
                </a:solidFill>
              </a:rPr>
            </a:br>
            <a:br>
              <a:rPr lang="bg-BG" dirty="0">
                <a:solidFill>
                  <a:schemeClr val="tx2">
                    <a:lumMod val="75000"/>
                  </a:schemeClr>
                </a:solidFill>
              </a:rPr>
            </a:br>
            <a:br>
              <a:rPr lang="en-US"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br>
              <a:rPr lang="bg-BG" sz="1600" dirty="0">
                <a:solidFill>
                  <a:schemeClr val="tx1">
                    <a:lumMod val="65000"/>
                    <a:lumOff val="35000"/>
                  </a:schemeClr>
                </a:solidFill>
              </a:rPr>
            </a:br>
            <a:r>
              <a:rPr lang="en-US" sz="1800" dirty="0">
                <a:solidFill>
                  <a:schemeClr val="tx1">
                    <a:lumMod val="65000"/>
                    <a:lumOff val="35000"/>
                  </a:schemeClr>
                </a:solidFill>
                <a:hlinkClick r:id="rId3"/>
              </a:rPr>
              <a:t>programming@moew.government.bg </a:t>
            </a:r>
            <a:br>
              <a:rPr lang="bg-BG" sz="1800" dirty="0">
                <a:solidFill>
                  <a:schemeClr val="tx1">
                    <a:lumMod val="65000"/>
                    <a:lumOff val="35000"/>
                  </a:schemeClr>
                </a:solidFill>
              </a:rPr>
            </a:br>
            <a:br>
              <a:rPr lang="bg-BG" sz="1800" dirty="0">
                <a:solidFill>
                  <a:schemeClr val="tx1">
                    <a:lumMod val="65000"/>
                    <a:lumOff val="35000"/>
                  </a:schemeClr>
                </a:solidFill>
              </a:rPr>
            </a:br>
            <a:br>
              <a:rPr lang="bg-BG" sz="1800" dirty="0">
                <a:solidFill>
                  <a:schemeClr val="tx1">
                    <a:lumMod val="65000"/>
                    <a:lumOff val="35000"/>
                  </a:schemeClr>
                </a:solidFill>
              </a:rPr>
            </a:br>
            <a:r>
              <a:rPr lang="en-US" sz="1800" dirty="0">
                <a:solidFill>
                  <a:schemeClr val="tx1">
                    <a:lumMod val="65000"/>
                    <a:lumOff val="35000"/>
                  </a:schemeClr>
                </a:solidFill>
                <a:hlinkClick r:id="rId4"/>
              </a:rPr>
              <a:t>https://www.eufunds.bg/bg/opos</a:t>
            </a:r>
            <a:r>
              <a:rPr lang="en-US" sz="1800" dirty="0">
                <a:solidFill>
                  <a:schemeClr val="tx1">
                    <a:lumMod val="65000"/>
                    <a:lumOff val="35000"/>
                  </a:schemeClr>
                </a:solidFill>
              </a:rPr>
              <a:t> </a:t>
            </a:r>
            <a:endParaRPr lang="zh-CN" altLang="en-US" dirty="0"/>
          </a:p>
        </p:txBody>
      </p:sp>
      <p:pic>
        <p:nvPicPr>
          <p:cNvPr id="2097155" name="Picture 4" descr="C:\Users\NMihova\Desktop\Capture4.JPG"/>
          <p:cNvPicPr>
            <a:picLocks noChangeAspect="1" noChangeArrowheads="1"/>
          </p:cNvPicPr>
          <p:nvPr/>
        </p:nvPicPr>
        <p:blipFill>
          <a:blip r:embed="rId5" cstate="print"/>
          <a:srcRect/>
          <a:stretch>
            <a:fillRect/>
          </a:stretch>
        </p:blipFill>
        <p:spPr bwMode="auto">
          <a:xfrm>
            <a:off x="174411" y="133111"/>
            <a:ext cx="1368152" cy="1120174"/>
          </a:xfrm>
          <a:prstGeom prst="rect">
            <a:avLst/>
          </a:prstGeom>
          <a:noFill/>
        </p:spPr>
      </p:pic>
      <p:pic>
        <p:nvPicPr>
          <p:cNvPr id="2097156" name="Picture 5" descr="C:\Users\NMihova\Desktop\Capture5.JPG"/>
          <p:cNvPicPr>
            <a:picLocks noChangeAspect="1" noChangeArrowheads="1"/>
          </p:cNvPicPr>
          <p:nvPr/>
        </p:nvPicPr>
        <p:blipFill>
          <a:blip r:embed="rId6" cstate="print"/>
          <a:srcRect/>
          <a:stretch>
            <a:fillRect/>
          </a:stretch>
        </p:blipFill>
        <p:spPr bwMode="auto">
          <a:xfrm>
            <a:off x="7884368" y="25893"/>
            <a:ext cx="1213282" cy="1334610"/>
          </a:xfrm>
          <a:prstGeom prst="rect">
            <a:avLst/>
          </a:prstGeom>
          <a:noFill/>
        </p:spPr>
      </p:pic>
      <p:pic>
        <p:nvPicPr>
          <p:cNvPr id="2097157" name="Picture 2" descr="C:\Users\NMihova\Desktop\Capture8.jpg"/>
          <p:cNvPicPr>
            <a:picLocks noChangeAspect="1" noChangeArrowheads="1"/>
          </p:cNvPicPr>
          <p:nvPr/>
        </p:nvPicPr>
        <p:blipFill>
          <a:blip r:embed="rId7"/>
          <a:srcRect/>
          <a:stretch>
            <a:fillRect/>
          </a:stretch>
        </p:blipFill>
        <p:spPr bwMode="auto">
          <a:xfrm>
            <a:off x="4617" y="4551853"/>
            <a:ext cx="9108504" cy="2322469"/>
          </a:xfrm>
          <a:prstGeom prst="rect">
            <a:avLst/>
          </a:prstGeom>
          <a:noFill/>
        </p:spPr>
      </p:pic>
      <p:pic>
        <p:nvPicPr>
          <p:cNvPr id="2" name="Picture 1">
            <a:extLst>
              <a:ext uri="{FF2B5EF4-FFF2-40B4-BE49-F238E27FC236}">
                <a16:creationId xmlns:a16="http://schemas.microsoft.com/office/drawing/2014/main" id="{0960974A-DA2C-4DD4-B63C-7C9931F91848}"/>
              </a:ext>
            </a:extLst>
          </p:cNvPr>
          <p:cNvPicPr>
            <a:picLocks noChangeAspect="1"/>
          </p:cNvPicPr>
          <p:nvPr/>
        </p:nvPicPr>
        <p:blipFill>
          <a:blip r:embed="rId8"/>
          <a:stretch>
            <a:fillRect/>
          </a:stretch>
        </p:blipFill>
        <p:spPr>
          <a:xfrm>
            <a:off x="3203848" y="2420888"/>
            <a:ext cx="2305050" cy="1695450"/>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48618" name="Rounded Rectangle 22"/>
          <p:cNvSpPr/>
          <p:nvPr/>
        </p:nvSpPr>
        <p:spPr>
          <a:xfrm>
            <a:off x="251520" y="1988840"/>
            <a:ext cx="8795179" cy="3581350"/>
          </a:xfrm>
          <a:prstGeom prst="round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lstStyle/>
          <a:p>
            <a:pPr algn="just">
              <a:spcBef>
                <a:spcPts val="1200"/>
              </a:spcBef>
              <a:spcAft>
                <a:spcPts val="600"/>
              </a:spcAft>
            </a:pPr>
            <a:endParaRPr lang="bg-BG" sz="2200" dirty="0">
              <a:solidFill>
                <a:schemeClr val="tx2">
                  <a:lumMod val="75000"/>
                </a:schemeClr>
              </a:solidFill>
              <a:cs typeface="Arial" panose="020B0604020202020204" pitchFamily="34" charset="0"/>
            </a:endParaRPr>
          </a:p>
        </p:txBody>
      </p:sp>
      <p:pic>
        <p:nvPicPr>
          <p:cNvPr id="2097173" name="Picture 2" descr="C:\Users\NMihova\Desktop\Capture8.jpg"/>
          <p:cNvPicPr>
            <a:picLocks noChangeAspect="1" noChangeArrowheads="1"/>
          </p:cNvPicPr>
          <p:nvPr/>
        </p:nvPicPr>
        <p:blipFill>
          <a:blip r:embed="rId3"/>
          <a:srcRect/>
          <a:stretch>
            <a:fillRect/>
          </a:stretch>
        </p:blipFill>
        <p:spPr bwMode="auto">
          <a:xfrm>
            <a:off x="0" y="6002238"/>
            <a:ext cx="9154030" cy="855762"/>
          </a:xfrm>
          <a:prstGeom prst="rect">
            <a:avLst/>
          </a:prstGeom>
          <a:noFill/>
        </p:spPr>
      </p:pic>
      <p:pic>
        <p:nvPicPr>
          <p:cNvPr id="2097174"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75"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19" name="TextBox 4"/>
          <p:cNvSpPr txBox="1"/>
          <p:nvPr/>
        </p:nvSpPr>
        <p:spPr>
          <a:xfrm>
            <a:off x="1907704" y="683985"/>
            <a:ext cx="5724456" cy="523220"/>
          </a:xfrm>
          <a:prstGeom prst="rect">
            <a:avLst/>
          </a:prstGeom>
          <a:noFill/>
        </p:spPr>
        <p:txBody>
          <a:bodyPr wrap="square" rtlCol="0">
            <a:spAutoFit/>
          </a:bodyPr>
          <a:lstStyle/>
          <a:p>
            <a:pPr algn="r"/>
            <a:r>
              <a:rPr lang="bg-BG" sz="2800" dirty="0">
                <a:solidFill>
                  <a:srgbClr val="009900"/>
                </a:solidFill>
              </a:rPr>
              <a:t>Нормативна рамка </a:t>
            </a:r>
          </a:p>
        </p:txBody>
      </p:sp>
      <p:cxnSp>
        <p:nvCxnSpPr>
          <p:cNvPr id="3145733"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20" name="Rectangle 1"/>
          <p:cNvSpPr/>
          <p:nvPr/>
        </p:nvSpPr>
        <p:spPr>
          <a:xfrm>
            <a:off x="120161" y="1257330"/>
            <a:ext cx="8772318" cy="4930581"/>
          </a:xfrm>
          <a:prstGeom prst="rect">
            <a:avLst/>
          </a:prstGeom>
        </p:spPr>
        <p:txBody>
          <a:bodyPr wrap="square">
            <a:spAutoFit/>
          </a:bodyPr>
          <a:lstStyle/>
          <a:p>
            <a:r>
              <a:rPr lang="bg-BG" sz="2000" b="1" i="1" dirty="0">
                <a:solidFill>
                  <a:schemeClr val="tx2">
                    <a:lumMod val="75000"/>
                  </a:schemeClr>
                </a:solidFill>
                <a:latin typeface="+mj-lt"/>
                <a:cs typeface="Arial" panose="020B0604020202020204" pitchFamily="34" charset="0"/>
              </a:rPr>
              <a:t>НА ЕВРОПЕЙСКО НИВО:</a:t>
            </a:r>
          </a:p>
          <a:p>
            <a:pPr marL="263525" indent="-263525">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Многогодишна финансова рамка за периода 2021-2027 г.;</a:t>
            </a:r>
            <a:endParaRPr lang="bg-BG" sz="2200" dirty="0"/>
          </a:p>
          <a:p>
            <a:pPr marL="263525" indent="-263525" algn="just">
              <a:buSzPct val="75000"/>
              <a:buFont typeface="Wingdings" panose="05000000000000000000" pitchFamily="2" charset="2"/>
              <a:buChar char="Ø"/>
            </a:pPr>
            <a:r>
              <a:rPr lang="bg-BG" sz="2200" dirty="0">
                <a:solidFill>
                  <a:schemeClr val="tx2">
                    <a:lumMod val="75000"/>
                  </a:schemeClr>
                </a:solidFill>
                <a:cs typeface="Arial" panose="020B0604020202020204" pitchFamily="34" charset="0"/>
              </a:rPr>
              <a:t>Проекти на Общ регламент и</a:t>
            </a:r>
            <a:r>
              <a:rPr lang="en-US" sz="2200" dirty="0">
                <a:solidFill>
                  <a:schemeClr val="tx2">
                    <a:lumMod val="75000"/>
                  </a:schemeClr>
                </a:solidFill>
                <a:cs typeface="Arial" panose="020B0604020202020204" pitchFamily="34" charset="0"/>
              </a:rPr>
              <a:t> Регламент</a:t>
            </a:r>
            <a:r>
              <a:rPr lang="bg-BG" sz="2200" dirty="0">
                <a:solidFill>
                  <a:schemeClr val="tx2">
                    <a:lumMod val="75000"/>
                  </a:schemeClr>
                </a:solidFill>
                <a:cs typeface="Arial" panose="020B0604020202020204" pitchFamily="34" charset="0"/>
              </a:rPr>
              <a:t> относно ЕФРР и КФ за периода 2021-2027 г. </a:t>
            </a:r>
            <a:endParaRPr lang="zh-CN" altLang="en-US" sz="2200" dirty="0"/>
          </a:p>
          <a:p>
            <a:pPr marL="263525" indent="-263525"/>
            <a:endParaRPr lang="bg-BG" sz="1000" b="1" i="1" dirty="0">
              <a:solidFill>
                <a:schemeClr val="tx2">
                  <a:lumMod val="75000"/>
                </a:schemeClr>
              </a:solidFill>
              <a:cs typeface="Arial" panose="020B0604020202020204" pitchFamily="34" charset="0"/>
            </a:endParaRPr>
          </a:p>
          <a:p>
            <a:pPr marL="263525" indent="-263525"/>
            <a:r>
              <a:rPr lang="bg-BG" sz="2000" b="1" i="1" dirty="0">
                <a:solidFill>
                  <a:schemeClr val="tx2">
                    <a:lumMod val="75000"/>
                  </a:schemeClr>
                </a:solidFill>
                <a:cs typeface="Arial" panose="020B0604020202020204" pitchFamily="34" charset="0"/>
              </a:rPr>
              <a:t>НА НАЦИОНАЛНО НИВО:</a:t>
            </a:r>
          </a:p>
          <a:p>
            <a:pPr marL="263525" indent="-263525" algn="just">
              <a:lnSpc>
                <a:spcPct val="90000"/>
              </a:lnSpc>
              <a:spcBef>
                <a:spcPts val="1200"/>
              </a:spcBef>
              <a:buSzPct val="75000"/>
              <a:buFont typeface="Wingdings" panose="05000000000000000000" pitchFamily="2" charset="2"/>
              <a:buChar char="Ø"/>
            </a:pPr>
            <a:r>
              <a:rPr lang="ru-RU" sz="2200" dirty="0">
                <a:solidFill>
                  <a:schemeClr val="tx2">
                    <a:lumMod val="75000"/>
                  </a:schemeClr>
                </a:solidFill>
                <a:cs typeface="Arial" panose="020B0604020202020204" pitchFamily="34" charset="0"/>
              </a:rPr>
              <a:t>РМС № 196</a:t>
            </a:r>
            <a:r>
              <a:rPr lang="en-US" sz="2200" dirty="0">
                <a:solidFill>
                  <a:schemeClr val="tx2">
                    <a:lumMod val="75000"/>
                  </a:schemeClr>
                </a:solidFill>
                <a:cs typeface="Arial" panose="020B0604020202020204" pitchFamily="34" charset="0"/>
              </a:rPr>
              <a:t>/</a:t>
            </a:r>
            <a:r>
              <a:rPr lang="ru-RU" sz="2200" dirty="0">
                <a:solidFill>
                  <a:schemeClr val="tx2">
                    <a:lumMod val="75000"/>
                  </a:schemeClr>
                </a:solidFill>
                <a:cs typeface="Arial" panose="020B0604020202020204" pitchFamily="34" charset="0"/>
              </a:rPr>
              <a:t>11.04.19 </a:t>
            </a:r>
            <a:r>
              <a:rPr lang="en-US" sz="2200" dirty="0">
                <a:solidFill>
                  <a:schemeClr val="tx2">
                    <a:lumMod val="75000"/>
                  </a:schemeClr>
                </a:solidFill>
                <a:cs typeface="Arial" panose="020B0604020202020204" pitchFamily="34" charset="0"/>
              </a:rPr>
              <a:t>- </a:t>
            </a:r>
            <a:r>
              <a:rPr lang="ru-RU" sz="2200" dirty="0">
                <a:solidFill>
                  <a:schemeClr val="tx2">
                    <a:lumMod val="75000"/>
                  </a:schemeClr>
                </a:solidFill>
                <a:cs typeface="Arial" panose="020B0604020202020204" pitchFamily="34" charset="0"/>
              </a:rPr>
              <a:t>Анализ на </a:t>
            </a:r>
            <a:r>
              <a:rPr lang="bg-BG" sz="2200" dirty="0">
                <a:solidFill>
                  <a:schemeClr val="tx2">
                    <a:lumMod val="75000"/>
                  </a:schemeClr>
                </a:solidFill>
                <a:cs typeface="Arial" panose="020B0604020202020204" pitchFamily="34" charset="0"/>
              </a:rPr>
              <a:t>социално-икономическото</a:t>
            </a:r>
            <a:r>
              <a:rPr lang="ru-RU" sz="2200" dirty="0">
                <a:solidFill>
                  <a:schemeClr val="tx2">
                    <a:lumMod val="75000"/>
                  </a:schemeClr>
                </a:solidFill>
                <a:cs typeface="Arial" panose="020B0604020202020204" pitchFamily="34" charset="0"/>
              </a:rPr>
              <a:t> развитие на </a:t>
            </a:r>
            <a:r>
              <a:rPr lang="bg-BG" sz="2200" dirty="0">
                <a:solidFill>
                  <a:schemeClr val="tx2">
                    <a:lumMod val="75000"/>
                  </a:schemeClr>
                </a:solidFill>
                <a:cs typeface="Arial" panose="020B0604020202020204" pitchFamily="34" charset="0"/>
              </a:rPr>
              <a:t>България</a:t>
            </a:r>
            <a:r>
              <a:rPr lang="ru-RU" sz="2200" dirty="0">
                <a:solidFill>
                  <a:schemeClr val="tx2">
                    <a:lumMod val="75000"/>
                  </a:schemeClr>
                </a:solidFill>
                <a:cs typeface="Arial" panose="020B0604020202020204" pitchFamily="34" charset="0"/>
              </a:rPr>
              <a:t> 2007-2017 г.</a:t>
            </a:r>
            <a:r>
              <a:rPr lang="en-US" sz="2200" dirty="0">
                <a:solidFill>
                  <a:schemeClr val="tx2">
                    <a:lumMod val="75000"/>
                  </a:schemeClr>
                </a:solidFill>
                <a:cs typeface="Arial" panose="020B0604020202020204" pitchFamily="34" charset="0"/>
              </a:rPr>
              <a:t>;</a:t>
            </a:r>
            <a:endParaRPr lang="zh-CN" altLang="en-US" sz="2200" dirty="0"/>
          </a:p>
          <a:p>
            <a:pPr marL="263525" indent="-263525" algn="just">
              <a:lnSpc>
                <a:spcPct val="90000"/>
              </a:lnSpc>
              <a:spcBef>
                <a:spcPts val="1200"/>
              </a:spcBef>
              <a:buSzPct val="75000"/>
              <a:buFont typeface="Wingdings" panose="05000000000000000000" pitchFamily="2" charset="2"/>
              <a:buChar char="Ø"/>
            </a:pPr>
            <a:r>
              <a:rPr lang="ru-RU" sz="2200" dirty="0">
                <a:solidFill>
                  <a:schemeClr val="tx2">
                    <a:lumMod val="75000"/>
                  </a:schemeClr>
                </a:solidFill>
                <a:cs typeface="Arial" panose="020B0604020202020204" pitchFamily="34" charset="0"/>
              </a:rPr>
              <a:t>РМС № 142</a:t>
            </a:r>
            <a:r>
              <a:rPr lang="en-US" sz="2200" dirty="0">
                <a:solidFill>
                  <a:schemeClr val="tx2">
                    <a:lumMod val="75000"/>
                  </a:schemeClr>
                </a:solidFill>
                <a:cs typeface="Arial" panose="020B0604020202020204" pitchFamily="34" charset="0"/>
              </a:rPr>
              <a:t>/</a:t>
            </a:r>
            <a:r>
              <a:rPr lang="ru-RU" sz="2200" dirty="0">
                <a:solidFill>
                  <a:schemeClr val="tx2">
                    <a:lumMod val="75000"/>
                  </a:schemeClr>
                </a:solidFill>
                <a:cs typeface="Arial" panose="020B0604020202020204" pitchFamily="34" charset="0"/>
              </a:rPr>
              <a:t>7.06.2019 г. </a:t>
            </a:r>
            <a:r>
              <a:rPr lang="en-US" sz="2200" dirty="0">
                <a:solidFill>
                  <a:schemeClr val="tx2">
                    <a:lumMod val="75000"/>
                  </a:schemeClr>
                </a:solidFill>
                <a:cs typeface="Arial" panose="020B0604020202020204" pitchFamily="34" charset="0"/>
              </a:rPr>
              <a:t>- </a:t>
            </a:r>
            <a:r>
              <a:rPr lang="bg-BG" sz="2200" dirty="0">
                <a:solidFill>
                  <a:schemeClr val="tx2">
                    <a:lumMod val="75000"/>
                  </a:schemeClr>
                </a:solidFill>
                <a:cs typeface="Arial" panose="020B0604020202020204" pitchFamily="34" charset="0"/>
              </a:rPr>
              <a:t>Стратегически и програмни документи за програмния период 2021-2027 г.;</a:t>
            </a:r>
            <a:endParaRPr lang="en-US" sz="2200" dirty="0">
              <a:solidFill>
                <a:schemeClr val="tx2">
                  <a:lumMod val="75000"/>
                </a:schemeClr>
              </a:solidFill>
              <a:cs typeface="Arial" panose="020B0604020202020204" pitchFamily="34" charset="0"/>
            </a:endParaRPr>
          </a:p>
          <a:p>
            <a:pPr marL="263525" indent="-263525" algn="just">
              <a:lnSpc>
                <a:spcPct val="90000"/>
              </a:lnSpc>
              <a:spcBef>
                <a:spcPts val="1200"/>
              </a:spcBef>
              <a:buSzPct val="75000"/>
              <a:buFont typeface="Wingdings" panose="05000000000000000000" pitchFamily="2" charset="2"/>
              <a:buChar char="Ø"/>
            </a:pPr>
            <a:r>
              <a:rPr lang="ru-RU" sz="2200" dirty="0">
                <a:solidFill>
                  <a:schemeClr val="tx2">
                    <a:lumMod val="75000"/>
                  </a:schemeClr>
                </a:solidFill>
                <a:cs typeface="Arial" panose="020B0604020202020204" pitchFamily="34" charset="0"/>
              </a:rPr>
              <a:t>РМС № 335</a:t>
            </a:r>
            <a:r>
              <a:rPr lang="en-US" sz="2200" dirty="0">
                <a:solidFill>
                  <a:schemeClr val="tx2">
                    <a:lumMod val="75000"/>
                  </a:schemeClr>
                </a:solidFill>
                <a:cs typeface="Arial" panose="020B0604020202020204" pitchFamily="34" charset="0"/>
              </a:rPr>
              <a:t>/</a:t>
            </a:r>
            <a:r>
              <a:rPr lang="ru-RU" sz="2200" dirty="0">
                <a:solidFill>
                  <a:schemeClr val="tx2">
                    <a:lumMod val="75000"/>
                  </a:schemeClr>
                </a:solidFill>
                <a:cs typeface="Arial" panose="020B0604020202020204" pitchFamily="34" charset="0"/>
              </a:rPr>
              <a:t>07.06.2019 г. </a:t>
            </a:r>
            <a:r>
              <a:rPr lang="en-US" sz="2200" dirty="0">
                <a:solidFill>
                  <a:schemeClr val="tx2">
                    <a:lumMod val="75000"/>
                  </a:schemeClr>
                </a:solidFill>
                <a:cs typeface="Arial" panose="020B0604020202020204" pitchFamily="34" charset="0"/>
              </a:rPr>
              <a:t>- </a:t>
            </a:r>
            <a:r>
              <a:rPr lang="ru-RU" sz="2200" dirty="0">
                <a:solidFill>
                  <a:schemeClr val="tx2">
                    <a:lumMod val="75000"/>
                  </a:schemeClr>
                </a:solidFill>
                <a:cs typeface="Arial" panose="020B0604020202020204" pitchFamily="34" charset="0"/>
              </a:rPr>
              <a:t>Индикативно финансово </a:t>
            </a:r>
            <a:r>
              <a:rPr lang="bg-BG" sz="2200" dirty="0">
                <a:solidFill>
                  <a:schemeClr val="tx2">
                    <a:lumMod val="75000"/>
                  </a:schemeClr>
                </a:solidFill>
                <a:cs typeface="Arial" panose="020B0604020202020204" pitchFamily="34" charset="0"/>
              </a:rPr>
              <a:t>разпределение</a:t>
            </a:r>
            <a:r>
              <a:rPr lang="ru-RU" sz="2200" dirty="0">
                <a:solidFill>
                  <a:schemeClr val="tx2">
                    <a:lumMod val="75000"/>
                  </a:schemeClr>
                </a:solidFill>
                <a:cs typeface="Arial" panose="020B0604020202020204" pitchFamily="34" charset="0"/>
              </a:rPr>
              <a:t> на </a:t>
            </a:r>
            <a:r>
              <a:rPr lang="bg-BG" sz="2200" dirty="0">
                <a:solidFill>
                  <a:schemeClr val="tx2">
                    <a:lumMod val="75000"/>
                  </a:schemeClr>
                </a:solidFill>
                <a:cs typeface="Arial" panose="020B0604020202020204" pitchFamily="34" charset="0"/>
              </a:rPr>
              <a:t>средствата</a:t>
            </a:r>
            <a:r>
              <a:rPr lang="ru-RU" sz="2200" dirty="0">
                <a:solidFill>
                  <a:schemeClr val="tx2">
                    <a:lumMod val="75000"/>
                  </a:schemeClr>
                </a:solidFill>
                <a:cs typeface="Arial" panose="020B0604020202020204" pitchFamily="34" charset="0"/>
              </a:rPr>
              <a:t> за 2021-2027 г. по цели на </a:t>
            </a:r>
            <a:r>
              <a:rPr lang="bg-BG" sz="2200" dirty="0">
                <a:solidFill>
                  <a:schemeClr val="tx2">
                    <a:lumMod val="75000"/>
                  </a:schemeClr>
                </a:solidFill>
                <a:cs typeface="Arial" panose="020B0604020202020204" pitchFamily="34" charset="0"/>
              </a:rPr>
              <a:t>политиката</a:t>
            </a:r>
            <a:r>
              <a:rPr lang="ru-RU" sz="2200" dirty="0">
                <a:solidFill>
                  <a:schemeClr val="tx2">
                    <a:lumMod val="75000"/>
                  </a:schemeClr>
                </a:solidFill>
                <a:cs typeface="Arial" panose="020B0604020202020204" pitchFamily="34" charset="0"/>
              </a:rPr>
              <a:t> и </a:t>
            </a:r>
            <a:r>
              <a:rPr lang="bg-BG" sz="2200" dirty="0">
                <a:solidFill>
                  <a:schemeClr val="tx2">
                    <a:lumMod val="75000"/>
                  </a:schemeClr>
                </a:solidFill>
                <a:cs typeface="Arial" panose="020B0604020202020204" pitchFamily="34" charset="0"/>
              </a:rPr>
              <a:t>програми;</a:t>
            </a:r>
          </a:p>
          <a:p>
            <a:pPr marL="263525" indent="-263525" algn="just">
              <a:lnSpc>
                <a:spcPct val="90000"/>
              </a:lnSpc>
              <a:spcBef>
                <a:spcPts val="1200"/>
              </a:spcBef>
              <a:buSzPct val="75000"/>
              <a:buFont typeface="Wingdings" panose="05000000000000000000" pitchFamily="2" charset="2"/>
              <a:buChar char="Ø"/>
            </a:pPr>
            <a:r>
              <a:rPr lang="ru-RU" sz="2200" dirty="0">
                <a:solidFill>
                  <a:schemeClr val="tx2">
                    <a:lumMod val="75000"/>
                  </a:schemeClr>
                </a:solidFill>
                <a:cs typeface="Arial" panose="020B0604020202020204" pitchFamily="34" charset="0"/>
              </a:rPr>
              <a:t>РМС № 368/25.06.19 </a:t>
            </a:r>
            <a:r>
              <a:rPr lang="en-US" sz="2200" dirty="0">
                <a:solidFill>
                  <a:schemeClr val="tx2">
                    <a:lumMod val="75000"/>
                  </a:schemeClr>
                </a:solidFill>
                <a:cs typeface="Arial" panose="020B0604020202020204" pitchFamily="34" charset="0"/>
              </a:rPr>
              <a:t>- </a:t>
            </a:r>
            <a:r>
              <a:rPr lang="bg-BG" sz="2200" dirty="0">
                <a:solidFill>
                  <a:schemeClr val="tx2">
                    <a:lumMod val="75000"/>
                  </a:schemeClr>
                </a:solidFill>
                <a:cs typeface="Arial" panose="020B0604020202020204" pitchFamily="34" charset="0"/>
              </a:rPr>
              <a:t>Списък</a:t>
            </a:r>
            <a:r>
              <a:rPr lang="ru-RU" sz="2200" dirty="0">
                <a:solidFill>
                  <a:schemeClr val="tx2">
                    <a:lumMod val="75000"/>
                  </a:schemeClr>
                </a:solidFill>
                <a:cs typeface="Arial" panose="020B0604020202020204" pitchFamily="34" charset="0"/>
              </a:rPr>
              <a:t> с действия, </a:t>
            </a:r>
            <a:r>
              <a:rPr lang="bg-BG" sz="2200" dirty="0">
                <a:solidFill>
                  <a:schemeClr val="tx2">
                    <a:lumMod val="75000"/>
                  </a:schemeClr>
                </a:solidFill>
                <a:cs typeface="Arial" panose="020B0604020202020204" pitchFamily="34" charset="0"/>
              </a:rPr>
              <a:t>отговорни</a:t>
            </a:r>
            <a:r>
              <a:rPr lang="ru-RU" sz="2200" dirty="0">
                <a:solidFill>
                  <a:schemeClr val="tx2">
                    <a:lumMod val="75000"/>
                  </a:schemeClr>
                </a:solidFill>
                <a:cs typeface="Arial" panose="020B0604020202020204" pitchFamily="34" charset="0"/>
              </a:rPr>
              <a:t> институции и </a:t>
            </a:r>
            <a:r>
              <a:rPr lang="bg-BG" sz="2200" dirty="0">
                <a:solidFill>
                  <a:schemeClr val="tx2">
                    <a:lumMod val="75000"/>
                  </a:schemeClr>
                </a:solidFill>
                <a:cs typeface="Arial" panose="020B0604020202020204" pitchFamily="34" charset="0"/>
              </a:rPr>
              <a:t>срокове във връзка с благоприятстващите </a:t>
            </a:r>
            <a:r>
              <a:rPr lang="ru-RU" sz="2200" dirty="0">
                <a:solidFill>
                  <a:schemeClr val="tx2">
                    <a:lumMod val="75000"/>
                  </a:schemeClr>
                </a:solidFill>
                <a:cs typeface="Arial" panose="020B0604020202020204" pitchFamily="34" charset="0"/>
              </a:rPr>
              <a:t>условия.</a:t>
            </a:r>
          </a:p>
        </p:txBody>
      </p:sp>
    </p:spTree>
  </p:cSld>
  <p:clrMapOvr>
    <a:masterClrMapping/>
  </p:clrMapOvr>
  <p:transition spd="slow">
    <p:fade/>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6" name="Picture 2" descr="C:\Users\NMihova\Desktop\Capture8.jpg"/>
          <p:cNvPicPr>
            <a:picLocks noChangeAspect="1" noChangeArrowheads="1"/>
          </p:cNvPicPr>
          <p:nvPr/>
        </p:nvPicPr>
        <p:blipFill>
          <a:blip r:embed="rId3"/>
          <a:srcRect/>
          <a:stretch>
            <a:fillRect/>
          </a:stretch>
        </p:blipFill>
        <p:spPr bwMode="auto">
          <a:xfrm>
            <a:off x="0" y="6165304"/>
            <a:ext cx="9154030" cy="692696"/>
          </a:xfrm>
          <a:prstGeom prst="rect">
            <a:avLst/>
          </a:prstGeom>
          <a:noFill/>
        </p:spPr>
      </p:pic>
      <p:pic>
        <p:nvPicPr>
          <p:cNvPr id="2097177"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78"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24" name="TextBox 4"/>
          <p:cNvSpPr txBox="1"/>
          <p:nvPr/>
        </p:nvSpPr>
        <p:spPr>
          <a:xfrm>
            <a:off x="1619673" y="590708"/>
            <a:ext cx="6213745" cy="523220"/>
          </a:xfrm>
          <a:prstGeom prst="rect">
            <a:avLst/>
          </a:prstGeom>
          <a:noFill/>
        </p:spPr>
        <p:txBody>
          <a:bodyPr wrap="square" rtlCol="0">
            <a:spAutoFit/>
          </a:bodyPr>
          <a:lstStyle/>
          <a:p>
            <a:pPr algn="r"/>
            <a:r>
              <a:rPr lang="be-BY" sz="2800" dirty="0">
                <a:solidFill>
                  <a:srgbClr val="009900"/>
                </a:solidFill>
              </a:rPr>
              <a:t>Финансова рамка на ОПОС 21-27</a:t>
            </a:r>
          </a:p>
        </p:txBody>
      </p:sp>
      <p:cxnSp>
        <p:nvCxnSpPr>
          <p:cNvPr id="3145734"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25" name="TextBox 1"/>
          <p:cNvSpPr txBox="1"/>
          <p:nvPr/>
        </p:nvSpPr>
        <p:spPr>
          <a:xfrm>
            <a:off x="611560" y="1670605"/>
            <a:ext cx="7416824" cy="400110"/>
          </a:xfrm>
          <a:prstGeom prst="rect">
            <a:avLst/>
          </a:prstGeom>
          <a:noFill/>
        </p:spPr>
        <p:txBody>
          <a:bodyPr wrap="square" rtlCol="0">
            <a:spAutoFit/>
          </a:bodyPr>
          <a:lstStyle/>
          <a:p>
            <a:pPr algn="just"/>
            <a:endParaRPr lang="bg-BG" sz="2000" dirty="0">
              <a:solidFill>
                <a:schemeClr val="tx2">
                  <a:lumMod val="75000"/>
                </a:schemeClr>
              </a:solidFill>
              <a:cs typeface="Arial" panose="020B0604020202020204" pitchFamily="34" charset="0"/>
            </a:endParaRPr>
          </a:p>
        </p:txBody>
      </p:sp>
      <p:graphicFrame>
        <p:nvGraphicFramePr>
          <p:cNvPr id="4194304" name="Table 3"/>
          <p:cNvGraphicFramePr>
            <a:graphicFrameLocks noGrp="1"/>
          </p:cNvGraphicFramePr>
          <p:nvPr>
            <p:extLst>
              <p:ext uri="{D42A27DB-BD31-4B8C-83A1-F6EECF244321}">
                <p14:modId xmlns:p14="http://schemas.microsoft.com/office/powerpoint/2010/main" val="3044690298"/>
              </p:ext>
            </p:extLst>
          </p:nvPr>
        </p:nvGraphicFramePr>
        <p:xfrm>
          <a:off x="259978" y="1670605"/>
          <a:ext cx="8704509" cy="4409925"/>
        </p:xfrm>
        <a:graphic>
          <a:graphicData uri="http://schemas.openxmlformats.org/drawingml/2006/table">
            <a:tbl>
              <a:tblPr firstRow="1" bandRow="1">
                <a:tableStyleId>{F5AB1C69-6EDB-4FF4-983F-18BD219EF322}</a:tableStyleId>
              </a:tblPr>
              <a:tblGrid>
                <a:gridCol w="466314">
                  <a:extLst>
                    <a:ext uri="{9D8B030D-6E8A-4147-A177-3AD203B41FA5}">
                      <a16:colId xmlns:a16="http://schemas.microsoft.com/office/drawing/2014/main" val="20000"/>
                    </a:ext>
                  </a:extLst>
                </a:gridCol>
                <a:gridCol w="5654162">
                  <a:extLst>
                    <a:ext uri="{9D8B030D-6E8A-4147-A177-3AD203B41FA5}">
                      <a16:colId xmlns:a16="http://schemas.microsoft.com/office/drawing/2014/main" val="20001"/>
                    </a:ext>
                  </a:extLst>
                </a:gridCol>
                <a:gridCol w="2584033">
                  <a:extLst>
                    <a:ext uri="{9D8B030D-6E8A-4147-A177-3AD203B41FA5}">
                      <a16:colId xmlns:a16="http://schemas.microsoft.com/office/drawing/2014/main" val="20002"/>
                    </a:ext>
                  </a:extLst>
                </a:gridCol>
              </a:tblGrid>
              <a:tr h="854637">
                <a:tc gridSpan="3">
                  <a:txBody>
                    <a:bodyPr/>
                    <a:lstStyle/>
                    <a:p>
                      <a:pPr algn="ctr"/>
                      <a:endParaRPr lang="en-US" sz="1400" dirty="0">
                        <a:solidFill>
                          <a:schemeClr val="tx1"/>
                        </a:solidFill>
                      </a:endParaRPr>
                    </a:p>
                    <a:p>
                      <a:pPr algn="ctr"/>
                      <a:r>
                        <a:rPr lang="ru-RU" sz="2200" dirty="0">
                          <a:solidFill>
                            <a:schemeClr val="tx1"/>
                          </a:solidFill>
                        </a:rPr>
                        <a:t>ИНДИКАТИВНО </a:t>
                      </a:r>
                      <a:r>
                        <a:rPr lang="bg-BG" sz="2200" noProof="0" dirty="0">
                          <a:solidFill>
                            <a:schemeClr val="tx1"/>
                          </a:solidFill>
                        </a:rPr>
                        <a:t>РАЗПРЕДЕЛЕНИЕ</a:t>
                      </a:r>
                      <a:r>
                        <a:rPr lang="ru-RU" sz="2200" dirty="0">
                          <a:solidFill>
                            <a:schemeClr val="tx1"/>
                          </a:solidFill>
                        </a:rPr>
                        <a:t> ПО </a:t>
                      </a:r>
                      <a:r>
                        <a:rPr lang="bg-BG" sz="2200" noProof="0" dirty="0">
                          <a:solidFill>
                            <a:schemeClr val="tx1"/>
                          </a:solidFill>
                        </a:rPr>
                        <a:t>ФОНДОВЕ</a:t>
                      </a:r>
                      <a:endParaRPr lang="ru-RU" sz="2200" dirty="0">
                        <a:solidFill>
                          <a:schemeClr val="tx1"/>
                        </a:solidFill>
                      </a:endParaRPr>
                    </a:p>
                  </a:txBody>
                  <a:tcPr/>
                </a:tc>
                <a:tc hMerge="1">
                  <a:txBody>
                    <a:bodyPr/>
                    <a:lstStyle/>
                    <a:p>
                      <a:endParaRPr lang="bg-BG" dirty="0"/>
                    </a:p>
                  </a:txBody>
                  <a:tcPr/>
                </a:tc>
                <a:tc hMerge="1">
                  <a:txBody>
                    <a:bodyPr/>
                    <a:lstStyle/>
                    <a:p>
                      <a:endParaRPr lang="bg-BG" dirty="0"/>
                    </a:p>
                  </a:txBody>
                  <a:tcPr/>
                </a:tc>
                <a:extLst>
                  <a:ext uri="{0D108BD9-81ED-4DB2-BD59-A6C34878D82A}">
                    <a16:rowId xmlns:a16="http://schemas.microsoft.com/office/drawing/2014/main" val="10000"/>
                  </a:ext>
                </a:extLst>
              </a:tr>
              <a:tr h="444411">
                <a:tc>
                  <a:txBody>
                    <a:bodyPr/>
                    <a:lstStyle/>
                    <a:p>
                      <a:endParaRPr lang="bg-BG" sz="2000" dirty="0"/>
                    </a:p>
                  </a:txBody>
                  <a:tcPr/>
                </a:tc>
                <a:tc>
                  <a:txBody>
                    <a:bodyPr/>
                    <a:lstStyle/>
                    <a:p>
                      <a:pPr algn="ctr"/>
                      <a:r>
                        <a:rPr lang="bg-BG" sz="2000" b="1" dirty="0">
                          <a:solidFill>
                            <a:schemeClr val="tx1"/>
                          </a:solidFill>
                        </a:rPr>
                        <a:t>Източник</a:t>
                      </a:r>
                    </a:p>
                  </a:txBody>
                  <a:tcPr/>
                </a:tc>
                <a:tc>
                  <a:txBody>
                    <a:bodyPr/>
                    <a:lstStyle/>
                    <a:p>
                      <a:pPr algn="ctr"/>
                      <a:r>
                        <a:rPr lang="bg-BG" sz="2000" b="1" dirty="0">
                          <a:solidFill>
                            <a:schemeClr val="tx1"/>
                          </a:solidFill>
                        </a:rPr>
                        <a:t>Евро</a:t>
                      </a:r>
                    </a:p>
                  </a:txBody>
                  <a:tcPr/>
                </a:tc>
                <a:extLst>
                  <a:ext uri="{0D108BD9-81ED-4DB2-BD59-A6C34878D82A}">
                    <a16:rowId xmlns:a16="http://schemas.microsoft.com/office/drawing/2014/main" val="10001"/>
                  </a:ext>
                </a:extLst>
              </a:tr>
              <a:tr h="444411">
                <a:tc>
                  <a:txBody>
                    <a:bodyPr/>
                    <a:lstStyle/>
                    <a:p>
                      <a:r>
                        <a:rPr lang="bg-BG" sz="2000" b="1" dirty="0">
                          <a:solidFill>
                            <a:schemeClr val="accent3">
                              <a:lumMod val="50000"/>
                            </a:schemeClr>
                          </a:solidFill>
                        </a:rPr>
                        <a:t>1.</a:t>
                      </a:r>
                    </a:p>
                  </a:txBody>
                  <a:tcPr/>
                </a:tc>
                <a:tc>
                  <a:txBody>
                    <a:bodyPr/>
                    <a:lstStyle/>
                    <a:p>
                      <a:r>
                        <a:rPr lang="bg-BG" sz="2000" b="1" dirty="0">
                          <a:solidFill>
                            <a:schemeClr val="accent3">
                              <a:lumMod val="50000"/>
                            </a:schemeClr>
                          </a:solidFill>
                        </a:rPr>
                        <a:t>Кохезионен фонд </a:t>
                      </a:r>
                      <a:r>
                        <a:rPr lang="en-US" sz="2000" b="1" dirty="0">
                          <a:solidFill>
                            <a:schemeClr val="accent3">
                              <a:lumMod val="50000"/>
                            </a:schemeClr>
                          </a:solidFill>
                        </a:rPr>
                        <a:t>(</a:t>
                      </a:r>
                      <a:r>
                        <a:rPr lang="bg-BG" sz="2000" b="1" dirty="0">
                          <a:solidFill>
                            <a:schemeClr val="accent3">
                              <a:lumMod val="50000"/>
                            </a:schemeClr>
                          </a:solidFill>
                        </a:rPr>
                        <a:t>ЦП 2</a:t>
                      </a:r>
                      <a:r>
                        <a:rPr lang="en-US" sz="2000" b="1" dirty="0">
                          <a:solidFill>
                            <a:schemeClr val="accent3">
                              <a:lumMod val="50000"/>
                            </a:schemeClr>
                          </a:solidFill>
                        </a:rPr>
                        <a:t>)</a:t>
                      </a:r>
                      <a:endParaRPr lang="bg-BG" sz="2000" b="1" dirty="0">
                        <a:solidFill>
                          <a:schemeClr val="accent3">
                            <a:lumMod val="50000"/>
                          </a:schemeClr>
                        </a:solidFill>
                      </a:endParaRPr>
                    </a:p>
                  </a:txBody>
                  <a:tcPr/>
                </a:tc>
                <a:tc>
                  <a:txBody>
                    <a:bodyPr/>
                    <a:lstStyle/>
                    <a:p>
                      <a:pPr algn="r"/>
                      <a:r>
                        <a:rPr lang="bg-BG" sz="2000" b="1" dirty="0">
                          <a:solidFill>
                            <a:schemeClr val="accent3">
                              <a:lumMod val="50000"/>
                            </a:schemeClr>
                          </a:solidFill>
                        </a:rPr>
                        <a:t>631 480 000,00</a:t>
                      </a:r>
                    </a:p>
                  </a:txBody>
                  <a:tcPr/>
                </a:tc>
                <a:extLst>
                  <a:ext uri="{0D108BD9-81ED-4DB2-BD59-A6C34878D82A}">
                    <a16:rowId xmlns:a16="http://schemas.microsoft.com/office/drawing/2014/main" val="10002"/>
                  </a:ext>
                </a:extLst>
              </a:tr>
              <a:tr h="444411">
                <a:tc>
                  <a:txBody>
                    <a:bodyPr/>
                    <a:lstStyle/>
                    <a:p>
                      <a:r>
                        <a:rPr lang="bg-BG" sz="2000" b="1" dirty="0">
                          <a:solidFill>
                            <a:schemeClr val="accent3">
                              <a:lumMod val="50000"/>
                            </a:schemeClr>
                          </a:solidFill>
                        </a:rPr>
                        <a:t>2.</a:t>
                      </a:r>
                    </a:p>
                  </a:txBody>
                  <a:tcPr/>
                </a:tc>
                <a:tc>
                  <a:txBody>
                    <a:bodyPr/>
                    <a:lstStyle/>
                    <a:p>
                      <a:r>
                        <a:rPr lang="bg-BG" sz="2000" b="1" dirty="0">
                          <a:solidFill>
                            <a:schemeClr val="accent3">
                              <a:lumMod val="50000"/>
                            </a:schemeClr>
                          </a:solidFill>
                        </a:rPr>
                        <a:t>Европейски фонд за регионално развитие (ЦП</a:t>
                      </a:r>
                      <a:r>
                        <a:rPr lang="en-US" sz="2000" b="1" dirty="0">
                          <a:solidFill>
                            <a:schemeClr val="accent3">
                              <a:lumMod val="50000"/>
                            </a:schemeClr>
                          </a:solidFill>
                        </a:rPr>
                        <a:t> </a:t>
                      </a:r>
                      <a:r>
                        <a:rPr lang="bg-BG" sz="2000" b="1" dirty="0">
                          <a:solidFill>
                            <a:schemeClr val="accent3">
                              <a:lumMod val="50000"/>
                            </a:schemeClr>
                          </a:solidFill>
                        </a:rPr>
                        <a:t>2)</a:t>
                      </a:r>
                      <a:endParaRPr lang="zh-CN" altLang="en-US"/>
                    </a:p>
                  </a:txBody>
                  <a:tcPr/>
                </a:tc>
                <a:tc>
                  <a:txBody>
                    <a:bodyPr/>
                    <a:lstStyle/>
                    <a:p>
                      <a:pPr algn="r"/>
                      <a:r>
                        <a:rPr lang="bg-BG" sz="2000" b="1" dirty="0">
                          <a:solidFill>
                            <a:schemeClr val="accent3">
                              <a:lumMod val="50000"/>
                            </a:schemeClr>
                          </a:solidFill>
                        </a:rPr>
                        <a:t>882 040 000,00</a:t>
                      </a:r>
                    </a:p>
                  </a:txBody>
                  <a:tcPr/>
                </a:tc>
                <a:extLst>
                  <a:ext uri="{0D108BD9-81ED-4DB2-BD59-A6C34878D82A}">
                    <a16:rowId xmlns:a16="http://schemas.microsoft.com/office/drawing/2014/main" val="10003"/>
                  </a:ext>
                </a:extLst>
              </a:tr>
              <a:tr h="444411">
                <a:tc>
                  <a:txBody>
                    <a:bodyPr/>
                    <a:lstStyle/>
                    <a:p>
                      <a:r>
                        <a:rPr lang="bg-BG" sz="2000" b="1" dirty="0">
                          <a:solidFill>
                            <a:schemeClr val="accent3">
                              <a:lumMod val="50000"/>
                            </a:schemeClr>
                          </a:solidFill>
                        </a:rPr>
                        <a:t>3.</a:t>
                      </a:r>
                    </a:p>
                  </a:txBody>
                  <a:tcPr/>
                </a:tc>
                <a:tc>
                  <a:txBody>
                    <a:bodyPr/>
                    <a:lstStyle/>
                    <a:p>
                      <a:r>
                        <a:rPr lang="bg-BG" sz="2000" b="1" dirty="0">
                          <a:solidFill>
                            <a:schemeClr val="accent3">
                              <a:lumMod val="50000"/>
                            </a:schemeClr>
                          </a:solidFill>
                        </a:rPr>
                        <a:t>Кохезионен фонд </a:t>
                      </a:r>
                      <a:r>
                        <a:rPr lang="en-US" sz="2000" b="1" dirty="0">
                          <a:solidFill>
                            <a:schemeClr val="accent3">
                              <a:lumMod val="50000"/>
                            </a:schemeClr>
                          </a:solidFill>
                        </a:rPr>
                        <a:t>(</a:t>
                      </a:r>
                      <a:r>
                        <a:rPr lang="bg-BG" sz="2000" b="1" dirty="0">
                          <a:solidFill>
                            <a:schemeClr val="accent3">
                              <a:lumMod val="50000"/>
                            </a:schemeClr>
                          </a:solidFill>
                        </a:rPr>
                        <a:t>ТП</a:t>
                      </a:r>
                      <a:r>
                        <a:rPr lang="en-US" sz="2000" b="1" dirty="0">
                          <a:solidFill>
                            <a:schemeClr val="accent3">
                              <a:lumMod val="50000"/>
                            </a:schemeClr>
                          </a:solidFill>
                        </a:rPr>
                        <a:t>)</a:t>
                      </a:r>
                      <a:endParaRPr lang="bg-BG" sz="2000" b="1" dirty="0">
                        <a:solidFill>
                          <a:schemeClr val="accent3">
                            <a:lumMod val="50000"/>
                          </a:schemeClr>
                        </a:solidFill>
                      </a:endParaRPr>
                    </a:p>
                  </a:txBody>
                  <a:tcPr/>
                </a:tc>
                <a:tc>
                  <a:txBody>
                    <a:bodyPr/>
                    <a:lstStyle/>
                    <a:p>
                      <a:pPr algn="r"/>
                      <a:r>
                        <a:rPr lang="bg-BG" sz="2000" b="1" dirty="0">
                          <a:solidFill>
                            <a:schemeClr val="accent3">
                              <a:lumMod val="50000"/>
                            </a:schemeClr>
                          </a:solidFill>
                        </a:rPr>
                        <a:t>15 590 000,00</a:t>
                      </a:r>
                    </a:p>
                  </a:txBody>
                  <a:tcPr/>
                </a:tc>
                <a:extLst>
                  <a:ext uri="{0D108BD9-81ED-4DB2-BD59-A6C34878D82A}">
                    <a16:rowId xmlns:a16="http://schemas.microsoft.com/office/drawing/2014/main" val="10004"/>
                  </a:ext>
                </a:extLst>
              </a:tr>
              <a:tr h="444411">
                <a:tc>
                  <a:txBody>
                    <a:bodyPr/>
                    <a:lstStyle/>
                    <a:p>
                      <a:r>
                        <a:rPr lang="bg-BG" sz="2000" b="1" dirty="0">
                          <a:solidFill>
                            <a:schemeClr val="accent3">
                              <a:lumMod val="50000"/>
                            </a:schemeClr>
                          </a:solidFill>
                        </a:rPr>
                        <a:t>4. </a:t>
                      </a:r>
                    </a:p>
                  </a:txBody>
                  <a:tcPr/>
                </a:tc>
                <a:tc>
                  <a:txBody>
                    <a:bodyPr/>
                    <a:lstStyle/>
                    <a:p>
                      <a:r>
                        <a:rPr lang="ru-RU" sz="2000" b="1" dirty="0">
                          <a:solidFill>
                            <a:schemeClr val="accent3">
                              <a:lumMod val="50000"/>
                            </a:schemeClr>
                          </a:solidFill>
                        </a:rPr>
                        <a:t>Европейски фонд за </a:t>
                      </a:r>
                      <a:r>
                        <a:rPr lang="bg-BG" sz="2000" b="1" noProof="0" dirty="0">
                          <a:solidFill>
                            <a:schemeClr val="accent3">
                              <a:lumMod val="50000"/>
                            </a:schemeClr>
                          </a:solidFill>
                        </a:rPr>
                        <a:t>регионално</a:t>
                      </a:r>
                      <a:r>
                        <a:rPr lang="ru-RU" sz="2000" b="1" dirty="0">
                          <a:solidFill>
                            <a:schemeClr val="accent3">
                              <a:lumMod val="50000"/>
                            </a:schemeClr>
                          </a:solidFill>
                        </a:rPr>
                        <a:t> развитие</a:t>
                      </a:r>
                      <a:r>
                        <a:rPr lang="en-US" sz="2000" b="1" dirty="0">
                          <a:solidFill>
                            <a:schemeClr val="accent3">
                              <a:lumMod val="50000"/>
                            </a:schemeClr>
                          </a:solidFill>
                        </a:rPr>
                        <a:t> </a:t>
                      </a:r>
                      <a:r>
                        <a:rPr lang="ru-RU" sz="2000" b="1" dirty="0">
                          <a:solidFill>
                            <a:schemeClr val="accent3">
                              <a:lumMod val="50000"/>
                            </a:schemeClr>
                          </a:solidFill>
                        </a:rPr>
                        <a:t>(</a:t>
                      </a:r>
                      <a:r>
                        <a:rPr lang="bg-BG" sz="2000" b="1" noProof="0" dirty="0">
                          <a:solidFill>
                            <a:schemeClr val="accent3">
                              <a:lumMod val="50000"/>
                            </a:schemeClr>
                          </a:solidFill>
                        </a:rPr>
                        <a:t>ТП</a:t>
                      </a:r>
                      <a:r>
                        <a:rPr lang="ru-RU" sz="2000" b="1" dirty="0">
                          <a:solidFill>
                            <a:schemeClr val="accent3">
                              <a:lumMod val="50000"/>
                            </a:schemeClr>
                          </a:solidFill>
                        </a:rPr>
                        <a:t>)</a:t>
                      </a:r>
                      <a:endParaRPr lang="bg-BG" sz="2000" b="1" dirty="0">
                        <a:solidFill>
                          <a:schemeClr val="accent3">
                            <a:lumMod val="50000"/>
                          </a:schemeClr>
                        </a:solidFill>
                      </a:endParaRPr>
                    </a:p>
                  </a:txBody>
                  <a:tcPr/>
                </a:tc>
                <a:tc>
                  <a:txBody>
                    <a:bodyPr/>
                    <a:lstStyle/>
                    <a:p>
                      <a:pPr algn="r"/>
                      <a:r>
                        <a:rPr lang="en-US" sz="2000" b="1" dirty="0">
                          <a:solidFill>
                            <a:schemeClr val="accent3">
                              <a:lumMod val="50000"/>
                            </a:schemeClr>
                          </a:solidFill>
                        </a:rPr>
                        <a:t>21 730 000,00</a:t>
                      </a:r>
                      <a:endParaRPr lang="bg-BG" sz="2000" b="1" dirty="0">
                        <a:solidFill>
                          <a:schemeClr val="accent3">
                            <a:lumMod val="50000"/>
                          </a:schemeClr>
                        </a:solidFill>
                      </a:endParaRPr>
                    </a:p>
                  </a:txBody>
                  <a:tcPr/>
                </a:tc>
                <a:extLst>
                  <a:ext uri="{0D108BD9-81ED-4DB2-BD59-A6C34878D82A}">
                    <a16:rowId xmlns:a16="http://schemas.microsoft.com/office/drawing/2014/main" val="10005"/>
                  </a:ext>
                </a:extLst>
              </a:tr>
              <a:tr h="444411">
                <a:tc gridSpan="2">
                  <a:txBody>
                    <a:bodyPr/>
                    <a:lstStyle/>
                    <a:p>
                      <a:r>
                        <a:rPr lang="bg-BG" sz="2000" b="1" dirty="0">
                          <a:solidFill>
                            <a:srgbClr val="003300"/>
                          </a:solidFill>
                        </a:rPr>
                        <a:t>Общо Кохезионен фонд</a:t>
                      </a:r>
                    </a:p>
                  </a:txBody>
                  <a:tcPr/>
                </a:tc>
                <a:tc hMerge="1">
                  <a:txBody>
                    <a:bodyPr/>
                    <a:lstStyle/>
                    <a:p>
                      <a:endParaRPr lang="bg-BG" dirty="0"/>
                    </a:p>
                  </a:txBody>
                  <a:tcPr/>
                </a:tc>
                <a:tc>
                  <a:txBody>
                    <a:bodyPr/>
                    <a:lstStyle/>
                    <a:p>
                      <a:pPr algn="r"/>
                      <a:r>
                        <a:rPr lang="bg-BG" sz="2000" b="1" dirty="0">
                          <a:solidFill>
                            <a:srgbClr val="003300"/>
                          </a:solidFill>
                        </a:rPr>
                        <a:t>647 070 000,00</a:t>
                      </a:r>
                    </a:p>
                  </a:txBody>
                  <a:tcPr/>
                </a:tc>
                <a:extLst>
                  <a:ext uri="{0D108BD9-81ED-4DB2-BD59-A6C34878D82A}">
                    <a16:rowId xmlns:a16="http://schemas.microsoft.com/office/drawing/2014/main" val="10006"/>
                  </a:ext>
                </a:extLst>
              </a:tr>
              <a:tr h="444411">
                <a:tc gridSpan="2">
                  <a:txBody>
                    <a:bodyPr/>
                    <a:lstStyle/>
                    <a:p>
                      <a:r>
                        <a:rPr lang="bg-BG" sz="2000" b="1" dirty="0">
                          <a:solidFill>
                            <a:srgbClr val="003300"/>
                          </a:solidFill>
                        </a:rPr>
                        <a:t>Общо Европейски фонд за регионално развитие</a:t>
                      </a:r>
                    </a:p>
                  </a:txBody>
                  <a:tcPr/>
                </a:tc>
                <a:tc hMerge="1">
                  <a:txBody>
                    <a:bodyPr/>
                    <a:lstStyle/>
                    <a:p>
                      <a:endParaRPr lang="bg-BG" dirty="0"/>
                    </a:p>
                  </a:txBody>
                  <a:tcPr/>
                </a:tc>
                <a:tc>
                  <a:txBody>
                    <a:bodyPr/>
                    <a:lstStyle/>
                    <a:p>
                      <a:pPr algn="r"/>
                      <a:r>
                        <a:rPr lang="bg-BG" sz="2000" b="1" dirty="0">
                          <a:solidFill>
                            <a:srgbClr val="003300"/>
                          </a:solidFill>
                        </a:rPr>
                        <a:t>903 770 000,00</a:t>
                      </a:r>
                    </a:p>
                  </a:txBody>
                  <a:tcPr/>
                </a:tc>
                <a:extLst>
                  <a:ext uri="{0D108BD9-81ED-4DB2-BD59-A6C34878D82A}">
                    <a16:rowId xmlns:a16="http://schemas.microsoft.com/office/drawing/2014/main" val="10007"/>
                  </a:ext>
                </a:extLst>
              </a:tr>
              <a:tr h="444411">
                <a:tc gridSpan="2">
                  <a:txBody>
                    <a:bodyPr/>
                    <a:lstStyle/>
                    <a:p>
                      <a:r>
                        <a:rPr lang="bg-BG" sz="2000" b="1" dirty="0">
                          <a:solidFill>
                            <a:srgbClr val="003300"/>
                          </a:solidFill>
                        </a:rPr>
                        <a:t>Общо бюджет от ЕСИФ по ОПОС 21-27</a:t>
                      </a:r>
                    </a:p>
                  </a:txBody>
                  <a:tcPr/>
                </a:tc>
                <a:tc hMerge="1">
                  <a:txBody>
                    <a:bodyPr/>
                    <a:lstStyle/>
                    <a:p>
                      <a:endParaRPr lang="bg-BG"/>
                    </a:p>
                  </a:txBody>
                  <a:tcPr/>
                </a:tc>
                <a:tc>
                  <a:txBody>
                    <a:bodyPr/>
                    <a:lstStyle/>
                    <a:p>
                      <a:pPr algn="r"/>
                      <a:r>
                        <a:rPr lang="bg-BG" sz="2000" b="1" dirty="0">
                          <a:solidFill>
                            <a:srgbClr val="003300"/>
                          </a:solidFill>
                        </a:rPr>
                        <a:t>1 550 840 000,00</a:t>
                      </a:r>
                    </a:p>
                  </a:txBody>
                  <a:tcPr/>
                </a:tc>
                <a:extLst>
                  <a:ext uri="{0D108BD9-81ED-4DB2-BD59-A6C34878D82A}">
                    <a16:rowId xmlns:a16="http://schemas.microsoft.com/office/drawing/2014/main" val="10008"/>
                  </a:ext>
                </a:extLst>
              </a:tr>
            </a:tbl>
          </a:graphicData>
        </a:graphic>
      </p:graphicFrame>
    </p:spTree>
  </p:cSld>
  <p:clrMapOvr>
    <a:masterClrMapping/>
  </p:clrMapOvr>
  <p:transition spd="slow">
    <p:fade/>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9" name="Picture 2" descr="C:\Users\NMihova\Desktop\Capture8.jpg"/>
          <p:cNvPicPr>
            <a:picLocks noChangeAspect="1" noChangeArrowheads="1"/>
          </p:cNvPicPr>
          <p:nvPr/>
        </p:nvPicPr>
        <p:blipFill>
          <a:blip r:embed="rId3"/>
          <a:srcRect/>
          <a:stretch>
            <a:fillRect/>
          </a:stretch>
        </p:blipFill>
        <p:spPr bwMode="auto">
          <a:xfrm>
            <a:off x="0" y="6093296"/>
            <a:ext cx="9154030" cy="764703"/>
          </a:xfrm>
          <a:prstGeom prst="rect">
            <a:avLst/>
          </a:prstGeom>
          <a:noFill/>
        </p:spPr>
      </p:pic>
      <p:pic>
        <p:nvPicPr>
          <p:cNvPr id="2097180"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1"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29" name="TextBox 4"/>
          <p:cNvSpPr txBox="1"/>
          <p:nvPr/>
        </p:nvSpPr>
        <p:spPr>
          <a:xfrm>
            <a:off x="1907704" y="597099"/>
            <a:ext cx="5724456" cy="523220"/>
          </a:xfrm>
          <a:prstGeom prst="rect">
            <a:avLst/>
          </a:prstGeom>
          <a:noFill/>
        </p:spPr>
        <p:txBody>
          <a:bodyPr wrap="square" rtlCol="0">
            <a:spAutoFit/>
          </a:bodyPr>
          <a:lstStyle/>
          <a:p>
            <a:pPr algn="r"/>
            <a:r>
              <a:rPr lang="be-BY" sz="2800" dirty="0">
                <a:solidFill>
                  <a:srgbClr val="009900"/>
                </a:solidFill>
              </a:rPr>
              <a:t>ОПОС 21-27 - Партньорство </a:t>
            </a:r>
          </a:p>
        </p:txBody>
      </p:sp>
      <p:cxnSp>
        <p:nvCxnSpPr>
          <p:cNvPr id="3145735"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30" name="TextBox 1"/>
          <p:cNvSpPr txBox="1"/>
          <p:nvPr/>
        </p:nvSpPr>
        <p:spPr>
          <a:xfrm>
            <a:off x="251521" y="1484784"/>
            <a:ext cx="8712967" cy="4776692"/>
          </a:xfrm>
          <a:prstGeom prst="rect">
            <a:avLst/>
          </a:prstGeom>
          <a:noFill/>
        </p:spPr>
        <p:txBody>
          <a:bodyPr wrap="square" rtlCol="0">
            <a:spAutoFit/>
          </a:bodyPr>
          <a:lstStyle/>
          <a:p>
            <a:pPr marL="285750" indent="-285750" algn="just">
              <a:buSzPct val="75000"/>
              <a:buFont typeface="Wingdings" panose="05000000000000000000" pitchFamily="2" charset="2"/>
              <a:buChar char="Ø"/>
            </a:pPr>
            <a:r>
              <a:rPr lang="bg-BG" dirty="0">
                <a:solidFill>
                  <a:schemeClr val="tx2">
                    <a:lumMod val="75000"/>
                  </a:schemeClr>
                </a:solidFill>
              </a:rPr>
              <a:t>Чл. 6, т. 1 от проекта на Общ регламент </a:t>
            </a:r>
            <a:r>
              <a:rPr lang="en-US" dirty="0">
                <a:solidFill>
                  <a:schemeClr val="tx2">
                    <a:lumMod val="75000"/>
                  </a:schemeClr>
                </a:solidFill>
              </a:rPr>
              <a:t>(</a:t>
            </a:r>
            <a:r>
              <a:rPr lang="bg-BG" dirty="0">
                <a:solidFill>
                  <a:schemeClr val="tx2">
                    <a:lumMod val="75000"/>
                  </a:schemeClr>
                </a:solidFill>
              </a:rPr>
              <a:t>ОР</a:t>
            </a:r>
            <a:r>
              <a:rPr lang="en-US" dirty="0">
                <a:solidFill>
                  <a:schemeClr val="tx2">
                    <a:lumMod val="75000"/>
                  </a:schemeClr>
                </a:solidFill>
              </a:rPr>
              <a:t>)</a:t>
            </a:r>
            <a:r>
              <a:rPr lang="bg-BG" dirty="0">
                <a:solidFill>
                  <a:schemeClr val="tx2">
                    <a:lumMod val="75000"/>
                  </a:schemeClr>
                </a:solidFill>
              </a:rPr>
              <a:t> - </a:t>
            </a:r>
            <a:r>
              <a:rPr lang="ru-RU" dirty="0">
                <a:solidFill>
                  <a:schemeClr val="tx2">
                    <a:lumMod val="75000"/>
                  </a:schemeClr>
                </a:solidFill>
              </a:rPr>
              <a:t>Всяка </a:t>
            </a:r>
            <a:r>
              <a:rPr lang="bg-BG" dirty="0">
                <a:solidFill>
                  <a:schemeClr val="tx2">
                    <a:lumMod val="75000"/>
                  </a:schemeClr>
                </a:solidFill>
              </a:rPr>
              <a:t>държава членка организира партньорство с компетентните регионални и местни органи</a:t>
            </a:r>
            <a:r>
              <a:rPr lang="en-US" dirty="0">
                <a:solidFill>
                  <a:schemeClr val="tx2">
                    <a:lumMod val="75000"/>
                  </a:schemeClr>
                </a:solidFill>
              </a:rPr>
              <a:t> </a:t>
            </a:r>
            <a:r>
              <a:rPr lang="bg-BG" dirty="0">
                <a:solidFill>
                  <a:schemeClr val="tx2">
                    <a:lumMod val="75000"/>
                  </a:schemeClr>
                </a:solidFill>
              </a:rPr>
              <a:t>и поне следните партньори</a:t>
            </a:r>
            <a:r>
              <a:rPr lang="ru-RU" dirty="0">
                <a:solidFill>
                  <a:schemeClr val="tx2">
                    <a:lumMod val="75000"/>
                  </a:schemeClr>
                </a:solidFill>
              </a:rPr>
              <a:t>:</a:t>
            </a:r>
          </a:p>
          <a:p>
            <a:pPr algn="just"/>
            <a:r>
              <a:rPr lang="ru-RU" dirty="0">
                <a:solidFill>
                  <a:schemeClr val="tx2">
                    <a:lumMod val="75000"/>
                  </a:schemeClr>
                </a:solidFill>
              </a:rPr>
              <a:t>а) </a:t>
            </a:r>
            <a:r>
              <a:rPr lang="bg-BG" dirty="0">
                <a:solidFill>
                  <a:schemeClr val="tx2">
                    <a:lumMod val="75000"/>
                  </a:schemeClr>
                </a:solidFill>
              </a:rPr>
              <a:t>градски и други публични органи;</a:t>
            </a:r>
          </a:p>
          <a:p>
            <a:pPr algn="just"/>
            <a:r>
              <a:rPr lang="bg-BG" dirty="0">
                <a:solidFill>
                  <a:schemeClr val="tx2">
                    <a:lumMod val="75000"/>
                  </a:schemeClr>
                </a:solidFill>
              </a:rPr>
              <a:t>б) икономически и социални партньори;</a:t>
            </a:r>
          </a:p>
          <a:p>
            <a:pPr algn="just">
              <a:lnSpc>
                <a:spcPct val="95000"/>
              </a:lnSpc>
            </a:pPr>
            <a:r>
              <a:rPr lang="bg-BG" dirty="0">
                <a:solidFill>
                  <a:schemeClr val="tx2">
                    <a:lumMod val="75000"/>
                  </a:schemeClr>
                </a:solidFill>
              </a:rPr>
              <a:t>в) съответните организации, представляващи гражданското общество, партньорите от областта на околната среда и организациите, отговарящи за насърчаване на социалното включване, основните права, правата на хората с увреждания, равенството между половете и недискриминацията</a:t>
            </a:r>
            <a:r>
              <a:rPr lang="ru-RU" dirty="0">
                <a:solidFill>
                  <a:schemeClr val="tx2">
                    <a:lumMod val="75000"/>
                  </a:schemeClr>
                </a:solidFill>
              </a:rPr>
              <a:t>.</a:t>
            </a:r>
          </a:p>
          <a:p>
            <a:pPr marL="285750" indent="-285750" algn="just">
              <a:spcBef>
                <a:spcPts val="1200"/>
              </a:spcBef>
              <a:buSzPct val="75000"/>
              <a:buFont typeface="Wingdings" panose="05000000000000000000" pitchFamily="2" charset="2"/>
              <a:buChar char="Ø"/>
            </a:pPr>
            <a:r>
              <a:rPr lang="bg-BG" dirty="0">
                <a:solidFill>
                  <a:schemeClr val="tx2">
                    <a:lumMod val="75000"/>
                  </a:schemeClr>
                </a:solidFill>
              </a:rPr>
              <a:t>ПМС № 142/07.06.2019 г. </a:t>
            </a:r>
            <a:r>
              <a:rPr lang="en-US" dirty="0">
                <a:solidFill>
                  <a:schemeClr val="tx2">
                    <a:lumMod val="75000"/>
                  </a:schemeClr>
                </a:solidFill>
              </a:rPr>
              <a:t>- </a:t>
            </a:r>
            <a:r>
              <a:rPr lang="bg-BG" dirty="0">
                <a:solidFill>
                  <a:schemeClr val="tx2">
                    <a:lumMod val="75000"/>
                  </a:schemeClr>
                </a:solidFill>
              </a:rPr>
              <a:t>Създаване на ТРГ за разработване на програмите за програмния период 2021–2027г. и техните функции.</a:t>
            </a:r>
          </a:p>
          <a:p>
            <a:pPr marL="285750" indent="-285750" algn="just">
              <a:spcBef>
                <a:spcPts val="1200"/>
              </a:spcBef>
              <a:buSzPct val="75000"/>
              <a:buFont typeface="Wingdings" panose="05000000000000000000" pitchFamily="2" charset="2"/>
              <a:buChar char="Ø"/>
            </a:pPr>
            <a:r>
              <a:rPr lang="bg-BG" dirty="0">
                <a:solidFill>
                  <a:schemeClr val="tx2">
                    <a:lumMod val="75000"/>
                  </a:schemeClr>
                </a:solidFill>
              </a:rPr>
              <a:t>Действия предприети </a:t>
            </a:r>
            <a:r>
              <a:rPr lang="ru-RU" dirty="0">
                <a:solidFill>
                  <a:schemeClr val="tx2">
                    <a:lumMod val="75000"/>
                  </a:schemeClr>
                </a:solidFill>
              </a:rPr>
              <a:t>от МОСВ:</a:t>
            </a:r>
            <a:endParaRPr lang="bg-BG" sz="2000" dirty="0">
              <a:solidFill>
                <a:schemeClr val="tx2">
                  <a:lumMod val="75000"/>
                </a:schemeClr>
              </a:solidFill>
              <a:highlight>
                <a:srgbClr val="FFFF00"/>
              </a:highlight>
              <a:cs typeface="Arial" panose="020B0604020202020204" pitchFamily="34" charset="0"/>
            </a:endParaRPr>
          </a:p>
          <a:p>
            <a:pPr marL="742950" lvl="1" indent="-285750" algn="just">
              <a:buSzPct val="60000"/>
              <a:buFont typeface="Wingdings" panose="05000000000000000000" pitchFamily="2" charset="2"/>
              <a:buChar char="Ø"/>
            </a:pPr>
            <a:r>
              <a:rPr lang="bg-BG" dirty="0">
                <a:solidFill>
                  <a:schemeClr val="tx2">
                    <a:lumMod val="75000"/>
                  </a:schemeClr>
                </a:solidFill>
                <a:cs typeface="Arial" panose="020B0604020202020204" pitchFamily="34" charset="0"/>
              </a:rPr>
              <a:t>Стъпка 1 – Създаване на вътрешно-ведомствена работна група за изготвяне на аналитичните документи, които да послужат за разработване на работен проект на програма</a:t>
            </a:r>
            <a:r>
              <a:rPr lang="ru-RU" dirty="0">
                <a:solidFill>
                  <a:schemeClr val="tx2">
                    <a:lumMod val="75000"/>
                  </a:schemeClr>
                </a:solidFill>
                <a:cs typeface="Arial" panose="020B0604020202020204" pitchFamily="34" charset="0"/>
              </a:rPr>
              <a:t>;</a:t>
            </a:r>
            <a:endParaRPr lang="bg-BG" dirty="0">
              <a:solidFill>
                <a:schemeClr val="tx2">
                  <a:lumMod val="75000"/>
                </a:schemeClr>
              </a:solidFill>
              <a:cs typeface="Arial" panose="020B0604020202020204" pitchFamily="34" charset="0"/>
            </a:endParaRPr>
          </a:p>
          <a:p>
            <a:pPr marL="742950" lvl="1" indent="-285750" algn="just">
              <a:buSzPct val="60000"/>
              <a:buFont typeface="Wingdings" panose="05000000000000000000" pitchFamily="2" charset="2"/>
              <a:buChar char="Ø"/>
            </a:pPr>
            <a:r>
              <a:rPr lang="bg-BG" dirty="0">
                <a:solidFill>
                  <a:schemeClr val="tx2">
                    <a:lumMod val="75000"/>
                  </a:schemeClr>
                </a:solidFill>
                <a:cs typeface="Arial" panose="020B0604020202020204" pitchFamily="34" charset="0"/>
              </a:rPr>
              <a:t>Стъпка 2 – Създаване на ТРГ за разработване на ОПОС 2021-2027 г. </a:t>
            </a:r>
          </a:p>
        </p:txBody>
      </p:sp>
    </p:spTree>
  </p:cSld>
  <p:clrMapOvr>
    <a:masterClrMapping/>
  </p:clrMapOvr>
  <p:transition spd="slow">
    <p:fade/>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9" name="Picture 2" descr="C:\Users\NMihova\Desktop\Capture8.jpg"/>
          <p:cNvPicPr>
            <a:picLocks noChangeAspect="1" noChangeArrowheads="1"/>
          </p:cNvPicPr>
          <p:nvPr/>
        </p:nvPicPr>
        <p:blipFill>
          <a:blip r:embed="rId3"/>
          <a:srcRect/>
          <a:stretch>
            <a:fillRect/>
          </a:stretch>
        </p:blipFill>
        <p:spPr bwMode="auto">
          <a:xfrm>
            <a:off x="0" y="6260899"/>
            <a:ext cx="9154030" cy="597100"/>
          </a:xfrm>
          <a:prstGeom prst="rect">
            <a:avLst/>
          </a:prstGeom>
          <a:noFill/>
        </p:spPr>
      </p:pic>
      <p:pic>
        <p:nvPicPr>
          <p:cNvPr id="2097180"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1"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29" name="TextBox 4"/>
          <p:cNvSpPr txBox="1"/>
          <p:nvPr/>
        </p:nvSpPr>
        <p:spPr>
          <a:xfrm>
            <a:off x="1619673" y="597099"/>
            <a:ext cx="6012487" cy="523220"/>
          </a:xfrm>
          <a:prstGeom prst="rect">
            <a:avLst/>
          </a:prstGeom>
          <a:noFill/>
        </p:spPr>
        <p:txBody>
          <a:bodyPr wrap="square" rtlCol="0">
            <a:spAutoFit/>
          </a:bodyPr>
          <a:lstStyle/>
          <a:p>
            <a:pPr algn="r"/>
            <a:r>
              <a:rPr lang="be-BY" sz="2800" dirty="0">
                <a:solidFill>
                  <a:srgbClr val="009900"/>
                </a:solidFill>
              </a:rPr>
              <a:t>ОПОС 21-27 – Отключващи условия 1 </a:t>
            </a:r>
          </a:p>
        </p:txBody>
      </p:sp>
      <p:cxnSp>
        <p:nvCxnSpPr>
          <p:cNvPr id="3145735"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30" name="TextBox 1"/>
          <p:cNvSpPr txBox="1"/>
          <p:nvPr/>
        </p:nvSpPr>
        <p:spPr>
          <a:xfrm>
            <a:off x="251521" y="1556792"/>
            <a:ext cx="8064896" cy="1231106"/>
          </a:xfrm>
          <a:prstGeom prst="rect">
            <a:avLst/>
          </a:prstGeom>
          <a:noFill/>
        </p:spPr>
        <p:txBody>
          <a:bodyPr wrap="square" rtlCol="0">
            <a:spAutoFit/>
          </a:bodyPr>
          <a:lstStyle/>
          <a:p>
            <a:endParaRPr dirty="0"/>
          </a:p>
          <a:p>
            <a:endParaRPr lang="zh-CN" altLang="en-US" dirty="0"/>
          </a:p>
          <a:p>
            <a:endParaRPr lang="bg-BG" sz="2000" dirty="0">
              <a:solidFill>
                <a:schemeClr val="tx2">
                  <a:lumMod val="75000"/>
                </a:schemeClr>
              </a:solidFill>
              <a:highlight>
                <a:srgbClr val="FFFF00"/>
              </a:highlight>
              <a:cs typeface="Arial" panose="020B0604020202020204" pitchFamily="34" charset="0"/>
            </a:endParaRPr>
          </a:p>
          <a:p>
            <a:endParaRPr lang="bg-BG" dirty="0"/>
          </a:p>
        </p:txBody>
      </p:sp>
      <p:graphicFrame>
        <p:nvGraphicFramePr>
          <p:cNvPr id="4" name="Table 4">
            <a:extLst>
              <a:ext uri="{FF2B5EF4-FFF2-40B4-BE49-F238E27FC236}">
                <a16:creationId xmlns:a16="http://schemas.microsoft.com/office/drawing/2014/main" id="{C2FE1347-1567-41F2-8F07-103900601AE5}"/>
              </a:ext>
            </a:extLst>
          </p:cNvPr>
          <p:cNvGraphicFramePr>
            <a:graphicFrameLocks noGrp="1"/>
          </p:cNvGraphicFramePr>
          <p:nvPr>
            <p:extLst>
              <p:ext uri="{D42A27DB-BD31-4B8C-83A1-F6EECF244321}">
                <p14:modId xmlns:p14="http://schemas.microsoft.com/office/powerpoint/2010/main" val="646315704"/>
              </p:ext>
            </p:extLst>
          </p:nvPr>
        </p:nvGraphicFramePr>
        <p:xfrm>
          <a:off x="216125" y="1745299"/>
          <a:ext cx="8795179" cy="3987957"/>
        </p:xfrm>
        <a:graphic>
          <a:graphicData uri="http://schemas.openxmlformats.org/drawingml/2006/table">
            <a:tbl>
              <a:tblPr firstRow="1" bandRow="1">
                <a:tableStyleId>{F5AB1C69-6EDB-4FF4-983F-18BD219EF322}</a:tableStyleId>
              </a:tblPr>
              <a:tblGrid>
                <a:gridCol w="2411659">
                  <a:extLst>
                    <a:ext uri="{9D8B030D-6E8A-4147-A177-3AD203B41FA5}">
                      <a16:colId xmlns:a16="http://schemas.microsoft.com/office/drawing/2014/main" val="1824169398"/>
                    </a:ext>
                  </a:extLst>
                </a:gridCol>
                <a:gridCol w="1872208">
                  <a:extLst>
                    <a:ext uri="{9D8B030D-6E8A-4147-A177-3AD203B41FA5}">
                      <a16:colId xmlns:a16="http://schemas.microsoft.com/office/drawing/2014/main" val="948856945"/>
                    </a:ext>
                  </a:extLst>
                </a:gridCol>
                <a:gridCol w="1980828">
                  <a:extLst>
                    <a:ext uri="{9D8B030D-6E8A-4147-A177-3AD203B41FA5}">
                      <a16:colId xmlns:a16="http://schemas.microsoft.com/office/drawing/2014/main" val="280894816"/>
                    </a:ext>
                  </a:extLst>
                </a:gridCol>
                <a:gridCol w="1475556">
                  <a:extLst>
                    <a:ext uri="{9D8B030D-6E8A-4147-A177-3AD203B41FA5}">
                      <a16:colId xmlns:a16="http://schemas.microsoft.com/office/drawing/2014/main" val="4016244029"/>
                    </a:ext>
                  </a:extLst>
                </a:gridCol>
                <a:gridCol w="1054928">
                  <a:extLst>
                    <a:ext uri="{9D8B030D-6E8A-4147-A177-3AD203B41FA5}">
                      <a16:colId xmlns:a16="http://schemas.microsoft.com/office/drawing/2014/main" val="2906152815"/>
                    </a:ext>
                  </a:extLst>
                </a:gridCol>
              </a:tblGrid>
              <a:tr h="1005206">
                <a:tc>
                  <a:txBody>
                    <a:bodyPr/>
                    <a:lstStyle/>
                    <a:p>
                      <a:pPr algn="ctr"/>
                      <a:r>
                        <a:rPr lang="bg-BG" dirty="0"/>
                        <a:t>Специфична цел</a:t>
                      </a:r>
                    </a:p>
                  </a:txBody>
                  <a:tcPr anchor="ctr"/>
                </a:tc>
                <a:tc>
                  <a:txBody>
                    <a:bodyPr/>
                    <a:lstStyle/>
                    <a:p>
                      <a:pPr algn="ctr"/>
                      <a:r>
                        <a:rPr lang="bg-BG" dirty="0"/>
                        <a:t>Отключващо условие</a:t>
                      </a:r>
                    </a:p>
                  </a:txBody>
                  <a:tcPr anchor="ctr"/>
                </a:tc>
                <a:tc>
                  <a:txBody>
                    <a:bodyPr/>
                    <a:lstStyle/>
                    <a:p>
                      <a:pPr algn="ctr"/>
                      <a:r>
                        <a:rPr lang="bg-BG" dirty="0"/>
                        <a:t>Необходими действия</a:t>
                      </a:r>
                    </a:p>
                  </a:txBody>
                  <a:tcPr anchor="ctr"/>
                </a:tc>
                <a:tc>
                  <a:txBody>
                    <a:bodyPr/>
                    <a:lstStyle/>
                    <a:p>
                      <a:pPr algn="ctr"/>
                      <a:r>
                        <a:rPr lang="bg-BG" dirty="0"/>
                        <a:t>Отговорни институции</a:t>
                      </a:r>
                    </a:p>
                  </a:txBody>
                  <a:tcPr anchor="ctr"/>
                </a:tc>
                <a:tc>
                  <a:txBody>
                    <a:bodyPr/>
                    <a:lstStyle/>
                    <a:p>
                      <a:pPr algn="ctr"/>
                      <a:r>
                        <a:rPr lang="bg-BG" dirty="0"/>
                        <a:t>Срок</a:t>
                      </a:r>
                    </a:p>
                  </a:txBody>
                  <a:tcPr anchor="ctr"/>
                </a:tc>
                <a:extLst>
                  <a:ext uri="{0D108BD9-81ED-4DB2-BD59-A6C34878D82A}">
                    <a16:rowId xmlns:a16="http://schemas.microsoft.com/office/drawing/2014/main" val="333198599"/>
                  </a:ext>
                </a:extLst>
              </a:tr>
              <a:tr h="2982751">
                <a:tc>
                  <a:txBody>
                    <a:bodyPr/>
                    <a:lstStyle/>
                    <a:p>
                      <a:r>
                        <a:rPr lang="bg-BG" noProof="0" dirty="0">
                          <a:solidFill>
                            <a:srgbClr val="003300"/>
                          </a:solidFill>
                        </a:rPr>
                        <a:t>Насърчаване на приспособяването към изменението на климата, управление на риска и устойчивост на бедствия </a:t>
                      </a:r>
                    </a:p>
                  </a:txBody>
                  <a:tcPr anchor="ctr"/>
                </a:tc>
                <a:tc>
                  <a:txBody>
                    <a:bodyPr/>
                    <a:lstStyle/>
                    <a:p>
                      <a:r>
                        <a:rPr lang="bg-BG" noProof="0" dirty="0">
                          <a:solidFill>
                            <a:srgbClr val="003300"/>
                          </a:solidFill>
                        </a:rPr>
                        <a:t>Ефективната рамка за управление на риска от бедствия</a:t>
                      </a:r>
                    </a:p>
                  </a:txBody>
                  <a:tcPr anchor="ctr"/>
                </a:tc>
                <a:tc>
                  <a:txBody>
                    <a:bodyPr/>
                    <a:lstStyle/>
                    <a:p>
                      <a:r>
                        <a:rPr lang="bg-BG" noProof="0" dirty="0">
                          <a:solidFill>
                            <a:srgbClr val="003300"/>
                          </a:solidFill>
                        </a:rPr>
                        <a:t>Изготвяне и приемане на Национален план за управление на риска от бедствия </a:t>
                      </a:r>
                    </a:p>
                  </a:txBody>
                  <a:tcPr anchor="ctr"/>
                </a:tc>
                <a:tc>
                  <a:txBody>
                    <a:bodyPr/>
                    <a:lstStyle/>
                    <a:p>
                      <a:pPr algn="ctr"/>
                      <a:r>
                        <a:rPr lang="bg-BG" noProof="0" dirty="0">
                          <a:solidFill>
                            <a:srgbClr val="003300"/>
                          </a:solidFill>
                        </a:rPr>
                        <a:t>Водещ: МВР съвместно с: МОСВ, МЗХГ, МРРБ, АЯР, МФ</a:t>
                      </a:r>
                    </a:p>
                  </a:txBody>
                  <a:tcPr anchor="ctr"/>
                </a:tc>
                <a:tc>
                  <a:txBody>
                    <a:bodyPr/>
                    <a:lstStyle/>
                    <a:p>
                      <a:pPr algn="ctr"/>
                      <a:r>
                        <a:rPr lang="bg-BG" dirty="0">
                          <a:solidFill>
                            <a:srgbClr val="003300"/>
                          </a:solidFill>
                        </a:rPr>
                        <a:t>12.2020</a:t>
                      </a:r>
                    </a:p>
                    <a:p>
                      <a:pPr algn="ctr"/>
                      <a:endParaRPr lang="bg-BG" dirty="0">
                        <a:solidFill>
                          <a:srgbClr val="003300"/>
                        </a:solidFill>
                      </a:endParaRPr>
                    </a:p>
                  </a:txBody>
                  <a:tcPr anchor="ctr"/>
                </a:tc>
                <a:extLst>
                  <a:ext uri="{0D108BD9-81ED-4DB2-BD59-A6C34878D82A}">
                    <a16:rowId xmlns:a16="http://schemas.microsoft.com/office/drawing/2014/main" val="1495233633"/>
                  </a:ext>
                </a:extLst>
              </a:tr>
            </a:tbl>
          </a:graphicData>
        </a:graphic>
      </p:graphicFrame>
    </p:spTree>
    <p:extLst>
      <p:ext uri="{BB962C8B-B14F-4D97-AF65-F5344CB8AC3E}">
        <p14:creationId xmlns:p14="http://schemas.microsoft.com/office/powerpoint/2010/main" val="159347161"/>
      </p:ext>
    </p:extLst>
  </p:cSld>
  <p:clrMapOvr>
    <a:masterClrMapping/>
  </p:clrMapOvr>
  <p:transition spd="slow">
    <p:fade/>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79" name="Picture 2" descr="C:\Users\NMihova\Desktop\Capture8.jpg"/>
          <p:cNvPicPr>
            <a:picLocks noChangeAspect="1" noChangeArrowheads="1"/>
          </p:cNvPicPr>
          <p:nvPr/>
        </p:nvPicPr>
        <p:blipFill>
          <a:blip r:embed="rId3"/>
          <a:srcRect/>
          <a:stretch>
            <a:fillRect/>
          </a:stretch>
        </p:blipFill>
        <p:spPr bwMode="auto">
          <a:xfrm>
            <a:off x="0" y="6260899"/>
            <a:ext cx="9154030" cy="597100"/>
          </a:xfrm>
          <a:prstGeom prst="rect">
            <a:avLst/>
          </a:prstGeom>
          <a:noFill/>
        </p:spPr>
      </p:pic>
      <p:pic>
        <p:nvPicPr>
          <p:cNvPr id="2097180"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1"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29" name="TextBox 4"/>
          <p:cNvSpPr txBox="1"/>
          <p:nvPr/>
        </p:nvSpPr>
        <p:spPr>
          <a:xfrm>
            <a:off x="1691680" y="597099"/>
            <a:ext cx="5940480" cy="523220"/>
          </a:xfrm>
          <a:prstGeom prst="rect">
            <a:avLst/>
          </a:prstGeom>
          <a:noFill/>
        </p:spPr>
        <p:txBody>
          <a:bodyPr wrap="square" rtlCol="0">
            <a:spAutoFit/>
          </a:bodyPr>
          <a:lstStyle/>
          <a:p>
            <a:pPr algn="r"/>
            <a:r>
              <a:rPr lang="be-BY" sz="2800" dirty="0">
                <a:solidFill>
                  <a:srgbClr val="009900"/>
                </a:solidFill>
              </a:rPr>
              <a:t>ОПОС 21-27 – Отключващи условия 2 </a:t>
            </a:r>
          </a:p>
        </p:txBody>
      </p:sp>
      <p:cxnSp>
        <p:nvCxnSpPr>
          <p:cNvPr id="3145735"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30" name="TextBox 1"/>
          <p:cNvSpPr txBox="1"/>
          <p:nvPr/>
        </p:nvSpPr>
        <p:spPr>
          <a:xfrm>
            <a:off x="251521" y="1556792"/>
            <a:ext cx="8064896" cy="1231106"/>
          </a:xfrm>
          <a:prstGeom prst="rect">
            <a:avLst/>
          </a:prstGeom>
          <a:noFill/>
        </p:spPr>
        <p:txBody>
          <a:bodyPr wrap="square" rtlCol="0">
            <a:spAutoFit/>
          </a:bodyPr>
          <a:lstStyle/>
          <a:p>
            <a:endParaRPr dirty="0"/>
          </a:p>
          <a:p>
            <a:endParaRPr lang="zh-CN" altLang="en-US" dirty="0"/>
          </a:p>
          <a:p>
            <a:endParaRPr lang="bg-BG" sz="2000" dirty="0">
              <a:solidFill>
                <a:schemeClr val="tx2">
                  <a:lumMod val="75000"/>
                </a:schemeClr>
              </a:solidFill>
              <a:highlight>
                <a:srgbClr val="FFFF00"/>
              </a:highlight>
              <a:cs typeface="Arial" panose="020B0604020202020204" pitchFamily="34" charset="0"/>
            </a:endParaRPr>
          </a:p>
          <a:p>
            <a:endParaRPr lang="bg-BG" dirty="0"/>
          </a:p>
        </p:txBody>
      </p:sp>
      <p:graphicFrame>
        <p:nvGraphicFramePr>
          <p:cNvPr id="4" name="Table 4">
            <a:extLst>
              <a:ext uri="{FF2B5EF4-FFF2-40B4-BE49-F238E27FC236}">
                <a16:creationId xmlns:a16="http://schemas.microsoft.com/office/drawing/2014/main" id="{C2FE1347-1567-41F2-8F07-103900601AE5}"/>
              </a:ext>
            </a:extLst>
          </p:cNvPr>
          <p:cNvGraphicFramePr>
            <a:graphicFrameLocks noGrp="1"/>
          </p:cNvGraphicFramePr>
          <p:nvPr>
            <p:extLst>
              <p:ext uri="{D42A27DB-BD31-4B8C-83A1-F6EECF244321}">
                <p14:modId xmlns:p14="http://schemas.microsoft.com/office/powerpoint/2010/main" val="1220708626"/>
              </p:ext>
            </p:extLst>
          </p:nvPr>
        </p:nvGraphicFramePr>
        <p:xfrm>
          <a:off x="251520" y="1443568"/>
          <a:ext cx="8795179" cy="4519437"/>
        </p:xfrm>
        <a:graphic>
          <a:graphicData uri="http://schemas.openxmlformats.org/drawingml/2006/table">
            <a:tbl>
              <a:tblPr firstRow="1" bandRow="1">
                <a:tableStyleId>{F5AB1C69-6EDB-4FF4-983F-18BD219EF322}</a:tableStyleId>
              </a:tblPr>
              <a:tblGrid>
                <a:gridCol w="1512168">
                  <a:extLst>
                    <a:ext uri="{9D8B030D-6E8A-4147-A177-3AD203B41FA5}">
                      <a16:colId xmlns:a16="http://schemas.microsoft.com/office/drawing/2014/main" val="1824169398"/>
                    </a:ext>
                  </a:extLst>
                </a:gridCol>
                <a:gridCol w="2232248">
                  <a:extLst>
                    <a:ext uri="{9D8B030D-6E8A-4147-A177-3AD203B41FA5}">
                      <a16:colId xmlns:a16="http://schemas.microsoft.com/office/drawing/2014/main" val="948856945"/>
                    </a:ext>
                  </a:extLst>
                </a:gridCol>
                <a:gridCol w="2592288">
                  <a:extLst>
                    <a:ext uri="{9D8B030D-6E8A-4147-A177-3AD203B41FA5}">
                      <a16:colId xmlns:a16="http://schemas.microsoft.com/office/drawing/2014/main" val="280894816"/>
                    </a:ext>
                  </a:extLst>
                </a:gridCol>
                <a:gridCol w="1440160">
                  <a:extLst>
                    <a:ext uri="{9D8B030D-6E8A-4147-A177-3AD203B41FA5}">
                      <a16:colId xmlns:a16="http://schemas.microsoft.com/office/drawing/2014/main" val="4016244029"/>
                    </a:ext>
                  </a:extLst>
                </a:gridCol>
                <a:gridCol w="1018315">
                  <a:extLst>
                    <a:ext uri="{9D8B030D-6E8A-4147-A177-3AD203B41FA5}">
                      <a16:colId xmlns:a16="http://schemas.microsoft.com/office/drawing/2014/main" val="2906152815"/>
                    </a:ext>
                  </a:extLst>
                </a:gridCol>
              </a:tblGrid>
              <a:tr h="770397">
                <a:tc>
                  <a:txBody>
                    <a:bodyPr/>
                    <a:lstStyle/>
                    <a:p>
                      <a:pPr algn="ctr"/>
                      <a:r>
                        <a:rPr lang="bg-BG" b="1" dirty="0"/>
                        <a:t>Специфична цел</a:t>
                      </a:r>
                    </a:p>
                  </a:txBody>
                  <a:tcPr anchor="ctr"/>
                </a:tc>
                <a:tc>
                  <a:txBody>
                    <a:bodyPr/>
                    <a:lstStyle/>
                    <a:p>
                      <a:pPr algn="ctr"/>
                      <a:r>
                        <a:rPr lang="bg-BG" b="1" dirty="0"/>
                        <a:t>Отключващо условие</a:t>
                      </a:r>
                    </a:p>
                  </a:txBody>
                  <a:tcPr anchor="ctr"/>
                </a:tc>
                <a:tc>
                  <a:txBody>
                    <a:bodyPr/>
                    <a:lstStyle/>
                    <a:p>
                      <a:pPr algn="ctr"/>
                      <a:r>
                        <a:rPr lang="bg-BG" b="1" dirty="0"/>
                        <a:t>Необходими действия</a:t>
                      </a:r>
                    </a:p>
                  </a:txBody>
                  <a:tcPr anchor="ctr"/>
                </a:tc>
                <a:tc>
                  <a:txBody>
                    <a:bodyPr/>
                    <a:lstStyle/>
                    <a:p>
                      <a:pPr algn="ctr"/>
                      <a:r>
                        <a:rPr lang="bg-BG" b="1" dirty="0"/>
                        <a:t>Отговорни институции</a:t>
                      </a:r>
                    </a:p>
                  </a:txBody>
                  <a:tcPr anchor="ctr"/>
                </a:tc>
                <a:tc>
                  <a:txBody>
                    <a:bodyPr/>
                    <a:lstStyle/>
                    <a:p>
                      <a:pPr algn="ctr"/>
                      <a:r>
                        <a:rPr lang="bg-BG" b="1" dirty="0"/>
                        <a:t>Срок</a:t>
                      </a:r>
                    </a:p>
                  </a:txBody>
                  <a:tcPr anchor="ctr"/>
                </a:tc>
                <a:extLst>
                  <a:ext uri="{0D108BD9-81ED-4DB2-BD59-A6C34878D82A}">
                    <a16:rowId xmlns:a16="http://schemas.microsoft.com/office/drawing/2014/main" val="333198599"/>
                  </a:ext>
                </a:extLst>
              </a:tr>
              <a:tr h="770397">
                <a:tc>
                  <a:txBody>
                    <a:bodyPr/>
                    <a:lstStyle/>
                    <a:p>
                      <a:r>
                        <a:rPr lang="bg-BG" noProof="0" dirty="0">
                          <a:solidFill>
                            <a:srgbClr val="003300"/>
                          </a:solidFill>
                        </a:rPr>
                        <a:t>Насърчаване на устойчиво управление на водите </a:t>
                      </a:r>
                    </a:p>
                  </a:txBody>
                  <a:tcPr anchor="ctr"/>
                </a:tc>
                <a:tc>
                  <a:txBody>
                    <a:bodyPr/>
                    <a:lstStyle/>
                    <a:p>
                      <a:r>
                        <a:rPr lang="bg-BG" noProof="0" dirty="0">
                          <a:solidFill>
                            <a:srgbClr val="003300"/>
                          </a:solidFill>
                        </a:rPr>
                        <a:t>Актуализирано планиране за необходимите инвестиции в секторите на водите и на отпадъчните води</a:t>
                      </a:r>
                    </a:p>
                  </a:txBody>
                  <a:tcPr anchor="ctr"/>
                </a:tc>
                <a:tc>
                  <a:txBody>
                    <a:bodyPr/>
                    <a:lstStyle/>
                    <a:p>
                      <a:r>
                        <a:rPr lang="bg-BG" noProof="0" dirty="0">
                          <a:solidFill>
                            <a:srgbClr val="003300"/>
                          </a:solidFill>
                        </a:rPr>
                        <a:t>Изготвяне и приемане на Национален план за необходимите инвестиции за ВиК</a:t>
                      </a:r>
                    </a:p>
                  </a:txBody>
                  <a:tcPr anchor="ctr"/>
                </a:tc>
                <a:tc>
                  <a:txBody>
                    <a:bodyPr/>
                    <a:lstStyle/>
                    <a:p>
                      <a:pPr algn="ctr"/>
                      <a:r>
                        <a:rPr lang="bg-BG" noProof="0" dirty="0">
                          <a:solidFill>
                            <a:srgbClr val="003300"/>
                          </a:solidFill>
                        </a:rPr>
                        <a:t>Водещ: МРРБ съвместно с: МОСВ, МЗ и МЗХГ</a:t>
                      </a:r>
                    </a:p>
                  </a:txBody>
                  <a:tcPr anchor="ctr"/>
                </a:tc>
                <a:tc>
                  <a:txBody>
                    <a:bodyPr/>
                    <a:lstStyle/>
                    <a:p>
                      <a:pPr algn="ctr"/>
                      <a:r>
                        <a:rPr lang="bg-BG" dirty="0">
                          <a:solidFill>
                            <a:srgbClr val="003300"/>
                          </a:solidFill>
                        </a:rPr>
                        <a:t>06.2020</a:t>
                      </a:r>
                    </a:p>
                  </a:txBody>
                  <a:tcPr anchor="ctr"/>
                </a:tc>
                <a:extLst>
                  <a:ext uri="{0D108BD9-81ED-4DB2-BD59-A6C34878D82A}">
                    <a16:rowId xmlns:a16="http://schemas.microsoft.com/office/drawing/2014/main" val="2121684391"/>
                  </a:ext>
                </a:extLst>
              </a:tr>
              <a:tr h="770397">
                <a:tc>
                  <a:txBody>
                    <a:bodyPr/>
                    <a:lstStyle/>
                    <a:p>
                      <a:pPr algn="l"/>
                      <a:r>
                        <a:rPr lang="ru-RU" dirty="0">
                          <a:solidFill>
                            <a:srgbClr val="003300"/>
                          </a:solidFill>
                        </a:rPr>
                        <a:t>Насърчаване на </a:t>
                      </a:r>
                      <a:r>
                        <a:rPr lang="bg-BG" noProof="0" dirty="0">
                          <a:solidFill>
                            <a:srgbClr val="003300"/>
                          </a:solidFill>
                        </a:rPr>
                        <a:t>прехода към кръгова икономика </a:t>
                      </a:r>
                    </a:p>
                  </a:txBody>
                  <a:tcPr anchor="ctr"/>
                </a:tc>
                <a:tc>
                  <a:txBody>
                    <a:bodyPr/>
                    <a:lstStyle/>
                    <a:p>
                      <a:r>
                        <a:rPr lang="bg-BG" noProof="0" dirty="0">
                          <a:solidFill>
                            <a:srgbClr val="003300"/>
                          </a:solidFill>
                        </a:rPr>
                        <a:t>Актуализирани планове за управление на отпадъците</a:t>
                      </a:r>
                    </a:p>
                  </a:txBody>
                  <a:tcPr anchor="ctr"/>
                </a:tc>
                <a:tc>
                  <a:txBody>
                    <a:bodyPr/>
                    <a:lstStyle/>
                    <a:p>
                      <a:r>
                        <a:rPr lang="bg-BG" noProof="0" dirty="0">
                          <a:solidFill>
                            <a:srgbClr val="003300"/>
                          </a:solidFill>
                        </a:rPr>
                        <a:t>Разработване и приемане на Национален план управление на отпадъците за периода 2021-2028 г.</a:t>
                      </a:r>
                    </a:p>
                  </a:txBody>
                  <a:tcPr anchor="ctr"/>
                </a:tc>
                <a:tc>
                  <a:txBody>
                    <a:bodyPr/>
                    <a:lstStyle/>
                    <a:p>
                      <a:pPr algn="ctr"/>
                      <a:r>
                        <a:rPr lang="bg-BG" dirty="0">
                          <a:solidFill>
                            <a:srgbClr val="003300"/>
                          </a:solidFill>
                        </a:rPr>
                        <a:t>Водещ: МОСВ </a:t>
                      </a:r>
                    </a:p>
                  </a:txBody>
                  <a:tcPr anchor="ctr"/>
                </a:tc>
                <a:tc>
                  <a:txBody>
                    <a:bodyPr/>
                    <a:lstStyle/>
                    <a:p>
                      <a:pPr algn="ctr"/>
                      <a:r>
                        <a:rPr lang="bg-BG" dirty="0">
                          <a:solidFill>
                            <a:srgbClr val="003300"/>
                          </a:solidFill>
                        </a:rPr>
                        <a:t>12.2020</a:t>
                      </a:r>
                    </a:p>
                  </a:txBody>
                  <a:tcPr anchor="ctr"/>
                </a:tc>
                <a:extLst>
                  <a:ext uri="{0D108BD9-81ED-4DB2-BD59-A6C34878D82A}">
                    <a16:rowId xmlns:a16="http://schemas.microsoft.com/office/drawing/2014/main" val="1495233633"/>
                  </a:ext>
                </a:extLst>
              </a:tr>
            </a:tbl>
          </a:graphicData>
        </a:graphic>
      </p:graphicFrame>
    </p:spTree>
    <p:extLst>
      <p:ext uri="{BB962C8B-B14F-4D97-AF65-F5344CB8AC3E}">
        <p14:creationId xmlns:p14="http://schemas.microsoft.com/office/powerpoint/2010/main" val="1178354704"/>
      </p:ext>
    </p:extLst>
  </p:cSld>
  <p:clrMapOvr>
    <a:masterClrMapping/>
  </p:clrMapOvr>
  <p:transition spd="slow">
    <p:fade/>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2" name="Picture 2" descr="C:\Users\NMihova\Desktop\Capture8.jpg"/>
          <p:cNvPicPr>
            <a:picLocks noChangeAspect="1" noChangeArrowheads="1"/>
          </p:cNvPicPr>
          <p:nvPr/>
        </p:nvPicPr>
        <p:blipFill>
          <a:blip r:embed="rId3"/>
          <a:srcRect/>
          <a:stretch>
            <a:fillRect/>
          </a:stretch>
        </p:blipFill>
        <p:spPr bwMode="auto">
          <a:xfrm>
            <a:off x="0" y="5737825"/>
            <a:ext cx="9154030" cy="1120174"/>
          </a:xfrm>
          <a:prstGeom prst="rect">
            <a:avLst/>
          </a:prstGeom>
          <a:noFill/>
        </p:spPr>
      </p:pic>
      <p:pic>
        <p:nvPicPr>
          <p:cNvPr id="2097183"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4"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34" name="TextBox 4"/>
          <p:cNvSpPr txBox="1"/>
          <p:nvPr/>
        </p:nvSpPr>
        <p:spPr>
          <a:xfrm>
            <a:off x="1107212" y="484547"/>
            <a:ext cx="6726205" cy="510540"/>
          </a:xfrm>
          <a:prstGeom prst="rect">
            <a:avLst/>
          </a:prstGeom>
          <a:noFill/>
        </p:spPr>
        <p:txBody>
          <a:bodyPr wrap="square" rtlCol="0">
            <a:spAutoFit/>
          </a:bodyPr>
          <a:lstStyle/>
          <a:p>
            <a:pPr algn="r"/>
            <a:r>
              <a:rPr lang="be-BY" sz="2800" dirty="0">
                <a:solidFill>
                  <a:srgbClr val="009900"/>
                </a:solidFill>
              </a:rPr>
              <a:t>Цели на политиката – Общ регламент </a:t>
            </a:r>
          </a:p>
        </p:txBody>
      </p:sp>
      <p:cxnSp>
        <p:nvCxnSpPr>
          <p:cNvPr id="3145736"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35" name="TextBox 1"/>
          <p:cNvSpPr txBox="1"/>
          <p:nvPr/>
        </p:nvSpPr>
        <p:spPr>
          <a:xfrm>
            <a:off x="395536" y="1484784"/>
            <a:ext cx="8496944" cy="4663441"/>
          </a:xfrm>
          <a:prstGeom prst="rect">
            <a:avLst/>
          </a:prstGeom>
          <a:noFill/>
        </p:spPr>
        <p:txBody>
          <a:bodyPr wrap="square" rtlCol="0">
            <a:spAutoFit/>
          </a:bodyPr>
          <a:lstStyle/>
          <a:p>
            <a:pPr algn="just"/>
            <a:r>
              <a:rPr lang="bg-BG" sz="2000" dirty="0">
                <a:solidFill>
                  <a:schemeClr val="tx2">
                    <a:lumMod val="75000"/>
                  </a:schemeClr>
                </a:solidFill>
                <a:cs typeface="Arial" panose="020B0604020202020204" pitchFamily="34" charset="0"/>
              </a:rPr>
              <a:t>Съгласно</a:t>
            </a:r>
            <a:r>
              <a:rPr lang="ru-RU" sz="2000" dirty="0">
                <a:solidFill>
                  <a:schemeClr val="tx2">
                    <a:lumMod val="75000"/>
                  </a:schemeClr>
                </a:solidFill>
                <a:cs typeface="Arial" panose="020B0604020202020204" pitchFamily="34" charset="0"/>
              </a:rPr>
              <a:t> проекта на Общ регламент ЕФРР, ЕСФ+, КФ и ЕФМДР </a:t>
            </a:r>
            <a:r>
              <a:rPr lang="bg-BG" sz="2000" dirty="0">
                <a:solidFill>
                  <a:schemeClr val="tx2">
                    <a:lumMod val="75000"/>
                  </a:schemeClr>
                </a:solidFill>
                <a:cs typeface="Arial" panose="020B0604020202020204" pitchFamily="34" charset="0"/>
              </a:rPr>
              <a:t>подпомагат следните цели на политиката (ЦП):</a:t>
            </a:r>
          </a:p>
          <a:p>
            <a:pPr marL="354013" indent="-354013" algn="just">
              <a:buFont typeface="+mj-lt"/>
              <a:buAutoNum type="arabicPeriod"/>
            </a:pPr>
            <a:r>
              <a:rPr lang="bg-BG" sz="2000" dirty="0">
                <a:solidFill>
                  <a:schemeClr val="tx2">
                    <a:lumMod val="75000"/>
                  </a:schemeClr>
                </a:solidFill>
                <a:cs typeface="Arial" panose="020B0604020202020204" pitchFamily="34" charset="0"/>
              </a:rPr>
              <a:t>По-интелигентна Европа чрез насърчаване на иновативния и интелигентен икономически преход;</a:t>
            </a:r>
          </a:p>
          <a:p>
            <a:pPr marL="354013" indent="-354013" algn="just">
              <a:buFont typeface="+mj-lt"/>
              <a:buAutoNum type="arabicPeriod"/>
            </a:pPr>
            <a:r>
              <a:rPr lang="bg-BG" sz="2000" b="1" dirty="0">
                <a:solidFill>
                  <a:srgbClr val="006600"/>
                </a:solidFill>
                <a:cs typeface="Arial" panose="020B0604020202020204" pitchFamily="34" charset="0"/>
              </a:rPr>
              <a:t>По-зелена, нисковъглеродна Европа чрез насърчаване на чист и справедлив енергиен преход, зелени и сини инвестиции, кръгова икономика, приспособяване към изменението на климата и превенция и управление на риска;</a:t>
            </a:r>
          </a:p>
          <a:p>
            <a:pPr marL="354013" indent="-354013" algn="just">
              <a:buFont typeface="+mj-lt"/>
              <a:buAutoNum type="arabicPeriod"/>
            </a:pPr>
            <a:r>
              <a:rPr lang="bg-BG" sz="2000" dirty="0">
                <a:solidFill>
                  <a:schemeClr val="tx2">
                    <a:lumMod val="75000"/>
                  </a:schemeClr>
                </a:solidFill>
                <a:cs typeface="Arial" panose="020B0604020202020204" pitchFamily="34" charset="0"/>
              </a:rPr>
              <a:t>По-добре свързана Европа чрез подобряване на мобилността и регионалната свързаност на ИКТ;</a:t>
            </a:r>
          </a:p>
          <a:p>
            <a:pPr marL="354013" indent="-354013" algn="just">
              <a:buFont typeface="+mj-lt"/>
              <a:buAutoNum type="arabicPeriod"/>
            </a:pPr>
            <a:r>
              <a:rPr lang="bg-BG" sz="2000" dirty="0">
                <a:solidFill>
                  <a:schemeClr val="tx2">
                    <a:lumMod val="75000"/>
                  </a:schemeClr>
                </a:solidFill>
                <a:cs typeface="Arial" panose="020B0604020202020204" pitchFamily="34" charset="0"/>
              </a:rPr>
              <a:t>По-социална Европа – реализиране на европейския стълб на социалните права;</a:t>
            </a:r>
          </a:p>
          <a:p>
            <a:pPr marL="354013" indent="-354013" algn="just">
              <a:buFont typeface="+mj-lt"/>
              <a:buAutoNum type="arabicPeriod"/>
            </a:pPr>
            <a:r>
              <a:rPr lang="bg-BG" sz="2000" dirty="0">
                <a:solidFill>
                  <a:schemeClr val="tx2">
                    <a:lumMod val="75000"/>
                  </a:schemeClr>
                </a:solidFill>
                <a:cs typeface="Arial" panose="020B0604020202020204" pitchFamily="34" charset="0"/>
              </a:rPr>
              <a:t>Европа по-близо до гражданите чрез насърчаване на устойчивото и интегрирано развитие на градските, селските и крайбрежните райони и на местните инициативи.</a:t>
            </a:r>
            <a:endParaRPr lang="bg-BG" sz="1100" dirty="0">
              <a:solidFill>
                <a:schemeClr val="tx2">
                  <a:lumMod val="75000"/>
                </a:schemeClr>
              </a:solidFill>
              <a:cs typeface="Arial" panose="020B0604020202020204" pitchFamily="34" charset="0"/>
            </a:endParaRPr>
          </a:p>
        </p:txBody>
      </p:sp>
    </p:spTree>
  </p:cSld>
  <p:clrMapOvr>
    <a:masterClrMapping/>
  </p:clrMapOvr>
  <p:transition spd="slow">
    <p:fade/>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97185" name="Picture 2" descr="C:\Users\NMihova\Desktop\Capture8.jpg"/>
          <p:cNvPicPr>
            <a:picLocks noChangeAspect="1" noChangeArrowheads="1"/>
          </p:cNvPicPr>
          <p:nvPr/>
        </p:nvPicPr>
        <p:blipFill>
          <a:blip r:embed="rId3"/>
          <a:srcRect/>
          <a:stretch>
            <a:fillRect/>
          </a:stretch>
        </p:blipFill>
        <p:spPr bwMode="auto">
          <a:xfrm>
            <a:off x="0" y="5949280"/>
            <a:ext cx="9154030" cy="908720"/>
          </a:xfrm>
          <a:prstGeom prst="rect">
            <a:avLst/>
          </a:prstGeom>
          <a:noFill/>
        </p:spPr>
      </p:pic>
      <p:pic>
        <p:nvPicPr>
          <p:cNvPr id="2097186" name="Picture 2" descr="C:\Users\NMihova\Desktop\Capture4.JPG"/>
          <p:cNvPicPr>
            <a:picLocks noChangeAspect="1" noChangeArrowheads="1"/>
          </p:cNvPicPr>
          <p:nvPr/>
        </p:nvPicPr>
        <p:blipFill>
          <a:blip r:embed="rId4" cstate="print"/>
          <a:srcRect/>
          <a:stretch>
            <a:fillRect/>
          </a:stretch>
        </p:blipFill>
        <p:spPr bwMode="auto">
          <a:xfrm>
            <a:off x="251521" y="220594"/>
            <a:ext cx="1368152" cy="1120174"/>
          </a:xfrm>
          <a:prstGeom prst="rect">
            <a:avLst/>
          </a:prstGeom>
          <a:noFill/>
        </p:spPr>
      </p:pic>
      <p:pic>
        <p:nvPicPr>
          <p:cNvPr id="2097187" name="Picture 3" descr="C:\Users\NMihova\Desktop\Capture5.JPG"/>
          <p:cNvPicPr>
            <a:picLocks noChangeAspect="1" noChangeArrowheads="1"/>
          </p:cNvPicPr>
          <p:nvPr/>
        </p:nvPicPr>
        <p:blipFill>
          <a:blip r:embed="rId5" cstate="print"/>
          <a:srcRect/>
          <a:stretch>
            <a:fillRect/>
          </a:stretch>
        </p:blipFill>
        <p:spPr bwMode="auto">
          <a:xfrm>
            <a:off x="7833418" y="222182"/>
            <a:ext cx="1213282" cy="1334610"/>
          </a:xfrm>
          <a:prstGeom prst="rect">
            <a:avLst/>
          </a:prstGeom>
          <a:noFill/>
        </p:spPr>
      </p:pic>
      <p:sp>
        <p:nvSpPr>
          <p:cNvPr id="1048639" name="TextBox 4"/>
          <p:cNvSpPr txBox="1"/>
          <p:nvPr/>
        </p:nvSpPr>
        <p:spPr>
          <a:xfrm>
            <a:off x="1907704" y="597099"/>
            <a:ext cx="5724456" cy="523220"/>
          </a:xfrm>
          <a:prstGeom prst="rect">
            <a:avLst/>
          </a:prstGeom>
          <a:noFill/>
        </p:spPr>
        <p:txBody>
          <a:bodyPr wrap="square" rtlCol="0">
            <a:spAutoFit/>
          </a:bodyPr>
          <a:lstStyle/>
          <a:p>
            <a:pPr algn="r"/>
            <a:r>
              <a:rPr lang="be-BY" sz="2800" dirty="0">
                <a:solidFill>
                  <a:srgbClr val="009900"/>
                </a:solidFill>
              </a:rPr>
              <a:t>ВИЗИЯ ЗА ОПОС 21-27 г. - 1 </a:t>
            </a:r>
          </a:p>
        </p:txBody>
      </p:sp>
      <p:cxnSp>
        <p:nvCxnSpPr>
          <p:cNvPr id="3145737" name="Straight Connector 7"/>
          <p:cNvCxnSpPr>
            <a:cxnSpLocks/>
          </p:cNvCxnSpPr>
          <p:nvPr/>
        </p:nvCxnSpPr>
        <p:spPr>
          <a:xfrm>
            <a:off x="3851920" y="1259040"/>
            <a:ext cx="3744416" cy="0"/>
          </a:xfrm>
          <a:prstGeom prst="line">
            <a:avLst/>
          </a:prstGeom>
          <a:ln>
            <a:solidFill>
              <a:srgbClr val="009900"/>
            </a:solidFill>
          </a:ln>
        </p:spPr>
        <p:style>
          <a:lnRef idx="1">
            <a:schemeClr val="accent1"/>
          </a:lnRef>
          <a:fillRef idx="0">
            <a:schemeClr val="accent1"/>
          </a:fillRef>
          <a:effectRef idx="0">
            <a:schemeClr val="accent1"/>
          </a:effectRef>
          <a:fontRef idx="minor">
            <a:schemeClr val="tx1"/>
          </a:fontRef>
        </p:style>
      </p:cxnSp>
      <p:sp>
        <p:nvSpPr>
          <p:cNvPr id="1048640" name="TextBox 1"/>
          <p:cNvSpPr txBox="1"/>
          <p:nvPr/>
        </p:nvSpPr>
        <p:spPr>
          <a:xfrm>
            <a:off x="269883" y="1556792"/>
            <a:ext cx="8519776" cy="4278094"/>
          </a:xfrm>
          <a:prstGeom prst="rect">
            <a:avLst/>
          </a:prstGeom>
          <a:noFill/>
        </p:spPr>
        <p:txBody>
          <a:bodyPr wrap="square" rtlCol="0">
            <a:spAutoFit/>
          </a:bodyPr>
          <a:lstStyle/>
          <a:p>
            <a:pPr marL="342900" indent="-342900" algn="just">
              <a:spcBef>
                <a:spcPts val="600"/>
              </a:spcBef>
              <a:spcAft>
                <a:spcPts val="600"/>
              </a:spcAft>
              <a:buFont typeface="Wingdings" panose="05000000000000000000" pitchFamily="2" charset="2"/>
              <a:buChar char="Ø"/>
            </a:pPr>
            <a:r>
              <a:rPr lang="bg-BG" sz="2200" dirty="0">
                <a:solidFill>
                  <a:schemeClr val="tx2">
                    <a:lumMod val="75000"/>
                  </a:schemeClr>
                </a:solidFill>
                <a:cs typeface="Arial" panose="020B0604020202020204" pitchFamily="34" charset="0"/>
              </a:rPr>
              <a:t>Секторна оперативна програма с хоризонтален характер;</a:t>
            </a:r>
            <a:endParaRPr lang="bg-BG" altLang="zh-CN" dirty="0"/>
          </a:p>
          <a:p>
            <a:pPr marL="342900" indent="-342900" algn="just">
              <a:spcBef>
                <a:spcPts val="600"/>
              </a:spcBef>
              <a:spcAft>
                <a:spcPts val="600"/>
              </a:spcAft>
              <a:buFont typeface="Wingdings" panose="05000000000000000000" pitchFamily="2" charset="2"/>
              <a:buChar char="Ø"/>
            </a:pPr>
            <a:r>
              <a:rPr lang="bg-BG" sz="2200" dirty="0">
                <a:solidFill>
                  <a:schemeClr val="tx2">
                    <a:lumMod val="75000"/>
                  </a:schemeClr>
                </a:solidFill>
                <a:cs typeface="Arial" panose="020B0604020202020204" pitchFamily="34" charset="0"/>
              </a:rPr>
              <a:t>Подкрепа </a:t>
            </a:r>
            <a:r>
              <a:rPr lang="bg-BG" sz="2200" b="1" dirty="0">
                <a:solidFill>
                  <a:schemeClr val="tx2">
                    <a:lumMod val="75000"/>
                  </a:schemeClr>
                </a:solidFill>
                <a:cs typeface="Arial" panose="020B0604020202020204" pitchFamily="34" charset="0"/>
              </a:rPr>
              <a:t>за устойчиво развитие и утвърждаване целта за съхраняване, опазване и подобряване на качеството на околната среда;</a:t>
            </a:r>
            <a:endParaRPr lang="bg-BG" sz="2200" dirty="0">
              <a:solidFill>
                <a:schemeClr val="tx2">
                  <a:lumMod val="75000"/>
                </a:schemeClr>
              </a:solidFill>
              <a:cs typeface="Arial" panose="020B0604020202020204" pitchFamily="34" charset="0"/>
            </a:endParaRPr>
          </a:p>
          <a:p>
            <a:pPr marL="342900" indent="-342900" algn="just">
              <a:spcBef>
                <a:spcPts val="600"/>
              </a:spcBef>
              <a:spcAft>
                <a:spcPts val="600"/>
              </a:spcAft>
              <a:buFont typeface="Wingdings" panose="05000000000000000000" pitchFamily="2" charset="2"/>
              <a:buChar char="Ø"/>
            </a:pPr>
            <a:r>
              <a:rPr lang="bg-BG" sz="2200" dirty="0">
                <a:solidFill>
                  <a:schemeClr val="tx2">
                    <a:lumMod val="75000"/>
                  </a:schemeClr>
                </a:solidFill>
                <a:cs typeface="Arial" panose="020B0604020202020204" pitchFamily="34" charset="0"/>
              </a:rPr>
              <a:t> Насоченост към постигане на </a:t>
            </a:r>
            <a:r>
              <a:rPr lang="bg-BG" sz="2200" b="1" dirty="0">
                <a:solidFill>
                  <a:schemeClr val="tx2">
                    <a:lumMod val="75000"/>
                  </a:schemeClr>
                </a:solidFill>
                <a:cs typeface="Arial" panose="020B0604020202020204" pitchFamily="34" charset="0"/>
              </a:rPr>
              <a:t>Цел на политиката 2 </a:t>
            </a:r>
            <a:r>
              <a:rPr lang="bg-BG" sz="2200" dirty="0">
                <a:solidFill>
                  <a:schemeClr val="tx2">
                    <a:lumMod val="75000"/>
                  </a:schemeClr>
                </a:solidFill>
                <a:cs typeface="Arial" panose="020B0604020202020204" pitchFamily="34" charset="0"/>
              </a:rPr>
              <a:t>от проекта на Общ Регламент: </a:t>
            </a:r>
          </a:p>
          <a:p>
            <a:pPr marL="800100" lvl="1" indent="-342900" algn="just">
              <a:spcBef>
                <a:spcPts val="600"/>
              </a:spcBef>
              <a:spcAft>
                <a:spcPts val="600"/>
              </a:spcAft>
              <a:buFont typeface="Wingdings" panose="05000000000000000000" pitchFamily="2" charset="2"/>
              <a:buChar char="ü"/>
            </a:pPr>
            <a:r>
              <a:rPr lang="bg-BG" sz="2200" dirty="0">
                <a:solidFill>
                  <a:schemeClr val="tx2">
                    <a:lumMod val="75000"/>
                  </a:schemeClr>
                </a:solidFill>
                <a:cs typeface="Arial" panose="020B0604020202020204" pitchFamily="34" charset="0"/>
              </a:rPr>
              <a:t>„</a:t>
            </a:r>
            <a:r>
              <a:rPr lang="bg-BG" sz="2200" b="1" i="1" dirty="0">
                <a:solidFill>
                  <a:srgbClr val="006600"/>
                </a:solidFill>
                <a:cs typeface="Arial" panose="020B0604020202020204" pitchFamily="34" charset="0"/>
              </a:rPr>
              <a:t>По-зелена, нисковъглеродна Европа чрез насърчаване на чист и справедлив енергиен преход, зелени и сини инвестиции, кръгова икономика, приспособяване към изменението на климата и превенция и управление на риска</a:t>
            </a:r>
            <a:r>
              <a:rPr lang="bg-BG" sz="2200" dirty="0">
                <a:solidFill>
                  <a:srgbClr val="006600"/>
                </a:solidFill>
                <a:cs typeface="Arial" panose="020B0604020202020204" pitchFamily="34" charset="0"/>
              </a:rPr>
              <a:t>“</a:t>
            </a:r>
            <a:endParaRPr lang="bg-BG" sz="2000" dirty="0">
              <a:solidFill>
                <a:srgbClr val="006600"/>
              </a:solidFill>
              <a:cs typeface="Arial" panose="020B0604020202020204" pitchFamily="34" charset="0"/>
            </a:endParaRPr>
          </a:p>
        </p:txBody>
      </p:sp>
    </p:spTree>
  </p:cSld>
  <p:clrMapOvr>
    <a:masterClrMapping/>
  </p:clrMapOvr>
  <p:transition spd="slow">
    <p:fade/>
  </p:transition>
</p:sld>
</file>

<file path=ppt/theme/theme1.xml><?xml version="1.0" encoding="utf-8"?>
<a:theme xmlns:a="http://schemas.openxmlformats.org/drawingml/2006/main" name="1_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2074</TotalTime>
  <Words>4493</Words>
  <Application>Microsoft Office PowerPoint</Application>
  <PresentationFormat>On-screen Show (4:3)</PresentationFormat>
  <Paragraphs>339</Paragraphs>
  <Slides>24</Slides>
  <Notes>24</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24</vt:i4>
      </vt:variant>
    </vt:vector>
  </HeadingPairs>
  <TitlesOfParts>
    <vt:vector size="29" baseType="lpstr">
      <vt:lpstr>Arial</vt:lpstr>
      <vt:lpstr>Calibri</vt:lpstr>
      <vt:lpstr>Calibri (Body)</vt:lpstr>
      <vt:lpstr>Wingdings</vt:lpstr>
      <vt:lpstr>1_Office Theme</vt:lpstr>
      <vt:lpstr>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 БЛАГОДАРЯ ЗА ВНИМАНИЕТО!         programming@moew.government.bg    https://www.eufunds.bg/bg/opos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DVasileva</dc:creator>
  <cp:lastModifiedBy>OPOS BG31</cp:lastModifiedBy>
  <cp:revision>106</cp:revision>
  <dcterms:created xsi:type="dcterms:W3CDTF">2013-04-01T19:50:56Z</dcterms:created>
  <dcterms:modified xsi:type="dcterms:W3CDTF">2020-01-08T09:18:53Z</dcterms:modified>
</cp:coreProperties>
</file>