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7" r:id="rId2"/>
    <p:sldId id="258" r:id="rId3"/>
    <p:sldId id="259" r:id="rId4"/>
    <p:sldId id="260" r:id="rId5"/>
    <p:sldId id="261" r:id="rId6"/>
    <p:sldId id="278" r:id="rId7"/>
    <p:sldId id="279"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80" r:id="rId24"/>
    <p:sldId id="277" r:id="rId25"/>
  </p:sldIdLst>
  <p:sldSz cx="9144000" cy="6858000" type="screen4x3"/>
  <p:notesSz cx="68199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Tsvetkova"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3300"/>
    <a:srgbClr val="CCFFCC"/>
    <a:srgbClr val="7CF49B"/>
    <a:srgbClr val="52F07B"/>
    <a:srgbClr val="66FF99"/>
    <a:srgbClr val="CC3300"/>
    <a:srgbClr val="009900"/>
    <a:srgbClr val="17375E"/>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0" autoAdjust="0"/>
    <p:restoredTop sz="76257" autoAdjust="0"/>
  </p:normalViewPr>
  <p:slideViewPr>
    <p:cSldViewPr>
      <p:cViewPr varScale="1">
        <p:scale>
          <a:sx n="114" d="100"/>
          <a:sy n="114" d="100"/>
        </p:scale>
        <p:origin x="15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400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48" name="Header Placeholder 1"/>
          <p:cNvSpPr>
            <a:spLocks noGrp="1"/>
          </p:cNvSpPr>
          <p:nvPr>
            <p:ph type="hdr" sz="quarter"/>
          </p:nvPr>
        </p:nvSpPr>
        <p:spPr>
          <a:xfrm>
            <a:off x="0" y="0"/>
            <a:ext cx="2955290" cy="496570"/>
          </a:xfrm>
          <a:prstGeom prst="rect">
            <a:avLst/>
          </a:prstGeom>
        </p:spPr>
        <p:txBody>
          <a:bodyPr vert="horz" lIns="93177" tIns="46589" rIns="93177" bIns="46589" rtlCol="0"/>
          <a:lstStyle>
            <a:lvl1pPr algn="l">
              <a:defRPr sz="1200"/>
            </a:lvl1pPr>
          </a:lstStyle>
          <a:p>
            <a:endParaRPr lang="bg-BG"/>
          </a:p>
        </p:txBody>
      </p:sp>
      <p:sp>
        <p:nvSpPr>
          <p:cNvPr id="1048749" name="Date Placeholder 2"/>
          <p:cNvSpPr>
            <a:spLocks noGrp="1"/>
          </p:cNvSpPr>
          <p:nvPr>
            <p:ph type="dt" sz="quarter" idx="1"/>
          </p:nvPr>
        </p:nvSpPr>
        <p:spPr>
          <a:xfrm>
            <a:off x="3863032" y="0"/>
            <a:ext cx="2955290" cy="496570"/>
          </a:xfrm>
          <a:prstGeom prst="rect">
            <a:avLst/>
          </a:prstGeom>
        </p:spPr>
        <p:txBody>
          <a:bodyPr vert="horz" lIns="93177" tIns="46589" rIns="93177" bIns="46589" rtlCol="0"/>
          <a:lstStyle>
            <a:lvl1pPr algn="r">
              <a:defRPr sz="1200"/>
            </a:lvl1pPr>
          </a:lstStyle>
          <a:p>
            <a:fld id="{1B909493-B41E-4590-B1FB-08F1A94AED83}" type="datetimeFigureOut">
              <a:rPr lang="bg-BG" smtClean="0"/>
              <a:t>20.1.2020 г.</a:t>
            </a:fld>
            <a:endParaRPr lang="bg-BG"/>
          </a:p>
        </p:txBody>
      </p:sp>
      <p:sp>
        <p:nvSpPr>
          <p:cNvPr id="1048750" name="Footer Placeholder 3"/>
          <p:cNvSpPr>
            <a:spLocks noGrp="1"/>
          </p:cNvSpPr>
          <p:nvPr>
            <p:ph type="ftr" sz="quarter" idx="2"/>
          </p:nvPr>
        </p:nvSpPr>
        <p:spPr>
          <a:xfrm>
            <a:off x="0" y="9433107"/>
            <a:ext cx="2955290" cy="496570"/>
          </a:xfrm>
          <a:prstGeom prst="rect">
            <a:avLst/>
          </a:prstGeom>
        </p:spPr>
        <p:txBody>
          <a:bodyPr vert="horz" lIns="93177" tIns="46589" rIns="93177" bIns="46589" rtlCol="0" anchor="b"/>
          <a:lstStyle>
            <a:lvl1pPr algn="l">
              <a:defRPr sz="1200"/>
            </a:lvl1pPr>
          </a:lstStyle>
          <a:p>
            <a:endParaRPr lang="bg-BG"/>
          </a:p>
        </p:txBody>
      </p:sp>
      <p:sp>
        <p:nvSpPr>
          <p:cNvPr id="1048751" name="Slide Number Placeholder 4"/>
          <p:cNvSpPr>
            <a:spLocks noGrp="1"/>
          </p:cNvSpPr>
          <p:nvPr>
            <p:ph type="sldNum" sz="quarter" idx="3"/>
          </p:nvPr>
        </p:nvSpPr>
        <p:spPr>
          <a:xfrm>
            <a:off x="3863032" y="9433107"/>
            <a:ext cx="2955290" cy="496570"/>
          </a:xfrm>
          <a:prstGeom prst="rect">
            <a:avLst/>
          </a:prstGeom>
        </p:spPr>
        <p:txBody>
          <a:bodyPr vert="horz" lIns="93177" tIns="46589" rIns="93177" bIns="46589" rtlCol="0" anchor="b"/>
          <a:lstStyle>
            <a:lvl1pPr algn="r">
              <a:defRPr sz="1200"/>
            </a:lvl1pPr>
          </a:lstStyle>
          <a:p>
            <a:fld id="{28556984-BFA1-4032-A2F7-943390F401A9}" type="slidenum">
              <a:rPr lang="bg-BG" smtClean="0"/>
              <a:t>‹#›</a:t>
            </a:fld>
            <a:endParaRPr lang="bg-BG"/>
          </a:p>
        </p:txBody>
      </p:sp>
    </p:spTree>
    <p:extLst>
      <p:ext uri="{BB962C8B-B14F-4D97-AF65-F5344CB8AC3E}">
        <p14:creationId xmlns:p14="http://schemas.microsoft.com/office/powerpoint/2010/main" val="2260349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42" name="Header Placeholder 1"/>
          <p:cNvSpPr>
            <a:spLocks noGrp="1"/>
          </p:cNvSpPr>
          <p:nvPr>
            <p:ph type="hdr" sz="quarter"/>
          </p:nvPr>
        </p:nvSpPr>
        <p:spPr>
          <a:xfrm>
            <a:off x="0" y="0"/>
            <a:ext cx="2955290" cy="496570"/>
          </a:xfrm>
          <a:prstGeom prst="rect">
            <a:avLst/>
          </a:prstGeom>
        </p:spPr>
        <p:txBody>
          <a:bodyPr vert="horz" lIns="93177" tIns="46589" rIns="93177" bIns="46589" rtlCol="0"/>
          <a:lstStyle>
            <a:lvl1pPr algn="l">
              <a:defRPr sz="1200"/>
            </a:lvl1pPr>
          </a:lstStyle>
          <a:p>
            <a:endParaRPr lang="bg-BG"/>
          </a:p>
        </p:txBody>
      </p:sp>
      <p:sp>
        <p:nvSpPr>
          <p:cNvPr id="1048743" name="Date Placeholder 2"/>
          <p:cNvSpPr>
            <a:spLocks noGrp="1"/>
          </p:cNvSpPr>
          <p:nvPr>
            <p:ph type="dt" idx="1"/>
          </p:nvPr>
        </p:nvSpPr>
        <p:spPr>
          <a:xfrm>
            <a:off x="3863032" y="0"/>
            <a:ext cx="2955290" cy="496570"/>
          </a:xfrm>
          <a:prstGeom prst="rect">
            <a:avLst/>
          </a:prstGeom>
        </p:spPr>
        <p:txBody>
          <a:bodyPr vert="horz" lIns="93177" tIns="46589" rIns="93177" bIns="46589" rtlCol="0"/>
          <a:lstStyle>
            <a:lvl1pPr algn="r">
              <a:defRPr sz="1200"/>
            </a:lvl1pPr>
          </a:lstStyle>
          <a:p>
            <a:fld id="{92B82725-62A2-4311-9ACD-D34C66DD3C7F}" type="datetimeFigureOut">
              <a:rPr lang="bg-BG" smtClean="0"/>
              <a:t>20.1.2020 г.</a:t>
            </a:fld>
            <a:endParaRPr lang="bg-BG"/>
          </a:p>
        </p:txBody>
      </p:sp>
      <p:sp>
        <p:nvSpPr>
          <p:cNvPr id="1048744" name="Slide Image Placeholder 3"/>
          <p:cNvSpPr>
            <a:spLocks noGrp="1" noRot="1" noChangeAspect="1"/>
          </p:cNvSpPr>
          <p:nvPr>
            <p:ph type="sldImg" idx="2"/>
          </p:nvPr>
        </p:nvSpPr>
        <p:spPr>
          <a:xfrm>
            <a:off x="927100" y="744538"/>
            <a:ext cx="4965700" cy="3724275"/>
          </a:xfrm>
          <a:prstGeom prst="rect">
            <a:avLst/>
          </a:prstGeom>
          <a:noFill/>
          <a:ln w="12700">
            <a:solidFill>
              <a:prstClr val="black"/>
            </a:solidFill>
          </a:ln>
        </p:spPr>
        <p:txBody>
          <a:bodyPr vert="horz" lIns="93177" tIns="46589" rIns="93177" bIns="46589" rtlCol="0" anchor="ctr"/>
          <a:lstStyle/>
          <a:p>
            <a:endParaRPr lang="bg-BG"/>
          </a:p>
        </p:txBody>
      </p:sp>
      <p:sp>
        <p:nvSpPr>
          <p:cNvPr id="1048745" name="Notes Placeholder 4"/>
          <p:cNvSpPr>
            <a:spLocks noGrp="1"/>
          </p:cNvSpPr>
          <p:nvPr>
            <p:ph type="body" sz="quarter" idx="3"/>
          </p:nvPr>
        </p:nvSpPr>
        <p:spPr>
          <a:xfrm>
            <a:off x="681990" y="4717415"/>
            <a:ext cx="5455920" cy="446913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1048746" name="Footer Placeholder 5"/>
          <p:cNvSpPr>
            <a:spLocks noGrp="1"/>
          </p:cNvSpPr>
          <p:nvPr>
            <p:ph type="ftr" sz="quarter" idx="4"/>
          </p:nvPr>
        </p:nvSpPr>
        <p:spPr>
          <a:xfrm>
            <a:off x="0" y="9433107"/>
            <a:ext cx="2955290" cy="496570"/>
          </a:xfrm>
          <a:prstGeom prst="rect">
            <a:avLst/>
          </a:prstGeom>
        </p:spPr>
        <p:txBody>
          <a:bodyPr vert="horz" lIns="93177" tIns="46589" rIns="93177" bIns="46589" rtlCol="0" anchor="b"/>
          <a:lstStyle>
            <a:lvl1pPr algn="l">
              <a:defRPr sz="1200"/>
            </a:lvl1pPr>
          </a:lstStyle>
          <a:p>
            <a:endParaRPr lang="bg-BG"/>
          </a:p>
        </p:txBody>
      </p:sp>
      <p:sp>
        <p:nvSpPr>
          <p:cNvPr id="1048747" name="Slide Number Placeholder 6"/>
          <p:cNvSpPr>
            <a:spLocks noGrp="1"/>
          </p:cNvSpPr>
          <p:nvPr>
            <p:ph type="sldNum" sz="quarter" idx="5"/>
          </p:nvPr>
        </p:nvSpPr>
        <p:spPr>
          <a:xfrm>
            <a:off x="3863032" y="9433107"/>
            <a:ext cx="2955290" cy="496570"/>
          </a:xfrm>
          <a:prstGeom prst="rect">
            <a:avLst/>
          </a:prstGeom>
        </p:spPr>
        <p:txBody>
          <a:bodyPr vert="horz" lIns="93177" tIns="46589" rIns="93177" bIns="46589" rtlCol="0" anchor="b"/>
          <a:lstStyle>
            <a:lvl1pPr algn="r">
              <a:defRPr sz="1200"/>
            </a:lvl1pPr>
          </a:lstStyle>
          <a:p>
            <a:fld id="{C222844A-9D9A-451E-8533-AC68D816AE04}" type="slidenum">
              <a:rPr lang="bg-BG" smtClean="0"/>
              <a:t>‹#›</a:t>
            </a:fld>
            <a:endParaRPr lang="bg-BG"/>
          </a:p>
        </p:txBody>
      </p:sp>
    </p:spTree>
    <p:extLst>
      <p:ext uri="{BB962C8B-B14F-4D97-AF65-F5344CB8AC3E}">
        <p14:creationId xmlns:p14="http://schemas.microsoft.com/office/powerpoint/2010/main" val="2557081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5"/>
          </p:nvPr>
        </p:nvSpPr>
        <p:spPr/>
        <p:txBody>
          <a:bodyPr/>
          <a:lstStyle/>
          <a:p>
            <a:fld id="{C222844A-9D9A-451E-8533-AC68D816AE04}" type="slidenum">
              <a:rPr lang="bg-BG" smtClean="0"/>
              <a:t>1</a:t>
            </a:fld>
            <a:endParaRPr lang="bg-BG"/>
          </a:p>
        </p:txBody>
      </p:sp>
    </p:spTree>
    <p:extLst>
      <p:ext uri="{BB962C8B-B14F-4D97-AF65-F5344CB8AC3E}">
        <p14:creationId xmlns:p14="http://schemas.microsoft.com/office/powerpoint/2010/main" val="2310773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Slide Image Placeholder 1"/>
          <p:cNvSpPr>
            <a:spLocks noGrp="1" noRot="1" noChangeAspect="1"/>
          </p:cNvSpPr>
          <p:nvPr>
            <p:ph type="sldImg"/>
          </p:nvPr>
        </p:nvSpPr>
        <p:spPr/>
      </p:sp>
      <p:sp>
        <p:nvSpPr>
          <p:cNvPr id="1048647"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pPr>
            <a:endParaRPr lang="bg-BG" sz="1200" b="1" i="1" kern="1200" dirty="0">
              <a:solidFill>
                <a:schemeClr val="tx1"/>
              </a:solidFill>
              <a:latin typeface="+mn-lt"/>
              <a:ea typeface="+mn-ea"/>
              <a:cs typeface="Arial" panose="020B0604020202020204" pitchFamily="34" charset="0"/>
            </a:endParaRPr>
          </a:p>
        </p:txBody>
      </p:sp>
      <p:sp>
        <p:nvSpPr>
          <p:cNvPr id="1048648" name="Slide Number Placeholder 3"/>
          <p:cNvSpPr>
            <a:spLocks noGrp="1"/>
          </p:cNvSpPr>
          <p:nvPr>
            <p:ph type="sldNum" sz="quarter" idx="10"/>
          </p:nvPr>
        </p:nvSpPr>
        <p:spPr/>
        <p:txBody>
          <a:bodyPr/>
          <a:lstStyle/>
          <a:p>
            <a:fld id="{C222844A-9D9A-451E-8533-AC68D816AE04}" type="slidenum">
              <a:rPr lang="bg-BG" smtClean="0"/>
              <a:t>10</a:t>
            </a:fld>
            <a:endParaRPr lang="bg-BG"/>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p:sp>
      <p:sp>
        <p:nvSpPr>
          <p:cNvPr id="1048652"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pPr>
            <a:endParaRPr lang="bg-BG" sz="1200" b="0" i="1" kern="1200" dirty="0">
              <a:solidFill>
                <a:schemeClr val="tx1"/>
              </a:solidFill>
              <a:latin typeface="+mn-lt"/>
              <a:ea typeface="+mn-ea"/>
              <a:cs typeface="Arial" panose="020B0604020202020204" pitchFamily="34" charset="0"/>
            </a:endParaRPr>
          </a:p>
        </p:txBody>
      </p:sp>
      <p:sp>
        <p:nvSpPr>
          <p:cNvPr id="1048653" name="Slide Number Placeholder 3"/>
          <p:cNvSpPr>
            <a:spLocks noGrp="1"/>
          </p:cNvSpPr>
          <p:nvPr>
            <p:ph type="sldNum" sz="quarter" idx="10"/>
          </p:nvPr>
        </p:nvSpPr>
        <p:spPr/>
        <p:txBody>
          <a:bodyPr/>
          <a:lstStyle/>
          <a:p>
            <a:fld id="{C222844A-9D9A-451E-8533-AC68D816AE04}" type="slidenum">
              <a:rPr lang="bg-BG" smtClean="0"/>
              <a:t>11</a:t>
            </a:fld>
            <a:endParaRPr lang="bg-BG"/>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Slide Image Placeholder 1"/>
          <p:cNvSpPr>
            <a:spLocks noGrp="1" noRot="1" noChangeAspect="1"/>
          </p:cNvSpPr>
          <p:nvPr>
            <p:ph type="sldImg"/>
          </p:nvPr>
        </p:nvSpPr>
        <p:spPr/>
      </p:sp>
      <p:sp>
        <p:nvSpPr>
          <p:cNvPr id="1048657" name="Notes Placeholder 2"/>
          <p:cNvSpPr>
            <a:spLocks noGrp="1"/>
          </p:cNvSpPr>
          <p:nvPr>
            <p:ph type="body" idx="1"/>
          </p:nvPr>
        </p:nvSpPr>
        <p:spPr/>
        <p:txBody>
          <a:bodyPr/>
          <a:lstStyle/>
          <a:p>
            <a:pPr algn="just"/>
            <a:endParaRPr lang="en-US" dirty="0">
              <a:solidFill>
                <a:schemeClr val="tx1"/>
              </a:solidFill>
            </a:endParaRPr>
          </a:p>
        </p:txBody>
      </p:sp>
      <p:sp>
        <p:nvSpPr>
          <p:cNvPr id="1048658" name="Slide Number Placeholder 3"/>
          <p:cNvSpPr>
            <a:spLocks noGrp="1"/>
          </p:cNvSpPr>
          <p:nvPr>
            <p:ph type="sldNum" sz="quarter" idx="10"/>
          </p:nvPr>
        </p:nvSpPr>
        <p:spPr/>
        <p:txBody>
          <a:bodyPr/>
          <a:lstStyle/>
          <a:p>
            <a:fld id="{C222844A-9D9A-451E-8533-AC68D816AE04}" type="slidenum">
              <a:rPr lang="bg-BG" smtClean="0"/>
              <a:t>12</a:t>
            </a:fld>
            <a:endParaRPr lang="bg-BG"/>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Slide Image Placeholder 1"/>
          <p:cNvSpPr>
            <a:spLocks noGrp="1" noRot="1" noChangeAspect="1"/>
          </p:cNvSpPr>
          <p:nvPr>
            <p:ph type="sldImg"/>
          </p:nvPr>
        </p:nvSpPr>
        <p:spPr/>
      </p:sp>
      <p:sp>
        <p:nvSpPr>
          <p:cNvPr id="1048662" name="Notes Placeholder 2"/>
          <p:cNvSpPr>
            <a:spLocks noGrp="1"/>
          </p:cNvSpPr>
          <p:nvPr>
            <p:ph type="body" idx="1"/>
          </p:nvPr>
        </p:nvSpPr>
        <p:spPr/>
        <p:txBody>
          <a:bodyPr/>
          <a:lstStyle/>
          <a:p>
            <a:endParaRPr lang="en-US" dirty="0"/>
          </a:p>
        </p:txBody>
      </p:sp>
      <p:sp>
        <p:nvSpPr>
          <p:cNvPr id="1048663" name="Slide Number Placeholder 3"/>
          <p:cNvSpPr>
            <a:spLocks noGrp="1"/>
          </p:cNvSpPr>
          <p:nvPr>
            <p:ph type="sldNum" sz="quarter" idx="10"/>
          </p:nvPr>
        </p:nvSpPr>
        <p:spPr/>
        <p:txBody>
          <a:bodyPr/>
          <a:lstStyle/>
          <a:p>
            <a:fld id="{C222844A-9D9A-451E-8533-AC68D816AE04}" type="slidenum">
              <a:rPr lang="bg-BG" smtClean="0"/>
              <a:t>13</a:t>
            </a:fld>
            <a:endParaRPr lang="bg-BG"/>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6" name="Slide Image Placeholder 1"/>
          <p:cNvSpPr>
            <a:spLocks noGrp="1" noRot="1" noChangeAspect="1"/>
          </p:cNvSpPr>
          <p:nvPr>
            <p:ph type="sldImg"/>
          </p:nvPr>
        </p:nvSpPr>
        <p:spPr/>
      </p:sp>
      <p:sp>
        <p:nvSpPr>
          <p:cNvPr id="1048667" name="Notes Placeholder 2"/>
          <p:cNvSpPr>
            <a:spLocks noGrp="1"/>
          </p:cNvSpPr>
          <p:nvPr>
            <p:ph type="body" idx="1"/>
          </p:nvPr>
        </p:nvSpPr>
        <p:spPr/>
        <p:txBody>
          <a:bodyPr/>
          <a:lstStyle/>
          <a:p>
            <a:pPr algn="just"/>
            <a:endParaRPr lang="en-US" dirty="0">
              <a:solidFill>
                <a:schemeClr val="tx1"/>
              </a:solidFill>
            </a:endParaRPr>
          </a:p>
        </p:txBody>
      </p:sp>
      <p:sp>
        <p:nvSpPr>
          <p:cNvPr id="1048668" name="Slide Number Placeholder 3"/>
          <p:cNvSpPr>
            <a:spLocks noGrp="1"/>
          </p:cNvSpPr>
          <p:nvPr>
            <p:ph type="sldNum" sz="quarter" idx="10"/>
          </p:nvPr>
        </p:nvSpPr>
        <p:spPr/>
        <p:txBody>
          <a:bodyPr/>
          <a:lstStyle/>
          <a:p>
            <a:fld id="{C222844A-9D9A-451E-8533-AC68D816AE04}" type="slidenum">
              <a:rPr lang="bg-BG" smtClean="0"/>
              <a:t>14</a:t>
            </a:fld>
            <a:endParaRPr lang="bg-BG"/>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Slide Image Placeholder 1"/>
          <p:cNvSpPr>
            <a:spLocks noGrp="1" noRot="1" noChangeAspect="1"/>
          </p:cNvSpPr>
          <p:nvPr>
            <p:ph type="sldImg"/>
          </p:nvPr>
        </p:nvSpPr>
        <p:spPr/>
      </p:sp>
      <p:sp>
        <p:nvSpPr>
          <p:cNvPr id="1048672" name="Notes Placeholder 2"/>
          <p:cNvSpPr>
            <a:spLocks noGrp="1"/>
          </p:cNvSpPr>
          <p:nvPr>
            <p:ph type="body" idx="1"/>
          </p:nvPr>
        </p:nvSpPr>
        <p:spPr/>
        <p:txBody>
          <a:bodyPr/>
          <a:lstStyle/>
          <a:p>
            <a:pPr algn="just"/>
            <a:endParaRPr lang="en-US" dirty="0">
              <a:solidFill>
                <a:schemeClr val="tx1"/>
              </a:solidFill>
            </a:endParaRPr>
          </a:p>
        </p:txBody>
      </p:sp>
      <p:sp>
        <p:nvSpPr>
          <p:cNvPr id="1048673" name="Slide Number Placeholder 3"/>
          <p:cNvSpPr>
            <a:spLocks noGrp="1"/>
          </p:cNvSpPr>
          <p:nvPr>
            <p:ph type="sldNum" sz="quarter" idx="10"/>
          </p:nvPr>
        </p:nvSpPr>
        <p:spPr/>
        <p:txBody>
          <a:bodyPr/>
          <a:lstStyle/>
          <a:p>
            <a:fld id="{C222844A-9D9A-451E-8533-AC68D816AE04}" type="slidenum">
              <a:rPr lang="bg-BG" smtClean="0"/>
              <a:t>15</a:t>
            </a:fld>
            <a:endParaRPr lang="bg-BG"/>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Slide Image Placeholder 1"/>
          <p:cNvSpPr>
            <a:spLocks noGrp="1" noRot="1" noChangeAspect="1"/>
          </p:cNvSpPr>
          <p:nvPr>
            <p:ph type="sldImg"/>
          </p:nvPr>
        </p:nvSpPr>
        <p:spPr/>
      </p:sp>
      <p:sp>
        <p:nvSpPr>
          <p:cNvPr id="1048677" name="Notes Placeholder 2"/>
          <p:cNvSpPr>
            <a:spLocks noGrp="1"/>
          </p:cNvSpPr>
          <p:nvPr>
            <p:ph type="body" idx="1"/>
          </p:nvPr>
        </p:nvSpPr>
        <p:spPr/>
        <p:txBody>
          <a:bodyPr/>
          <a:lstStyle/>
          <a:p>
            <a:pPr algn="just"/>
            <a:endParaRPr lang="en-US" dirty="0">
              <a:solidFill>
                <a:schemeClr val="tx1"/>
              </a:solidFill>
            </a:endParaRPr>
          </a:p>
        </p:txBody>
      </p:sp>
      <p:sp>
        <p:nvSpPr>
          <p:cNvPr id="1048678" name="Slide Number Placeholder 3"/>
          <p:cNvSpPr>
            <a:spLocks noGrp="1"/>
          </p:cNvSpPr>
          <p:nvPr>
            <p:ph type="sldNum" sz="quarter" idx="10"/>
          </p:nvPr>
        </p:nvSpPr>
        <p:spPr/>
        <p:txBody>
          <a:bodyPr/>
          <a:lstStyle/>
          <a:p>
            <a:fld id="{C222844A-9D9A-451E-8533-AC68D816AE04}" type="slidenum">
              <a:rPr lang="bg-BG" smtClean="0"/>
              <a:t>16</a:t>
            </a:fld>
            <a:endParaRPr lang="bg-BG"/>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1" name="Slide Image Placeholder 1"/>
          <p:cNvSpPr>
            <a:spLocks noGrp="1" noRot="1" noChangeAspect="1"/>
          </p:cNvSpPr>
          <p:nvPr>
            <p:ph type="sldImg"/>
          </p:nvPr>
        </p:nvSpPr>
        <p:spPr/>
      </p:sp>
      <p:sp>
        <p:nvSpPr>
          <p:cNvPr id="1048682" name="Notes Placeholder 2"/>
          <p:cNvSpPr>
            <a:spLocks noGrp="1"/>
          </p:cNvSpPr>
          <p:nvPr>
            <p:ph type="body" idx="1"/>
          </p:nvPr>
        </p:nvSpPr>
        <p:spPr/>
        <p:txBody>
          <a:bodyPr/>
          <a:lstStyle/>
          <a:p>
            <a:endParaRPr lang="en-US" dirty="0"/>
          </a:p>
        </p:txBody>
      </p:sp>
      <p:sp>
        <p:nvSpPr>
          <p:cNvPr id="1048683" name="Slide Number Placeholder 3"/>
          <p:cNvSpPr>
            <a:spLocks noGrp="1"/>
          </p:cNvSpPr>
          <p:nvPr>
            <p:ph type="sldNum" sz="quarter" idx="10"/>
          </p:nvPr>
        </p:nvSpPr>
        <p:spPr/>
        <p:txBody>
          <a:bodyPr/>
          <a:lstStyle/>
          <a:p>
            <a:fld id="{C222844A-9D9A-451E-8533-AC68D816AE04}" type="slidenum">
              <a:rPr lang="bg-BG" smtClean="0"/>
              <a:t>17</a:t>
            </a:fld>
            <a:endParaRPr lang="bg-BG"/>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6" name="Slide Image Placeholder 1"/>
          <p:cNvSpPr>
            <a:spLocks noGrp="1" noRot="1" noChangeAspect="1"/>
          </p:cNvSpPr>
          <p:nvPr>
            <p:ph type="sldImg"/>
          </p:nvPr>
        </p:nvSpPr>
        <p:spPr/>
      </p:sp>
      <p:sp>
        <p:nvSpPr>
          <p:cNvPr id="1048687" name="Notes Placeholder 2"/>
          <p:cNvSpPr>
            <a:spLocks noGrp="1"/>
          </p:cNvSpPr>
          <p:nvPr>
            <p:ph type="body" idx="1"/>
          </p:nvPr>
        </p:nvSpPr>
        <p:spPr/>
        <p:txBody>
          <a:bodyPr/>
          <a:lstStyle/>
          <a:p>
            <a:pPr algn="just"/>
            <a:endParaRPr lang="en-US" dirty="0">
              <a:solidFill>
                <a:schemeClr val="tx1"/>
              </a:solidFill>
            </a:endParaRPr>
          </a:p>
        </p:txBody>
      </p:sp>
      <p:sp>
        <p:nvSpPr>
          <p:cNvPr id="1048688" name="Slide Number Placeholder 3"/>
          <p:cNvSpPr>
            <a:spLocks noGrp="1"/>
          </p:cNvSpPr>
          <p:nvPr>
            <p:ph type="sldNum" sz="quarter" idx="10"/>
          </p:nvPr>
        </p:nvSpPr>
        <p:spPr/>
        <p:txBody>
          <a:bodyPr/>
          <a:lstStyle/>
          <a:p>
            <a:fld id="{C222844A-9D9A-451E-8533-AC68D816AE04}" type="slidenum">
              <a:rPr lang="bg-BG" smtClean="0"/>
              <a:t>18</a:t>
            </a:fld>
            <a:endParaRPr lang="bg-BG"/>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Slide Image Placeholder 1"/>
          <p:cNvSpPr>
            <a:spLocks noGrp="1" noRot="1" noChangeAspect="1"/>
          </p:cNvSpPr>
          <p:nvPr>
            <p:ph type="sldImg"/>
          </p:nvPr>
        </p:nvSpPr>
        <p:spPr/>
      </p:sp>
      <p:sp>
        <p:nvSpPr>
          <p:cNvPr id="1048608" name="Notes Placeholder 2"/>
          <p:cNvSpPr>
            <a:spLocks noGrp="1"/>
          </p:cNvSpPr>
          <p:nvPr>
            <p:ph type="body" idx="1"/>
          </p:nvPr>
        </p:nvSpPr>
        <p:spPr/>
        <p:txBody>
          <a:bodyPr/>
          <a:lstStyle/>
          <a:p>
            <a:endParaRPr lang="en-US" dirty="0"/>
          </a:p>
        </p:txBody>
      </p:sp>
      <p:sp>
        <p:nvSpPr>
          <p:cNvPr id="1048609" name="Slide Number Placeholder 3"/>
          <p:cNvSpPr>
            <a:spLocks noGrp="1"/>
          </p:cNvSpPr>
          <p:nvPr>
            <p:ph type="sldNum" sz="quarter" idx="10"/>
          </p:nvPr>
        </p:nvSpPr>
        <p:spPr/>
        <p:txBody>
          <a:bodyPr/>
          <a:lstStyle/>
          <a:p>
            <a:fld id="{C222844A-9D9A-451E-8533-AC68D816AE04}" type="slidenum">
              <a:rPr lang="bg-BG" smtClean="0"/>
              <a:t>19</a:t>
            </a:fld>
            <a:endParaRPr lang="bg-B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Slide Image Placeholder 1"/>
          <p:cNvSpPr>
            <a:spLocks noGrp="1" noRot="1" noChangeAspect="1"/>
          </p:cNvSpPr>
          <p:nvPr>
            <p:ph type="sldImg"/>
          </p:nvPr>
        </p:nvSpPr>
        <p:spPr/>
      </p:sp>
      <p:sp>
        <p:nvSpPr>
          <p:cNvPr id="1048616" name="Notes Placeholder 2"/>
          <p:cNvSpPr>
            <a:spLocks noGrp="1"/>
          </p:cNvSpPr>
          <p:nvPr>
            <p:ph type="body" idx="1"/>
          </p:nvPr>
        </p:nvSpPr>
        <p:spPr/>
        <p:txBody>
          <a:bodyPr/>
          <a:lstStyle/>
          <a:p>
            <a:pPr algn="just"/>
            <a:endParaRPr lang="bg-BG">
              <a:solidFill>
                <a:schemeClr val="tx1"/>
              </a:solidFill>
            </a:endParaRPr>
          </a:p>
          <a:p>
            <a:pPr algn="just"/>
            <a:endParaRPr lang="bg-BG" dirty="0">
              <a:solidFill>
                <a:schemeClr val="tx1"/>
              </a:solidFill>
            </a:endParaRPr>
          </a:p>
          <a:p>
            <a:pPr algn="just"/>
            <a:endParaRPr lang="bg-BG" dirty="0">
              <a:solidFill>
                <a:schemeClr val="tx1"/>
              </a:solidFill>
            </a:endParaRPr>
          </a:p>
          <a:p>
            <a:pPr algn="just"/>
            <a:endParaRPr lang="en-US" dirty="0">
              <a:solidFill>
                <a:schemeClr val="tx1"/>
              </a:solidFill>
            </a:endParaRPr>
          </a:p>
        </p:txBody>
      </p:sp>
      <p:sp>
        <p:nvSpPr>
          <p:cNvPr id="1048617" name="Slide Number Placeholder 3"/>
          <p:cNvSpPr>
            <a:spLocks noGrp="1"/>
          </p:cNvSpPr>
          <p:nvPr>
            <p:ph type="sldNum" sz="quarter" idx="10"/>
          </p:nvPr>
        </p:nvSpPr>
        <p:spPr/>
        <p:txBody>
          <a:bodyPr/>
          <a:lstStyle/>
          <a:p>
            <a:fld id="{C222844A-9D9A-451E-8533-AC68D816AE04}" type="slidenum">
              <a:rPr lang="bg-BG" smtClean="0"/>
              <a:t>2</a:t>
            </a:fld>
            <a:endParaRPr lang="bg-BG"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Slide Image Placeholder 1"/>
          <p:cNvSpPr>
            <a:spLocks noGrp="1" noRot="1" noChangeAspect="1"/>
          </p:cNvSpPr>
          <p:nvPr>
            <p:ph type="sldImg"/>
          </p:nvPr>
        </p:nvSpPr>
        <p:spPr/>
      </p:sp>
      <p:sp>
        <p:nvSpPr>
          <p:cNvPr id="1048603" name="Notes Placeholder 2"/>
          <p:cNvSpPr>
            <a:spLocks noGrp="1"/>
          </p:cNvSpPr>
          <p:nvPr>
            <p:ph type="body" idx="1"/>
          </p:nvPr>
        </p:nvSpPr>
        <p:spPr/>
        <p:txBody>
          <a:bodyPr/>
          <a:lstStyle/>
          <a:p>
            <a:pPr algn="just"/>
            <a:endParaRPr lang="bg-BG" noProof="0" dirty="0">
              <a:solidFill>
                <a:schemeClr val="tx1"/>
              </a:solidFill>
            </a:endParaRPr>
          </a:p>
        </p:txBody>
      </p:sp>
      <p:sp>
        <p:nvSpPr>
          <p:cNvPr id="1048604" name="Slide Number Placeholder 3"/>
          <p:cNvSpPr>
            <a:spLocks noGrp="1"/>
          </p:cNvSpPr>
          <p:nvPr>
            <p:ph type="sldNum" sz="quarter" idx="10"/>
          </p:nvPr>
        </p:nvSpPr>
        <p:spPr/>
        <p:txBody>
          <a:bodyPr/>
          <a:lstStyle/>
          <a:p>
            <a:fld id="{C222844A-9D9A-451E-8533-AC68D816AE04}" type="slidenum">
              <a:rPr lang="bg-BG" smtClean="0"/>
              <a:t>20</a:t>
            </a:fld>
            <a:endParaRPr lang="bg-BG"/>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Slide Image Placeholder 1"/>
          <p:cNvSpPr>
            <a:spLocks noGrp="1" noRot="1" noChangeAspect="1"/>
          </p:cNvSpPr>
          <p:nvPr>
            <p:ph type="sldImg"/>
          </p:nvPr>
        </p:nvSpPr>
        <p:spPr/>
      </p:sp>
      <p:sp>
        <p:nvSpPr>
          <p:cNvPr id="1048598" name="Notes Placeholder 2"/>
          <p:cNvSpPr>
            <a:spLocks noGrp="1"/>
          </p:cNvSpPr>
          <p:nvPr>
            <p:ph type="body" idx="1"/>
          </p:nvPr>
        </p:nvSpPr>
        <p:spPr/>
        <p:txBody>
          <a:bodyPr/>
          <a:lstStyle/>
          <a:p>
            <a:endParaRPr lang="en-US" dirty="0"/>
          </a:p>
        </p:txBody>
      </p:sp>
      <p:sp>
        <p:nvSpPr>
          <p:cNvPr id="1048599" name="Slide Number Placeholder 3"/>
          <p:cNvSpPr>
            <a:spLocks noGrp="1"/>
          </p:cNvSpPr>
          <p:nvPr>
            <p:ph type="sldNum" sz="quarter" idx="10"/>
          </p:nvPr>
        </p:nvSpPr>
        <p:spPr/>
        <p:txBody>
          <a:bodyPr/>
          <a:lstStyle/>
          <a:p>
            <a:fld id="{C222844A-9D9A-451E-8533-AC68D816AE04}" type="slidenum">
              <a:rPr lang="bg-BG" smtClean="0"/>
              <a:t>21</a:t>
            </a:fld>
            <a:endParaRPr lang="bg-BG"/>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lide Image Placeholder 1"/>
          <p:cNvSpPr>
            <a:spLocks noGrp="1" noRot="1" noChangeAspect="1"/>
          </p:cNvSpPr>
          <p:nvPr>
            <p:ph type="sldImg"/>
          </p:nvPr>
        </p:nvSpPr>
        <p:spPr/>
      </p:sp>
      <p:sp>
        <p:nvSpPr>
          <p:cNvPr id="1048589" name="Notes Placeholder 2"/>
          <p:cNvSpPr>
            <a:spLocks noGrp="1"/>
          </p:cNvSpPr>
          <p:nvPr>
            <p:ph type="body" idx="1"/>
          </p:nvPr>
        </p:nvSpPr>
        <p:spPr/>
        <p:txBody>
          <a:bodyPr/>
          <a:lstStyle/>
          <a:p>
            <a:pPr algn="just"/>
            <a:endParaRPr lang="en-US" sz="1100" dirty="0">
              <a:solidFill>
                <a:schemeClr val="tx1"/>
              </a:solidFill>
            </a:endParaRPr>
          </a:p>
        </p:txBody>
      </p:sp>
      <p:sp>
        <p:nvSpPr>
          <p:cNvPr id="1048590" name="Slide Number Placeholder 3"/>
          <p:cNvSpPr>
            <a:spLocks noGrp="1"/>
          </p:cNvSpPr>
          <p:nvPr>
            <p:ph type="sldNum" sz="quarter" idx="10"/>
          </p:nvPr>
        </p:nvSpPr>
        <p:spPr/>
        <p:txBody>
          <a:bodyPr/>
          <a:lstStyle/>
          <a:p>
            <a:fld id="{C222844A-9D9A-451E-8533-AC68D816AE04}" type="slidenum">
              <a:rPr lang="bg-BG" smtClean="0"/>
              <a:t>22</a:t>
            </a:fld>
            <a:endParaRPr lang="bg-BG"/>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lide Image Placeholder 1"/>
          <p:cNvSpPr>
            <a:spLocks noGrp="1" noRot="1" noChangeAspect="1"/>
          </p:cNvSpPr>
          <p:nvPr>
            <p:ph type="sldImg"/>
          </p:nvPr>
        </p:nvSpPr>
        <p:spPr/>
      </p:sp>
      <p:sp>
        <p:nvSpPr>
          <p:cNvPr id="1048589" name="Notes Placeholder 2"/>
          <p:cNvSpPr>
            <a:spLocks noGrp="1"/>
          </p:cNvSpPr>
          <p:nvPr>
            <p:ph type="body" idx="1"/>
          </p:nvPr>
        </p:nvSpPr>
        <p:spPr/>
        <p:txBody>
          <a:bodyPr/>
          <a:lstStyle/>
          <a:p>
            <a:pPr algn="just"/>
            <a:endParaRPr lang="en-US" dirty="0">
              <a:solidFill>
                <a:schemeClr val="tx1"/>
              </a:solidFill>
            </a:endParaRPr>
          </a:p>
        </p:txBody>
      </p:sp>
      <p:sp>
        <p:nvSpPr>
          <p:cNvPr id="1048590" name="Slide Number Placeholder 3"/>
          <p:cNvSpPr>
            <a:spLocks noGrp="1"/>
          </p:cNvSpPr>
          <p:nvPr>
            <p:ph type="sldNum" sz="quarter" idx="10"/>
          </p:nvPr>
        </p:nvSpPr>
        <p:spPr/>
        <p:txBody>
          <a:bodyPr/>
          <a:lstStyle/>
          <a:p>
            <a:fld id="{C222844A-9D9A-451E-8533-AC68D816AE04}" type="slidenum">
              <a:rPr lang="bg-BG" smtClean="0"/>
              <a:t>23</a:t>
            </a:fld>
            <a:endParaRPr lang="bg-BG"/>
          </a:p>
        </p:txBody>
      </p:sp>
    </p:spTree>
    <p:extLst>
      <p:ext uri="{BB962C8B-B14F-4D97-AF65-F5344CB8AC3E}">
        <p14:creationId xmlns:p14="http://schemas.microsoft.com/office/powerpoint/2010/main" val="21517010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Slide Image Placeholder 1"/>
          <p:cNvSpPr>
            <a:spLocks noGrp="1" noRot="1" noChangeAspect="1"/>
          </p:cNvSpPr>
          <p:nvPr>
            <p:ph type="sldImg"/>
          </p:nvPr>
        </p:nvSpPr>
        <p:spPr/>
      </p:sp>
      <p:sp>
        <p:nvSpPr>
          <p:cNvPr id="1048593" name="Notes Placeholder 2"/>
          <p:cNvSpPr>
            <a:spLocks noGrp="1"/>
          </p:cNvSpPr>
          <p:nvPr>
            <p:ph type="body" idx="1"/>
          </p:nvPr>
        </p:nvSpPr>
        <p:spPr/>
        <p:txBody>
          <a:bodyPr/>
          <a:lstStyle/>
          <a:p>
            <a:endParaRPr lang="en-US"/>
          </a:p>
        </p:txBody>
      </p:sp>
      <p:sp>
        <p:nvSpPr>
          <p:cNvPr id="1048594" name="Slide Number Placeholder 3"/>
          <p:cNvSpPr>
            <a:spLocks noGrp="1"/>
          </p:cNvSpPr>
          <p:nvPr>
            <p:ph type="sldNum" sz="quarter" idx="10"/>
          </p:nvPr>
        </p:nvSpPr>
        <p:spPr/>
        <p:txBody>
          <a:bodyPr/>
          <a:lstStyle/>
          <a:p>
            <a:fld id="{6F035DFC-BBE1-4CDA-B981-A5954F5C149B}" type="slidenum">
              <a:rPr lang="en-US" smtClean="0"/>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Slide Image Placeholder 1"/>
          <p:cNvSpPr>
            <a:spLocks noGrp="1" noRot="1" noChangeAspect="1"/>
          </p:cNvSpPr>
          <p:nvPr>
            <p:ph type="sldImg"/>
          </p:nvPr>
        </p:nvSpPr>
        <p:spPr/>
      </p:sp>
      <p:sp>
        <p:nvSpPr>
          <p:cNvPr id="1048622" name="Notes Placeholder 2"/>
          <p:cNvSpPr>
            <a:spLocks noGrp="1"/>
          </p:cNvSpPr>
          <p:nvPr>
            <p:ph type="body" idx="1"/>
          </p:nvPr>
        </p:nvSpPr>
        <p:spPr/>
        <p:txBody>
          <a:bodyPr/>
          <a:lstStyle/>
          <a:p>
            <a:pPr marL="171450" indent="-171450" algn="just">
              <a:buFontTx/>
              <a:buChar char="-"/>
            </a:pPr>
            <a:endParaRPr lang="bg-BG" sz="1100" noProof="0" dirty="0">
              <a:solidFill>
                <a:schemeClr val="tx1"/>
              </a:solidFill>
            </a:endParaRPr>
          </a:p>
        </p:txBody>
      </p:sp>
      <p:sp>
        <p:nvSpPr>
          <p:cNvPr id="1048623" name="Slide Number Placeholder 3"/>
          <p:cNvSpPr>
            <a:spLocks noGrp="1"/>
          </p:cNvSpPr>
          <p:nvPr>
            <p:ph type="sldNum" sz="quarter" idx="10"/>
          </p:nvPr>
        </p:nvSpPr>
        <p:spPr/>
        <p:txBody>
          <a:bodyPr/>
          <a:lstStyle/>
          <a:p>
            <a:fld id="{C222844A-9D9A-451E-8533-AC68D816AE04}" type="slidenum">
              <a:rPr lang="bg-BG" smtClean="0"/>
              <a:t>3</a:t>
            </a:fld>
            <a:endParaRPr lang="bg-BG"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p:sp>
      <p:sp>
        <p:nvSpPr>
          <p:cNvPr id="1048627" name="Notes Placeholder 2"/>
          <p:cNvSpPr>
            <a:spLocks noGrp="1"/>
          </p:cNvSpPr>
          <p:nvPr>
            <p:ph type="body" idx="1"/>
          </p:nvPr>
        </p:nvSpPr>
        <p:spPr/>
        <p:txBody>
          <a:bodyPr/>
          <a:lstStyle/>
          <a:p>
            <a:pPr algn="just"/>
            <a:endParaRPr lang="en-US" dirty="0">
              <a:solidFill>
                <a:schemeClr val="tx1"/>
              </a:solidFill>
            </a:endParaRPr>
          </a:p>
        </p:txBody>
      </p:sp>
      <p:sp>
        <p:nvSpPr>
          <p:cNvPr id="1048628" name="Slide Number Placeholder 3"/>
          <p:cNvSpPr>
            <a:spLocks noGrp="1"/>
          </p:cNvSpPr>
          <p:nvPr>
            <p:ph type="sldNum" sz="quarter" idx="10"/>
          </p:nvPr>
        </p:nvSpPr>
        <p:spPr/>
        <p:txBody>
          <a:bodyPr/>
          <a:lstStyle/>
          <a:p>
            <a:fld id="{C222844A-9D9A-451E-8533-AC68D816AE04}" type="slidenum">
              <a:rPr lang="bg-BG" smtClean="0"/>
              <a:t>4</a:t>
            </a:fld>
            <a:endParaRPr lang="bg-BG"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Slide Image Placeholder 1"/>
          <p:cNvSpPr>
            <a:spLocks noGrp="1" noRot="1" noChangeAspect="1"/>
          </p:cNvSpPr>
          <p:nvPr>
            <p:ph type="sldImg"/>
          </p:nvPr>
        </p:nvSpPr>
        <p:spPr/>
      </p:sp>
      <p:sp>
        <p:nvSpPr>
          <p:cNvPr id="1048632" name="Notes Placeholder 2"/>
          <p:cNvSpPr>
            <a:spLocks noGrp="1"/>
          </p:cNvSpPr>
          <p:nvPr>
            <p:ph type="body" idx="1"/>
          </p:nvPr>
        </p:nvSpPr>
        <p:spPr/>
        <p:txBody>
          <a:bodyPr/>
          <a:lstStyle/>
          <a:p>
            <a:pPr algn="just"/>
            <a:endParaRPr lang="bg-BG" dirty="0">
              <a:solidFill>
                <a:schemeClr val="tx1"/>
              </a:solidFill>
            </a:endParaRPr>
          </a:p>
        </p:txBody>
      </p:sp>
      <p:sp>
        <p:nvSpPr>
          <p:cNvPr id="1048633" name="Slide Number Placeholder 3"/>
          <p:cNvSpPr>
            <a:spLocks noGrp="1"/>
          </p:cNvSpPr>
          <p:nvPr>
            <p:ph type="sldNum" sz="quarter" idx="10"/>
          </p:nvPr>
        </p:nvSpPr>
        <p:spPr/>
        <p:txBody>
          <a:bodyPr/>
          <a:lstStyle/>
          <a:p>
            <a:fld id="{C222844A-9D9A-451E-8533-AC68D816AE04}" type="slidenum">
              <a:rPr lang="bg-BG" smtClean="0"/>
              <a:t>5</a:t>
            </a:fld>
            <a:endParaRPr lang="bg-B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Slide Image Placeholder 1"/>
          <p:cNvSpPr>
            <a:spLocks noGrp="1" noRot="1" noChangeAspect="1"/>
          </p:cNvSpPr>
          <p:nvPr>
            <p:ph type="sldImg"/>
          </p:nvPr>
        </p:nvSpPr>
        <p:spPr/>
      </p:sp>
      <p:sp>
        <p:nvSpPr>
          <p:cNvPr id="1048632" name="Notes Placeholder 2"/>
          <p:cNvSpPr>
            <a:spLocks noGrp="1"/>
          </p:cNvSpPr>
          <p:nvPr>
            <p:ph type="body" idx="1"/>
          </p:nvPr>
        </p:nvSpPr>
        <p:spPr/>
        <p:txBody>
          <a:bodyPr/>
          <a:lstStyle/>
          <a:p>
            <a:pPr marL="0" indent="0" algn="just">
              <a:buFontTx/>
              <a:buNone/>
            </a:pPr>
            <a:endParaRPr lang="en-US" dirty="0">
              <a:solidFill>
                <a:schemeClr val="tx1"/>
              </a:solidFill>
            </a:endParaRPr>
          </a:p>
        </p:txBody>
      </p:sp>
      <p:sp>
        <p:nvSpPr>
          <p:cNvPr id="1048633" name="Slide Number Placeholder 3"/>
          <p:cNvSpPr>
            <a:spLocks noGrp="1"/>
          </p:cNvSpPr>
          <p:nvPr>
            <p:ph type="sldNum" sz="quarter" idx="10"/>
          </p:nvPr>
        </p:nvSpPr>
        <p:spPr/>
        <p:txBody>
          <a:bodyPr/>
          <a:lstStyle/>
          <a:p>
            <a:fld id="{C222844A-9D9A-451E-8533-AC68D816AE04}" type="slidenum">
              <a:rPr lang="bg-BG" smtClean="0"/>
              <a:t>6</a:t>
            </a:fld>
            <a:endParaRPr lang="bg-BG"/>
          </a:p>
        </p:txBody>
      </p:sp>
    </p:spTree>
    <p:extLst>
      <p:ext uri="{BB962C8B-B14F-4D97-AF65-F5344CB8AC3E}">
        <p14:creationId xmlns:p14="http://schemas.microsoft.com/office/powerpoint/2010/main" val="118840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Slide Image Placeholder 1"/>
          <p:cNvSpPr>
            <a:spLocks noGrp="1" noRot="1" noChangeAspect="1"/>
          </p:cNvSpPr>
          <p:nvPr>
            <p:ph type="sldImg"/>
          </p:nvPr>
        </p:nvSpPr>
        <p:spPr/>
      </p:sp>
      <p:sp>
        <p:nvSpPr>
          <p:cNvPr id="1048632" name="Notes Placeholder 2"/>
          <p:cNvSpPr>
            <a:spLocks noGrp="1"/>
          </p:cNvSpPr>
          <p:nvPr>
            <p:ph type="body" idx="1"/>
          </p:nvPr>
        </p:nvSpPr>
        <p:spPr/>
        <p:txBody>
          <a:bodyPr/>
          <a:lstStyle/>
          <a:p>
            <a:pPr marL="0" indent="0" algn="just">
              <a:buFontTx/>
              <a:buNone/>
            </a:pPr>
            <a:endParaRPr lang="en-US" dirty="0">
              <a:solidFill>
                <a:schemeClr val="tx1"/>
              </a:solidFill>
            </a:endParaRPr>
          </a:p>
        </p:txBody>
      </p:sp>
      <p:sp>
        <p:nvSpPr>
          <p:cNvPr id="1048633" name="Slide Number Placeholder 3"/>
          <p:cNvSpPr>
            <a:spLocks noGrp="1"/>
          </p:cNvSpPr>
          <p:nvPr>
            <p:ph type="sldNum" sz="quarter" idx="10"/>
          </p:nvPr>
        </p:nvSpPr>
        <p:spPr/>
        <p:txBody>
          <a:bodyPr/>
          <a:lstStyle/>
          <a:p>
            <a:fld id="{C222844A-9D9A-451E-8533-AC68D816AE04}" type="slidenum">
              <a:rPr lang="bg-BG" smtClean="0"/>
              <a:t>7</a:t>
            </a:fld>
            <a:endParaRPr lang="bg-BG"/>
          </a:p>
        </p:txBody>
      </p:sp>
    </p:spTree>
    <p:extLst>
      <p:ext uri="{BB962C8B-B14F-4D97-AF65-F5344CB8AC3E}">
        <p14:creationId xmlns:p14="http://schemas.microsoft.com/office/powerpoint/2010/main" val="3999601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Slide Image Placeholder 1"/>
          <p:cNvSpPr>
            <a:spLocks noGrp="1" noRot="1" noChangeAspect="1"/>
          </p:cNvSpPr>
          <p:nvPr>
            <p:ph type="sldImg"/>
          </p:nvPr>
        </p:nvSpPr>
        <p:spPr/>
      </p:sp>
      <p:sp>
        <p:nvSpPr>
          <p:cNvPr id="1048637" name="Notes Placeholder 2"/>
          <p:cNvSpPr>
            <a:spLocks noGrp="1"/>
          </p:cNvSpPr>
          <p:nvPr>
            <p:ph type="body" idx="1"/>
          </p:nvPr>
        </p:nvSpPr>
        <p:spPr/>
        <p:txBody>
          <a:bodyPr/>
          <a:lstStyle/>
          <a:p>
            <a:pPr algn="just"/>
            <a:endParaRPr lang="bg-BG" b="1" noProof="0" dirty="0">
              <a:solidFill>
                <a:schemeClr val="tx1"/>
              </a:solidFill>
            </a:endParaRPr>
          </a:p>
        </p:txBody>
      </p:sp>
      <p:sp>
        <p:nvSpPr>
          <p:cNvPr id="1048638" name="Slide Number Placeholder 3"/>
          <p:cNvSpPr>
            <a:spLocks noGrp="1"/>
          </p:cNvSpPr>
          <p:nvPr>
            <p:ph type="sldNum" sz="quarter" idx="10"/>
          </p:nvPr>
        </p:nvSpPr>
        <p:spPr/>
        <p:txBody>
          <a:bodyPr/>
          <a:lstStyle/>
          <a:p>
            <a:fld id="{C222844A-9D9A-451E-8533-AC68D816AE04}" type="slidenum">
              <a:rPr lang="bg-BG" smtClean="0"/>
              <a:t>8</a:t>
            </a:fld>
            <a:endParaRPr lang="bg-BG"/>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Slide Image Placeholder 1"/>
          <p:cNvSpPr>
            <a:spLocks noGrp="1" noRot="1" noChangeAspect="1"/>
          </p:cNvSpPr>
          <p:nvPr>
            <p:ph type="sldImg"/>
          </p:nvPr>
        </p:nvSpPr>
        <p:spPr/>
      </p:sp>
      <p:sp>
        <p:nvSpPr>
          <p:cNvPr id="1048642" name="Notes Placeholder 2"/>
          <p:cNvSpPr>
            <a:spLocks noGrp="1"/>
          </p:cNvSpPr>
          <p:nvPr>
            <p:ph type="body" idx="1"/>
          </p:nvPr>
        </p:nvSpPr>
        <p:spPr/>
        <p:txBody>
          <a:bodyPr/>
          <a:lstStyle/>
          <a:p>
            <a:pPr algn="just"/>
            <a:endParaRPr lang="bg-BG" noProof="0" dirty="0">
              <a:solidFill>
                <a:schemeClr val="tx1"/>
              </a:solidFill>
            </a:endParaRPr>
          </a:p>
        </p:txBody>
      </p:sp>
      <p:sp>
        <p:nvSpPr>
          <p:cNvPr id="1048643" name="Slide Number Placeholder 3"/>
          <p:cNvSpPr>
            <a:spLocks noGrp="1"/>
          </p:cNvSpPr>
          <p:nvPr>
            <p:ph type="sldNum" sz="quarter" idx="10"/>
          </p:nvPr>
        </p:nvSpPr>
        <p:spPr/>
        <p:txBody>
          <a:bodyPr/>
          <a:lstStyle/>
          <a:p>
            <a:fld id="{C222844A-9D9A-451E-8533-AC68D816AE04}" type="slidenum">
              <a:rPr lang="bg-BG" smtClean="0"/>
              <a:t>9</a:t>
            </a:fld>
            <a:endParaRPr lang="bg-B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a:t>Click to edit Master title style</a:t>
            </a:r>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8583"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584"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585"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09" name="Title 1"/>
          <p:cNvSpPr>
            <a:spLocks noGrp="1"/>
          </p:cNvSpPr>
          <p:nvPr>
            <p:ph type="title"/>
          </p:nvPr>
        </p:nvSpPr>
        <p:spPr/>
        <p:txBody>
          <a:bodyPr/>
          <a:lstStyle/>
          <a:p>
            <a:r>
              <a:rPr lang="en-US"/>
              <a:t>Click to edit Master title style</a:t>
            </a:r>
          </a:p>
        </p:txBody>
      </p:sp>
      <p:sp>
        <p:nvSpPr>
          <p:cNvPr id="1048710"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11"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712"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713"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93"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1048694"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5"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696"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697"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98" name="Title 1"/>
          <p:cNvSpPr>
            <a:spLocks noGrp="1"/>
          </p:cNvSpPr>
          <p:nvPr>
            <p:ph type="title"/>
          </p:nvPr>
        </p:nvSpPr>
        <p:spPr/>
        <p:txBody>
          <a:bodyPr/>
          <a:lstStyle/>
          <a:p>
            <a:r>
              <a:rPr lang="en-US"/>
              <a:t>Click to edit Master title style</a:t>
            </a:r>
          </a:p>
        </p:txBody>
      </p:sp>
      <p:sp>
        <p:nvSpPr>
          <p:cNvPr id="1048699"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00"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701"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702"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714"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10487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16"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717"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718"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a:t>Click to edit Master title style</a:t>
            </a:r>
          </a:p>
        </p:txBody>
      </p:sp>
      <p:sp>
        <p:nvSpPr>
          <p:cNvPr id="10487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2"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723" name="Footer Placeholder 5"/>
          <p:cNvSpPr>
            <a:spLocks noGrp="1"/>
          </p:cNvSpPr>
          <p:nvPr>
            <p:ph type="ftr" sz="quarter" idx="11"/>
          </p:nvPr>
        </p:nvSpPr>
        <p:spPr/>
        <p:txBody>
          <a:bodyPr/>
          <a:lstStyle/>
          <a:p>
            <a:endParaRPr lang="en-US">
              <a:solidFill>
                <a:prstClr val="black">
                  <a:tint val="75000"/>
                </a:prstClr>
              </a:solidFill>
            </a:endParaRPr>
          </a:p>
        </p:txBody>
      </p:sp>
      <p:sp>
        <p:nvSpPr>
          <p:cNvPr id="1048724"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25" name="Title 1"/>
          <p:cNvSpPr>
            <a:spLocks noGrp="1"/>
          </p:cNvSpPr>
          <p:nvPr>
            <p:ph type="title"/>
          </p:nvPr>
        </p:nvSpPr>
        <p:spPr/>
        <p:txBody>
          <a:bodyPr/>
          <a:lstStyle/>
          <a:p>
            <a:r>
              <a:rPr lang="en-US"/>
              <a:t>Click to edit Master title style</a:t>
            </a:r>
          </a:p>
        </p:txBody>
      </p:sp>
      <p:sp>
        <p:nvSpPr>
          <p:cNvPr id="10487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30" name="Date Placeholder 6"/>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731" name="Footer Placeholder 7"/>
          <p:cNvSpPr>
            <a:spLocks noGrp="1"/>
          </p:cNvSpPr>
          <p:nvPr>
            <p:ph type="ftr" sz="quarter" idx="11"/>
          </p:nvPr>
        </p:nvSpPr>
        <p:spPr/>
        <p:txBody>
          <a:bodyPr/>
          <a:lstStyle/>
          <a:p>
            <a:endParaRPr lang="en-US">
              <a:solidFill>
                <a:prstClr val="black">
                  <a:tint val="75000"/>
                </a:prstClr>
              </a:solidFill>
            </a:endParaRPr>
          </a:p>
        </p:txBody>
      </p:sp>
      <p:sp>
        <p:nvSpPr>
          <p:cNvPr id="1048732" name="Slide Number Placeholder 8"/>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89" name="Title 1"/>
          <p:cNvSpPr>
            <a:spLocks noGrp="1"/>
          </p:cNvSpPr>
          <p:nvPr>
            <p:ph type="title"/>
          </p:nvPr>
        </p:nvSpPr>
        <p:spPr/>
        <p:txBody>
          <a:bodyPr/>
          <a:lstStyle/>
          <a:p>
            <a:r>
              <a:rPr lang="en-US"/>
              <a:t>Click to edit Master title style</a:t>
            </a:r>
          </a:p>
        </p:txBody>
      </p:sp>
      <p:sp>
        <p:nvSpPr>
          <p:cNvPr id="1048690" name="Date Placeholder 2"/>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691" name="Footer Placeholder 3"/>
          <p:cNvSpPr>
            <a:spLocks noGrp="1"/>
          </p:cNvSpPr>
          <p:nvPr>
            <p:ph type="ftr" sz="quarter" idx="11"/>
          </p:nvPr>
        </p:nvSpPr>
        <p:spPr/>
        <p:txBody>
          <a:bodyPr/>
          <a:lstStyle/>
          <a:p>
            <a:endParaRPr lang="en-US">
              <a:solidFill>
                <a:prstClr val="black">
                  <a:tint val="75000"/>
                </a:prstClr>
              </a:solidFill>
            </a:endParaRPr>
          </a:p>
        </p:txBody>
      </p:sp>
      <p:sp>
        <p:nvSpPr>
          <p:cNvPr id="1048692" name="Slide Number Placeholder 4"/>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33" name="Date Placeholder 1"/>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734" name="Footer Placeholder 2"/>
          <p:cNvSpPr>
            <a:spLocks noGrp="1"/>
          </p:cNvSpPr>
          <p:nvPr>
            <p:ph type="ftr" sz="quarter" idx="11"/>
          </p:nvPr>
        </p:nvSpPr>
        <p:spPr/>
        <p:txBody>
          <a:bodyPr/>
          <a:lstStyle/>
          <a:p>
            <a:endParaRPr lang="en-US">
              <a:solidFill>
                <a:prstClr val="black">
                  <a:tint val="75000"/>
                </a:prstClr>
              </a:solidFill>
            </a:endParaRPr>
          </a:p>
        </p:txBody>
      </p:sp>
      <p:sp>
        <p:nvSpPr>
          <p:cNvPr id="1048735" name="Slide Number Placeholder 3"/>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36"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10487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739"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740" name="Footer Placeholder 5"/>
          <p:cNvSpPr>
            <a:spLocks noGrp="1"/>
          </p:cNvSpPr>
          <p:nvPr>
            <p:ph type="ftr" sz="quarter" idx="11"/>
          </p:nvPr>
        </p:nvSpPr>
        <p:spPr/>
        <p:txBody>
          <a:bodyPr/>
          <a:lstStyle/>
          <a:p>
            <a:endParaRPr lang="en-US">
              <a:solidFill>
                <a:prstClr val="black">
                  <a:tint val="75000"/>
                </a:prstClr>
              </a:solidFill>
            </a:endParaRPr>
          </a:p>
        </p:txBody>
      </p:sp>
      <p:sp>
        <p:nvSpPr>
          <p:cNvPr id="1048741"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03"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10487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7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706"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707" name="Footer Placeholder 5"/>
          <p:cNvSpPr>
            <a:spLocks noGrp="1"/>
          </p:cNvSpPr>
          <p:nvPr>
            <p:ph type="ftr" sz="quarter" idx="11"/>
          </p:nvPr>
        </p:nvSpPr>
        <p:spPr/>
        <p:txBody>
          <a:bodyPr/>
          <a:lstStyle/>
          <a:p>
            <a:endParaRPr lang="en-US">
              <a:solidFill>
                <a:prstClr val="black">
                  <a:tint val="75000"/>
                </a:prstClr>
              </a:solidFill>
            </a:endParaRPr>
          </a:p>
        </p:txBody>
      </p:sp>
      <p:sp>
        <p:nvSpPr>
          <p:cNvPr id="1048708"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C881F-9B5B-4731-BD3A-B949B94371DA}" type="datetimeFigureOut">
              <a:rPr lang="en-US" smtClean="0">
                <a:solidFill>
                  <a:prstClr val="black">
                    <a:tint val="75000"/>
                  </a:prstClr>
                </a:solidFill>
              </a:rPr>
              <a:t>1/20/2020</a:t>
            </a:fld>
            <a:endParaRPr lang="en-US">
              <a:solidFill>
                <a:prstClr val="black">
                  <a:tint val="75000"/>
                </a:prstClr>
              </a:solidFill>
            </a:endParaRPr>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programming@moew.government.bg" TargetMode="External"/><Relationship Id="rId7"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https://www.eufunds.bg/bg/opo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8"/>
          <p:cNvSpPr>
            <a:spLocks noGrp="1"/>
          </p:cNvSpPr>
          <p:nvPr>
            <p:ph type="ctrTitle"/>
          </p:nvPr>
        </p:nvSpPr>
        <p:spPr/>
        <p:txBody>
          <a:bodyPr>
            <a:normAutofit fontScale="90000"/>
          </a:bodyPr>
          <a:lstStyle/>
          <a:p>
            <a:br>
              <a:rPr lang="bg-BG" sz="3100" b="1" dirty="0">
                <a:solidFill>
                  <a:schemeClr val="tx1">
                    <a:lumMod val="65000"/>
                    <a:lumOff val="35000"/>
                  </a:schemeClr>
                </a:solidFill>
                <a:effectLst>
                  <a:outerShdw blurRad="38100" dist="38100" dir="2700000" algn="tl">
                    <a:srgbClr val="000000">
                      <a:alpha val="43137"/>
                    </a:srgbClr>
                  </a:outerShdw>
                </a:effectLst>
              </a:rPr>
            </a:br>
            <a:br>
              <a:rPr lang="bg-BG" sz="2200" b="1" dirty="0">
                <a:solidFill>
                  <a:schemeClr val="bg2">
                    <a:lumMod val="10000"/>
                  </a:schemeClr>
                </a:solidFill>
                <a:latin typeface="Calibri" panose="020F0502020204030204" pitchFamily="34" charset="0"/>
                <a:ea typeface="Arial Unicode MS" panose="020B0604020202020204" pitchFamily="34" charset="-128"/>
                <a:cs typeface="Arabic Typesetting" panose="03020402040406030203" pitchFamily="66" charset="-78"/>
              </a:rPr>
            </a:br>
            <a:r>
              <a:rPr lang="bg-BG" altLang="en-US" sz="3200" b="1" dirty="0">
                <a:solidFill>
                  <a:schemeClr val="bg2">
                    <a:lumMod val="50000"/>
                  </a:schemeClr>
                </a:solidFill>
                <a:latin typeface="Calibri" panose="020F0502020204030204" pitchFamily="34" charset="0"/>
                <a:ea typeface="Arial Unicode MS" panose="020B0604020202020204" pitchFamily="34" charset="-128"/>
                <a:cs typeface="Arabic Typesetting" panose="03020402040406030203" pitchFamily="66" charset="-78"/>
              </a:rPr>
              <a:t> </a:t>
            </a:r>
            <a:br>
              <a:rPr lang="bg-BG" altLang="en-US" sz="3200" b="1" dirty="0">
                <a:solidFill>
                  <a:schemeClr val="bg2">
                    <a:lumMod val="50000"/>
                  </a:schemeClr>
                </a:solidFill>
                <a:latin typeface="Calibri" panose="020F0502020204030204" pitchFamily="34" charset="0"/>
                <a:ea typeface="Arial Unicode MS" panose="020B0604020202020204" pitchFamily="34" charset="-128"/>
                <a:cs typeface="Arabic Typesetting" panose="03020402040406030203" pitchFamily="66" charset="-78"/>
              </a:rPr>
            </a:br>
            <a:br>
              <a:rPr lang="bg-BG" sz="3100" b="1" dirty="0">
                <a:solidFill>
                  <a:schemeClr val="tx1">
                    <a:lumMod val="65000"/>
                    <a:lumOff val="35000"/>
                  </a:schemeClr>
                </a:solidFill>
                <a:effectLst>
                  <a:outerShdw blurRad="38100" dist="38100" dir="2700000" algn="tl">
                    <a:srgbClr val="000000">
                      <a:alpha val="43137"/>
                    </a:srgbClr>
                  </a:outerShdw>
                </a:effectLst>
              </a:rPr>
            </a:br>
            <a:br>
              <a:rPr lang="bg-BG" sz="1900" b="1" dirty="0">
                <a:solidFill>
                  <a:schemeClr val="tx1">
                    <a:lumMod val="65000"/>
                    <a:lumOff val="35000"/>
                  </a:schemeClr>
                </a:solidFill>
                <a:latin typeface="+mn-lt"/>
                <a:ea typeface="+mn-ea"/>
                <a:cs typeface="Arial" panose="020B0604020202020204" pitchFamily="34" charset="0"/>
              </a:rPr>
            </a:br>
            <a:endParaRPr lang="bg-BG" sz="1900" b="1" dirty="0">
              <a:solidFill>
                <a:schemeClr val="tx1">
                  <a:lumMod val="65000"/>
                  <a:lumOff val="35000"/>
                </a:schemeClr>
              </a:solidFill>
              <a:latin typeface="+mn-lt"/>
              <a:ea typeface="+mn-ea"/>
              <a:cs typeface="Arial" panose="020B0604020202020204" pitchFamily="34" charset="0"/>
            </a:endParaRPr>
          </a:p>
        </p:txBody>
      </p:sp>
      <p:sp>
        <p:nvSpPr>
          <p:cNvPr id="1048611" name="Subtitle 1"/>
          <p:cNvSpPr>
            <a:spLocks noGrp="1"/>
          </p:cNvSpPr>
          <p:nvPr>
            <p:ph type="subTitle" idx="1"/>
          </p:nvPr>
        </p:nvSpPr>
        <p:spPr>
          <a:xfrm>
            <a:off x="1471866" y="1772816"/>
            <a:ext cx="6400800" cy="2267151"/>
          </a:xfrm>
        </p:spPr>
        <p:txBody>
          <a:bodyPr/>
          <a:lstStyle/>
          <a:p>
            <a:r>
              <a:rPr lang="bg-BG" b="1" dirty="0">
                <a:solidFill>
                  <a:schemeClr val="tx2">
                    <a:lumMod val="75000"/>
                  </a:schemeClr>
                </a:solidFill>
              </a:rPr>
              <a:t>Подготовка на </a:t>
            </a:r>
          </a:p>
          <a:p>
            <a:r>
              <a:rPr lang="bg-BG" b="1" dirty="0">
                <a:solidFill>
                  <a:schemeClr val="tx2">
                    <a:lumMod val="75000"/>
                  </a:schemeClr>
                </a:solidFill>
              </a:rPr>
              <a:t>Оперативна програма</a:t>
            </a:r>
          </a:p>
          <a:p>
            <a:r>
              <a:rPr lang="bg-BG" b="1" dirty="0">
                <a:solidFill>
                  <a:schemeClr val="tx2">
                    <a:lumMod val="75000"/>
                  </a:schemeClr>
                </a:solidFill>
              </a:rPr>
              <a:t>„Околна среда“ 2021-2027 г.</a:t>
            </a:r>
          </a:p>
        </p:txBody>
      </p:sp>
      <p:pic>
        <p:nvPicPr>
          <p:cNvPr id="2097167" name="Picture 4" descr="C:\Users\NMihova\Desktop\Capture4.JPG"/>
          <p:cNvPicPr>
            <a:picLocks noChangeAspect="1" noChangeArrowheads="1"/>
          </p:cNvPicPr>
          <p:nvPr/>
        </p:nvPicPr>
        <p:blipFill>
          <a:blip r:embed="rId3" cstate="print"/>
          <a:srcRect/>
          <a:stretch>
            <a:fillRect/>
          </a:stretch>
        </p:blipFill>
        <p:spPr bwMode="auto">
          <a:xfrm>
            <a:off x="7452320" y="274637"/>
            <a:ext cx="1433096" cy="1173347"/>
          </a:xfrm>
          <a:prstGeom prst="rect">
            <a:avLst/>
          </a:prstGeom>
          <a:noFill/>
        </p:spPr>
      </p:pic>
      <p:pic>
        <p:nvPicPr>
          <p:cNvPr id="2097168" name="Picture 5" descr="C:\Users\NMihova\Desktop\Capture5.JPG"/>
          <p:cNvPicPr>
            <a:picLocks noChangeAspect="1" noChangeArrowheads="1"/>
          </p:cNvPicPr>
          <p:nvPr/>
        </p:nvPicPr>
        <p:blipFill>
          <a:blip r:embed="rId4" cstate="print"/>
          <a:srcRect/>
          <a:stretch>
            <a:fillRect/>
          </a:stretch>
        </p:blipFill>
        <p:spPr bwMode="auto">
          <a:xfrm>
            <a:off x="258584" y="265590"/>
            <a:ext cx="1213282" cy="1334610"/>
          </a:xfrm>
          <a:prstGeom prst="rect">
            <a:avLst/>
          </a:prstGeom>
          <a:noFill/>
        </p:spPr>
      </p:pic>
      <p:pic>
        <p:nvPicPr>
          <p:cNvPr id="2097169" name="Picture 2" descr="C:\Users\NMihova\Desktop\Capture8.jpg"/>
          <p:cNvPicPr>
            <a:picLocks noChangeAspect="1" noChangeArrowheads="1"/>
          </p:cNvPicPr>
          <p:nvPr/>
        </p:nvPicPr>
        <p:blipFill>
          <a:blip r:embed="rId5"/>
          <a:srcRect/>
          <a:stretch>
            <a:fillRect/>
          </a:stretch>
        </p:blipFill>
        <p:spPr bwMode="auto">
          <a:xfrm>
            <a:off x="-14740" y="5156656"/>
            <a:ext cx="9154030" cy="1700808"/>
          </a:xfrm>
          <a:prstGeom prst="rect">
            <a:avLst/>
          </a:prstGeom>
          <a:noFill/>
        </p:spPr>
      </p:pic>
      <p:sp>
        <p:nvSpPr>
          <p:cNvPr id="1048612" name="Rectangle 2"/>
          <p:cNvSpPr/>
          <p:nvPr/>
        </p:nvSpPr>
        <p:spPr>
          <a:xfrm>
            <a:off x="435207" y="4397340"/>
            <a:ext cx="5360929" cy="1569660"/>
          </a:xfrm>
          <a:prstGeom prst="rect">
            <a:avLst/>
          </a:prstGeom>
        </p:spPr>
        <p:txBody>
          <a:bodyPr wrap="square">
            <a:spAutoFit/>
          </a:bodyPr>
          <a:lstStyle/>
          <a:p>
            <a:pPr>
              <a:spcBef>
                <a:spcPct val="0"/>
              </a:spcBef>
            </a:pPr>
            <a:r>
              <a:rPr lang="ru-RU" altLang="en-US" sz="1600" dirty="0">
                <a:solidFill>
                  <a:schemeClr val="tx2">
                    <a:lumMod val="75000"/>
                  </a:schemeClr>
                </a:solidFill>
                <a:latin typeface="Calibri (Body)"/>
              </a:rPr>
              <a:t>ПЪРВО ЗАСЕДАНИЕ </a:t>
            </a:r>
          </a:p>
          <a:p>
            <a:pPr>
              <a:spcBef>
                <a:spcPct val="0"/>
              </a:spcBef>
            </a:pPr>
            <a:r>
              <a:rPr lang="ru-RU" altLang="en-US" sz="1600" dirty="0">
                <a:solidFill>
                  <a:schemeClr val="tx2">
                    <a:lumMod val="75000"/>
                  </a:schemeClr>
                </a:solidFill>
                <a:latin typeface="Calibri (Body)"/>
              </a:rPr>
              <a:t>НА </a:t>
            </a:r>
            <a:r>
              <a:rPr lang="bg-BG" altLang="en-US" sz="1600" dirty="0">
                <a:solidFill>
                  <a:schemeClr val="tx2">
                    <a:lumMod val="75000"/>
                  </a:schemeClr>
                </a:solidFill>
                <a:latin typeface="Calibri (Body)"/>
              </a:rPr>
              <a:t>ТЕМАТИЧНА </a:t>
            </a:r>
            <a:r>
              <a:rPr lang="ru-RU" altLang="en-US" sz="1600" dirty="0">
                <a:solidFill>
                  <a:schemeClr val="tx2">
                    <a:lumMod val="75000"/>
                  </a:schemeClr>
                </a:solidFill>
                <a:latin typeface="Calibri (Body)"/>
              </a:rPr>
              <a:t>РАБОТНА ГРУПА ЗА </a:t>
            </a:r>
          </a:p>
          <a:p>
            <a:pPr>
              <a:spcBef>
                <a:spcPct val="0"/>
              </a:spcBef>
            </a:pPr>
            <a:r>
              <a:rPr lang="ru-RU" altLang="en-US" sz="1600" dirty="0">
                <a:solidFill>
                  <a:schemeClr val="tx2">
                    <a:lumMod val="75000"/>
                  </a:schemeClr>
                </a:solidFill>
                <a:latin typeface="Calibri (Body)"/>
              </a:rPr>
              <a:t>РАЗРАБОТВАНЕ  НА ОПЕРАТИВНА ПРОГРАМА </a:t>
            </a:r>
          </a:p>
          <a:p>
            <a:pPr>
              <a:spcBef>
                <a:spcPct val="0"/>
              </a:spcBef>
            </a:pPr>
            <a:r>
              <a:rPr lang="ru-RU" altLang="en-US" sz="1600" dirty="0">
                <a:solidFill>
                  <a:schemeClr val="tx2">
                    <a:lumMod val="75000"/>
                  </a:schemeClr>
                </a:solidFill>
                <a:latin typeface="Calibri (Body)"/>
              </a:rPr>
              <a:t>„ОКОЛНА СРЕДА” ЗА ПРОГРАМЕН ПЕРИОД 2021 – 2027 г.</a:t>
            </a:r>
          </a:p>
          <a:p>
            <a:pPr>
              <a:spcBef>
                <a:spcPct val="0"/>
              </a:spcBef>
            </a:pPr>
            <a:br>
              <a:rPr lang="bg-BG" altLang="en-US" sz="1600" dirty="0">
                <a:solidFill>
                  <a:schemeClr val="tx2">
                    <a:lumMod val="75000"/>
                  </a:schemeClr>
                </a:solidFill>
                <a:latin typeface="Calibri (Body)"/>
              </a:rPr>
            </a:br>
            <a:r>
              <a:rPr lang="en-US" altLang="en-US" sz="1600" dirty="0">
                <a:solidFill>
                  <a:schemeClr val="tx2">
                    <a:lumMod val="75000"/>
                  </a:schemeClr>
                </a:solidFill>
                <a:latin typeface="Calibri (Body)"/>
              </a:rPr>
              <a:t>09 </a:t>
            </a:r>
            <a:r>
              <a:rPr lang="bg-BG" altLang="en-US" sz="1600" dirty="0">
                <a:solidFill>
                  <a:schemeClr val="tx2">
                    <a:lumMod val="75000"/>
                  </a:schemeClr>
                </a:solidFill>
                <a:latin typeface="Calibri (Body)"/>
              </a:rPr>
              <a:t>януари 2020 г. </a:t>
            </a:r>
            <a:endParaRPr lang="bg-BG" altLang="en-US" sz="1600" b="1" i="1" dirty="0">
              <a:solidFill>
                <a:schemeClr val="tx2">
                  <a:lumMod val="75000"/>
                </a:schemeClr>
              </a:solidFill>
              <a:latin typeface="Calibri (Bod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8"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pic>
        <p:nvPicPr>
          <p:cNvPr id="2097189"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90"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cxnSp>
        <p:nvCxnSpPr>
          <p:cNvPr id="3145738" name="Straight Connector 7"/>
          <p:cNvCxnSpPr>
            <a:cxnSpLocks/>
          </p:cNvCxnSpPr>
          <p:nvPr/>
        </p:nvCxnSpPr>
        <p:spPr>
          <a:xfrm>
            <a:off x="3707904" y="1259040"/>
            <a:ext cx="388843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45" name="Content Placeholder 12"/>
          <p:cNvSpPr txBox="1"/>
          <p:nvPr/>
        </p:nvSpPr>
        <p:spPr>
          <a:xfrm>
            <a:off x="467544" y="1700813"/>
            <a:ext cx="7920880" cy="368385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dirty="0">
                <a:solidFill>
                  <a:schemeClr val="tx2">
                    <a:lumMod val="75000"/>
                  </a:schemeClr>
                </a:solidFill>
                <a:latin typeface="+mj-lt"/>
                <a:cs typeface="Arial" panose="020B0604020202020204" pitchFamily="34" charset="0"/>
              </a:rPr>
              <a:t>Приоритетни за финансиране по </a:t>
            </a:r>
            <a:r>
              <a:rPr lang="bg-BG" sz="2100" b="1" i="1" dirty="0">
                <a:solidFill>
                  <a:schemeClr val="tx2">
                    <a:lumMod val="75000"/>
                  </a:schemeClr>
                </a:solidFill>
                <a:latin typeface="+mj-lt"/>
                <a:cs typeface="Arial" panose="020B0604020202020204" pitchFamily="34" charset="0"/>
              </a:rPr>
              <a:t>Специфични </a:t>
            </a:r>
            <a:r>
              <a:rPr lang="ru-RU" sz="2100" b="1" i="1" dirty="0">
                <a:solidFill>
                  <a:schemeClr val="tx2">
                    <a:lumMod val="75000"/>
                  </a:schemeClr>
                </a:solidFill>
                <a:latin typeface="+mj-lt"/>
                <a:cs typeface="Arial" panose="020B0604020202020204" pitchFamily="34" charset="0"/>
              </a:rPr>
              <a:t>цели</a:t>
            </a:r>
            <a:r>
              <a:rPr lang="bg-BG" sz="2100" i="1" dirty="0">
                <a:solidFill>
                  <a:schemeClr val="tx2">
                    <a:lumMod val="75000"/>
                  </a:schemeClr>
                </a:solidFill>
                <a:latin typeface="+mj-lt"/>
                <a:cs typeface="Arial" panose="020B0604020202020204" pitchFamily="34" charset="0"/>
              </a:rPr>
              <a:t>:</a:t>
            </a:r>
            <a:endParaRPr lang="en-US" sz="2100" i="1" dirty="0">
              <a:solidFill>
                <a:schemeClr val="tx2">
                  <a:lumMod val="75000"/>
                </a:schemeClr>
              </a:solidFill>
              <a:latin typeface="+mj-lt"/>
              <a:cs typeface="Arial" panose="020B0604020202020204" pitchFamily="34" charset="0"/>
            </a:endParaRPr>
          </a:p>
          <a:p>
            <a:pPr algn="just">
              <a:spcBef>
                <a:spcPts val="600"/>
              </a:spcBef>
              <a:spcAft>
                <a:spcPts val="600"/>
              </a:spcAft>
            </a:pPr>
            <a:endParaRPr lang="bg-BG" sz="1050" i="1" dirty="0">
              <a:solidFill>
                <a:schemeClr val="tx2">
                  <a:lumMod val="75000"/>
                </a:schemeClr>
              </a:solidFill>
              <a:latin typeface="+mj-lt"/>
              <a:cs typeface="Arial" panose="020B0604020202020204" pitchFamily="34" charset="0"/>
            </a:endParaRPr>
          </a:p>
          <a:p>
            <a:pPr marL="354013" indent="-354013" algn="just">
              <a:spcBef>
                <a:spcPts val="600"/>
              </a:spcBef>
              <a:spcAft>
                <a:spcPts val="600"/>
              </a:spcAft>
              <a:buAutoNum type="arabicPeriod"/>
            </a:pPr>
            <a:r>
              <a:rPr lang="bg-BG" sz="2100" dirty="0">
                <a:solidFill>
                  <a:schemeClr val="tx2">
                    <a:lumMod val="75000"/>
                  </a:schemeClr>
                </a:solidFill>
                <a:latin typeface="+mj-lt"/>
                <a:cs typeface="Arial" panose="020B0604020202020204" pitchFamily="34" charset="0"/>
              </a:rPr>
              <a:t>Насърчаване на устойчивото управление на водите</a:t>
            </a:r>
            <a:r>
              <a:rPr lang="en-US"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СЦ 1</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54013" indent="-354013" algn="just">
              <a:spcBef>
                <a:spcPts val="600"/>
              </a:spcBef>
              <a:spcAft>
                <a:spcPts val="600"/>
              </a:spcAft>
              <a:buAutoNum type="arabicPeriod"/>
            </a:pPr>
            <a:r>
              <a:rPr lang="bg-BG" sz="2100" dirty="0">
                <a:solidFill>
                  <a:schemeClr val="tx2">
                    <a:lumMod val="75000"/>
                  </a:schemeClr>
                </a:solidFill>
                <a:latin typeface="+mj-lt"/>
                <a:cs typeface="Arial" panose="020B0604020202020204" pitchFamily="34" charset="0"/>
              </a:rPr>
              <a:t>Насърчаване на прехода към кръгова икономика</a:t>
            </a:r>
            <a:r>
              <a:rPr lang="en-US"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СЦ 2</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54013" indent="-354013" algn="just">
              <a:spcBef>
                <a:spcPts val="600"/>
              </a:spcBef>
              <a:spcAft>
                <a:spcPts val="600"/>
              </a:spcAft>
              <a:buAutoNum type="arabicPeriod"/>
            </a:pPr>
            <a:r>
              <a:rPr lang="bg-BG" sz="2100" dirty="0">
                <a:solidFill>
                  <a:schemeClr val="tx2">
                    <a:lumMod val="75000"/>
                  </a:schemeClr>
                </a:solidFill>
                <a:latin typeface="+mj-lt"/>
                <a:cs typeface="Arial" panose="020B0604020202020204" pitchFamily="34" charset="0"/>
              </a:rPr>
              <a:t>Засилване на биоразнообразието, “зелената” инфраструктура в градската среда, както и намаляване на замърсяването“</a:t>
            </a:r>
            <a:r>
              <a:rPr lang="en-US"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СЦ 3</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54013" indent="-354013" algn="just">
              <a:spcBef>
                <a:spcPts val="600"/>
              </a:spcBef>
              <a:spcAft>
                <a:spcPts val="600"/>
              </a:spcAft>
              <a:buAutoNum type="arabicPeriod"/>
            </a:pPr>
            <a:r>
              <a:rPr lang="bg-BG" sz="2100" dirty="0">
                <a:solidFill>
                  <a:schemeClr val="tx2">
                    <a:lumMod val="75000"/>
                  </a:schemeClr>
                </a:solidFill>
                <a:latin typeface="+mj-lt"/>
                <a:cs typeface="Arial" panose="020B0604020202020204" pitchFamily="34" charset="0"/>
              </a:rPr>
              <a:t>Насърчаване на адаптирането към изменението на климата, на предотвратяването и управлението на риска </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СЦ 4</a:t>
            </a:r>
            <a:r>
              <a:rPr lang="en-US" sz="2100" dirty="0">
                <a:solidFill>
                  <a:schemeClr val="tx2">
                    <a:lumMod val="75000"/>
                  </a:schemeClr>
                </a:solidFill>
                <a:latin typeface="+mj-lt"/>
                <a:cs typeface="Arial" panose="020B0604020202020204" pitchFamily="34" charset="0"/>
              </a:rPr>
              <a:t>).</a:t>
            </a:r>
            <a:endParaRPr lang="bg-BG" sz="2100" dirty="0">
              <a:solidFill>
                <a:schemeClr val="tx2">
                  <a:lumMod val="75000"/>
                </a:schemeClr>
              </a:solidFill>
              <a:latin typeface="+mj-lt"/>
              <a:cs typeface="Arial" panose="020B0604020202020204" pitchFamily="34" charset="0"/>
            </a:endParaRPr>
          </a:p>
          <a:p>
            <a:pPr algn="just">
              <a:spcBef>
                <a:spcPts val="0"/>
              </a:spcBef>
            </a:pPr>
            <a:endParaRPr lang="bg-BG" sz="2100" i="1" dirty="0">
              <a:solidFill>
                <a:srgbClr val="009900"/>
              </a:solidFill>
              <a:latin typeface="+mj-lt"/>
              <a:cs typeface="Arial" panose="020B0604020202020204" pitchFamily="34" charset="0"/>
            </a:endParaRPr>
          </a:p>
          <a:p>
            <a:pPr marL="342900" indent="-342900" algn="just">
              <a:spcBef>
                <a:spcPts val="0"/>
              </a:spcBef>
              <a:buFont typeface="Wingdings" panose="05000000000000000000" pitchFamily="2" charset="2"/>
              <a:buChar char="ü"/>
            </a:pPr>
            <a:endParaRPr lang="bg-BG" sz="2100" i="1" dirty="0">
              <a:solidFill>
                <a:srgbClr val="009900"/>
              </a:solidFill>
              <a:latin typeface="+mj-lt"/>
              <a:cs typeface="Arial" panose="020B0604020202020204" pitchFamily="34" charset="0"/>
            </a:endParaRPr>
          </a:p>
          <a:p>
            <a:pPr algn="just">
              <a:spcBef>
                <a:spcPts val="0"/>
              </a:spcBef>
            </a:pPr>
            <a:endParaRPr lang="bg-BG" sz="2100" i="1" dirty="0">
              <a:solidFill>
                <a:srgbClr val="009900"/>
              </a:solidFill>
              <a:latin typeface="+mj-lt"/>
              <a:cs typeface="Arial" panose="020B0604020202020204" pitchFamily="34" charset="0"/>
            </a:endParaRPr>
          </a:p>
        </p:txBody>
      </p:sp>
      <p:sp>
        <p:nvSpPr>
          <p:cNvPr id="8" name="TextBox 4">
            <a:extLst>
              <a:ext uri="{FF2B5EF4-FFF2-40B4-BE49-F238E27FC236}">
                <a16:creationId xmlns:a16="http://schemas.microsoft.com/office/drawing/2014/main" id="{021B5DBE-E7D2-42A9-9596-667CE80B2275}"/>
              </a:ext>
            </a:extLst>
          </p:cNvPr>
          <p:cNvSpPr txBox="1"/>
          <p:nvPr/>
        </p:nvSpPr>
        <p:spPr>
          <a:xfrm>
            <a:off x="1907704" y="597099"/>
            <a:ext cx="5724456" cy="523220"/>
          </a:xfrm>
          <a:prstGeom prst="rect">
            <a:avLst/>
          </a:prstGeom>
          <a:noFill/>
        </p:spPr>
        <p:txBody>
          <a:bodyPr wrap="square" rtlCol="0">
            <a:spAutoFit/>
          </a:bodyPr>
          <a:lstStyle/>
          <a:p>
            <a:pPr algn="r"/>
            <a:r>
              <a:rPr lang="be-BY" sz="2800" dirty="0">
                <a:solidFill>
                  <a:srgbClr val="009900"/>
                </a:solidFill>
              </a:rPr>
              <a:t>ВИЗИЯ ЗА ОПОС 21-27 г. - 2 </a:t>
            </a: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91" name="Picture 2" descr="C:\Users\NMihova\Desktop\Capture8.jpg"/>
          <p:cNvPicPr>
            <a:picLocks noChangeAspect="1" noChangeArrowheads="1"/>
          </p:cNvPicPr>
          <p:nvPr/>
        </p:nvPicPr>
        <p:blipFill>
          <a:blip r:embed="rId3"/>
          <a:srcRect/>
          <a:stretch>
            <a:fillRect/>
          </a:stretch>
        </p:blipFill>
        <p:spPr bwMode="auto">
          <a:xfrm>
            <a:off x="0" y="5157192"/>
            <a:ext cx="9154030" cy="1700808"/>
          </a:xfrm>
          <a:prstGeom prst="rect">
            <a:avLst/>
          </a:prstGeom>
          <a:noFill/>
        </p:spPr>
      </p:pic>
      <p:pic>
        <p:nvPicPr>
          <p:cNvPr id="2097192"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93"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cxnSp>
        <p:nvCxnSpPr>
          <p:cNvPr id="3145739" name="Straight Connector 7"/>
          <p:cNvCxnSpPr>
            <a:cxnSpLocks/>
          </p:cNvCxnSpPr>
          <p:nvPr/>
        </p:nvCxnSpPr>
        <p:spPr>
          <a:xfrm>
            <a:off x="3707904" y="1259040"/>
            <a:ext cx="388843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50" name="Content Placeholder 12"/>
          <p:cNvSpPr txBox="1"/>
          <p:nvPr/>
        </p:nvSpPr>
        <p:spPr>
          <a:xfrm>
            <a:off x="683568" y="1645735"/>
            <a:ext cx="7762642" cy="452281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dirty="0">
                <a:solidFill>
                  <a:schemeClr val="tx2">
                    <a:lumMod val="75000"/>
                  </a:schemeClr>
                </a:solidFill>
                <a:latin typeface="+mj-lt"/>
                <a:cs typeface="Arial" panose="020B0604020202020204" pitchFamily="34" charset="0"/>
              </a:rPr>
              <a:t>Структурата на ОПОС 21-27 включва концентрация върху пет основни приоритета и техническа помощ</a:t>
            </a:r>
            <a:r>
              <a:rPr lang="ru-RU" sz="2100" dirty="0">
                <a:solidFill>
                  <a:schemeClr val="tx2">
                    <a:lumMod val="75000"/>
                  </a:schemeClr>
                </a:solidFill>
                <a:latin typeface="+mj-lt"/>
                <a:cs typeface="Arial" panose="020B0604020202020204" pitchFamily="34" charset="0"/>
              </a:rPr>
              <a:t>:</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1 „Води“ </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СЦ 1</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2 „Отпадъци“ (СЦ 2) ;</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3 „Биологично разнообразие“(СЦ 3);</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4 „Риск и изменение на климата“(СЦ 4)</a:t>
            </a:r>
            <a:r>
              <a:rPr lang="en-US"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5 „Въздух“ </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СЦ 3</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6 „Техническа помощ“.</a:t>
            </a:r>
          </a:p>
          <a:p>
            <a:pPr marL="342900" indent="-342900" algn="just">
              <a:spcBef>
                <a:spcPts val="0"/>
              </a:spcBef>
              <a:buFont typeface="Wingdings" panose="05000000000000000000" pitchFamily="2" charset="2"/>
              <a:buChar char="Ø"/>
            </a:pPr>
            <a:endParaRPr lang="bg-BG" sz="2000" i="1" dirty="0">
              <a:solidFill>
                <a:schemeClr val="tx2">
                  <a:lumMod val="75000"/>
                </a:schemeClr>
              </a:solidFill>
              <a:latin typeface="+mj-lt"/>
              <a:cs typeface="Arial" panose="020B0604020202020204" pitchFamily="34" charset="0"/>
            </a:endParaRPr>
          </a:p>
          <a:p>
            <a:pPr marL="342900" indent="-342900" algn="just">
              <a:spcBef>
                <a:spcPts val="0"/>
              </a:spcBef>
              <a:buFont typeface="Wingdings" panose="05000000000000000000" pitchFamily="2" charset="2"/>
              <a:buChar char="ü"/>
            </a:pPr>
            <a:endParaRPr lang="bg-BG" sz="2000" i="1" dirty="0">
              <a:solidFill>
                <a:srgbClr val="009900"/>
              </a:solidFill>
              <a:latin typeface="+mj-lt"/>
              <a:cs typeface="Arial" panose="020B0604020202020204" pitchFamily="34" charset="0"/>
            </a:endParaRPr>
          </a:p>
          <a:p>
            <a:pPr algn="just">
              <a:spcBef>
                <a:spcPts val="0"/>
              </a:spcBef>
            </a:pPr>
            <a:endParaRPr lang="bg-BG" sz="2000" i="1" dirty="0">
              <a:solidFill>
                <a:srgbClr val="009900"/>
              </a:solidFill>
              <a:latin typeface="+mj-lt"/>
              <a:cs typeface="Arial" panose="020B0604020202020204" pitchFamily="34" charset="0"/>
            </a:endParaRPr>
          </a:p>
        </p:txBody>
      </p:sp>
      <p:sp>
        <p:nvSpPr>
          <p:cNvPr id="8" name="TextBox 4">
            <a:extLst>
              <a:ext uri="{FF2B5EF4-FFF2-40B4-BE49-F238E27FC236}">
                <a16:creationId xmlns:a16="http://schemas.microsoft.com/office/drawing/2014/main" id="{4538CA4F-2702-4F30-B407-952C9F7F4E67}"/>
              </a:ext>
            </a:extLst>
          </p:cNvPr>
          <p:cNvSpPr txBox="1"/>
          <p:nvPr/>
        </p:nvSpPr>
        <p:spPr>
          <a:xfrm>
            <a:off x="1907704" y="597099"/>
            <a:ext cx="5724456" cy="523220"/>
          </a:xfrm>
          <a:prstGeom prst="rect">
            <a:avLst/>
          </a:prstGeom>
          <a:noFill/>
        </p:spPr>
        <p:txBody>
          <a:bodyPr wrap="square" rtlCol="0">
            <a:spAutoFit/>
          </a:bodyPr>
          <a:lstStyle/>
          <a:p>
            <a:pPr algn="r"/>
            <a:r>
              <a:rPr lang="be-BY" sz="2800" dirty="0">
                <a:solidFill>
                  <a:srgbClr val="009900"/>
                </a:solidFill>
              </a:rPr>
              <a:t>ВИЗИЯ ЗА ОПОС 21-27 г. - 3 </a:t>
            </a: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94"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pic>
        <p:nvPicPr>
          <p:cNvPr id="2097195"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96"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54" name="TextBox 4"/>
          <p:cNvSpPr txBox="1"/>
          <p:nvPr/>
        </p:nvSpPr>
        <p:spPr>
          <a:xfrm>
            <a:off x="1979712" y="611977"/>
            <a:ext cx="5724456" cy="523220"/>
          </a:xfrm>
          <a:prstGeom prst="rect">
            <a:avLst/>
          </a:prstGeom>
          <a:noFill/>
        </p:spPr>
        <p:txBody>
          <a:bodyPr wrap="square" rtlCol="0">
            <a:spAutoFit/>
          </a:bodyPr>
          <a:lstStyle/>
          <a:p>
            <a:pPr algn="r"/>
            <a:r>
              <a:rPr lang="be-BY" sz="2800" dirty="0">
                <a:solidFill>
                  <a:srgbClr val="009900"/>
                </a:solidFill>
              </a:rPr>
              <a:t>Приоритет 1 „Води“</a:t>
            </a:r>
          </a:p>
        </p:txBody>
      </p:sp>
      <p:cxnSp>
        <p:nvCxnSpPr>
          <p:cNvPr id="3145740" name="Straight Connector 7"/>
          <p:cNvCxnSpPr>
            <a:cxnSpLocks/>
          </p:cNvCxnSpPr>
          <p:nvPr/>
        </p:nvCxnSpPr>
        <p:spPr>
          <a:xfrm>
            <a:off x="2555776" y="1259040"/>
            <a:ext cx="504056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55" name="Content Placeholder 12"/>
          <p:cNvSpPr txBox="1"/>
          <p:nvPr/>
        </p:nvSpPr>
        <p:spPr>
          <a:xfrm>
            <a:off x="251520" y="1268760"/>
            <a:ext cx="8352928" cy="46762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cs typeface="Arial" panose="020B0604020202020204" pitchFamily="34" charset="0"/>
              </a:rPr>
              <a:t>Индикативни мерки:</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Изграждане и реконструкция на ВиК инфраструктура, приоритетно в агломерации с над 10 000 </a:t>
            </a:r>
            <a:r>
              <a:rPr lang="bg-BG" sz="2100" dirty="0" err="1">
                <a:solidFill>
                  <a:schemeClr val="tx2">
                    <a:lumMod val="75000"/>
                  </a:schemeClr>
                </a:solidFill>
                <a:cs typeface="Arial" panose="020B0604020202020204" pitchFamily="34" charset="0"/>
              </a:rPr>
              <a:t>екв.ж</a:t>
            </a:r>
            <a:r>
              <a:rPr lang="bg-BG" sz="2100" dirty="0">
                <a:solidFill>
                  <a:schemeClr val="tx2">
                    <a:lumMod val="75000"/>
                  </a:schemeClr>
                </a:solidFill>
                <a:cs typeface="Arial" panose="020B0604020202020204" pitchFamily="34" charset="0"/>
              </a:rPr>
              <a:t>., а при наличен финансов ресурс и в агломерации с между 2 000 и 10 000 екв. ж.;</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Разработване на стратегически документи в сектор „Води“ и за отрасъл „ВиК“, вкл. ПУРБ;</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Мерки за оптимизиране или надграждане на мрежите за мониторинг на водите;</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Засилване капацитета за планиране, управление и изпълнение на задълженията в сектор „Води“ и отрасъл ВиК;</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Опазване качеството на водите, предназначени за питейно-битово водоснабдяване; мерки от ПУРБ за подобряване на състоянието на водите.</a:t>
            </a:r>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97"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pic>
        <p:nvPicPr>
          <p:cNvPr id="2097198"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99"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59" name="TextBox 4"/>
          <p:cNvSpPr txBox="1"/>
          <p:nvPr/>
        </p:nvSpPr>
        <p:spPr>
          <a:xfrm>
            <a:off x="1979712" y="611977"/>
            <a:ext cx="5724456" cy="523220"/>
          </a:xfrm>
          <a:prstGeom prst="rect">
            <a:avLst/>
          </a:prstGeom>
          <a:noFill/>
        </p:spPr>
        <p:txBody>
          <a:bodyPr wrap="square" rtlCol="0">
            <a:spAutoFit/>
          </a:bodyPr>
          <a:lstStyle/>
          <a:p>
            <a:pPr algn="r"/>
            <a:r>
              <a:rPr lang="be-BY" sz="2800" dirty="0">
                <a:solidFill>
                  <a:srgbClr val="009900"/>
                </a:solidFill>
              </a:rPr>
              <a:t>Приоритет 1 „Води“</a:t>
            </a:r>
          </a:p>
        </p:txBody>
      </p:sp>
      <p:cxnSp>
        <p:nvCxnSpPr>
          <p:cNvPr id="3145741" name="Straight Connector 7"/>
          <p:cNvCxnSpPr>
            <a:cxnSpLocks/>
          </p:cNvCxnSpPr>
          <p:nvPr/>
        </p:nvCxnSpPr>
        <p:spPr>
          <a:xfrm>
            <a:off x="2555776" y="1259040"/>
            <a:ext cx="504056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60" name="Content Placeholder 12"/>
          <p:cNvSpPr txBox="1"/>
          <p:nvPr/>
        </p:nvSpPr>
        <p:spPr>
          <a:xfrm>
            <a:off x="845496" y="1865770"/>
            <a:ext cx="7992888" cy="438025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cs typeface="Arial" panose="020B0604020202020204" pitchFamily="34" charset="0"/>
              </a:rPr>
              <a:t>Допустими бенефициенти:</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ВиК дружества;</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Министерство на регионалното развитие и благоустройството; </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Структури на/в Министерство на околната среда и водите; </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Структури на/в Министерство на здравеопазване</a:t>
            </a:r>
            <a:r>
              <a:rPr lang="ru-RU" sz="2100" dirty="0">
                <a:solidFill>
                  <a:schemeClr val="tx2">
                    <a:lumMod val="75000"/>
                  </a:schemeClr>
                </a:solidFill>
                <a:cs typeface="Arial" panose="020B0604020202020204" pitchFamily="34" charset="0"/>
              </a:rPr>
              <a:t>то.</a:t>
            </a:r>
            <a:endParaRPr lang="bg-BG" sz="2100" dirty="0">
              <a:solidFill>
                <a:schemeClr val="tx2">
                  <a:lumMod val="75000"/>
                </a:schemeClr>
              </a:solidFill>
              <a:cs typeface="Arial" panose="020B0604020202020204" pitchFamily="34" charset="0"/>
            </a:endParaRP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00"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sp>
        <p:nvSpPr>
          <p:cNvPr id="1048664" name="Content Placeholder 12"/>
          <p:cNvSpPr txBox="1"/>
          <p:nvPr/>
        </p:nvSpPr>
        <p:spPr>
          <a:xfrm>
            <a:off x="323528" y="1412776"/>
            <a:ext cx="8419176" cy="474053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spcBef>
                <a:spcPts val="600"/>
              </a:spcBef>
            </a:pPr>
            <a:r>
              <a:rPr lang="bg-BG" sz="2100" b="1" dirty="0">
                <a:solidFill>
                  <a:srgbClr val="1F497D">
                    <a:lumMod val="75000"/>
                  </a:srgbClr>
                </a:solidFill>
                <a:cs typeface="Arial" panose="020B0604020202020204" pitchFamily="34" charset="0"/>
              </a:rPr>
              <a:t>Индикативни мерки:</a:t>
            </a:r>
            <a:endParaRPr lang="bg-BG" sz="2100" dirty="0">
              <a:solidFill>
                <a:schemeClr val="tx2">
                  <a:lumMod val="75000"/>
                </a:schemeClr>
              </a:solidFill>
              <a:cs typeface="Arial" panose="020B0604020202020204" pitchFamily="34" charset="0"/>
            </a:endParaRP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Предотвратяване генерирането на отпадъци;</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Подготовка за повторна употреба и поправка;</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Повторна употреба;</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Рециклиране на отпадъците; </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Разширяване на системата за разделно събиране на отпадъци; </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Подобряване на базата от знания относно кръговата икономика, мониторинга на отпадъците и потоците от материали; </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Повишаване на осведомеността относно практиките и поведението във връзка с устойчивото потребление, както и обучения на заинтересованите страни относно съпътстващите ги мерки с акцент върху икономическите и финансовите инструменти.</a:t>
            </a:r>
          </a:p>
        </p:txBody>
      </p:sp>
      <p:pic>
        <p:nvPicPr>
          <p:cNvPr id="2097201"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02"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65" name="TextBox 4"/>
          <p:cNvSpPr txBox="1"/>
          <p:nvPr/>
        </p:nvSpPr>
        <p:spPr>
          <a:xfrm>
            <a:off x="1979712" y="611977"/>
            <a:ext cx="5724456" cy="523220"/>
          </a:xfrm>
          <a:prstGeom prst="rect">
            <a:avLst/>
          </a:prstGeom>
          <a:noFill/>
        </p:spPr>
        <p:txBody>
          <a:bodyPr wrap="square" rtlCol="0">
            <a:spAutoFit/>
          </a:bodyPr>
          <a:lstStyle/>
          <a:p>
            <a:pPr algn="r"/>
            <a:r>
              <a:rPr lang="be-BY" sz="2800" dirty="0">
                <a:solidFill>
                  <a:srgbClr val="009900"/>
                </a:solidFill>
              </a:rPr>
              <a:t>Приоритет 2 „Отпадъци“</a:t>
            </a:r>
          </a:p>
        </p:txBody>
      </p:sp>
      <p:cxnSp>
        <p:nvCxnSpPr>
          <p:cNvPr id="3145742" name="Straight Connector 7"/>
          <p:cNvCxnSpPr>
            <a:cxnSpLocks/>
          </p:cNvCxnSpPr>
          <p:nvPr/>
        </p:nvCxnSpPr>
        <p:spPr>
          <a:xfrm>
            <a:off x="2555776" y="1259040"/>
            <a:ext cx="504056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03"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sp>
        <p:nvSpPr>
          <p:cNvPr id="1048669" name="Content Placeholder 12"/>
          <p:cNvSpPr txBox="1"/>
          <p:nvPr/>
        </p:nvSpPr>
        <p:spPr>
          <a:xfrm>
            <a:off x="912777" y="1838302"/>
            <a:ext cx="7547655" cy="382294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lnSpc>
                <a:spcPct val="150000"/>
              </a:lnSpc>
              <a:spcBef>
                <a:spcPts val="600"/>
              </a:spcBef>
            </a:pPr>
            <a:r>
              <a:rPr lang="bg-BG" sz="2100" b="1" dirty="0">
                <a:solidFill>
                  <a:srgbClr val="1F497D">
                    <a:lumMod val="75000"/>
                  </a:srgbClr>
                </a:solidFill>
                <a:cs typeface="Arial" panose="020B0604020202020204" pitchFamily="34" charset="0"/>
              </a:rPr>
              <a:t>Допустими бенефициенти:</a:t>
            </a:r>
          </a:p>
          <a:p>
            <a:pPr marL="342900" lvl="0" indent="-342900" algn="just">
              <a:spcBef>
                <a:spcPts val="1800"/>
              </a:spcBef>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Общини;</a:t>
            </a:r>
          </a:p>
          <a:p>
            <a:pPr marL="342900" lvl="0" indent="-342900" algn="just">
              <a:spcBef>
                <a:spcPts val="1800"/>
              </a:spcBef>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Юридически лица </a:t>
            </a:r>
            <a:r>
              <a:rPr lang="bg-BG" sz="2100" dirty="0">
                <a:solidFill>
                  <a:schemeClr val="tx2">
                    <a:lumMod val="75000"/>
                  </a:schemeClr>
                </a:solidFill>
                <a:cs typeface="Arial" panose="020B0604020202020204" pitchFamily="34" charset="0"/>
              </a:rPr>
              <a:t>със стопанска цел; </a:t>
            </a:r>
          </a:p>
          <a:p>
            <a:pPr marL="342900" lvl="0" indent="-342900" algn="just">
              <a:spcBef>
                <a:spcPts val="18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Юридически лица с нестопанска цел;</a:t>
            </a:r>
          </a:p>
          <a:p>
            <a:pPr marL="342900" lvl="0" indent="-342900" algn="just">
              <a:spcBef>
                <a:spcPts val="18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Предприятие за управление на дейностите по опазване на околната среда</a:t>
            </a:r>
            <a:r>
              <a:rPr lang="ru-RU" sz="2100" dirty="0">
                <a:solidFill>
                  <a:schemeClr val="tx2">
                    <a:lumMod val="75000"/>
                  </a:schemeClr>
                </a:solidFill>
                <a:cs typeface="Arial" panose="020B0604020202020204" pitchFamily="34" charset="0"/>
              </a:rPr>
              <a:t>.</a:t>
            </a:r>
          </a:p>
        </p:txBody>
      </p:sp>
      <p:pic>
        <p:nvPicPr>
          <p:cNvPr id="2097204"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05"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70" name="TextBox 4"/>
          <p:cNvSpPr txBox="1"/>
          <p:nvPr/>
        </p:nvSpPr>
        <p:spPr>
          <a:xfrm>
            <a:off x="1979712" y="611977"/>
            <a:ext cx="5724456" cy="523220"/>
          </a:xfrm>
          <a:prstGeom prst="rect">
            <a:avLst/>
          </a:prstGeom>
          <a:noFill/>
        </p:spPr>
        <p:txBody>
          <a:bodyPr wrap="square" rtlCol="0">
            <a:spAutoFit/>
          </a:bodyPr>
          <a:lstStyle/>
          <a:p>
            <a:pPr algn="r"/>
            <a:r>
              <a:rPr lang="be-BY" sz="2800" dirty="0">
                <a:solidFill>
                  <a:srgbClr val="009900"/>
                </a:solidFill>
              </a:rPr>
              <a:t>Приоритет 2 „Отпадъци“</a:t>
            </a:r>
          </a:p>
        </p:txBody>
      </p:sp>
      <p:cxnSp>
        <p:nvCxnSpPr>
          <p:cNvPr id="3145743" name="Straight Connector 7"/>
          <p:cNvCxnSpPr>
            <a:cxnSpLocks/>
          </p:cNvCxnSpPr>
          <p:nvPr/>
        </p:nvCxnSpPr>
        <p:spPr>
          <a:xfrm>
            <a:off x="2555776" y="1259040"/>
            <a:ext cx="504056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06" name="Picture 2" descr="C:\Users\NMihova\Desktop\Capture8.jpg"/>
          <p:cNvPicPr>
            <a:picLocks noChangeAspect="1" noChangeArrowheads="1"/>
          </p:cNvPicPr>
          <p:nvPr/>
        </p:nvPicPr>
        <p:blipFill>
          <a:blip r:embed="rId3"/>
          <a:srcRect/>
          <a:stretch>
            <a:fillRect/>
          </a:stretch>
        </p:blipFill>
        <p:spPr bwMode="auto">
          <a:xfrm>
            <a:off x="0" y="5157192"/>
            <a:ext cx="9154030" cy="1700808"/>
          </a:xfrm>
          <a:prstGeom prst="rect">
            <a:avLst/>
          </a:prstGeom>
          <a:noFill/>
        </p:spPr>
      </p:pic>
      <p:pic>
        <p:nvPicPr>
          <p:cNvPr id="2097207"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08"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74" name="TextBox 4"/>
          <p:cNvSpPr txBox="1"/>
          <p:nvPr/>
        </p:nvSpPr>
        <p:spPr>
          <a:xfrm>
            <a:off x="624792" y="609258"/>
            <a:ext cx="7259576" cy="523220"/>
          </a:xfrm>
          <a:prstGeom prst="rect">
            <a:avLst/>
          </a:prstGeom>
          <a:noFill/>
        </p:spPr>
        <p:txBody>
          <a:bodyPr wrap="square" rtlCol="0">
            <a:spAutoFit/>
          </a:bodyPr>
          <a:lstStyle/>
          <a:p>
            <a:pPr algn="r"/>
            <a:r>
              <a:rPr lang="be-BY" sz="2800" dirty="0">
                <a:solidFill>
                  <a:srgbClr val="009900"/>
                </a:solidFill>
              </a:rPr>
              <a:t>Приоритет 3 „Биологично разнообразие“</a:t>
            </a:r>
            <a:endParaRPr lang="zh-CN" altLang="en-US" dirty="0"/>
          </a:p>
        </p:txBody>
      </p:sp>
      <p:cxnSp>
        <p:nvCxnSpPr>
          <p:cNvPr id="3145744" name="Straight Connector 7"/>
          <p:cNvCxnSpPr>
            <a:cxnSpLocks/>
          </p:cNvCxnSpPr>
          <p:nvPr/>
        </p:nvCxnSpPr>
        <p:spPr>
          <a:xfrm>
            <a:off x="3707904" y="1259040"/>
            <a:ext cx="388843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75" name="Content Placeholder 12"/>
          <p:cNvSpPr txBox="1"/>
          <p:nvPr/>
        </p:nvSpPr>
        <p:spPr>
          <a:xfrm>
            <a:off x="395536" y="1896983"/>
            <a:ext cx="8424936" cy="412430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1200"/>
              </a:spcBef>
              <a:spcAft>
                <a:spcPts val="600"/>
              </a:spcAft>
            </a:pPr>
            <a:r>
              <a:rPr lang="bg-BG" sz="2100" b="1" dirty="0">
                <a:solidFill>
                  <a:schemeClr val="tx2">
                    <a:lumMod val="75000"/>
                  </a:schemeClr>
                </a:solidFill>
                <a:cs typeface="Arial" panose="020B0604020202020204" pitchFamily="34" charset="0"/>
              </a:rPr>
              <a:t>Индикативни</a:t>
            </a:r>
            <a:r>
              <a:rPr lang="bg-BG" sz="2100" b="1" dirty="0">
                <a:solidFill>
                  <a:schemeClr val="tx2">
                    <a:lumMod val="75000"/>
                  </a:schemeClr>
                </a:solidFill>
                <a:latin typeface="+mj-lt"/>
                <a:cs typeface="Arial" panose="020B0604020202020204" pitchFamily="34" charset="0"/>
              </a:rPr>
              <a:t> мерки:</a:t>
            </a:r>
          </a:p>
          <a:p>
            <a:pPr marL="363538" indent="-363538" algn="just">
              <a:spcBef>
                <a:spcPts val="1200"/>
              </a:spcBef>
              <a:spcAft>
                <a:spcPts val="600"/>
              </a:spcAft>
              <a:buSzPct val="75000"/>
              <a:buFont typeface="Wingdings" panose="05000000000000000000" pitchFamily="2" charset="2"/>
              <a:buChar char="Ø"/>
            </a:pPr>
            <a:r>
              <a:rPr lang="ru-RU" sz="2100" dirty="0">
                <a:solidFill>
                  <a:schemeClr val="tx2">
                    <a:lumMod val="75000"/>
                  </a:schemeClr>
                </a:solidFill>
                <a:latin typeface="+mj-lt"/>
                <a:cs typeface="Arial" panose="020B0604020202020204" pitchFamily="34" charset="0"/>
              </a:rPr>
              <a:t>Мерки</a:t>
            </a:r>
            <a:r>
              <a:rPr lang="en-US" sz="2100" dirty="0">
                <a:solidFill>
                  <a:schemeClr val="tx2">
                    <a:lumMod val="75000"/>
                  </a:schemeClr>
                </a:solidFill>
                <a:latin typeface="+mj-lt"/>
                <a:cs typeface="Arial" panose="020B0604020202020204" pitchFamily="34" charset="0"/>
              </a:rPr>
              <a:t>, насочени</a:t>
            </a:r>
            <a:r>
              <a:rPr lang="ru-RU"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към подобряване </a:t>
            </a:r>
            <a:r>
              <a:rPr lang="ru-RU" sz="2100" dirty="0">
                <a:solidFill>
                  <a:schemeClr val="tx2">
                    <a:lumMod val="75000"/>
                  </a:schemeClr>
                </a:solidFill>
                <a:latin typeface="+mj-lt"/>
                <a:cs typeface="Arial" panose="020B0604020202020204" pitchFamily="34" charset="0"/>
              </a:rPr>
              <a:t>на </a:t>
            </a:r>
            <a:r>
              <a:rPr lang="bg-BG" sz="2100" dirty="0">
                <a:solidFill>
                  <a:schemeClr val="tx2">
                    <a:lumMod val="75000"/>
                  </a:schemeClr>
                </a:solidFill>
                <a:latin typeface="+mj-lt"/>
                <a:cs typeface="Arial" panose="020B0604020202020204" pitchFamily="34" charset="0"/>
              </a:rPr>
              <a:t>природозащитното</a:t>
            </a:r>
            <a:r>
              <a:rPr lang="ru-RU"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състояние на природни местообитания и видове </a:t>
            </a:r>
            <a:r>
              <a:rPr lang="ru-RU" sz="2100" dirty="0">
                <a:solidFill>
                  <a:schemeClr val="tx2">
                    <a:lumMod val="75000"/>
                  </a:schemeClr>
                </a:solidFill>
                <a:latin typeface="+mj-lt"/>
                <a:cs typeface="Arial" panose="020B0604020202020204" pitchFamily="34" charset="0"/>
              </a:rPr>
              <a:t>(вкл. </a:t>
            </a:r>
            <a:r>
              <a:rPr lang="bg-BG" sz="2100" dirty="0">
                <a:solidFill>
                  <a:schemeClr val="tx2">
                    <a:lumMod val="75000"/>
                  </a:schemeClr>
                </a:solidFill>
                <a:latin typeface="+mj-lt"/>
                <a:cs typeface="Arial" panose="020B0604020202020204" pitchFamily="34" charset="0"/>
              </a:rPr>
              <a:t>птици</a:t>
            </a:r>
            <a:r>
              <a:rPr lang="ru-RU" sz="2100" dirty="0">
                <a:solidFill>
                  <a:schemeClr val="tx2">
                    <a:lumMod val="75000"/>
                  </a:schemeClr>
                </a:solidFill>
                <a:latin typeface="+mj-lt"/>
                <a:cs typeface="Arial" panose="020B0604020202020204" pitchFamily="34" charset="0"/>
              </a:rPr>
              <a:t>), предмет на </a:t>
            </a:r>
            <a:r>
              <a:rPr lang="bg-BG" sz="2100" dirty="0">
                <a:solidFill>
                  <a:schemeClr val="tx2">
                    <a:lumMod val="75000"/>
                  </a:schemeClr>
                </a:solidFill>
                <a:latin typeface="+mj-lt"/>
                <a:cs typeface="Arial" panose="020B0604020202020204" pitchFamily="34" charset="0"/>
              </a:rPr>
              <a:t>опазване в мрежата </a:t>
            </a:r>
            <a:r>
              <a:rPr lang="ru-RU" sz="2100" dirty="0">
                <a:solidFill>
                  <a:schemeClr val="tx2">
                    <a:lumMod val="75000"/>
                  </a:schemeClr>
                </a:solidFill>
                <a:latin typeface="+mj-lt"/>
                <a:cs typeface="Arial" panose="020B0604020202020204" pitchFamily="34" charset="0"/>
              </a:rPr>
              <a:t>Натура 2000</a:t>
            </a:r>
            <a:r>
              <a:rPr lang="bg-BG" sz="2100" dirty="0">
                <a:solidFill>
                  <a:schemeClr val="tx2">
                    <a:lumMod val="75000"/>
                  </a:schemeClr>
                </a:solidFill>
                <a:latin typeface="+mj-lt"/>
                <a:cs typeface="Arial" panose="020B0604020202020204" pitchFamily="34" charset="0"/>
              </a:rPr>
              <a:t>;</a:t>
            </a:r>
            <a:endParaRPr lang="zh-CN" altLang="en-US" sz="2100" dirty="0"/>
          </a:p>
          <a:p>
            <a:pPr marL="363538" indent="-363538"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Мерки, свързани с развитие на мрежата Натура</a:t>
            </a:r>
            <a:r>
              <a:rPr lang="en-US" sz="2100" dirty="0">
                <a:solidFill>
                  <a:schemeClr val="tx2">
                    <a:lumMod val="75000"/>
                  </a:schemeClr>
                </a:solidFill>
                <a:latin typeface="+mj-lt"/>
                <a:cs typeface="Arial" panose="020B0604020202020204" pitchFamily="34" charset="0"/>
              </a:rPr>
              <a:t> 2000</a:t>
            </a:r>
            <a:r>
              <a:rPr lang="bg-BG" sz="2100" dirty="0">
                <a:solidFill>
                  <a:schemeClr val="tx2">
                    <a:lumMod val="75000"/>
                  </a:schemeClr>
                </a:solidFill>
                <a:latin typeface="+mj-lt"/>
                <a:cs typeface="Arial" panose="020B0604020202020204" pitchFamily="34" charset="0"/>
              </a:rPr>
              <a:t>;</a:t>
            </a:r>
            <a:endParaRPr lang="zh-CN" altLang="en-US" sz="2100" dirty="0"/>
          </a:p>
          <a:p>
            <a:pPr marL="363538" indent="-363538" algn="just">
              <a:spcBef>
                <a:spcPts val="1200"/>
              </a:spcBef>
              <a:spcAft>
                <a:spcPts val="600"/>
              </a:spcAft>
              <a:buSzPct val="75000"/>
              <a:buFont typeface="Wingdings" panose="05000000000000000000" pitchFamily="2" charset="2"/>
              <a:buChar char="Ø"/>
            </a:pPr>
            <a:r>
              <a:rPr lang="ru-RU" sz="2100" dirty="0">
                <a:solidFill>
                  <a:schemeClr val="tx2">
                    <a:lumMod val="75000"/>
                  </a:schemeClr>
                </a:solidFill>
                <a:latin typeface="+mj-lt"/>
                <a:cs typeface="Arial" panose="020B0604020202020204" pitchFamily="34" charset="0"/>
              </a:rPr>
              <a:t>Мерки за </a:t>
            </a:r>
            <a:r>
              <a:rPr lang="bg-BG" sz="2100" dirty="0">
                <a:solidFill>
                  <a:schemeClr val="tx2">
                    <a:lumMod val="75000"/>
                  </a:schemeClr>
                </a:solidFill>
                <a:latin typeface="+mj-lt"/>
                <a:cs typeface="Arial" panose="020B0604020202020204" pitchFamily="34" charset="0"/>
              </a:rPr>
              <a:t>опазване/възстановяване на биологичното разнообразие извън </a:t>
            </a:r>
            <a:r>
              <a:rPr lang="ru-RU" sz="2100" dirty="0">
                <a:solidFill>
                  <a:schemeClr val="tx2">
                    <a:lumMod val="75000"/>
                  </a:schemeClr>
                </a:solidFill>
                <a:latin typeface="+mj-lt"/>
                <a:cs typeface="Arial" panose="020B0604020202020204" pitchFamily="34" charset="0"/>
              </a:rPr>
              <a:t>Натура 2000</a:t>
            </a:r>
            <a:r>
              <a:rPr lang="bg-BG" sz="2100" dirty="0">
                <a:solidFill>
                  <a:schemeClr val="tx2">
                    <a:lumMod val="75000"/>
                  </a:schemeClr>
                </a:solidFill>
                <a:latin typeface="+mj-lt"/>
                <a:cs typeface="Arial" panose="020B0604020202020204" pitchFamily="34" charset="0"/>
              </a:rPr>
              <a:t>.</a:t>
            </a:r>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09" name="Picture 2" descr="C:\Users\NMihova\Desktop\Capture8.jpg"/>
          <p:cNvPicPr>
            <a:picLocks noChangeAspect="1" noChangeArrowheads="1"/>
          </p:cNvPicPr>
          <p:nvPr/>
        </p:nvPicPr>
        <p:blipFill>
          <a:blip r:embed="rId3"/>
          <a:srcRect/>
          <a:stretch>
            <a:fillRect/>
          </a:stretch>
        </p:blipFill>
        <p:spPr bwMode="auto">
          <a:xfrm>
            <a:off x="0" y="5157192"/>
            <a:ext cx="9154030" cy="1700808"/>
          </a:xfrm>
          <a:prstGeom prst="rect">
            <a:avLst/>
          </a:prstGeom>
          <a:noFill/>
        </p:spPr>
      </p:pic>
      <p:pic>
        <p:nvPicPr>
          <p:cNvPr id="2097210"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11"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cxnSp>
        <p:nvCxnSpPr>
          <p:cNvPr id="3145745" name="Straight Connector 7"/>
          <p:cNvCxnSpPr>
            <a:cxnSpLocks/>
          </p:cNvCxnSpPr>
          <p:nvPr/>
        </p:nvCxnSpPr>
        <p:spPr>
          <a:xfrm>
            <a:off x="3707904" y="1259040"/>
            <a:ext cx="388843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80" name="Content Placeholder 12"/>
          <p:cNvSpPr txBox="1"/>
          <p:nvPr/>
        </p:nvSpPr>
        <p:spPr>
          <a:xfrm>
            <a:off x="755575" y="1646739"/>
            <a:ext cx="8007915" cy="42305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1200"/>
              </a:spcBef>
              <a:spcAft>
                <a:spcPts val="600"/>
              </a:spcAft>
            </a:pPr>
            <a:r>
              <a:rPr lang="bg-BG" sz="2100" b="1" dirty="0">
                <a:solidFill>
                  <a:schemeClr val="tx2">
                    <a:lumMod val="75000"/>
                  </a:schemeClr>
                </a:solidFill>
                <a:latin typeface="+mj-lt"/>
                <a:cs typeface="Arial" panose="020B0604020202020204" pitchFamily="34" charset="0"/>
              </a:rPr>
              <a:t>Допустими бенефициенти:</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Структури</a:t>
            </a:r>
            <a:r>
              <a:rPr lang="ru-RU" sz="2100" dirty="0">
                <a:solidFill>
                  <a:schemeClr val="tx2">
                    <a:lumMod val="75000"/>
                  </a:schemeClr>
                </a:solidFill>
                <a:latin typeface="+mj-lt"/>
                <a:cs typeface="Arial" panose="020B0604020202020204" pitchFamily="34" charset="0"/>
              </a:rPr>
              <a:t> за управление на Натура 2000; </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Структури</a:t>
            </a:r>
            <a:r>
              <a:rPr lang="ru-RU" sz="2100" dirty="0">
                <a:solidFill>
                  <a:schemeClr val="tx2">
                    <a:lumMod val="75000"/>
                  </a:schemeClr>
                </a:solidFill>
                <a:latin typeface="+mj-lt"/>
                <a:cs typeface="Arial" panose="020B0604020202020204" pitchFamily="34" charset="0"/>
              </a:rPr>
              <a:t> на/в МОСВ; </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Структури</a:t>
            </a:r>
            <a:r>
              <a:rPr lang="ru-RU" sz="2100" dirty="0">
                <a:solidFill>
                  <a:schemeClr val="tx2">
                    <a:lumMod val="75000"/>
                  </a:schemeClr>
                </a:solidFill>
                <a:latin typeface="+mj-lt"/>
                <a:cs typeface="Arial" panose="020B0604020202020204" pitchFamily="34" charset="0"/>
              </a:rPr>
              <a:t> на/в МЗХГ; </a:t>
            </a:r>
          </a:p>
          <a:p>
            <a:pPr marL="446088" indent="-342900" algn="just">
              <a:spcBef>
                <a:spcPts val="1200"/>
              </a:spcBef>
              <a:spcAft>
                <a:spcPts val="600"/>
              </a:spcAft>
              <a:buSzPct val="75000"/>
              <a:buFont typeface="Wingdings" panose="05000000000000000000" pitchFamily="2" charset="2"/>
              <a:buChar char="Ø"/>
            </a:pPr>
            <a:r>
              <a:rPr lang="ru-RU" sz="2100" dirty="0">
                <a:solidFill>
                  <a:schemeClr val="tx2">
                    <a:lumMod val="75000"/>
                  </a:schemeClr>
                </a:solidFill>
                <a:latin typeface="+mj-lt"/>
                <a:cs typeface="Arial" panose="020B0604020202020204" pitchFamily="34" charset="0"/>
              </a:rPr>
              <a:t>Юридически лица с </a:t>
            </a:r>
            <a:r>
              <a:rPr lang="bg-BG" sz="2100" dirty="0">
                <a:solidFill>
                  <a:schemeClr val="tx2">
                    <a:lumMod val="75000"/>
                  </a:schemeClr>
                </a:solidFill>
                <a:latin typeface="+mj-lt"/>
                <a:cs typeface="Arial" panose="020B0604020202020204" pitchFamily="34" charset="0"/>
              </a:rPr>
              <a:t>нестопанска</a:t>
            </a:r>
            <a:r>
              <a:rPr lang="ru-RU" sz="2100" dirty="0">
                <a:solidFill>
                  <a:schemeClr val="tx2">
                    <a:lumMod val="75000"/>
                  </a:schemeClr>
                </a:solidFill>
                <a:latin typeface="+mj-lt"/>
                <a:cs typeface="Arial" panose="020B0604020202020204" pitchFamily="34" charset="0"/>
              </a:rPr>
              <a:t> цел; </a:t>
            </a:r>
          </a:p>
          <a:p>
            <a:pPr marL="446088" indent="-342900" algn="just">
              <a:spcBef>
                <a:spcPts val="1200"/>
              </a:spcBef>
              <a:spcAft>
                <a:spcPts val="600"/>
              </a:spcAft>
              <a:buSzPct val="75000"/>
              <a:buFont typeface="Wingdings" panose="05000000000000000000" pitchFamily="2" charset="2"/>
              <a:buChar char="Ø"/>
            </a:pPr>
            <a:r>
              <a:rPr lang="ru-RU" sz="2100" dirty="0">
                <a:solidFill>
                  <a:schemeClr val="tx2">
                    <a:lumMod val="75000"/>
                  </a:schemeClr>
                </a:solidFill>
                <a:latin typeface="+mj-lt"/>
                <a:cs typeface="Arial" panose="020B0604020202020204" pitchFamily="34" charset="0"/>
              </a:rPr>
              <a:t>Общини; </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Научни</a:t>
            </a:r>
            <a:r>
              <a:rPr lang="ru-RU"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институти;</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Висши училища.</a:t>
            </a:r>
          </a:p>
        </p:txBody>
      </p:sp>
      <p:sp>
        <p:nvSpPr>
          <p:cNvPr id="8" name="TextBox 4">
            <a:extLst>
              <a:ext uri="{FF2B5EF4-FFF2-40B4-BE49-F238E27FC236}">
                <a16:creationId xmlns:a16="http://schemas.microsoft.com/office/drawing/2014/main" id="{DC0724C8-702D-4830-929E-ECDD9972285D}"/>
              </a:ext>
            </a:extLst>
          </p:cNvPr>
          <p:cNvSpPr txBox="1"/>
          <p:nvPr/>
        </p:nvSpPr>
        <p:spPr>
          <a:xfrm>
            <a:off x="647652" y="620688"/>
            <a:ext cx="7259576" cy="523220"/>
          </a:xfrm>
          <a:prstGeom prst="rect">
            <a:avLst/>
          </a:prstGeom>
          <a:noFill/>
        </p:spPr>
        <p:txBody>
          <a:bodyPr wrap="square" rtlCol="0">
            <a:spAutoFit/>
          </a:bodyPr>
          <a:lstStyle/>
          <a:p>
            <a:pPr algn="r"/>
            <a:r>
              <a:rPr lang="be-BY" sz="2800" dirty="0">
                <a:solidFill>
                  <a:srgbClr val="009900"/>
                </a:solidFill>
              </a:rPr>
              <a:t>Приоритет 3 „Биологично разнообразие“</a:t>
            </a:r>
            <a:endParaRPr lang="zh-CN" altLang="en-US" dirty="0"/>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12" name="Picture 2" descr="C:\Users\NMihova\Desktop\Capture8.jpg"/>
          <p:cNvPicPr>
            <a:picLocks noChangeAspect="1" noChangeArrowheads="1"/>
          </p:cNvPicPr>
          <p:nvPr/>
        </p:nvPicPr>
        <p:blipFill>
          <a:blip r:embed="rId3"/>
          <a:srcRect/>
          <a:stretch>
            <a:fillRect/>
          </a:stretch>
        </p:blipFill>
        <p:spPr bwMode="auto">
          <a:xfrm>
            <a:off x="0" y="5157192"/>
            <a:ext cx="9131170" cy="1700808"/>
          </a:xfrm>
          <a:prstGeom prst="rect">
            <a:avLst/>
          </a:prstGeom>
          <a:noFill/>
        </p:spPr>
      </p:pic>
      <p:pic>
        <p:nvPicPr>
          <p:cNvPr id="2097213"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14"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84" name="TextBox 4"/>
          <p:cNvSpPr txBox="1"/>
          <p:nvPr/>
        </p:nvSpPr>
        <p:spPr>
          <a:xfrm>
            <a:off x="1066468" y="548680"/>
            <a:ext cx="6861818" cy="507831"/>
          </a:xfrm>
          <a:prstGeom prst="rect">
            <a:avLst/>
          </a:prstGeom>
          <a:noFill/>
        </p:spPr>
        <p:txBody>
          <a:bodyPr wrap="square" rtlCol="0">
            <a:spAutoFit/>
          </a:bodyPr>
          <a:lstStyle/>
          <a:p>
            <a:pPr algn="r"/>
            <a:r>
              <a:rPr lang="ru-RU" sz="2600" dirty="0">
                <a:solidFill>
                  <a:srgbClr val="009900"/>
                </a:solidFill>
              </a:rPr>
              <a:t>Приоритет 4</a:t>
            </a:r>
            <a:r>
              <a:rPr lang="bg-BG" sz="2600" dirty="0">
                <a:solidFill>
                  <a:srgbClr val="009900"/>
                </a:solidFill>
              </a:rPr>
              <a:t> </a:t>
            </a:r>
            <a:r>
              <a:rPr lang="ru-RU" sz="2600" dirty="0">
                <a:solidFill>
                  <a:srgbClr val="009900"/>
                </a:solidFill>
              </a:rPr>
              <a:t>„Риск и изменение на климата“</a:t>
            </a:r>
            <a:endParaRPr lang="en-US" sz="2600" dirty="0">
              <a:solidFill>
                <a:srgbClr val="009900"/>
              </a:solidFill>
            </a:endParaRPr>
          </a:p>
        </p:txBody>
      </p:sp>
      <p:cxnSp>
        <p:nvCxnSpPr>
          <p:cNvPr id="3145746"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85" name="Content Placeholder 12"/>
          <p:cNvSpPr txBox="1"/>
          <p:nvPr/>
        </p:nvSpPr>
        <p:spPr>
          <a:xfrm>
            <a:off x="179512" y="1412814"/>
            <a:ext cx="8749460" cy="417642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cs typeface="Arial" panose="020B0604020202020204" pitchFamily="34" charset="0"/>
              </a:rPr>
              <a:t>Индикативни</a:t>
            </a:r>
            <a:r>
              <a:rPr lang="bg-BG" sz="2100" b="1" dirty="0">
                <a:solidFill>
                  <a:schemeClr val="tx2">
                    <a:lumMod val="75000"/>
                  </a:schemeClr>
                </a:solidFill>
                <a:latin typeface="+mj-lt"/>
                <a:cs typeface="Arial" panose="020B0604020202020204" pitchFamily="34" charset="0"/>
              </a:rPr>
              <a:t> мерки:</a:t>
            </a:r>
          </a:p>
          <a:p>
            <a:pPr marL="363538" indent="-363538"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Превенция и управление на риска от: наводнения, засушавания, горски пожари, земетресения, процеси, свързани с движение на земни маси; </a:t>
            </a:r>
          </a:p>
          <a:p>
            <a:pPr marL="363538" indent="-363538"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Изграждане на нови и оптимизиране и/или разширяване на съществуващи системи за предупреждение, наблюдение, докладване, прогнозиране и сигнализиране, разработване на цифрови модели;</a:t>
            </a:r>
          </a:p>
          <a:p>
            <a:pPr marL="363538" indent="-363538"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Подготовка на основните съставни части на Единната спасителна система (ЕСС);</a:t>
            </a:r>
          </a:p>
          <a:p>
            <a:pPr marL="363538" indent="-363538"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Повишаване капацитета на отговорните звена, повишаване информираността, обучителни и информационно-образователни мерки.</a:t>
            </a:r>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4" name="Picture 2" descr="C:\Users\NMihova\Desktop\Capture8.jpg"/>
          <p:cNvPicPr>
            <a:picLocks noChangeAspect="1" noChangeArrowheads="1"/>
          </p:cNvPicPr>
          <p:nvPr/>
        </p:nvPicPr>
        <p:blipFill>
          <a:blip r:embed="rId3"/>
          <a:srcRect/>
          <a:stretch>
            <a:fillRect/>
          </a:stretch>
        </p:blipFill>
        <p:spPr bwMode="auto">
          <a:xfrm>
            <a:off x="0" y="5157192"/>
            <a:ext cx="9154030" cy="1700808"/>
          </a:xfrm>
          <a:prstGeom prst="rect">
            <a:avLst/>
          </a:prstGeom>
          <a:noFill/>
        </p:spPr>
      </p:pic>
      <p:pic>
        <p:nvPicPr>
          <p:cNvPr id="2097165"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66"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cxnSp>
        <p:nvCxnSpPr>
          <p:cNvPr id="3145731"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06" name="Content Placeholder 12"/>
          <p:cNvSpPr txBox="1"/>
          <p:nvPr/>
        </p:nvSpPr>
        <p:spPr>
          <a:xfrm>
            <a:off x="611560" y="1667266"/>
            <a:ext cx="8136904" cy="41764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latin typeface="+mj-lt"/>
                <a:cs typeface="Arial" panose="020B0604020202020204" pitchFamily="34" charset="0"/>
              </a:rPr>
              <a:t>Допустими бенефициенти:</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Общини;</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Областни администрации</a:t>
            </a:r>
            <a:r>
              <a:rPr lang="ru-RU" sz="2100" dirty="0">
                <a:solidFill>
                  <a:schemeClr val="tx2">
                    <a:lumMod val="75000"/>
                  </a:schemeClr>
                </a:solidFill>
                <a:cs typeface="Arial" panose="020B0604020202020204" pitchFamily="34" charset="0"/>
              </a:rPr>
              <a:t>;</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Министерство на </a:t>
            </a:r>
            <a:r>
              <a:rPr lang="bg-BG" sz="2100" dirty="0">
                <a:solidFill>
                  <a:schemeClr val="tx2">
                    <a:lumMod val="75000"/>
                  </a:schemeClr>
                </a:solidFill>
                <a:cs typeface="Arial" panose="020B0604020202020204" pitchFamily="34" charset="0"/>
              </a:rPr>
              <a:t>регионалното</a:t>
            </a:r>
            <a:r>
              <a:rPr lang="ru-RU" sz="2100" dirty="0">
                <a:solidFill>
                  <a:schemeClr val="tx2">
                    <a:lumMod val="75000"/>
                  </a:schemeClr>
                </a:solidFill>
                <a:cs typeface="Arial" panose="020B0604020202020204" pitchFamily="34" charset="0"/>
              </a:rPr>
              <a:t> развитие </a:t>
            </a:r>
            <a:r>
              <a:rPr lang="bg-BG" sz="2100" dirty="0">
                <a:solidFill>
                  <a:schemeClr val="tx2">
                    <a:lumMod val="75000"/>
                  </a:schemeClr>
                </a:solidFill>
                <a:cs typeface="Arial" panose="020B0604020202020204" pitchFamily="34" charset="0"/>
              </a:rPr>
              <a:t>и благоустройството</a:t>
            </a:r>
            <a:r>
              <a:rPr lang="ru-RU" sz="2100" dirty="0">
                <a:solidFill>
                  <a:schemeClr val="tx2">
                    <a:lumMod val="75000"/>
                  </a:schemeClr>
                </a:solidFill>
                <a:cs typeface="Arial" panose="020B0604020202020204" pitchFamily="34" charset="0"/>
              </a:rPr>
              <a:t>;</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Структури на/в </a:t>
            </a:r>
            <a:r>
              <a:rPr lang="ru-RU" sz="2100" dirty="0">
                <a:solidFill>
                  <a:schemeClr val="tx2">
                    <a:lumMod val="75000"/>
                  </a:schemeClr>
                </a:solidFill>
                <a:cs typeface="Arial" panose="020B0604020202020204" pitchFamily="34" charset="0"/>
              </a:rPr>
              <a:t>Министерство на </a:t>
            </a:r>
            <a:r>
              <a:rPr lang="bg-BG" sz="2100" dirty="0">
                <a:solidFill>
                  <a:schemeClr val="tx2">
                    <a:lumMod val="75000"/>
                  </a:schemeClr>
                </a:solidFill>
                <a:cs typeface="Arial" panose="020B0604020202020204" pitchFamily="34" charset="0"/>
              </a:rPr>
              <a:t>околната</a:t>
            </a:r>
            <a:r>
              <a:rPr lang="ru-RU" sz="2100" dirty="0">
                <a:solidFill>
                  <a:schemeClr val="tx2">
                    <a:lumMod val="75000"/>
                  </a:schemeClr>
                </a:solidFill>
                <a:cs typeface="Arial" panose="020B0604020202020204" pitchFamily="34" charset="0"/>
              </a:rPr>
              <a:t> среда и водите;</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Агенция „</a:t>
            </a:r>
            <a:r>
              <a:rPr lang="bg-BG" sz="2100" dirty="0">
                <a:solidFill>
                  <a:schemeClr val="tx2">
                    <a:lumMod val="75000"/>
                  </a:schemeClr>
                </a:solidFill>
                <a:cs typeface="Arial" panose="020B0604020202020204" pitchFamily="34" charset="0"/>
              </a:rPr>
              <a:t>Пътна</a:t>
            </a:r>
            <a:r>
              <a:rPr lang="ru-RU" sz="2100" dirty="0">
                <a:solidFill>
                  <a:schemeClr val="tx2">
                    <a:lumMod val="75000"/>
                  </a:schemeClr>
                </a:solidFill>
                <a:cs typeface="Arial" panose="020B0604020202020204" pitchFamily="34" charset="0"/>
              </a:rPr>
              <a:t> инфраструктура“;</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Национален институт по </a:t>
            </a:r>
            <a:r>
              <a:rPr lang="bg-BG" sz="2100" dirty="0">
                <a:solidFill>
                  <a:schemeClr val="tx2">
                    <a:lumMod val="75000"/>
                  </a:schemeClr>
                </a:solidFill>
                <a:cs typeface="Arial" panose="020B0604020202020204" pitchFamily="34" charset="0"/>
              </a:rPr>
              <a:t>метеорология и хидрология</a:t>
            </a:r>
            <a:r>
              <a:rPr lang="ru-RU" sz="2100" dirty="0">
                <a:solidFill>
                  <a:schemeClr val="tx2">
                    <a:lumMod val="75000"/>
                  </a:schemeClr>
                </a:solidFill>
                <a:cs typeface="Arial" panose="020B0604020202020204" pitchFamily="34" charset="0"/>
              </a:rPr>
              <a:t>;</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Главна дирекция „Пожарна безопасност и защита на населението</a:t>
            </a:r>
            <a:r>
              <a:rPr lang="ru-RU" sz="2100" dirty="0">
                <a:solidFill>
                  <a:schemeClr val="tx2">
                    <a:lumMod val="75000"/>
                  </a:schemeClr>
                </a:solidFill>
                <a:cs typeface="Arial" panose="020B0604020202020204" pitchFamily="34" charset="0"/>
              </a:rPr>
              <a:t>“ – МВР.</a:t>
            </a:r>
          </a:p>
        </p:txBody>
      </p:sp>
      <p:sp>
        <p:nvSpPr>
          <p:cNvPr id="8" name="TextBox 4">
            <a:extLst>
              <a:ext uri="{FF2B5EF4-FFF2-40B4-BE49-F238E27FC236}">
                <a16:creationId xmlns:a16="http://schemas.microsoft.com/office/drawing/2014/main" id="{0104FC93-D064-4CCC-BF3F-CD236C8D6ACD}"/>
              </a:ext>
            </a:extLst>
          </p:cNvPr>
          <p:cNvSpPr txBox="1"/>
          <p:nvPr/>
        </p:nvSpPr>
        <p:spPr>
          <a:xfrm>
            <a:off x="1066468" y="548680"/>
            <a:ext cx="6861818" cy="507831"/>
          </a:xfrm>
          <a:prstGeom prst="rect">
            <a:avLst/>
          </a:prstGeom>
          <a:noFill/>
        </p:spPr>
        <p:txBody>
          <a:bodyPr wrap="square" rtlCol="0">
            <a:spAutoFit/>
          </a:bodyPr>
          <a:lstStyle/>
          <a:p>
            <a:pPr algn="r"/>
            <a:r>
              <a:rPr lang="ru-RU" sz="2600" dirty="0">
                <a:solidFill>
                  <a:srgbClr val="009900"/>
                </a:solidFill>
              </a:rPr>
              <a:t>Приоритет 4</a:t>
            </a:r>
            <a:r>
              <a:rPr lang="bg-BG" sz="2600" dirty="0">
                <a:solidFill>
                  <a:srgbClr val="009900"/>
                </a:solidFill>
              </a:rPr>
              <a:t> </a:t>
            </a:r>
            <a:r>
              <a:rPr lang="ru-RU" sz="2600" dirty="0">
                <a:solidFill>
                  <a:srgbClr val="009900"/>
                </a:solidFill>
              </a:rPr>
              <a:t>„Риск и изменение на климата“</a:t>
            </a:r>
            <a:endParaRPr lang="en-US" sz="2600" dirty="0">
              <a:solidFill>
                <a:srgbClr val="009900"/>
              </a:solidFill>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0" name="Picture 2" descr="C:\Users\NMihova\Desktop\Capture8.jpg"/>
          <p:cNvPicPr>
            <a:picLocks noChangeAspect="1" noChangeArrowheads="1"/>
          </p:cNvPicPr>
          <p:nvPr/>
        </p:nvPicPr>
        <p:blipFill>
          <a:blip r:embed="rId3"/>
          <a:srcRect/>
          <a:stretch>
            <a:fillRect/>
          </a:stretch>
        </p:blipFill>
        <p:spPr bwMode="auto">
          <a:xfrm>
            <a:off x="0" y="5737826"/>
            <a:ext cx="9154030" cy="1120174"/>
          </a:xfrm>
          <a:prstGeom prst="rect">
            <a:avLst/>
          </a:prstGeom>
          <a:noFill/>
        </p:spPr>
      </p:pic>
      <p:pic>
        <p:nvPicPr>
          <p:cNvPr id="2097171"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72"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13" name="TextBox 4"/>
          <p:cNvSpPr txBox="1"/>
          <p:nvPr/>
        </p:nvSpPr>
        <p:spPr>
          <a:xfrm>
            <a:off x="1835696" y="597099"/>
            <a:ext cx="5925714" cy="929640"/>
          </a:xfrm>
          <a:prstGeom prst="rect">
            <a:avLst/>
          </a:prstGeom>
          <a:noFill/>
        </p:spPr>
        <p:txBody>
          <a:bodyPr wrap="square" rtlCol="0">
            <a:spAutoFit/>
          </a:bodyPr>
          <a:lstStyle/>
          <a:p>
            <a:pPr algn="r"/>
            <a:r>
              <a:rPr lang="bg-BG" sz="2800" dirty="0">
                <a:solidFill>
                  <a:srgbClr val="009900"/>
                </a:solidFill>
              </a:rPr>
              <a:t>База за разработване на ОПОС 21-27</a:t>
            </a:r>
            <a:endParaRPr lang="be-BY" sz="2800" dirty="0">
              <a:solidFill>
                <a:srgbClr val="009900"/>
              </a:solidFill>
            </a:endParaRPr>
          </a:p>
        </p:txBody>
      </p:sp>
      <p:cxnSp>
        <p:nvCxnSpPr>
          <p:cNvPr id="3145732"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14" name="TextBox 1"/>
          <p:cNvSpPr txBox="1"/>
          <p:nvPr/>
        </p:nvSpPr>
        <p:spPr>
          <a:xfrm>
            <a:off x="76643" y="1484784"/>
            <a:ext cx="8890047" cy="5309146"/>
          </a:xfrm>
          <a:prstGeom prst="rect">
            <a:avLst/>
          </a:prstGeom>
          <a:noFill/>
        </p:spPr>
        <p:txBody>
          <a:bodyPr wrap="square" rtlCol="0">
            <a:spAutoFit/>
          </a:bodyPr>
          <a:lstStyle/>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Доклад за България за 2019 г.</a:t>
            </a:r>
            <a:r>
              <a:rPr lang="en-US" sz="2200" dirty="0">
                <a:solidFill>
                  <a:schemeClr val="tx2">
                    <a:lumMod val="75000"/>
                  </a:schemeClr>
                </a:solidFill>
                <a:cs typeface="Arial" panose="020B0604020202020204" pitchFamily="34" charset="0"/>
              </a:rPr>
              <a:t> -</a:t>
            </a:r>
            <a:r>
              <a:rPr lang="bg-BG" sz="2200" dirty="0">
                <a:solidFill>
                  <a:schemeClr val="tx2">
                    <a:lumMod val="75000"/>
                  </a:schemeClr>
                </a:solidFill>
                <a:cs typeface="Arial" panose="020B0604020202020204" pitchFamily="34" charset="0"/>
              </a:rPr>
              <a:t> преглед относно предотвратяването и коригирането на макроикономическите дисбаланси, Приложение Г;</a:t>
            </a:r>
            <a:endParaRPr lang="zh-CN" altLang="en-US" sz="2200" dirty="0"/>
          </a:p>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Препоръка на Съвета относно Националната програма за реформи на България за 2019 г. и съдържаща становище относно Конвергентната програма на България за 2019 г.;</a:t>
            </a:r>
            <a:endParaRPr lang="zh-CN" altLang="en-US" sz="2200" dirty="0"/>
          </a:p>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Преглед на изпълнението на политиките на ЕС в областта на околната среда от 2019  г. – Доклад за България (EIR);</a:t>
            </a:r>
          </a:p>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Анализ на социално-икономическото развитие на България 2007-2017 г. за определяне на националните приоритети за периода 2021-2027 г. (одобрен с РМС № 196/11.04.2019 г.);</a:t>
            </a:r>
          </a:p>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Национални стратегически документи в сектор околна среда.</a:t>
            </a:r>
          </a:p>
          <a:p>
            <a:pPr algn="just">
              <a:spcBef>
                <a:spcPts val="1500"/>
              </a:spcBef>
            </a:pPr>
            <a:endParaRPr lang="bg-BG" sz="2200"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1" name="Picture 2" descr="C:\Users\NMihova\Desktop\Capture8.jpg"/>
          <p:cNvPicPr>
            <a:picLocks noChangeAspect="1" noChangeArrowheads="1"/>
          </p:cNvPicPr>
          <p:nvPr/>
        </p:nvPicPr>
        <p:blipFill>
          <a:blip r:embed="rId3"/>
          <a:srcRect/>
          <a:stretch>
            <a:fillRect/>
          </a:stretch>
        </p:blipFill>
        <p:spPr bwMode="auto">
          <a:xfrm>
            <a:off x="0" y="5523388"/>
            <a:ext cx="9154030" cy="1334611"/>
          </a:xfrm>
          <a:prstGeom prst="rect">
            <a:avLst/>
          </a:prstGeom>
          <a:noFill/>
        </p:spPr>
      </p:pic>
      <p:pic>
        <p:nvPicPr>
          <p:cNvPr id="2097162"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63"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00" name="TextBox 4"/>
          <p:cNvSpPr txBox="1"/>
          <p:nvPr/>
        </p:nvSpPr>
        <p:spPr>
          <a:xfrm>
            <a:off x="1871880" y="572823"/>
            <a:ext cx="5724456" cy="523220"/>
          </a:xfrm>
          <a:prstGeom prst="rect">
            <a:avLst/>
          </a:prstGeom>
          <a:noFill/>
        </p:spPr>
        <p:txBody>
          <a:bodyPr wrap="square" rtlCol="0">
            <a:spAutoFit/>
          </a:bodyPr>
          <a:lstStyle/>
          <a:p>
            <a:pPr algn="r"/>
            <a:r>
              <a:rPr lang="ru-RU" sz="2800" dirty="0">
                <a:solidFill>
                  <a:srgbClr val="009900"/>
                </a:solidFill>
              </a:rPr>
              <a:t>Приоритет 5„Въздух“</a:t>
            </a:r>
            <a:endParaRPr lang="en-US" sz="2800" dirty="0">
              <a:solidFill>
                <a:srgbClr val="009900"/>
              </a:solidFill>
            </a:endParaRPr>
          </a:p>
        </p:txBody>
      </p:sp>
      <p:cxnSp>
        <p:nvCxnSpPr>
          <p:cNvPr id="3145730"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01" name="Content Placeholder 12"/>
          <p:cNvSpPr txBox="1"/>
          <p:nvPr/>
        </p:nvSpPr>
        <p:spPr>
          <a:xfrm>
            <a:off x="266378" y="1422038"/>
            <a:ext cx="8626102" cy="44305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pPr>
            <a:r>
              <a:rPr lang="bg-BG" sz="2100" b="1" dirty="0">
                <a:solidFill>
                  <a:schemeClr val="tx2">
                    <a:lumMod val="75000"/>
                  </a:schemeClr>
                </a:solidFill>
                <a:cs typeface="Arial" panose="020B0604020202020204" pitchFamily="34" charset="0"/>
              </a:rPr>
              <a:t>Индикативни</a:t>
            </a:r>
            <a:r>
              <a:rPr lang="bg-BG" sz="2100" b="1" dirty="0">
                <a:solidFill>
                  <a:schemeClr val="tx2">
                    <a:lumMod val="75000"/>
                  </a:schemeClr>
                </a:solidFill>
                <a:latin typeface="+mj-lt"/>
                <a:cs typeface="Arial" panose="020B0604020202020204" pitchFamily="34" charset="0"/>
              </a:rPr>
              <a:t> мерки:</a:t>
            </a:r>
            <a:endParaRPr lang="bg-BG" sz="2000" b="1" dirty="0">
              <a:solidFill>
                <a:schemeClr val="bg1"/>
              </a:solidFill>
              <a:latin typeface="+mj-lt"/>
              <a:cs typeface="Arial" panose="020B0604020202020204" pitchFamily="34" charset="0"/>
            </a:endParaRP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Намаляване на замърсяването на въздуха от битовото  отопление; </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Намаляване на замърсяването на въздуха от транспорта;</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Създаване на зони с ниски емисии по отношение на битовото отопление и транспорта;</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Мерки за надграждане на информационна система за докладване на данни за качеството на атмосферния въздух;</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Зелени мерки в градска среда, вкл. изграждане на „зелени пояси/ зони“;</a:t>
            </a:r>
            <a:endParaRPr lang="bg-BG" altLang="zh-CN" sz="2100" dirty="0">
              <a:solidFill>
                <a:schemeClr val="tx2">
                  <a:lumMod val="75000"/>
                </a:schemeClr>
              </a:solidFill>
              <a:cs typeface="Arial" panose="020B0604020202020204" pitchFamily="34" charset="0"/>
            </a:endParaRP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Обучителни и информационно-образователни мерки;</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Разработване/актуализация на стратегически/ програмни/ планови документи във връзка с качеството на атмосферния въздух.</a:t>
            </a:r>
            <a:endParaRPr lang="bg-BG" altLang="zh-CN" sz="2100" dirty="0">
              <a:solidFill>
                <a:schemeClr val="tx2">
                  <a:lumMod val="75000"/>
                </a:schemeClr>
              </a:solidFill>
              <a:cs typeface="Arial" panose="020B0604020202020204" pitchFamily="34" charset="0"/>
            </a:endParaRPr>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8" name="Picture 2" descr="C:\Users\NMihova\Desktop\Capture8.jpg"/>
          <p:cNvPicPr>
            <a:picLocks noChangeAspect="1" noChangeArrowheads="1"/>
          </p:cNvPicPr>
          <p:nvPr/>
        </p:nvPicPr>
        <p:blipFill>
          <a:blip r:embed="rId3"/>
          <a:srcRect/>
          <a:stretch>
            <a:fillRect/>
          </a:stretch>
        </p:blipFill>
        <p:spPr bwMode="auto">
          <a:xfrm>
            <a:off x="0" y="5523388"/>
            <a:ext cx="9154030" cy="1334611"/>
          </a:xfrm>
          <a:prstGeom prst="rect">
            <a:avLst/>
          </a:prstGeom>
          <a:noFill/>
        </p:spPr>
      </p:pic>
      <p:pic>
        <p:nvPicPr>
          <p:cNvPr id="2097159"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60"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595" name="TextBox 4"/>
          <p:cNvSpPr txBox="1"/>
          <p:nvPr/>
        </p:nvSpPr>
        <p:spPr>
          <a:xfrm>
            <a:off x="1871880" y="572823"/>
            <a:ext cx="5724456" cy="523220"/>
          </a:xfrm>
          <a:prstGeom prst="rect">
            <a:avLst/>
          </a:prstGeom>
          <a:noFill/>
        </p:spPr>
        <p:txBody>
          <a:bodyPr wrap="square" rtlCol="0">
            <a:spAutoFit/>
          </a:bodyPr>
          <a:lstStyle/>
          <a:p>
            <a:pPr algn="r"/>
            <a:r>
              <a:rPr lang="ru-RU" sz="2800" dirty="0">
                <a:solidFill>
                  <a:srgbClr val="009900"/>
                </a:solidFill>
              </a:rPr>
              <a:t>Приоритет 5„Въздух“</a:t>
            </a:r>
            <a:endParaRPr lang="en-US" sz="2800" dirty="0">
              <a:solidFill>
                <a:srgbClr val="009900"/>
              </a:solidFill>
            </a:endParaRPr>
          </a:p>
        </p:txBody>
      </p:sp>
      <p:cxnSp>
        <p:nvCxnSpPr>
          <p:cNvPr id="3145729"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596" name="Content Placeholder 12"/>
          <p:cNvSpPr txBox="1"/>
          <p:nvPr/>
        </p:nvSpPr>
        <p:spPr>
          <a:xfrm>
            <a:off x="935597" y="1875196"/>
            <a:ext cx="7845352" cy="408952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latin typeface="+mj-lt"/>
                <a:cs typeface="Arial" panose="020B0604020202020204" pitchFamily="34" charset="0"/>
              </a:rPr>
              <a:t>Допустими бенефициенти:</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Общини;</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Агенция „Пътна инфраструктура</a:t>
            </a:r>
            <a:r>
              <a:rPr lang="ru-RU" sz="2100" dirty="0">
                <a:solidFill>
                  <a:schemeClr val="tx2">
                    <a:lumMod val="75000"/>
                  </a:schemeClr>
                </a:solidFill>
                <a:cs typeface="Arial" panose="020B0604020202020204" pitchFamily="34" charset="0"/>
              </a:rPr>
              <a:t>“;</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Национален институт </a:t>
            </a:r>
            <a:r>
              <a:rPr lang="bg-BG" sz="2100" dirty="0">
                <a:solidFill>
                  <a:schemeClr val="tx2">
                    <a:lumMod val="75000"/>
                  </a:schemeClr>
                </a:solidFill>
                <a:cs typeface="Arial" panose="020B0604020202020204" pitchFamily="34" charset="0"/>
              </a:rPr>
              <a:t>по метеорология и хидрология;</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Национален </a:t>
            </a:r>
            <a:r>
              <a:rPr lang="bg-BG" sz="2100" dirty="0">
                <a:solidFill>
                  <a:schemeClr val="tx2">
                    <a:lumMod val="75000"/>
                  </a:schemeClr>
                </a:solidFill>
                <a:cs typeface="Arial" panose="020B0604020202020204" pitchFamily="34" charset="0"/>
              </a:rPr>
              <a:t>доверителен екофонд</a:t>
            </a:r>
            <a:r>
              <a:rPr lang="ru-RU" sz="2100" dirty="0">
                <a:solidFill>
                  <a:schemeClr val="tx2">
                    <a:lumMod val="75000"/>
                  </a:schemeClr>
                </a:solidFill>
                <a:cs typeface="Arial" panose="020B0604020202020204" pitchFamily="34" charset="0"/>
              </a:rPr>
              <a:t>; </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Юридически лица </a:t>
            </a:r>
            <a:r>
              <a:rPr lang="bg-BG" sz="2100" dirty="0">
                <a:solidFill>
                  <a:schemeClr val="tx2">
                    <a:lumMod val="75000"/>
                  </a:schemeClr>
                </a:solidFill>
                <a:cs typeface="Arial" panose="020B0604020202020204" pitchFamily="34" charset="0"/>
              </a:rPr>
              <a:t>със стопанска </a:t>
            </a:r>
            <a:r>
              <a:rPr lang="ru-RU" sz="2100" dirty="0">
                <a:solidFill>
                  <a:schemeClr val="tx2">
                    <a:lumMod val="75000"/>
                  </a:schemeClr>
                </a:solidFill>
                <a:cs typeface="Arial" panose="020B0604020202020204" pitchFamily="34" charset="0"/>
              </a:rPr>
              <a:t>цел;</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Изпълнителна агенция „Околна </a:t>
            </a:r>
            <a:r>
              <a:rPr lang="ru-RU" sz="2100" dirty="0">
                <a:solidFill>
                  <a:schemeClr val="tx2">
                    <a:lumMod val="75000"/>
                  </a:schemeClr>
                </a:solidFill>
                <a:cs typeface="Arial" panose="020B0604020202020204" pitchFamily="34" charset="0"/>
              </a:rPr>
              <a:t>среда“.</a:t>
            </a:r>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2" descr="C:\Users\NMihova\Desktop\Capture8.jpg"/>
          <p:cNvPicPr>
            <a:picLocks noChangeAspect="1" noChangeArrowheads="1"/>
          </p:cNvPicPr>
          <p:nvPr/>
        </p:nvPicPr>
        <p:blipFill>
          <a:blip r:embed="rId3"/>
          <a:srcRect/>
          <a:stretch>
            <a:fillRect/>
          </a:stretch>
        </p:blipFill>
        <p:spPr bwMode="auto">
          <a:xfrm>
            <a:off x="0" y="6230122"/>
            <a:ext cx="9154030" cy="627877"/>
          </a:xfrm>
          <a:prstGeom prst="rect">
            <a:avLst/>
          </a:prstGeom>
          <a:noFill/>
        </p:spPr>
      </p:pic>
      <p:pic>
        <p:nvPicPr>
          <p:cNvPr id="2097153"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54"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586" name="TextBox 4"/>
          <p:cNvSpPr txBox="1"/>
          <p:nvPr/>
        </p:nvSpPr>
        <p:spPr>
          <a:xfrm>
            <a:off x="1540550" y="627877"/>
            <a:ext cx="6285754" cy="523220"/>
          </a:xfrm>
          <a:prstGeom prst="rect">
            <a:avLst/>
          </a:prstGeom>
          <a:noFill/>
        </p:spPr>
        <p:txBody>
          <a:bodyPr wrap="square" rtlCol="0">
            <a:spAutoFit/>
          </a:bodyPr>
          <a:lstStyle/>
          <a:p>
            <a:r>
              <a:rPr lang="bg-BG" sz="2800" dirty="0">
                <a:solidFill>
                  <a:srgbClr val="009900"/>
                </a:solidFill>
              </a:rPr>
              <a:t>Интегрирани териториални инвестиции</a:t>
            </a:r>
            <a:endParaRPr lang="en-US" sz="2800" dirty="0">
              <a:solidFill>
                <a:srgbClr val="009900"/>
              </a:solidFill>
            </a:endParaRPr>
          </a:p>
        </p:txBody>
      </p:sp>
      <p:cxnSp>
        <p:nvCxnSpPr>
          <p:cNvPr id="3145728"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587" name="Content Placeholder 12"/>
          <p:cNvSpPr txBox="1"/>
          <p:nvPr/>
        </p:nvSpPr>
        <p:spPr>
          <a:xfrm>
            <a:off x="323528" y="1518692"/>
            <a:ext cx="8579156" cy="44305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lnSpc>
                <a:spcPct val="95000"/>
              </a:lnSpc>
              <a:spcBef>
                <a:spcPts val="600"/>
              </a:spcBef>
              <a:spcAft>
                <a:spcPts val="600"/>
              </a:spcAft>
            </a:pPr>
            <a:r>
              <a:rPr lang="bg-BG" sz="2100" b="1" dirty="0">
                <a:solidFill>
                  <a:schemeClr val="tx2">
                    <a:lumMod val="75000"/>
                  </a:schemeClr>
                </a:solidFill>
                <a:latin typeface="+mj-lt"/>
                <a:cs typeface="Arial" panose="020B0604020202020204" pitchFamily="34" charset="0"/>
              </a:rPr>
              <a:t>Чл. 17 от проекта на ОР – </a:t>
            </a:r>
            <a:r>
              <a:rPr lang="bg-BG" sz="2100" dirty="0">
                <a:solidFill>
                  <a:schemeClr val="tx2">
                    <a:lumMod val="75000"/>
                  </a:schemeClr>
                </a:solidFill>
                <a:latin typeface="+mj-lt"/>
                <a:cs typeface="Arial" panose="020B0604020202020204" pitchFamily="34" charset="0"/>
              </a:rPr>
              <a:t>За всяка СЦ се предвижда: определяне на  специфични целеви територии, включително планирано използване на ИТИ, ВОМР или други териториални инструменти.</a:t>
            </a:r>
          </a:p>
          <a:p>
            <a:pPr algn="just">
              <a:lnSpc>
                <a:spcPct val="95000"/>
              </a:lnSpc>
              <a:spcBef>
                <a:spcPts val="600"/>
              </a:spcBef>
              <a:spcAft>
                <a:spcPts val="600"/>
              </a:spcAft>
            </a:pPr>
            <a:r>
              <a:rPr lang="ru-RU" altLang="zh-CN" sz="2100" b="1" dirty="0">
                <a:solidFill>
                  <a:schemeClr val="tx2">
                    <a:lumMod val="75000"/>
                  </a:schemeClr>
                </a:solidFill>
                <a:latin typeface="+mj-lt"/>
                <a:cs typeface="Arial" panose="020B0604020202020204" pitchFamily="34" charset="0"/>
              </a:rPr>
              <a:t>Чл. 24 от проекта на ОР – </a:t>
            </a:r>
            <a:r>
              <a:rPr lang="bg-BG" altLang="zh-CN" sz="2100" dirty="0">
                <a:solidFill>
                  <a:schemeClr val="tx2">
                    <a:lumMod val="75000"/>
                  </a:schemeClr>
                </a:solidFill>
                <a:latin typeface="+mj-lt"/>
                <a:cs typeface="Arial" panose="020B0604020202020204" pitchFamily="34" charset="0"/>
              </a:rPr>
              <a:t>Когато стратегия, изпълнявана в съответствие с член 23, съдържа инвестиции, по които се предоставя подпомагане от един или няколко фонда, от една или няколко програми или от един или няколко приоритета на същата програма, действията могат да се изпълняват като </a:t>
            </a:r>
            <a:r>
              <a:rPr lang="ru-RU" altLang="zh-CN" sz="2100" dirty="0">
                <a:solidFill>
                  <a:schemeClr val="tx2">
                    <a:lumMod val="75000"/>
                  </a:schemeClr>
                </a:solidFill>
                <a:latin typeface="+mj-lt"/>
                <a:cs typeface="Arial" panose="020B0604020202020204" pitchFamily="34" charset="0"/>
              </a:rPr>
              <a:t>ИТИ.</a:t>
            </a:r>
          </a:p>
          <a:p>
            <a:pPr algn="just">
              <a:lnSpc>
                <a:spcPct val="95000"/>
              </a:lnSpc>
              <a:spcBef>
                <a:spcPts val="600"/>
              </a:spcBef>
              <a:spcAft>
                <a:spcPts val="600"/>
              </a:spcAft>
            </a:pPr>
            <a:r>
              <a:rPr lang="ru-RU" altLang="zh-CN" sz="2100" b="1" dirty="0">
                <a:solidFill>
                  <a:schemeClr val="tx2">
                    <a:lumMod val="75000"/>
                  </a:schemeClr>
                </a:solidFill>
                <a:latin typeface="+mj-lt"/>
                <a:cs typeface="Arial" panose="020B0604020202020204" pitchFamily="34" charset="0"/>
              </a:rPr>
              <a:t>РМС № 335/07.06.2019 г. – </a:t>
            </a:r>
            <a:r>
              <a:rPr lang="ru-RU" altLang="zh-CN" sz="2100" dirty="0">
                <a:solidFill>
                  <a:schemeClr val="tx2">
                    <a:lumMod val="75000"/>
                  </a:schemeClr>
                </a:solidFill>
                <a:latin typeface="+mj-lt"/>
                <a:cs typeface="Arial" panose="020B0604020202020204" pitchFamily="34" charset="0"/>
              </a:rPr>
              <a:t>Всяка </a:t>
            </a:r>
            <a:r>
              <a:rPr lang="bg-BG" altLang="zh-CN" sz="2100" dirty="0">
                <a:solidFill>
                  <a:schemeClr val="tx2">
                    <a:lumMod val="75000"/>
                  </a:schemeClr>
                </a:solidFill>
                <a:latin typeface="+mj-lt"/>
                <a:cs typeface="Arial" panose="020B0604020202020204" pitchFamily="34" charset="0"/>
              </a:rPr>
              <a:t>от </a:t>
            </a:r>
            <a:r>
              <a:rPr lang="bg-BG" altLang="zh-CN" sz="2100" dirty="0" err="1">
                <a:solidFill>
                  <a:schemeClr val="tx2">
                    <a:lumMod val="75000"/>
                  </a:schemeClr>
                </a:solidFill>
                <a:latin typeface="+mj-lt"/>
                <a:cs typeface="Arial" panose="020B0604020202020204" pitchFamily="34" charset="0"/>
              </a:rPr>
              <a:t>ОПи</a:t>
            </a:r>
            <a:r>
              <a:rPr lang="bg-BG" altLang="zh-CN" sz="2100" dirty="0">
                <a:solidFill>
                  <a:schemeClr val="tx2">
                    <a:lumMod val="75000"/>
                  </a:schemeClr>
                </a:solidFill>
                <a:latin typeface="+mj-lt"/>
                <a:cs typeface="Arial" panose="020B0604020202020204" pitchFamily="34" charset="0"/>
              </a:rPr>
              <a:t>, съфинансирани от ЕФРР, ЕСФ+ и КФ за периода 2021-2027 г., с изключение на ОП за транспортна свързаност и ОП за храни и/или основно материално подпомагане, следва да предвижда ресурс в размер на поне 10 на сто от финансовата си алокация за осъществяване на интегрирани подходи за териториално развитие.</a:t>
            </a:r>
          </a:p>
          <a:p>
            <a:pPr algn="just">
              <a:lnSpc>
                <a:spcPct val="95000"/>
              </a:lnSpc>
              <a:spcBef>
                <a:spcPts val="600"/>
              </a:spcBef>
              <a:spcAft>
                <a:spcPts val="600"/>
              </a:spcAft>
            </a:pPr>
            <a:endParaRPr lang="zh-CN" altLang="en-US" sz="2100" dirty="0"/>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2" descr="C:\Users\NMihova\Desktop\Capture8.jpg"/>
          <p:cNvPicPr>
            <a:picLocks noChangeAspect="1" noChangeArrowheads="1"/>
          </p:cNvPicPr>
          <p:nvPr/>
        </p:nvPicPr>
        <p:blipFill>
          <a:blip r:embed="rId3"/>
          <a:srcRect/>
          <a:stretch>
            <a:fillRect/>
          </a:stretch>
        </p:blipFill>
        <p:spPr bwMode="auto">
          <a:xfrm>
            <a:off x="0" y="6027812"/>
            <a:ext cx="9154030" cy="830187"/>
          </a:xfrm>
          <a:prstGeom prst="rect">
            <a:avLst/>
          </a:prstGeom>
          <a:noFill/>
        </p:spPr>
      </p:pic>
      <p:pic>
        <p:nvPicPr>
          <p:cNvPr id="2097153"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54"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586" name="TextBox 4"/>
          <p:cNvSpPr txBox="1"/>
          <p:nvPr/>
        </p:nvSpPr>
        <p:spPr>
          <a:xfrm>
            <a:off x="1540550" y="627877"/>
            <a:ext cx="6285754" cy="523220"/>
          </a:xfrm>
          <a:prstGeom prst="rect">
            <a:avLst/>
          </a:prstGeom>
          <a:noFill/>
        </p:spPr>
        <p:txBody>
          <a:bodyPr wrap="square" rtlCol="0">
            <a:spAutoFit/>
          </a:bodyPr>
          <a:lstStyle/>
          <a:p>
            <a:pPr algn="r"/>
            <a:r>
              <a:rPr lang="bg-BG" sz="2800" dirty="0">
                <a:solidFill>
                  <a:srgbClr val="009900"/>
                </a:solidFill>
              </a:rPr>
              <a:t>Финансови инструменти</a:t>
            </a:r>
            <a:endParaRPr lang="en-US" sz="2800" dirty="0">
              <a:solidFill>
                <a:srgbClr val="009900"/>
              </a:solidFill>
            </a:endParaRPr>
          </a:p>
        </p:txBody>
      </p:sp>
      <p:cxnSp>
        <p:nvCxnSpPr>
          <p:cNvPr id="3145728"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587" name="Content Placeholder 12"/>
          <p:cNvSpPr txBox="1"/>
          <p:nvPr/>
        </p:nvSpPr>
        <p:spPr>
          <a:xfrm>
            <a:off x="251522" y="1612559"/>
            <a:ext cx="8795180" cy="498479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1200"/>
              </a:spcBef>
            </a:pPr>
            <a:r>
              <a:rPr lang="bg-BG" sz="1900" b="1" dirty="0">
                <a:solidFill>
                  <a:schemeClr val="tx2">
                    <a:lumMod val="75000"/>
                  </a:schemeClr>
                </a:solidFill>
                <a:cs typeface="Arial" panose="020B0604020202020204" pitchFamily="34" charset="0"/>
              </a:rPr>
              <a:t>Финансов инструмент </a:t>
            </a:r>
            <a:r>
              <a:rPr lang="bg-BG" sz="1900" dirty="0">
                <a:solidFill>
                  <a:schemeClr val="tx2">
                    <a:lumMod val="75000"/>
                  </a:schemeClr>
                </a:solidFill>
                <a:cs typeface="Arial" panose="020B0604020202020204" pitchFamily="34" charset="0"/>
              </a:rPr>
              <a:t>- структура, чрез която се предоставят финансови продукти.</a:t>
            </a:r>
            <a:endParaRPr lang="ru-RU" sz="1900" b="1" dirty="0">
              <a:solidFill>
                <a:schemeClr val="tx2">
                  <a:lumMod val="75000"/>
                </a:schemeClr>
              </a:solidFill>
              <a:cs typeface="Arial" panose="020B0604020202020204" pitchFamily="34" charset="0"/>
            </a:endParaRPr>
          </a:p>
          <a:p>
            <a:pPr algn="just">
              <a:lnSpc>
                <a:spcPct val="90000"/>
              </a:lnSpc>
              <a:spcBef>
                <a:spcPts val="1200"/>
              </a:spcBef>
            </a:pPr>
            <a:r>
              <a:rPr lang="ru-RU" altLang="zh-CN" sz="1900" b="1" dirty="0">
                <a:solidFill>
                  <a:schemeClr val="tx2">
                    <a:lumMod val="75000"/>
                  </a:schemeClr>
                </a:solidFill>
              </a:rPr>
              <a:t>Финансов продукт </a:t>
            </a:r>
            <a:r>
              <a:rPr lang="ru-RU" altLang="zh-CN" sz="1900" dirty="0">
                <a:solidFill>
                  <a:schemeClr val="tx2">
                    <a:lumMod val="75000"/>
                  </a:schemeClr>
                </a:solidFill>
              </a:rPr>
              <a:t>- </a:t>
            </a:r>
            <a:r>
              <a:rPr lang="bg-BG" altLang="zh-CN" sz="1900" dirty="0">
                <a:solidFill>
                  <a:schemeClr val="tx2">
                    <a:lumMod val="75000"/>
                  </a:schemeClr>
                </a:solidFill>
              </a:rPr>
              <a:t>капиталови или квазикапиталови инвестиции, заеми и гаранции.</a:t>
            </a:r>
          </a:p>
          <a:p>
            <a:pPr algn="just">
              <a:spcBef>
                <a:spcPts val="600"/>
              </a:spcBef>
            </a:pPr>
            <a:r>
              <a:rPr lang="ru-RU" altLang="zh-CN" sz="1900" b="1" dirty="0">
                <a:solidFill>
                  <a:schemeClr val="tx2">
                    <a:lumMod val="75000"/>
                  </a:schemeClr>
                </a:solidFill>
              </a:rPr>
              <a:t>Раздел </a:t>
            </a:r>
            <a:r>
              <a:rPr lang="en-US" altLang="zh-CN" sz="1900" b="1" dirty="0">
                <a:solidFill>
                  <a:schemeClr val="tx2">
                    <a:lumMod val="75000"/>
                  </a:schemeClr>
                </a:solidFill>
              </a:rPr>
              <a:t>II</a:t>
            </a:r>
            <a:r>
              <a:rPr lang="bg-BG" altLang="zh-CN" sz="1900" b="1" dirty="0">
                <a:solidFill>
                  <a:schemeClr val="tx2">
                    <a:lumMod val="75000"/>
                  </a:schemeClr>
                </a:solidFill>
              </a:rPr>
              <a:t>, Чл. 52 Финансови инструменти от проекта на ОР</a:t>
            </a:r>
            <a:endParaRPr lang="bg-BG" altLang="zh-CN" sz="1900" dirty="0">
              <a:solidFill>
                <a:schemeClr val="tx2">
                  <a:lumMod val="75000"/>
                </a:schemeClr>
              </a:solidFill>
            </a:endParaRPr>
          </a:p>
          <a:p>
            <a:pPr marL="285750" indent="-285750" algn="just">
              <a:lnSpc>
                <a:spcPct val="90000"/>
              </a:lnSpc>
              <a:spcBef>
                <a:spcPts val="600"/>
              </a:spcBef>
              <a:buFont typeface="Wingdings" panose="05000000000000000000" pitchFamily="2" charset="2"/>
              <a:buChar char="ü"/>
            </a:pPr>
            <a:r>
              <a:rPr lang="bg-BG" altLang="zh-CN" sz="1900" dirty="0">
                <a:solidFill>
                  <a:schemeClr val="tx2">
                    <a:lumMod val="75000"/>
                  </a:schemeClr>
                </a:solidFill>
              </a:rPr>
              <a:t>т. 2. - подпомагане на крайните получатели само за нови инвестиции, за които се очаква да бъдат финансово жизнеспособни (напр. да генерират приходи или икономии) и за които няма достатъчно финансиране от пазарни източници</a:t>
            </a:r>
            <a:r>
              <a:rPr lang="ru-RU" altLang="zh-CN" sz="1900" dirty="0">
                <a:solidFill>
                  <a:schemeClr val="tx2">
                    <a:lumMod val="75000"/>
                  </a:schemeClr>
                </a:solidFill>
              </a:rPr>
              <a:t>.</a:t>
            </a:r>
          </a:p>
          <a:p>
            <a:pPr marL="285750" indent="-285750" algn="just">
              <a:lnSpc>
                <a:spcPct val="90000"/>
              </a:lnSpc>
              <a:spcBef>
                <a:spcPts val="600"/>
              </a:spcBef>
              <a:buFont typeface="Wingdings" panose="05000000000000000000" pitchFamily="2" charset="2"/>
              <a:buChar char="ü"/>
            </a:pPr>
            <a:r>
              <a:rPr lang="ru-RU" altLang="zh-CN" sz="1900" dirty="0">
                <a:solidFill>
                  <a:schemeClr val="tx2">
                    <a:lumMod val="75000"/>
                  </a:schemeClr>
                </a:solidFill>
              </a:rPr>
              <a:t>т. 3. </a:t>
            </a:r>
            <a:r>
              <a:rPr lang="bg-BG" altLang="zh-CN" sz="1900" dirty="0">
                <a:solidFill>
                  <a:schemeClr val="tx2">
                    <a:lumMod val="75000"/>
                  </a:schemeClr>
                </a:solidFill>
              </a:rPr>
              <a:t>Подпомагането е на база Предварителна оценка (</a:t>
            </a:r>
            <a:r>
              <a:rPr lang="en-US" altLang="zh-CN" sz="1900" dirty="0">
                <a:solidFill>
                  <a:schemeClr val="tx2">
                    <a:lumMod val="75000"/>
                  </a:schemeClr>
                </a:solidFill>
              </a:rPr>
              <a:t>Ex-ante</a:t>
            </a:r>
            <a:r>
              <a:rPr lang="bg-BG" altLang="zh-CN" sz="1900" dirty="0">
                <a:solidFill>
                  <a:schemeClr val="tx2">
                    <a:lumMod val="75000"/>
                  </a:schemeClr>
                </a:solidFill>
              </a:rPr>
              <a:t>).</a:t>
            </a:r>
          </a:p>
          <a:p>
            <a:pPr algn="just">
              <a:spcBef>
                <a:spcPts val="1200"/>
              </a:spcBef>
            </a:pPr>
            <a:r>
              <a:rPr lang="bg-BG" altLang="zh-CN" sz="1900" b="1" dirty="0">
                <a:solidFill>
                  <a:schemeClr val="tx2">
                    <a:lumMod val="75000"/>
                  </a:schemeClr>
                </a:solidFill>
              </a:rPr>
              <a:t>Национално решение:</a:t>
            </a:r>
            <a:r>
              <a:rPr lang="bg-BG" altLang="zh-CN" sz="1900" dirty="0">
                <a:solidFill>
                  <a:schemeClr val="tx2">
                    <a:lumMod val="75000"/>
                  </a:schemeClr>
                </a:solidFill>
              </a:rPr>
              <a:t> Изготвяне на </a:t>
            </a:r>
            <a:r>
              <a:rPr lang="en-US" altLang="zh-CN" sz="1900" dirty="0">
                <a:solidFill>
                  <a:schemeClr val="tx2">
                    <a:lumMod val="75000"/>
                  </a:schemeClr>
                </a:solidFill>
              </a:rPr>
              <a:t>Ex-ante</a:t>
            </a:r>
            <a:r>
              <a:rPr lang="bg-BG" altLang="zh-CN" sz="1900" dirty="0">
                <a:solidFill>
                  <a:schemeClr val="tx2">
                    <a:lumMod val="75000"/>
                  </a:schemeClr>
                </a:solidFill>
              </a:rPr>
              <a:t> оценка за оперативните програми за </a:t>
            </a:r>
            <a:r>
              <a:rPr lang="ru-RU" altLang="zh-CN" sz="1900" dirty="0">
                <a:solidFill>
                  <a:schemeClr val="tx2">
                    <a:lumMod val="75000"/>
                  </a:schemeClr>
                </a:solidFill>
              </a:rPr>
              <a:t>периода 2021-2027 г., </a:t>
            </a:r>
            <a:r>
              <a:rPr lang="bg-BG" altLang="zh-CN" sz="1900" dirty="0">
                <a:solidFill>
                  <a:schemeClr val="tx2">
                    <a:lumMod val="75000"/>
                  </a:schemeClr>
                </a:solidFill>
              </a:rPr>
              <a:t>Възложител – Министерство на финансите</a:t>
            </a:r>
            <a:r>
              <a:rPr lang="ru-RU" altLang="zh-CN" sz="1900" dirty="0">
                <a:solidFill>
                  <a:schemeClr val="tx2">
                    <a:lumMod val="75000"/>
                  </a:schemeClr>
                </a:solidFill>
              </a:rPr>
              <a:t>.</a:t>
            </a:r>
          </a:p>
          <a:p>
            <a:pPr algn="just">
              <a:spcBef>
                <a:spcPts val="1200"/>
              </a:spcBef>
            </a:pPr>
            <a:r>
              <a:rPr lang="bg-BG" altLang="zh-CN" sz="1900" b="1" dirty="0">
                <a:solidFill>
                  <a:schemeClr val="tx2">
                    <a:lumMod val="75000"/>
                  </a:schemeClr>
                </a:solidFill>
              </a:rPr>
              <a:t>Очаквани резултати – </a:t>
            </a:r>
            <a:r>
              <a:rPr lang="bg-BG" altLang="zh-CN" sz="1900" dirty="0">
                <a:solidFill>
                  <a:schemeClr val="tx2">
                    <a:lumMod val="75000"/>
                  </a:schemeClr>
                </a:solidFill>
              </a:rPr>
              <a:t>Препоръки за: подходящ размер на приноса от програмата за ФИ; вид финансови продукти; целеви групи – крайни получатели; очакван принос на ФИ за постигане на Специфичните цели на съответната програма</a:t>
            </a:r>
            <a:r>
              <a:rPr lang="ru-RU" altLang="zh-CN" sz="1900" dirty="0">
                <a:solidFill>
                  <a:schemeClr val="tx2">
                    <a:lumMod val="75000"/>
                  </a:schemeClr>
                </a:solidFill>
              </a:rPr>
              <a:t>.</a:t>
            </a:r>
          </a:p>
          <a:p>
            <a:pPr algn="just">
              <a:spcBef>
                <a:spcPts val="600"/>
              </a:spcBef>
            </a:pPr>
            <a:endParaRPr lang="zh-CN" altLang="en-US" sz="1900" dirty="0"/>
          </a:p>
        </p:txBody>
      </p:sp>
    </p:spTree>
    <p:extLst>
      <p:ext uri="{BB962C8B-B14F-4D97-AF65-F5344CB8AC3E}">
        <p14:creationId xmlns:p14="http://schemas.microsoft.com/office/powerpoint/2010/main" val="3339542959"/>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8"/>
          <p:cNvSpPr>
            <a:spLocks noGrp="1"/>
          </p:cNvSpPr>
          <p:nvPr>
            <p:ph type="ctrTitle"/>
          </p:nvPr>
        </p:nvSpPr>
        <p:spPr>
          <a:xfrm>
            <a:off x="685800" y="2420888"/>
            <a:ext cx="7772400" cy="1470025"/>
          </a:xfrm>
        </p:spPr>
        <p:txBody>
          <a:bodyPr>
            <a:normAutofit fontScale="90000"/>
          </a:bodyPr>
          <a:lstStyle/>
          <a:p>
            <a:br>
              <a:rPr lang="bg-BG" sz="3600" b="1" dirty="0"/>
            </a:br>
            <a:r>
              <a:rPr lang="bg-BG" sz="3600" b="1" dirty="0">
                <a:solidFill>
                  <a:schemeClr val="tx2">
                    <a:lumMod val="75000"/>
                  </a:schemeClr>
                </a:solidFill>
              </a:rPr>
              <a:t>БЛАГОДАРЯ ЗА ВНИМАНИЕТО!</a:t>
            </a:r>
            <a:br>
              <a:rPr lang="bg-BG" sz="3600" b="1" dirty="0">
                <a:solidFill>
                  <a:schemeClr val="tx2">
                    <a:lumMod val="75000"/>
                  </a:schemeClr>
                </a:solidFill>
              </a:rPr>
            </a:br>
            <a:br>
              <a:rPr lang="bg-BG" dirty="0">
                <a:solidFill>
                  <a:schemeClr val="tx2">
                    <a:lumMod val="75000"/>
                  </a:schemeClr>
                </a:solidFill>
              </a:rPr>
            </a:br>
            <a:br>
              <a:rPr lang="en-US"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r>
              <a:rPr lang="en-US" sz="1800" dirty="0">
                <a:solidFill>
                  <a:schemeClr val="tx1">
                    <a:lumMod val="65000"/>
                    <a:lumOff val="35000"/>
                  </a:schemeClr>
                </a:solidFill>
                <a:hlinkClick r:id="rId3"/>
              </a:rPr>
              <a:t>programming@moew.government.bg </a:t>
            </a:r>
            <a:br>
              <a:rPr lang="bg-BG" sz="1800" dirty="0">
                <a:solidFill>
                  <a:schemeClr val="tx1">
                    <a:lumMod val="65000"/>
                    <a:lumOff val="35000"/>
                  </a:schemeClr>
                </a:solidFill>
              </a:rPr>
            </a:br>
            <a:br>
              <a:rPr lang="bg-BG" sz="1800" dirty="0">
                <a:solidFill>
                  <a:schemeClr val="tx1">
                    <a:lumMod val="65000"/>
                    <a:lumOff val="35000"/>
                  </a:schemeClr>
                </a:solidFill>
              </a:rPr>
            </a:br>
            <a:br>
              <a:rPr lang="bg-BG" sz="1800" dirty="0">
                <a:solidFill>
                  <a:schemeClr val="tx1">
                    <a:lumMod val="65000"/>
                    <a:lumOff val="35000"/>
                  </a:schemeClr>
                </a:solidFill>
              </a:rPr>
            </a:br>
            <a:r>
              <a:rPr lang="en-US" sz="1800" dirty="0">
                <a:solidFill>
                  <a:schemeClr val="tx1">
                    <a:lumMod val="65000"/>
                    <a:lumOff val="35000"/>
                  </a:schemeClr>
                </a:solidFill>
                <a:hlinkClick r:id="rId4"/>
              </a:rPr>
              <a:t>https://www.eufunds.bg/bg/opos</a:t>
            </a:r>
            <a:r>
              <a:rPr lang="en-US" sz="1800" dirty="0">
                <a:solidFill>
                  <a:schemeClr val="tx1">
                    <a:lumMod val="65000"/>
                    <a:lumOff val="35000"/>
                  </a:schemeClr>
                </a:solidFill>
              </a:rPr>
              <a:t> </a:t>
            </a:r>
            <a:endParaRPr lang="zh-CN" altLang="en-US" dirty="0"/>
          </a:p>
        </p:txBody>
      </p:sp>
      <p:pic>
        <p:nvPicPr>
          <p:cNvPr id="2097155" name="Picture 4" descr="C:\Users\NMihova\Desktop\Capture4.JPG"/>
          <p:cNvPicPr>
            <a:picLocks noChangeAspect="1" noChangeArrowheads="1"/>
          </p:cNvPicPr>
          <p:nvPr/>
        </p:nvPicPr>
        <p:blipFill>
          <a:blip r:embed="rId5" cstate="print"/>
          <a:srcRect/>
          <a:stretch>
            <a:fillRect/>
          </a:stretch>
        </p:blipFill>
        <p:spPr bwMode="auto">
          <a:xfrm>
            <a:off x="174411" y="133111"/>
            <a:ext cx="1368152" cy="1120174"/>
          </a:xfrm>
          <a:prstGeom prst="rect">
            <a:avLst/>
          </a:prstGeom>
          <a:noFill/>
        </p:spPr>
      </p:pic>
      <p:pic>
        <p:nvPicPr>
          <p:cNvPr id="2097156" name="Picture 5" descr="C:\Users\NMihova\Desktop\Capture5.JPG"/>
          <p:cNvPicPr>
            <a:picLocks noChangeAspect="1" noChangeArrowheads="1"/>
          </p:cNvPicPr>
          <p:nvPr/>
        </p:nvPicPr>
        <p:blipFill>
          <a:blip r:embed="rId6" cstate="print"/>
          <a:srcRect/>
          <a:stretch>
            <a:fillRect/>
          </a:stretch>
        </p:blipFill>
        <p:spPr bwMode="auto">
          <a:xfrm>
            <a:off x="7884368" y="25893"/>
            <a:ext cx="1213282" cy="1334610"/>
          </a:xfrm>
          <a:prstGeom prst="rect">
            <a:avLst/>
          </a:prstGeom>
          <a:noFill/>
        </p:spPr>
      </p:pic>
      <p:pic>
        <p:nvPicPr>
          <p:cNvPr id="2097157" name="Picture 2" descr="C:\Users\NMihova\Desktop\Capture8.jpg"/>
          <p:cNvPicPr>
            <a:picLocks noChangeAspect="1" noChangeArrowheads="1"/>
          </p:cNvPicPr>
          <p:nvPr/>
        </p:nvPicPr>
        <p:blipFill>
          <a:blip r:embed="rId7"/>
          <a:srcRect/>
          <a:stretch>
            <a:fillRect/>
          </a:stretch>
        </p:blipFill>
        <p:spPr bwMode="auto">
          <a:xfrm>
            <a:off x="4617" y="4551853"/>
            <a:ext cx="9108504" cy="2322469"/>
          </a:xfrm>
          <a:prstGeom prst="rect">
            <a:avLst/>
          </a:prstGeom>
          <a:noFill/>
        </p:spPr>
      </p:pic>
      <p:pic>
        <p:nvPicPr>
          <p:cNvPr id="2" name="Picture 1">
            <a:extLst>
              <a:ext uri="{FF2B5EF4-FFF2-40B4-BE49-F238E27FC236}">
                <a16:creationId xmlns:a16="http://schemas.microsoft.com/office/drawing/2014/main" id="{0960974A-DA2C-4DD4-B63C-7C9931F91848}"/>
              </a:ext>
            </a:extLst>
          </p:cNvPr>
          <p:cNvPicPr>
            <a:picLocks noChangeAspect="1"/>
          </p:cNvPicPr>
          <p:nvPr/>
        </p:nvPicPr>
        <p:blipFill>
          <a:blip r:embed="rId8"/>
          <a:stretch>
            <a:fillRect/>
          </a:stretch>
        </p:blipFill>
        <p:spPr>
          <a:xfrm>
            <a:off x="3203848" y="2420888"/>
            <a:ext cx="2305050" cy="16954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Rounded Rectangle 22"/>
          <p:cNvSpPr/>
          <p:nvPr/>
        </p:nvSpPr>
        <p:spPr>
          <a:xfrm>
            <a:off x="251520" y="1988840"/>
            <a:ext cx="8795179" cy="35813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spcBef>
                <a:spcPts val="1200"/>
              </a:spcBef>
              <a:spcAft>
                <a:spcPts val="600"/>
              </a:spcAft>
            </a:pPr>
            <a:endParaRPr lang="bg-BG" sz="2200" dirty="0">
              <a:solidFill>
                <a:schemeClr val="tx2">
                  <a:lumMod val="75000"/>
                </a:schemeClr>
              </a:solidFill>
              <a:cs typeface="Arial" panose="020B0604020202020204" pitchFamily="34" charset="0"/>
            </a:endParaRPr>
          </a:p>
        </p:txBody>
      </p:sp>
      <p:pic>
        <p:nvPicPr>
          <p:cNvPr id="2097173" name="Picture 2" descr="C:\Users\NMihova\Desktop\Capture8.jpg"/>
          <p:cNvPicPr>
            <a:picLocks noChangeAspect="1" noChangeArrowheads="1"/>
          </p:cNvPicPr>
          <p:nvPr/>
        </p:nvPicPr>
        <p:blipFill>
          <a:blip r:embed="rId3"/>
          <a:srcRect/>
          <a:stretch>
            <a:fillRect/>
          </a:stretch>
        </p:blipFill>
        <p:spPr bwMode="auto">
          <a:xfrm>
            <a:off x="0" y="6002238"/>
            <a:ext cx="9154030" cy="855762"/>
          </a:xfrm>
          <a:prstGeom prst="rect">
            <a:avLst/>
          </a:prstGeom>
          <a:noFill/>
        </p:spPr>
      </p:pic>
      <p:pic>
        <p:nvPicPr>
          <p:cNvPr id="2097174"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75"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19" name="TextBox 4"/>
          <p:cNvSpPr txBox="1"/>
          <p:nvPr/>
        </p:nvSpPr>
        <p:spPr>
          <a:xfrm>
            <a:off x="1907704" y="683985"/>
            <a:ext cx="5724456" cy="523220"/>
          </a:xfrm>
          <a:prstGeom prst="rect">
            <a:avLst/>
          </a:prstGeom>
          <a:noFill/>
        </p:spPr>
        <p:txBody>
          <a:bodyPr wrap="square" rtlCol="0">
            <a:spAutoFit/>
          </a:bodyPr>
          <a:lstStyle/>
          <a:p>
            <a:pPr algn="r"/>
            <a:r>
              <a:rPr lang="bg-BG" sz="2800" dirty="0">
                <a:solidFill>
                  <a:srgbClr val="009900"/>
                </a:solidFill>
              </a:rPr>
              <a:t>Нормативна рамка </a:t>
            </a:r>
          </a:p>
        </p:txBody>
      </p:sp>
      <p:cxnSp>
        <p:nvCxnSpPr>
          <p:cNvPr id="3145733"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20" name="Rectangle 1"/>
          <p:cNvSpPr/>
          <p:nvPr/>
        </p:nvSpPr>
        <p:spPr>
          <a:xfrm>
            <a:off x="120161" y="1257330"/>
            <a:ext cx="8772318" cy="4930581"/>
          </a:xfrm>
          <a:prstGeom prst="rect">
            <a:avLst/>
          </a:prstGeom>
        </p:spPr>
        <p:txBody>
          <a:bodyPr wrap="square">
            <a:spAutoFit/>
          </a:bodyPr>
          <a:lstStyle/>
          <a:p>
            <a:r>
              <a:rPr lang="bg-BG" sz="2000" b="1" i="1" dirty="0">
                <a:solidFill>
                  <a:schemeClr val="tx2">
                    <a:lumMod val="75000"/>
                  </a:schemeClr>
                </a:solidFill>
                <a:latin typeface="+mj-lt"/>
                <a:cs typeface="Arial" panose="020B0604020202020204" pitchFamily="34" charset="0"/>
              </a:rPr>
              <a:t>НА ЕВРОПЕЙСКО НИВО:</a:t>
            </a:r>
          </a:p>
          <a:p>
            <a:pPr marL="263525" indent="-263525">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Многогодишна финансова рамка за периода 2021-2027 г.;</a:t>
            </a:r>
            <a:endParaRPr lang="bg-BG" sz="2200" dirty="0"/>
          </a:p>
          <a:p>
            <a:pPr marL="263525" indent="-263525" algn="just">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Проекти на Общ регламент и</a:t>
            </a:r>
            <a:r>
              <a:rPr lang="en-US" sz="2200" dirty="0">
                <a:solidFill>
                  <a:schemeClr val="tx2">
                    <a:lumMod val="75000"/>
                  </a:schemeClr>
                </a:solidFill>
                <a:cs typeface="Arial" panose="020B0604020202020204" pitchFamily="34" charset="0"/>
              </a:rPr>
              <a:t> Регламент</a:t>
            </a:r>
            <a:r>
              <a:rPr lang="bg-BG" sz="2200" dirty="0">
                <a:solidFill>
                  <a:schemeClr val="tx2">
                    <a:lumMod val="75000"/>
                  </a:schemeClr>
                </a:solidFill>
                <a:cs typeface="Arial" panose="020B0604020202020204" pitchFamily="34" charset="0"/>
              </a:rPr>
              <a:t> относно ЕФРР и КФ за периода 2021-2027 г. </a:t>
            </a:r>
            <a:endParaRPr lang="zh-CN" altLang="en-US" sz="2200" dirty="0"/>
          </a:p>
          <a:p>
            <a:pPr marL="263525" indent="-263525"/>
            <a:endParaRPr lang="bg-BG" sz="1000" b="1" i="1" dirty="0">
              <a:solidFill>
                <a:schemeClr val="tx2">
                  <a:lumMod val="75000"/>
                </a:schemeClr>
              </a:solidFill>
              <a:cs typeface="Arial" panose="020B0604020202020204" pitchFamily="34" charset="0"/>
            </a:endParaRPr>
          </a:p>
          <a:p>
            <a:pPr marL="263525" indent="-263525"/>
            <a:r>
              <a:rPr lang="bg-BG" sz="2000" b="1" i="1" dirty="0">
                <a:solidFill>
                  <a:schemeClr val="tx2">
                    <a:lumMod val="75000"/>
                  </a:schemeClr>
                </a:solidFill>
                <a:cs typeface="Arial" panose="020B0604020202020204" pitchFamily="34" charset="0"/>
              </a:rPr>
              <a:t>НА НАЦИОНАЛНО НИВО:</a:t>
            </a:r>
          </a:p>
          <a:p>
            <a:pPr marL="263525" indent="-263525" algn="just">
              <a:lnSpc>
                <a:spcPct val="90000"/>
              </a:lnSpc>
              <a:spcBef>
                <a:spcPts val="1200"/>
              </a:spcBef>
              <a:buSzPct val="75000"/>
              <a:buFont typeface="Wingdings" panose="05000000000000000000" pitchFamily="2" charset="2"/>
              <a:buChar char="Ø"/>
            </a:pPr>
            <a:r>
              <a:rPr lang="ru-RU" sz="2200" dirty="0">
                <a:solidFill>
                  <a:schemeClr val="tx2">
                    <a:lumMod val="75000"/>
                  </a:schemeClr>
                </a:solidFill>
                <a:cs typeface="Arial" panose="020B0604020202020204" pitchFamily="34" charset="0"/>
              </a:rPr>
              <a:t>РМС № 196</a:t>
            </a:r>
            <a:r>
              <a:rPr lang="en-US" sz="2200" dirty="0">
                <a:solidFill>
                  <a:schemeClr val="tx2">
                    <a:lumMod val="75000"/>
                  </a:schemeClr>
                </a:solidFill>
                <a:cs typeface="Arial" panose="020B0604020202020204" pitchFamily="34" charset="0"/>
              </a:rPr>
              <a:t>/</a:t>
            </a:r>
            <a:r>
              <a:rPr lang="ru-RU" sz="2200" dirty="0">
                <a:solidFill>
                  <a:schemeClr val="tx2">
                    <a:lumMod val="75000"/>
                  </a:schemeClr>
                </a:solidFill>
                <a:cs typeface="Arial" panose="020B0604020202020204" pitchFamily="34" charset="0"/>
              </a:rPr>
              <a:t>11.04.19 </a:t>
            </a:r>
            <a:r>
              <a:rPr lang="en-US" sz="2200" dirty="0">
                <a:solidFill>
                  <a:schemeClr val="tx2">
                    <a:lumMod val="75000"/>
                  </a:schemeClr>
                </a:solidFill>
                <a:cs typeface="Arial" panose="020B0604020202020204" pitchFamily="34" charset="0"/>
              </a:rPr>
              <a:t>- </a:t>
            </a:r>
            <a:r>
              <a:rPr lang="ru-RU" sz="2200" dirty="0">
                <a:solidFill>
                  <a:schemeClr val="tx2">
                    <a:lumMod val="75000"/>
                  </a:schemeClr>
                </a:solidFill>
                <a:cs typeface="Arial" panose="020B0604020202020204" pitchFamily="34" charset="0"/>
              </a:rPr>
              <a:t>Анализ на </a:t>
            </a:r>
            <a:r>
              <a:rPr lang="bg-BG" sz="2200" dirty="0">
                <a:solidFill>
                  <a:schemeClr val="tx2">
                    <a:lumMod val="75000"/>
                  </a:schemeClr>
                </a:solidFill>
                <a:cs typeface="Arial" panose="020B0604020202020204" pitchFamily="34" charset="0"/>
              </a:rPr>
              <a:t>социално-икономическото</a:t>
            </a:r>
            <a:r>
              <a:rPr lang="ru-RU" sz="2200" dirty="0">
                <a:solidFill>
                  <a:schemeClr val="tx2">
                    <a:lumMod val="75000"/>
                  </a:schemeClr>
                </a:solidFill>
                <a:cs typeface="Arial" panose="020B0604020202020204" pitchFamily="34" charset="0"/>
              </a:rPr>
              <a:t> развитие на </a:t>
            </a:r>
            <a:r>
              <a:rPr lang="bg-BG" sz="2200" dirty="0">
                <a:solidFill>
                  <a:schemeClr val="tx2">
                    <a:lumMod val="75000"/>
                  </a:schemeClr>
                </a:solidFill>
                <a:cs typeface="Arial" panose="020B0604020202020204" pitchFamily="34" charset="0"/>
              </a:rPr>
              <a:t>България</a:t>
            </a:r>
            <a:r>
              <a:rPr lang="ru-RU" sz="2200" dirty="0">
                <a:solidFill>
                  <a:schemeClr val="tx2">
                    <a:lumMod val="75000"/>
                  </a:schemeClr>
                </a:solidFill>
                <a:cs typeface="Arial" panose="020B0604020202020204" pitchFamily="34" charset="0"/>
              </a:rPr>
              <a:t> 2007-2017 г.</a:t>
            </a:r>
            <a:r>
              <a:rPr lang="en-US" sz="2200" dirty="0">
                <a:solidFill>
                  <a:schemeClr val="tx2">
                    <a:lumMod val="75000"/>
                  </a:schemeClr>
                </a:solidFill>
                <a:cs typeface="Arial" panose="020B0604020202020204" pitchFamily="34" charset="0"/>
              </a:rPr>
              <a:t>;</a:t>
            </a:r>
            <a:endParaRPr lang="zh-CN" altLang="en-US" sz="2200" dirty="0"/>
          </a:p>
          <a:p>
            <a:pPr marL="263525" indent="-263525" algn="just">
              <a:lnSpc>
                <a:spcPct val="90000"/>
              </a:lnSpc>
              <a:spcBef>
                <a:spcPts val="1200"/>
              </a:spcBef>
              <a:buSzPct val="75000"/>
              <a:buFont typeface="Wingdings" panose="05000000000000000000" pitchFamily="2" charset="2"/>
              <a:buChar char="Ø"/>
            </a:pPr>
            <a:r>
              <a:rPr lang="ru-RU" sz="2200" dirty="0">
                <a:solidFill>
                  <a:schemeClr val="tx2">
                    <a:lumMod val="75000"/>
                  </a:schemeClr>
                </a:solidFill>
                <a:cs typeface="Arial" panose="020B0604020202020204" pitchFamily="34" charset="0"/>
              </a:rPr>
              <a:t>РМС № 142</a:t>
            </a:r>
            <a:r>
              <a:rPr lang="en-US" sz="2200" dirty="0">
                <a:solidFill>
                  <a:schemeClr val="tx2">
                    <a:lumMod val="75000"/>
                  </a:schemeClr>
                </a:solidFill>
                <a:cs typeface="Arial" panose="020B0604020202020204" pitchFamily="34" charset="0"/>
              </a:rPr>
              <a:t>/</a:t>
            </a:r>
            <a:r>
              <a:rPr lang="ru-RU" sz="2200" dirty="0">
                <a:solidFill>
                  <a:schemeClr val="tx2">
                    <a:lumMod val="75000"/>
                  </a:schemeClr>
                </a:solidFill>
                <a:cs typeface="Arial" panose="020B0604020202020204" pitchFamily="34" charset="0"/>
              </a:rPr>
              <a:t>7.06.2019 г. </a:t>
            </a:r>
            <a:r>
              <a:rPr lang="en-US" sz="2200" dirty="0">
                <a:solidFill>
                  <a:schemeClr val="tx2">
                    <a:lumMod val="75000"/>
                  </a:schemeClr>
                </a:solidFill>
                <a:cs typeface="Arial" panose="020B0604020202020204" pitchFamily="34" charset="0"/>
              </a:rPr>
              <a:t>- </a:t>
            </a:r>
            <a:r>
              <a:rPr lang="bg-BG" sz="2200" dirty="0">
                <a:solidFill>
                  <a:schemeClr val="tx2">
                    <a:lumMod val="75000"/>
                  </a:schemeClr>
                </a:solidFill>
                <a:cs typeface="Arial" panose="020B0604020202020204" pitchFamily="34" charset="0"/>
              </a:rPr>
              <a:t>Стратегически и програмни документи за програмния период 2021-2027 г.;</a:t>
            </a:r>
            <a:endParaRPr lang="en-US" sz="2200" dirty="0">
              <a:solidFill>
                <a:schemeClr val="tx2">
                  <a:lumMod val="75000"/>
                </a:schemeClr>
              </a:solidFill>
              <a:cs typeface="Arial" panose="020B0604020202020204" pitchFamily="34" charset="0"/>
            </a:endParaRPr>
          </a:p>
          <a:p>
            <a:pPr marL="263525" indent="-263525" algn="just">
              <a:lnSpc>
                <a:spcPct val="90000"/>
              </a:lnSpc>
              <a:spcBef>
                <a:spcPts val="1200"/>
              </a:spcBef>
              <a:buSzPct val="75000"/>
              <a:buFont typeface="Wingdings" panose="05000000000000000000" pitchFamily="2" charset="2"/>
              <a:buChar char="Ø"/>
            </a:pPr>
            <a:r>
              <a:rPr lang="ru-RU" sz="2200" dirty="0">
                <a:solidFill>
                  <a:schemeClr val="tx2">
                    <a:lumMod val="75000"/>
                  </a:schemeClr>
                </a:solidFill>
                <a:cs typeface="Arial" panose="020B0604020202020204" pitchFamily="34" charset="0"/>
              </a:rPr>
              <a:t>РМС № 335</a:t>
            </a:r>
            <a:r>
              <a:rPr lang="en-US" sz="2200" dirty="0">
                <a:solidFill>
                  <a:schemeClr val="tx2">
                    <a:lumMod val="75000"/>
                  </a:schemeClr>
                </a:solidFill>
                <a:cs typeface="Arial" panose="020B0604020202020204" pitchFamily="34" charset="0"/>
              </a:rPr>
              <a:t>/</a:t>
            </a:r>
            <a:r>
              <a:rPr lang="ru-RU" sz="2200" dirty="0">
                <a:solidFill>
                  <a:schemeClr val="tx2">
                    <a:lumMod val="75000"/>
                  </a:schemeClr>
                </a:solidFill>
                <a:cs typeface="Arial" panose="020B0604020202020204" pitchFamily="34" charset="0"/>
              </a:rPr>
              <a:t>07.06.2019 г. </a:t>
            </a:r>
            <a:r>
              <a:rPr lang="en-US" sz="2200" dirty="0">
                <a:solidFill>
                  <a:schemeClr val="tx2">
                    <a:lumMod val="75000"/>
                  </a:schemeClr>
                </a:solidFill>
                <a:cs typeface="Arial" panose="020B0604020202020204" pitchFamily="34" charset="0"/>
              </a:rPr>
              <a:t>- </a:t>
            </a:r>
            <a:r>
              <a:rPr lang="ru-RU" sz="2200" dirty="0">
                <a:solidFill>
                  <a:schemeClr val="tx2">
                    <a:lumMod val="75000"/>
                  </a:schemeClr>
                </a:solidFill>
                <a:cs typeface="Arial" panose="020B0604020202020204" pitchFamily="34" charset="0"/>
              </a:rPr>
              <a:t>Индикативно финансово </a:t>
            </a:r>
            <a:r>
              <a:rPr lang="bg-BG" sz="2200" dirty="0">
                <a:solidFill>
                  <a:schemeClr val="tx2">
                    <a:lumMod val="75000"/>
                  </a:schemeClr>
                </a:solidFill>
                <a:cs typeface="Arial" panose="020B0604020202020204" pitchFamily="34" charset="0"/>
              </a:rPr>
              <a:t>разпределение</a:t>
            </a:r>
            <a:r>
              <a:rPr lang="ru-RU" sz="2200" dirty="0">
                <a:solidFill>
                  <a:schemeClr val="tx2">
                    <a:lumMod val="75000"/>
                  </a:schemeClr>
                </a:solidFill>
                <a:cs typeface="Arial" panose="020B0604020202020204" pitchFamily="34" charset="0"/>
              </a:rPr>
              <a:t> на </a:t>
            </a:r>
            <a:r>
              <a:rPr lang="bg-BG" sz="2200" dirty="0">
                <a:solidFill>
                  <a:schemeClr val="tx2">
                    <a:lumMod val="75000"/>
                  </a:schemeClr>
                </a:solidFill>
                <a:cs typeface="Arial" panose="020B0604020202020204" pitchFamily="34" charset="0"/>
              </a:rPr>
              <a:t>средствата</a:t>
            </a:r>
            <a:r>
              <a:rPr lang="ru-RU" sz="2200" dirty="0">
                <a:solidFill>
                  <a:schemeClr val="tx2">
                    <a:lumMod val="75000"/>
                  </a:schemeClr>
                </a:solidFill>
                <a:cs typeface="Arial" panose="020B0604020202020204" pitchFamily="34" charset="0"/>
              </a:rPr>
              <a:t> за 2021-2027 г. по цели на </a:t>
            </a:r>
            <a:r>
              <a:rPr lang="bg-BG" sz="2200" dirty="0">
                <a:solidFill>
                  <a:schemeClr val="tx2">
                    <a:lumMod val="75000"/>
                  </a:schemeClr>
                </a:solidFill>
                <a:cs typeface="Arial" panose="020B0604020202020204" pitchFamily="34" charset="0"/>
              </a:rPr>
              <a:t>политиката</a:t>
            </a:r>
            <a:r>
              <a:rPr lang="ru-RU" sz="2200" dirty="0">
                <a:solidFill>
                  <a:schemeClr val="tx2">
                    <a:lumMod val="75000"/>
                  </a:schemeClr>
                </a:solidFill>
                <a:cs typeface="Arial" panose="020B0604020202020204" pitchFamily="34" charset="0"/>
              </a:rPr>
              <a:t> и </a:t>
            </a:r>
            <a:r>
              <a:rPr lang="bg-BG" sz="2200" dirty="0">
                <a:solidFill>
                  <a:schemeClr val="tx2">
                    <a:lumMod val="75000"/>
                  </a:schemeClr>
                </a:solidFill>
                <a:cs typeface="Arial" panose="020B0604020202020204" pitchFamily="34" charset="0"/>
              </a:rPr>
              <a:t>програми;</a:t>
            </a:r>
          </a:p>
          <a:p>
            <a:pPr marL="263525" indent="-263525" algn="just">
              <a:lnSpc>
                <a:spcPct val="90000"/>
              </a:lnSpc>
              <a:spcBef>
                <a:spcPts val="1200"/>
              </a:spcBef>
              <a:buSzPct val="75000"/>
              <a:buFont typeface="Wingdings" panose="05000000000000000000" pitchFamily="2" charset="2"/>
              <a:buChar char="Ø"/>
            </a:pPr>
            <a:r>
              <a:rPr lang="ru-RU" sz="2200" dirty="0">
                <a:solidFill>
                  <a:schemeClr val="tx2">
                    <a:lumMod val="75000"/>
                  </a:schemeClr>
                </a:solidFill>
                <a:cs typeface="Arial" panose="020B0604020202020204" pitchFamily="34" charset="0"/>
              </a:rPr>
              <a:t>РМС № 368/25.06.19 </a:t>
            </a:r>
            <a:r>
              <a:rPr lang="en-US" sz="2200" dirty="0">
                <a:solidFill>
                  <a:schemeClr val="tx2">
                    <a:lumMod val="75000"/>
                  </a:schemeClr>
                </a:solidFill>
                <a:cs typeface="Arial" panose="020B0604020202020204" pitchFamily="34" charset="0"/>
              </a:rPr>
              <a:t>- </a:t>
            </a:r>
            <a:r>
              <a:rPr lang="bg-BG" sz="2200" dirty="0">
                <a:solidFill>
                  <a:schemeClr val="tx2">
                    <a:lumMod val="75000"/>
                  </a:schemeClr>
                </a:solidFill>
                <a:cs typeface="Arial" panose="020B0604020202020204" pitchFamily="34" charset="0"/>
              </a:rPr>
              <a:t>Списък</a:t>
            </a:r>
            <a:r>
              <a:rPr lang="ru-RU" sz="2200" dirty="0">
                <a:solidFill>
                  <a:schemeClr val="tx2">
                    <a:lumMod val="75000"/>
                  </a:schemeClr>
                </a:solidFill>
                <a:cs typeface="Arial" panose="020B0604020202020204" pitchFamily="34" charset="0"/>
              </a:rPr>
              <a:t> с действия, </a:t>
            </a:r>
            <a:r>
              <a:rPr lang="bg-BG" sz="2200" dirty="0">
                <a:solidFill>
                  <a:schemeClr val="tx2">
                    <a:lumMod val="75000"/>
                  </a:schemeClr>
                </a:solidFill>
                <a:cs typeface="Arial" panose="020B0604020202020204" pitchFamily="34" charset="0"/>
              </a:rPr>
              <a:t>отговорни</a:t>
            </a:r>
            <a:r>
              <a:rPr lang="ru-RU" sz="2200" dirty="0">
                <a:solidFill>
                  <a:schemeClr val="tx2">
                    <a:lumMod val="75000"/>
                  </a:schemeClr>
                </a:solidFill>
                <a:cs typeface="Arial" panose="020B0604020202020204" pitchFamily="34" charset="0"/>
              </a:rPr>
              <a:t> институции и </a:t>
            </a:r>
            <a:r>
              <a:rPr lang="bg-BG" sz="2200" dirty="0">
                <a:solidFill>
                  <a:schemeClr val="tx2">
                    <a:lumMod val="75000"/>
                  </a:schemeClr>
                </a:solidFill>
                <a:cs typeface="Arial" panose="020B0604020202020204" pitchFamily="34" charset="0"/>
              </a:rPr>
              <a:t>срокове във връзка с благоприятстващите </a:t>
            </a:r>
            <a:r>
              <a:rPr lang="ru-RU" sz="2200" dirty="0">
                <a:solidFill>
                  <a:schemeClr val="tx2">
                    <a:lumMod val="75000"/>
                  </a:schemeClr>
                </a:solidFill>
                <a:cs typeface="Arial" panose="020B0604020202020204" pitchFamily="34" charset="0"/>
              </a:rPr>
              <a:t>условия.</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6" name="Picture 2" descr="C:\Users\NMihova\Desktop\Capture8.jpg"/>
          <p:cNvPicPr>
            <a:picLocks noChangeAspect="1" noChangeArrowheads="1"/>
          </p:cNvPicPr>
          <p:nvPr/>
        </p:nvPicPr>
        <p:blipFill>
          <a:blip r:embed="rId3"/>
          <a:srcRect/>
          <a:stretch>
            <a:fillRect/>
          </a:stretch>
        </p:blipFill>
        <p:spPr bwMode="auto">
          <a:xfrm>
            <a:off x="0" y="6165304"/>
            <a:ext cx="9154030" cy="692696"/>
          </a:xfrm>
          <a:prstGeom prst="rect">
            <a:avLst/>
          </a:prstGeom>
          <a:noFill/>
        </p:spPr>
      </p:pic>
      <p:pic>
        <p:nvPicPr>
          <p:cNvPr id="2097177"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78"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24" name="TextBox 4"/>
          <p:cNvSpPr txBox="1"/>
          <p:nvPr/>
        </p:nvSpPr>
        <p:spPr>
          <a:xfrm>
            <a:off x="1619673" y="590708"/>
            <a:ext cx="6213745" cy="523220"/>
          </a:xfrm>
          <a:prstGeom prst="rect">
            <a:avLst/>
          </a:prstGeom>
          <a:noFill/>
        </p:spPr>
        <p:txBody>
          <a:bodyPr wrap="square" rtlCol="0">
            <a:spAutoFit/>
          </a:bodyPr>
          <a:lstStyle/>
          <a:p>
            <a:pPr algn="r"/>
            <a:r>
              <a:rPr lang="be-BY" sz="2800" dirty="0">
                <a:solidFill>
                  <a:srgbClr val="009900"/>
                </a:solidFill>
              </a:rPr>
              <a:t>Финансова рамка на ОПОС 21-27</a:t>
            </a:r>
          </a:p>
        </p:txBody>
      </p:sp>
      <p:cxnSp>
        <p:nvCxnSpPr>
          <p:cNvPr id="3145734"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25" name="TextBox 1"/>
          <p:cNvSpPr txBox="1"/>
          <p:nvPr/>
        </p:nvSpPr>
        <p:spPr>
          <a:xfrm>
            <a:off x="611560" y="1670605"/>
            <a:ext cx="7416824" cy="400110"/>
          </a:xfrm>
          <a:prstGeom prst="rect">
            <a:avLst/>
          </a:prstGeom>
          <a:noFill/>
        </p:spPr>
        <p:txBody>
          <a:bodyPr wrap="square" rtlCol="0">
            <a:spAutoFit/>
          </a:bodyPr>
          <a:lstStyle/>
          <a:p>
            <a:pPr algn="just"/>
            <a:endParaRPr lang="bg-BG" sz="2000" dirty="0">
              <a:solidFill>
                <a:schemeClr val="tx2">
                  <a:lumMod val="75000"/>
                </a:schemeClr>
              </a:solidFill>
              <a:cs typeface="Arial" panose="020B0604020202020204" pitchFamily="34" charset="0"/>
            </a:endParaRPr>
          </a:p>
        </p:txBody>
      </p:sp>
      <p:graphicFrame>
        <p:nvGraphicFramePr>
          <p:cNvPr id="4194304" name="Table 3"/>
          <p:cNvGraphicFramePr>
            <a:graphicFrameLocks noGrp="1"/>
          </p:cNvGraphicFramePr>
          <p:nvPr>
            <p:extLst>
              <p:ext uri="{D42A27DB-BD31-4B8C-83A1-F6EECF244321}">
                <p14:modId xmlns:p14="http://schemas.microsoft.com/office/powerpoint/2010/main" val="3044690298"/>
              </p:ext>
            </p:extLst>
          </p:nvPr>
        </p:nvGraphicFramePr>
        <p:xfrm>
          <a:off x="259978" y="1670605"/>
          <a:ext cx="8704509" cy="4409925"/>
        </p:xfrm>
        <a:graphic>
          <a:graphicData uri="http://schemas.openxmlformats.org/drawingml/2006/table">
            <a:tbl>
              <a:tblPr firstRow="1" bandRow="1">
                <a:tableStyleId>{F5AB1C69-6EDB-4FF4-983F-18BD219EF322}</a:tableStyleId>
              </a:tblPr>
              <a:tblGrid>
                <a:gridCol w="466314">
                  <a:extLst>
                    <a:ext uri="{9D8B030D-6E8A-4147-A177-3AD203B41FA5}">
                      <a16:colId xmlns:a16="http://schemas.microsoft.com/office/drawing/2014/main" val="20000"/>
                    </a:ext>
                  </a:extLst>
                </a:gridCol>
                <a:gridCol w="5654162">
                  <a:extLst>
                    <a:ext uri="{9D8B030D-6E8A-4147-A177-3AD203B41FA5}">
                      <a16:colId xmlns:a16="http://schemas.microsoft.com/office/drawing/2014/main" val="20001"/>
                    </a:ext>
                  </a:extLst>
                </a:gridCol>
                <a:gridCol w="2584033">
                  <a:extLst>
                    <a:ext uri="{9D8B030D-6E8A-4147-A177-3AD203B41FA5}">
                      <a16:colId xmlns:a16="http://schemas.microsoft.com/office/drawing/2014/main" val="20002"/>
                    </a:ext>
                  </a:extLst>
                </a:gridCol>
              </a:tblGrid>
              <a:tr h="854637">
                <a:tc gridSpan="3">
                  <a:txBody>
                    <a:bodyPr/>
                    <a:lstStyle/>
                    <a:p>
                      <a:pPr algn="ctr"/>
                      <a:endParaRPr lang="en-US" sz="1400" dirty="0">
                        <a:solidFill>
                          <a:schemeClr val="tx1"/>
                        </a:solidFill>
                      </a:endParaRPr>
                    </a:p>
                    <a:p>
                      <a:pPr algn="ctr"/>
                      <a:r>
                        <a:rPr lang="ru-RU" sz="2200" dirty="0">
                          <a:solidFill>
                            <a:schemeClr val="tx1"/>
                          </a:solidFill>
                        </a:rPr>
                        <a:t>ИНДИКАТИВНО </a:t>
                      </a:r>
                      <a:r>
                        <a:rPr lang="bg-BG" sz="2200" noProof="0" dirty="0">
                          <a:solidFill>
                            <a:schemeClr val="tx1"/>
                          </a:solidFill>
                        </a:rPr>
                        <a:t>РАЗПРЕДЕЛЕНИЕ</a:t>
                      </a:r>
                      <a:r>
                        <a:rPr lang="ru-RU" sz="2200" dirty="0">
                          <a:solidFill>
                            <a:schemeClr val="tx1"/>
                          </a:solidFill>
                        </a:rPr>
                        <a:t> ПО </a:t>
                      </a:r>
                      <a:r>
                        <a:rPr lang="bg-BG" sz="2200" noProof="0" dirty="0">
                          <a:solidFill>
                            <a:schemeClr val="tx1"/>
                          </a:solidFill>
                        </a:rPr>
                        <a:t>ФОНДОВЕ</a:t>
                      </a:r>
                      <a:endParaRPr lang="ru-RU" sz="2200" dirty="0">
                        <a:solidFill>
                          <a:schemeClr val="tx1"/>
                        </a:solidFill>
                      </a:endParaRPr>
                    </a:p>
                  </a:txBody>
                  <a:tcPr/>
                </a:tc>
                <a:tc hMerge="1">
                  <a:txBody>
                    <a:bodyPr/>
                    <a:lstStyle/>
                    <a:p>
                      <a:endParaRPr lang="bg-BG" dirty="0"/>
                    </a:p>
                  </a:txBody>
                  <a:tcPr/>
                </a:tc>
                <a:tc hMerge="1">
                  <a:txBody>
                    <a:bodyPr/>
                    <a:lstStyle/>
                    <a:p>
                      <a:endParaRPr lang="bg-BG" dirty="0"/>
                    </a:p>
                  </a:txBody>
                  <a:tcPr/>
                </a:tc>
                <a:extLst>
                  <a:ext uri="{0D108BD9-81ED-4DB2-BD59-A6C34878D82A}">
                    <a16:rowId xmlns:a16="http://schemas.microsoft.com/office/drawing/2014/main" val="10000"/>
                  </a:ext>
                </a:extLst>
              </a:tr>
              <a:tr h="444411">
                <a:tc>
                  <a:txBody>
                    <a:bodyPr/>
                    <a:lstStyle/>
                    <a:p>
                      <a:endParaRPr lang="bg-BG" sz="2000" dirty="0"/>
                    </a:p>
                  </a:txBody>
                  <a:tcPr/>
                </a:tc>
                <a:tc>
                  <a:txBody>
                    <a:bodyPr/>
                    <a:lstStyle/>
                    <a:p>
                      <a:pPr algn="ctr"/>
                      <a:r>
                        <a:rPr lang="bg-BG" sz="2000" b="1" dirty="0">
                          <a:solidFill>
                            <a:schemeClr val="tx1"/>
                          </a:solidFill>
                        </a:rPr>
                        <a:t>Източник</a:t>
                      </a:r>
                    </a:p>
                  </a:txBody>
                  <a:tcPr/>
                </a:tc>
                <a:tc>
                  <a:txBody>
                    <a:bodyPr/>
                    <a:lstStyle/>
                    <a:p>
                      <a:pPr algn="ctr"/>
                      <a:r>
                        <a:rPr lang="bg-BG" sz="2000" b="1" dirty="0">
                          <a:solidFill>
                            <a:schemeClr val="tx1"/>
                          </a:solidFill>
                        </a:rPr>
                        <a:t>Евро</a:t>
                      </a:r>
                    </a:p>
                  </a:txBody>
                  <a:tcPr/>
                </a:tc>
                <a:extLst>
                  <a:ext uri="{0D108BD9-81ED-4DB2-BD59-A6C34878D82A}">
                    <a16:rowId xmlns:a16="http://schemas.microsoft.com/office/drawing/2014/main" val="10001"/>
                  </a:ext>
                </a:extLst>
              </a:tr>
              <a:tr h="444411">
                <a:tc>
                  <a:txBody>
                    <a:bodyPr/>
                    <a:lstStyle/>
                    <a:p>
                      <a:r>
                        <a:rPr lang="bg-BG" sz="2000" b="1" dirty="0">
                          <a:solidFill>
                            <a:schemeClr val="accent3">
                              <a:lumMod val="50000"/>
                            </a:schemeClr>
                          </a:solidFill>
                        </a:rPr>
                        <a:t>1.</a:t>
                      </a:r>
                    </a:p>
                  </a:txBody>
                  <a:tcPr/>
                </a:tc>
                <a:tc>
                  <a:txBody>
                    <a:bodyPr/>
                    <a:lstStyle/>
                    <a:p>
                      <a:r>
                        <a:rPr lang="bg-BG" sz="2000" b="1" dirty="0">
                          <a:solidFill>
                            <a:schemeClr val="accent3">
                              <a:lumMod val="50000"/>
                            </a:schemeClr>
                          </a:solidFill>
                        </a:rPr>
                        <a:t>Кохезионен фонд </a:t>
                      </a:r>
                      <a:r>
                        <a:rPr lang="en-US" sz="2000" b="1" dirty="0">
                          <a:solidFill>
                            <a:schemeClr val="accent3">
                              <a:lumMod val="50000"/>
                            </a:schemeClr>
                          </a:solidFill>
                        </a:rPr>
                        <a:t>(</a:t>
                      </a:r>
                      <a:r>
                        <a:rPr lang="bg-BG" sz="2000" b="1" dirty="0">
                          <a:solidFill>
                            <a:schemeClr val="accent3">
                              <a:lumMod val="50000"/>
                            </a:schemeClr>
                          </a:solidFill>
                        </a:rPr>
                        <a:t>ЦП 2</a:t>
                      </a:r>
                      <a:r>
                        <a:rPr lang="en-US" sz="2000" b="1" dirty="0">
                          <a:solidFill>
                            <a:schemeClr val="accent3">
                              <a:lumMod val="50000"/>
                            </a:schemeClr>
                          </a:solidFill>
                        </a:rPr>
                        <a:t>)</a:t>
                      </a:r>
                      <a:endParaRPr lang="bg-BG" sz="2000" b="1" dirty="0">
                        <a:solidFill>
                          <a:schemeClr val="accent3">
                            <a:lumMod val="50000"/>
                          </a:schemeClr>
                        </a:solidFill>
                      </a:endParaRPr>
                    </a:p>
                  </a:txBody>
                  <a:tcPr/>
                </a:tc>
                <a:tc>
                  <a:txBody>
                    <a:bodyPr/>
                    <a:lstStyle/>
                    <a:p>
                      <a:pPr algn="r"/>
                      <a:r>
                        <a:rPr lang="bg-BG" sz="2000" b="1" dirty="0">
                          <a:solidFill>
                            <a:schemeClr val="accent3">
                              <a:lumMod val="50000"/>
                            </a:schemeClr>
                          </a:solidFill>
                        </a:rPr>
                        <a:t>631 480 000,00</a:t>
                      </a:r>
                    </a:p>
                  </a:txBody>
                  <a:tcPr/>
                </a:tc>
                <a:extLst>
                  <a:ext uri="{0D108BD9-81ED-4DB2-BD59-A6C34878D82A}">
                    <a16:rowId xmlns:a16="http://schemas.microsoft.com/office/drawing/2014/main" val="10002"/>
                  </a:ext>
                </a:extLst>
              </a:tr>
              <a:tr h="444411">
                <a:tc>
                  <a:txBody>
                    <a:bodyPr/>
                    <a:lstStyle/>
                    <a:p>
                      <a:r>
                        <a:rPr lang="bg-BG" sz="2000" b="1" dirty="0">
                          <a:solidFill>
                            <a:schemeClr val="accent3">
                              <a:lumMod val="50000"/>
                            </a:schemeClr>
                          </a:solidFill>
                        </a:rPr>
                        <a:t>2.</a:t>
                      </a:r>
                    </a:p>
                  </a:txBody>
                  <a:tcPr/>
                </a:tc>
                <a:tc>
                  <a:txBody>
                    <a:bodyPr/>
                    <a:lstStyle/>
                    <a:p>
                      <a:r>
                        <a:rPr lang="bg-BG" sz="2000" b="1" dirty="0">
                          <a:solidFill>
                            <a:schemeClr val="accent3">
                              <a:lumMod val="50000"/>
                            </a:schemeClr>
                          </a:solidFill>
                        </a:rPr>
                        <a:t>Европейски фонд за регионално развитие (ЦП</a:t>
                      </a:r>
                      <a:r>
                        <a:rPr lang="en-US" sz="2000" b="1" dirty="0">
                          <a:solidFill>
                            <a:schemeClr val="accent3">
                              <a:lumMod val="50000"/>
                            </a:schemeClr>
                          </a:solidFill>
                        </a:rPr>
                        <a:t> </a:t>
                      </a:r>
                      <a:r>
                        <a:rPr lang="bg-BG" sz="2000" b="1" dirty="0">
                          <a:solidFill>
                            <a:schemeClr val="accent3">
                              <a:lumMod val="50000"/>
                            </a:schemeClr>
                          </a:solidFill>
                        </a:rPr>
                        <a:t>2)</a:t>
                      </a:r>
                      <a:endParaRPr lang="zh-CN" altLang="en-US"/>
                    </a:p>
                  </a:txBody>
                  <a:tcPr/>
                </a:tc>
                <a:tc>
                  <a:txBody>
                    <a:bodyPr/>
                    <a:lstStyle/>
                    <a:p>
                      <a:pPr algn="r"/>
                      <a:r>
                        <a:rPr lang="bg-BG" sz="2000" b="1" dirty="0">
                          <a:solidFill>
                            <a:schemeClr val="accent3">
                              <a:lumMod val="50000"/>
                            </a:schemeClr>
                          </a:solidFill>
                        </a:rPr>
                        <a:t>882 040 000,00</a:t>
                      </a:r>
                    </a:p>
                  </a:txBody>
                  <a:tcPr/>
                </a:tc>
                <a:extLst>
                  <a:ext uri="{0D108BD9-81ED-4DB2-BD59-A6C34878D82A}">
                    <a16:rowId xmlns:a16="http://schemas.microsoft.com/office/drawing/2014/main" val="10003"/>
                  </a:ext>
                </a:extLst>
              </a:tr>
              <a:tr h="444411">
                <a:tc>
                  <a:txBody>
                    <a:bodyPr/>
                    <a:lstStyle/>
                    <a:p>
                      <a:r>
                        <a:rPr lang="bg-BG" sz="2000" b="1" dirty="0">
                          <a:solidFill>
                            <a:schemeClr val="accent3">
                              <a:lumMod val="50000"/>
                            </a:schemeClr>
                          </a:solidFill>
                        </a:rPr>
                        <a:t>3.</a:t>
                      </a:r>
                    </a:p>
                  </a:txBody>
                  <a:tcPr/>
                </a:tc>
                <a:tc>
                  <a:txBody>
                    <a:bodyPr/>
                    <a:lstStyle/>
                    <a:p>
                      <a:r>
                        <a:rPr lang="bg-BG" sz="2000" b="1" dirty="0">
                          <a:solidFill>
                            <a:schemeClr val="accent3">
                              <a:lumMod val="50000"/>
                            </a:schemeClr>
                          </a:solidFill>
                        </a:rPr>
                        <a:t>Кохезионен фонд </a:t>
                      </a:r>
                      <a:r>
                        <a:rPr lang="en-US" sz="2000" b="1" dirty="0">
                          <a:solidFill>
                            <a:schemeClr val="accent3">
                              <a:lumMod val="50000"/>
                            </a:schemeClr>
                          </a:solidFill>
                        </a:rPr>
                        <a:t>(</a:t>
                      </a:r>
                      <a:r>
                        <a:rPr lang="bg-BG" sz="2000" b="1" dirty="0">
                          <a:solidFill>
                            <a:schemeClr val="accent3">
                              <a:lumMod val="50000"/>
                            </a:schemeClr>
                          </a:solidFill>
                        </a:rPr>
                        <a:t>ТП</a:t>
                      </a:r>
                      <a:r>
                        <a:rPr lang="en-US" sz="2000" b="1" dirty="0">
                          <a:solidFill>
                            <a:schemeClr val="accent3">
                              <a:lumMod val="50000"/>
                            </a:schemeClr>
                          </a:solidFill>
                        </a:rPr>
                        <a:t>)</a:t>
                      </a:r>
                      <a:endParaRPr lang="bg-BG" sz="2000" b="1" dirty="0">
                        <a:solidFill>
                          <a:schemeClr val="accent3">
                            <a:lumMod val="50000"/>
                          </a:schemeClr>
                        </a:solidFill>
                      </a:endParaRPr>
                    </a:p>
                  </a:txBody>
                  <a:tcPr/>
                </a:tc>
                <a:tc>
                  <a:txBody>
                    <a:bodyPr/>
                    <a:lstStyle/>
                    <a:p>
                      <a:pPr algn="r"/>
                      <a:r>
                        <a:rPr lang="bg-BG" sz="2000" b="1" dirty="0">
                          <a:solidFill>
                            <a:schemeClr val="accent3">
                              <a:lumMod val="50000"/>
                            </a:schemeClr>
                          </a:solidFill>
                        </a:rPr>
                        <a:t>15 590 000,00</a:t>
                      </a:r>
                    </a:p>
                  </a:txBody>
                  <a:tcPr/>
                </a:tc>
                <a:extLst>
                  <a:ext uri="{0D108BD9-81ED-4DB2-BD59-A6C34878D82A}">
                    <a16:rowId xmlns:a16="http://schemas.microsoft.com/office/drawing/2014/main" val="10004"/>
                  </a:ext>
                </a:extLst>
              </a:tr>
              <a:tr h="444411">
                <a:tc>
                  <a:txBody>
                    <a:bodyPr/>
                    <a:lstStyle/>
                    <a:p>
                      <a:r>
                        <a:rPr lang="bg-BG" sz="2000" b="1" dirty="0">
                          <a:solidFill>
                            <a:schemeClr val="accent3">
                              <a:lumMod val="50000"/>
                            </a:schemeClr>
                          </a:solidFill>
                        </a:rPr>
                        <a:t>4. </a:t>
                      </a:r>
                    </a:p>
                  </a:txBody>
                  <a:tcPr/>
                </a:tc>
                <a:tc>
                  <a:txBody>
                    <a:bodyPr/>
                    <a:lstStyle/>
                    <a:p>
                      <a:r>
                        <a:rPr lang="ru-RU" sz="2000" b="1" dirty="0">
                          <a:solidFill>
                            <a:schemeClr val="accent3">
                              <a:lumMod val="50000"/>
                            </a:schemeClr>
                          </a:solidFill>
                        </a:rPr>
                        <a:t>Европейски фонд за </a:t>
                      </a:r>
                      <a:r>
                        <a:rPr lang="bg-BG" sz="2000" b="1" noProof="0" dirty="0">
                          <a:solidFill>
                            <a:schemeClr val="accent3">
                              <a:lumMod val="50000"/>
                            </a:schemeClr>
                          </a:solidFill>
                        </a:rPr>
                        <a:t>регионално</a:t>
                      </a:r>
                      <a:r>
                        <a:rPr lang="ru-RU" sz="2000" b="1" dirty="0">
                          <a:solidFill>
                            <a:schemeClr val="accent3">
                              <a:lumMod val="50000"/>
                            </a:schemeClr>
                          </a:solidFill>
                        </a:rPr>
                        <a:t> развитие</a:t>
                      </a:r>
                      <a:r>
                        <a:rPr lang="en-US" sz="2000" b="1" dirty="0">
                          <a:solidFill>
                            <a:schemeClr val="accent3">
                              <a:lumMod val="50000"/>
                            </a:schemeClr>
                          </a:solidFill>
                        </a:rPr>
                        <a:t> </a:t>
                      </a:r>
                      <a:r>
                        <a:rPr lang="ru-RU" sz="2000" b="1" dirty="0">
                          <a:solidFill>
                            <a:schemeClr val="accent3">
                              <a:lumMod val="50000"/>
                            </a:schemeClr>
                          </a:solidFill>
                        </a:rPr>
                        <a:t>(</a:t>
                      </a:r>
                      <a:r>
                        <a:rPr lang="bg-BG" sz="2000" b="1" noProof="0" dirty="0">
                          <a:solidFill>
                            <a:schemeClr val="accent3">
                              <a:lumMod val="50000"/>
                            </a:schemeClr>
                          </a:solidFill>
                        </a:rPr>
                        <a:t>ТП</a:t>
                      </a:r>
                      <a:r>
                        <a:rPr lang="ru-RU" sz="2000" b="1" dirty="0">
                          <a:solidFill>
                            <a:schemeClr val="accent3">
                              <a:lumMod val="50000"/>
                            </a:schemeClr>
                          </a:solidFill>
                        </a:rPr>
                        <a:t>)</a:t>
                      </a:r>
                      <a:endParaRPr lang="bg-BG" sz="2000" b="1" dirty="0">
                        <a:solidFill>
                          <a:schemeClr val="accent3">
                            <a:lumMod val="50000"/>
                          </a:schemeClr>
                        </a:solidFill>
                      </a:endParaRPr>
                    </a:p>
                  </a:txBody>
                  <a:tcPr/>
                </a:tc>
                <a:tc>
                  <a:txBody>
                    <a:bodyPr/>
                    <a:lstStyle/>
                    <a:p>
                      <a:pPr algn="r"/>
                      <a:r>
                        <a:rPr lang="en-US" sz="2000" b="1" dirty="0">
                          <a:solidFill>
                            <a:schemeClr val="accent3">
                              <a:lumMod val="50000"/>
                            </a:schemeClr>
                          </a:solidFill>
                        </a:rPr>
                        <a:t>21 730 000,00</a:t>
                      </a:r>
                      <a:endParaRPr lang="bg-BG" sz="2000" b="1" dirty="0">
                        <a:solidFill>
                          <a:schemeClr val="accent3">
                            <a:lumMod val="50000"/>
                          </a:schemeClr>
                        </a:solidFill>
                      </a:endParaRPr>
                    </a:p>
                  </a:txBody>
                  <a:tcPr/>
                </a:tc>
                <a:extLst>
                  <a:ext uri="{0D108BD9-81ED-4DB2-BD59-A6C34878D82A}">
                    <a16:rowId xmlns:a16="http://schemas.microsoft.com/office/drawing/2014/main" val="10005"/>
                  </a:ext>
                </a:extLst>
              </a:tr>
              <a:tr h="444411">
                <a:tc gridSpan="2">
                  <a:txBody>
                    <a:bodyPr/>
                    <a:lstStyle/>
                    <a:p>
                      <a:r>
                        <a:rPr lang="bg-BG" sz="2000" b="1" dirty="0">
                          <a:solidFill>
                            <a:srgbClr val="003300"/>
                          </a:solidFill>
                        </a:rPr>
                        <a:t>Общо Кохезионен фонд</a:t>
                      </a:r>
                    </a:p>
                  </a:txBody>
                  <a:tcPr/>
                </a:tc>
                <a:tc hMerge="1">
                  <a:txBody>
                    <a:bodyPr/>
                    <a:lstStyle/>
                    <a:p>
                      <a:endParaRPr lang="bg-BG" dirty="0"/>
                    </a:p>
                  </a:txBody>
                  <a:tcPr/>
                </a:tc>
                <a:tc>
                  <a:txBody>
                    <a:bodyPr/>
                    <a:lstStyle/>
                    <a:p>
                      <a:pPr algn="r"/>
                      <a:r>
                        <a:rPr lang="bg-BG" sz="2000" b="1" dirty="0">
                          <a:solidFill>
                            <a:srgbClr val="003300"/>
                          </a:solidFill>
                        </a:rPr>
                        <a:t>647 070 000,00</a:t>
                      </a:r>
                    </a:p>
                  </a:txBody>
                  <a:tcPr/>
                </a:tc>
                <a:extLst>
                  <a:ext uri="{0D108BD9-81ED-4DB2-BD59-A6C34878D82A}">
                    <a16:rowId xmlns:a16="http://schemas.microsoft.com/office/drawing/2014/main" val="10006"/>
                  </a:ext>
                </a:extLst>
              </a:tr>
              <a:tr h="444411">
                <a:tc gridSpan="2">
                  <a:txBody>
                    <a:bodyPr/>
                    <a:lstStyle/>
                    <a:p>
                      <a:r>
                        <a:rPr lang="bg-BG" sz="2000" b="1" dirty="0">
                          <a:solidFill>
                            <a:srgbClr val="003300"/>
                          </a:solidFill>
                        </a:rPr>
                        <a:t>Общо Европейски фонд за регионално развитие</a:t>
                      </a:r>
                    </a:p>
                  </a:txBody>
                  <a:tcPr/>
                </a:tc>
                <a:tc hMerge="1">
                  <a:txBody>
                    <a:bodyPr/>
                    <a:lstStyle/>
                    <a:p>
                      <a:endParaRPr lang="bg-BG" dirty="0"/>
                    </a:p>
                  </a:txBody>
                  <a:tcPr/>
                </a:tc>
                <a:tc>
                  <a:txBody>
                    <a:bodyPr/>
                    <a:lstStyle/>
                    <a:p>
                      <a:pPr algn="r"/>
                      <a:r>
                        <a:rPr lang="bg-BG" sz="2000" b="1" dirty="0">
                          <a:solidFill>
                            <a:srgbClr val="003300"/>
                          </a:solidFill>
                        </a:rPr>
                        <a:t>903 770 000,00</a:t>
                      </a:r>
                    </a:p>
                  </a:txBody>
                  <a:tcPr/>
                </a:tc>
                <a:extLst>
                  <a:ext uri="{0D108BD9-81ED-4DB2-BD59-A6C34878D82A}">
                    <a16:rowId xmlns:a16="http://schemas.microsoft.com/office/drawing/2014/main" val="10007"/>
                  </a:ext>
                </a:extLst>
              </a:tr>
              <a:tr h="444411">
                <a:tc gridSpan="2">
                  <a:txBody>
                    <a:bodyPr/>
                    <a:lstStyle/>
                    <a:p>
                      <a:r>
                        <a:rPr lang="bg-BG" sz="2000" b="1" dirty="0">
                          <a:solidFill>
                            <a:srgbClr val="003300"/>
                          </a:solidFill>
                        </a:rPr>
                        <a:t>Общо бюджет от ЕСИФ по ОПОС 21-27</a:t>
                      </a:r>
                    </a:p>
                  </a:txBody>
                  <a:tcPr/>
                </a:tc>
                <a:tc hMerge="1">
                  <a:txBody>
                    <a:bodyPr/>
                    <a:lstStyle/>
                    <a:p>
                      <a:endParaRPr lang="bg-BG"/>
                    </a:p>
                  </a:txBody>
                  <a:tcPr/>
                </a:tc>
                <a:tc>
                  <a:txBody>
                    <a:bodyPr/>
                    <a:lstStyle/>
                    <a:p>
                      <a:pPr algn="r"/>
                      <a:r>
                        <a:rPr lang="bg-BG" sz="2000" b="1" dirty="0">
                          <a:solidFill>
                            <a:srgbClr val="003300"/>
                          </a:solidFill>
                        </a:rPr>
                        <a:t>1 550 840 000,00</a:t>
                      </a:r>
                    </a:p>
                  </a:txBody>
                  <a:tcPr/>
                </a:tc>
                <a:extLst>
                  <a:ext uri="{0D108BD9-81ED-4DB2-BD59-A6C34878D82A}">
                    <a16:rowId xmlns:a16="http://schemas.microsoft.com/office/drawing/2014/main" val="10008"/>
                  </a:ext>
                </a:extLst>
              </a:tr>
            </a:tbl>
          </a:graphicData>
        </a:graphic>
      </p:graphicFrame>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9" name="Picture 2" descr="C:\Users\NMihova\Desktop\Capture8.jpg"/>
          <p:cNvPicPr>
            <a:picLocks noChangeAspect="1" noChangeArrowheads="1"/>
          </p:cNvPicPr>
          <p:nvPr/>
        </p:nvPicPr>
        <p:blipFill>
          <a:blip r:embed="rId3"/>
          <a:srcRect/>
          <a:stretch>
            <a:fillRect/>
          </a:stretch>
        </p:blipFill>
        <p:spPr bwMode="auto">
          <a:xfrm>
            <a:off x="0" y="6093296"/>
            <a:ext cx="9154030" cy="764703"/>
          </a:xfrm>
          <a:prstGeom prst="rect">
            <a:avLst/>
          </a:prstGeom>
          <a:noFill/>
        </p:spPr>
      </p:pic>
      <p:pic>
        <p:nvPicPr>
          <p:cNvPr id="2097180"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1"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29" name="TextBox 4"/>
          <p:cNvSpPr txBox="1"/>
          <p:nvPr/>
        </p:nvSpPr>
        <p:spPr>
          <a:xfrm>
            <a:off x="1907704" y="597099"/>
            <a:ext cx="5724456" cy="523220"/>
          </a:xfrm>
          <a:prstGeom prst="rect">
            <a:avLst/>
          </a:prstGeom>
          <a:noFill/>
        </p:spPr>
        <p:txBody>
          <a:bodyPr wrap="square" rtlCol="0">
            <a:spAutoFit/>
          </a:bodyPr>
          <a:lstStyle/>
          <a:p>
            <a:pPr algn="r"/>
            <a:r>
              <a:rPr lang="be-BY" sz="2800" dirty="0">
                <a:solidFill>
                  <a:srgbClr val="009900"/>
                </a:solidFill>
              </a:rPr>
              <a:t>ОПОС 21-27 - Партньорство </a:t>
            </a:r>
          </a:p>
        </p:txBody>
      </p:sp>
      <p:cxnSp>
        <p:nvCxnSpPr>
          <p:cNvPr id="3145735"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30" name="TextBox 1"/>
          <p:cNvSpPr txBox="1"/>
          <p:nvPr/>
        </p:nvSpPr>
        <p:spPr>
          <a:xfrm>
            <a:off x="251521" y="1484784"/>
            <a:ext cx="8712967" cy="4776692"/>
          </a:xfrm>
          <a:prstGeom prst="rect">
            <a:avLst/>
          </a:prstGeom>
          <a:noFill/>
        </p:spPr>
        <p:txBody>
          <a:bodyPr wrap="square" rtlCol="0">
            <a:spAutoFit/>
          </a:bodyPr>
          <a:lstStyle/>
          <a:p>
            <a:pPr marL="285750" indent="-285750" algn="just">
              <a:buSzPct val="75000"/>
              <a:buFont typeface="Wingdings" panose="05000000000000000000" pitchFamily="2" charset="2"/>
              <a:buChar char="Ø"/>
            </a:pPr>
            <a:r>
              <a:rPr lang="bg-BG" dirty="0">
                <a:solidFill>
                  <a:schemeClr val="tx2">
                    <a:lumMod val="75000"/>
                  </a:schemeClr>
                </a:solidFill>
              </a:rPr>
              <a:t>Чл. 6, т. 1 от проекта на Общ регламент </a:t>
            </a:r>
            <a:r>
              <a:rPr lang="en-US" dirty="0">
                <a:solidFill>
                  <a:schemeClr val="tx2">
                    <a:lumMod val="75000"/>
                  </a:schemeClr>
                </a:solidFill>
              </a:rPr>
              <a:t>(</a:t>
            </a:r>
            <a:r>
              <a:rPr lang="bg-BG" dirty="0">
                <a:solidFill>
                  <a:schemeClr val="tx2">
                    <a:lumMod val="75000"/>
                  </a:schemeClr>
                </a:solidFill>
              </a:rPr>
              <a:t>ОР</a:t>
            </a:r>
            <a:r>
              <a:rPr lang="en-US" dirty="0">
                <a:solidFill>
                  <a:schemeClr val="tx2">
                    <a:lumMod val="75000"/>
                  </a:schemeClr>
                </a:solidFill>
              </a:rPr>
              <a:t>)</a:t>
            </a:r>
            <a:r>
              <a:rPr lang="bg-BG" dirty="0">
                <a:solidFill>
                  <a:schemeClr val="tx2">
                    <a:lumMod val="75000"/>
                  </a:schemeClr>
                </a:solidFill>
              </a:rPr>
              <a:t> - </a:t>
            </a:r>
            <a:r>
              <a:rPr lang="ru-RU" dirty="0">
                <a:solidFill>
                  <a:schemeClr val="tx2">
                    <a:lumMod val="75000"/>
                  </a:schemeClr>
                </a:solidFill>
              </a:rPr>
              <a:t>Всяка </a:t>
            </a:r>
            <a:r>
              <a:rPr lang="bg-BG" dirty="0">
                <a:solidFill>
                  <a:schemeClr val="tx2">
                    <a:lumMod val="75000"/>
                  </a:schemeClr>
                </a:solidFill>
              </a:rPr>
              <a:t>държава членка организира партньорство с компетентните регионални и местни органи</a:t>
            </a:r>
            <a:r>
              <a:rPr lang="en-US" dirty="0">
                <a:solidFill>
                  <a:schemeClr val="tx2">
                    <a:lumMod val="75000"/>
                  </a:schemeClr>
                </a:solidFill>
              </a:rPr>
              <a:t> </a:t>
            </a:r>
            <a:r>
              <a:rPr lang="bg-BG" dirty="0">
                <a:solidFill>
                  <a:schemeClr val="tx2">
                    <a:lumMod val="75000"/>
                  </a:schemeClr>
                </a:solidFill>
              </a:rPr>
              <a:t>и поне следните партньори</a:t>
            </a:r>
            <a:r>
              <a:rPr lang="ru-RU" dirty="0">
                <a:solidFill>
                  <a:schemeClr val="tx2">
                    <a:lumMod val="75000"/>
                  </a:schemeClr>
                </a:solidFill>
              </a:rPr>
              <a:t>:</a:t>
            </a:r>
          </a:p>
          <a:p>
            <a:pPr algn="just"/>
            <a:r>
              <a:rPr lang="ru-RU" dirty="0">
                <a:solidFill>
                  <a:schemeClr val="tx2">
                    <a:lumMod val="75000"/>
                  </a:schemeClr>
                </a:solidFill>
              </a:rPr>
              <a:t>а) </a:t>
            </a:r>
            <a:r>
              <a:rPr lang="bg-BG" dirty="0">
                <a:solidFill>
                  <a:schemeClr val="tx2">
                    <a:lumMod val="75000"/>
                  </a:schemeClr>
                </a:solidFill>
              </a:rPr>
              <a:t>градски и други публични органи;</a:t>
            </a:r>
          </a:p>
          <a:p>
            <a:pPr algn="just"/>
            <a:r>
              <a:rPr lang="bg-BG" dirty="0">
                <a:solidFill>
                  <a:schemeClr val="tx2">
                    <a:lumMod val="75000"/>
                  </a:schemeClr>
                </a:solidFill>
              </a:rPr>
              <a:t>б) икономически и социални партньори;</a:t>
            </a:r>
          </a:p>
          <a:p>
            <a:pPr algn="just">
              <a:lnSpc>
                <a:spcPct val="95000"/>
              </a:lnSpc>
            </a:pPr>
            <a:r>
              <a:rPr lang="bg-BG" dirty="0">
                <a:solidFill>
                  <a:schemeClr val="tx2">
                    <a:lumMod val="75000"/>
                  </a:schemeClr>
                </a:solidFill>
              </a:rPr>
              <a:t>в) съответните организации, представляващи гражданското общество, партньорите от областта на околната среда и организациите, отговарящи за насърчаване на социалното включване, основните права, правата на хората с увреждания, равенството между половете и недискриминацията</a:t>
            </a:r>
            <a:r>
              <a:rPr lang="ru-RU" dirty="0">
                <a:solidFill>
                  <a:schemeClr val="tx2">
                    <a:lumMod val="75000"/>
                  </a:schemeClr>
                </a:solidFill>
              </a:rPr>
              <a:t>.</a:t>
            </a:r>
          </a:p>
          <a:p>
            <a:pPr marL="285750" indent="-285750" algn="just">
              <a:spcBef>
                <a:spcPts val="1200"/>
              </a:spcBef>
              <a:buSzPct val="75000"/>
              <a:buFont typeface="Wingdings" panose="05000000000000000000" pitchFamily="2" charset="2"/>
              <a:buChar char="Ø"/>
            </a:pPr>
            <a:r>
              <a:rPr lang="bg-BG" dirty="0">
                <a:solidFill>
                  <a:schemeClr val="tx2">
                    <a:lumMod val="75000"/>
                  </a:schemeClr>
                </a:solidFill>
              </a:rPr>
              <a:t>ПМС № 142/07.06.2019 г. </a:t>
            </a:r>
            <a:r>
              <a:rPr lang="en-US" dirty="0">
                <a:solidFill>
                  <a:schemeClr val="tx2">
                    <a:lumMod val="75000"/>
                  </a:schemeClr>
                </a:solidFill>
              </a:rPr>
              <a:t>- </a:t>
            </a:r>
            <a:r>
              <a:rPr lang="bg-BG" dirty="0">
                <a:solidFill>
                  <a:schemeClr val="tx2">
                    <a:lumMod val="75000"/>
                  </a:schemeClr>
                </a:solidFill>
              </a:rPr>
              <a:t>Създаване на ТРГ за разработване на програмите за програмния период 2021–2027г. и техните функции.</a:t>
            </a:r>
          </a:p>
          <a:p>
            <a:pPr marL="285750" indent="-285750" algn="just">
              <a:spcBef>
                <a:spcPts val="1200"/>
              </a:spcBef>
              <a:buSzPct val="75000"/>
              <a:buFont typeface="Wingdings" panose="05000000000000000000" pitchFamily="2" charset="2"/>
              <a:buChar char="Ø"/>
            </a:pPr>
            <a:r>
              <a:rPr lang="bg-BG" dirty="0">
                <a:solidFill>
                  <a:schemeClr val="tx2">
                    <a:lumMod val="75000"/>
                  </a:schemeClr>
                </a:solidFill>
              </a:rPr>
              <a:t>Действия предприети </a:t>
            </a:r>
            <a:r>
              <a:rPr lang="ru-RU" dirty="0">
                <a:solidFill>
                  <a:schemeClr val="tx2">
                    <a:lumMod val="75000"/>
                  </a:schemeClr>
                </a:solidFill>
              </a:rPr>
              <a:t>от МОСВ:</a:t>
            </a:r>
            <a:endParaRPr lang="bg-BG" sz="2000" dirty="0">
              <a:solidFill>
                <a:schemeClr val="tx2">
                  <a:lumMod val="75000"/>
                </a:schemeClr>
              </a:solidFill>
              <a:highlight>
                <a:srgbClr val="FFFF00"/>
              </a:highlight>
              <a:cs typeface="Arial" panose="020B0604020202020204" pitchFamily="34" charset="0"/>
            </a:endParaRPr>
          </a:p>
          <a:p>
            <a:pPr marL="742950" lvl="1" indent="-285750" algn="just">
              <a:buSzPct val="60000"/>
              <a:buFont typeface="Wingdings" panose="05000000000000000000" pitchFamily="2" charset="2"/>
              <a:buChar char="Ø"/>
            </a:pPr>
            <a:r>
              <a:rPr lang="bg-BG" dirty="0">
                <a:solidFill>
                  <a:schemeClr val="tx2">
                    <a:lumMod val="75000"/>
                  </a:schemeClr>
                </a:solidFill>
                <a:cs typeface="Arial" panose="020B0604020202020204" pitchFamily="34" charset="0"/>
              </a:rPr>
              <a:t>Стъпка 1 – Създаване на вътрешно-ведомствена работна група за изготвяне на аналитичните документи, които да послужат за разработване на работен проект на програма</a:t>
            </a:r>
            <a:r>
              <a:rPr lang="ru-RU" dirty="0">
                <a:solidFill>
                  <a:schemeClr val="tx2">
                    <a:lumMod val="75000"/>
                  </a:schemeClr>
                </a:solidFill>
                <a:cs typeface="Arial" panose="020B0604020202020204" pitchFamily="34" charset="0"/>
              </a:rPr>
              <a:t>;</a:t>
            </a:r>
            <a:endParaRPr lang="bg-BG" dirty="0">
              <a:solidFill>
                <a:schemeClr val="tx2">
                  <a:lumMod val="75000"/>
                </a:schemeClr>
              </a:solidFill>
              <a:cs typeface="Arial" panose="020B0604020202020204" pitchFamily="34" charset="0"/>
            </a:endParaRPr>
          </a:p>
          <a:p>
            <a:pPr marL="742950" lvl="1" indent="-285750" algn="just">
              <a:buSzPct val="60000"/>
              <a:buFont typeface="Wingdings" panose="05000000000000000000" pitchFamily="2" charset="2"/>
              <a:buChar char="Ø"/>
            </a:pPr>
            <a:r>
              <a:rPr lang="bg-BG" dirty="0">
                <a:solidFill>
                  <a:schemeClr val="tx2">
                    <a:lumMod val="75000"/>
                  </a:schemeClr>
                </a:solidFill>
                <a:cs typeface="Arial" panose="020B0604020202020204" pitchFamily="34" charset="0"/>
              </a:rPr>
              <a:t>Стъпка 2 – Създаване на ТРГ за разработване на ОПОС 2021-2027 г. </a:t>
            </a: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9" name="Picture 2" descr="C:\Users\NMihova\Desktop\Capture8.jpg"/>
          <p:cNvPicPr>
            <a:picLocks noChangeAspect="1" noChangeArrowheads="1"/>
          </p:cNvPicPr>
          <p:nvPr/>
        </p:nvPicPr>
        <p:blipFill>
          <a:blip r:embed="rId3"/>
          <a:srcRect/>
          <a:stretch>
            <a:fillRect/>
          </a:stretch>
        </p:blipFill>
        <p:spPr bwMode="auto">
          <a:xfrm>
            <a:off x="0" y="6260899"/>
            <a:ext cx="9154030" cy="597100"/>
          </a:xfrm>
          <a:prstGeom prst="rect">
            <a:avLst/>
          </a:prstGeom>
          <a:noFill/>
        </p:spPr>
      </p:pic>
      <p:pic>
        <p:nvPicPr>
          <p:cNvPr id="2097180"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1"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29" name="TextBox 4"/>
          <p:cNvSpPr txBox="1"/>
          <p:nvPr/>
        </p:nvSpPr>
        <p:spPr>
          <a:xfrm>
            <a:off x="1619673" y="597099"/>
            <a:ext cx="6012487" cy="523220"/>
          </a:xfrm>
          <a:prstGeom prst="rect">
            <a:avLst/>
          </a:prstGeom>
          <a:noFill/>
        </p:spPr>
        <p:txBody>
          <a:bodyPr wrap="square" rtlCol="0">
            <a:spAutoFit/>
          </a:bodyPr>
          <a:lstStyle/>
          <a:p>
            <a:pPr algn="r"/>
            <a:r>
              <a:rPr lang="be-BY" sz="2800" dirty="0">
                <a:solidFill>
                  <a:srgbClr val="009900"/>
                </a:solidFill>
              </a:rPr>
              <a:t>ОПОС 21-27 – Отключващи условия 1 </a:t>
            </a:r>
          </a:p>
        </p:txBody>
      </p:sp>
      <p:cxnSp>
        <p:nvCxnSpPr>
          <p:cNvPr id="3145735"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30" name="TextBox 1"/>
          <p:cNvSpPr txBox="1"/>
          <p:nvPr/>
        </p:nvSpPr>
        <p:spPr>
          <a:xfrm>
            <a:off x="251521" y="1556792"/>
            <a:ext cx="8064896" cy="1231106"/>
          </a:xfrm>
          <a:prstGeom prst="rect">
            <a:avLst/>
          </a:prstGeom>
          <a:noFill/>
        </p:spPr>
        <p:txBody>
          <a:bodyPr wrap="square" rtlCol="0">
            <a:spAutoFit/>
          </a:bodyPr>
          <a:lstStyle/>
          <a:p>
            <a:endParaRPr dirty="0"/>
          </a:p>
          <a:p>
            <a:endParaRPr lang="zh-CN" altLang="en-US" dirty="0"/>
          </a:p>
          <a:p>
            <a:endParaRPr lang="bg-BG" sz="2000" dirty="0">
              <a:solidFill>
                <a:schemeClr val="tx2">
                  <a:lumMod val="75000"/>
                </a:schemeClr>
              </a:solidFill>
              <a:highlight>
                <a:srgbClr val="FFFF00"/>
              </a:highlight>
              <a:cs typeface="Arial" panose="020B0604020202020204" pitchFamily="34" charset="0"/>
            </a:endParaRPr>
          </a:p>
          <a:p>
            <a:endParaRPr lang="bg-BG" dirty="0"/>
          </a:p>
        </p:txBody>
      </p:sp>
      <p:graphicFrame>
        <p:nvGraphicFramePr>
          <p:cNvPr id="4" name="Table 4">
            <a:extLst>
              <a:ext uri="{FF2B5EF4-FFF2-40B4-BE49-F238E27FC236}">
                <a16:creationId xmlns:a16="http://schemas.microsoft.com/office/drawing/2014/main" id="{C2FE1347-1567-41F2-8F07-103900601AE5}"/>
              </a:ext>
            </a:extLst>
          </p:cNvPr>
          <p:cNvGraphicFramePr>
            <a:graphicFrameLocks noGrp="1"/>
          </p:cNvGraphicFramePr>
          <p:nvPr>
            <p:extLst>
              <p:ext uri="{D42A27DB-BD31-4B8C-83A1-F6EECF244321}">
                <p14:modId xmlns:p14="http://schemas.microsoft.com/office/powerpoint/2010/main" val="646315704"/>
              </p:ext>
            </p:extLst>
          </p:nvPr>
        </p:nvGraphicFramePr>
        <p:xfrm>
          <a:off x="216125" y="1745299"/>
          <a:ext cx="8795179" cy="3987957"/>
        </p:xfrm>
        <a:graphic>
          <a:graphicData uri="http://schemas.openxmlformats.org/drawingml/2006/table">
            <a:tbl>
              <a:tblPr firstRow="1" bandRow="1">
                <a:tableStyleId>{F5AB1C69-6EDB-4FF4-983F-18BD219EF322}</a:tableStyleId>
              </a:tblPr>
              <a:tblGrid>
                <a:gridCol w="2411659">
                  <a:extLst>
                    <a:ext uri="{9D8B030D-6E8A-4147-A177-3AD203B41FA5}">
                      <a16:colId xmlns:a16="http://schemas.microsoft.com/office/drawing/2014/main" val="1824169398"/>
                    </a:ext>
                  </a:extLst>
                </a:gridCol>
                <a:gridCol w="1872208">
                  <a:extLst>
                    <a:ext uri="{9D8B030D-6E8A-4147-A177-3AD203B41FA5}">
                      <a16:colId xmlns:a16="http://schemas.microsoft.com/office/drawing/2014/main" val="948856945"/>
                    </a:ext>
                  </a:extLst>
                </a:gridCol>
                <a:gridCol w="1980828">
                  <a:extLst>
                    <a:ext uri="{9D8B030D-6E8A-4147-A177-3AD203B41FA5}">
                      <a16:colId xmlns:a16="http://schemas.microsoft.com/office/drawing/2014/main" val="280894816"/>
                    </a:ext>
                  </a:extLst>
                </a:gridCol>
                <a:gridCol w="1475556">
                  <a:extLst>
                    <a:ext uri="{9D8B030D-6E8A-4147-A177-3AD203B41FA5}">
                      <a16:colId xmlns:a16="http://schemas.microsoft.com/office/drawing/2014/main" val="4016244029"/>
                    </a:ext>
                  </a:extLst>
                </a:gridCol>
                <a:gridCol w="1054928">
                  <a:extLst>
                    <a:ext uri="{9D8B030D-6E8A-4147-A177-3AD203B41FA5}">
                      <a16:colId xmlns:a16="http://schemas.microsoft.com/office/drawing/2014/main" val="2906152815"/>
                    </a:ext>
                  </a:extLst>
                </a:gridCol>
              </a:tblGrid>
              <a:tr h="1005206">
                <a:tc>
                  <a:txBody>
                    <a:bodyPr/>
                    <a:lstStyle/>
                    <a:p>
                      <a:pPr algn="ctr"/>
                      <a:r>
                        <a:rPr lang="bg-BG" dirty="0"/>
                        <a:t>Специфична цел</a:t>
                      </a:r>
                    </a:p>
                  </a:txBody>
                  <a:tcPr anchor="ctr"/>
                </a:tc>
                <a:tc>
                  <a:txBody>
                    <a:bodyPr/>
                    <a:lstStyle/>
                    <a:p>
                      <a:pPr algn="ctr"/>
                      <a:r>
                        <a:rPr lang="bg-BG" dirty="0"/>
                        <a:t>Отключващо условие</a:t>
                      </a:r>
                    </a:p>
                  </a:txBody>
                  <a:tcPr anchor="ctr"/>
                </a:tc>
                <a:tc>
                  <a:txBody>
                    <a:bodyPr/>
                    <a:lstStyle/>
                    <a:p>
                      <a:pPr algn="ctr"/>
                      <a:r>
                        <a:rPr lang="bg-BG" dirty="0"/>
                        <a:t>Необходими действия</a:t>
                      </a:r>
                    </a:p>
                  </a:txBody>
                  <a:tcPr anchor="ctr"/>
                </a:tc>
                <a:tc>
                  <a:txBody>
                    <a:bodyPr/>
                    <a:lstStyle/>
                    <a:p>
                      <a:pPr algn="ctr"/>
                      <a:r>
                        <a:rPr lang="bg-BG" dirty="0"/>
                        <a:t>Отговорни институции</a:t>
                      </a:r>
                    </a:p>
                  </a:txBody>
                  <a:tcPr anchor="ctr"/>
                </a:tc>
                <a:tc>
                  <a:txBody>
                    <a:bodyPr/>
                    <a:lstStyle/>
                    <a:p>
                      <a:pPr algn="ctr"/>
                      <a:r>
                        <a:rPr lang="bg-BG" dirty="0"/>
                        <a:t>Срок</a:t>
                      </a:r>
                    </a:p>
                  </a:txBody>
                  <a:tcPr anchor="ctr"/>
                </a:tc>
                <a:extLst>
                  <a:ext uri="{0D108BD9-81ED-4DB2-BD59-A6C34878D82A}">
                    <a16:rowId xmlns:a16="http://schemas.microsoft.com/office/drawing/2014/main" val="333198599"/>
                  </a:ext>
                </a:extLst>
              </a:tr>
              <a:tr h="2982751">
                <a:tc>
                  <a:txBody>
                    <a:bodyPr/>
                    <a:lstStyle/>
                    <a:p>
                      <a:r>
                        <a:rPr lang="bg-BG" noProof="0" dirty="0">
                          <a:solidFill>
                            <a:srgbClr val="003300"/>
                          </a:solidFill>
                        </a:rPr>
                        <a:t>Насърчаване на приспособяването към изменението на климата, управление на риска и устойчивост на бедствия </a:t>
                      </a:r>
                    </a:p>
                  </a:txBody>
                  <a:tcPr anchor="ctr"/>
                </a:tc>
                <a:tc>
                  <a:txBody>
                    <a:bodyPr/>
                    <a:lstStyle/>
                    <a:p>
                      <a:r>
                        <a:rPr lang="bg-BG" noProof="0" dirty="0">
                          <a:solidFill>
                            <a:srgbClr val="003300"/>
                          </a:solidFill>
                        </a:rPr>
                        <a:t>Ефективната рамка за управление на риска от бедствия</a:t>
                      </a:r>
                    </a:p>
                  </a:txBody>
                  <a:tcPr anchor="ctr"/>
                </a:tc>
                <a:tc>
                  <a:txBody>
                    <a:bodyPr/>
                    <a:lstStyle/>
                    <a:p>
                      <a:r>
                        <a:rPr lang="bg-BG" noProof="0" dirty="0">
                          <a:solidFill>
                            <a:srgbClr val="003300"/>
                          </a:solidFill>
                        </a:rPr>
                        <a:t>Изготвяне и приемане на Национален план за управление на риска от бедствия </a:t>
                      </a:r>
                    </a:p>
                  </a:txBody>
                  <a:tcPr anchor="ctr"/>
                </a:tc>
                <a:tc>
                  <a:txBody>
                    <a:bodyPr/>
                    <a:lstStyle/>
                    <a:p>
                      <a:pPr algn="ctr"/>
                      <a:r>
                        <a:rPr lang="bg-BG" noProof="0" dirty="0">
                          <a:solidFill>
                            <a:srgbClr val="003300"/>
                          </a:solidFill>
                        </a:rPr>
                        <a:t>Водещ: МВР съвместно с: МОСВ, МЗХГ, МРРБ, АЯР, МФ</a:t>
                      </a:r>
                    </a:p>
                  </a:txBody>
                  <a:tcPr anchor="ctr"/>
                </a:tc>
                <a:tc>
                  <a:txBody>
                    <a:bodyPr/>
                    <a:lstStyle/>
                    <a:p>
                      <a:pPr algn="ctr"/>
                      <a:r>
                        <a:rPr lang="bg-BG" dirty="0">
                          <a:solidFill>
                            <a:srgbClr val="003300"/>
                          </a:solidFill>
                        </a:rPr>
                        <a:t>12.2020</a:t>
                      </a:r>
                    </a:p>
                    <a:p>
                      <a:pPr algn="ctr"/>
                      <a:endParaRPr lang="bg-BG" dirty="0">
                        <a:solidFill>
                          <a:srgbClr val="003300"/>
                        </a:solidFill>
                      </a:endParaRPr>
                    </a:p>
                  </a:txBody>
                  <a:tcPr anchor="ctr"/>
                </a:tc>
                <a:extLst>
                  <a:ext uri="{0D108BD9-81ED-4DB2-BD59-A6C34878D82A}">
                    <a16:rowId xmlns:a16="http://schemas.microsoft.com/office/drawing/2014/main" val="1495233633"/>
                  </a:ext>
                </a:extLst>
              </a:tr>
            </a:tbl>
          </a:graphicData>
        </a:graphic>
      </p:graphicFrame>
    </p:spTree>
    <p:extLst>
      <p:ext uri="{BB962C8B-B14F-4D97-AF65-F5344CB8AC3E}">
        <p14:creationId xmlns:p14="http://schemas.microsoft.com/office/powerpoint/2010/main" val="15934716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9" name="Picture 2" descr="C:\Users\NMihova\Desktop\Capture8.jpg"/>
          <p:cNvPicPr>
            <a:picLocks noChangeAspect="1" noChangeArrowheads="1"/>
          </p:cNvPicPr>
          <p:nvPr/>
        </p:nvPicPr>
        <p:blipFill>
          <a:blip r:embed="rId3"/>
          <a:srcRect/>
          <a:stretch>
            <a:fillRect/>
          </a:stretch>
        </p:blipFill>
        <p:spPr bwMode="auto">
          <a:xfrm>
            <a:off x="0" y="6260899"/>
            <a:ext cx="9154030" cy="597100"/>
          </a:xfrm>
          <a:prstGeom prst="rect">
            <a:avLst/>
          </a:prstGeom>
          <a:noFill/>
        </p:spPr>
      </p:pic>
      <p:pic>
        <p:nvPicPr>
          <p:cNvPr id="2097180"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1"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29" name="TextBox 4"/>
          <p:cNvSpPr txBox="1"/>
          <p:nvPr/>
        </p:nvSpPr>
        <p:spPr>
          <a:xfrm>
            <a:off x="1691680" y="597099"/>
            <a:ext cx="5940480" cy="523220"/>
          </a:xfrm>
          <a:prstGeom prst="rect">
            <a:avLst/>
          </a:prstGeom>
          <a:noFill/>
        </p:spPr>
        <p:txBody>
          <a:bodyPr wrap="square" rtlCol="0">
            <a:spAutoFit/>
          </a:bodyPr>
          <a:lstStyle/>
          <a:p>
            <a:pPr algn="r"/>
            <a:r>
              <a:rPr lang="be-BY" sz="2800" dirty="0">
                <a:solidFill>
                  <a:srgbClr val="009900"/>
                </a:solidFill>
              </a:rPr>
              <a:t>ОПОС 21-27 – Отключващи условия 2 </a:t>
            </a:r>
          </a:p>
        </p:txBody>
      </p:sp>
      <p:cxnSp>
        <p:nvCxnSpPr>
          <p:cNvPr id="3145735"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30" name="TextBox 1"/>
          <p:cNvSpPr txBox="1"/>
          <p:nvPr/>
        </p:nvSpPr>
        <p:spPr>
          <a:xfrm>
            <a:off x="251521" y="1556792"/>
            <a:ext cx="8064896" cy="1231106"/>
          </a:xfrm>
          <a:prstGeom prst="rect">
            <a:avLst/>
          </a:prstGeom>
          <a:noFill/>
        </p:spPr>
        <p:txBody>
          <a:bodyPr wrap="square" rtlCol="0">
            <a:spAutoFit/>
          </a:bodyPr>
          <a:lstStyle/>
          <a:p>
            <a:endParaRPr dirty="0"/>
          </a:p>
          <a:p>
            <a:endParaRPr lang="zh-CN" altLang="en-US" dirty="0"/>
          </a:p>
          <a:p>
            <a:endParaRPr lang="bg-BG" sz="2000" dirty="0">
              <a:solidFill>
                <a:schemeClr val="tx2">
                  <a:lumMod val="75000"/>
                </a:schemeClr>
              </a:solidFill>
              <a:highlight>
                <a:srgbClr val="FFFF00"/>
              </a:highlight>
              <a:cs typeface="Arial" panose="020B0604020202020204" pitchFamily="34" charset="0"/>
            </a:endParaRPr>
          </a:p>
          <a:p>
            <a:endParaRPr lang="bg-BG" dirty="0"/>
          </a:p>
        </p:txBody>
      </p:sp>
      <p:graphicFrame>
        <p:nvGraphicFramePr>
          <p:cNvPr id="4" name="Table 4">
            <a:extLst>
              <a:ext uri="{FF2B5EF4-FFF2-40B4-BE49-F238E27FC236}">
                <a16:creationId xmlns:a16="http://schemas.microsoft.com/office/drawing/2014/main" id="{C2FE1347-1567-41F2-8F07-103900601AE5}"/>
              </a:ext>
            </a:extLst>
          </p:cNvPr>
          <p:cNvGraphicFramePr>
            <a:graphicFrameLocks noGrp="1"/>
          </p:cNvGraphicFramePr>
          <p:nvPr>
            <p:extLst>
              <p:ext uri="{D42A27DB-BD31-4B8C-83A1-F6EECF244321}">
                <p14:modId xmlns:p14="http://schemas.microsoft.com/office/powerpoint/2010/main" val="1220708626"/>
              </p:ext>
            </p:extLst>
          </p:nvPr>
        </p:nvGraphicFramePr>
        <p:xfrm>
          <a:off x="251520" y="1443568"/>
          <a:ext cx="8795179" cy="4519437"/>
        </p:xfrm>
        <a:graphic>
          <a:graphicData uri="http://schemas.openxmlformats.org/drawingml/2006/table">
            <a:tbl>
              <a:tblPr firstRow="1" bandRow="1">
                <a:tableStyleId>{F5AB1C69-6EDB-4FF4-983F-18BD219EF322}</a:tableStyleId>
              </a:tblPr>
              <a:tblGrid>
                <a:gridCol w="1512168">
                  <a:extLst>
                    <a:ext uri="{9D8B030D-6E8A-4147-A177-3AD203B41FA5}">
                      <a16:colId xmlns:a16="http://schemas.microsoft.com/office/drawing/2014/main" val="1824169398"/>
                    </a:ext>
                  </a:extLst>
                </a:gridCol>
                <a:gridCol w="2232248">
                  <a:extLst>
                    <a:ext uri="{9D8B030D-6E8A-4147-A177-3AD203B41FA5}">
                      <a16:colId xmlns:a16="http://schemas.microsoft.com/office/drawing/2014/main" val="948856945"/>
                    </a:ext>
                  </a:extLst>
                </a:gridCol>
                <a:gridCol w="2592288">
                  <a:extLst>
                    <a:ext uri="{9D8B030D-6E8A-4147-A177-3AD203B41FA5}">
                      <a16:colId xmlns:a16="http://schemas.microsoft.com/office/drawing/2014/main" val="280894816"/>
                    </a:ext>
                  </a:extLst>
                </a:gridCol>
                <a:gridCol w="1440160">
                  <a:extLst>
                    <a:ext uri="{9D8B030D-6E8A-4147-A177-3AD203B41FA5}">
                      <a16:colId xmlns:a16="http://schemas.microsoft.com/office/drawing/2014/main" val="4016244029"/>
                    </a:ext>
                  </a:extLst>
                </a:gridCol>
                <a:gridCol w="1018315">
                  <a:extLst>
                    <a:ext uri="{9D8B030D-6E8A-4147-A177-3AD203B41FA5}">
                      <a16:colId xmlns:a16="http://schemas.microsoft.com/office/drawing/2014/main" val="2906152815"/>
                    </a:ext>
                  </a:extLst>
                </a:gridCol>
              </a:tblGrid>
              <a:tr h="770397">
                <a:tc>
                  <a:txBody>
                    <a:bodyPr/>
                    <a:lstStyle/>
                    <a:p>
                      <a:pPr algn="ctr"/>
                      <a:r>
                        <a:rPr lang="bg-BG" b="1" dirty="0"/>
                        <a:t>Специфична цел</a:t>
                      </a:r>
                    </a:p>
                  </a:txBody>
                  <a:tcPr anchor="ctr"/>
                </a:tc>
                <a:tc>
                  <a:txBody>
                    <a:bodyPr/>
                    <a:lstStyle/>
                    <a:p>
                      <a:pPr algn="ctr"/>
                      <a:r>
                        <a:rPr lang="bg-BG" b="1" dirty="0"/>
                        <a:t>Отключващо условие</a:t>
                      </a:r>
                    </a:p>
                  </a:txBody>
                  <a:tcPr anchor="ctr"/>
                </a:tc>
                <a:tc>
                  <a:txBody>
                    <a:bodyPr/>
                    <a:lstStyle/>
                    <a:p>
                      <a:pPr algn="ctr"/>
                      <a:r>
                        <a:rPr lang="bg-BG" b="1" dirty="0"/>
                        <a:t>Необходими действия</a:t>
                      </a:r>
                    </a:p>
                  </a:txBody>
                  <a:tcPr anchor="ctr"/>
                </a:tc>
                <a:tc>
                  <a:txBody>
                    <a:bodyPr/>
                    <a:lstStyle/>
                    <a:p>
                      <a:pPr algn="ctr"/>
                      <a:r>
                        <a:rPr lang="bg-BG" b="1" dirty="0"/>
                        <a:t>Отговорни институции</a:t>
                      </a:r>
                    </a:p>
                  </a:txBody>
                  <a:tcPr anchor="ctr"/>
                </a:tc>
                <a:tc>
                  <a:txBody>
                    <a:bodyPr/>
                    <a:lstStyle/>
                    <a:p>
                      <a:pPr algn="ctr"/>
                      <a:r>
                        <a:rPr lang="bg-BG" b="1" dirty="0"/>
                        <a:t>Срок</a:t>
                      </a:r>
                    </a:p>
                  </a:txBody>
                  <a:tcPr anchor="ctr"/>
                </a:tc>
                <a:extLst>
                  <a:ext uri="{0D108BD9-81ED-4DB2-BD59-A6C34878D82A}">
                    <a16:rowId xmlns:a16="http://schemas.microsoft.com/office/drawing/2014/main" val="333198599"/>
                  </a:ext>
                </a:extLst>
              </a:tr>
              <a:tr h="770397">
                <a:tc>
                  <a:txBody>
                    <a:bodyPr/>
                    <a:lstStyle/>
                    <a:p>
                      <a:r>
                        <a:rPr lang="bg-BG" noProof="0" dirty="0">
                          <a:solidFill>
                            <a:srgbClr val="003300"/>
                          </a:solidFill>
                        </a:rPr>
                        <a:t>Насърчаване на устойчиво управление на водите </a:t>
                      </a:r>
                    </a:p>
                  </a:txBody>
                  <a:tcPr anchor="ctr"/>
                </a:tc>
                <a:tc>
                  <a:txBody>
                    <a:bodyPr/>
                    <a:lstStyle/>
                    <a:p>
                      <a:r>
                        <a:rPr lang="bg-BG" noProof="0" dirty="0">
                          <a:solidFill>
                            <a:srgbClr val="003300"/>
                          </a:solidFill>
                        </a:rPr>
                        <a:t>Актуализирано планиране за необходимите инвестиции в секторите на водите и на отпадъчните води</a:t>
                      </a:r>
                    </a:p>
                  </a:txBody>
                  <a:tcPr anchor="ctr"/>
                </a:tc>
                <a:tc>
                  <a:txBody>
                    <a:bodyPr/>
                    <a:lstStyle/>
                    <a:p>
                      <a:r>
                        <a:rPr lang="bg-BG" noProof="0" dirty="0">
                          <a:solidFill>
                            <a:srgbClr val="003300"/>
                          </a:solidFill>
                        </a:rPr>
                        <a:t>Изготвяне и приемане на Национален план за необходимите инвестиции за ВиК</a:t>
                      </a:r>
                    </a:p>
                  </a:txBody>
                  <a:tcPr anchor="ctr"/>
                </a:tc>
                <a:tc>
                  <a:txBody>
                    <a:bodyPr/>
                    <a:lstStyle/>
                    <a:p>
                      <a:pPr algn="ctr"/>
                      <a:r>
                        <a:rPr lang="bg-BG" noProof="0" dirty="0">
                          <a:solidFill>
                            <a:srgbClr val="003300"/>
                          </a:solidFill>
                        </a:rPr>
                        <a:t>Водещ: МРРБ съвместно с: МОСВ, МЗ и МЗХГ</a:t>
                      </a:r>
                    </a:p>
                  </a:txBody>
                  <a:tcPr anchor="ctr"/>
                </a:tc>
                <a:tc>
                  <a:txBody>
                    <a:bodyPr/>
                    <a:lstStyle/>
                    <a:p>
                      <a:pPr algn="ctr"/>
                      <a:r>
                        <a:rPr lang="bg-BG" dirty="0">
                          <a:solidFill>
                            <a:srgbClr val="003300"/>
                          </a:solidFill>
                        </a:rPr>
                        <a:t>06.2020</a:t>
                      </a:r>
                    </a:p>
                  </a:txBody>
                  <a:tcPr anchor="ctr"/>
                </a:tc>
                <a:extLst>
                  <a:ext uri="{0D108BD9-81ED-4DB2-BD59-A6C34878D82A}">
                    <a16:rowId xmlns:a16="http://schemas.microsoft.com/office/drawing/2014/main" val="2121684391"/>
                  </a:ext>
                </a:extLst>
              </a:tr>
              <a:tr h="770397">
                <a:tc>
                  <a:txBody>
                    <a:bodyPr/>
                    <a:lstStyle/>
                    <a:p>
                      <a:pPr algn="l"/>
                      <a:r>
                        <a:rPr lang="ru-RU" dirty="0">
                          <a:solidFill>
                            <a:srgbClr val="003300"/>
                          </a:solidFill>
                        </a:rPr>
                        <a:t>Насърчаване на </a:t>
                      </a:r>
                      <a:r>
                        <a:rPr lang="bg-BG" noProof="0" dirty="0">
                          <a:solidFill>
                            <a:srgbClr val="003300"/>
                          </a:solidFill>
                        </a:rPr>
                        <a:t>прехода към кръгова икономика </a:t>
                      </a:r>
                    </a:p>
                  </a:txBody>
                  <a:tcPr anchor="ctr"/>
                </a:tc>
                <a:tc>
                  <a:txBody>
                    <a:bodyPr/>
                    <a:lstStyle/>
                    <a:p>
                      <a:r>
                        <a:rPr lang="bg-BG" noProof="0" dirty="0">
                          <a:solidFill>
                            <a:srgbClr val="003300"/>
                          </a:solidFill>
                        </a:rPr>
                        <a:t>Актуализирани планове за управление на отпадъците</a:t>
                      </a:r>
                    </a:p>
                  </a:txBody>
                  <a:tcPr anchor="ctr"/>
                </a:tc>
                <a:tc>
                  <a:txBody>
                    <a:bodyPr/>
                    <a:lstStyle/>
                    <a:p>
                      <a:r>
                        <a:rPr lang="bg-BG" noProof="0" dirty="0">
                          <a:solidFill>
                            <a:srgbClr val="003300"/>
                          </a:solidFill>
                        </a:rPr>
                        <a:t>Разработване и приемане на Национален план управление на отпадъците за периода 2021-2028 г.</a:t>
                      </a:r>
                    </a:p>
                  </a:txBody>
                  <a:tcPr anchor="ctr"/>
                </a:tc>
                <a:tc>
                  <a:txBody>
                    <a:bodyPr/>
                    <a:lstStyle/>
                    <a:p>
                      <a:pPr algn="ctr"/>
                      <a:r>
                        <a:rPr lang="bg-BG" dirty="0">
                          <a:solidFill>
                            <a:srgbClr val="003300"/>
                          </a:solidFill>
                        </a:rPr>
                        <a:t>Водещ: МОСВ </a:t>
                      </a:r>
                    </a:p>
                  </a:txBody>
                  <a:tcPr anchor="ctr"/>
                </a:tc>
                <a:tc>
                  <a:txBody>
                    <a:bodyPr/>
                    <a:lstStyle/>
                    <a:p>
                      <a:pPr algn="ctr"/>
                      <a:r>
                        <a:rPr lang="bg-BG" dirty="0">
                          <a:solidFill>
                            <a:srgbClr val="003300"/>
                          </a:solidFill>
                        </a:rPr>
                        <a:t>12.2020</a:t>
                      </a:r>
                    </a:p>
                  </a:txBody>
                  <a:tcPr anchor="ctr"/>
                </a:tc>
                <a:extLst>
                  <a:ext uri="{0D108BD9-81ED-4DB2-BD59-A6C34878D82A}">
                    <a16:rowId xmlns:a16="http://schemas.microsoft.com/office/drawing/2014/main" val="1495233633"/>
                  </a:ext>
                </a:extLst>
              </a:tr>
            </a:tbl>
          </a:graphicData>
        </a:graphic>
      </p:graphicFrame>
    </p:spTree>
    <p:extLst>
      <p:ext uri="{BB962C8B-B14F-4D97-AF65-F5344CB8AC3E}">
        <p14:creationId xmlns:p14="http://schemas.microsoft.com/office/powerpoint/2010/main" val="117835470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2" name="Picture 2" descr="C:\Users\NMihova\Desktop\Capture8.jpg"/>
          <p:cNvPicPr>
            <a:picLocks noChangeAspect="1" noChangeArrowheads="1"/>
          </p:cNvPicPr>
          <p:nvPr/>
        </p:nvPicPr>
        <p:blipFill>
          <a:blip r:embed="rId3"/>
          <a:srcRect/>
          <a:stretch>
            <a:fillRect/>
          </a:stretch>
        </p:blipFill>
        <p:spPr bwMode="auto">
          <a:xfrm>
            <a:off x="0" y="5737825"/>
            <a:ext cx="9154030" cy="1120174"/>
          </a:xfrm>
          <a:prstGeom prst="rect">
            <a:avLst/>
          </a:prstGeom>
          <a:noFill/>
        </p:spPr>
      </p:pic>
      <p:pic>
        <p:nvPicPr>
          <p:cNvPr id="2097183"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4"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34" name="TextBox 4"/>
          <p:cNvSpPr txBox="1"/>
          <p:nvPr/>
        </p:nvSpPr>
        <p:spPr>
          <a:xfrm>
            <a:off x="1107212" y="484547"/>
            <a:ext cx="6726205" cy="510540"/>
          </a:xfrm>
          <a:prstGeom prst="rect">
            <a:avLst/>
          </a:prstGeom>
          <a:noFill/>
        </p:spPr>
        <p:txBody>
          <a:bodyPr wrap="square" rtlCol="0">
            <a:spAutoFit/>
          </a:bodyPr>
          <a:lstStyle/>
          <a:p>
            <a:pPr algn="r"/>
            <a:r>
              <a:rPr lang="be-BY" sz="2800" dirty="0">
                <a:solidFill>
                  <a:srgbClr val="009900"/>
                </a:solidFill>
              </a:rPr>
              <a:t>Цели на политиката – Общ регламент </a:t>
            </a:r>
          </a:p>
        </p:txBody>
      </p:sp>
      <p:cxnSp>
        <p:nvCxnSpPr>
          <p:cNvPr id="3145736"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35" name="TextBox 1"/>
          <p:cNvSpPr txBox="1"/>
          <p:nvPr/>
        </p:nvSpPr>
        <p:spPr>
          <a:xfrm>
            <a:off x="395536" y="1484784"/>
            <a:ext cx="8496944" cy="4663441"/>
          </a:xfrm>
          <a:prstGeom prst="rect">
            <a:avLst/>
          </a:prstGeom>
          <a:noFill/>
        </p:spPr>
        <p:txBody>
          <a:bodyPr wrap="square" rtlCol="0">
            <a:spAutoFit/>
          </a:bodyPr>
          <a:lstStyle/>
          <a:p>
            <a:pPr algn="just"/>
            <a:r>
              <a:rPr lang="bg-BG" sz="2000" dirty="0">
                <a:solidFill>
                  <a:schemeClr val="tx2">
                    <a:lumMod val="75000"/>
                  </a:schemeClr>
                </a:solidFill>
                <a:cs typeface="Arial" panose="020B0604020202020204" pitchFamily="34" charset="0"/>
              </a:rPr>
              <a:t>Съгласно</a:t>
            </a:r>
            <a:r>
              <a:rPr lang="ru-RU" sz="2000" dirty="0">
                <a:solidFill>
                  <a:schemeClr val="tx2">
                    <a:lumMod val="75000"/>
                  </a:schemeClr>
                </a:solidFill>
                <a:cs typeface="Arial" panose="020B0604020202020204" pitchFamily="34" charset="0"/>
              </a:rPr>
              <a:t> проекта на Общ регламент ЕФРР, ЕСФ+, КФ и ЕФМДР </a:t>
            </a:r>
            <a:r>
              <a:rPr lang="bg-BG" sz="2000" dirty="0">
                <a:solidFill>
                  <a:schemeClr val="tx2">
                    <a:lumMod val="75000"/>
                  </a:schemeClr>
                </a:solidFill>
                <a:cs typeface="Arial" panose="020B0604020202020204" pitchFamily="34" charset="0"/>
              </a:rPr>
              <a:t>подпомагат следните цели на политиката (ЦП):</a:t>
            </a:r>
          </a:p>
          <a:p>
            <a:pPr marL="354013" indent="-354013" algn="just">
              <a:buFont typeface="+mj-lt"/>
              <a:buAutoNum type="arabicPeriod"/>
            </a:pPr>
            <a:r>
              <a:rPr lang="bg-BG" sz="2000" dirty="0">
                <a:solidFill>
                  <a:schemeClr val="tx2">
                    <a:lumMod val="75000"/>
                  </a:schemeClr>
                </a:solidFill>
                <a:cs typeface="Arial" panose="020B0604020202020204" pitchFamily="34" charset="0"/>
              </a:rPr>
              <a:t>По-интелигентна Европа чрез насърчаване на иновативния и интелигентен икономически преход;</a:t>
            </a:r>
          </a:p>
          <a:p>
            <a:pPr marL="354013" indent="-354013" algn="just">
              <a:buFont typeface="+mj-lt"/>
              <a:buAutoNum type="arabicPeriod"/>
            </a:pPr>
            <a:r>
              <a:rPr lang="bg-BG" sz="2000" b="1" dirty="0">
                <a:solidFill>
                  <a:srgbClr val="006600"/>
                </a:solidFill>
                <a:cs typeface="Arial" panose="020B0604020202020204" pitchFamily="34" charset="0"/>
              </a:rPr>
              <a:t>По-зелена, нисковъглеродна Европа чрез насърчаване на чист и справедлив енергиен преход, зелени и сини инвестиции, кръгова икономика, приспособяване към изменението на климата и превенция и управление на риска;</a:t>
            </a:r>
          </a:p>
          <a:p>
            <a:pPr marL="354013" indent="-354013" algn="just">
              <a:buFont typeface="+mj-lt"/>
              <a:buAutoNum type="arabicPeriod"/>
            </a:pPr>
            <a:r>
              <a:rPr lang="bg-BG" sz="2000" dirty="0">
                <a:solidFill>
                  <a:schemeClr val="tx2">
                    <a:lumMod val="75000"/>
                  </a:schemeClr>
                </a:solidFill>
                <a:cs typeface="Arial" panose="020B0604020202020204" pitchFamily="34" charset="0"/>
              </a:rPr>
              <a:t>По-добре свързана Европа чрез подобряване на мобилността и регионалната свързаност на ИКТ;</a:t>
            </a:r>
          </a:p>
          <a:p>
            <a:pPr marL="354013" indent="-354013" algn="just">
              <a:buFont typeface="+mj-lt"/>
              <a:buAutoNum type="arabicPeriod"/>
            </a:pPr>
            <a:r>
              <a:rPr lang="bg-BG" sz="2000" dirty="0">
                <a:solidFill>
                  <a:schemeClr val="tx2">
                    <a:lumMod val="75000"/>
                  </a:schemeClr>
                </a:solidFill>
                <a:cs typeface="Arial" panose="020B0604020202020204" pitchFamily="34" charset="0"/>
              </a:rPr>
              <a:t>По-социална Европа – реализиране на европейския стълб на социалните права;</a:t>
            </a:r>
          </a:p>
          <a:p>
            <a:pPr marL="354013" indent="-354013" algn="just">
              <a:buFont typeface="+mj-lt"/>
              <a:buAutoNum type="arabicPeriod"/>
            </a:pPr>
            <a:r>
              <a:rPr lang="bg-BG" sz="2000" dirty="0">
                <a:solidFill>
                  <a:schemeClr val="tx2">
                    <a:lumMod val="75000"/>
                  </a:schemeClr>
                </a:solidFill>
                <a:cs typeface="Arial" panose="020B0604020202020204" pitchFamily="34" charset="0"/>
              </a:rPr>
              <a:t>Европа по-близо до гражданите чрез насърчаване на устойчивото и интегрирано развитие на градските, селските и крайбрежните райони и на местните инициативи.</a:t>
            </a:r>
            <a:endParaRPr lang="bg-BG" sz="1100" dirty="0">
              <a:solidFill>
                <a:schemeClr val="tx2">
                  <a:lumMod val="75000"/>
                </a:schemeClr>
              </a:solidFill>
              <a:cs typeface="Arial" panose="020B0604020202020204" pitchFamily="34" charset="0"/>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5" name="Picture 2" descr="C:\Users\NMihova\Desktop\Capture8.jpg"/>
          <p:cNvPicPr>
            <a:picLocks noChangeAspect="1" noChangeArrowheads="1"/>
          </p:cNvPicPr>
          <p:nvPr/>
        </p:nvPicPr>
        <p:blipFill>
          <a:blip r:embed="rId3"/>
          <a:srcRect/>
          <a:stretch>
            <a:fillRect/>
          </a:stretch>
        </p:blipFill>
        <p:spPr bwMode="auto">
          <a:xfrm>
            <a:off x="0" y="5949280"/>
            <a:ext cx="9154030" cy="908720"/>
          </a:xfrm>
          <a:prstGeom prst="rect">
            <a:avLst/>
          </a:prstGeom>
          <a:noFill/>
        </p:spPr>
      </p:pic>
      <p:pic>
        <p:nvPicPr>
          <p:cNvPr id="2097186"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7"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39" name="TextBox 4"/>
          <p:cNvSpPr txBox="1"/>
          <p:nvPr/>
        </p:nvSpPr>
        <p:spPr>
          <a:xfrm>
            <a:off x="1907704" y="597099"/>
            <a:ext cx="5724456" cy="523220"/>
          </a:xfrm>
          <a:prstGeom prst="rect">
            <a:avLst/>
          </a:prstGeom>
          <a:noFill/>
        </p:spPr>
        <p:txBody>
          <a:bodyPr wrap="square" rtlCol="0">
            <a:spAutoFit/>
          </a:bodyPr>
          <a:lstStyle/>
          <a:p>
            <a:pPr algn="r"/>
            <a:r>
              <a:rPr lang="be-BY" sz="2800" dirty="0">
                <a:solidFill>
                  <a:srgbClr val="009900"/>
                </a:solidFill>
              </a:rPr>
              <a:t>ВИЗИЯ ЗА ОПОС 21-27 г. - 1 </a:t>
            </a:r>
          </a:p>
        </p:txBody>
      </p:sp>
      <p:cxnSp>
        <p:nvCxnSpPr>
          <p:cNvPr id="3145737"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40" name="TextBox 1"/>
          <p:cNvSpPr txBox="1"/>
          <p:nvPr/>
        </p:nvSpPr>
        <p:spPr>
          <a:xfrm>
            <a:off x="269883" y="1556792"/>
            <a:ext cx="8519776" cy="4278094"/>
          </a:xfrm>
          <a:prstGeom prst="rect">
            <a:avLst/>
          </a:prstGeom>
          <a:noFill/>
        </p:spPr>
        <p:txBody>
          <a:bodyPr wrap="square" rtlCol="0">
            <a:spAutoFit/>
          </a:bodyPr>
          <a:lstStyle/>
          <a:p>
            <a:pPr marL="342900" indent="-342900" algn="just">
              <a:spcBef>
                <a:spcPts val="600"/>
              </a:spcBef>
              <a:spcAft>
                <a:spcPts val="600"/>
              </a:spcAft>
              <a:buFont typeface="Wingdings" panose="05000000000000000000" pitchFamily="2" charset="2"/>
              <a:buChar char="Ø"/>
            </a:pPr>
            <a:r>
              <a:rPr lang="bg-BG" sz="2200" dirty="0">
                <a:solidFill>
                  <a:schemeClr val="tx2">
                    <a:lumMod val="75000"/>
                  </a:schemeClr>
                </a:solidFill>
                <a:cs typeface="Arial" panose="020B0604020202020204" pitchFamily="34" charset="0"/>
              </a:rPr>
              <a:t>Секторна оперативна програма с хоризонтален характер;</a:t>
            </a:r>
            <a:endParaRPr lang="bg-BG" altLang="zh-CN" dirty="0"/>
          </a:p>
          <a:p>
            <a:pPr marL="342900" indent="-342900" algn="just">
              <a:spcBef>
                <a:spcPts val="600"/>
              </a:spcBef>
              <a:spcAft>
                <a:spcPts val="600"/>
              </a:spcAft>
              <a:buFont typeface="Wingdings" panose="05000000000000000000" pitchFamily="2" charset="2"/>
              <a:buChar char="Ø"/>
            </a:pPr>
            <a:r>
              <a:rPr lang="bg-BG" sz="2200" dirty="0">
                <a:solidFill>
                  <a:schemeClr val="tx2">
                    <a:lumMod val="75000"/>
                  </a:schemeClr>
                </a:solidFill>
                <a:cs typeface="Arial" panose="020B0604020202020204" pitchFamily="34" charset="0"/>
              </a:rPr>
              <a:t>Подкрепа </a:t>
            </a:r>
            <a:r>
              <a:rPr lang="bg-BG" sz="2200" b="1" dirty="0">
                <a:solidFill>
                  <a:schemeClr val="tx2">
                    <a:lumMod val="75000"/>
                  </a:schemeClr>
                </a:solidFill>
                <a:cs typeface="Arial" panose="020B0604020202020204" pitchFamily="34" charset="0"/>
              </a:rPr>
              <a:t>за устойчиво развитие и утвърждаване целта за съхраняване, опазване и подобряване на качеството на околната среда;</a:t>
            </a:r>
            <a:endParaRPr lang="bg-BG" sz="2200" dirty="0">
              <a:solidFill>
                <a:schemeClr val="tx2">
                  <a:lumMod val="75000"/>
                </a:schemeClr>
              </a:solidFill>
              <a:cs typeface="Arial" panose="020B0604020202020204" pitchFamily="34" charset="0"/>
            </a:endParaRPr>
          </a:p>
          <a:p>
            <a:pPr marL="342900" indent="-342900" algn="just">
              <a:spcBef>
                <a:spcPts val="600"/>
              </a:spcBef>
              <a:spcAft>
                <a:spcPts val="600"/>
              </a:spcAft>
              <a:buFont typeface="Wingdings" panose="05000000000000000000" pitchFamily="2" charset="2"/>
              <a:buChar char="Ø"/>
            </a:pPr>
            <a:r>
              <a:rPr lang="bg-BG" sz="2200" dirty="0">
                <a:solidFill>
                  <a:schemeClr val="tx2">
                    <a:lumMod val="75000"/>
                  </a:schemeClr>
                </a:solidFill>
                <a:cs typeface="Arial" panose="020B0604020202020204" pitchFamily="34" charset="0"/>
              </a:rPr>
              <a:t> Насоченост към постигане на </a:t>
            </a:r>
            <a:r>
              <a:rPr lang="bg-BG" sz="2200" b="1" dirty="0">
                <a:solidFill>
                  <a:schemeClr val="tx2">
                    <a:lumMod val="75000"/>
                  </a:schemeClr>
                </a:solidFill>
                <a:cs typeface="Arial" panose="020B0604020202020204" pitchFamily="34" charset="0"/>
              </a:rPr>
              <a:t>Цел на политиката 2 </a:t>
            </a:r>
            <a:r>
              <a:rPr lang="bg-BG" sz="2200" dirty="0">
                <a:solidFill>
                  <a:schemeClr val="tx2">
                    <a:lumMod val="75000"/>
                  </a:schemeClr>
                </a:solidFill>
                <a:cs typeface="Arial" panose="020B0604020202020204" pitchFamily="34" charset="0"/>
              </a:rPr>
              <a:t>от проекта на Общ Регламент: </a:t>
            </a:r>
          </a:p>
          <a:p>
            <a:pPr marL="800100" lvl="1" indent="-342900" algn="just">
              <a:spcBef>
                <a:spcPts val="600"/>
              </a:spcBef>
              <a:spcAft>
                <a:spcPts val="600"/>
              </a:spcAft>
              <a:buFont typeface="Wingdings" panose="05000000000000000000" pitchFamily="2" charset="2"/>
              <a:buChar char="ü"/>
            </a:pPr>
            <a:r>
              <a:rPr lang="bg-BG" sz="2200" dirty="0">
                <a:solidFill>
                  <a:schemeClr val="tx2">
                    <a:lumMod val="75000"/>
                  </a:schemeClr>
                </a:solidFill>
                <a:cs typeface="Arial" panose="020B0604020202020204" pitchFamily="34" charset="0"/>
              </a:rPr>
              <a:t>„</a:t>
            </a:r>
            <a:r>
              <a:rPr lang="bg-BG" sz="2200" b="1" i="1" dirty="0">
                <a:solidFill>
                  <a:srgbClr val="006600"/>
                </a:solidFill>
                <a:cs typeface="Arial" panose="020B0604020202020204" pitchFamily="34" charset="0"/>
              </a:rPr>
              <a:t>По-зелена, нисковъглеродна Европа чрез насърчаване на чист и справедлив енергиен преход, зелени и сини инвестиции, кръгова икономика, приспособяване към изменението на климата и превенция и управление на риска</a:t>
            </a:r>
            <a:r>
              <a:rPr lang="bg-BG" sz="2200" dirty="0">
                <a:solidFill>
                  <a:srgbClr val="006600"/>
                </a:solidFill>
                <a:cs typeface="Arial" panose="020B0604020202020204" pitchFamily="34" charset="0"/>
              </a:rPr>
              <a:t>“</a:t>
            </a:r>
            <a:endParaRPr lang="bg-BG" sz="2000" dirty="0">
              <a:solidFill>
                <a:srgbClr val="006600"/>
              </a:solidFill>
              <a:cs typeface="Arial" panose="020B0604020202020204" pitchFamily="34" charset="0"/>
            </a:endParaRPr>
          </a:p>
        </p:txBody>
      </p:sp>
    </p:spTree>
  </p:cSld>
  <p:clrMapOvr>
    <a:masterClrMapping/>
  </p:clrMapOvr>
  <p:transition spd="slow">
    <p:fade/>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2077</TotalTime>
  <Words>2034</Words>
  <Application>Microsoft Office PowerPoint</Application>
  <PresentationFormat>On-screen Show (4:3)</PresentationFormat>
  <Paragraphs>230</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(Body)</vt:lpstr>
      <vt:lpstr>Wingdings</vt:lpstr>
      <vt:lpstr>1_Office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БЛАГОДАРЯ ЗА ВНИМАНИЕТО!         programming@moew.government.bg    https://www.eufunds.bg/bg/opos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DVasileva</dc:creator>
  <cp:lastModifiedBy>OPOS BG14</cp:lastModifiedBy>
  <cp:revision>107</cp:revision>
  <dcterms:created xsi:type="dcterms:W3CDTF">2013-04-01T19:50:56Z</dcterms:created>
  <dcterms:modified xsi:type="dcterms:W3CDTF">2020-01-20T09:17:37Z</dcterms:modified>
</cp:coreProperties>
</file>