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handoutMasterIdLst>
    <p:handoutMasterId r:id="rId25"/>
  </p:handoutMasterIdLst>
  <p:sldIdLst>
    <p:sldId id="410" r:id="rId2"/>
    <p:sldId id="421" r:id="rId3"/>
    <p:sldId id="422" r:id="rId4"/>
    <p:sldId id="427" r:id="rId5"/>
    <p:sldId id="429" r:id="rId6"/>
    <p:sldId id="431" r:id="rId7"/>
    <p:sldId id="439" r:id="rId8"/>
    <p:sldId id="432" r:id="rId9"/>
    <p:sldId id="433" r:id="rId10"/>
    <p:sldId id="434" r:id="rId11"/>
    <p:sldId id="440" r:id="rId12"/>
    <p:sldId id="441" r:id="rId13"/>
    <p:sldId id="435" r:id="rId14"/>
    <p:sldId id="436" r:id="rId15"/>
    <p:sldId id="430" r:id="rId16"/>
    <p:sldId id="442" r:id="rId17"/>
    <p:sldId id="443" r:id="rId18"/>
    <p:sldId id="444" r:id="rId19"/>
    <p:sldId id="445" r:id="rId20"/>
    <p:sldId id="446" r:id="rId21"/>
    <p:sldId id="423" r:id="rId22"/>
    <p:sldId id="415" r:id="rId23"/>
  </p:sldIdLst>
  <p:sldSz cx="9144000" cy="6858000" type="screen4x3"/>
  <p:notesSz cx="68199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Tsvetkova" initials="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a:srgbClr val="006600"/>
    <a:srgbClr val="17375E"/>
    <a:srgbClr val="CC3300"/>
    <a:srgbClr val="663300"/>
    <a:srgbClr val="FFCC00"/>
    <a:srgbClr val="000066"/>
    <a:srgbClr val="000099"/>
    <a:srgbClr val="FF99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71" autoAdjust="0"/>
    <p:restoredTop sz="92308" autoAdjust="0"/>
  </p:normalViewPr>
  <p:slideViewPr>
    <p:cSldViewPr>
      <p:cViewPr varScale="1">
        <p:scale>
          <a:sx n="106" d="100"/>
          <a:sy n="106" d="100"/>
        </p:scale>
        <p:origin x="175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5290" cy="496570"/>
          </a:xfrm>
          <a:prstGeom prst="rect">
            <a:avLst/>
          </a:prstGeom>
        </p:spPr>
        <p:txBody>
          <a:bodyPr vert="horz" lIns="93177" tIns="46589" rIns="93177" bIns="46589" rtlCol="0"/>
          <a:lstStyle>
            <a:lvl1pPr algn="l">
              <a:defRPr sz="1200"/>
            </a:lvl1pPr>
          </a:lstStyle>
          <a:p>
            <a:endParaRPr lang="bg-BG"/>
          </a:p>
        </p:txBody>
      </p:sp>
      <p:sp>
        <p:nvSpPr>
          <p:cNvPr id="3" name="Date Placeholder 2"/>
          <p:cNvSpPr>
            <a:spLocks noGrp="1"/>
          </p:cNvSpPr>
          <p:nvPr>
            <p:ph type="dt" sz="quarter" idx="1"/>
          </p:nvPr>
        </p:nvSpPr>
        <p:spPr>
          <a:xfrm>
            <a:off x="3863032" y="0"/>
            <a:ext cx="2955290" cy="496570"/>
          </a:xfrm>
          <a:prstGeom prst="rect">
            <a:avLst/>
          </a:prstGeom>
        </p:spPr>
        <p:txBody>
          <a:bodyPr vert="horz" lIns="93177" tIns="46589" rIns="93177" bIns="46589" rtlCol="0"/>
          <a:lstStyle>
            <a:lvl1pPr algn="r">
              <a:defRPr sz="1200"/>
            </a:lvl1pPr>
          </a:lstStyle>
          <a:p>
            <a:fld id="{1B909493-B41E-4590-B1FB-08F1A94AED83}" type="datetimeFigureOut">
              <a:rPr lang="bg-BG" smtClean="0"/>
              <a:pPr/>
              <a:t>23.7.2020 г.</a:t>
            </a:fld>
            <a:endParaRPr lang="bg-BG"/>
          </a:p>
        </p:txBody>
      </p:sp>
      <p:sp>
        <p:nvSpPr>
          <p:cNvPr id="4" name="Footer Placeholder 3"/>
          <p:cNvSpPr>
            <a:spLocks noGrp="1"/>
          </p:cNvSpPr>
          <p:nvPr>
            <p:ph type="ftr" sz="quarter" idx="2"/>
          </p:nvPr>
        </p:nvSpPr>
        <p:spPr>
          <a:xfrm>
            <a:off x="0" y="9433107"/>
            <a:ext cx="2955290" cy="496570"/>
          </a:xfrm>
          <a:prstGeom prst="rect">
            <a:avLst/>
          </a:prstGeom>
        </p:spPr>
        <p:txBody>
          <a:bodyPr vert="horz" lIns="93177" tIns="46589" rIns="93177" bIns="46589" rtlCol="0" anchor="b"/>
          <a:lstStyle>
            <a:lvl1pPr algn="l">
              <a:defRPr sz="1200"/>
            </a:lvl1pPr>
          </a:lstStyle>
          <a:p>
            <a:endParaRPr lang="bg-BG"/>
          </a:p>
        </p:txBody>
      </p:sp>
      <p:sp>
        <p:nvSpPr>
          <p:cNvPr id="5" name="Slide Number Placeholder 4"/>
          <p:cNvSpPr>
            <a:spLocks noGrp="1"/>
          </p:cNvSpPr>
          <p:nvPr>
            <p:ph type="sldNum" sz="quarter" idx="3"/>
          </p:nvPr>
        </p:nvSpPr>
        <p:spPr>
          <a:xfrm>
            <a:off x="3863032" y="9433107"/>
            <a:ext cx="2955290" cy="496570"/>
          </a:xfrm>
          <a:prstGeom prst="rect">
            <a:avLst/>
          </a:prstGeom>
        </p:spPr>
        <p:txBody>
          <a:bodyPr vert="horz" lIns="93177" tIns="46589" rIns="93177" bIns="46589" rtlCol="0" anchor="b"/>
          <a:lstStyle>
            <a:lvl1pPr algn="r">
              <a:defRPr sz="1200"/>
            </a:lvl1pPr>
          </a:lstStyle>
          <a:p>
            <a:fld id="{28556984-BFA1-4032-A2F7-943390F401A9}" type="slidenum">
              <a:rPr lang="bg-BG" smtClean="0"/>
              <a:pPr/>
              <a:t>‹#›</a:t>
            </a:fld>
            <a:endParaRPr lang="bg-BG"/>
          </a:p>
        </p:txBody>
      </p:sp>
    </p:spTree>
    <p:extLst>
      <p:ext uri="{BB962C8B-B14F-4D97-AF65-F5344CB8AC3E}">
        <p14:creationId xmlns:p14="http://schemas.microsoft.com/office/powerpoint/2010/main" val="26817280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5290" cy="496570"/>
          </a:xfrm>
          <a:prstGeom prst="rect">
            <a:avLst/>
          </a:prstGeom>
        </p:spPr>
        <p:txBody>
          <a:bodyPr vert="horz" lIns="93177" tIns="46589" rIns="93177" bIns="46589" rtlCol="0"/>
          <a:lstStyle>
            <a:lvl1pPr algn="l">
              <a:defRPr sz="1200"/>
            </a:lvl1pPr>
          </a:lstStyle>
          <a:p>
            <a:endParaRPr lang="bg-BG"/>
          </a:p>
        </p:txBody>
      </p:sp>
      <p:sp>
        <p:nvSpPr>
          <p:cNvPr id="3" name="Date Placeholder 2"/>
          <p:cNvSpPr>
            <a:spLocks noGrp="1"/>
          </p:cNvSpPr>
          <p:nvPr>
            <p:ph type="dt" idx="1"/>
          </p:nvPr>
        </p:nvSpPr>
        <p:spPr>
          <a:xfrm>
            <a:off x="3863032" y="0"/>
            <a:ext cx="2955290" cy="496570"/>
          </a:xfrm>
          <a:prstGeom prst="rect">
            <a:avLst/>
          </a:prstGeom>
        </p:spPr>
        <p:txBody>
          <a:bodyPr vert="horz" lIns="93177" tIns="46589" rIns="93177" bIns="46589" rtlCol="0"/>
          <a:lstStyle>
            <a:lvl1pPr algn="r">
              <a:defRPr sz="1200"/>
            </a:lvl1pPr>
          </a:lstStyle>
          <a:p>
            <a:fld id="{92B82725-62A2-4311-9ACD-D34C66DD3C7F}" type="datetimeFigureOut">
              <a:rPr lang="bg-BG" smtClean="0"/>
              <a:pPr/>
              <a:t>23.7.2020 г.</a:t>
            </a:fld>
            <a:endParaRPr lang="bg-BG"/>
          </a:p>
        </p:txBody>
      </p:sp>
      <p:sp>
        <p:nvSpPr>
          <p:cNvPr id="4" name="Slide Image Placeholder 3"/>
          <p:cNvSpPr>
            <a:spLocks noGrp="1" noRot="1" noChangeAspect="1"/>
          </p:cNvSpPr>
          <p:nvPr>
            <p:ph type="sldImg" idx="2"/>
          </p:nvPr>
        </p:nvSpPr>
        <p:spPr>
          <a:xfrm>
            <a:off x="927100" y="744538"/>
            <a:ext cx="4965700" cy="3724275"/>
          </a:xfrm>
          <a:prstGeom prst="rect">
            <a:avLst/>
          </a:prstGeom>
          <a:noFill/>
          <a:ln w="12700">
            <a:solidFill>
              <a:prstClr val="black"/>
            </a:solidFill>
          </a:ln>
        </p:spPr>
        <p:txBody>
          <a:bodyPr vert="horz" lIns="93177" tIns="46589" rIns="93177" bIns="46589" rtlCol="0" anchor="ctr"/>
          <a:lstStyle/>
          <a:p>
            <a:endParaRPr lang="bg-BG"/>
          </a:p>
        </p:txBody>
      </p:sp>
      <p:sp>
        <p:nvSpPr>
          <p:cNvPr id="5" name="Notes Placeholder 4"/>
          <p:cNvSpPr>
            <a:spLocks noGrp="1"/>
          </p:cNvSpPr>
          <p:nvPr>
            <p:ph type="body" sz="quarter" idx="3"/>
          </p:nvPr>
        </p:nvSpPr>
        <p:spPr>
          <a:xfrm>
            <a:off x="681990" y="4717415"/>
            <a:ext cx="5455920" cy="446913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6" name="Footer Placeholder 5"/>
          <p:cNvSpPr>
            <a:spLocks noGrp="1"/>
          </p:cNvSpPr>
          <p:nvPr>
            <p:ph type="ftr" sz="quarter" idx="4"/>
          </p:nvPr>
        </p:nvSpPr>
        <p:spPr>
          <a:xfrm>
            <a:off x="0" y="9433107"/>
            <a:ext cx="2955290" cy="496570"/>
          </a:xfrm>
          <a:prstGeom prst="rect">
            <a:avLst/>
          </a:prstGeom>
        </p:spPr>
        <p:txBody>
          <a:bodyPr vert="horz" lIns="93177" tIns="46589" rIns="93177" bIns="46589" rtlCol="0" anchor="b"/>
          <a:lstStyle>
            <a:lvl1pPr algn="l">
              <a:defRPr sz="1200"/>
            </a:lvl1pPr>
          </a:lstStyle>
          <a:p>
            <a:endParaRPr lang="bg-BG"/>
          </a:p>
        </p:txBody>
      </p:sp>
      <p:sp>
        <p:nvSpPr>
          <p:cNvPr id="7" name="Slide Number Placeholder 6"/>
          <p:cNvSpPr>
            <a:spLocks noGrp="1"/>
          </p:cNvSpPr>
          <p:nvPr>
            <p:ph type="sldNum" sz="quarter" idx="5"/>
          </p:nvPr>
        </p:nvSpPr>
        <p:spPr>
          <a:xfrm>
            <a:off x="3863032" y="9433107"/>
            <a:ext cx="2955290" cy="496570"/>
          </a:xfrm>
          <a:prstGeom prst="rect">
            <a:avLst/>
          </a:prstGeom>
        </p:spPr>
        <p:txBody>
          <a:bodyPr vert="horz" lIns="93177" tIns="46589" rIns="93177" bIns="46589" rtlCol="0" anchor="b"/>
          <a:lstStyle>
            <a:lvl1pPr algn="r">
              <a:defRPr sz="1200"/>
            </a:lvl1pPr>
          </a:lstStyle>
          <a:p>
            <a:fld id="{C222844A-9D9A-451E-8533-AC68D816AE04}" type="slidenum">
              <a:rPr lang="bg-BG" smtClean="0"/>
              <a:pPr/>
              <a:t>‹#›</a:t>
            </a:fld>
            <a:endParaRPr lang="bg-BG"/>
          </a:p>
        </p:txBody>
      </p:sp>
    </p:spTree>
    <p:extLst>
      <p:ext uri="{BB962C8B-B14F-4D97-AF65-F5344CB8AC3E}">
        <p14:creationId xmlns:p14="http://schemas.microsoft.com/office/powerpoint/2010/main" val="12460653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035DFC-BBE1-4CDA-B981-A5954F5C149B}" type="slidenum">
              <a:rPr lang="en-US" smtClean="0"/>
              <a:t>22</a:t>
            </a:fld>
            <a:endParaRPr lang="en-US"/>
          </a:p>
        </p:txBody>
      </p:sp>
    </p:spTree>
    <p:extLst>
      <p:ext uri="{BB962C8B-B14F-4D97-AF65-F5344CB8AC3E}">
        <p14:creationId xmlns:p14="http://schemas.microsoft.com/office/powerpoint/2010/main" val="3522624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75C881F-9B5B-4731-BD3A-B949B94371DA}" type="datetimeFigureOut">
              <a:rPr lang="en-US" smtClean="0">
                <a:solidFill>
                  <a:prstClr val="black">
                    <a:tint val="75000"/>
                  </a:prstClr>
                </a:solidFill>
              </a:rPr>
              <a:pPr/>
              <a:t>7/23/2020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A24C3D4-817C-4B18-BB67-CDF35AB9A9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30568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5C881F-9B5B-4731-BD3A-B949B94371DA}" type="datetimeFigureOut">
              <a:rPr lang="en-US" smtClean="0">
                <a:solidFill>
                  <a:prstClr val="black">
                    <a:tint val="75000"/>
                  </a:prstClr>
                </a:solidFill>
              </a:rPr>
              <a:pPr/>
              <a:t>7/23/2020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A24C3D4-817C-4B18-BB67-CDF35AB9A9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89154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5C881F-9B5B-4731-BD3A-B949B94371DA}" type="datetimeFigureOut">
              <a:rPr lang="en-US" smtClean="0">
                <a:solidFill>
                  <a:prstClr val="black">
                    <a:tint val="75000"/>
                  </a:prstClr>
                </a:solidFill>
              </a:rPr>
              <a:pPr/>
              <a:t>7/23/2020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A24C3D4-817C-4B18-BB67-CDF35AB9A9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60912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5C881F-9B5B-4731-BD3A-B949B94371DA}" type="datetimeFigureOut">
              <a:rPr lang="en-US" smtClean="0">
                <a:solidFill>
                  <a:prstClr val="black">
                    <a:tint val="75000"/>
                  </a:prstClr>
                </a:solidFill>
              </a:rPr>
              <a:pPr/>
              <a:t>7/23/2020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A24C3D4-817C-4B18-BB67-CDF35AB9A9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50983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5C881F-9B5B-4731-BD3A-B949B94371DA}" type="datetimeFigureOut">
              <a:rPr lang="en-US" smtClean="0">
                <a:solidFill>
                  <a:prstClr val="black">
                    <a:tint val="75000"/>
                  </a:prstClr>
                </a:solidFill>
              </a:rPr>
              <a:pPr/>
              <a:t>7/23/2020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A24C3D4-817C-4B18-BB67-CDF35AB9A9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74909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75C881F-9B5B-4731-BD3A-B949B94371DA}" type="datetimeFigureOut">
              <a:rPr lang="en-US" smtClean="0">
                <a:solidFill>
                  <a:prstClr val="black">
                    <a:tint val="75000"/>
                  </a:prstClr>
                </a:solidFill>
              </a:rPr>
              <a:pPr/>
              <a:t>7/23/2020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A24C3D4-817C-4B18-BB67-CDF35AB9A9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36397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75C881F-9B5B-4731-BD3A-B949B94371DA}" type="datetimeFigureOut">
              <a:rPr lang="en-US" smtClean="0">
                <a:solidFill>
                  <a:prstClr val="black">
                    <a:tint val="75000"/>
                  </a:prstClr>
                </a:solidFill>
              </a:rPr>
              <a:pPr/>
              <a:t>7/23/2020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7A24C3D4-817C-4B18-BB67-CDF35AB9A9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93224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75C881F-9B5B-4731-BD3A-B949B94371DA}" type="datetimeFigureOut">
              <a:rPr lang="en-US" smtClean="0">
                <a:solidFill>
                  <a:prstClr val="black">
                    <a:tint val="75000"/>
                  </a:prstClr>
                </a:solidFill>
              </a:rPr>
              <a:pPr/>
              <a:t>7/23/2020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7A24C3D4-817C-4B18-BB67-CDF35AB9A9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4567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5C881F-9B5B-4731-BD3A-B949B94371DA}" type="datetimeFigureOut">
              <a:rPr lang="en-US" smtClean="0">
                <a:solidFill>
                  <a:prstClr val="black">
                    <a:tint val="75000"/>
                  </a:prstClr>
                </a:solidFill>
              </a:rPr>
              <a:pPr/>
              <a:t>7/23/2020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7A24C3D4-817C-4B18-BB67-CDF35AB9A9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91343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5C881F-9B5B-4731-BD3A-B949B94371DA}" type="datetimeFigureOut">
              <a:rPr lang="en-US" smtClean="0">
                <a:solidFill>
                  <a:prstClr val="black">
                    <a:tint val="75000"/>
                  </a:prstClr>
                </a:solidFill>
              </a:rPr>
              <a:pPr/>
              <a:t>7/23/2020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A24C3D4-817C-4B18-BB67-CDF35AB9A9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71657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5C881F-9B5B-4731-BD3A-B949B94371DA}" type="datetimeFigureOut">
              <a:rPr lang="en-US" smtClean="0">
                <a:solidFill>
                  <a:prstClr val="black">
                    <a:tint val="75000"/>
                  </a:prstClr>
                </a:solidFill>
              </a:rPr>
              <a:pPr/>
              <a:t>7/23/2020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A24C3D4-817C-4B18-BB67-CDF35AB9A9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3019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5C881F-9B5B-4731-BD3A-B949B94371DA}" type="datetimeFigureOut">
              <a:rPr lang="en-US" smtClean="0">
                <a:solidFill>
                  <a:prstClr val="black">
                    <a:tint val="75000"/>
                  </a:prstClr>
                </a:solidFill>
              </a:rPr>
              <a:pPr/>
              <a:t>7/23/2020</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24C3D4-817C-4B18-BB67-CDF35AB9A9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1623930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21.xml.rels><?xml version="1.0" encoding="UTF-8" standalone="yes"?>
<Relationships xmlns="http://schemas.openxmlformats.org/package/2006/relationships"><Relationship Id="rId8" Type="http://schemas.openxmlformats.org/officeDocument/2006/relationships/image" Target="../media/image9.jpeg"/><Relationship Id="rId13" Type="http://schemas.openxmlformats.org/officeDocument/2006/relationships/image" Target="../media/image14.jpeg"/><Relationship Id="rId3" Type="http://schemas.openxmlformats.org/officeDocument/2006/relationships/image" Target="../media/image2.jpeg"/><Relationship Id="rId7" Type="http://schemas.openxmlformats.org/officeDocument/2006/relationships/image" Target="../media/image8.jpeg"/><Relationship Id="rId12" Type="http://schemas.openxmlformats.org/officeDocument/2006/relationships/image" Target="../media/image13.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7.jpeg"/><Relationship Id="rId11" Type="http://schemas.openxmlformats.org/officeDocument/2006/relationships/image" Target="../media/image12.jpeg"/><Relationship Id="rId5" Type="http://schemas.openxmlformats.org/officeDocument/2006/relationships/image" Target="../media/image6.jpeg"/><Relationship Id="rId10" Type="http://schemas.openxmlformats.org/officeDocument/2006/relationships/image" Target="../media/image11.jpeg"/><Relationship Id="rId4" Type="http://schemas.openxmlformats.org/officeDocument/2006/relationships/image" Target="../media/image4.jpeg"/><Relationship Id="rId9" Type="http://schemas.openxmlformats.org/officeDocument/2006/relationships/image" Target="../media/image10.jpeg"/><Relationship Id="rId14" Type="http://schemas.openxmlformats.org/officeDocument/2006/relationships/image" Target="../media/image5.png"/></Relationships>
</file>

<file path=ppt/slides/_rels/slide22.xml.rels><?xml version="1.0" encoding="UTF-8" standalone="yes"?>
<Relationships xmlns="http://schemas.openxmlformats.org/package/2006/relationships"><Relationship Id="rId3" Type="http://schemas.openxmlformats.org/officeDocument/2006/relationships/hyperlink" Target="mailto:ope@moew.government.bg" TargetMode="External"/><Relationship Id="rId7"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a:xfrm>
            <a:off x="685800" y="1628800"/>
            <a:ext cx="7772400" cy="3240359"/>
          </a:xfrm>
        </p:spPr>
        <p:txBody>
          <a:bodyPr>
            <a:normAutofit/>
          </a:bodyPr>
          <a:lstStyle/>
          <a:p>
            <a:br>
              <a:rPr lang="bg-BG" sz="3600" b="1" dirty="0"/>
            </a:br>
            <a:r>
              <a:rPr lang="ru-RU" sz="3200" b="1" dirty="0">
                <a:solidFill>
                  <a:schemeClr val="tx1">
                    <a:lumMod val="65000"/>
                    <a:lumOff val="35000"/>
                  </a:schemeClr>
                </a:solidFill>
                <a:effectLst>
                  <a:outerShdw blurRad="38100" dist="38100" dir="2700000" algn="tl">
                    <a:srgbClr val="000000">
                      <a:alpha val="43137"/>
                    </a:srgbClr>
                  </a:outerShdw>
                </a:effectLst>
              </a:rPr>
              <a:t>ПРОЦЕДУРА „МЕРКИ ЗА ПОДОБРЯВАНЕ НА ПРИРОДОЗАЩИТНОТО СЪСТОЯНИЕ НА ПТИЦИ - 2” </a:t>
            </a:r>
            <a:br>
              <a:rPr lang="ru-RU" sz="3200" b="1" dirty="0">
                <a:solidFill>
                  <a:schemeClr val="tx1">
                    <a:lumMod val="65000"/>
                    <a:lumOff val="35000"/>
                  </a:schemeClr>
                </a:solidFill>
                <a:effectLst>
                  <a:outerShdw blurRad="38100" dist="38100" dir="2700000" algn="tl">
                    <a:srgbClr val="000000">
                      <a:alpha val="43137"/>
                    </a:srgbClr>
                  </a:outerShdw>
                </a:effectLst>
              </a:rPr>
            </a:br>
            <a:endParaRPr lang="en-US" sz="1800" dirty="0">
              <a:solidFill>
                <a:schemeClr val="tx1">
                  <a:lumMod val="65000"/>
                  <a:lumOff val="35000"/>
                </a:schemeClr>
              </a:solidFill>
            </a:endParaRPr>
          </a:p>
        </p:txBody>
      </p:sp>
      <p:pic>
        <p:nvPicPr>
          <p:cNvPr id="5" name="Picture 4" descr="C:\Users\NMihova\Desktop\Capture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4411" y="133111"/>
            <a:ext cx="1368152" cy="11201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Users\NMihova\Desktop\Capture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25893"/>
            <a:ext cx="1213282" cy="133461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C:\Users\NMihova\Desktop\Capture6.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22682" y="476672"/>
            <a:ext cx="3769548" cy="6552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NMihova\Desktop\Capture8.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526" y="5157192"/>
            <a:ext cx="9108504" cy="1700808"/>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04813" y="5604132"/>
            <a:ext cx="5302110" cy="369332"/>
          </a:xfrm>
          <a:prstGeom prst="rect">
            <a:avLst/>
          </a:prstGeom>
        </p:spPr>
        <p:txBody>
          <a:bodyPr wrap="square">
            <a:spAutoFit/>
          </a:bodyPr>
          <a:lstStyle/>
          <a:p>
            <a:pPr>
              <a:spcBef>
                <a:spcPct val="0"/>
              </a:spcBef>
            </a:pPr>
            <a:r>
              <a:rPr lang="en-US" altLang="en-US" b="1" i="1" dirty="0">
                <a:solidFill>
                  <a:schemeClr val="tx1">
                    <a:lumMod val="65000"/>
                    <a:lumOff val="35000"/>
                  </a:schemeClr>
                </a:solidFill>
              </a:rPr>
              <a:t>12</a:t>
            </a:r>
            <a:r>
              <a:rPr lang="ru-RU" altLang="en-US" b="1" i="1" dirty="0">
                <a:solidFill>
                  <a:schemeClr val="tx1">
                    <a:lumMod val="65000"/>
                    <a:lumOff val="35000"/>
                  </a:schemeClr>
                </a:solidFill>
              </a:rPr>
              <a:t> </a:t>
            </a:r>
            <a:r>
              <a:rPr lang="bg-BG" altLang="en-US" b="1" i="1" dirty="0">
                <a:solidFill>
                  <a:schemeClr val="tx1">
                    <a:lumMod val="65000"/>
                    <a:lumOff val="35000"/>
                  </a:schemeClr>
                </a:solidFill>
              </a:rPr>
              <a:t>юни </a:t>
            </a:r>
            <a:r>
              <a:rPr lang="ru-RU" altLang="en-US" b="1" i="1" dirty="0">
                <a:solidFill>
                  <a:schemeClr val="tx1">
                    <a:lumMod val="65000"/>
                    <a:lumOff val="35000"/>
                  </a:schemeClr>
                </a:solidFill>
              </a:rPr>
              <a:t>2020 г.</a:t>
            </a:r>
            <a:endParaRPr lang="en-US" altLang="en-US" b="1" i="1" dirty="0">
              <a:solidFill>
                <a:schemeClr val="tx1">
                  <a:lumMod val="65000"/>
                  <a:lumOff val="35000"/>
                </a:schemeClr>
              </a:solidFill>
            </a:endParaRPr>
          </a:p>
        </p:txBody>
      </p:sp>
    </p:spTree>
    <p:extLst>
      <p:ext uri="{BB962C8B-B14F-4D97-AF65-F5344CB8AC3E}">
        <p14:creationId xmlns:p14="http://schemas.microsoft.com/office/powerpoint/2010/main" val="21050916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NMihova\Desktop\Capture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4411" y="133111"/>
            <a:ext cx="1368152" cy="11201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Users\NMihova\Desktop\Capture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25893"/>
            <a:ext cx="1213282" cy="133461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NMihova\Desktop\Capture8.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28" y="6179454"/>
            <a:ext cx="9097650" cy="678545"/>
          </a:xfrm>
          <a:prstGeom prst="rect">
            <a:avLst/>
          </a:prstGeom>
          <a:noFill/>
          <a:extLst>
            <a:ext uri="{909E8E84-426E-40DD-AFC4-6F175D3DCCD1}">
              <a14:hiddenFill xmlns:a14="http://schemas.microsoft.com/office/drawing/2010/main">
                <a:solidFill>
                  <a:srgbClr val="FFFFFF"/>
                </a:solidFill>
              </a14:hiddenFill>
            </a:ext>
          </a:extLst>
        </p:spPr>
      </p:pic>
      <p:sp>
        <p:nvSpPr>
          <p:cNvPr id="8" name="Content Placeholder 12"/>
          <p:cNvSpPr>
            <a:spLocks noGrp="1"/>
          </p:cNvSpPr>
          <p:nvPr>
            <p:ph idx="1"/>
          </p:nvPr>
        </p:nvSpPr>
        <p:spPr>
          <a:xfrm>
            <a:off x="110380" y="1360503"/>
            <a:ext cx="8923239" cy="4464496"/>
          </a:xfrm>
        </p:spPr>
        <p:txBody>
          <a:bodyPr>
            <a:noAutofit/>
          </a:bodyPr>
          <a:lstStyle/>
          <a:p>
            <a:pPr lvl="0" algn="just">
              <a:spcBef>
                <a:spcPts val="1200"/>
              </a:spcBef>
            </a:pPr>
            <a:r>
              <a:rPr lang="bg-BG" sz="1800" dirty="0">
                <a:solidFill>
                  <a:prstClr val="black"/>
                </a:solidFill>
              </a:rPr>
              <a:t>Попълнена от кандидата Таблица–справка целеви видове/местообитания - Приложение № 3 към условията за кандидатстване, част „условия за кандидатстване“ във формат *.</a:t>
            </a:r>
            <a:r>
              <a:rPr lang="bg-BG" sz="1800" dirty="0" err="1">
                <a:solidFill>
                  <a:prstClr val="black"/>
                </a:solidFill>
              </a:rPr>
              <a:t>xls</a:t>
            </a:r>
            <a:r>
              <a:rPr lang="bg-BG" sz="1800" dirty="0">
                <a:solidFill>
                  <a:prstClr val="black"/>
                </a:solidFill>
              </a:rPr>
              <a:t>, .</a:t>
            </a:r>
            <a:r>
              <a:rPr lang="bg-BG" sz="1800" dirty="0" err="1">
                <a:solidFill>
                  <a:prstClr val="black"/>
                </a:solidFill>
              </a:rPr>
              <a:t>xlsx</a:t>
            </a:r>
            <a:r>
              <a:rPr lang="bg-BG" sz="1800" dirty="0">
                <a:solidFill>
                  <a:prstClr val="black"/>
                </a:solidFill>
              </a:rPr>
              <a:t>;</a:t>
            </a:r>
          </a:p>
          <a:p>
            <a:pPr lvl="0" algn="just">
              <a:spcBef>
                <a:spcPts val="1200"/>
              </a:spcBef>
            </a:pPr>
            <a:r>
              <a:rPr lang="bg-BG" sz="1800" dirty="0">
                <a:solidFill>
                  <a:prstClr val="black"/>
                </a:solidFill>
              </a:rPr>
              <a:t>Документи, с които се доказва опит на експертите в екипа за управление в управлението на сходен/и предходен/и проект/и в областта на опазване на биологичното разнообразие във формат .</a:t>
            </a:r>
            <a:r>
              <a:rPr lang="bg-BG" sz="1800" dirty="0" err="1">
                <a:solidFill>
                  <a:prstClr val="black"/>
                </a:solidFill>
              </a:rPr>
              <a:t>zip</a:t>
            </a:r>
            <a:r>
              <a:rPr lang="bg-BG" sz="1800" dirty="0">
                <a:solidFill>
                  <a:prstClr val="black"/>
                </a:solidFill>
              </a:rPr>
              <a:t>, .</a:t>
            </a:r>
            <a:r>
              <a:rPr lang="bg-BG" sz="1800" dirty="0" err="1">
                <a:solidFill>
                  <a:prstClr val="black"/>
                </a:solidFill>
              </a:rPr>
              <a:t>rar</a:t>
            </a:r>
            <a:r>
              <a:rPr lang="bg-BG" sz="1800" dirty="0">
                <a:solidFill>
                  <a:prstClr val="black"/>
                </a:solidFill>
              </a:rPr>
              <a:t> – извлечения от договори/ длъжностни характеристики, референции и др.;</a:t>
            </a:r>
          </a:p>
          <a:p>
            <a:pPr lvl="0" algn="just">
              <a:spcBef>
                <a:spcPts val="1200"/>
              </a:spcBef>
            </a:pPr>
            <a:r>
              <a:rPr lang="bg-BG" sz="1800" dirty="0">
                <a:solidFill>
                  <a:prstClr val="black"/>
                </a:solidFill>
              </a:rPr>
              <a:t>Документи, с които се доказва, че експертите от екипа за управление на проекта са наети съгласно Кодекса на труда/Закона за държавния служител – копия от служебни или трудови книжки, извлечения от трудови договори/заповеди за назначаване и др. във формат .</a:t>
            </a:r>
            <a:r>
              <a:rPr lang="bg-BG" sz="1800" dirty="0" err="1">
                <a:solidFill>
                  <a:prstClr val="black"/>
                </a:solidFill>
              </a:rPr>
              <a:t>zip</a:t>
            </a:r>
            <a:r>
              <a:rPr lang="bg-BG" sz="1800" dirty="0">
                <a:solidFill>
                  <a:prstClr val="black"/>
                </a:solidFill>
              </a:rPr>
              <a:t>, .</a:t>
            </a:r>
            <a:r>
              <a:rPr lang="bg-BG" sz="1800" dirty="0" err="1">
                <a:solidFill>
                  <a:prstClr val="black"/>
                </a:solidFill>
              </a:rPr>
              <a:t>rar</a:t>
            </a:r>
            <a:r>
              <a:rPr lang="bg-BG" sz="1800" dirty="0">
                <a:solidFill>
                  <a:prstClr val="black"/>
                </a:solidFill>
              </a:rPr>
              <a:t>.;</a:t>
            </a:r>
          </a:p>
          <a:p>
            <a:pPr lvl="0" algn="just">
              <a:spcBef>
                <a:spcPts val="1200"/>
              </a:spcBef>
            </a:pPr>
            <a:r>
              <a:rPr lang="bg-BG" sz="1800" dirty="0">
                <a:solidFill>
                  <a:prstClr val="black"/>
                </a:solidFill>
              </a:rPr>
              <a:t>Документи, удостоверяващи, че съответната научна организация (научен институт или висше училище) е вписана в Регистъра за научната дейност в Република България, поддържан от Министерството на образованието и науката и че същата е акредитирана от Националната агенция за оценяване и акредитация. Информацията може да се представи чрез посочване на съответните интернет адреси;</a:t>
            </a:r>
          </a:p>
        </p:txBody>
      </p:sp>
      <p:pic>
        <p:nvPicPr>
          <p:cNvPr id="2" name="Picture 1">
            <a:extLst>
              <a:ext uri="{FF2B5EF4-FFF2-40B4-BE49-F238E27FC236}">
                <a16:creationId xmlns:a16="http://schemas.microsoft.com/office/drawing/2014/main" id="{AE0AAE41-BF4B-4AA2-BB4F-B5B7F5C85AAB}"/>
              </a:ext>
            </a:extLst>
          </p:cNvPr>
          <p:cNvPicPr>
            <a:picLocks noChangeAspect="1"/>
          </p:cNvPicPr>
          <p:nvPr/>
        </p:nvPicPr>
        <p:blipFill>
          <a:blip r:embed="rId5"/>
          <a:stretch>
            <a:fillRect/>
          </a:stretch>
        </p:blipFill>
        <p:spPr>
          <a:xfrm>
            <a:off x="1501303" y="133111"/>
            <a:ext cx="6383065" cy="981541"/>
          </a:xfrm>
          <a:prstGeom prst="rect">
            <a:avLst/>
          </a:prstGeom>
        </p:spPr>
      </p:pic>
    </p:spTree>
    <p:extLst>
      <p:ext uri="{BB962C8B-B14F-4D97-AF65-F5344CB8AC3E}">
        <p14:creationId xmlns:p14="http://schemas.microsoft.com/office/powerpoint/2010/main" val="24571796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NMihova\Desktop\Capture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4411" y="133111"/>
            <a:ext cx="1368152" cy="11201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Users\NMihova\Desktop\Capture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25893"/>
            <a:ext cx="1213282" cy="133461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NMihova\Desktop\Capture8.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28" y="6179454"/>
            <a:ext cx="9097650" cy="678545"/>
          </a:xfrm>
          <a:prstGeom prst="rect">
            <a:avLst/>
          </a:prstGeom>
          <a:noFill/>
          <a:extLst>
            <a:ext uri="{909E8E84-426E-40DD-AFC4-6F175D3DCCD1}">
              <a14:hiddenFill xmlns:a14="http://schemas.microsoft.com/office/drawing/2010/main">
                <a:solidFill>
                  <a:srgbClr val="FFFFFF"/>
                </a:solidFill>
              </a14:hiddenFill>
            </a:ext>
          </a:extLst>
        </p:spPr>
      </p:pic>
      <p:sp>
        <p:nvSpPr>
          <p:cNvPr id="8" name="Content Placeholder 12"/>
          <p:cNvSpPr>
            <a:spLocks noGrp="1"/>
          </p:cNvSpPr>
          <p:nvPr>
            <p:ph idx="1"/>
          </p:nvPr>
        </p:nvSpPr>
        <p:spPr>
          <a:xfrm>
            <a:off x="294991" y="1608129"/>
            <a:ext cx="8525481" cy="4341151"/>
          </a:xfrm>
        </p:spPr>
        <p:txBody>
          <a:bodyPr>
            <a:noAutofit/>
          </a:bodyPr>
          <a:lstStyle/>
          <a:p>
            <a:pPr lvl="0" algn="just">
              <a:spcBef>
                <a:spcPts val="1200"/>
              </a:spcBef>
            </a:pPr>
            <a:r>
              <a:rPr lang="bg-BG" sz="1800" dirty="0">
                <a:solidFill>
                  <a:prstClr val="black"/>
                </a:solidFill>
              </a:rPr>
              <a:t>Документ, удостоверяващ, че съответното висше училище се занимава с научна дейност по някое от професионалните направления, посочени в раздел 11 от настоящите „условия за кандидатстване“– писмо от ректор или от декан на съответната катедра.</a:t>
            </a:r>
          </a:p>
          <a:p>
            <a:pPr lvl="0" algn="just">
              <a:spcBef>
                <a:spcPts val="1200"/>
              </a:spcBef>
            </a:pPr>
            <a:r>
              <a:rPr lang="bg-BG" sz="1800" dirty="0">
                <a:solidFill>
                  <a:prstClr val="black"/>
                </a:solidFill>
              </a:rPr>
              <a:t>Документи, удостоверяващи, че съответното ЮЛНЦ отговаря на условията за допустимост на раздел 11, т. 2 – напр. устав, учредителен акт или друг. </a:t>
            </a:r>
          </a:p>
          <a:p>
            <a:pPr lvl="0" algn="just">
              <a:spcBef>
                <a:spcPts val="1200"/>
              </a:spcBef>
            </a:pPr>
            <a:r>
              <a:rPr lang="bg-BG" sz="1800" dirty="0">
                <a:solidFill>
                  <a:prstClr val="black"/>
                </a:solidFill>
              </a:rPr>
              <a:t>Документи, доказващи, че стопанската и нестопанската дейност, разходите и финансирането им са ясно разделени – за кандидати и партньори (действащи към датата на кандидатстване счетоводна политика или извлечение от нея, от които да е видно, че разделението на икономическите от неикономическите дейности е осигурено към датата на кандидатстване, индивидуален сметкоплан, баланс и отчет за приходите и разходите за 2019 г. – за кандидат/партньор ЮЛНЦ, научен институт и висше училище;</a:t>
            </a:r>
          </a:p>
        </p:txBody>
      </p:sp>
      <p:pic>
        <p:nvPicPr>
          <p:cNvPr id="2" name="Picture 1">
            <a:extLst>
              <a:ext uri="{FF2B5EF4-FFF2-40B4-BE49-F238E27FC236}">
                <a16:creationId xmlns:a16="http://schemas.microsoft.com/office/drawing/2014/main" id="{2F3D7F1D-5062-41DE-B8B7-FA6F646EE09B}"/>
              </a:ext>
            </a:extLst>
          </p:cNvPr>
          <p:cNvPicPr>
            <a:picLocks noChangeAspect="1"/>
          </p:cNvPicPr>
          <p:nvPr/>
        </p:nvPicPr>
        <p:blipFill>
          <a:blip r:embed="rId5"/>
          <a:stretch>
            <a:fillRect/>
          </a:stretch>
        </p:blipFill>
        <p:spPr>
          <a:xfrm>
            <a:off x="1480438" y="83312"/>
            <a:ext cx="6383065" cy="981541"/>
          </a:xfrm>
          <a:prstGeom prst="rect">
            <a:avLst/>
          </a:prstGeom>
        </p:spPr>
      </p:pic>
    </p:spTree>
    <p:extLst>
      <p:ext uri="{BB962C8B-B14F-4D97-AF65-F5344CB8AC3E}">
        <p14:creationId xmlns:p14="http://schemas.microsoft.com/office/powerpoint/2010/main" val="26867201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NMihova\Desktop\Capture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4411" y="133111"/>
            <a:ext cx="1368152" cy="11201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Users\NMihova\Desktop\Capture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25893"/>
            <a:ext cx="1213282" cy="133461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NMihova\Desktop\Capture8.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28" y="6179454"/>
            <a:ext cx="9097650" cy="678545"/>
          </a:xfrm>
          <a:prstGeom prst="rect">
            <a:avLst/>
          </a:prstGeom>
          <a:noFill/>
          <a:extLst>
            <a:ext uri="{909E8E84-426E-40DD-AFC4-6F175D3DCCD1}">
              <a14:hiddenFill xmlns:a14="http://schemas.microsoft.com/office/drawing/2010/main">
                <a:solidFill>
                  <a:srgbClr val="FFFFFF"/>
                </a:solidFill>
              </a14:hiddenFill>
            </a:ext>
          </a:extLst>
        </p:spPr>
      </p:pic>
      <p:sp>
        <p:nvSpPr>
          <p:cNvPr id="8" name="Content Placeholder 12"/>
          <p:cNvSpPr>
            <a:spLocks noGrp="1"/>
          </p:cNvSpPr>
          <p:nvPr>
            <p:ph idx="1"/>
          </p:nvPr>
        </p:nvSpPr>
        <p:spPr>
          <a:xfrm>
            <a:off x="94207" y="1470634"/>
            <a:ext cx="8923239" cy="4838686"/>
          </a:xfrm>
        </p:spPr>
        <p:txBody>
          <a:bodyPr>
            <a:noAutofit/>
          </a:bodyPr>
          <a:lstStyle/>
          <a:p>
            <a:pPr algn="just">
              <a:spcBef>
                <a:spcPts val="1200"/>
              </a:spcBef>
            </a:pPr>
            <a:r>
              <a:rPr lang="bg-BG" sz="1800">
                <a:solidFill>
                  <a:prstClr val="black"/>
                </a:solidFill>
              </a:rPr>
              <a:t>Документи, с които се доказва, че кандидатът има постоянни приходи и източници на финансиране, различни от донорски програми и финансиране по проекти (годишни финансови отчети за последните три отчетни години преди годината на кандидатстване, удостоверения от банки, справка за общия оборот и/или за оборота в сферата, попадаща в обхвата на проектното предложение и др.) – за кандидат/партньор ЮЛНЦ, научни институти, висши училища.</a:t>
            </a:r>
          </a:p>
          <a:p>
            <a:pPr lvl="0" algn="just">
              <a:spcBef>
                <a:spcPts val="1200"/>
              </a:spcBef>
            </a:pPr>
            <a:r>
              <a:rPr lang="bg-BG" sz="1800">
                <a:solidFill>
                  <a:prstClr val="black"/>
                </a:solidFill>
              </a:rPr>
              <a:t>Други документи, спомагащи за обосновката на необходимостта от изпълнение на проектното предложение, включително при ограничения в броя на символите в полетата на формуляра в ИСУН2020, както и допълнителни проучвания, анализи, снимков/картен материал, онагледяващ описаните проблеми в проектното предложение, и други – ако е приложимо.</a:t>
            </a:r>
          </a:p>
          <a:p>
            <a:pPr marL="0" lvl="0" indent="0" algn="just">
              <a:spcBef>
                <a:spcPts val="1200"/>
              </a:spcBef>
              <a:buNone/>
            </a:pPr>
            <a:r>
              <a:rPr lang="bg-BG" sz="1800">
                <a:solidFill>
                  <a:prstClr val="black"/>
                </a:solidFill>
              </a:rPr>
              <a:t>Важно!!! Оправомощеното/упълномощено лице за подаване на проектното предложение няма право да оправомощава/упълномощава други лица, както и да подписва изисканите с насоките декларации, тъй като с тях се декларират данни в лично качество или съответно данни за представляваното от него юридическо лице, като за верността им се носи наказателна отговорност, която също е лична.</a:t>
            </a:r>
          </a:p>
        </p:txBody>
      </p:sp>
      <p:pic>
        <p:nvPicPr>
          <p:cNvPr id="2" name="Picture 1">
            <a:extLst>
              <a:ext uri="{FF2B5EF4-FFF2-40B4-BE49-F238E27FC236}">
                <a16:creationId xmlns:a16="http://schemas.microsoft.com/office/drawing/2014/main" id="{4DE65B9B-30E1-4480-A1B1-BF067A4CE1CD}"/>
              </a:ext>
            </a:extLst>
          </p:cNvPr>
          <p:cNvPicPr>
            <a:picLocks noChangeAspect="1"/>
          </p:cNvPicPr>
          <p:nvPr/>
        </p:nvPicPr>
        <p:blipFill>
          <a:blip r:embed="rId5"/>
          <a:stretch>
            <a:fillRect/>
          </a:stretch>
        </p:blipFill>
        <p:spPr>
          <a:xfrm>
            <a:off x="1501303" y="202427"/>
            <a:ext cx="6383065" cy="981541"/>
          </a:xfrm>
          <a:prstGeom prst="rect">
            <a:avLst/>
          </a:prstGeom>
        </p:spPr>
      </p:pic>
    </p:spTree>
    <p:extLst>
      <p:ext uri="{BB962C8B-B14F-4D97-AF65-F5344CB8AC3E}">
        <p14:creationId xmlns:p14="http://schemas.microsoft.com/office/powerpoint/2010/main" val="34983545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NMihova\Desktop\Capture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4411" y="133111"/>
            <a:ext cx="1368152" cy="11201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Users\NMihova\Desktop\Capture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25893"/>
            <a:ext cx="1213282" cy="133461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NMihova\Desktop\Capture8.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28" y="6179454"/>
            <a:ext cx="9097650" cy="67854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2" name="Table 11"/>
          <p:cNvGraphicFramePr>
            <a:graphicFrameLocks noGrp="1"/>
          </p:cNvGraphicFramePr>
          <p:nvPr>
            <p:extLst>
              <p:ext uri="{D42A27DB-BD31-4B8C-83A1-F6EECF244321}">
                <p14:modId xmlns:p14="http://schemas.microsoft.com/office/powerpoint/2010/main" val="3398451216"/>
              </p:ext>
            </p:extLst>
          </p:nvPr>
        </p:nvGraphicFramePr>
        <p:xfrm>
          <a:off x="395536" y="1277792"/>
          <a:ext cx="8352928" cy="4877155"/>
        </p:xfrm>
        <a:graphic>
          <a:graphicData uri="http://schemas.openxmlformats.org/drawingml/2006/table">
            <a:tbl>
              <a:tblPr firstRow="1" bandRow="1">
                <a:tableStyleId>{5C22544A-7EE6-4342-B048-85BDC9FD1C3A}</a:tableStyleId>
              </a:tblPr>
              <a:tblGrid>
                <a:gridCol w="8352928">
                  <a:extLst>
                    <a:ext uri="{9D8B030D-6E8A-4147-A177-3AD203B41FA5}">
                      <a16:colId xmlns:a16="http://schemas.microsoft.com/office/drawing/2014/main" val="2919985511"/>
                    </a:ext>
                  </a:extLst>
                </a:gridCol>
              </a:tblGrid>
              <a:tr h="420362">
                <a:tc>
                  <a:txBody>
                    <a:bodyPr/>
                    <a:lstStyle/>
                    <a:p>
                      <a:pPr algn="ctr">
                        <a:spcBef>
                          <a:spcPts val="600"/>
                        </a:spcBef>
                      </a:pPr>
                      <a:r>
                        <a:rPr lang="bg-BG" sz="1800" b="1" kern="1200" noProof="0" dirty="0">
                          <a:solidFill>
                            <a:srgbClr val="003300"/>
                          </a:solidFill>
                          <a:latin typeface="+mn-lt"/>
                          <a:ea typeface="+mn-ea"/>
                          <a:cs typeface="+mn-cs"/>
                        </a:rPr>
                        <a:t>Оценка на административното съответствие и допустимост (1)</a:t>
                      </a:r>
                    </a:p>
                  </a:txBody>
                  <a:tcPr anchor="ctr">
                    <a:solidFill>
                      <a:schemeClr val="accent3"/>
                    </a:solidFill>
                  </a:tcPr>
                </a:tc>
                <a:extLst>
                  <a:ext uri="{0D108BD9-81ED-4DB2-BD59-A6C34878D82A}">
                    <a16:rowId xmlns:a16="http://schemas.microsoft.com/office/drawing/2014/main" val="1500000413"/>
                  </a:ext>
                </a:extLst>
              </a:tr>
              <a:tr h="1159366">
                <a:tc>
                  <a:txBody>
                    <a:bodyPr/>
                    <a:lstStyle/>
                    <a:p>
                      <a:pPr algn="just">
                        <a:lnSpc>
                          <a:spcPct val="107000"/>
                        </a:lnSpc>
                        <a:spcBef>
                          <a:spcPts val="600"/>
                        </a:spcBef>
                        <a:spcAft>
                          <a:spcPts val="600"/>
                        </a:spcAft>
                      </a:pPr>
                      <a:r>
                        <a:rPr lang="bg-BG" sz="1200" b="1" dirty="0">
                          <a:solidFill>
                            <a:srgbClr val="003300"/>
                          </a:solidFill>
                          <a:effectLst/>
                          <a:latin typeface="Times New Roman" panose="02020603050405020304" pitchFamily="18" charset="0"/>
                          <a:ea typeface="Times New Roman" panose="02020603050405020304" pitchFamily="18" charset="0"/>
                          <a:cs typeface="Times New Roman" panose="02020603050405020304" pitchFamily="18" charset="0"/>
                        </a:rPr>
                        <a:t>Текстът на проектното предложение е на български език (на кирилица) с изключение на полета „Наименование на проектното предложение на английски език“, „Кратко описание на проектното предложение на английски език“ и „Пълно наименование на английски“ за кандидата и за партньора (когато е приложимо), които следва да са попълнени на английски език, и </a:t>
                      </a:r>
                      <a:r>
                        <a:rPr lang="bg-BG" sz="1100" b="1"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bg-BG" sz="1200" b="1" dirty="0">
                          <a:solidFill>
                            <a:srgbClr val="003300"/>
                          </a:solidFill>
                          <a:effectLst/>
                          <a:latin typeface="Times New Roman" panose="02020603050405020304" pitchFamily="18" charset="0"/>
                          <a:ea typeface="Times New Roman" panose="02020603050405020304" pitchFamily="18" charset="0"/>
                          <a:cs typeface="Times New Roman" panose="02020603050405020304" pitchFamily="18" charset="0"/>
                        </a:rPr>
                        <a:t>подлежащите на задължително попълване полета във формуляра за кандидатстване са попълнени съгласно </a:t>
                      </a:r>
                      <a:r>
                        <a:rPr lang="bg-BG" sz="1200" b="1" i="1" dirty="0">
                          <a:solidFill>
                            <a:srgbClr val="003300"/>
                          </a:solidFill>
                          <a:effectLst/>
                          <a:latin typeface="Times New Roman" panose="02020603050405020304" pitchFamily="18" charset="0"/>
                          <a:ea typeface="Times New Roman" panose="02020603050405020304" pitchFamily="18" charset="0"/>
                          <a:cs typeface="Times New Roman" panose="02020603050405020304" pitchFamily="18" charset="0"/>
                        </a:rPr>
                        <a:t>Указания за попълване в ИСУН 2020 на информация за проектни предложения по ОПОС 2014 – 2020 г</a:t>
                      </a:r>
                      <a:r>
                        <a:rPr lang="bg-BG" sz="1200" b="1" dirty="0">
                          <a:solidFill>
                            <a:srgbClr val="0033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bg-BG" sz="1100" b="1"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solidFill>
                  </a:tcPr>
                </a:tc>
                <a:extLst>
                  <a:ext uri="{0D108BD9-81ED-4DB2-BD59-A6C34878D82A}">
                    <a16:rowId xmlns:a16="http://schemas.microsoft.com/office/drawing/2014/main" val="3541780059"/>
                  </a:ext>
                </a:extLst>
              </a:tr>
              <a:tr h="765117">
                <a:tc>
                  <a:txBody>
                    <a:bodyPr/>
                    <a:lstStyle/>
                    <a:p>
                      <a:pPr algn="just">
                        <a:lnSpc>
                          <a:spcPct val="107000"/>
                        </a:lnSpc>
                        <a:spcBef>
                          <a:spcPts val="600"/>
                        </a:spcBef>
                        <a:spcAft>
                          <a:spcPts val="600"/>
                        </a:spcAft>
                      </a:pPr>
                      <a:r>
                        <a:rPr lang="bg-BG" sz="1200" b="1"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Кандидатът е представил всички документи, които се изискват за целите на кандидатстването, описани в Раздел 24 от условията за кандидатстване, като документите, за които е указано, са подписани и приложени във формата, посочена в същия раздел.</a:t>
                      </a:r>
                      <a:endParaRPr lang="bg-BG" sz="1100" b="1"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solidFill>
                  </a:tcPr>
                </a:tc>
                <a:extLst>
                  <a:ext uri="{0D108BD9-81ED-4DB2-BD59-A6C34878D82A}">
                    <a16:rowId xmlns:a16="http://schemas.microsoft.com/office/drawing/2014/main" val="4058518718"/>
                  </a:ext>
                </a:extLst>
              </a:tr>
              <a:tr h="399016">
                <a:tc>
                  <a:txBody>
                    <a:bodyPr/>
                    <a:lstStyle/>
                    <a:p>
                      <a:pPr algn="just">
                        <a:lnSpc>
                          <a:spcPct val="107000"/>
                        </a:lnSpc>
                        <a:spcBef>
                          <a:spcPts val="600"/>
                        </a:spcBef>
                        <a:spcAft>
                          <a:spcPts val="600"/>
                        </a:spcAft>
                      </a:pPr>
                      <a:r>
                        <a:rPr lang="bg-BG" sz="1200" b="1"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Кандидатът е допустим съгласно условията за кандидатстване.</a:t>
                      </a:r>
                      <a:endParaRPr lang="bg-BG" sz="1100" b="1"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solidFill>
                  </a:tcPr>
                </a:tc>
                <a:extLst>
                  <a:ext uri="{0D108BD9-81ED-4DB2-BD59-A6C34878D82A}">
                    <a16:rowId xmlns:a16="http://schemas.microsoft.com/office/drawing/2014/main" val="3761559086"/>
                  </a:ext>
                </a:extLst>
              </a:tr>
              <a:tr h="493225">
                <a:tc>
                  <a:txBody>
                    <a:bodyPr/>
                    <a:lstStyle/>
                    <a:p>
                      <a:pPr algn="just">
                        <a:lnSpc>
                          <a:spcPct val="107000"/>
                        </a:lnSpc>
                        <a:spcBef>
                          <a:spcPts val="600"/>
                        </a:spcBef>
                        <a:spcAft>
                          <a:spcPts val="600"/>
                        </a:spcAft>
                      </a:pPr>
                      <a:r>
                        <a:rPr lang="bg-BG" sz="1200" b="1"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В случай на партньорство, партньорът/</a:t>
                      </a:r>
                      <a:r>
                        <a:rPr lang="bg-BG" sz="1200" b="1" dirty="0" err="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ите</a:t>
                      </a:r>
                      <a:r>
                        <a:rPr lang="bg-BG" sz="1200" b="1"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 са допустими съгласно условията за кандидатстване и правата и задълженията между страните </a:t>
                      </a:r>
                      <a:r>
                        <a:rPr lang="bg-BG" sz="1200" b="1" dirty="0">
                          <a:solidFill>
                            <a:srgbClr val="003300"/>
                          </a:solidFill>
                          <a:effectLst/>
                          <a:latin typeface="Times New Roman" panose="02020603050405020304" pitchFamily="18" charset="0"/>
                          <a:ea typeface="Times New Roman" panose="02020603050405020304" pitchFamily="18" charset="0"/>
                          <a:cs typeface="Times New Roman" panose="02020603050405020304" pitchFamily="18" charset="0"/>
                        </a:rPr>
                        <a:t>са ясно уредени в писмено споразумение съгласно условията за кандидатстване</a:t>
                      </a:r>
                      <a:r>
                        <a:rPr lang="bg-BG" sz="1200" b="1"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bg-BG" sz="1100" b="1"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solidFill>
                  </a:tcPr>
                </a:tc>
                <a:extLst>
                  <a:ext uri="{0D108BD9-81ED-4DB2-BD59-A6C34878D82A}">
                    <a16:rowId xmlns:a16="http://schemas.microsoft.com/office/drawing/2014/main" val="450456984"/>
                  </a:ext>
                </a:extLst>
              </a:tr>
              <a:tr h="773542">
                <a:tc>
                  <a:txBody>
                    <a:bodyPr/>
                    <a:lstStyle/>
                    <a:p>
                      <a:pPr algn="just">
                        <a:lnSpc>
                          <a:spcPct val="107000"/>
                        </a:lnSpc>
                        <a:spcBef>
                          <a:spcPts val="600"/>
                        </a:spcBef>
                        <a:spcAft>
                          <a:spcPts val="600"/>
                        </a:spcAft>
                      </a:pPr>
                      <a:r>
                        <a:rPr lang="bg-BG" sz="1200" b="1"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Проектното предложение на кандидата включва мерки само за един вид (</a:t>
                      </a:r>
                      <a:r>
                        <a:rPr lang="bg-BG" sz="1200" b="1" i="1"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приложимо за проекти в изпълнение на план за действие за вид</a:t>
                      </a:r>
                      <a:r>
                        <a:rPr lang="bg-BG" sz="1200" b="1"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 или мерки от един или повече планове (</a:t>
                      </a:r>
                      <a:r>
                        <a:rPr lang="bg-BG" sz="1200" b="1" i="1"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приложимо за проекти в изпълнение на планове за управление на защитена зона за опазване на дивите птици</a:t>
                      </a:r>
                      <a:r>
                        <a:rPr lang="bg-BG" sz="1200" b="1"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bg-BG" sz="1100" b="1"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solidFill>
                  </a:tcPr>
                </a:tc>
                <a:extLst>
                  <a:ext uri="{0D108BD9-81ED-4DB2-BD59-A6C34878D82A}">
                    <a16:rowId xmlns:a16="http://schemas.microsoft.com/office/drawing/2014/main" val="3130903112"/>
                  </a:ext>
                </a:extLst>
              </a:tr>
              <a:tr h="861239">
                <a:tc>
                  <a:txBody>
                    <a:bodyPr/>
                    <a:lstStyle/>
                    <a:p>
                      <a:pPr algn="just">
                        <a:lnSpc>
                          <a:spcPct val="107000"/>
                        </a:lnSpc>
                        <a:spcBef>
                          <a:spcPts val="600"/>
                        </a:spcBef>
                        <a:spcAft>
                          <a:spcPts val="600"/>
                        </a:spcAft>
                      </a:pPr>
                      <a:r>
                        <a:rPr lang="bg-BG" sz="1200" b="1"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Исканата безвъзмездна  финансова помощ не е за финансиране на разходи, които вече са финансирани със средства от ЕСИФ или чрез други инструменти на Европейския съюз, както и с други публични средства, различни от тези на кандидата и партньора/</a:t>
                      </a:r>
                      <a:r>
                        <a:rPr lang="bg-BG" sz="1200" b="1" dirty="0" err="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ите</a:t>
                      </a:r>
                      <a:r>
                        <a:rPr lang="bg-BG" sz="1200" b="1"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bg-BG" sz="1100" b="1"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solidFill>
                  </a:tcPr>
                </a:tc>
                <a:extLst>
                  <a:ext uri="{0D108BD9-81ED-4DB2-BD59-A6C34878D82A}">
                    <a16:rowId xmlns:a16="http://schemas.microsoft.com/office/drawing/2014/main" val="1833190662"/>
                  </a:ext>
                </a:extLst>
              </a:tr>
            </a:tbl>
          </a:graphicData>
        </a:graphic>
      </p:graphicFrame>
      <p:pic>
        <p:nvPicPr>
          <p:cNvPr id="2" name="Picture 1">
            <a:extLst>
              <a:ext uri="{FF2B5EF4-FFF2-40B4-BE49-F238E27FC236}">
                <a16:creationId xmlns:a16="http://schemas.microsoft.com/office/drawing/2014/main" id="{21B33B19-CAD1-4B21-ABB4-AF9790A7CC11}"/>
              </a:ext>
            </a:extLst>
          </p:cNvPr>
          <p:cNvPicPr>
            <a:picLocks noChangeAspect="1"/>
          </p:cNvPicPr>
          <p:nvPr/>
        </p:nvPicPr>
        <p:blipFill>
          <a:blip r:embed="rId5"/>
          <a:stretch>
            <a:fillRect/>
          </a:stretch>
        </p:blipFill>
        <p:spPr>
          <a:xfrm>
            <a:off x="1501303" y="165118"/>
            <a:ext cx="6383065" cy="981541"/>
          </a:xfrm>
          <a:prstGeom prst="rect">
            <a:avLst/>
          </a:prstGeom>
        </p:spPr>
      </p:pic>
    </p:spTree>
    <p:extLst>
      <p:ext uri="{BB962C8B-B14F-4D97-AF65-F5344CB8AC3E}">
        <p14:creationId xmlns:p14="http://schemas.microsoft.com/office/powerpoint/2010/main" val="41698878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NMihova\Desktop\Capture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4411" y="133111"/>
            <a:ext cx="1368152" cy="11201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Users\NMihova\Desktop\Capture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25893"/>
            <a:ext cx="1213282" cy="133461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NMihova\Desktop\Capture8.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28" y="6179454"/>
            <a:ext cx="9097650" cy="67854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2" name="Table 11"/>
          <p:cNvGraphicFramePr>
            <a:graphicFrameLocks noGrp="1"/>
          </p:cNvGraphicFramePr>
          <p:nvPr>
            <p:extLst>
              <p:ext uri="{D42A27DB-BD31-4B8C-83A1-F6EECF244321}">
                <p14:modId xmlns:p14="http://schemas.microsoft.com/office/powerpoint/2010/main" val="370006225"/>
              </p:ext>
            </p:extLst>
          </p:nvPr>
        </p:nvGraphicFramePr>
        <p:xfrm>
          <a:off x="174411" y="1378952"/>
          <a:ext cx="8790077" cy="5113330"/>
        </p:xfrm>
        <a:graphic>
          <a:graphicData uri="http://schemas.openxmlformats.org/drawingml/2006/table">
            <a:tbl>
              <a:tblPr firstRow="1" bandRow="1">
                <a:tableStyleId>{5C22544A-7EE6-4342-B048-85BDC9FD1C3A}</a:tableStyleId>
              </a:tblPr>
              <a:tblGrid>
                <a:gridCol w="8790077">
                  <a:extLst>
                    <a:ext uri="{9D8B030D-6E8A-4147-A177-3AD203B41FA5}">
                      <a16:colId xmlns:a16="http://schemas.microsoft.com/office/drawing/2014/main" val="2919985511"/>
                    </a:ext>
                  </a:extLst>
                </a:gridCol>
              </a:tblGrid>
              <a:tr h="537880">
                <a:tc>
                  <a:txBody>
                    <a:bodyPr/>
                    <a:lstStyle/>
                    <a:p>
                      <a:pPr marL="0" indent="0" algn="ctr">
                        <a:spcBef>
                          <a:spcPts val="600"/>
                        </a:spcBef>
                        <a:buFont typeface="+mj-lt"/>
                        <a:buNone/>
                      </a:pPr>
                      <a:r>
                        <a:rPr lang="bg-BG" sz="1800" b="1" kern="1200" noProof="0" dirty="0">
                          <a:solidFill>
                            <a:srgbClr val="003300"/>
                          </a:solidFill>
                          <a:latin typeface="+mn-lt"/>
                          <a:ea typeface="+mn-ea"/>
                          <a:cs typeface="+mn-cs"/>
                        </a:rPr>
                        <a:t>Оценка на административното съответствие и допустимост (2)</a:t>
                      </a:r>
                    </a:p>
                  </a:txBody>
                  <a:tcPr anchor="ctr">
                    <a:solidFill>
                      <a:schemeClr val="accent3"/>
                    </a:solidFill>
                  </a:tcPr>
                </a:tc>
                <a:extLst>
                  <a:ext uri="{0D108BD9-81ED-4DB2-BD59-A6C34878D82A}">
                    <a16:rowId xmlns:a16="http://schemas.microsoft.com/office/drawing/2014/main" val="1500000413"/>
                  </a:ext>
                </a:extLst>
              </a:tr>
              <a:tr h="432048">
                <a:tc>
                  <a:txBody>
                    <a:bodyPr/>
                    <a:lstStyle/>
                    <a:p>
                      <a:pPr algn="just">
                        <a:lnSpc>
                          <a:spcPct val="107000"/>
                        </a:lnSpc>
                        <a:spcBef>
                          <a:spcPts val="600"/>
                        </a:spcBef>
                        <a:spcAft>
                          <a:spcPts val="600"/>
                        </a:spcAft>
                      </a:pPr>
                      <a:r>
                        <a:rPr lang="bg-BG" sz="1200" b="1"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В проектното предложение са включени всички дейности съгл. изискванията на Раздел 13 от условията за кандидатстване.</a:t>
                      </a:r>
                      <a:endParaRPr lang="bg-BG" sz="1100" b="1"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solidFill>
                  </a:tcPr>
                </a:tc>
                <a:extLst>
                  <a:ext uri="{0D108BD9-81ED-4DB2-BD59-A6C34878D82A}">
                    <a16:rowId xmlns:a16="http://schemas.microsoft.com/office/drawing/2014/main" val="3541780059"/>
                  </a:ext>
                </a:extLst>
              </a:tr>
              <a:tr h="460484">
                <a:tc>
                  <a:txBody>
                    <a:bodyPr/>
                    <a:lstStyle/>
                    <a:p>
                      <a:pPr algn="just">
                        <a:lnSpc>
                          <a:spcPct val="107000"/>
                        </a:lnSpc>
                        <a:spcBef>
                          <a:spcPts val="600"/>
                        </a:spcBef>
                        <a:spcAft>
                          <a:spcPts val="600"/>
                        </a:spcAft>
                      </a:pPr>
                      <a:r>
                        <a:rPr lang="bg-BG" sz="12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Дейностите, включени в проектното предложение, за които се иска финансиране, са допустими съгласно Раздел 13 от условията за кандидатстване.</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solidFill>
                  </a:tcPr>
                </a:tc>
                <a:extLst>
                  <a:ext uri="{0D108BD9-81ED-4DB2-BD59-A6C34878D82A}">
                    <a16:rowId xmlns:a16="http://schemas.microsoft.com/office/drawing/2014/main" val="1301152507"/>
                  </a:ext>
                </a:extLst>
              </a:tr>
              <a:tr h="435744">
                <a:tc>
                  <a:txBody>
                    <a:bodyPr/>
                    <a:lstStyle/>
                    <a:p>
                      <a:pPr algn="just">
                        <a:spcBef>
                          <a:spcPts val="600"/>
                        </a:spcBef>
                        <a:spcAft>
                          <a:spcPts val="600"/>
                        </a:spcAft>
                        <a:tabLst>
                          <a:tab pos="450215" algn="l"/>
                          <a:tab pos="449580" algn="l"/>
                        </a:tabLst>
                      </a:pPr>
                      <a:r>
                        <a:rPr lang="bg-BG" sz="1200" b="1">
                          <a:solidFill>
                            <a:srgbClr val="003300"/>
                          </a:solidFill>
                          <a:effectLst/>
                          <a:latin typeface="Times New Roman" panose="02020603050405020304" pitchFamily="18" charset="0"/>
                          <a:ea typeface="Times New Roman" panose="02020603050405020304" pitchFamily="18" charset="0"/>
                          <a:cs typeface="Times New Roman" panose="02020603050405020304" pitchFamily="18" charset="0"/>
                        </a:rPr>
                        <a:t>Срокът за изпълнение на проектното предложение е съобразен с максималния срок, указан в Раздел 18 от условията за кандидатстване.</a:t>
                      </a:r>
                      <a:endParaRPr lang="bg-BG" sz="1200" b="1">
                        <a:solidFill>
                          <a:srgbClr val="003300"/>
                        </a:solidFill>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accent3"/>
                    </a:solidFill>
                  </a:tcPr>
                </a:tc>
                <a:extLst>
                  <a:ext uri="{0D108BD9-81ED-4DB2-BD59-A6C34878D82A}">
                    <a16:rowId xmlns:a16="http://schemas.microsoft.com/office/drawing/2014/main" val="1630321990"/>
                  </a:ext>
                </a:extLst>
              </a:tr>
              <a:tr h="216024">
                <a:tc>
                  <a:txBody>
                    <a:bodyPr/>
                    <a:lstStyle/>
                    <a:p>
                      <a:pPr algn="just">
                        <a:spcBef>
                          <a:spcPts val="600"/>
                        </a:spcBef>
                        <a:spcAft>
                          <a:spcPts val="600"/>
                        </a:spcAft>
                        <a:tabLst>
                          <a:tab pos="450215" algn="l"/>
                          <a:tab pos="449580" algn="l"/>
                        </a:tabLst>
                      </a:pPr>
                      <a:r>
                        <a:rPr lang="bg-BG" sz="1200" b="1">
                          <a:solidFill>
                            <a:srgbClr val="003300"/>
                          </a:solidFill>
                          <a:effectLst/>
                          <a:latin typeface="Times New Roman" panose="02020603050405020304" pitchFamily="18" charset="0"/>
                          <a:ea typeface="Times New Roman" panose="02020603050405020304" pitchFamily="18" charset="0"/>
                          <a:cs typeface="Times New Roman" panose="02020603050405020304" pitchFamily="18" charset="0"/>
                        </a:rPr>
                        <a:t>Всички</a:t>
                      </a:r>
                      <a:r>
                        <a:rPr lang="pl-PL" sz="1200" b="1">
                          <a:solidFill>
                            <a:srgbClr val="003300"/>
                          </a:solidFill>
                          <a:effectLst/>
                          <a:latin typeface="Times New Roman" panose="02020603050405020304" pitchFamily="18" charset="0"/>
                          <a:ea typeface="Times New Roman" panose="02020603050405020304" pitchFamily="18" charset="0"/>
                          <a:cs typeface="Times New Roman" panose="02020603050405020304" pitchFamily="18" charset="0"/>
                        </a:rPr>
                        <a:t> дейности по проекта</a:t>
                      </a:r>
                      <a:r>
                        <a:rPr lang="bg-BG" sz="1200" b="1">
                          <a:solidFill>
                            <a:srgbClr val="003300"/>
                          </a:solidFill>
                          <a:effectLst/>
                          <a:latin typeface="Times New Roman" panose="02020603050405020304" pitchFamily="18" charset="0"/>
                          <a:ea typeface="Times New Roman" panose="02020603050405020304" pitchFamily="18" charset="0"/>
                          <a:cs typeface="Times New Roman" panose="02020603050405020304" pitchFamily="18" charset="0"/>
                        </a:rPr>
                        <a:t>, за които това е указано в раздел 14 от условията за кандидатстване,</a:t>
                      </a:r>
                      <a:r>
                        <a:rPr lang="pl-PL" sz="1200" b="1">
                          <a:solidFill>
                            <a:srgbClr val="003300"/>
                          </a:solidFill>
                          <a:effectLst/>
                          <a:latin typeface="Times New Roman" panose="02020603050405020304" pitchFamily="18" charset="0"/>
                          <a:ea typeface="Times New Roman" panose="02020603050405020304" pitchFamily="18" charset="0"/>
                          <a:cs typeface="Times New Roman" panose="02020603050405020304" pitchFamily="18" charset="0"/>
                        </a:rPr>
                        <a:t> са остойностени въз основа на анализ.</a:t>
                      </a:r>
                      <a:endParaRPr lang="bg-BG" sz="1200" b="1">
                        <a:solidFill>
                          <a:srgbClr val="003300"/>
                        </a:solidFill>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accent3"/>
                    </a:solidFill>
                  </a:tcPr>
                </a:tc>
                <a:extLst>
                  <a:ext uri="{0D108BD9-81ED-4DB2-BD59-A6C34878D82A}">
                    <a16:rowId xmlns:a16="http://schemas.microsoft.com/office/drawing/2014/main" val="929809750"/>
                  </a:ext>
                </a:extLst>
              </a:tr>
              <a:tr h="466204">
                <a:tc>
                  <a:txBody>
                    <a:bodyPr/>
                    <a:lstStyle/>
                    <a:p>
                      <a:pPr algn="just">
                        <a:spcBef>
                          <a:spcPts val="600"/>
                        </a:spcBef>
                        <a:spcAft>
                          <a:spcPts val="600"/>
                        </a:spcAft>
                        <a:tabLst>
                          <a:tab pos="450215" algn="l"/>
                          <a:tab pos="449580" algn="l"/>
                        </a:tabLst>
                      </a:pPr>
                      <a:r>
                        <a:rPr lang="pl-PL" sz="1200" b="1" dirty="0">
                          <a:solidFill>
                            <a:srgbClr val="003300"/>
                          </a:solidFill>
                          <a:effectLst/>
                          <a:latin typeface="Times New Roman" panose="02020603050405020304" pitchFamily="18" charset="0"/>
                          <a:ea typeface="Times New Roman" panose="02020603050405020304" pitchFamily="18" charset="0"/>
                          <a:cs typeface="Times New Roman" panose="02020603050405020304" pitchFamily="18" charset="0"/>
                        </a:rPr>
                        <a:t>Искан</a:t>
                      </a:r>
                      <a:r>
                        <a:rPr lang="bg-BG" sz="1200" b="1" dirty="0">
                          <a:solidFill>
                            <a:srgbClr val="003300"/>
                          </a:solidFill>
                          <a:effectLst/>
                          <a:latin typeface="Times New Roman" panose="02020603050405020304" pitchFamily="18" charset="0"/>
                          <a:ea typeface="Times New Roman" panose="02020603050405020304" pitchFamily="18" charset="0"/>
                          <a:cs typeface="Times New Roman" panose="02020603050405020304" pitchFamily="18" charset="0"/>
                        </a:rPr>
                        <a:t>ата </a:t>
                      </a:r>
                      <a:r>
                        <a:rPr lang="pl-PL" sz="1200" b="1" dirty="0">
                          <a:solidFill>
                            <a:srgbClr val="003300"/>
                          </a:solidFill>
                          <a:effectLst/>
                          <a:latin typeface="Times New Roman" panose="02020603050405020304" pitchFamily="18" charset="0"/>
                          <a:ea typeface="Times New Roman" panose="02020603050405020304" pitchFamily="18" charset="0"/>
                          <a:cs typeface="Times New Roman" panose="02020603050405020304" pitchFamily="18" charset="0"/>
                        </a:rPr>
                        <a:t>безвъзмездната финансова помощ </a:t>
                      </a:r>
                      <a:r>
                        <a:rPr lang="bg-BG" sz="1200" b="1" dirty="0">
                          <a:solidFill>
                            <a:srgbClr val="003300"/>
                          </a:solidFill>
                          <a:effectLst/>
                          <a:latin typeface="Times New Roman" panose="02020603050405020304" pitchFamily="18" charset="0"/>
                          <a:ea typeface="Times New Roman" panose="02020603050405020304" pitchFamily="18" charset="0"/>
                          <a:cs typeface="Times New Roman" panose="02020603050405020304" pitchFamily="18" charset="0"/>
                        </a:rPr>
                        <a:t>съответства на изискванията на </a:t>
                      </a:r>
                      <a:r>
                        <a:rPr lang="bg-BG" sz="1200" b="1" dirty="0">
                          <a:solidFill>
                            <a:srgbClr val="003300"/>
                          </a:solidFill>
                          <a:effectLst/>
                          <a:latin typeface="Tahoma" panose="020B0604030504040204" pitchFamily="34" charset="0"/>
                          <a:ea typeface="Times New Roman" panose="02020603050405020304" pitchFamily="18" charset="0"/>
                          <a:cs typeface="Times New Roman" panose="02020603050405020304" pitchFamily="18" charset="0"/>
                        </a:rPr>
                        <a:t> </a:t>
                      </a:r>
                      <a:r>
                        <a:rPr lang="bg-BG" sz="1200" b="1" dirty="0">
                          <a:solidFill>
                            <a:srgbClr val="003300"/>
                          </a:solidFill>
                          <a:effectLst/>
                          <a:latin typeface="Times New Roman" panose="02020603050405020304" pitchFamily="18" charset="0"/>
                          <a:ea typeface="Times New Roman" panose="02020603050405020304" pitchFamily="18" charset="0"/>
                          <a:cs typeface="Times New Roman" panose="02020603050405020304" pitchFamily="18" charset="0"/>
                        </a:rPr>
                        <a:t>Раздел 9 от насоките за кандидатстване, част „Условия за кандидатстване“, като тя се отнася само за допустими разходи.</a:t>
                      </a:r>
                      <a:endParaRPr lang="bg-BG" sz="1200" b="1" dirty="0">
                        <a:solidFill>
                          <a:srgbClr val="003300"/>
                        </a:solidFill>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accent3"/>
                    </a:solidFill>
                  </a:tcPr>
                </a:tc>
                <a:extLst>
                  <a:ext uri="{0D108BD9-81ED-4DB2-BD59-A6C34878D82A}">
                    <a16:rowId xmlns:a16="http://schemas.microsoft.com/office/drawing/2014/main" val="1012564902"/>
                  </a:ext>
                </a:extLst>
              </a:tr>
              <a:tr h="216024">
                <a:tc>
                  <a:txBody>
                    <a:bodyPr/>
                    <a:lstStyle/>
                    <a:p>
                      <a:pPr algn="just">
                        <a:lnSpc>
                          <a:spcPct val="107000"/>
                        </a:lnSpc>
                        <a:spcAft>
                          <a:spcPts val="0"/>
                        </a:spcAft>
                      </a:pPr>
                      <a:r>
                        <a:rPr lang="bg-BG" sz="12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Кандидатът има постоянни приходи и източници на финансиране, различни от донорски програми и финансиране по проекти.</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solidFill>
                  </a:tcPr>
                </a:tc>
                <a:extLst>
                  <a:ext uri="{0D108BD9-81ED-4DB2-BD59-A6C34878D82A}">
                    <a16:rowId xmlns:a16="http://schemas.microsoft.com/office/drawing/2014/main" val="471842445"/>
                  </a:ext>
                </a:extLst>
              </a:tr>
              <a:tr h="482270">
                <a:tc>
                  <a:txBody>
                    <a:bodyPr/>
                    <a:lstStyle/>
                    <a:p>
                      <a:pPr algn="just">
                        <a:lnSpc>
                          <a:spcPct val="107000"/>
                        </a:lnSpc>
                        <a:spcAft>
                          <a:spcPts val="800"/>
                        </a:spcAft>
                      </a:pPr>
                      <a:r>
                        <a:rPr lang="bg-BG" sz="12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Бюджетът на проектното предложение е попълнен съгласно изискванията и указанията, посочени в Раздел 14 от условията за кандидатстване.</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solidFill>
                  </a:tcPr>
                </a:tc>
                <a:extLst>
                  <a:ext uri="{0D108BD9-81ED-4DB2-BD59-A6C34878D82A}">
                    <a16:rowId xmlns:a16="http://schemas.microsoft.com/office/drawing/2014/main" val="204911104"/>
                  </a:ext>
                </a:extLst>
              </a:tr>
              <a:tr h="288032">
                <a:tc>
                  <a:txBody>
                    <a:bodyPr/>
                    <a:lstStyle/>
                    <a:p>
                      <a:pPr algn="just">
                        <a:lnSpc>
                          <a:spcPct val="107000"/>
                        </a:lnSpc>
                        <a:spcAft>
                          <a:spcPts val="800"/>
                        </a:spcAft>
                      </a:pPr>
                      <a:r>
                        <a:rPr lang="bg-BG" sz="12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В проектното предложение са заложени индикаторите, съгласно Раздел 7 от условията за кандидатстване.</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solidFill>
                  </a:tcPr>
                </a:tc>
                <a:extLst>
                  <a:ext uri="{0D108BD9-81ED-4DB2-BD59-A6C34878D82A}">
                    <a16:rowId xmlns:a16="http://schemas.microsoft.com/office/drawing/2014/main" val="2070431325"/>
                  </a:ext>
                </a:extLst>
              </a:tr>
              <a:tr h="360040">
                <a:tc>
                  <a:txBody>
                    <a:bodyPr/>
                    <a:lstStyle/>
                    <a:p>
                      <a:pPr algn="just">
                        <a:lnSpc>
                          <a:spcPct val="107000"/>
                        </a:lnSpc>
                        <a:spcAft>
                          <a:spcPts val="800"/>
                        </a:spcAft>
                      </a:pPr>
                      <a:r>
                        <a:rPr lang="bg-BG" sz="1200" b="1"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Задължителните дейности предвиждат като минимум изискванията, посочени в  Раздел 13 от условията за кандидатстване.</a:t>
                      </a:r>
                      <a:endParaRPr lang="bg-BG" sz="1100" b="1"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solidFill>
                  </a:tcPr>
                </a:tc>
                <a:extLst>
                  <a:ext uri="{0D108BD9-81ED-4DB2-BD59-A6C34878D82A}">
                    <a16:rowId xmlns:a16="http://schemas.microsoft.com/office/drawing/2014/main" val="365756141"/>
                  </a:ext>
                </a:extLst>
              </a:tr>
              <a:tr h="266246">
                <a:tc>
                  <a:txBody>
                    <a:bodyPr/>
                    <a:lstStyle/>
                    <a:p>
                      <a:pPr algn="just">
                        <a:lnSpc>
                          <a:spcPct val="107000"/>
                        </a:lnSpc>
                        <a:spcAft>
                          <a:spcPts val="800"/>
                        </a:spcAft>
                      </a:pPr>
                      <a:r>
                        <a:rPr lang="bg-BG" sz="12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За проектното предложение е определена от компетентния орган приложима процедура по Глава VI  от ЗООС, и/или по чл. 31 от ЗБР.</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solidFill>
                  </a:tcPr>
                </a:tc>
                <a:extLst>
                  <a:ext uri="{0D108BD9-81ED-4DB2-BD59-A6C34878D82A}">
                    <a16:rowId xmlns:a16="http://schemas.microsoft.com/office/drawing/2014/main" val="1429310732"/>
                  </a:ext>
                </a:extLst>
              </a:tr>
              <a:tr h="521216">
                <a:tc>
                  <a:txBody>
                    <a:bodyPr/>
                    <a:lstStyle/>
                    <a:p>
                      <a:pPr algn="just">
                        <a:spcBef>
                          <a:spcPts val="600"/>
                        </a:spcBef>
                        <a:spcAft>
                          <a:spcPts val="600"/>
                        </a:spcAft>
                        <a:tabLst>
                          <a:tab pos="450215" algn="l"/>
                          <a:tab pos="273050" algn="l"/>
                        </a:tabLst>
                      </a:pPr>
                      <a:r>
                        <a:rPr lang="bg-BG" sz="1200" b="1" dirty="0">
                          <a:solidFill>
                            <a:srgbClr val="003300"/>
                          </a:solidFill>
                          <a:effectLst/>
                          <a:latin typeface="Times New Roman" panose="02020603050405020304" pitchFamily="18" charset="0"/>
                          <a:ea typeface="Times New Roman" panose="02020603050405020304" pitchFamily="18" charset="0"/>
                          <a:cs typeface="Times New Roman" panose="02020603050405020304" pitchFamily="18" charset="0"/>
                        </a:rPr>
                        <a:t>В проектното предложение са посочени хоризонталните принципи на ЕС, съгласно Раздел 17 от условията за кандидатстване</a:t>
                      </a:r>
                      <a:r>
                        <a:rPr lang="en-US" sz="1200" b="1" dirty="0">
                          <a:solidFill>
                            <a:srgbClr val="0033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bg-BG" sz="1200" b="1" dirty="0">
                        <a:solidFill>
                          <a:srgbClr val="003300"/>
                        </a:solidFill>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accent3"/>
                    </a:solidFill>
                  </a:tcPr>
                </a:tc>
                <a:extLst>
                  <a:ext uri="{0D108BD9-81ED-4DB2-BD59-A6C34878D82A}">
                    <a16:rowId xmlns:a16="http://schemas.microsoft.com/office/drawing/2014/main" val="3250514312"/>
                  </a:ext>
                </a:extLst>
              </a:tr>
            </a:tbl>
          </a:graphicData>
        </a:graphic>
      </p:graphicFrame>
      <p:pic>
        <p:nvPicPr>
          <p:cNvPr id="2" name="Picture 1">
            <a:extLst>
              <a:ext uri="{FF2B5EF4-FFF2-40B4-BE49-F238E27FC236}">
                <a16:creationId xmlns:a16="http://schemas.microsoft.com/office/drawing/2014/main" id="{6D44D036-B046-498C-9D79-F097A5AF8CE7}"/>
              </a:ext>
            </a:extLst>
          </p:cNvPr>
          <p:cNvPicPr>
            <a:picLocks noChangeAspect="1"/>
          </p:cNvPicPr>
          <p:nvPr/>
        </p:nvPicPr>
        <p:blipFill>
          <a:blip r:embed="rId5"/>
          <a:stretch>
            <a:fillRect/>
          </a:stretch>
        </p:blipFill>
        <p:spPr>
          <a:xfrm>
            <a:off x="1547600" y="202427"/>
            <a:ext cx="6383065" cy="981541"/>
          </a:xfrm>
          <a:prstGeom prst="rect">
            <a:avLst/>
          </a:prstGeom>
        </p:spPr>
      </p:pic>
    </p:spTree>
    <p:extLst>
      <p:ext uri="{BB962C8B-B14F-4D97-AF65-F5344CB8AC3E}">
        <p14:creationId xmlns:p14="http://schemas.microsoft.com/office/powerpoint/2010/main" val="8863886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NMihova\Desktop\Capture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8005" y="23537"/>
            <a:ext cx="1368152" cy="11201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Users\NMihova\Desktop\Capture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0812" y="23537"/>
            <a:ext cx="1213282" cy="133461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NMihova\Desktop\Capture8.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28" y="6179454"/>
            <a:ext cx="9097650" cy="67854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a:extLst>
              <a:ext uri="{FF2B5EF4-FFF2-40B4-BE49-F238E27FC236}">
                <a16:creationId xmlns:a16="http://schemas.microsoft.com/office/drawing/2014/main" id="{C815296D-E91E-482C-8983-0D86A5DF2C1D}"/>
              </a:ext>
            </a:extLst>
          </p:cNvPr>
          <p:cNvGraphicFramePr>
            <a:graphicFrameLocks noGrp="1"/>
          </p:cNvGraphicFramePr>
          <p:nvPr>
            <p:extLst>
              <p:ext uri="{D42A27DB-BD31-4B8C-83A1-F6EECF244321}">
                <p14:modId xmlns:p14="http://schemas.microsoft.com/office/powerpoint/2010/main" val="1225043069"/>
              </p:ext>
            </p:extLst>
          </p:nvPr>
        </p:nvGraphicFramePr>
        <p:xfrm>
          <a:off x="287524" y="1475259"/>
          <a:ext cx="8568952" cy="5251642"/>
        </p:xfrm>
        <a:graphic>
          <a:graphicData uri="http://schemas.openxmlformats.org/drawingml/2006/table">
            <a:tbl>
              <a:tblPr firstRow="1" firstCol="1" lastRow="1" lastCol="1" bandRow="1" bandCol="1"/>
              <a:tblGrid>
                <a:gridCol w="8196389">
                  <a:extLst>
                    <a:ext uri="{9D8B030D-6E8A-4147-A177-3AD203B41FA5}">
                      <a16:colId xmlns:a16="http://schemas.microsoft.com/office/drawing/2014/main" val="1533809563"/>
                    </a:ext>
                  </a:extLst>
                </a:gridCol>
                <a:gridCol w="372563">
                  <a:extLst>
                    <a:ext uri="{9D8B030D-6E8A-4147-A177-3AD203B41FA5}">
                      <a16:colId xmlns:a16="http://schemas.microsoft.com/office/drawing/2014/main" val="1439953700"/>
                    </a:ext>
                  </a:extLst>
                </a:gridCol>
              </a:tblGrid>
              <a:tr h="423804">
                <a:tc>
                  <a:txBody>
                    <a:bodyPr/>
                    <a:lstStyle/>
                    <a:p>
                      <a:pPr algn="just">
                        <a:lnSpc>
                          <a:spcPct val="107000"/>
                        </a:lnSpc>
                        <a:spcBef>
                          <a:spcPts val="600"/>
                        </a:spcBef>
                        <a:spcAft>
                          <a:spcPts val="600"/>
                        </a:spcAft>
                      </a:pPr>
                      <a:r>
                        <a:rPr lang="bg-BG" sz="1200" b="1" kern="1200"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1. Описание и график на дейностите</a:t>
                      </a:r>
                    </a:p>
                  </a:txBody>
                  <a:tcPr marL="39987" marR="399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just">
                        <a:lnSpc>
                          <a:spcPct val="107000"/>
                        </a:lnSpc>
                        <a:spcBef>
                          <a:spcPts val="600"/>
                        </a:spcBef>
                        <a:spcAft>
                          <a:spcPts val="600"/>
                        </a:spcAft>
                      </a:pPr>
                      <a:r>
                        <a:rPr lang="bg-BG" sz="1200" b="1" kern="1200"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15</a:t>
                      </a:r>
                    </a:p>
                  </a:txBody>
                  <a:tcPr marL="39987" marR="39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2299040503"/>
                  </a:ext>
                </a:extLst>
              </a:tr>
              <a:tr h="809838">
                <a:tc>
                  <a:txBody>
                    <a:bodyPr/>
                    <a:lstStyle/>
                    <a:p>
                      <a:pPr algn="just">
                        <a:lnSpc>
                          <a:spcPct val="107000"/>
                        </a:lnSpc>
                        <a:spcAft>
                          <a:spcPts val="0"/>
                        </a:spcAft>
                      </a:pPr>
                      <a:r>
                        <a:rPr lang="bg-BG" sz="1200" b="1" kern="1200"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Описани са детайлно дейностите, начините и етапите за изпълнението им. Времевият обхват на всяка дейност е реалистичен, като са взети предвид периодите за провеждане на обществени поръчки/ процедури за избор на изпълнител, придобиване на разрешителни (ако е приложимо), има логическа последователност в изпълнението на дейностите. </a:t>
                      </a:r>
                    </a:p>
                  </a:txBody>
                  <a:tcPr marL="39987" marR="399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3">
                        <a:lumMod val="60000"/>
                        <a:lumOff val="40000"/>
                      </a:schemeClr>
                    </a:solidFill>
                  </a:tcPr>
                </a:tc>
                <a:tc>
                  <a:txBody>
                    <a:bodyPr/>
                    <a:lstStyle/>
                    <a:p>
                      <a:pPr algn="just">
                        <a:lnSpc>
                          <a:spcPct val="107000"/>
                        </a:lnSpc>
                        <a:spcBef>
                          <a:spcPts val="600"/>
                        </a:spcBef>
                        <a:spcAft>
                          <a:spcPts val="600"/>
                        </a:spcAft>
                      </a:pPr>
                      <a:r>
                        <a:rPr lang="bg-BG" sz="1200" b="1" kern="1200"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15</a:t>
                      </a:r>
                    </a:p>
                  </a:txBody>
                  <a:tcPr marL="39987" marR="39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3">
                        <a:lumMod val="60000"/>
                        <a:lumOff val="40000"/>
                      </a:schemeClr>
                    </a:solidFill>
                  </a:tcPr>
                </a:tc>
                <a:extLst>
                  <a:ext uri="{0D108BD9-81ED-4DB2-BD59-A6C34878D82A}">
                    <a16:rowId xmlns:a16="http://schemas.microsoft.com/office/drawing/2014/main" val="3716847383"/>
                  </a:ext>
                </a:extLst>
              </a:tr>
              <a:tr h="1015771">
                <a:tc>
                  <a:txBody>
                    <a:bodyPr/>
                    <a:lstStyle/>
                    <a:p>
                      <a:pPr algn="just">
                        <a:lnSpc>
                          <a:spcPct val="107000"/>
                        </a:lnSpc>
                        <a:spcBef>
                          <a:spcPts val="600"/>
                        </a:spcBef>
                        <a:spcAft>
                          <a:spcPts val="600"/>
                        </a:spcAft>
                      </a:pPr>
                      <a:r>
                        <a:rPr lang="bg-BG" sz="1200" b="1" kern="1200"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Описани са дейностите, начините и етапите за изпълнението им, но има пропуски при определяне на реалистичен времеви обхват по отношение на отделна дейност, предвид периодите за провеждане на обществени поръчки/ процедури за избор на изпълнител, придобиване на разрешителни (ако е приложимо), но тези пропуски не водят до невъзможност за изпълнение на проекта в рамките на предвидения краен срок. Има логическа последователност на изпълнението на дейностите. </a:t>
                      </a:r>
                    </a:p>
                  </a:txBody>
                  <a:tcPr marL="39987" marR="399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accent3">
                        <a:lumMod val="60000"/>
                        <a:lumOff val="40000"/>
                      </a:schemeClr>
                    </a:solidFill>
                  </a:tcPr>
                </a:tc>
                <a:tc>
                  <a:txBody>
                    <a:bodyPr/>
                    <a:lstStyle/>
                    <a:p>
                      <a:pPr algn="just">
                        <a:lnSpc>
                          <a:spcPct val="107000"/>
                        </a:lnSpc>
                        <a:spcBef>
                          <a:spcPts val="600"/>
                        </a:spcBef>
                        <a:spcAft>
                          <a:spcPts val="600"/>
                        </a:spcAft>
                      </a:pPr>
                      <a:r>
                        <a:rPr lang="bg-BG" sz="1200" b="1" kern="1200"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10</a:t>
                      </a:r>
                    </a:p>
                  </a:txBody>
                  <a:tcPr marL="39987" marR="39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accent3">
                        <a:lumMod val="60000"/>
                        <a:lumOff val="40000"/>
                      </a:schemeClr>
                    </a:solidFill>
                  </a:tcPr>
                </a:tc>
                <a:extLst>
                  <a:ext uri="{0D108BD9-81ED-4DB2-BD59-A6C34878D82A}">
                    <a16:rowId xmlns:a16="http://schemas.microsoft.com/office/drawing/2014/main" val="723817111"/>
                  </a:ext>
                </a:extLst>
              </a:tr>
              <a:tr h="1015771">
                <a:tc>
                  <a:txBody>
                    <a:bodyPr/>
                    <a:lstStyle/>
                    <a:p>
                      <a:pPr algn="just">
                        <a:lnSpc>
                          <a:spcPct val="107000"/>
                        </a:lnSpc>
                        <a:spcBef>
                          <a:spcPts val="600"/>
                        </a:spcBef>
                        <a:spcAft>
                          <a:spcPts val="600"/>
                        </a:spcAft>
                      </a:pPr>
                      <a:r>
                        <a:rPr lang="bg-BG" sz="1200" b="1" kern="1200"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Описани са дейностите, посочени са начините и етапите за изпълнението им,  има пропуски при определяне на реалистичен времеви обхват  по отношение на повече от една дейност, предвид периодите за провеждане на обществени поръчки/ процедури за избор на изпълнител, придобиване на разрешителни (ако е приложимо), но тези пропуски не водят до невъзможност за изпълнение на проекта в рамките на предвидения краен срок, или има пропуски в логическата последователност на изпълнението на дейностите.</a:t>
                      </a:r>
                    </a:p>
                  </a:txBody>
                  <a:tcPr marL="39987" marR="399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accent3">
                        <a:lumMod val="60000"/>
                        <a:lumOff val="40000"/>
                      </a:schemeClr>
                    </a:solidFill>
                  </a:tcPr>
                </a:tc>
                <a:tc>
                  <a:txBody>
                    <a:bodyPr/>
                    <a:lstStyle/>
                    <a:p>
                      <a:pPr algn="just">
                        <a:lnSpc>
                          <a:spcPct val="107000"/>
                        </a:lnSpc>
                        <a:spcBef>
                          <a:spcPts val="600"/>
                        </a:spcBef>
                        <a:spcAft>
                          <a:spcPts val="600"/>
                        </a:spcAft>
                      </a:pPr>
                      <a:r>
                        <a:rPr lang="bg-BG" sz="1200" b="1" kern="1200"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07000"/>
                        </a:lnSpc>
                        <a:spcBef>
                          <a:spcPts val="600"/>
                        </a:spcBef>
                        <a:spcAft>
                          <a:spcPts val="600"/>
                        </a:spcAft>
                      </a:pPr>
                      <a:r>
                        <a:rPr lang="en-US" sz="1200" b="1" kern="1200"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5</a:t>
                      </a:r>
                      <a:endParaRPr lang="bg-BG" sz="1200" b="1" kern="1200"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9987" marR="39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accent3">
                        <a:lumMod val="60000"/>
                        <a:lumOff val="40000"/>
                      </a:schemeClr>
                    </a:solidFill>
                  </a:tcPr>
                </a:tc>
                <a:extLst>
                  <a:ext uri="{0D108BD9-81ED-4DB2-BD59-A6C34878D82A}">
                    <a16:rowId xmlns:a16="http://schemas.microsoft.com/office/drawing/2014/main" val="16242393"/>
                  </a:ext>
                </a:extLst>
              </a:tr>
              <a:tr h="1145197">
                <a:tc>
                  <a:txBody>
                    <a:bodyPr/>
                    <a:lstStyle/>
                    <a:p>
                      <a:pPr algn="just">
                        <a:lnSpc>
                          <a:spcPct val="107000"/>
                        </a:lnSpc>
                        <a:spcBef>
                          <a:spcPts val="600"/>
                        </a:spcBef>
                        <a:spcAft>
                          <a:spcPts val="600"/>
                        </a:spcAft>
                      </a:pPr>
                      <a:r>
                        <a:rPr lang="bg-BG" sz="1200" b="1" kern="1200"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Описани са дейностите, но не са посочени начините или етапите за изпълнението им,  има пропуски при определяне на реалистичен времеви обхват  по отношение на една или повече от една дейност, предвид периодите за провеждане на обществени поръчки/ процедури за избор на изпълнител, придобиване на разрешителни (ако е приложимо), но тези пропуски не водят до невъзможност за изпълнение на проекта в рамките на предвидения краен срок, или има пропуски в логическата последователност на изпълнението на дейностите.</a:t>
                      </a:r>
                    </a:p>
                  </a:txBody>
                  <a:tcPr marL="39987" marR="399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accent3">
                        <a:lumMod val="60000"/>
                        <a:lumOff val="40000"/>
                      </a:schemeClr>
                    </a:solidFill>
                  </a:tcPr>
                </a:tc>
                <a:tc>
                  <a:txBody>
                    <a:bodyPr/>
                    <a:lstStyle/>
                    <a:p>
                      <a:pPr algn="just">
                        <a:lnSpc>
                          <a:spcPct val="107000"/>
                        </a:lnSpc>
                        <a:spcBef>
                          <a:spcPts val="600"/>
                        </a:spcBef>
                        <a:spcAft>
                          <a:spcPts val="600"/>
                        </a:spcAft>
                      </a:pPr>
                      <a:r>
                        <a:rPr lang="bg-BG" sz="1200" b="1" kern="1200"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07000"/>
                        </a:lnSpc>
                        <a:spcBef>
                          <a:spcPts val="600"/>
                        </a:spcBef>
                        <a:spcAft>
                          <a:spcPts val="600"/>
                        </a:spcAft>
                      </a:pPr>
                      <a:r>
                        <a:rPr lang="bg-BG" sz="1200" b="1" kern="1200"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5</a:t>
                      </a:r>
                    </a:p>
                  </a:txBody>
                  <a:tcPr marL="39987" marR="39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accent3">
                        <a:lumMod val="60000"/>
                        <a:lumOff val="40000"/>
                      </a:schemeClr>
                    </a:solidFill>
                  </a:tcPr>
                </a:tc>
                <a:extLst>
                  <a:ext uri="{0D108BD9-81ED-4DB2-BD59-A6C34878D82A}">
                    <a16:rowId xmlns:a16="http://schemas.microsoft.com/office/drawing/2014/main" val="798884853"/>
                  </a:ext>
                </a:extLst>
              </a:tr>
              <a:tr h="841261">
                <a:tc>
                  <a:txBody>
                    <a:bodyPr/>
                    <a:lstStyle/>
                    <a:p>
                      <a:pPr algn="just">
                        <a:lnSpc>
                          <a:spcPct val="107000"/>
                        </a:lnSpc>
                        <a:spcBef>
                          <a:spcPts val="600"/>
                        </a:spcBef>
                        <a:spcAft>
                          <a:spcPts val="600"/>
                        </a:spcAft>
                      </a:pPr>
                      <a:r>
                        <a:rPr lang="bg-BG" sz="1200" b="1" kern="1200"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Описани са дейностите, но не са посочени начините и етапите за изпълнението им, не е определен реалистичен времеви обхват на всяка дейност, предвид периодите за провеждане на обществени поръчки/ процедури за избор на изпълнител, придобиване на разрешителни (ако е приложимо) или липсва логическа последователност на изпълнението на дейностите.</a:t>
                      </a:r>
                    </a:p>
                  </a:txBody>
                  <a:tcPr marL="39987" marR="39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just">
                        <a:lnSpc>
                          <a:spcPct val="107000"/>
                        </a:lnSpc>
                        <a:spcAft>
                          <a:spcPts val="800"/>
                        </a:spcAft>
                      </a:pPr>
                      <a:r>
                        <a:rPr lang="bg-BG" sz="1200" b="1" kern="1200"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07000"/>
                        </a:lnSpc>
                        <a:spcAft>
                          <a:spcPts val="800"/>
                        </a:spcAft>
                      </a:pPr>
                      <a:r>
                        <a:rPr lang="bg-BG" sz="1200" b="1" kern="1200"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0</a:t>
                      </a:r>
                    </a:p>
                  </a:txBody>
                  <a:tcPr marL="39987" marR="399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364386786"/>
                  </a:ext>
                </a:extLst>
              </a:tr>
            </a:tbl>
          </a:graphicData>
        </a:graphic>
      </p:graphicFrame>
      <p:sp>
        <p:nvSpPr>
          <p:cNvPr id="3" name="Rectangle 2">
            <a:extLst>
              <a:ext uri="{FF2B5EF4-FFF2-40B4-BE49-F238E27FC236}">
                <a16:creationId xmlns:a16="http://schemas.microsoft.com/office/drawing/2014/main" id="{452B577C-8349-46FE-BA32-6D8F12189F65}"/>
              </a:ext>
            </a:extLst>
          </p:cNvPr>
          <p:cNvSpPr/>
          <p:nvPr/>
        </p:nvSpPr>
        <p:spPr>
          <a:xfrm>
            <a:off x="1536156" y="1100010"/>
            <a:ext cx="6284655" cy="369332"/>
          </a:xfrm>
          <a:prstGeom prst="rect">
            <a:avLst/>
          </a:prstGeom>
          <a:solidFill>
            <a:schemeClr val="accent3">
              <a:lumMod val="60000"/>
              <a:lumOff val="40000"/>
            </a:schemeClr>
          </a:solidFill>
        </p:spPr>
        <p:txBody>
          <a:bodyPr wrap="square">
            <a:spAutoFit/>
          </a:bodyPr>
          <a:lstStyle/>
          <a:p>
            <a:pPr algn="ctr"/>
            <a:r>
              <a:rPr lang="bg-BG" b="1" dirty="0">
                <a:solidFill>
                  <a:srgbClr val="003300"/>
                </a:solidFill>
                <a:effectLst>
                  <a:outerShdw blurRad="38100" dist="38100" dir="2700000" algn="tl">
                    <a:srgbClr val="000000">
                      <a:alpha val="43137"/>
                    </a:srgbClr>
                  </a:outerShdw>
                </a:effectLst>
              </a:rPr>
              <a:t>Техническа и финансова оценка (1)</a:t>
            </a:r>
          </a:p>
        </p:txBody>
      </p:sp>
      <p:pic>
        <p:nvPicPr>
          <p:cNvPr id="4" name="Picture 3">
            <a:extLst>
              <a:ext uri="{FF2B5EF4-FFF2-40B4-BE49-F238E27FC236}">
                <a16:creationId xmlns:a16="http://schemas.microsoft.com/office/drawing/2014/main" id="{A315D2BE-602F-403A-88FC-E27889130A3E}"/>
              </a:ext>
            </a:extLst>
          </p:cNvPr>
          <p:cNvPicPr>
            <a:picLocks noChangeAspect="1"/>
          </p:cNvPicPr>
          <p:nvPr/>
        </p:nvPicPr>
        <p:blipFill>
          <a:blip r:embed="rId5"/>
          <a:stretch>
            <a:fillRect/>
          </a:stretch>
        </p:blipFill>
        <p:spPr>
          <a:xfrm>
            <a:off x="1486952" y="92853"/>
            <a:ext cx="6383065" cy="981541"/>
          </a:xfrm>
          <a:prstGeom prst="rect">
            <a:avLst/>
          </a:prstGeom>
        </p:spPr>
      </p:pic>
    </p:spTree>
    <p:extLst>
      <p:ext uri="{BB962C8B-B14F-4D97-AF65-F5344CB8AC3E}">
        <p14:creationId xmlns:p14="http://schemas.microsoft.com/office/powerpoint/2010/main" val="24175045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NMihova\Desktop\Capture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8005" y="23537"/>
            <a:ext cx="1368152" cy="11201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Users\NMihova\Desktop\Capture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0812" y="23537"/>
            <a:ext cx="1213282" cy="133461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NMihova\Desktop\Capture8.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28" y="6179454"/>
            <a:ext cx="9097650" cy="67854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a:extLst>
              <a:ext uri="{FF2B5EF4-FFF2-40B4-BE49-F238E27FC236}">
                <a16:creationId xmlns:a16="http://schemas.microsoft.com/office/drawing/2014/main" id="{C815296D-E91E-482C-8983-0D86A5DF2C1D}"/>
              </a:ext>
            </a:extLst>
          </p:cNvPr>
          <p:cNvGraphicFramePr>
            <a:graphicFrameLocks noGrp="1"/>
          </p:cNvGraphicFramePr>
          <p:nvPr>
            <p:extLst>
              <p:ext uri="{D42A27DB-BD31-4B8C-83A1-F6EECF244321}">
                <p14:modId xmlns:p14="http://schemas.microsoft.com/office/powerpoint/2010/main" val="1282155414"/>
              </p:ext>
            </p:extLst>
          </p:nvPr>
        </p:nvGraphicFramePr>
        <p:xfrm>
          <a:off x="290223" y="1469342"/>
          <a:ext cx="8568952" cy="5240151"/>
        </p:xfrm>
        <a:graphic>
          <a:graphicData uri="http://schemas.openxmlformats.org/drawingml/2006/table">
            <a:tbl>
              <a:tblPr firstRow="1" firstCol="1" lastRow="1" lastCol="1" bandRow="1" bandCol="1"/>
              <a:tblGrid>
                <a:gridCol w="8196389">
                  <a:extLst>
                    <a:ext uri="{9D8B030D-6E8A-4147-A177-3AD203B41FA5}">
                      <a16:colId xmlns:a16="http://schemas.microsoft.com/office/drawing/2014/main" val="1533809563"/>
                    </a:ext>
                  </a:extLst>
                </a:gridCol>
                <a:gridCol w="372563">
                  <a:extLst>
                    <a:ext uri="{9D8B030D-6E8A-4147-A177-3AD203B41FA5}">
                      <a16:colId xmlns:a16="http://schemas.microsoft.com/office/drawing/2014/main" val="1439953700"/>
                    </a:ext>
                  </a:extLst>
                </a:gridCol>
              </a:tblGrid>
              <a:tr h="412313">
                <a:tc>
                  <a:txBody>
                    <a:bodyPr/>
                    <a:lstStyle/>
                    <a:p>
                      <a:pPr algn="just">
                        <a:lnSpc>
                          <a:spcPct val="107000"/>
                        </a:lnSpc>
                        <a:spcBef>
                          <a:spcPts val="600"/>
                        </a:spcBef>
                        <a:spcAft>
                          <a:spcPts val="600"/>
                        </a:spcAft>
                      </a:pPr>
                      <a:r>
                        <a:rPr lang="bg-BG" sz="1200" b="1"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2. Методика на работа </a:t>
                      </a:r>
                      <a:endParaRPr lang="bg-BG" sz="1100" b="1"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just">
                        <a:lnSpc>
                          <a:spcPct val="107000"/>
                        </a:lnSpc>
                        <a:spcBef>
                          <a:spcPts val="600"/>
                        </a:spcBef>
                        <a:spcAft>
                          <a:spcPts val="600"/>
                        </a:spcAft>
                      </a:pPr>
                      <a:r>
                        <a:rPr lang="bg-BG" sz="12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25</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2299040503"/>
                  </a:ext>
                </a:extLst>
              </a:tr>
              <a:tr h="809838">
                <a:tc>
                  <a:txBody>
                    <a:bodyPr/>
                    <a:lstStyle/>
                    <a:p>
                      <a:pPr algn="just">
                        <a:lnSpc>
                          <a:spcPct val="107000"/>
                        </a:lnSpc>
                        <a:spcAft>
                          <a:spcPts val="0"/>
                        </a:spcAft>
                      </a:pPr>
                      <a:r>
                        <a:rPr lang="bg-BG" sz="1200" b="1"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Представено е описание на методите на работа (какво, как, кога, къде, и от кого ще се изпълнява), като са посочени основанията за избора на тези методи. Представено е описание от което е видно, че избраните методи са съобразени с биологията на вида.  Дейностите ще доведат до преодоляване на идентифицираните проблеми изцяло. Посочени са количествени измерители и източници на информация или ако липсват такива са посочени причините за това.</a:t>
                      </a:r>
                      <a:endParaRPr lang="bg-BG" sz="1100" b="1"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3">
                        <a:lumMod val="60000"/>
                        <a:lumOff val="40000"/>
                      </a:schemeClr>
                    </a:solidFill>
                  </a:tcPr>
                </a:tc>
                <a:tc>
                  <a:txBody>
                    <a:bodyPr/>
                    <a:lstStyle/>
                    <a:p>
                      <a:pPr algn="just">
                        <a:lnSpc>
                          <a:spcPct val="107000"/>
                        </a:lnSpc>
                        <a:spcAft>
                          <a:spcPts val="800"/>
                        </a:spcAft>
                      </a:pPr>
                      <a:r>
                        <a:rPr lang="bg-BG" sz="12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25</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spcAft>
                          <a:spcPts val="600"/>
                        </a:spcAft>
                      </a:pPr>
                      <a:r>
                        <a:rPr lang="bg-BG" sz="12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3">
                        <a:lumMod val="60000"/>
                        <a:lumOff val="40000"/>
                      </a:schemeClr>
                    </a:solidFill>
                  </a:tcPr>
                </a:tc>
                <a:extLst>
                  <a:ext uri="{0D108BD9-81ED-4DB2-BD59-A6C34878D82A}">
                    <a16:rowId xmlns:a16="http://schemas.microsoft.com/office/drawing/2014/main" val="3716847383"/>
                  </a:ext>
                </a:extLst>
              </a:tr>
              <a:tr h="1015771">
                <a:tc>
                  <a:txBody>
                    <a:bodyPr/>
                    <a:lstStyle/>
                    <a:p>
                      <a:pPr algn="just">
                        <a:lnSpc>
                          <a:spcPct val="107000"/>
                        </a:lnSpc>
                        <a:spcAft>
                          <a:spcPts val="0"/>
                        </a:spcAft>
                      </a:pPr>
                      <a:r>
                        <a:rPr lang="bg-BG" sz="1200" b="1"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Представено е описание на методите на работа, но не са посочени детайли (какво, как, кога, къде, и от кого ще се изпълнява), като са посочени основанията за избора на тези методи. Представено е описание от което е видно, че избраните методи са съобразени с биологията на вида. Дейностите ще доведат до преодоляване на идентифицираните проблеми. Посочени са количествени измерители или ако липсват такива са посочени причините за това.</a:t>
                      </a:r>
                      <a:endParaRPr lang="bg-BG" sz="1100" b="1"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accent3">
                        <a:lumMod val="60000"/>
                        <a:lumOff val="40000"/>
                      </a:schemeClr>
                    </a:solidFill>
                  </a:tcPr>
                </a:tc>
                <a:tc>
                  <a:txBody>
                    <a:bodyPr/>
                    <a:lstStyle/>
                    <a:p>
                      <a:pPr algn="just">
                        <a:lnSpc>
                          <a:spcPct val="107000"/>
                        </a:lnSpc>
                        <a:spcBef>
                          <a:spcPts val="600"/>
                        </a:spcBef>
                        <a:spcAft>
                          <a:spcPts val="600"/>
                        </a:spcAft>
                      </a:pPr>
                      <a:r>
                        <a:rPr lang="bg-BG" sz="12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15</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accent3">
                        <a:lumMod val="60000"/>
                        <a:lumOff val="40000"/>
                      </a:schemeClr>
                    </a:solidFill>
                  </a:tcPr>
                </a:tc>
                <a:extLst>
                  <a:ext uri="{0D108BD9-81ED-4DB2-BD59-A6C34878D82A}">
                    <a16:rowId xmlns:a16="http://schemas.microsoft.com/office/drawing/2014/main" val="723817111"/>
                  </a:ext>
                </a:extLst>
              </a:tr>
              <a:tr h="1015771">
                <a:tc>
                  <a:txBody>
                    <a:bodyPr/>
                    <a:lstStyle/>
                    <a:p>
                      <a:pPr algn="just">
                        <a:lnSpc>
                          <a:spcPct val="107000"/>
                        </a:lnSpc>
                        <a:spcAft>
                          <a:spcPts val="0"/>
                        </a:spcAft>
                      </a:pPr>
                      <a:r>
                        <a:rPr lang="bg-BG" sz="1200" b="1"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Представено е описание на методите на работа, но не са посочени детайли (какво, как, кога, къде, и от кого ще се изпълнява) и не са посочени основанията за избора на тези методи. Представено е описание от което е видно, че избраните методи са съобразени с биологията на вида. Дейностите ще доведат до преодоляване на идентифицираните проблеми. Посочени са количествени измерители или ако липсват такива са посочени причините за това.</a:t>
                      </a:r>
                      <a:endParaRPr lang="bg-BG" sz="1100" b="1"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accent3">
                        <a:lumMod val="60000"/>
                        <a:lumOff val="40000"/>
                      </a:schemeClr>
                    </a:solidFill>
                  </a:tcPr>
                </a:tc>
                <a:tc>
                  <a:txBody>
                    <a:bodyPr/>
                    <a:lstStyle/>
                    <a:p>
                      <a:pPr algn="just">
                        <a:lnSpc>
                          <a:spcPct val="107000"/>
                        </a:lnSpc>
                        <a:spcBef>
                          <a:spcPts val="600"/>
                        </a:spcBef>
                        <a:spcAft>
                          <a:spcPts val="600"/>
                        </a:spcAft>
                      </a:pPr>
                      <a:r>
                        <a:rPr lang="bg-BG" sz="1200" b="1"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10</a:t>
                      </a:r>
                      <a:endParaRPr lang="bg-BG" sz="1100" b="1"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accent3">
                        <a:lumMod val="60000"/>
                        <a:lumOff val="40000"/>
                      </a:schemeClr>
                    </a:solidFill>
                  </a:tcPr>
                </a:tc>
                <a:extLst>
                  <a:ext uri="{0D108BD9-81ED-4DB2-BD59-A6C34878D82A}">
                    <a16:rowId xmlns:a16="http://schemas.microsoft.com/office/drawing/2014/main" val="16242393"/>
                  </a:ext>
                </a:extLst>
              </a:tr>
              <a:tr h="1145197">
                <a:tc>
                  <a:txBody>
                    <a:bodyPr/>
                    <a:lstStyle/>
                    <a:p>
                      <a:pPr algn="just">
                        <a:lnSpc>
                          <a:spcPct val="107000"/>
                        </a:lnSpc>
                        <a:spcAft>
                          <a:spcPts val="0"/>
                        </a:spcAft>
                      </a:pPr>
                      <a:r>
                        <a:rPr lang="bg-BG" sz="12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Представено е описание на методите на работа, но не са посочени детайли (какво, как, кога, къде, и от кого ще се изпълнява) и не са посочени основанията за избора на тези методи. Представено е описание от което е видно, че избраните методи са съобразени с биологията на вида. Дейностите ще доведат до преодоляване на идентифицираните проблеми частично. Не са посочени количествени измерители и не са посочени причините за това.</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accent3">
                        <a:lumMod val="60000"/>
                        <a:lumOff val="40000"/>
                      </a:schemeClr>
                    </a:solidFill>
                  </a:tcPr>
                </a:tc>
                <a:tc>
                  <a:txBody>
                    <a:bodyPr/>
                    <a:lstStyle/>
                    <a:p>
                      <a:pPr algn="just">
                        <a:lnSpc>
                          <a:spcPct val="107000"/>
                        </a:lnSpc>
                        <a:spcBef>
                          <a:spcPts val="600"/>
                        </a:spcBef>
                        <a:spcAft>
                          <a:spcPts val="600"/>
                        </a:spcAft>
                      </a:pPr>
                      <a:r>
                        <a:rPr lang="bg-BG" sz="1200" b="1"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bg-BG" sz="1100" b="1"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spcAft>
                          <a:spcPts val="600"/>
                        </a:spcAft>
                      </a:pPr>
                      <a:r>
                        <a:rPr lang="bg-BG" sz="1200" b="1"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5</a:t>
                      </a:r>
                      <a:endParaRPr lang="bg-BG" sz="1100" b="1"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spcAft>
                          <a:spcPts val="600"/>
                        </a:spcAft>
                      </a:pPr>
                      <a:r>
                        <a:rPr lang="bg-BG" sz="1200" b="1"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bg-BG" sz="1100" b="1"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accent3">
                        <a:lumMod val="60000"/>
                        <a:lumOff val="40000"/>
                      </a:schemeClr>
                    </a:solidFill>
                  </a:tcPr>
                </a:tc>
                <a:extLst>
                  <a:ext uri="{0D108BD9-81ED-4DB2-BD59-A6C34878D82A}">
                    <a16:rowId xmlns:a16="http://schemas.microsoft.com/office/drawing/2014/main" val="798884853"/>
                  </a:ext>
                </a:extLst>
              </a:tr>
              <a:tr h="841261">
                <a:tc>
                  <a:txBody>
                    <a:bodyPr/>
                    <a:lstStyle/>
                    <a:p>
                      <a:pPr algn="just">
                        <a:lnSpc>
                          <a:spcPct val="107000"/>
                        </a:lnSpc>
                        <a:spcAft>
                          <a:spcPts val="0"/>
                        </a:spcAft>
                      </a:pPr>
                      <a:r>
                        <a:rPr lang="bg-BG" sz="12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Представено е описание, от което не е видно, че избраните методи са съобразени с биологията на вида, не са посочени детайли от методите на работа - как, кога, къде, и от кого ще се изпълнява и не са  посочени основанията за избора на тези методи. Дейностите няма да доведат до преодоляване на идентифицираните проблеми. Не са посочени количествени измерители и не са посочени причините за това.</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just">
                        <a:lnSpc>
                          <a:spcPct val="107000"/>
                        </a:lnSpc>
                        <a:spcBef>
                          <a:spcPts val="600"/>
                        </a:spcBef>
                        <a:spcAft>
                          <a:spcPts val="600"/>
                        </a:spcAft>
                      </a:pPr>
                      <a:r>
                        <a:rPr lang="bg-BG" sz="1200" b="1"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0</a:t>
                      </a:r>
                      <a:endParaRPr lang="bg-BG" sz="1100" b="1"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364386786"/>
                  </a:ext>
                </a:extLst>
              </a:tr>
            </a:tbl>
          </a:graphicData>
        </a:graphic>
      </p:graphicFrame>
      <p:pic>
        <p:nvPicPr>
          <p:cNvPr id="4" name="Picture 3">
            <a:extLst>
              <a:ext uri="{FF2B5EF4-FFF2-40B4-BE49-F238E27FC236}">
                <a16:creationId xmlns:a16="http://schemas.microsoft.com/office/drawing/2014/main" id="{BDCE4B80-12B8-4788-AB2B-412C5EE41162}"/>
              </a:ext>
            </a:extLst>
          </p:cNvPr>
          <p:cNvPicPr>
            <a:picLocks noChangeAspect="1"/>
          </p:cNvPicPr>
          <p:nvPr/>
        </p:nvPicPr>
        <p:blipFill>
          <a:blip r:embed="rId5"/>
          <a:stretch>
            <a:fillRect/>
          </a:stretch>
        </p:blipFill>
        <p:spPr>
          <a:xfrm>
            <a:off x="1437746" y="71003"/>
            <a:ext cx="6383065" cy="981541"/>
          </a:xfrm>
          <a:prstGeom prst="rect">
            <a:avLst/>
          </a:prstGeom>
        </p:spPr>
      </p:pic>
      <p:sp>
        <p:nvSpPr>
          <p:cNvPr id="7" name="Rectangle 6">
            <a:extLst>
              <a:ext uri="{FF2B5EF4-FFF2-40B4-BE49-F238E27FC236}">
                <a16:creationId xmlns:a16="http://schemas.microsoft.com/office/drawing/2014/main" id="{D4B1F5DD-1741-4720-A70C-28D9EF986E1E}"/>
              </a:ext>
            </a:extLst>
          </p:cNvPr>
          <p:cNvSpPr/>
          <p:nvPr/>
        </p:nvSpPr>
        <p:spPr>
          <a:xfrm>
            <a:off x="1536156" y="1100010"/>
            <a:ext cx="6284655" cy="369332"/>
          </a:xfrm>
          <a:prstGeom prst="rect">
            <a:avLst/>
          </a:prstGeom>
          <a:solidFill>
            <a:schemeClr val="accent3">
              <a:lumMod val="60000"/>
              <a:lumOff val="40000"/>
            </a:schemeClr>
          </a:solidFill>
        </p:spPr>
        <p:txBody>
          <a:bodyPr wrap="square">
            <a:spAutoFit/>
          </a:bodyPr>
          <a:lstStyle/>
          <a:p>
            <a:pPr algn="ctr"/>
            <a:r>
              <a:rPr lang="bg-BG" b="1" dirty="0">
                <a:solidFill>
                  <a:srgbClr val="003300"/>
                </a:solidFill>
                <a:effectLst>
                  <a:outerShdw blurRad="38100" dist="38100" dir="2700000" algn="tl">
                    <a:srgbClr val="000000">
                      <a:alpha val="43137"/>
                    </a:srgbClr>
                  </a:outerShdw>
                </a:effectLst>
              </a:rPr>
              <a:t>Техническа и финансова оценка (2)</a:t>
            </a:r>
          </a:p>
        </p:txBody>
      </p:sp>
    </p:spTree>
    <p:extLst>
      <p:ext uri="{BB962C8B-B14F-4D97-AF65-F5344CB8AC3E}">
        <p14:creationId xmlns:p14="http://schemas.microsoft.com/office/powerpoint/2010/main" val="39135778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NMihova\Desktop\Capture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8005" y="23537"/>
            <a:ext cx="1368152" cy="11201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Users\NMihova\Desktop\Capture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0812" y="23537"/>
            <a:ext cx="1213282" cy="133461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NMihova\Desktop\Capture8.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28" y="6179454"/>
            <a:ext cx="9097650" cy="67854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a:extLst>
              <a:ext uri="{FF2B5EF4-FFF2-40B4-BE49-F238E27FC236}">
                <a16:creationId xmlns:a16="http://schemas.microsoft.com/office/drawing/2014/main" id="{C815296D-E91E-482C-8983-0D86A5DF2C1D}"/>
              </a:ext>
            </a:extLst>
          </p:cNvPr>
          <p:cNvGraphicFramePr>
            <a:graphicFrameLocks noGrp="1"/>
          </p:cNvGraphicFramePr>
          <p:nvPr>
            <p:extLst>
              <p:ext uri="{D42A27DB-BD31-4B8C-83A1-F6EECF244321}">
                <p14:modId xmlns:p14="http://schemas.microsoft.com/office/powerpoint/2010/main" val="2875085441"/>
              </p:ext>
            </p:extLst>
          </p:nvPr>
        </p:nvGraphicFramePr>
        <p:xfrm>
          <a:off x="287524" y="1835020"/>
          <a:ext cx="8568952" cy="2674100"/>
        </p:xfrm>
        <a:graphic>
          <a:graphicData uri="http://schemas.openxmlformats.org/drawingml/2006/table">
            <a:tbl>
              <a:tblPr firstRow="1" firstCol="1" lastRow="1" lastCol="1" bandRow="1" bandCol="1"/>
              <a:tblGrid>
                <a:gridCol w="8196389">
                  <a:extLst>
                    <a:ext uri="{9D8B030D-6E8A-4147-A177-3AD203B41FA5}">
                      <a16:colId xmlns:a16="http://schemas.microsoft.com/office/drawing/2014/main" val="1533809563"/>
                    </a:ext>
                  </a:extLst>
                </a:gridCol>
                <a:gridCol w="372563">
                  <a:extLst>
                    <a:ext uri="{9D8B030D-6E8A-4147-A177-3AD203B41FA5}">
                      <a16:colId xmlns:a16="http://schemas.microsoft.com/office/drawing/2014/main" val="1439953700"/>
                    </a:ext>
                  </a:extLst>
                </a:gridCol>
              </a:tblGrid>
              <a:tr h="288032">
                <a:tc>
                  <a:txBody>
                    <a:bodyPr/>
                    <a:lstStyle/>
                    <a:p>
                      <a:pPr algn="just">
                        <a:lnSpc>
                          <a:spcPct val="107000"/>
                        </a:lnSpc>
                        <a:spcAft>
                          <a:spcPts val="0"/>
                        </a:spcAft>
                      </a:pPr>
                      <a:r>
                        <a:rPr lang="bg-BG" sz="12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3. Принос към целите на приоритетната ос</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just">
                        <a:lnSpc>
                          <a:spcPct val="107000"/>
                        </a:lnSpc>
                        <a:spcAft>
                          <a:spcPts val="0"/>
                        </a:spcAft>
                      </a:pPr>
                      <a:r>
                        <a:rPr lang="bg-BG" sz="12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25</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2299040503"/>
                  </a:ext>
                </a:extLst>
              </a:tr>
              <a:tr h="729605">
                <a:tc>
                  <a:txBody>
                    <a:bodyPr/>
                    <a:lstStyle/>
                    <a:p>
                      <a:pPr algn="just">
                        <a:lnSpc>
                          <a:spcPct val="107000"/>
                        </a:lnSpc>
                        <a:spcAft>
                          <a:spcPts val="0"/>
                        </a:spcAft>
                      </a:pPr>
                      <a:r>
                        <a:rPr lang="bg-BG" sz="1200" b="1"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Дейностите са насочени към вида Червеногуша гъска (</a:t>
                      </a:r>
                      <a:r>
                        <a:rPr lang="bg-BG" sz="1200" b="1" dirty="0" err="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Branta</a:t>
                      </a:r>
                      <a:r>
                        <a:rPr lang="bg-BG" sz="1200" b="1"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bg-BG" sz="1200" b="1" dirty="0" err="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ruficollis</a:t>
                      </a:r>
                      <a:r>
                        <a:rPr lang="bg-BG" sz="1200" b="1"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bg-BG" sz="1100" b="1"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3">
                        <a:lumMod val="60000"/>
                        <a:lumOff val="40000"/>
                      </a:schemeClr>
                    </a:solidFill>
                  </a:tcPr>
                </a:tc>
                <a:tc>
                  <a:txBody>
                    <a:bodyPr/>
                    <a:lstStyle/>
                    <a:p>
                      <a:pPr algn="just">
                        <a:lnSpc>
                          <a:spcPct val="107000"/>
                        </a:lnSpc>
                        <a:spcBef>
                          <a:spcPts val="600"/>
                        </a:spcBef>
                        <a:spcAft>
                          <a:spcPts val="0"/>
                        </a:spcAft>
                      </a:pPr>
                      <a:r>
                        <a:rPr lang="bg-BG" sz="12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25</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3">
                        <a:lumMod val="60000"/>
                        <a:lumOff val="40000"/>
                      </a:schemeClr>
                    </a:solidFill>
                  </a:tcPr>
                </a:tc>
                <a:extLst>
                  <a:ext uri="{0D108BD9-81ED-4DB2-BD59-A6C34878D82A}">
                    <a16:rowId xmlns:a16="http://schemas.microsoft.com/office/drawing/2014/main" val="3716847383"/>
                  </a:ext>
                </a:extLst>
              </a:tr>
              <a:tr h="936104">
                <a:tc>
                  <a:txBody>
                    <a:bodyPr/>
                    <a:lstStyle/>
                    <a:p>
                      <a:pPr algn="just">
                        <a:lnSpc>
                          <a:spcPct val="107000"/>
                        </a:lnSpc>
                        <a:spcAft>
                          <a:spcPts val="0"/>
                        </a:spcAft>
                      </a:pPr>
                      <a:r>
                        <a:rPr lang="bg-BG" sz="1200" b="1"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Дейностите са насочени към видовете </a:t>
                      </a:r>
                      <a:r>
                        <a:rPr lang="bg-BG" sz="1200" b="1" dirty="0" err="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Къдроглав</a:t>
                      </a:r>
                      <a:r>
                        <a:rPr lang="bg-BG" sz="1200" b="1"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 пеликан (</a:t>
                      </a:r>
                      <a:r>
                        <a:rPr lang="bg-BG" sz="1200" b="1" dirty="0" err="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Pelecanus</a:t>
                      </a:r>
                      <a:r>
                        <a:rPr lang="bg-BG" sz="1200" b="1"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bg-BG" sz="1200" b="1" dirty="0" err="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crispus</a:t>
                      </a:r>
                      <a:r>
                        <a:rPr lang="bg-BG" sz="1200" b="1"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 Голям воден бик (</a:t>
                      </a:r>
                      <a:r>
                        <a:rPr lang="bg-BG" sz="1200" b="1" dirty="0" err="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Botaurus</a:t>
                      </a:r>
                      <a:r>
                        <a:rPr lang="bg-BG" sz="1200" b="1"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bg-BG" sz="1200" b="1" dirty="0" err="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stellaris</a:t>
                      </a:r>
                      <a:r>
                        <a:rPr lang="bg-BG" sz="1200" b="1"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 Малък </a:t>
                      </a:r>
                      <a:r>
                        <a:rPr lang="bg-BG" sz="1200" b="1" dirty="0" err="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корморан</a:t>
                      </a:r>
                      <a:r>
                        <a:rPr lang="bg-BG" sz="1200" b="1"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bg-BG" sz="1200" b="1" dirty="0" err="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Phalacrocorax</a:t>
                      </a:r>
                      <a:r>
                        <a:rPr lang="bg-BG" sz="1200" b="1"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bg-BG" sz="1200" b="1" dirty="0" err="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pygmeus</a:t>
                      </a:r>
                      <a:r>
                        <a:rPr lang="bg-BG" sz="1200" b="1"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bg-BG" sz="1200" b="1" dirty="0" err="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Белоока</a:t>
                      </a:r>
                      <a:r>
                        <a:rPr lang="bg-BG" sz="1200" b="1"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bg-BG" sz="1200" b="1" dirty="0" err="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потапница</a:t>
                      </a:r>
                      <a:r>
                        <a:rPr lang="bg-BG" sz="1200" b="1"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bg-BG" sz="1200" b="1" dirty="0" err="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Aythya</a:t>
                      </a:r>
                      <a:r>
                        <a:rPr lang="bg-BG" sz="1200" b="1"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bg-BG" sz="1200" b="1" dirty="0" err="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nyroca</a:t>
                      </a:r>
                      <a:r>
                        <a:rPr lang="bg-BG" sz="1200" b="1"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bg-BG" sz="1100" b="1"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accent3">
                        <a:lumMod val="60000"/>
                        <a:lumOff val="40000"/>
                      </a:schemeClr>
                    </a:solidFill>
                  </a:tcPr>
                </a:tc>
                <a:tc>
                  <a:txBody>
                    <a:bodyPr/>
                    <a:lstStyle/>
                    <a:p>
                      <a:pPr algn="just">
                        <a:lnSpc>
                          <a:spcPct val="107000"/>
                        </a:lnSpc>
                        <a:spcBef>
                          <a:spcPts val="600"/>
                        </a:spcBef>
                        <a:spcAft>
                          <a:spcPts val="0"/>
                        </a:spcAft>
                      </a:pPr>
                      <a:r>
                        <a:rPr lang="bg-BG" sz="12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20</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accent3">
                        <a:lumMod val="60000"/>
                        <a:lumOff val="40000"/>
                      </a:schemeClr>
                    </a:solidFill>
                  </a:tcPr>
                </a:tc>
                <a:extLst>
                  <a:ext uri="{0D108BD9-81ED-4DB2-BD59-A6C34878D82A}">
                    <a16:rowId xmlns:a16="http://schemas.microsoft.com/office/drawing/2014/main" val="723817111"/>
                  </a:ext>
                </a:extLst>
              </a:tr>
              <a:tr h="720359">
                <a:tc>
                  <a:txBody>
                    <a:bodyPr/>
                    <a:lstStyle/>
                    <a:p>
                      <a:pPr algn="just">
                        <a:lnSpc>
                          <a:spcPct val="107000"/>
                        </a:lnSpc>
                        <a:spcAft>
                          <a:spcPts val="0"/>
                        </a:spcAft>
                      </a:pPr>
                      <a:r>
                        <a:rPr lang="bg-BG" sz="12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Дейностите са насочени към някой от останалите видове птици, допустими по процедурата.</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accent3">
                        <a:lumMod val="60000"/>
                        <a:lumOff val="40000"/>
                      </a:schemeClr>
                    </a:solidFill>
                  </a:tcPr>
                </a:tc>
                <a:tc>
                  <a:txBody>
                    <a:bodyPr/>
                    <a:lstStyle/>
                    <a:p>
                      <a:pPr algn="just">
                        <a:lnSpc>
                          <a:spcPct val="107000"/>
                        </a:lnSpc>
                        <a:spcBef>
                          <a:spcPts val="600"/>
                        </a:spcBef>
                        <a:spcAft>
                          <a:spcPts val="0"/>
                        </a:spcAft>
                      </a:pPr>
                      <a:r>
                        <a:rPr lang="bg-BG" sz="1200" b="1"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5</a:t>
                      </a:r>
                      <a:endParaRPr lang="bg-BG" sz="1100" b="1"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accent3">
                        <a:lumMod val="60000"/>
                        <a:lumOff val="40000"/>
                      </a:schemeClr>
                    </a:solidFill>
                  </a:tcPr>
                </a:tc>
                <a:extLst>
                  <a:ext uri="{0D108BD9-81ED-4DB2-BD59-A6C34878D82A}">
                    <a16:rowId xmlns:a16="http://schemas.microsoft.com/office/drawing/2014/main" val="16242393"/>
                  </a:ext>
                </a:extLst>
              </a:tr>
            </a:tbl>
          </a:graphicData>
        </a:graphic>
      </p:graphicFrame>
      <p:pic>
        <p:nvPicPr>
          <p:cNvPr id="4" name="Picture 3">
            <a:extLst>
              <a:ext uri="{FF2B5EF4-FFF2-40B4-BE49-F238E27FC236}">
                <a16:creationId xmlns:a16="http://schemas.microsoft.com/office/drawing/2014/main" id="{FC2451BA-C1A8-419F-8ECB-9C9B7719A8A7}"/>
              </a:ext>
            </a:extLst>
          </p:cNvPr>
          <p:cNvPicPr>
            <a:picLocks noChangeAspect="1"/>
          </p:cNvPicPr>
          <p:nvPr/>
        </p:nvPicPr>
        <p:blipFill>
          <a:blip r:embed="rId5"/>
          <a:stretch>
            <a:fillRect/>
          </a:stretch>
        </p:blipFill>
        <p:spPr>
          <a:xfrm>
            <a:off x="1465507" y="48651"/>
            <a:ext cx="6383065" cy="981541"/>
          </a:xfrm>
          <a:prstGeom prst="rect">
            <a:avLst/>
          </a:prstGeom>
        </p:spPr>
      </p:pic>
      <p:sp>
        <p:nvSpPr>
          <p:cNvPr id="7" name="Rectangle 6">
            <a:extLst>
              <a:ext uri="{FF2B5EF4-FFF2-40B4-BE49-F238E27FC236}">
                <a16:creationId xmlns:a16="http://schemas.microsoft.com/office/drawing/2014/main" id="{2C20FBE0-0128-44A9-8568-D1A15F46CB27}"/>
              </a:ext>
            </a:extLst>
          </p:cNvPr>
          <p:cNvSpPr/>
          <p:nvPr/>
        </p:nvSpPr>
        <p:spPr>
          <a:xfrm>
            <a:off x="1536156" y="1455579"/>
            <a:ext cx="6284655" cy="369332"/>
          </a:xfrm>
          <a:prstGeom prst="rect">
            <a:avLst/>
          </a:prstGeom>
          <a:solidFill>
            <a:schemeClr val="accent3">
              <a:lumMod val="60000"/>
              <a:lumOff val="40000"/>
            </a:schemeClr>
          </a:solidFill>
        </p:spPr>
        <p:txBody>
          <a:bodyPr wrap="square">
            <a:spAutoFit/>
          </a:bodyPr>
          <a:lstStyle/>
          <a:p>
            <a:pPr algn="ctr"/>
            <a:r>
              <a:rPr lang="bg-BG" b="1" dirty="0">
                <a:solidFill>
                  <a:srgbClr val="003300"/>
                </a:solidFill>
                <a:effectLst>
                  <a:outerShdw blurRad="38100" dist="38100" dir="2700000" algn="tl">
                    <a:srgbClr val="000000">
                      <a:alpha val="43137"/>
                    </a:srgbClr>
                  </a:outerShdw>
                </a:effectLst>
              </a:rPr>
              <a:t>Техническа и финансова оценка (3)</a:t>
            </a:r>
          </a:p>
        </p:txBody>
      </p:sp>
    </p:spTree>
    <p:extLst>
      <p:ext uri="{BB962C8B-B14F-4D97-AF65-F5344CB8AC3E}">
        <p14:creationId xmlns:p14="http://schemas.microsoft.com/office/powerpoint/2010/main" val="13608946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NMihova\Desktop\Capture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8005" y="23537"/>
            <a:ext cx="1368152" cy="11201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Users\NMihova\Desktop\Capture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0812" y="23537"/>
            <a:ext cx="1213282" cy="133461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NMihova\Desktop\Capture8.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28" y="6179454"/>
            <a:ext cx="9097650" cy="67854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a:extLst>
              <a:ext uri="{FF2B5EF4-FFF2-40B4-BE49-F238E27FC236}">
                <a16:creationId xmlns:a16="http://schemas.microsoft.com/office/drawing/2014/main" id="{C815296D-E91E-482C-8983-0D86A5DF2C1D}"/>
              </a:ext>
            </a:extLst>
          </p:cNvPr>
          <p:cNvGraphicFramePr>
            <a:graphicFrameLocks noGrp="1"/>
          </p:cNvGraphicFramePr>
          <p:nvPr>
            <p:extLst>
              <p:ext uri="{D42A27DB-BD31-4B8C-83A1-F6EECF244321}">
                <p14:modId xmlns:p14="http://schemas.microsoft.com/office/powerpoint/2010/main" val="2572481418"/>
              </p:ext>
            </p:extLst>
          </p:nvPr>
        </p:nvGraphicFramePr>
        <p:xfrm>
          <a:off x="287524" y="1475259"/>
          <a:ext cx="8568952" cy="4557999"/>
        </p:xfrm>
        <a:graphic>
          <a:graphicData uri="http://schemas.openxmlformats.org/drawingml/2006/table">
            <a:tbl>
              <a:tblPr firstRow="1" firstCol="1" lastRow="1" lastCol="1" bandRow="1" bandCol="1"/>
              <a:tblGrid>
                <a:gridCol w="8196389">
                  <a:extLst>
                    <a:ext uri="{9D8B030D-6E8A-4147-A177-3AD203B41FA5}">
                      <a16:colId xmlns:a16="http://schemas.microsoft.com/office/drawing/2014/main" val="1533809563"/>
                    </a:ext>
                  </a:extLst>
                </a:gridCol>
                <a:gridCol w="372563">
                  <a:extLst>
                    <a:ext uri="{9D8B030D-6E8A-4147-A177-3AD203B41FA5}">
                      <a16:colId xmlns:a16="http://schemas.microsoft.com/office/drawing/2014/main" val="1439953700"/>
                    </a:ext>
                  </a:extLst>
                </a:gridCol>
              </a:tblGrid>
              <a:tr h="412313">
                <a:tc>
                  <a:txBody>
                    <a:bodyPr/>
                    <a:lstStyle/>
                    <a:p>
                      <a:pPr algn="just">
                        <a:lnSpc>
                          <a:spcPct val="107000"/>
                        </a:lnSpc>
                        <a:spcAft>
                          <a:spcPts val="0"/>
                        </a:spcAft>
                      </a:pPr>
                      <a:r>
                        <a:rPr lang="bg-BG" sz="1200" b="1"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4. Капацитет на кандидата</a:t>
                      </a:r>
                      <a:endParaRPr lang="bg-BG" sz="1100" b="1"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l">
                        <a:lnSpc>
                          <a:spcPct val="107000"/>
                        </a:lnSpc>
                        <a:spcAft>
                          <a:spcPts val="0"/>
                        </a:spcAft>
                      </a:pPr>
                      <a:r>
                        <a:rPr lang="bg-BG" sz="12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15</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2299040503"/>
                  </a:ext>
                </a:extLst>
              </a:tr>
              <a:tr h="809838">
                <a:tc>
                  <a:txBody>
                    <a:bodyPr/>
                    <a:lstStyle/>
                    <a:p>
                      <a:pPr algn="just">
                        <a:lnSpc>
                          <a:spcPct val="107000"/>
                        </a:lnSpc>
                        <a:spcAft>
                          <a:spcPts val="0"/>
                        </a:spcAft>
                      </a:pPr>
                      <a:r>
                        <a:rPr lang="bg-BG" sz="12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Предвидените в проекта дейности са обезпечени с необходимия експертен ресурс, като за всяка от дейностите са посочени брой експерти и са описани техните функции (кой какво ще прави). Експертите имат опит в управлението на поне 2 сходни предходни проекта в областта на опазване на биологичното разнообразие и са наети съгласно Кодекса на труда/Закона за държавния служител. </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bg-BG" sz="12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3">
                        <a:lumMod val="60000"/>
                        <a:lumOff val="40000"/>
                      </a:schemeClr>
                    </a:solidFill>
                  </a:tcPr>
                </a:tc>
                <a:tc>
                  <a:txBody>
                    <a:bodyPr/>
                    <a:lstStyle/>
                    <a:p>
                      <a:pPr algn="just">
                        <a:lnSpc>
                          <a:spcPct val="107000"/>
                        </a:lnSpc>
                        <a:spcAft>
                          <a:spcPts val="0"/>
                        </a:spcAft>
                      </a:pPr>
                      <a:r>
                        <a:rPr lang="bg-BG" sz="12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15</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r>
                        <a:rPr lang="bg-BG" sz="12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3">
                        <a:lumMod val="60000"/>
                        <a:lumOff val="40000"/>
                      </a:schemeClr>
                    </a:solidFill>
                  </a:tcPr>
                </a:tc>
                <a:extLst>
                  <a:ext uri="{0D108BD9-81ED-4DB2-BD59-A6C34878D82A}">
                    <a16:rowId xmlns:a16="http://schemas.microsoft.com/office/drawing/2014/main" val="3716847383"/>
                  </a:ext>
                </a:extLst>
              </a:tr>
              <a:tr h="1015771">
                <a:tc>
                  <a:txBody>
                    <a:bodyPr/>
                    <a:lstStyle/>
                    <a:p>
                      <a:pPr algn="just">
                        <a:lnSpc>
                          <a:spcPct val="107000"/>
                        </a:lnSpc>
                        <a:spcAft>
                          <a:spcPts val="0"/>
                        </a:spcAft>
                      </a:pPr>
                      <a:r>
                        <a:rPr lang="bg-BG" sz="12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Предвидените в проекта дейности са обезпечени с необходимия експертен ресурс, като за всяка от дейностите са посочени брой експерти, но само са посочени техните функции (като наименование). Експертите имат опит в  управлението на поне 1 сходен предходен проект в областта на опазване на биологичното разнообразие и са наети съгласно Кодекса на труда/Закона за държавния служител.</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accent3">
                        <a:lumMod val="60000"/>
                        <a:lumOff val="40000"/>
                      </a:schemeClr>
                    </a:solidFill>
                  </a:tcPr>
                </a:tc>
                <a:tc>
                  <a:txBody>
                    <a:bodyPr/>
                    <a:lstStyle/>
                    <a:p>
                      <a:pPr algn="just">
                        <a:lnSpc>
                          <a:spcPct val="107000"/>
                        </a:lnSpc>
                        <a:spcBef>
                          <a:spcPts val="600"/>
                        </a:spcBef>
                        <a:spcAft>
                          <a:spcPts val="0"/>
                        </a:spcAft>
                      </a:pPr>
                      <a:r>
                        <a:rPr lang="bg-BG" sz="12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10</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accent3">
                        <a:lumMod val="60000"/>
                        <a:lumOff val="40000"/>
                      </a:schemeClr>
                    </a:solidFill>
                  </a:tcPr>
                </a:tc>
                <a:extLst>
                  <a:ext uri="{0D108BD9-81ED-4DB2-BD59-A6C34878D82A}">
                    <a16:rowId xmlns:a16="http://schemas.microsoft.com/office/drawing/2014/main" val="723817111"/>
                  </a:ext>
                </a:extLst>
              </a:tr>
              <a:tr h="1015771">
                <a:tc>
                  <a:txBody>
                    <a:bodyPr/>
                    <a:lstStyle/>
                    <a:p>
                      <a:pPr algn="just">
                        <a:lnSpc>
                          <a:spcPct val="107000"/>
                        </a:lnSpc>
                        <a:spcAft>
                          <a:spcPts val="0"/>
                        </a:spcAft>
                      </a:pPr>
                      <a:r>
                        <a:rPr lang="bg-BG" sz="12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Предвидените в проекта дейности са обезпечени с необходимия експертен ресурс, като за всяка от дейностите са посочени брой експерти, но не са посочени техните функции. Експертите са наети  съгласно Кодекса на труда/Закона за държавния служител, но нямат опит в управлението на сходен предходен проект в областта на опазване на биологичното разнообразие.</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accent3">
                        <a:lumMod val="60000"/>
                        <a:lumOff val="40000"/>
                      </a:schemeClr>
                    </a:solidFill>
                  </a:tcPr>
                </a:tc>
                <a:tc>
                  <a:txBody>
                    <a:bodyPr/>
                    <a:lstStyle/>
                    <a:p>
                      <a:pPr algn="just">
                        <a:lnSpc>
                          <a:spcPct val="107000"/>
                        </a:lnSpc>
                        <a:spcBef>
                          <a:spcPts val="600"/>
                        </a:spcBef>
                        <a:spcAft>
                          <a:spcPts val="0"/>
                        </a:spcAft>
                      </a:pPr>
                      <a:r>
                        <a:rPr lang="bg-BG" sz="12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5</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accent3">
                        <a:lumMod val="60000"/>
                        <a:lumOff val="40000"/>
                      </a:schemeClr>
                    </a:solidFill>
                  </a:tcPr>
                </a:tc>
                <a:extLst>
                  <a:ext uri="{0D108BD9-81ED-4DB2-BD59-A6C34878D82A}">
                    <a16:rowId xmlns:a16="http://schemas.microsoft.com/office/drawing/2014/main" val="16242393"/>
                  </a:ext>
                </a:extLst>
              </a:tr>
              <a:tr h="1145197">
                <a:tc>
                  <a:txBody>
                    <a:bodyPr/>
                    <a:lstStyle/>
                    <a:p>
                      <a:pPr algn="just">
                        <a:lnSpc>
                          <a:spcPct val="107000"/>
                        </a:lnSpc>
                        <a:spcAft>
                          <a:spcPts val="0"/>
                        </a:spcAft>
                      </a:pPr>
                      <a:r>
                        <a:rPr lang="bg-BG" sz="12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Предвидените в проекта дейности са обезпечени с необходимия експертен ресурс, като за всяка от дейностите са посочени брой експерти, но не са посочени техните функции. Експертите имат опит в управлението на сходен/и предходен/и проект/и в областта на опазване на биологичното разнообразие, но не са наети съгласно Кодекса на труда/Закона за държавния служител.</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bg-BG" sz="4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bg-BG" sz="4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bg-BG" sz="12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just">
                        <a:lnSpc>
                          <a:spcPct val="107000"/>
                        </a:lnSpc>
                        <a:spcBef>
                          <a:spcPts val="600"/>
                        </a:spcBef>
                        <a:spcAft>
                          <a:spcPts val="0"/>
                        </a:spcAft>
                      </a:pPr>
                      <a:r>
                        <a:rPr lang="bg-BG" sz="1200" b="1"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0</a:t>
                      </a:r>
                      <a:endParaRPr lang="bg-BG" sz="1100" b="1"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798884853"/>
                  </a:ext>
                </a:extLst>
              </a:tr>
            </a:tbl>
          </a:graphicData>
        </a:graphic>
      </p:graphicFrame>
      <p:pic>
        <p:nvPicPr>
          <p:cNvPr id="4" name="Picture 3">
            <a:extLst>
              <a:ext uri="{FF2B5EF4-FFF2-40B4-BE49-F238E27FC236}">
                <a16:creationId xmlns:a16="http://schemas.microsoft.com/office/drawing/2014/main" id="{B342B0EB-2B22-4983-9711-B1B721F46B21}"/>
              </a:ext>
            </a:extLst>
          </p:cNvPr>
          <p:cNvPicPr>
            <a:picLocks noChangeAspect="1"/>
          </p:cNvPicPr>
          <p:nvPr/>
        </p:nvPicPr>
        <p:blipFill>
          <a:blip r:embed="rId5"/>
          <a:stretch>
            <a:fillRect/>
          </a:stretch>
        </p:blipFill>
        <p:spPr>
          <a:xfrm>
            <a:off x="1484194" y="57540"/>
            <a:ext cx="6383065" cy="981541"/>
          </a:xfrm>
          <a:prstGeom prst="rect">
            <a:avLst/>
          </a:prstGeom>
        </p:spPr>
      </p:pic>
      <p:sp>
        <p:nvSpPr>
          <p:cNvPr id="7" name="Rectangle 6">
            <a:extLst>
              <a:ext uri="{FF2B5EF4-FFF2-40B4-BE49-F238E27FC236}">
                <a16:creationId xmlns:a16="http://schemas.microsoft.com/office/drawing/2014/main" id="{5329F468-E226-4E7B-B7D8-4169CAAD314E}"/>
              </a:ext>
            </a:extLst>
          </p:cNvPr>
          <p:cNvSpPr/>
          <p:nvPr/>
        </p:nvSpPr>
        <p:spPr>
          <a:xfrm>
            <a:off x="1536156" y="1100010"/>
            <a:ext cx="6284655" cy="369332"/>
          </a:xfrm>
          <a:prstGeom prst="rect">
            <a:avLst/>
          </a:prstGeom>
          <a:solidFill>
            <a:schemeClr val="accent3">
              <a:lumMod val="60000"/>
              <a:lumOff val="40000"/>
            </a:schemeClr>
          </a:solidFill>
        </p:spPr>
        <p:txBody>
          <a:bodyPr wrap="square">
            <a:spAutoFit/>
          </a:bodyPr>
          <a:lstStyle/>
          <a:p>
            <a:pPr algn="ctr"/>
            <a:r>
              <a:rPr lang="bg-BG" b="1" dirty="0">
                <a:solidFill>
                  <a:srgbClr val="003300"/>
                </a:solidFill>
                <a:effectLst>
                  <a:outerShdw blurRad="38100" dist="38100" dir="2700000" algn="tl">
                    <a:srgbClr val="000000">
                      <a:alpha val="43137"/>
                    </a:srgbClr>
                  </a:outerShdw>
                </a:effectLst>
              </a:rPr>
              <a:t>Техническа и финансова оценка (4)</a:t>
            </a:r>
          </a:p>
        </p:txBody>
      </p:sp>
    </p:spTree>
    <p:extLst>
      <p:ext uri="{BB962C8B-B14F-4D97-AF65-F5344CB8AC3E}">
        <p14:creationId xmlns:p14="http://schemas.microsoft.com/office/powerpoint/2010/main" val="5415819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NMihova\Desktop\Capture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8005" y="23537"/>
            <a:ext cx="1368152" cy="11201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Users\NMihova\Desktop\Capture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0812" y="23537"/>
            <a:ext cx="1213282" cy="133461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NMihova\Desktop\Capture8.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28" y="6179454"/>
            <a:ext cx="9097650" cy="67854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a:extLst>
              <a:ext uri="{FF2B5EF4-FFF2-40B4-BE49-F238E27FC236}">
                <a16:creationId xmlns:a16="http://schemas.microsoft.com/office/drawing/2014/main" id="{C815296D-E91E-482C-8983-0D86A5DF2C1D}"/>
              </a:ext>
            </a:extLst>
          </p:cNvPr>
          <p:cNvGraphicFramePr>
            <a:graphicFrameLocks noGrp="1"/>
          </p:cNvGraphicFramePr>
          <p:nvPr>
            <p:extLst>
              <p:ext uri="{D42A27DB-BD31-4B8C-83A1-F6EECF244321}">
                <p14:modId xmlns:p14="http://schemas.microsoft.com/office/powerpoint/2010/main" val="3204438714"/>
              </p:ext>
            </p:extLst>
          </p:nvPr>
        </p:nvGraphicFramePr>
        <p:xfrm>
          <a:off x="287524" y="1478382"/>
          <a:ext cx="8568952" cy="4398890"/>
        </p:xfrm>
        <a:graphic>
          <a:graphicData uri="http://schemas.openxmlformats.org/drawingml/2006/table">
            <a:tbl>
              <a:tblPr firstRow="1" firstCol="1" lastRow="1" lastCol="1" bandRow="1" bandCol="1"/>
              <a:tblGrid>
                <a:gridCol w="8196389">
                  <a:extLst>
                    <a:ext uri="{9D8B030D-6E8A-4147-A177-3AD203B41FA5}">
                      <a16:colId xmlns:a16="http://schemas.microsoft.com/office/drawing/2014/main" val="1533809563"/>
                    </a:ext>
                  </a:extLst>
                </a:gridCol>
                <a:gridCol w="372563">
                  <a:extLst>
                    <a:ext uri="{9D8B030D-6E8A-4147-A177-3AD203B41FA5}">
                      <a16:colId xmlns:a16="http://schemas.microsoft.com/office/drawing/2014/main" val="1439953700"/>
                    </a:ext>
                  </a:extLst>
                </a:gridCol>
              </a:tblGrid>
              <a:tr h="412313">
                <a:tc>
                  <a:txBody>
                    <a:bodyPr/>
                    <a:lstStyle/>
                    <a:p>
                      <a:pPr algn="just">
                        <a:lnSpc>
                          <a:spcPct val="107000"/>
                        </a:lnSpc>
                        <a:spcAft>
                          <a:spcPts val="0"/>
                        </a:spcAft>
                      </a:pPr>
                      <a:r>
                        <a:rPr lang="bg-BG" sz="12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5. Устойчивост на очакваните резултати</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just">
                        <a:lnSpc>
                          <a:spcPct val="107000"/>
                        </a:lnSpc>
                        <a:spcAft>
                          <a:spcPts val="0"/>
                        </a:spcAft>
                      </a:pPr>
                      <a:r>
                        <a:rPr lang="bg-BG" sz="12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10</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2299040503"/>
                  </a:ext>
                </a:extLst>
              </a:tr>
              <a:tr h="809838">
                <a:tc>
                  <a:txBody>
                    <a:bodyPr/>
                    <a:lstStyle/>
                    <a:p>
                      <a:pPr algn="just">
                        <a:lnSpc>
                          <a:spcPct val="107000"/>
                        </a:lnSpc>
                        <a:spcAft>
                          <a:spcPts val="0"/>
                        </a:spcAft>
                      </a:pPr>
                      <a:r>
                        <a:rPr lang="bg-BG" sz="12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Очакваните резултати може да се мултиплицират. Предвижда се след изпълнение на проекта, като минимум осигуряване на ангажираност и информираност на заинтересованите страни, най-малко чрез интернет страницата на бенефициентите. Описани са лицата, организациите и институциите, които имат отношение към изпълнението и резултатите от проекта. </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3">
                        <a:lumMod val="60000"/>
                        <a:lumOff val="40000"/>
                      </a:schemeClr>
                    </a:solidFill>
                  </a:tcPr>
                </a:tc>
                <a:tc>
                  <a:txBody>
                    <a:bodyPr/>
                    <a:lstStyle/>
                    <a:p>
                      <a:pPr algn="just">
                        <a:lnSpc>
                          <a:spcPct val="107000"/>
                        </a:lnSpc>
                        <a:spcBef>
                          <a:spcPts val="600"/>
                        </a:spcBef>
                        <a:spcAft>
                          <a:spcPts val="0"/>
                        </a:spcAft>
                      </a:pPr>
                      <a:r>
                        <a:rPr lang="bg-BG" sz="12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10</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3">
                        <a:lumMod val="60000"/>
                        <a:lumOff val="40000"/>
                      </a:schemeClr>
                    </a:solidFill>
                  </a:tcPr>
                </a:tc>
                <a:extLst>
                  <a:ext uri="{0D108BD9-81ED-4DB2-BD59-A6C34878D82A}">
                    <a16:rowId xmlns:a16="http://schemas.microsoft.com/office/drawing/2014/main" val="3716847383"/>
                  </a:ext>
                </a:extLst>
              </a:tr>
              <a:tr h="1015771">
                <a:tc>
                  <a:txBody>
                    <a:bodyPr/>
                    <a:lstStyle/>
                    <a:p>
                      <a:pPr algn="just">
                        <a:lnSpc>
                          <a:spcPct val="107000"/>
                        </a:lnSpc>
                        <a:spcAft>
                          <a:spcPts val="0"/>
                        </a:spcAft>
                      </a:pPr>
                      <a:r>
                        <a:rPr lang="bg-BG" sz="12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Очакваните резултати може да се мултиплицират. Предвижда се след изпълнение на проекта, като минимум осигуряване на ангажираност и информираност на заинтересованите страни, най-малко чрез интернет страницата на бенефициентите. Не са описани лицата, организациите и институциите, които имат отношение към изпълнението и резултатите от проекта. </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accent3">
                        <a:lumMod val="60000"/>
                        <a:lumOff val="40000"/>
                      </a:schemeClr>
                    </a:solidFill>
                  </a:tcPr>
                </a:tc>
                <a:tc>
                  <a:txBody>
                    <a:bodyPr/>
                    <a:lstStyle/>
                    <a:p>
                      <a:pPr algn="just">
                        <a:lnSpc>
                          <a:spcPct val="107000"/>
                        </a:lnSpc>
                        <a:spcBef>
                          <a:spcPts val="600"/>
                        </a:spcBef>
                        <a:spcAft>
                          <a:spcPts val="800"/>
                        </a:spcAft>
                      </a:pPr>
                      <a:r>
                        <a:rPr lang="bg-BG" sz="12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5</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spcAft>
                          <a:spcPts val="0"/>
                        </a:spcAft>
                      </a:pPr>
                      <a:r>
                        <a:rPr lang="bg-BG" sz="12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accent3">
                        <a:lumMod val="60000"/>
                        <a:lumOff val="40000"/>
                      </a:schemeClr>
                    </a:solidFill>
                  </a:tcPr>
                </a:tc>
                <a:extLst>
                  <a:ext uri="{0D108BD9-81ED-4DB2-BD59-A6C34878D82A}">
                    <a16:rowId xmlns:a16="http://schemas.microsoft.com/office/drawing/2014/main" val="723817111"/>
                  </a:ext>
                </a:extLst>
              </a:tr>
              <a:tr h="1015771">
                <a:tc>
                  <a:txBody>
                    <a:bodyPr/>
                    <a:lstStyle/>
                    <a:p>
                      <a:pPr algn="just">
                        <a:lnSpc>
                          <a:spcPct val="107000"/>
                        </a:lnSpc>
                        <a:spcAft>
                          <a:spcPts val="0"/>
                        </a:spcAft>
                      </a:pPr>
                      <a:r>
                        <a:rPr lang="bg-BG" sz="12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Очакваните резултати не могат да се мултиплицират. Предвижда се след изпълнение на проекта, като минимум осигуряване на ангажираност и информираност на заинтересованите страни, най-малко чрез интернет страницата на бенефициентите. Описани са лицата, организациите и институциите, които имат отношение към изпълнението и резултатите от проекта. </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accent3">
                        <a:lumMod val="60000"/>
                        <a:lumOff val="40000"/>
                      </a:schemeClr>
                    </a:solidFill>
                  </a:tcPr>
                </a:tc>
                <a:tc>
                  <a:txBody>
                    <a:bodyPr/>
                    <a:lstStyle/>
                    <a:p>
                      <a:pPr algn="just">
                        <a:lnSpc>
                          <a:spcPct val="107000"/>
                        </a:lnSpc>
                        <a:spcBef>
                          <a:spcPts val="600"/>
                        </a:spcBef>
                        <a:spcAft>
                          <a:spcPts val="0"/>
                        </a:spcAft>
                      </a:pPr>
                      <a:r>
                        <a:rPr lang="bg-BG" sz="12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spcAft>
                          <a:spcPts val="0"/>
                        </a:spcAft>
                      </a:pPr>
                      <a:r>
                        <a:rPr lang="bg-BG" sz="12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5</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bg-BG" sz="12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accent3">
                        <a:lumMod val="60000"/>
                        <a:lumOff val="40000"/>
                      </a:schemeClr>
                    </a:solidFill>
                  </a:tcPr>
                </a:tc>
                <a:extLst>
                  <a:ext uri="{0D108BD9-81ED-4DB2-BD59-A6C34878D82A}">
                    <a16:rowId xmlns:a16="http://schemas.microsoft.com/office/drawing/2014/main" val="16242393"/>
                  </a:ext>
                </a:extLst>
              </a:tr>
              <a:tr h="1145197">
                <a:tc>
                  <a:txBody>
                    <a:bodyPr/>
                    <a:lstStyle/>
                    <a:p>
                      <a:pPr algn="just">
                        <a:lnSpc>
                          <a:spcPct val="107000"/>
                        </a:lnSpc>
                        <a:spcAft>
                          <a:spcPts val="0"/>
                        </a:spcAft>
                      </a:pPr>
                      <a:r>
                        <a:rPr lang="bg-BG" sz="12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След изпълнение на проекта не се предвижда осигуряване на ангажираност и информираност на заинтересованите страни, най-малко чрез интернет страницата на бенефициентите. Не са описани лицата, организациите и институциите, които имат отношение към изпълнението и резултатите от проекта. Очакваните резултати не могат да се мултиплицират.</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just">
                        <a:lnSpc>
                          <a:spcPct val="107000"/>
                        </a:lnSpc>
                        <a:spcAft>
                          <a:spcPts val="0"/>
                        </a:spcAft>
                      </a:pPr>
                      <a:r>
                        <a:rPr lang="bg-BG" sz="1200" b="1"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bg-BG" sz="1100" b="1"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bg-BG" sz="1200" b="1"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0</a:t>
                      </a:r>
                      <a:endParaRPr lang="bg-BG" sz="1100" b="1"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798884853"/>
                  </a:ext>
                </a:extLst>
              </a:tr>
            </a:tbl>
          </a:graphicData>
        </a:graphic>
      </p:graphicFrame>
      <p:pic>
        <p:nvPicPr>
          <p:cNvPr id="4" name="Picture 3">
            <a:extLst>
              <a:ext uri="{FF2B5EF4-FFF2-40B4-BE49-F238E27FC236}">
                <a16:creationId xmlns:a16="http://schemas.microsoft.com/office/drawing/2014/main" id="{4748BA8F-6CA3-4CD1-81C2-F0A0150B76F6}"/>
              </a:ext>
            </a:extLst>
          </p:cNvPr>
          <p:cNvPicPr>
            <a:picLocks noChangeAspect="1"/>
          </p:cNvPicPr>
          <p:nvPr/>
        </p:nvPicPr>
        <p:blipFill>
          <a:blip r:embed="rId5"/>
          <a:stretch>
            <a:fillRect/>
          </a:stretch>
        </p:blipFill>
        <p:spPr>
          <a:xfrm>
            <a:off x="1458113" y="63495"/>
            <a:ext cx="6383065" cy="981541"/>
          </a:xfrm>
          <a:prstGeom prst="rect">
            <a:avLst/>
          </a:prstGeom>
        </p:spPr>
      </p:pic>
      <p:sp>
        <p:nvSpPr>
          <p:cNvPr id="7" name="Rectangle 6">
            <a:extLst>
              <a:ext uri="{FF2B5EF4-FFF2-40B4-BE49-F238E27FC236}">
                <a16:creationId xmlns:a16="http://schemas.microsoft.com/office/drawing/2014/main" id="{0AC6AAC4-6BD6-4959-892F-BE775F60D384}"/>
              </a:ext>
            </a:extLst>
          </p:cNvPr>
          <p:cNvSpPr/>
          <p:nvPr/>
        </p:nvSpPr>
        <p:spPr>
          <a:xfrm>
            <a:off x="1536156" y="1100010"/>
            <a:ext cx="6284655" cy="369332"/>
          </a:xfrm>
          <a:prstGeom prst="rect">
            <a:avLst/>
          </a:prstGeom>
          <a:solidFill>
            <a:schemeClr val="accent3">
              <a:lumMod val="60000"/>
              <a:lumOff val="40000"/>
            </a:schemeClr>
          </a:solidFill>
        </p:spPr>
        <p:txBody>
          <a:bodyPr wrap="square">
            <a:spAutoFit/>
          </a:bodyPr>
          <a:lstStyle/>
          <a:p>
            <a:pPr algn="ctr"/>
            <a:r>
              <a:rPr lang="bg-BG" b="1" dirty="0">
                <a:solidFill>
                  <a:srgbClr val="003300"/>
                </a:solidFill>
                <a:effectLst>
                  <a:outerShdw blurRad="38100" dist="38100" dir="2700000" algn="tl">
                    <a:srgbClr val="000000">
                      <a:alpha val="43137"/>
                    </a:srgbClr>
                  </a:outerShdw>
                </a:effectLst>
              </a:rPr>
              <a:t>Техническа и финансова оценка (5)</a:t>
            </a:r>
          </a:p>
        </p:txBody>
      </p:sp>
    </p:spTree>
    <p:extLst>
      <p:ext uri="{BB962C8B-B14F-4D97-AF65-F5344CB8AC3E}">
        <p14:creationId xmlns:p14="http://schemas.microsoft.com/office/powerpoint/2010/main" val="254715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NMihova\Desktop\Capture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4411" y="133111"/>
            <a:ext cx="1368152" cy="11201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Users\NMihova\Desktop\Capture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25893"/>
            <a:ext cx="1213282" cy="133461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NMihova\Desktop\Capture8.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28" y="6179454"/>
            <a:ext cx="9097650" cy="678545"/>
          </a:xfrm>
          <a:prstGeom prst="rect">
            <a:avLst/>
          </a:prstGeom>
          <a:noFill/>
          <a:extLst>
            <a:ext uri="{909E8E84-426E-40DD-AFC4-6F175D3DCCD1}">
              <a14:hiddenFill xmlns:a14="http://schemas.microsoft.com/office/drawing/2010/main">
                <a:solidFill>
                  <a:srgbClr val="FFFFFF"/>
                </a:solidFill>
              </a14:hiddenFill>
            </a:ext>
          </a:extLst>
        </p:spPr>
      </p:pic>
      <p:sp>
        <p:nvSpPr>
          <p:cNvPr id="10" name="Title 11"/>
          <p:cNvSpPr txBox="1">
            <a:spLocks/>
          </p:cNvSpPr>
          <p:nvPr/>
        </p:nvSpPr>
        <p:spPr>
          <a:xfrm>
            <a:off x="1542331" y="222548"/>
            <a:ext cx="6284655" cy="864096"/>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ru-RU" sz="2000" b="1" i="1" dirty="0">
                <a:solidFill>
                  <a:srgbClr val="00B050"/>
                </a:solidFill>
              </a:rPr>
              <a:t>ПРОЦЕДУРА „МЕРКИ ЗА ПОДОБРЯВАНЕ НА ПРИРОДОЗАЩИТНОТО СЪСТОЯНИЕ НА ПТИЦИ - 2”</a:t>
            </a:r>
            <a:endParaRPr lang="bg-BG" sz="2000" b="1" i="1" dirty="0">
              <a:solidFill>
                <a:srgbClr val="00B050"/>
              </a:solidFill>
            </a:endParaRPr>
          </a:p>
        </p:txBody>
      </p:sp>
      <p:sp>
        <p:nvSpPr>
          <p:cNvPr id="9" name="Content Placeholder 12"/>
          <p:cNvSpPr>
            <a:spLocks noGrp="1"/>
          </p:cNvSpPr>
          <p:nvPr>
            <p:ph idx="1"/>
          </p:nvPr>
        </p:nvSpPr>
        <p:spPr>
          <a:xfrm>
            <a:off x="102403" y="1484784"/>
            <a:ext cx="8862085" cy="5177958"/>
          </a:xfrm>
        </p:spPr>
        <p:txBody>
          <a:bodyPr>
            <a:noAutofit/>
          </a:bodyPr>
          <a:lstStyle/>
          <a:p>
            <a:pPr>
              <a:spcBef>
                <a:spcPts val="1200"/>
              </a:spcBef>
            </a:pPr>
            <a:r>
              <a:rPr lang="bg-BG" sz="2000" dirty="0"/>
              <a:t>Подбор на проектни предложения</a:t>
            </a:r>
          </a:p>
          <a:p>
            <a:pPr>
              <a:spcBef>
                <a:spcPts val="1200"/>
              </a:spcBef>
            </a:pPr>
            <a:r>
              <a:rPr lang="bg-BG" sz="2000" dirty="0"/>
              <a:t>Цел: подобряване на природозащитното състояние на видове птици.</a:t>
            </a:r>
          </a:p>
          <a:p>
            <a:pPr algn="just">
              <a:spcBef>
                <a:spcPts val="1200"/>
              </a:spcBef>
            </a:pPr>
            <a:r>
              <a:rPr lang="bg-BG" sz="2000" dirty="0"/>
              <a:t>Териториален обхват: в защитени зони по Директивата за опазване на дивите птици с действащи планове за управление и в защитени зони, посочени в планове за действие за видове (с изключение на зоните, включени в процедури BG16M1OP002-3.015 – </a:t>
            </a:r>
            <a:r>
              <a:rPr lang="ru-RU" sz="2000" dirty="0"/>
              <a:t>«</a:t>
            </a:r>
            <a:r>
              <a:rPr lang="bg-BG" sz="2000" dirty="0"/>
              <a:t>Изпълнение на приоритетни мерки във влажни зони</a:t>
            </a:r>
            <a:r>
              <a:rPr lang="ru-RU" sz="2000" dirty="0"/>
              <a:t>»</a:t>
            </a:r>
            <a:r>
              <a:rPr lang="bg-BG" sz="2000" dirty="0"/>
              <a:t> и </a:t>
            </a:r>
            <a:r>
              <a:rPr lang="ru-RU" sz="2000" dirty="0"/>
              <a:t> BG16M1OP002-3.016 «Мерки за </a:t>
            </a:r>
            <a:r>
              <a:rPr lang="ru-RU" sz="2000" dirty="0" err="1"/>
              <a:t>подобряване</a:t>
            </a:r>
            <a:r>
              <a:rPr lang="ru-RU" sz="2000" dirty="0"/>
              <a:t> на </a:t>
            </a:r>
            <a:r>
              <a:rPr lang="ru-RU" sz="2000" dirty="0" err="1"/>
              <a:t>природозащитното</a:t>
            </a:r>
            <a:r>
              <a:rPr lang="ru-RU" sz="2000" dirty="0"/>
              <a:t> </a:t>
            </a:r>
            <a:r>
              <a:rPr lang="ru-RU" sz="2000" dirty="0" err="1"/>
              <a:t>състояние</a:t>
            </a:r>
            <a:r>
              <a:rPr lang="ru-RU" sz="2000" dirty="0"/>
              <a:t> на </a:t>
            </a:r>
            <a:r>
              <a:rPr lang="ru-RU" sz="2000" dirty="0" err="1"/>
              <a:t>птици</a:t>
            </a:r>
            <a:r>
              <a:rPr lang="ru-RU" sz="2000" dirty="0"/>
              <a:t>»</a:t>
            </a:r>
            <a:r>
              <a:rPr lang="bg-BG" sz="2000" dirty="0"/>
              <a:t>)</a:t>
            </a:r>
          </a:p>
          <a:p>
            <a:pPr algn="just">
              <a:spcBef>
                <a:spcPts val="1200"/>
              </a:spcBef>
            </a:pPr>
            <a:r>
              <a:rPr lang="bg-BG" sz="2000" dirty="0"/>
              <a:t>Допустими бенефициенти: структури/звена в структурата на МОСВ и МЗХГ (ИАГ и нейните структури), отговорни за формиране, прилагане и изпълнение на политиката в областта на Натура 2000 за подобряване на природозащитното състояние на видове и природни местообитания, юридически лица с нестопанска цел, общини, научни институти.</a:t>
            </a:r>
          </a:p>
          <a:p>
            <a:pPr algn="just">
              <a:spcBef>
                <a:spcPts val="1200"/>
              </a:spcBef>
            </a:pPr>
            <a:endParaRPr lang="bg-BG" sz="2000" dirty="0"/>
          </a:p>
        </p:txBody>
      </p:sp>
    </p:spTree>
    <p:extLst>
      <p:ext uri="{BB962C8B-B14F-4D97-AF65-F5344CB8AC3E}">
        <p14:creationId xmlns:p14="http://schemas.microsoft.com/office/powerpoint/2010/main" val="24951780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NMihova\Desktop\Capture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8005" y="23537"/>
            <a:ext cx="1368152" cy="11201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Users\NMihova\Desktop\Capture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0812" y="23537"/>
            <a:ext cx="1213282" cy="133461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NMihova\Desktop\Capture8.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28" y="6179454"/>
            <a:ext cx="9097650" cy="67854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a:extLst>
              <a:ext uri="{FF2B5EF4-FFF2-40B4-BE49-F238E27FC236}">
                <a16:creationId xmlns:a16="http://schemas.microsoft.com/office/drawing/2014/main" id="{C815296D-E91E-482C-8983-0D86A5DF2C1D}"/>
              </a:ext>
            </a:extLst>
          </p:cNvPr>
          <p:cNvGraphicFramePr>
            <a:graphicFrameLocks noGrp="1"/>
          </p:cNvGraphicFramePr>
          <p:nvPr>
            <p:extLst>
              <p:ext uri="{D42A27DB-BD31-4B8C-83A1-F6EECF244321}">
                <p14:modId xmlns:p14="http://schemas.microsoft.com/office/powerpoint/2010/main" val="2129461965"/>
              </p:ext>
            </p:extLst>
          </p:nvPr>
        </p:nvGraphicFramePr>
        <p:xfrm>
          <a:off x="287524" y="1476185"/>
          <a:ext cx="8568952" cy="4398890"/>
        </p:xfrm>
        <a:graphic>
          <a:graphicData uri="http://schemas.openxmlformats.org/drawingml/2006/table">
            <a:tbl>
              <a:tblPr firstRow="1" firstCol="1" lastRow="1" lastCol="1" bandRow="1" bandCol="1"/>
              <a:tblGrid>
                <a:gridCol w="8196389">
                  <a:extLst>
                    <a:ext uri="{9D8B030D-6E8A-4147-A177-3AD203B41FA5}">
                      <a16:colId xmlns:a16="http://schemas.microsoft.com/office/drawing/2014/main" val="1533809563"/>
                    </a:ext>
                  </a:extLst>
                </a:gridCol>
                <a:gridCol w="372563">
                  <a:extLst>
                    <a:ext uri="{9D8B030D-6E8A-4147-A177-3AD203B41FA5}">
                      <a16:colId xmlns:a16="http://schemas.microsoft.com/office/drawing/2014/main" val="1439953700"/>
                    </a:ext>
                  </a:extLst>
                </a:gridCol>
              </a:tblGrid>
              <a:tr h="412313">
                <a:tc>
                  <a:txBody>
                    <a:bodyPr/>
                    <a:lstStyle/>
                    <a:p>
                      <a:pPr algn="just">
                        <a:lnSpc>
                          <a:spcPct val="107000"/>
                        </a:lnSpc>
                        <a:spcAft>
                          <a:spcPts val="0"/>
                        </a:spcAft>
                      </a:pPr>
                      <a:r>
                        <a:rPr lang="bg-BG" sz="1200" b="1"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6. Финансова оценка - планиране и обосновка на бюджета на проектното предложение</a:t>
                      </a:r>
                      <a:endParaRPr lang="bg-BG" sz="1100" b="1"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just">
                        <a:lnSpc>
                          <a:spcPct val="107000"/>
                        </a:lnSpc>
                        <a:spcAft>
                          <a:spcPts val="0"/>
                        </a:spcAft>
                      </a:pPr>
                      <a:r>
                        <a:rPr lang="bg-BG" sz="12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10</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2299040503"/>
                  </a:ext>
                </a:extLst>
              </a:tr>
              <a:tr h="809838">
                <a:tc>
                  <a:txBody>
                    <a:bodyPr/>
                    <a:lstStyle/>
                    <a:p>
                      <a:pPr algn="just">
                        <a:lnSpc>
                          <a:spcPct val="107000"/>
                        </a:lnSpc>
                        <a:spcAft>
                          <a:spcPts val="0"/>
                        </a:spcAft>
                      </a:pPr>
                      <a:r>
                        <a:rPr lang="bg-BG" sz="12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Налице е съответствие между дейности и разходи, и очаквани резултати по проекта. Спазени са заложените ограничения при формиране на бюджета. Исканата  безвъзмездна  финансова помощ не включва недопустими разходи и в бюджета не е на лице дублиране на разходи. </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3">
                        <a:lumMod val="60000"/>
                        <a:lumOff val="40000"/>
                      </a:schemeClr>
                    </a:solidFill>
                  </a:tcPr>
                </a:tc>
                <a:tc>
                  <a:txBody>
                    <a:bodyPr/>
                    <a:lstStyle/>
                    <a:p>
                      <a:pPr algn="just">
                        <a:lnSpc>
                          <a:spcPct val="107000"/>
                        </a:lnSpc>
                        <a:spcBef>
                          <a:spcPts val="600"/>
                        </a:spcBef>
                        <a:spcAft>
                          <a:spcPts val="0"/>
                        </a:spcAft>
                      </a:pPr>
                      <a:r>
                        <a:rPr lang="bg-BG" sz="12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10</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3">
                        <a:lumMod val="60000"/>
                        <a:lumOff val="40000"/>
                      </a:schemeClr>
                    </a:solidFill>
                  </a:tcPr>
                </a:tc>
                <a:extLst>
                  <a:ext uri="{0D108BD9-81ED-4DB2-BD59-A6C34878D82A}">
                    <a16:rowId xmlns:a16="http://schemas.microsoft.com/office/drawing/2014/main" val="3716847383"/>
                  </a:ext>
                </a:extLst>
              </a:tr>
              <a:tr h="1015771">
                <a:tc>
                  <a:txBody>
                    <a:bodyPr/>
                    <a:lstStyle/>
                    <a:p>
                      <a:pPr algn="just">
                        <a:lnSpc>
                          <a:spcPct val="107000"/>
                        </a:lnSpc>
                        <a:spcAft>
                          <a:spcPts val="0"/>
                        </a:spcAft>
                      </a:pPr>
                      <a:r>
                        <a:rPr lang="bg-BG" sz="1200" b="1"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Налице е съответствие между дейности и разходи, и очаквани резултати по проекта. Не са спазени заложените ограничения при формиране на бюджета,  исканата  безвъзмездна  финансова помощ включва недопустими разходи или е на лице дублиране на разходи.</a:t>
                      </a:r>
                      <a:endParaRPr lang="bg-BG" sz="1100" b="1"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accent3">
                        <a:lumMod val="60000"/>
                        <a:lumOff val="40000"/>
                      </a:schemeClr>
                    </a:solidFill>
                  </a:tcPr>
                </a:tc>
                <a:tc>
                  <a:txBody>
                    <a:bodyPr/>
                    <a:lstStyle/>
                    <a:p>
                      <a:pPr algn="just">
                        <a:lnSpc>
                          <a:spcPct val="107000"/>
                        </a:lnSpc>
                        <a:spcBef>
                          <a:spcPts val="600"/>
                        </a:spcBef>
                        <a:spcAft>
                          <a:spcPts val="0"/>
                        </a:spcAft>
                      </a:pPr>
                      <a:r>
                        <a:rPr lang="bg-BG" sz="12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5</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accent3">
                        <a:lumMod val="60000"/>
                        <a:lumOff val="40000"/>
                      </a:schemeClr>
                    </a:solidFill>
                  </a:tcPr>
                </a:tc>
                <a:extLst>
                  <a:ext uri="{0D108BD9-81ED-4DB2-BD59-A6C34878D82A}">
                    <a16:rowId xmlns:a16="http://schemas.microsoft.com/office/drawing/2014/main" val="723817111"/>
                  </a:ext>
                </a:extLst>
              </a:tr>
              <a:tr h="1015771">
                <a:tc>
                  <a:txBody>
                    <a:bodyPr/>
                    <a:lstStyle/>
                    <a:p>
                      <a:pPr algn="just">
                        <a:lnSpc>
                          <a:spcPct val="107000"/>
                        </a:lnSpc>
                        <a:spcAft>
                          <a:spcPts val="0"/>
                        </a:spcAft>
                      </a:pPr>
                      <a:r>
                        <a:rPr lang="bg-BG" sz="12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Налице е несъответствие между дейности и разходи, и очаквани резултати по проекта.  Не са спазени заложените ограничения при формиране на бюджета,  исканата  безвъзмездна  финансова помощ включва недопустими разходи и е на лице дублиране на разходи.</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accent3">
                        <a:lumMod val="60000"/>
                        <a:lumOff val="40000"/>
                      </a:schemeClr>
                    </a:solidFill>
                  </a:tcPr>
                </a:tc>
                <a:tc>
                  <a:txBody>
                    <a:bodyPr/>
                    <a:lstStyle/>
                    <a:p>
                      <a:pPr algn="just">
                        <a:lnSpc>
                          <a:spcPct val="107000"/>
                        </a:lnSpc>
                        <a:spcBef>
                          <a:spcPts val="600"/>
                        </a:spcBef>
                        <a:spcAft>
                          <a:spcPts val="0"/>
                        </a:spcAft>
                      </a:pPr>
                      <a:r>
                        <a:rPr lang="bg-BG" sz="12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5</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accent3">
                        <a:lumMod val="60000"/>
                        <a:lumOff val="40000"/>
                      </a:schemeClr>
                    </a:solidFill>
                  </a:tcPr>
                </a:tc>
                <a:extLst>
                  <a:ext uri="{0D108BD9-81ED-4DB2-BD59-A6C34878D82A}">
                    <a16:rowId xmlns:a16="http://schemas.microsoft.com/office/drawing/2014/main" val="16242393"/>
                  </a:ext>
                </a:extLst>
              </a:tr>
              <a:tr h="1145197">
                <a:tc>
                  <a:txBody>
                    <a:bodyPr/>
                    <a:lstStyle/>
                    <a:p>
                      <a:pPr algn="just">
                        <a:lnSpc>
                          <a:spcPct val="107000"/>
                        </a:lnSpc>
                        <a:spcAft>
                          <a:spcPts val="0"/>
                        </a:spcAft>
                      </a:pPr>
                      <a:r>
                        <a:rPr lang="bg-BG" sz="1200" b="1">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Налице е несъответствие между дейности и разходи, и очаквани резултати по проекта, за преодоляването на което е необходимо увеличаване на размера на безвъзмездната финансова помощ за проектното предложение</a:t>
                      </a:r>
                      <a:endParaRPr lang="bg-BG" sz="1100" b="1">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just">
                        <a:lnSpc>
                          <a:spcPct val="107000"/>
                        </a:lnSpc>
                        <a:spcAft>
                          <a:spcPts val="0"/>
                        </a:spcAft>
                      </a:pPr>
                      <a:r>
                        <a:rPr lang="bg-BG" sz="1200" b="1" dirty="0">
                          <a:solidFill>
                            <a:srgbClr val="003300"/>
                          </a:solidFill>
                          <a:effectLst/>
                          <a:latin typeface="Times New Roman" panose="02020603050405020304" pitchFamily="18" charset="0"/>
                          <a:ea typeface="Calibri" panose="020F0502020204030204" pitchFamily="34" charset="0"/>
                          <a:cs typeface="Times New Roman" panose="02020603050405020304" pitchFamily="18" charset="0"/>
                        </a:rPr>
                        <a:t>0</a:t>
                      </a:r>
                      <a:endParaRPr lang="bg-BG" sz="1100" b="1"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798884853"/>
                  </a:ext>
                </a:extLst>
              </a:tr>
            </a:tbl>
          </a:graphicData>
        </a:graphic>
      </p:graphicFrame>
      <p:pic>
        <p:nvPicPr>
          <p:cNvPr id="4" name="Picture 3">
            <a:extLst>
              <a:ext uri="{FF2B5EF4-FFF2-40B4-BE49-F238E27FC236}">
                <a16:creationId xmlns:a16="http://schemas.microsoft.com/office/drawing/2014/main" id="{04A5E4C2-87EA-4B61-A392-E9770CFC5B27}"/>
              </a:ext>
            </a:extLst>
          </p:cNvPr>
          <p:cNvPicPr>
            <a:picLocks noChangeAspect="1"/>
          </p:cNvPicPr>
          <p:nvPr/>
        </p:nvPicPr>
        <p:blipFill>
          <a:blip r:embed="rId5"/>
          <a:stretch>
            <a:fillRect/>
          </a:stretch>
        </p:blipFill>
        <p:spPr>
          <a:xfrm>
            <a:off x="1486950" y="71003"/>
            <a:ext cx="6383065" cy="981541"/>
          </a:xfrm>
          <a:prstGeom prst="rect">
            <a:avLst/>
          </a:prstGeom>
        </p:spPr>
      </p:pic>
      <p:sp>
        <p:nvSpPr>
          <p:cNvPr id="7" name="Rectangle 6">
            <a:extLst>
              <a:ext uri="{FF2B5EF4-FFF2-40B4-BE49-F238E27FC236}">
                <a16:creationId xmlns:a16="http://schemas.microsoft.com/office/drawing/2014/main" id="{7F5B051E-BE95-4B55-8B95-E64392ED69A3}"/>
              </a:ext>
            </a:extLst>
          </p:cNvPr>
          <p:cNvSpPr/>
          <p:nvPr/>
        </p:nvSpPr>
        <p:spPr>
          <a:xfrm>
            <a:off x="1536156" y="1100010"/>
            <a:ext cx="6284655" cy="369332"/>
          </a:xfrm>
          <a:prstGeom prst="rect">
            <a:avLst/>
          </a:prstGeom>
          <a:solidFill>
            <a:schemeClr val="accent3">
              <a:lumMod val="60000"/>
              <a:lumOff val="40000"/>
            </a:schemeClr>
          </a:solidFill>
        </p:spPr>
        <p:txBody>
          <a:bodyPr wrap="square">
            <a:spAutoFit/>
          </a:bodyPr>
          <a:lstStyle/>
          <a:p>
            <a:pPr algn="ctr"/>
            <a:r>
              <a:rPr lang="bg-BG" b="1" dirty="0">
                <a:solidFill>
                  <a:srgbClr val="003300"/>
                </a:solidFill>
                <a:effectLst>
                  <a:outerShdw blurRad="38100" dist="38100" dir="2700000" algn="tl">
                    <a:srgbClr val="000000">
                      <a:alpha val="43137"/>
                    </a:srgbClr>
                  </a:outerShdw>
                </a:effectLst>
              </a:rPr>
              <a:t>Техническа и финансова оценка (6)</a:t>
            </a:r>
          </a:p>
        </p:txBody>
      </p:sp>
    </p:spTree>
    <p:extLst>
      <p:ext uri="{BB962C8B-B14F-4D97-AF65-F5344CB8AC3E}">
        <p14:creationId xmlns:p14="http://schemas.microsoft.com/office/powerpoint/2010/main" val="6051338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NMihova\Desktop\Capture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4411" y="133111"/>
            <a:ext cx="1368152" cy="11201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Users\NMihova\Desktop\Capture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25893"/>
            <a:ext cx="1213282" cy="133461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NMihova\Desktop\Capture8.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28" y="6179454"/>
            <a:ext cx="9097650" cy="678545"/>
          </a:xfrm>
          <a:prstGeom prst="rect">
            <a:avLst/>
          </a:prstGeom>
          <a:noFill/>
          <a:extLst>
            <a:ext uri="{909E8E84-426E-40DD-AFC4-6F175D3DCCD1}">
              <a14:hiddenFill xmlns:a14="http://schemas.microsoft.com/office/drawing/2010/main">
                <a:solidFill>
                  <a:srgbClr val="FFFFFF"/>
                </a:solidFill>
              </a14:hiddenFill>
            </a:ext>
          </a:extLst>
        </p:spPr>
      </p:pic>
      <p:sp>
        <p:nvSpPr>
          <p:cNvPr id="9" name="Content Placeholder 12"/>
          <p:cNvSpPr>
            <a:spLocks noGrp="1"/>
          </p:cNvSpPr>
          <p:nvPr>
            <p:ph idx="1"/>
          </p:nvPr>
        </p:nvSpPr>
        <p:spPr>
          <a:xfrm>
            <a:off x="64303" y="1274093"/>
            <a:ext cx="8995247" cy="1722859"/>
          </a:xfrm>
        </p:spPr>
        <p:txBody>
          <a:bodyPr>
            <a:noAutofit/>
          </a:bodyPr>
          <a:lstStyle/>
          <a:p>
            <a:pPr algn="just">
              <a:spcBef>
                <a:spcPts val="1200"/>
              </a:spcBef>
            </a:pPr>
            <a:r>
              <a:rPr lang="bg-BG" sz="2000" dirty="0"/>
              <a:t>Срок за кандидатстване: до 31.08.2020 г., 17:30 часа</a:t>
            </a:r>
          </a:p>
          <a:p>
            <a:pPr algn="just">
              <a:spcBef>
                <a:spcPts val="1200"/>
              </a:spcBef>
            </a:pPr>
            <a:r>
              <a:rPr lang="bg-BG" sz="2000" dirty="0"/>
              <a:t>Продължителност на проектите: в зависимост от характера на предвидените в проектите дейности, но не по-късно от 31.12.2023 г.</a:t>
            </a:r>
          </a:p>
          <a:p>
            <a:pPr algn="just">
              <a:spcBef>
                <a:spcPts val="1200"/>
              </a:spcBef>
            </a:pPr>
            <a:r>
              <a:rPr lang="bg-BG" sz="2000" dirty="0"/>
              <a:t>Максимален общ бюджет по процедурата – </a:t>
            </a:r>
            <a:r>
              <a:rPr lang="ru-RU" sz="2000" dirty="0"/>
              <a:t>5 100 000 </a:t>
            </a:r>
            <a:r>
              <a:rPr lang="ru-RU" sz="2000" dirty="0" err="1"/>
              <a:t>лв</a:t>
            </a:r>
            <a:r>
              <a:rPr lang="ru-RU" sz="2000" dirty="0"/>
              <a:t>. </a:t>
            </a:r>
            <a:r>
              <a:rPr lang="en-US" sz="2000" dirty="0"/>
              <a:t> </a:t>
            </a:r>
            <a:endParaRPr lang="bg-BG" sz="2000" dirty="0"/>
          </a:p>
          <a:p>
            <a:pPr marL="0" indent="0" algn="just">
              <a:spcBef>
                <a:spcPts val="1200"/>
              </a:spcBef>
              <a:buNone/>
            </a:pPr>
            <a:endParaRPr lang="bg-BG" sz="2000" dirty="0"/>
          </a:p>
          <a:p>
            <a:pPr algn="just">
              <a:spcBef>
                <a:spcPts val="1200"/>
              </a:spcBef>
            </a:pPr>
            <a:endParaRPr lang="bg-BG" sz="2000" dirty="0"/>
          </a:p>
        </p:txBody>
      </p:sp>
      <p:grpSp>
        <p:nvGrpSpPr>
          <p:cNvPr id="3" name="Group 2"/>
          <p:cNvGrpSpPr/>
          <p:nvPr/>
        </p:nvGrpSpPr>
        <p:grpSpPr>
          <a:xfrm>
            <a:off x="156415" y="3060209"/>
            <a:ext cx="8572487" cy="3495289"/>
            <a:chOff x="149438" y="3564621"/>
            <a:chExt cx="8572487" cy="3020355"/>
          </a:xfrm>
        </p:grpSpPr>
        <p:pic>
          <p:nvPicPr>
            <p:cNvPr id="11" name="Picture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482791" y="4949245"/>
              <a:ext cx="1708171" cy="1627633"/>
            </a:xfrm>
            <a:prstGeom prst="rect">
              <a:avLst/>
            </a:prstGeom>
            <a:effectLst>
              <a:softEdge rad="76200"/>
            </a:effectLst>
          </p:spPr>
        </p:pic>
        <p:pic>
          <p:nvPicPr>
            <p:cNvPr id="14" name="Picture 1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444765" y="3591508"/>
              <a:ext cx="1753584" cy="1405808"/>
            </a:xfrm>
            <a:prstGeom prst="rect">
              <a:avLst/>
            </a:prstGeom>
            <a:effectLst>
              <a:softEdge rad="63500"/>
            </a:effectLst>
          </p:spPr>
        </p:pic>
        <p:pic>
          <p:nvPicPr>
            <p:cNvPr id="15" name="Picture 1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283861" y="3612423"/>
              <a:ext cx="1090334" cy="1344167"/>
            </a:xfrm>
            <a:prstGeom prst="rect">
              <a:avLst/>
            </a:prstGeom>
            <a:effectLst>
              <a:softEdge rad="50800"/>
            </a:effectLst>
          </p:spPr>
        </p:pic>
        <p:pic>
          <p:nvPicPr>
            <p:cNvPr id="17" name="Picture 1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67119" y="4949245"/>
              <a:ext cx="2254230" cy="1627632"/>
            </a:xfrm>
            <a:prstGeom prst="rect">
              <a:avLst/>
            </a:prstGeom>
            <a:effectLst>
              <a:softEdge rad="88900"/>
            </a:effectLst>
          </p:spPr>
        </p:pic>
        <p:pic>
          <p:nvPicPr>
            <p:cNvPr id="18" name="Picture 1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141804" y="4960397"/>
              <a:ext cx="2254229" cy="1624579"/>
            </a:xfrm>
            <a:prstGeom prst="rect">
              <a:avLst/>
            </a:prstGeom>
            <a:effectLst>
              <a:softEdge rad="76200"/>
            </a:effectLst>
          </p:spPr>
        </p:pic>
        <p:pic>
          <p:nvPicPr>
            <p:cNvPr id="19" name="Picture 18"/>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221207" y="3590756"/>
              <a:ext cx="2500718" cy="1331776"/>
            </a:xfrm>
            <a:prstGeom prst="rect">
              <a:avLst/>
            </a:prstGeom>
            <a:effectLst>
              <a:softEdge rad="76200"/>
            </a:effectLst>
          </p:spPr>
        </p:pic>
        <p:pic>
          <p:nvPicPr>
            <p:cNvPr id="20" name="Picture 19"/>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7299787" y="4931587"/>
              <a:ext cx="1234066" cy="1627632"/>
            </a:xfrm>
            <a:prstGeom prst="rect">
              <a:avLst/>
            </a:prstGeom>
            <a:effectLst>
              <a:softEdge rad="76200"/>
            </a:effectLst>
          </p:spPr>
        </p:pic>
        <p:pic>
          <p:nvPicPr>
            <p:cNvPr id="12" name="Picture 11"/>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49438" y="4183500"/>
              <a:ext cx="1127763" cy="1627632"/>
            </a:xfrm>
            <a:prstGeom prst="rect">
              <a:avLst/>
            </a:prstGeom>
            <a:effectLst>
              <a:softEdge rad="152400"/>
            </a:effectLst>
          </p:spPr>
        </p:pic>
        <p:pic>
          <p:nvPicPr>
            <p:cNvPr id="16" name="Picture 15"/>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4198349" y="3564621"/>
              <a:ext cx="1993155" cy="1341115"/>
            </a:xfrm>
            <a:prstGeom prst="rect">
              <a:avLst/>
            </a:prstGeom>
            <a:effectLst>
              <a:softEdge rad="76200"/>
            </a:effectLst>
          </p:spPr>
        </p:pic>
      </p:grpSp>
      <p:pic>
        <p:nvPicPr>
          <p:cNvPr id="2" name="Picture 1">
            <a:extLst>
              <a:ext uri="{FF2B5EF4-FFF2-40B4-BE49-F238E27FC236}">
                <a16:creationId xmlns:a16="http://schemas.microsoft.com/office/drawing/2014/main" id="{ED023BFA-0B66-46A4-B481-BDA89E8674B8}"/>
              </a:ext>
            </a:extLst>
          </p:cNvPr>
          <p:cNvPicPr>
            <a:picLocks noChangeAspect="1"/>
          </p:cNvPicPr>
          <p:nvPr/>
        </p:nvPicPr>
        <p:blipFill>
          <a:blip r:embed="rId14"/>
          <a:stretch>
            <a:fillRect/>
          </a:stretch>
        </p:blipFill>
        <p:spPr>
          <a:xfrm>
            <a:off x="1505505" y="114474"/>
            <a:ext cx="6383065" cy="981541"/>
          </a:xfrm>
          <a:prstGeom prst="rect">
            <a:avLst/>
          </a:prstGeom>
        </p:spPr>
      </p:pic>
    </p:spTree>
    <p:extLst>
      <p:ext uri="{BB962C8B-B14F-4D97-AF65-F5344CB8AC3E}">
        <p14:creationId xmlns:p14="http://schemas.microsoft.com/office/powerpoint/2010/main" val="41507562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p:txBody>
          <a:bodyPr>
            <a:normAutofit fontScale="90000"/>
          </a:bodyPr>
          <a:lstStyle/>
          <a:p>
            <a:br>
              <a:rPr lang="bg-BG" sz="3600" b="1" dirty="0"/>
            </a:br>
            <a:r>
              <a:rPr lang="en-US" sz="4000" dirty="0">
                <a:solidFill>
                  <a:schemeClr val="tx1">
                    <a:lumMod val="65000"/>
                    <a:lumOff val="35000"/>
                  </a:schemeClr>
                </a:solidFill>
                <a:hlinkClick r:id="rId3"/>
              </a:rPr>
              <a:t>ope@moew.government.bg </a:t>
            </a:r>
            <a:br>
              <a:rPr lang="en-US" sz="4000" dirty="0">
                <a:solidFill>
                  <a:schemeClr val="tx1">
                    <a:lumMod val="65000"/>
                    <a:lumOff val="35000"/>
                  </a:schemeClr>
                </a:solidFill>
              </a:rPr>
            </a:br>
            <a:r>
              <a:rPr lang="en-US" sz="4000" dirty="0">
                <a:solidFill>
                  <a:schemeClr val="tx1">
                    <a:lumMod val="65000"/>
                    <a:lumOff val="35000"/>
                  </a:schemeClr>
                </a:solidFill>
              </a:rPr>
              <a:t>http://ope.moew.government.bg</a:t>
            </a:r>
          </a:p>
        </p:txBody>
      </p:sp>
      <p:pic>
        <p:nvPicPr>
          <p:cNvPr id="5" name="Picture 4" descr="C:\Users\NMihova\Desktop\Capture4.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4411" y="133111"/>
            <a:ext cx="1368152" cy="11201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Users\NMihova\Desktop\Capture5.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84368" y="25893"/>
            <a:ext cx="1213282" cy="133461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C:\Users\NMihova\Desktop\Capture6.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622682" y="476672"/>
            <a:ext cx="3769548" cy="6552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NMihova\Desktop\Capture8.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17" y="4551853"/>
            <a:ext cx="9108504" cy="23224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3645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NMihova\Desktop\Capture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4411" y="133111"/>
            <a:ext cx="1368152" cy="11201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Users\NMihova\Desktop\Capture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25893"/>
            <a:ext cx="1213282" cy="133461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NMihova\Desktop\Capture8.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28" y="6179454"/>
            <a:ext cx="9097650" cy="678545"/>
          </a:xfrm>
          <a:prstGeom prst="rect">
            <a:avLst/>
          </a:prstGeom>
          <a:noFill/>
          <a:extLst>
            <a:ext uri="{909E8E84-426E-40DD-AFC4-6F175D3DCCD1}">
              <a14:hiddenFill xmlns:a14="http://schemas.microsoft.com/office/drawing/2010/main">
                <a:solidFill>
                  <a:srgbClr val="FFFFFF"/>
                </a:solidFill>
              </a14:hiddenFill>
            </a:ext>
          </a:extLst>
        </p:spPr>
      </p:pic>
      <p:sp>
        <p:nvSpPr>
          <p:cNvPr id="8" name="Content Placeholder 12"/>
          <p:cNvSpPr>
            <a:spLocks noGrp="1"/>
          </p:cNvSpPr>
          <p:nvPr>
            <p:ph idx="1"/>
          </p:nvPr>
        </p:nvSpPr>
        <p:spPr>
          <a:xfrm>
            <a:off x="94207" y="1412776"/>
            <a:ext cx="8923239" cy="5328592"/>
          </a:xfrm>
        </p:spPr>
        <p:txBody>
          <a:bodyPr>
            <a:noAutofit/>
          </a:bodyPr>
          <a:lstStyle/>
          <a:p>
            <a:pPr marL="0" indent="0" algn="just">
              <a:spcBef>
                <a:spcPts val="1200"/>
              </a:spcBef>
              <a:buNone/>
            </a:pPr>
            <a:r>
              <a:rPr lang="bg-BG" sz="2000" dirty="0"/>
              <a:t>Обхватът на процедурата (мярка 109 от НПРД „Инвестиции в консервационни дейности за поддържане/подобряване на природозащитното състояние на видове и природни местообитания“) включва мерки от планове за управление на защитени зони (2 бр.)  и планове за действие за видове (6 бр.):</a:t>
            </a:r>
          </a:p>
          <a:p>
            <a:pPr algn="just">
              <a:spcBef>
                <a:spcPts val="1200"/>
              </a:spcBef>
            </a:pPr>
            <a:r>
              <a:rPr lang="bg-BG" sz="2000" dirty="0"/>
              <a:t>План за управление на защитена зона BG0002023 „Язовир Овчарица“,  утвърден със Заповед № РД-223/22.04.2016 г. на министъра на околната среда и водите (ДВ бр. 37/17.05.2016 г.)</a:t>
            </a:r>
          </a:p>
          <a:p>
            <a:pPr algn="just">
              <a:spcBef>
                <a:spcPts val="1200"/>
              </a:spcBef>
            </a:pPr>
            <a:r>
              <a:rPr lang="bg-BG" sz="2000" dirty="0"/>
              <a:t>План за управление на защитена зона BG0002052 „Язовир </a:t>
            </a:r>
            <a:r>
              <a:rPr lang="bg-BG" sz="2000" dirty="0" err="1"/>
              <a:t>Жребчево</a:t>
            </a:r>
            <a:r>
              <a:rPr lang="bg-BG" sz="2000" dirty="0"/>
              <a:t>“,  утвърден със Заповед № РД-785/27.11.2015 г. на министъра на околната среда и водите (ДВ бр. 96/09.12.2015 г.)</a:t>
            </a:r>
          </a:p>
          <a:p>
            <a:pPr algn="just">
              <a:spcBef>
                <a:spcPts val="1200"/>
              </a:spcBef>
            </a:pPr>
            <a:r>
              <a:rPr lang="bg-BG" sz="2000" dirty="0"/>
              <a:t>План за действие за опазване на Червеногушата гъска (</a:t>
            </a:r>
            <a:r>
              <a:rPr lang="bg-BG" sz="2000" dirty="0" err="1"/>
              <a:t>Branta</a:t>
            </a:r>
            <a:r>
              <a:rPr lang="bg-BG" sz="2000" dirty="0"/>
              <a:t> </a:t>
            </a:r>
            <a:r>
              <a:rPr lang="bg-BG" sz="2000" dirty="0" err="1"/>
              <a:t>ruficollis</a:t>
            </a:r>
            <a:r>
              <a:rPr lang="bg-BG" sz="2000" dirty="0"/>
              <a:t>) в България, за периода 2018 – 2027 г., утвърден със Заповед № РД-355/04.06.2018 г. на министъра на околната среда и водите.</a:t>
            </a:r>
          </a:p>
          <a:p>
            <a:pPr algn="just">
              <a:spcBef>
                <a:spcPts val="1200"/>
              </a:spcBef>
            </a:pPr>
            <a:endParaRPr lang="bg-BG" sz="2000" dirty="0"/>
          </a:p>
        </p:txBody>
      </p:sp>
      <p:pic>
        <p:nvPicPr>
          <p:cNvPr id="2" name="Picture 1">
            <a:extLst>
              <a:ext uri="{FF2B5EF4-FFF2-40B4-BE49-F238E27FC236}">
                <a16:creationId xmlns:a16="http://schemas.microsoft.com/office/drawing/2014/main" id="{757E5771-5F11-4BFD-B779-3EF8B5B9DEED}"/>
              </a:ext>
            </a:extLst>
          </p:cNvPr>
          <p:cNvPicPr>
            <a:picLocks noChangeAspect="1"/>
          </p:cNvPicPr>
          <p:nvPr/>
        </p:nvPicPr>
        <p:blipFill>
          <a:blip r:embed="rId5"/>
          <a:stretch>
            <a:fillRect/>
          </a:stretch>
        </p:blipFill>
        <p:spPr>
          <a:xfrm>
            <a:off x="1501308" y="133111"/>
            <a:ext cx="6383065" cy="981541"/>
          </a:xfrm>
          <a:prstGeom prst="rect">
            <a:avLst/>
          </a:prstGeom>
        </p:spPr>
      </p:pic>
    </p:spTree>
    <p:extLst>
      <p:ext uri="{BB962C8B-B14F-4D97-AF65-F5344CB8AC3E}">
        <p14:creationId xmlns:p14="http://schemas.microsoft.com/office/powerpoint/2010/main" val="713459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NMihova\Desktop\Capture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3781" y="116632"/>
            <a:ext cx="1368152" cy="11201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Users\NMihova\Desktop\Capture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25893"/>
            <a:ext cx="1213282" cy="133461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NMihova\Desktop\Capture8.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28" y="6179454"/>
            <a:ext cx="9097650" cy="678545"/>
          </a:xfrm>
          <a:prstGeom prst="rect">
            <a:avLst/>
          </a:prstGeom>
          <a:noFill/>
          <a:extLst>
            <a:ext uri="{909E8E84-426E-40DD-AFC4-6F175D3DCCD1}">
              <a14:hiddenFill xmlns:a14="http://schemas.microsoft.com/office/drawing/2010/main">
                <a:solidFill>
                  <a:srgbClr val="FFFFFF"/>
                </a:solidFill>
              </a14:hiddenFill>
            </a:ext>
          </a:extLst>
        </p:spPr>
      </p:pic>
      <p:sp>
        <p:nvSpPr>
          <p:cNvPr id="8" name="Content Placeholder 12"/>
          <p:cNvSpPr>
            <a:spLocks noGrp="1"/>
          </p:cNvSpPr>
          <p:nvPr>
            <p:ph idx="1"/>
          </p:nvPr>
        </p:nvSpPr>
        <p:spPr>
          <a:xfrm>
            <a:off x="94207" y="1340768"/>
            <a:ext cx="8923239" cy="5112568"/>
          </a:xfrm>
        </p:spPr>
        <p:txBody>
          <a:bodyPr>
            <a:noAutofit/>
          </a:bodyPr>
          <a:lstStyle/>
          <a:p>
            <a:pPr algn="just">
              <a:spcBef>
                <a:spcPts val="1200"/>
              </a:spcBef>
            </a:pPr>
            <a:r>
              <a:rPr lang="bg-BG" sz="2000" dirty="0"/>
              <a:t>План за действие за опазване на </a:t>
            </a:r>
            <a:r>
              <a:rPr lang="bg-BG" sz="2000" dirty="0" err="1"/>
              <a:t>Къдроглавия</a:t>
            </a:r>
            <a:r>
              <a:rPr lang="bg-BG" sz="2000" dirty="0"/>
              <a:t> пеликан (</a:t>
            </a:r>
            <a:r>
              <a:rPr lang="bg-BG" sz="2000" dirty="0" err="1"/>
              <a:t>Pelecanus</a:t>
            </a:r>
            <a:r>
              <a:rPr lang="bg-BG" sz="2000" dirty="0"/>
              <a:t> </a:t>
            </a:r>
            <a:r>
              <a:rPr lang="bg-BG" sz="2000" dirty="0" err="1"/>
              <a:t>crispus</a:t>
            </a:r>
            <a:r>
              <a:rPr lang="bg-BG" sz="2000" dirty="0"/>
              <a:t>) в България, за периода 2013 – 2022 г., утвърден със Заповед № РД-888/28.11.2012 г. на министъра на околната среда и водите.</a:t>
            </a:r>
          </a:p>
          <a:p>
            <a:pPr lvl="0" algn="just">
              <a:spcBef>
                <a:spcPts val="1200"/>
              </a:spcBef>
            </a:pPr>
            <a:r>
              <a:rPr lang="bg-BG" sz="2000" dirty="0">
                <a:solidFill>
                  <a:prstClr val="black"/>
                </a:solidFill>
              </a:rPr>
              <a:t>План за действие за опазване на </a:t>
            </a:r>
            <a:r>
              <a:rPr lang="bg-BG" sz="2000" dirty="0" err="1">
                <a:solidFill>
                  <a:prstClr val="black"/>
                </a:solidFill>
              </a:rPr>
              <a:t>Белооката</a:t>
            </a:r>
            <a:r>
              <a:rPr lang="bg-BG" sz="2000" dirty="0">
                <a:solidFill>
                  <a:prstClr val="black"/>
                </a:solidFill>
              </a:rPr>
              <a:t> </a:t>
            </a:r>
            <a:r>
              <a:rPr lang="bg-BG" sz="2000" dirty="0" err="1">
                <a:solidFill>
                  <a:prstClr val="black"/>
                </a:solidFill>
              </a:rPr>
              <a:t>потапница</a:t>
            </a:r>
            <a:r>
              <a:rPr lang="bg-BG" sz="2000" dirty="0">
                <a:solidFill>
                  <a:prstClr val="black"/>
                </a:solidFill>
              </a:rPr>
              <a:t> (</a:t>
            </a:r>
            <a:r>
              <a:rPr lang="bg-BG" sz="2000" dirty="0" err="1">
                <a:solidFill>
                  <a:prstClr val="black"/>
                </a:solidFill>
              </a:rPr>
              <a:t>Aythya</a:t>
            </a:r>
            <a:r>
              <a:rPr lang="bg-BG" sz="2000" dirty="0">
                <a:solidFill>
                  <a:prstClr val="black"/>
                </a:solidFill>
              </a:rPr>
              <a:t> </a:t>
            </a:r>
            <a:r>
              <a:rPr lang="bg-BG" sz="2000" dirty="0" err="1">
                <a:solidFill>
                  <a:prstClr val="black"/>
                </a:solidFill>
              </a:rPr>
              <a:t>nyroca</a:t>
            </a:r>
            <a:r>
              <a:rPr lang="bg-BG" sz="2000" dirty="0">
                <a:solidFill>
                  <a:prstClr val="black"/>
                </a:solidFill>
              </a:rPr>
              <a:t>) в България, за периода 2014 – 2023 г., утвърден със Заповед № РД-347/12.05.2014 г. на министъра на околната среда и водите.</a:t>
            </a:r>
          </a:p>
          <a:p>
            <a:pPr algn="just">
              <a:spcBef>
                <a:spcPts val="1200"/>
              </a:spcBef>
            </a:pPr>
            <a:r>
              <a:rPr lang="bg-BG" sz="2000" dirty="0"/>
              <a:t>План за действие за опазване на Ловния сокол (</a:t>
            </a:r>
            <a:r>
              <a:rPr lang="bg-BG" sz="2000" dirty="0" err="1"/>
              <a:t>Falco</a:t>
            </a:r>
            <a:r>
              <a:rPr lang="bg-BG" sz="2000" dirty="0"/>
              <a:t> </a:t>
            </a:r>
            <a:r>
              <a:rPr lang="bg-BG" sz="2000" dirty="0" err="1"/>
              <a:t>cherrug</a:t>
            </a:r>
            <a:r>
              <a:rPr lang="bg-BG" sz="2000" dirty="0"/>
              <a:t>) в България, за периода 2013 – 2022 г., утвърден със Заповед № РД-371/17.04.2013 г. на министъра на околната среда и водите.</a:t>
            </a:r>
          </a:p>
          <a:p>
            <a:pPr algn="just">
              <a:spcBef>
                <a:spcPts val="1200"/>
              </a:spcBef>
            </a:pPr>
            <a:r>
              <a:rPr lang="bg-BG" sz="2000" dirty="0"/>
              <a:t>План за действие за опазване на Малкия </a:t>
            </a:r>
            <a:r>
              <a:rPr lang="bg-BG" sz="2000" dirty="0" err="1"/>
              <a:t>корморан</a:t>
            </a:r>
            <a:r>
              <a:rPr lang="bg-BG" sz="2000" dirty="0"/>
              <a:t> (</a:t>
            </a:r>
            <a:r>
              <a:rPr lang="bg-BG" sz="2000" dirty="0" err="1"/>
              <a:t>Phalacrocorax</a:t>
            </a:r>
            <a:r>
              <a:rPr lang="bg-BG" sz="2000" dirty="0"/>
              <a:t> </a:t>
            </a:r>
            <a:r>
              <a:rPr lang="bg-BG" sz="2000" dirty="0" err="1"/>
              <a:t>pygmeus</a:t>
            </a:r>
            <a:r>
              <a:rPr lang="bg-BG" sz="2000" dirty="0"/>
              <a:t>) в България, за периода 2014 – 2023 г., утвърден със Заповед № РД-347/12.05.2014 г. на министъра на околната среда и водите.</a:t>
            </a:r>
          </a:p>
          <a:p>
            <a:pPr algn="just">
              <a:spcBef>
                <a:spcPts val="1200"/>
              </a:spcBef>
            </a:pPr>
            <a:r>
              <a:rPr lang="bg-BG" sz="2000" dirty="0"/>
              <a:t>План за действие за опазване на </a:t>
            </a:r>
            <a:r>
              <a:rPr lang="bg-BG" sz="2000" dirty="0" err="1"/>
              <a:t>Кръстатия</a:t>
            </a:r>
            <a:r>
              <a:rPr lang="bg-BG" sz="2000" dirty="0"/>
              <a:t> орел (</a:t>
            </a:r>
            <a:r>
              <a:rPr lang="bg-BG" sz="2000" dirty="0" err="1"/>
              <a:t>Aquila</a:t>
            </a:r>
            <a:r>
              <a:rPr lang="bg-BG" sz="2000" dirty="0"/>
              <a:t> </a:t>
            </a:r>
            <a:r>
              <a:rPr lang="bg-BG" sz="2000" dirty="0" err="1"/>
              <a:t>heliaca</a:t>
            </a:r>
            <a:r>
              <a:rPr lang="bg-BG" sz="2000" dirty="0"/>
              <a:t>) в България, за периода 2013 – 2022 г., утвърден със Заповед № РД-359/15.04.2013 г. на министъра на околната среда и водите.</a:t>
            </a:r>
          </a:p>
          <a:p>
            <a:pPr lvl="0" algn="just">
              <a:spcBef>
                <a:spcPts val="1200"/>
              </a:spcBef>
            </a:pPr>
            <a:endParaRPr lang="bg-BG" sz="2000" dirty="0">
              <a:solidFill>
                <a:prstClr val="black"/>
              </a:solidFill>
            </a:endParaRPr>
          </a:p>
        </p:txBody>
      </p:sp>
      <p:pic>
        <p:nvPicPr>
          <p:cNvPr id="2" name="Picture 1">
            <a:extLst>
              <a:ext uri="{FF2B5EF4-FFF2-40B4-BE49-F238E27FC236}">
                <a16:creationId xmlns:a16="http://schemas.microsoft.com/office/drawing/2014/main" id="{1C11D586-D4C6-4753-BA49-B8A8BA918E0E}"/>
              </a:ext>
            </a:extLst>
          </p:cNvPr>
          <p:cNvPicPr>
            <a:picLocks noChangeAspect="1"/>
          </p:cNvPicPr>
          <p:nvPr/>
        </p:nvPicPr>
        <p:blipFill>
          <a:blip r:embed="rId5"/>
          <a:stretch>
            <a:fillRect/>
          </a:stretch>
        </p:blipFill>
        <p:spPr>
          <a:xfrm>
            <a:off x="1526965" y="202427"/>
            <a:ext cx="6383065" cy="981541"/>
          </a:xfrm>
          <a:prstGeom prst="rect">
            <a:avLst/>
          </a:prstGeom>
        </p:spPr>
      </p:pic>
    </p:spTree>
    <p:extLst>
      <p:ext uri="{BB962C8B-B14F-4D97-AF65-F5344CB8AC3E}">
        <p14:creationId xmlns:p14="http://schemas.microsoft.com/office/powerpoint/2010/main" val="1525973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NMihova\Desktop\Capture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4411" y="133111"/>
            <a:ext cx="1368152" cy="11201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Users\NMihova\Desktop\Capture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25893"/>
            <a:ext cx="1213282" cy="133461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NMihova\Desktop\Capture8.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28" y="6179454"/>
            <a:ext cx="9097650" cy="678545"/>
          </a:xfrm>
          <a:prstGeom prst="rect">
            <a:avLst/>
          </a:prstGeom>
          <a:noFill/>
          <a:extLst>
            <a:ext uri="{909E8E84-426E-40DD-AFC4-6F175D3DCCD1}">
              <a14:hiddenFill xmlns:a14="http://schemas.microsoft.com/office/drawing/2010/main">
                <a:solidFill>
                  <a:srgbClr val="FFFFFF"/>
                </a:solidFill>
              </a14:hiddenFill>
            </a:ext>
          </a:extLst>
        </p:spPr>
      </p:pic>
      <p:sp>
        <p:nvSpPr>
          <p:cNvPr id="8" name="Content Placeholder 12"/>
          <p:cNvSpPr>
            <a:spLocks noGrp="1"/>
          </p:cNvSpPr>
          <p:nvPr>
            <p:ph idx="1"/>
          </p:nvPr>
        </p:nvSpPr>
        <p:spPr>
          <a:xfrm>
            <a:off x="94207" y="1342722"/>
            <a:ext cx="8923239" cy="5398646"/>
          </a:xfrm>
        </p:spPr>
        <p:txBody>
          <a:bodyPr>
            <a:noAutofit/>
          </a:bodyPr>
          <a:lstStyle/>
          <a:p>
            <a:pPr marL="0" indent="0" algn="just">
              <a:spcBef>
                <a:spcPts val="1200"/>
              </a:spcBef>
              <a:buNone/>
            </a:pPr>
            <a:r>
              <a:rPr lang="bg-BG" sz="1800" dirty="0"/>
              <a:t>Един  кандидат може да подаде:</a:t>
            </a:r>
          </a:p>
          <a:p>
            <a:pPr algn="just">
              <a:spcBef>
                <a:spcPts val="1200"/>
              </a:spcBef>
            </a:pPr>
            <a:r>
              <a:rPr lang="bg-BG" sz="1800" dirty="0"/>
              <a:t>В изпълнение на план за действие за вид – </a:t>
            </a:r>
            <a:r>
              <a:rPr lang="bg-BG" sz="1800" b="1" dirty="0"/>
              <a:t>едно проектно предложение за един вид </a:t>
            </a:r>
            <a:r>
              <a:rPr lang="bg-BG" sz="1800" dirty="0"/>
              <a:t>или </a:t>
            </a:r>
            <a:r>
              <a:rPr lang="bg-BG" sz="1800" b="1" dirty="0"/>
              <a:t>повече от едно проектно предложение, всяко от тях за различен вид</a:t>
            </a:r>
            <a:r>
              <a:rPr lang="bg-BG" sz="1800" dirty="0"/>
              <a:t>. Проектното предложение задължително трябва да включва всички определени за изпълнение мерки от съответния план за действие за всички зони, съгласно Приложение № 1 „Планове за действие за видове и допустими мерки“ към раздел 28 от насоките за кандидатстване, част „условия за кандидатстване“.</a:t>
            </a:r>
          </a:p>
          <a:p>
            <a:pPr algn="just">
              <a:spcBef>
                <a:spcPts val="1200"/>
              </a:spcBef>
            </a:pPr>
            <a:r>
              <a:rPr lang="bg-BG" sz="1800" dirty="0"/>
              <a:t>В изпълнение на план за управление на защитена зона за опазване на дивите птици – </a:t>
            </a:r>
            <a:r>
              <a:rPr lang="bg-BG" sz="1800" b="1" dirty="0"/>
              <a:t>само едно проектно предложение, което задължително следва да включва всички определени за изпълнение мерки от един или повече планове във всички определени райони от зоната, съгласно Приложение № 2 </a:t>
            </a:r>
            <a:r>
              <a:rPr lang="bg-BG" sz="1800" dirty="0"/>
              <a:t>„Планове за управление на защитени зони и допустими мерки“ към раздел 28 от насоките за кандидатстване, част „условия за кандидатстване“.</a:t>
            </a:r>
          </a:p>
          <a:p>
            <a:pPr marL="0" indent="0" algn="just">
              <a:spcBef>
                <a:spcPts val="1200"/>
              </a:spcBef>
              <a:buNone/>
            </a:pPr>
            <a:r>
              <a:rPr lang="bg-BG" sz="1800" b="1" i="1" dirty="0"/>
              <a:t>В заглавието на проекта кандидатът следва да посочи латинското наименование на вида или съответно номера на защитената зона, който/която е предмет на проектното предложение.</a:t>
            </a:r>
          </a:p>
        </p:txBody>
      </p:sp>
      <p:pic>
        <p:nvPicPr>
          <p:cNvPr id="2" name="Picture 1">
            <a:extLst>
              <a:ext uri="{FF2B5EF4-FFF2-40B4-BE49-F238E27FC236}">
                <a16:creationId xmlns:a16="http://schemas.microsoft.com/office/drawing/2014/main" id="{391F24EF-87F6-4497-AB7C-04F876576952}"/>
              </a:ext>
            </a:extLst>
          </p:cNvPr>
          <p:cNvPicPr>
            <a:picLocks noChangeAspect="1"/>
          </p:cNvPicPr>
          <p:nvPr/>
        </p:nvPicPr>
        <p:blipFill>
          <a:blip r:embed="rId5"/>
          <a:stretch>
            <a:fillRect/>
          </a:stretch>
        </p:blipFill>
        <p:spPr>
          <a:xfrm>
            <a:off x="1501303" y="142839"/>
            <a:ext cx="6383065" cy="981541"/>
          </a:xfrm>
          <a:prstGeom prst="rect">
            <a:avLst/>
          </a:prstGeom>
        </p:spPr>
      </p:pic>
    </p:spTree>
    <p:extLst>
      <p:ext uri="{BB962C8B-B14F-4D97-AF65-F5344CB8AC3E}">
        <p14:creationId xmlns:p14="http://schemas.microsoft.com/office/powerpoint/2010/main" val="26355188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NMihova\Desktop\Capture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4411" y="133111"/>
            <a:ext cx="1368152" cy="11201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Users\NMihova\Desktop\Capture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25893"/>
            <a:ext cx="1213282" cy="133461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NMihova\Desktop\Capture8.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28" y="6179454"/>
            <a:ext cx="9097650" cy="678545"/>
          </a:xfrm>
          <a:prstGeom prst="rect">
            <a:avLst/>
          </a:prstGeom>
          <a:noFill/>
          <a:extLst>
            <a:ext uri="{909E8E84-426E-40DD-AFC4-6F175D3DCCD1}">
              <a14:hiddenFill xmlns:a14="http://schemas.microsoft.com/office/drawing/2010/main">
                <a:solidFill>
                  <a:srgbClr val="FFFFFF"/>
                </a:solidFill>
              </a14:hiddenFill>
            </a:ext>
          </a:extLst>
        </p:spPr>
      </p:pic>
      <p:sp>
        <p:nvSpPr>
          <p:cNvPr id="8" name="Content Placeholder 12"/>
          <p:cNvSpPr>
            <a:spLocks noGrp="1"/>
          </p:cNvSpPr>
          <p:nvPr>
            <p:ph idx="1"/>
          </p:nvPr>
        </p:nvSpPr>
        <p:spPr>
          <a:xfrm>
            <a:off x="382239" y="1196752"/>
            <a:ext cx="8294217" cy="5184576"/>
          </a:xfrm>
        </p:spPr>
        <p:txBody>
          <a:bodyPr>
            <a:noAutofit/>
          </a:bodyPr>
          <a:lstStyle/>
          <a:p>
            <a:pPr marL="0" indent="0" algn="just">
              <a:spcBef>
                <a:spcPts val="1200"/>
              </a:spcBef>
              <a:buNone/>
            </a:pPr>
            <a:r>
              <a:rPr lang="bg-BG" sz="1800" u="sng" dirty="0"/>
              <a:t>Изискуеми документи на етап кандидатстване:</a:t>
            </a:r>
          </a:p>
          <a:p>
            <a:pPr algn="just">
              <a:spcBef>
                <a:spcPts val="1200"/>
              </a:spcBef>
              <a:spcAft>
                <a:spcPts val="600"/>
              </a:spcAft>
            </a:pPr>
            <a:r>
              <a:rPr lang="bg-BG" sz="1800" dirty="0"/>
              <a:t>Заповед за оправомощаване на длъжностното лице/пълномощно на лицето, което подписва с квалифициран електронен подпис от името на кандидата документите за кандидатстване по процедурата – </a:t>
            </a:r>
            <a:r>
              <a:rPr lang="bg-BG" sz="1800" i="1" dirty="0"/>
              <a:t>ако е приложимо</a:t>
            </a:r>
            <a:r>
              <a:rPr lang="bg-BG" sz="1800" dirty="0"/>
              <a:t>;</a:t>
            </a:r>
          </a:p>
          <a:p>
            <a:pPr marL="0" indent="0" algn="just">
              <a:spcBef>
                <a:spcPts val="600"/>
              </a:spcBef>
              <a:buNone/>
            </a:pPr>
            <a:r>
              <a:rPr lang="bg-BG" sz="1800" dirty="0"/>
              <a:t>Заповед за оправомощаване се представя при кандидат община и структури/звена в структурата на МОСВ и МЗХГ (ИАГ и нейните структури). </a:t>
            </a:r>
          </a:p>
          <a:p>
            <a:pPr marL="0" indent="0" algn="just">
              <a:spcBef>
                <a:spcPts val="600"/>
              </a:spcBef>
              <a:buNone/>
            </a:pPr>
            <a:r>
              <a:rPr lang="bg-BG" sz="1800" dirty="0"/>
              <a:t>За останалите кандидати е приложимо представяне на пълномощно. Пълномощно/Заповед за оправомощаване се подписва електронно или се датира и подписва на хартиен носител от лице с право да представлява кандидата, след което се прикачва в ИСУН2020. В случаите, когато кандидатът се представлява заедно от няколко физически лица, се попълват данните и пълномощното се подписва от всяко от тях. </a:t>
            </a:r>
          </a:p>
          <a:p>
            <a:pPr marL="0" indent="0" algn="just">
              <a:spcBef>
                <a:spcPts val="600"/>
              </a:spcBef>
              <a:buNone/>
            </a:pPr>
            <a:r>
              <a:rPr lang="bg-BG" sz="1800" dirty="0"/>
              <a:t>От текста на пълномощното/ заповедта следва да става ясно, че лицето/лицата с право да представляват кандидата упълномощава(т)/ оправомощава(т) пълномощника да подаде от тяхно име конкретното проектно предложение, както и че лицето е било упълномощено/оправомощено да представлява кандидата към датата на кандидатстване.</a:t>
            </a:r>
          </a:p>
          <a:p>
            <a:pPr algn="just">
              <a:spcBef>
                <a:spcPts val="1200"/>
              </a:spcBef>
            </a:pPr>
            <a:endParaRPr lang="bg-BG" sz="1800" dirty="0"/>
          </a:p>
          <a:p>
            <a:pPr algn="just">
              <a:spcBef>
                <a:spcPts val="1200"/>
              </a:spcBef>
            </a:pPr>
            <a:endParaRPr lang="bg-BG" sz="1800" dirty="0"/>
          </a:p>
        </p:txBody>
      </p:sp>
      <p:pic>
        <p:nvPicPr>
          <p:cNvPr id="2" name="Picture 1">
            <a:extLst>
              <a:ext uri="{FF2B5EF4-FFF2-40B4-BE49-F238E27FC236}">
                <a16:creationId xmlns:a16="http://schemas.microsoft.com/office/drawing/2014/main" id="{F00AC3E5-CC79-429E-B144-B442F064B528}"/>
              </a:ext>
            </a:extLst>
          </p:cNvPr>
          <p:cNvPicPr>
            <a:picLocks noChangeAspect="1"/>
          </p:cNvPicPr>
          <p:nvPr/>
        </p:nvPicPr>
        <p:blipFill>
          <a:blip r:embed="rId5"/>
          <a:stretch>
            <a:fillRect/>
          </a:stretch>
        </p:blipFill>
        <p:spPr>
          <a:xfrm>
            <a:off x="1487393" y="202427"/>
            <a:ext cx="6383065" cy="981541"/>
          </a:xfrm>
          <a:prstGeom prst="rect">
            <a:avLst/>
          </a:prstGeom>
        </p:spPr>
      </p:pic>
    </p:spTree>
    <p:extLst>
      <p:ext uri="{BB962C8B-B14F-4D97-AF65-F5344CB8AC3E}">
        <p14:creationId xmlns:p14="http://schemas.microsoft.com/office/powerpoint/2010/main" val="17150946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NMihova\Desktop\Capture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4411" y="133111"/>
            <a:ext cx="1368152" cy="11201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Users\NMihova\Desktop\Capture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25893"/>
            <a:ext cx="1213282" cy="133461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NMihova\Desktop\Capture8.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28" y="6179454"/>
            <a:ext cx="9097650" cy="678545"/>
          </a:xfrm>
          <a:prstGeom prst="rect">
            <a:avLst/>
          </a:prstGeom>
          <a:noFill/>
          <a:extLst>
            <a:ext uri="{909E8E84-426E-40DD-AFC4-6F175D3DCCD1}">
              <a14:hiddenFill xmlns:a14="http://schemas.microsoft.com/office/drawing/2010/main">
                <a:solidFill>
                  <a:srgbClr val="FFFFFF"/>
                </a:solidFill>
              </a14:hiddenFill>
            </a:ext>
          </a:extLst>
        </p:spPr>
      </p:pic>
      <p:sp>
        <p:nvSpPr>
          <p:cNvPr id="8" name="Content Placeholder 12"/>
          <p:cNvSpPr>
            <a:spLocks noGrp="1"/>
          </p:cNvSpPr>
          <p:nvPr>
            <p:ph idx="1"/>
          </p:nvPr>
        </p:nvSpPr>
        <p:spPr>
          <a:xfrm>
            <a:off x="251520" y="1556792"/>
            <a:ext cx="8582249" cy="5184576"/>
          </a:xfrm>
        </p:spPr>
        <p:txBody>
          <a:bodyPr>
            <a:noAutofit/>
          </a:bodyPr>
          <a:lstStyle/>
          <a:p>
            <a:pPr algn="just">
              <a:spcBef>
                <a:spcPts val="1200"/>
              </a:spcBef>
            </a:pPr>
            <a:r>
              <a:rPr lang="bg-BG" sz="1800" dirty="0"/>
              <a:t>Документи за съгласие/разрешаване за кандидатстване по процедурата, ако е приложимо.</a:t>
            </a:r>
          </a:p>
          <a:p>
            <a:pPr marL="0" indent="0" algn="just">
              <a:spcBef>
                <a:spcPts val="1200"/>
              </a:spcBef>
              <a:buNone/>
            </a:pPr>
            <a:r>
              <a:rPr lang="bg-BG" sz="1800" dirty="0"/>
              <a:t>При кандидат или партньор община се представя Решение на Общинския съвет. В случай че в крайния срок за подаване на проектни предложения не е предвидена сесия на Общинския съвет, е допустимо Решението да бъде представено по време на оценката.</a:t>
            </a:r>
          </a:p>
          <a:p>
            <a:pPr marL="0" indent="0" algn="just">
              <a:spcBef>
                <a:spcPts val="1200"/>
              </a:spcBef>
              <a:buNone/>
            </a:pPr>
            <a:r>
              <a:rPr lang="bg-BG" sz="1800" dirty="0"/>
              <a:t>При кандидат или партньор ЮЛНЦ се представя документ, с който съответния управителен орган разрешава/се съгласява да се кандидатства по процедурата.</a:t>
            </a:r>
          </a:p>
          <a:p>
            <a:pPr marL="0" indent="0" algn="just">
              <a:spcBef>
                <a:spcPts val="1200"/>
              </a:spcBef>
              <a:buNone/>
            </a:pPr>
            <a:r>
              <a:rPr lang="bg-BG" sz="1800" dirty="0"/>
              <a:t>При кандидат или партньор научен институт се представя декларация за съгласие за кандидатстване по процедурата от първостепенния разпоредител с бюджетни кредити или от ръководител на управителен орган на института;</a:t>
            </a:r>
          </a:p>
          <a:p>
            <a:pPr marL="0" indent="0" algn="just">
              <a:spcBef>
                <a:spcPts val="1200"/>
              </a:spcBef>
              <a:buNone/>
            </a:pPr>
            <a:r>
              <a:rPr lang="bg-BG" sz="1800" dirty="0"/>
              <a:t>При кандидат или партньор висше училище се представя декларация за съгласие от ректора.</a:t>
            </a:r>
          </a:p>
          <a:p>
            <a:pPr algn="just">
              <a:spcBef>
                <a:spcPts val="1200"/>
              </a:spcBef>
            </a:pPr>
            <a:endParaRPr lang="bg-BG" sz="1800" dirty="0"/>
          </a:p>
        </p:txBody>
      </p:sp>
      <p:pic>
        <p:nvPicPr>
          <p:cNvPr id="2" name="Picture 1">
            <a:extLst>
              <a:ext uri="{FF2B5EF4-FFF2-40B4-BE49-F238E27FC236}">
                <a16:creationId xmlns:a16="http://schemas.microsoft.com/office/drawing/2014/main" id="{E8FE6C73-F581-42AC-8842-17AEFBD3AB35}"/>
              </a:ext>
            </a:extLst>
          </p:cNvPr>
          <p:cNvPicPr>
            <a:picLocks noChangeAspect="1"/>
          </p:cNvPicPr>
          <p:nvPr/>
        </p:nvPicPr>
        <p:blipFill>
          <a:blip r:embed="rId5"/>
          <a:stretch>
            <a:fillRect/>
          </a:stretch>
        </p:blipFill>
        <p:spPr>
          <a:xfrm>
            <a:off x="1480019" y="142419"/>
            <a:ext cx="6383065" cy="981541"/>
          </a:xfrm>
          <a:prstGeom prst="rect">
            <a:avLst/>
          </a:prstGeom>
        </p:spPr>
      </p:pic>
    </p:spTree>
    <p:extLst>
      <p:ext uri="{BB962C8B-B14F-4D97-AF65-F5344CB8AC3E}">
        <p14:creationId xmlns:p14="http://schemas.microsoft.com/office/powerpoint/2010/main" val="2575740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NMihova\Desktop\Capture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4411" y="133111"/>
            <a:ext cx="1368152" cy="11201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Users\NMihova\Desktop\Capture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25893"/>
            <a:ext cx="1213282" cy="133461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NMihova\Desktop\Capture8.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28" y="6179454"/>
            <a:ext cx="9097650" cy="678545"/>
          </a:xfrm>
          <a:prstGeom prst="rect">
            <a:avLst/>
          </a:prstGeom>
          <a:noFill/>
          <a:extLst>
            <a:ext uri="{909E8E84-426E-40DD-AFC4-6F175D3DCCD1}">
              <a14:hiddenFill xmlns:a14="http://schemas.microsoft.com/office/drawing/2010/main">
                <a:solidFill>
                  <a:srgbClr val="FFFFFF"/>
                </a:solidFill>
              </a14:hiddenFill>
            </a:ext>
          </a:extLst>
        </p:spPr>
      </p:pic>
      <p:sp>
        <p:nvSpPr>
          <p:cNvPr id="8" name="Content Placeholder 12"/>
          <p:cNvSpPr>
            <a:spLocks noGrp="1"/>
          </p:cNvSpPr>
          <p:nvPr>
            <p:ph idx="1"/>
          </p:nvPr>
        </p:nvSpPr>
        <p:spPr>
          <a:xfrm>
            <a:off x="94207" y="1340768"/>
            <a:ext cx="8923239" cy="5112568"/>
          </a:xfrm>
        </p:spPr>
        <p:txBody>
          <a:bodyPr>
            <a:noAutofit/>
          </a:bodyPr>
          <a:lstStyle/>
          <a:p>
            <a:pPr algn="just">
              <a:spcBef>
                <a:spcPts val="1200"/>
              </a:spcBef>
            </a:pPr>
            <a:r>
              <a:rPr lang="bg-BG" sz="1800" dirty="0"/>
              <a:t>Подписано споразумение за партньорство, ако е приложимо. </a:t>
            </a:r>
          </a:p>
          <a:p>
            <a:pPr marL="0" indent="0" algn="just">
              <a:spcBef>
                <a:spcPts val="1200"/>
              </a:spcBef>
              <a:buNone/>
            </a:pPr>
            <a:r>
              <a:rPr lang="bg-BG" sz="1600" i="1" dirty="0"/>
              <a:t>При кандидат и/или партньор община се представя и Решение/Решения на съответния Общински съвет за одобрение на партньорството. В случай че в крайния срок за подаване на проектни предложения не е предвидена сесия на Общинския съвет, е допустимо Решението да бъде представено по време на оценката.</a:t>
            </a:r>
          </a:p>
          <a:p>
            <a:pPr algn="just">
              <a:spcBef>
                <a:spcPts val="1200"/>
              </a:spcBef>
            </a:pPr>
            <a:r>
              <a:rPr lang="bg-BG" sz="1800" dirty="0"/>
              <a:t>Попълнена от кандидата и отделно попълнена от партньора, ако има такъв, декларация по образец Приложение № 5 към условията за кандидатстване, част „условия за кандидатстване“ (подписани с електронен подпис или подписани на хартиен носител и сканирани);</a:t>
            </a:r>
          </a:p>
          <a:p>
            <a:pPr algn="just">
              <a:spcBef>
                <a:spcPts val="1200"/>
              </a:spcBef>
            </a:pPr>
            <a:r>
              <a:rPr lang="bg-BG" sz="1800" dirty="0"/>
              <a:t>Попълнена от кандидата и отделно попълнена от партньора, ако има такъв, декларация по образец Приложение № 4.1 към условията за кандидатстване, част „условия за кандидатстване“ (подписани с електронен подпис или подписани на хартиен носител и сканирани);</a:t>
            </a:r>
          </a:p>
          <a:p>
            <a:pPr algn="just">
              <a:spcBef>
                <a:spcPts val="1200"/>
              </a:spcBef>
            </a:pPr>
            <a:r>
              <a:rPr lang="bg-BG" sz="1800" dirty="0"/>
              <a:t>Попълнена от кандидата и отделно попълнена от партньора, ако има такъв, декларация по образец Приложение № 4.2 към условията за кандидатстване, част „условия за кандидатстване“ (подписани с електронен подпис или подписани на хартиен носител и сканирани);</a:t>
            </a:r>
          </a:p>
        </p:txBody>
      </p:sp>
      <p:pic>
        <p:nvPicPr>
          <p:cNvPr id="2" name="Picture 1">
            <a:extLst>
              <a:ext uri="{FF2B5EF4-FFF2-40B4-BE49-F238E27FC236}">
                <a16:creationId xmlns:a16="http://schemas.microsoft.com/office/drawing/2014/main" id="{80598041-56E8-4055-A5E6-0C2E594A2E70}"/>
              </a:ext>
            </a:extLst>
          </p:cNvPr>
          <p:cNvPicPr>
            <a:picLocks noChangeAspect="1"/>
          </p:cNvPicPr>
          <p:nvPr/>
        </p:nvPicPr>
        <p:blipFill>
          <a:blip r:embed="rId5"/>
          <a:stretch>
            <a:fillRect/>
          </a:stretch>
        </p:blipFill>
        <p:spPr>
          <a:xfrm>
            <a:off x="1517492" y="192560"/>
            <a:ext cx="6383065" cy="981541"/>
          </a:xfrm>
          <a:prstGeom prst="rect">
            <a:avLst/>
          </a:prstGeom>
        </p:spPr>
      </p:pic>
    </p:spTree>
    <p:extLst>
      <p:ext uri="{BB962C8B-B14F-4D97-AF65-F5344CB8AC3E}">
        <p14:creationId xmlns:p14="http://schemas.microsoft.com/office/powerpoint/2010/main" val="4060221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NMihova\Desktop\Capture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4411" y="133111"/>
            <a:ext cx="1368152" cy="11201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Users\NMihova\Desktop\Capture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25893"/>
            <a:ext cx="1213282" cy="133461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NMihova\Desktop\Capture8.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28" y="6179454"/>
            <a:ext cx="9097650" cy="678545"/>
          </a:xfrm>
          <a:prstGeom prst="rect">
            <a:avLst/>
          </a:prstGeom>
          <a:noFill/>
          <a:extLst>
            <a:ext uri="{909E8E84-426E-40DD-AFC4-6F175D3DCCD1}">
              <a14:hiddenFill xmlns:a14="http://schemas.microsoft.com/office/drawing/2010/main">
                <a:solidFill>
                  <a:srgbClr val="FFFFFF"/>
                </a:solidFill>
              </a14:hiddenFill>
            </a:ext>
          </a:extLst>
        </p:spPr>
      </p:pic>
      <p:sp>
        <p:nvSpPr>
          <p:cNvPr id="8" name="Content Placeholder 12"/>
          <p:cNvSpPr>
            <a:spLocks noGrp="1"/>
          </p:cNvSpPr>
          <p:nvPr>
            <p:ph idx="1"/>
          </p:nvPr>
        </p:nvSpPr>
        <p:spPr>
          <a:xfrm>
            <a:off x="94207" y="1628800"/>
            <a:ext cx="8923239" cy="4464496"/>
          </a:xfrm>
        </p:spPr>
        <p:txBody>
          <a:bodyPr>
            <a:noAutofit/>
          </a:bodyPr>
          <a:lstStyle/>
          <a:p>
            <a:pPr lvl="0" algn="just">
              <a:spcBef>
                <a:spcPts val="1200"/>
              </a:spcBef>
            </a:pPr>
            <a:r>
              <a:rPr lang="bg-BG" sz="1800" dirty="0">
                <a:solidFill>
                  <a:prstClr val="black"/>
                </a:solidFill>
              </a:rPr>
              <a:t>Попълнена от кандидата и отделно попълнена от партньора, ако има такъв, декларация по образец Приложение № 4.3 към условията за кандидатстване, част „условия за кандидатстване“ (подписани с електронен подпис или подписани и сканирани). Същата се попълва от лицата, които представляват кандидата. За кандидати ЮЛНЦ, научни институти и висши училища декларацията се попълва и от членовете на неговите управителни и надзорни органи съгласно регистъра, в който е вписан кандидатът, ако има такъв, или в документите, удостоверяващи правосубектността му. Когато в състава на тези органи участва юридическо лице, основанията се отнасят за физическите лица, които го представляват. Декларацията се попълва и за лицата, които представляват партньора;</a:t>
            </a:r>
          </a:p>
          <a:p>
            <a:pPr lvl="0" algn="just">
              <a:spcBef>
                <a:spcPts val="1200"/>
              </a:spcBef>
            </a:pPr>
            <a:r>
              <a:rPr lang="bg-BG" sz="1800" dirty="0">
                <a:solidFill>
                  <a:prstClr val="black"/>
                </a:solidFill>
              </a:rPr>
              <a:t>Анализ относно остойностяването на дейностите, включени в проектното предложение, отговарящ на изискванията на раздел 14.7. от насоките за кандидатстване, част „условия за кандидатстване“, изготвен съгласно Приложение № 10 към същите;</a:t>
            </a:r>
            <a:endParaRPr lang="bg-BG" sz="1800" dirty="0"/>
          </a:p>
        </p:txBody>
      </p:sp>
      <p:pic>
        <p:nvPicPr>
          <p:cNvPr id="2" name="Picture 1">
            <a:extLst>
              <a:ext uri="{FF2B5EF4-FFF2-40B4-BE49-F238E27FC236}">
                <a16:creationId xmlns:a16="http://schemas.microsoft.com/office/drawing/2014/main" id="{541F7A6E-9AE4-4F78-AB94-38D687292457}"/>
              </a:ext>
            </a:extLst>
          </p:cNvPr>
          <p:cNvPicPr>
            <a:picLocks noChangeAspect="1"/>
          </p:cNvPicPr>
          <p:nvPr/>
        </p:nvPicPr>
        <p:blipFill>
          <a:blip r:embed="rId5"/>
          <a:stretch>
            <a:fillRect/>
          </a:stretch>
        </p:blipFill>
        <p:spPr>
          <a:xfrm>
            <a:off x="1471805" y="133366"/>
            <a:ext cx="6383065" cy="981541"/>
          </a:xfrm>
          <a:prstGeom prst="rect">
            <a:avLst/>
          </a:prstGeom>
        </p:spPr>
      </p:pic>
    </p:spTree>
    <p:extLst>
      <p:ext uri="{BB962C8B-B14F-4D97-AF65-F5344CB8AC3E}">
        <p14:creationId xmlns:p14="http://schemas.microsoft.com/office/powerpoint/2010/main" val="248089368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8966</TotalTime>
  <Words>3983</Words>
  <Application>Microsoft Office PowerPoint</Application>
  <PresentationFormat>On-screen Show (4:3)</PresentationFormat>
  <Paragraphs>154</Paragraphs>
  <Slides>22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Tahoma</vt:lpstr>
      <vt:lpstr>Times New Roman</vt:lpstr>
      <vt:lpstr>1_Office Theme</vt:lpstr>
      <vt:lpstr> ПРОЦЕДУРА „МЕРКИ ЗА ПОДОБРЯВАНЕ НА ПРИРОДОЗАЩИТНОТО СЪСТОЯНИЕ НА ПТИЦИ - 2”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ope@moew.government.bg  http://ope.moew.government.bg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DVasileva</dc:creator>
  <cp:lastModifiedBy>OPOS BG18</cp:lastModifiedBy>
  <cp:revision>1419</cp:revision>
  <cp:lastPrinted>2015-02-12T12:13:46Z</cp:lastPrinted>
  <dcterms:created xsi:type="dcterms:W3CDTF">2013-04-02T07:50:56Z</dcterms:created>
  <dcterms:modified xsi:type="dcterms:W3CDTF">2020-07-23T11:51:31Z</dcterms:modified>
</cp:coreProperties>
</file>