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77" r:id="rId4"/>
    <p:sldId id="261" r:id="rId5"/>
    <p:sldId id="278" r:id="rId6"/>
    <p:sldId id="27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na Georgieva" initials="RG" lastIdx="12" clrIdx="0">
    <p:extLst>
      <p:ext uri="{19B8F6BF-5375-455C-9EA6-DF929625EA0E}">
        <p15:presenceInfo xmlns:p15="http://schemas.microsoft.com/office/powerpoint/2012/main" userId="Rayna Georgie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0" autoAdjust="0"/>
    <p:restoredTop sz="94660"/>
  </p:normalViewPr>
  <p:slideViewPr>
    <p:cSldViewPr>
      <p:cViewPr varScale="1">
        <p:scale>
          <a:sx n="82" d="100"/>
          <a:sy n="82" d="100"/>
        </p:scale>
        <p:origin x="1459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629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1115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73988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79596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3287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1594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83143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17846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89220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148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0856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5457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2192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1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531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07864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03889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73CC536-4F3D-4E22-A9F1-A3C6D40310AC}" type="datetimeFigureOut">
              <a:rPr lang="bg-BG" smtClean="0"/>
              <a:t>11.3.2021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668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47664" y="990906"/>
            <a:ext cx="7543800" cy="1635904"/>
          </a:xfrm>
        </p:spPr>
        <p:txBody>
          <a:bodyPr/>
          <a:lstStyle/>
          <a:p>
            <a:pPr algn="ctr"/>
            <a:r>
              <a:rPr lang="bg-BG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ДОКЛАД ЗА ЕКОЛОГИЧНА ОЦЕНКА</a:t>
            </a:r>
            <a:br>
              <a:rPr lang="bg-BG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 проект на</a:t>
            </a:r>
            <a:br>
              <a:rPr lang="bg-BG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sz="2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ПРОГРАМА „ОКОЛНА СРЕДА“  2021-2027 г.</a:t>
            </a:r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203" y="2770750"/>
            <a:ext cx="4907525" cy="3096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FF4493EA-D3F3-4071-9B39-BA6E2E09A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7984" y="6292115"/>
            <a:ext cx="2921497" cy="565885"/>
          </a:xfrm>
        </p:spPr>
        <p:txBody>
          <a:bodyPr>
            <a:normAutofit/>
          </a:bodyPr>
          <a:lstStyle/>
          <a:p>
            <a:pPr algn="ctr"/>
            <a:r>
              <a:rPr lang="bg-BG" sz="1600" dirty="0">
                <a:latin typeface="Arial" panose="020B0604020202020204" pitchFamily="34" charset="0"/>
                <a:cs typeface="Arial" panose="020B0604020202020204" pitchFamily="34" charset="0"/>
              </a:rPr>
              <a:t>Март, 2021 г.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9D63DC-2E7F-4A11-AC76-EDE831794E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1140134-8640-4317-8F64-78F4C34C9FB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250" t="14251" r="251"/>
          <a:stretch/>
        </p:blipFill>
        <p:spPr>
          <a:xfrm>
            <a:off x="0" y="2325"/>
            <a:ext cx="1296144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602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3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1"/>
          <p:cNvSpPr>
            <a:spLocks noGrp="1"/>
          </p:cNvSpPr>
          <p:nvPr>
            <p:ph type="title"/>
          </p:nvPr>
        </p:nvSpPr>
        <p:spPr>
          <a:xfrm>
            <a:off x="1297158" y="-9332"/>
            <a:ext cx="6570491" cy="113645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bg-BG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Вероятни значителни въздействия върху околната среда</a:t>
            </a:r>
            <a:endParaRPr lang="bg-BG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71600" y="1484784"/>
            <a:ext cx="7488832" cy="4296544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Реализирането на предвидените мерки в ПОС 2021-2027 г. ще окаже пряко и косвено, дългосрочно и положително въздействие върху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почвите и земеползването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чрез превенция и управление на риска от наводнения и засушаване, анализи на риска и прилагане на мерки за превенция и защита при процеси, свързани с движение на земни маси – свлачища, срутища, ерозии, абразии и пр.; намаляване на замърсяването на въздуха в резултат на битовото отопление и транспорта, намаляване на количествата депонирани отпадъци, повишаване на количествата повторно употребени и рециклирани отпадъци както и реализирането на кръгова икономика и др. Еднократно, пряко, негативно въздействие върху почвите ще бъде оказано при изграждането и реконструкцията на ВиК инфраструктурата.</a:t>
            </a:r>
            <a:endParaRPr lang="bg-B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32D307-C5DF-4760-A27F-3CA4E3BB9D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50" t="14251" r="251"/>
          <a:stretch/>
        </p:blipFill>
        <p:spPr>
          <a:xfrm>
            <a:off x="1015" y="0"/>
            <a:ext cx="1296144" cy="11271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558417E-2DDE-4E5B-AAE7-FBC17C2DB90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63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1"/>
          <p:cNvSpPr>
            <a:spLocks noGrp="1"/>
          </p:cNvSpPr>
          <p:nvPr>
            <p:ph type="title"/>
          </p:nvPr>
        </p:nvSpPr>
        <p:spPr>
          <a:xfrm>
            <a:off x="1296144" y="0"/>
            <a:ext cx="6571506" cy="11271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bg-BG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Вероятни значителни въздействия върху околната среда</a:t>
            </a:r>
            <a:endParaRPr lang="bg-BG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15616" y="1628800"/>
            <a:ext cx="7704856" cy="53480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В резултат от изпълнението на идентифицираните мерки по приоритетните области на програмата се очаква кумулативно положително въздействие върху състоянието на </a:t>
            </a:r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растителността, гъбите и животинския свят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, резултат от цялостното подобряване на компонентите и факторите на околната среда. Не се очаква отрицателно трансгранично въздействие. Възможно е положително въздействие върху растителността, гъбите и животинския свят в трансгранични територии при прилагане на мерки на тези площи.</a:t>
            </a:r>
          </a:p>
          <a:p>
            <a:pPr algn="just"/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В Приоритет 3: „Биологично разнообразие“ основен акцент е поставен именно върху </a:t>
            </a:r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защитените зони и защитените територии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. Това, само по себе си, предопределя подкрепа за съхранението и подобряване на състоянието и управлението на обектите от Националната екологична мрежа, съответно въздействието е положително, пряко и дългосрочно. Не се очаква отрицателно трансгранично въздействие. Възможно е положително такова върху трансгранични територии при прилагане на мерки на тези площи.</a:t>
            </a:r>
          </a:p>
          <a:p>
            <a:endParaRPr lang="ru-RU" sz="2000" dirty="0"/>
          </a:p>
          <a:p>
            <a:endParaRPr lang="bg-BG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C40F0B-88D8-4B9A-886F-2A08D1A3C6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50" t="14251" r="251"/>
          <a:stretch/>
        </p:blipFill>
        <p:spPr>
          <a:xfrm>
            <a:off x="0" y="0"/>
            <a:ext cx="1296144" cy="11271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C8D8A0F-5A21-4A25-97B2-81829D550B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6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3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1"/>
          <p:cNvSpPr>
            <a:spLocks noGrp="1"/>
          </p:cNvSpPr>
          <p:nvPr>
            <p:ph type="title"/>
          </p:nvPr>
        </p:nvSpPr>
        <p:spPr>
          <a:xfrm>
            <a:off x="1296144" y="0"/>
            <a:ext cx="6571505" cy="11271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kumimoji="0" lang="bg-BG" sz="24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30ACEC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Вероятни значителни въздействия върху околната среда</a:t>
            </a:r>
            <a:endParaRPr lang="bg-BG" sz="2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15616" y="1074650"/>
            <a:ext cx="7560840" cy="5564088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Не се очакват значими отрицателни въздействия върху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ландшафта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Изпълнението на дейностите по приоритети биха могли да подобрят естетическите качества на ландшафта, визуално и обемно-пространствено.</a:t>
            </a:r>
          </a:p>
          <a:p>
            <a:pPr algn="just"/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Постигането на Специфичните цели по Приоритетите на програмата („Води“, „Отпадъци“, „Биологично разнообразие“, „Риск и изменение на климата“, „Въздух“) с включените към тях допустими дейности не оказват въздействие върху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културно-историческото наследство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Проектът на ПОС 2021-2027 г. предвижда мерки за подобряване/обновяване/нови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материални активи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свързани с опазване на околната среда и подобряване на качеството ѝ. Въздействието е изцяло положително, дългосрочно, пряко и косвено. Не се прогнозират отрицателни въздействия върху материалните активи.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9E588E-99A8-4B75-A778-AD74FF1F36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50" t="14251" r="251"/>
          <a:stretch/>
        </p:blipFill>
        <p:spPr>
          <a:xfrm>
            <a:off x="0" y="0"/>
            <a:ext cx="1296144" cy="11271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906D76C-2C87-498A-B761-D72E811AB8C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45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3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1"/>
          <p:cNvSpPr>
            <a:spLocks noGrp="1"/>
          </p:cNvSpPr>
          <p:nvPr>
            <p:ph type="title"/>
          </p:nvPr>
        </p:nvSpPr>
        <p:spPr>
          <a:xfrm>
            <a:off x="1293304" y="0"/>
            <a:ext cx="6574346" cy="11247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kumimoji="0" lang="bg-BG" sz="24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30ACEC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Вероятни значителни въздействия върху околната среда</a:t>
            </a:r>
            <a:endParaRPr lang="bg-BG" sz="2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55576" y="1124744"/>
            <a:ext cx="7704856" cy="5184576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Не се очакват значителни отрицателни въздействия на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вредни физични фактори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в резултат на реализиране на проекта на ПОС 2021-2027 г. Положително въздействие имат мерките по приоритет „ВЪЗДУХ“ за намаляване на замърсяването от транспорта и зелените мерки в градска среда – с принос за ограничаване на генерираните шумови нива от транспортните средства и за разсейването на шума в градска среда. </a:t>
            </a:r>
          </a:p>
          <a:p>
            <a:pPr algn="just"/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Прилагането на дейностите по мерките, посочени в ПОС, ще доведе до дългосрочно, постоянно положително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въздействие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по отношение на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управлението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отпадъците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bg-BG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C7D45B-955C-4DB7-8F17-49297E7CE3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50" t="14251" r="251"/>
          <a:stretch/>
        </p:blipFill>
        <p:spPr>
          <a:xfrm>
            <a:off x="0" y="0"/>
            <a:ext cx="1296144" cy="11271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9D53D0E-B71B-4A38-A9F4-68B266B25A3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54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3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1"/>
          <p:cNvSpPr>
            <a:spLocks noGrp="1"/>
          </p:cNvSpPr>
          <p:nvPr>
            <p:ph type="title"/>
          </p:nvPr>
        </p:nvSpPr>
        <p:spPr>
          <a:xfrm>
            <a:off x="1296144" y="0"/>
            <a:ext cx="6571506" cy="11290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kumimoji="0" lang="bg-BG" sz="24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30ACEC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Вероятни значителни въздействия върху околната среда</a:t>
            </a:r>
            <a:endParaRPr lang="bg-BG" sz="2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99592" y="1196752"/>
            <a:ext cx="7560840" cy="5472608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Приоритетите, специфичните цели и допустимите мерки, идентифицирани в проекта на ПОС 2021-2027 г., не са свързани със значими отрицателни въздействия върху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населението и здравето на хората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Напротив, повечето допустими мерки по приоритети „Води“ „Риск и изменение на климата“ и „Въздух“ са свързани с пряко, дългосрочно и положително въздействие върху човешкото здраве. Положително, макар и предимно косвено, е въздействието и по останалите два приоритета на програмата. </a:t>
            </a:r>
          </a:p>
          <a:p>
            <a:pPr algn="just"/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Мерките и предвидените дейности в ПОС 2021-2027 г. не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засягат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територията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други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държави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нито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предполагат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значително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въздействие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върху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околната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среда и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здравето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хората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както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територията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страната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така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и на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територията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други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държави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14300" indent="0">
              <a:buNone/>
            </a:pPr>
            <a:endParaRPr lang="bg-BG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2B0C09-85B6-46D4-B154-26DEE108CD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50" t="14251" r="251"/>
          <a:stretch/>
        </p:blipFill>
        <p:spPr>
          <a:xfrm>
            <a:off x="0" y="-1"/>
            <a:ext cx="1296144" cy="11271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A75E088-EBC8-4460-8FAE-EC54FC6529C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24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296144" y="0"/>
            <a:ext cx="6571506" cy="11271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ерки за ограничаване на отрицателните въздействия и мерки за наблюдение и контрол</a:t>
            </a:r>
            <a:endParaRPr lang="bg-BG" sz="2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43608" y="1340768"/>
            <a:ext cx="7704856" cy="4968552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На база на резултатите от извършените в </a:t>
            </a:r>
            <a:r>
              <a:rPr lang="bg-BG" sz="1800" dirty="0">
                <a:latin typeface="Arial" panose="020B0604020202020204" pitchFamily="34" charset="0"/>
                <a:cs typeface="Arial" panose="020B0604020202020204" pitchFamily="34" charset="0"/>
              </a:rPr>
              <a:t>ДЕО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анализи и оценки на предполагаемото въздействие върху околната среда и човешкото здраве, са предложени мерки за предотвратяване, намаляване и възможно най-пълно отстраняване на неблагоприятните последствия от прилагането на ПОС 2021-2027 г. върху околната среда и за предотвратяване или редуциране на предполагаемите негативни здравни въздействия.</a:t>
            </a:r>
          </a:p>
          <a:p>
            <a:pPr algn="just"/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Мерките са такива, които да се отразят в окончателния вариант на програмата и мерки за изпълнение при нейното прилагане.</a:t>
            </a:r>
          </a:p>
          <a:p>
            <a:pPr algn="just"/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т. 10 от ДЕО са препоръчани мерки, чрез които да се извършва наблюдението и контрола на въздействието върху околната среда и човешкото здраве, в резултат на прилагането на ПОС 2021-2027 г.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5C2A64-9A2F-4FA0-9F36-A48C465999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50" t="14251" r="251"/>
          <a:stretch/>
        </p:blipFill>
        <p:spPr>
          <a:xfrm>
            <a:off x="0" y="0"/>
            <a:ext cx="1296144" cy="11271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F9BFE9-D482-48D2-9DED-84DC93507F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83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296144" y="-1826"/>
            <a:ext cx="6571506" cy="11271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bg-BG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Заключение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99592" y="1556792"/>
            <a:ext cx="7560840" cy="410445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Не се очакват значителни отрицателни въздействия върху околната среда и здравето на населението при прилагането на ПОС 2021-2027 г.</a:t>
            </a:r>
            <a:endParaRPr lang="bg-BG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just">
              <a:buNone/>
            </a:pP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Въз основа на резултатите от анализите и оценките, направени в Доклада за ЕО, както и изложените мотиви в т. 8 от доклада колективът от експерти оценява </a:t>
            </a: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Вариант 3 на Програма </a:t>
            </a:r>
            <a:r>
              <a:rPr lang="bg-BG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„Околна среда“ 2021-2027 г.</a:t>
            </a: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, като предпочитан. 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Допустимите мерки и предвиждания на избраният вариант са най-конкретизирани и с ясен обхват, като спрямо предходните варианти увеличават положителния принос на програмата върху околната среда и човешкото здраве, </a:t>
            </a:r>
            <a:r>
              <a:rPr 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при изпълнение на мерките от т. 7 на ДЕО</a:t>
            </a:r>
            <a:r>
              <a:rPr lang="ru-RU" sz="18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14300" indent="0" algn="just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05C6F0-75F4-4B85-908E-9B85CD1947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50" t="14251" r="251"/>
          <a:stretch/>
        </p:blipFill>
        <p:spPr>
          <a:xfrm>
            <a:off x="0" y="-1827"/>
            <a:ext cx="1296144" cy="11271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F0BC1DB-1F01-4564-971A-C589C44539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67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7620000" cy="13321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bg-BG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Благодаря за Вашето внимание!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4F6AC9-96D8-48DB-802F-004211506C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50" t="14251" r="251"/>
          <a:stretch/>
        </p:blipFill>
        <p:spPr>
          <a:xfrm>
            <a:off x="0" y="811"/>
            <a:ext cx="1296144" cy="11271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0C83B47-671E-4917-81B7-B235C06A89E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545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296144" y="-1"/>
            <a:ext cx="6571506" cy="11271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bg-BG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Цел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87624" y="1268760"/>
            <a:ext cx="7416824" cy="521094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bg-BG" sz="1800" b="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Основната цел на Екологичната оценка (ЕО) </a:t>
            </a:r>
            <a:r>
              <a:rPr lang="ru-RU" sz="18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е да допринесе за интегриране на въпросите на околната среда в подготовката и изпълнението на </a:t>
            </a:r>
            <a:r>
              <a:rPr lang="ru-RU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Програма 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bg-BG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Околна среда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bg-BG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(ПОС) 2021-2027 г., </a:t>
            </a:r>
            <a:r>
              <a:rPr lang="bg-BG" sz="18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с което да осигури по-високо ниво на защита на околната среда и устойчиво развитие, увеличаване на участието в процеса на вземане на решение на представители на различни заинтересовани групи и институции и подпомагане на процеса на вземане на решения.</a:t>
            </a:r>
          </a:p>
          <a:p>
            <a:pPr algn="just"/>
            <a:endParaRPr lang="bg-BG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8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В Доклада за екологична оценка (ДЕО) са анализирани потенциалните значителни въздействия върху околната среда в резултат от прилагането на предвижданията на ПОС 2021-2027 г., като са отправени препоръки за предотвратяване, намаляване и възможно най-пълно отстраняване на неблагоприятните последствия от осъществяването на програмата върху околната среда и човешкото здраве.</a:t>
            </a:r>
          </a:p>
          <a:p>
            <a:pPr algn="just"/>
            <a:endParaRPr lang="ru-RU" sz="19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58CBEC-2A71-45A6-B866-DE40931015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50" t="14251" r="251"/>
          <a:stretch/>
        </p:blipFill>
        <p:spPr>
          <a:xfrm>
            <a:off x="0" y="2325"/>
            <a:ext cx="1296144" cy="11271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5E17140-C64D-4B70-8E6D-C102098836E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90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296144" y="2325"/>
            <a:ext cx="6571506" cy="111856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bg-BG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Алтернативи за ПОС 2021-2027 г., оценени в ДЕО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71600" y="1196752"/>
            <a:ext cx="7488832" cy="52699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Наличните алтернативи за проекта на Програма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bg-BG" sz="1800" dirty="0">
                <a:latin typeface="Arial" panose="020B0604020202020204" pitchFamily="34" charset="0"/>
                <a:cs typeface="Arial" panose="020B0604020202020204" pitchFamily="34" charset="0"/>
              </a:rPr>
              <a:t>Околна среда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bg-BG" sz="1800" dirty="0">
                <a:latin typeface="Arial" panose="020B0604020202020204" pitchFamily="34" charset="0"/>
                <a:cs typeface="Arial" panose="020B0604020202020204" pitchFamily="34" charset="0"/>
              </a:rPr>
              <a:t> 2021-2027 г.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оценени в ДЕО, са четири, както следва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Алтернатива 1 –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Вариант I на ПОС 2021-2027 г. от април, 2020 г.;</a:t>
            </a:r>
          </a:p>
          <a:p>
            <a:pPr algn="just"/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Алтернатива 2 –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Вариант II на ПОС 2021-2027 г. от октомври, 2020 г.;</a:t>
            </a:r>
          </a:p>
          <a:p>
            <a:pPr algn="just"/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Алтернатива 3 –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Вариант ІІІ на ПОС 2021-2027 г., представляващ вариант ІІ, </a:t>
            </a:r>
            <a:r>
              <a:rPr lang="ru-RU" sz="1800" u="sng" dirty="0">
                <a:latin typeface="Arial" panose="020B0604020202020204" pitchFamily="34" charset="0"/>
                <a:cs typeface="Arial" panose="020B0604020202020204" pitchFamily="34" charset="0"/>
              </a:rPr>
              <a:t>допълнен въз основа на коментари на Европейската комисия.</a:t>
            </a:r>
          </a:p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Отказът от реализирането на ПОС 2021-2027 г. представлява т.нар.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„нулева алтернатива“.</a:t>
            </a:r>
          </a:p>
          <a:p>
            <a:pPr algn="just"/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669BCC-BB77-4422-A689-25575DE9BD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50" t="14251" r="251"/>
          <a:stretch/>
        </p:blipFill>
        <p:spPr>
          <a:xfrm>
            <a:off x="0" y="-6229"/>
            <a:ext cx="1296144" cy="11271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0FD55DF-6623-4F3D-9FA2-88AD875254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84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296144" y="-9332"/>
            <a:ext cx="6571506" cy="113645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bg-BG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Състояние на околната среда и развитие без прилагане на ПОС 2021-2027 г.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43608" y="649995"/>
            <a:ext cx="7704856" cy="5558010"/>
          </a:xfrm>
        </p:spPr>
        <p:txBody>
          <a:bodyPr>
            <a:normAutofit/>
          </a:bodyPr>
          <a:lstStyle/>
          <a:p>
            <a:pPr algn="just"/>
            <a:r>
              <a:rPr lang="bg-BG" sz="1800" dirty="0">
                <a:latin typeface="Arial" panose="020B0604020202020204" pitchFamily="34" charset="0"/>
                <a:cs typeface="Arial" panose="020B0604020202020204" pitchFamily="34" charset="0"/>
              </a:rPr>
              <a:t>В Доклада за екологична оценка (ДЕО) на ПОС 2021-2027 г. е направена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подробна оценка на текущото състояние на околната среда и човешкото здраве на територията на страната. Същата показва наличие на проблеми в областите, предмет на ПОС, в т.ч.: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u="sng" dirty="0">
                <a:latin typeface="Arial" panose="020B0604020202020204" pitchFamily="34" charset="0"/>
                <a:cs typeface="Arial" panose="020B0604020202020204" pitchFamily="34" charset="0"/>
              </a:rPr>
              <a:t>Води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: регистрирани </a:t>
            </a:r>
            <a:r>
              <a:rPr lang="bg-BG" sz="1800" dirty="0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отклонения по показатели: нитрати, хром, някои микробиологични показатели в по-малките зони на водоснабдяване (поради амортизирана водоразпределителна мрежа и др.) и др.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u="sng" dirty="0">
                <a:latin typeface="Arial" panose="020B0604020202020204" pitchFamily="34" charset="0"/>
                <a:cs typeface="Arial" panose="020B0604020202020204" pitchFamily="34" charset="0"/>
              </a:rPr>
              <a:t>Въздух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: измерени наднормени нива на показателите ПАВ, ФПЧ</a:t>
            </a:r>
            <a:r>
              <a:rPr lang="ru-RU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ФПЧ</a:t>
            </a:r>
            <a:r>
              <a:rPr lang="ru-RU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2.5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(битовото отопление, пътно строителство) SO</a:t>
            </a:r>
            <a:r>
              <a:rPr lang="ru-RU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NO</a:t>
            </a:r>
            <a:r>
              <a:rPr lang="ru-RU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(автомобилното движение).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4AD4F7-7BC8-4FA9-8937-1316EA248D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50" t="14251" r="251"/>
          <a:stretch/>
        </p:blipFill>
        <p:spPr>
          <a:xfrm>
            <a:off x="0" y="0"/>
            <a:ext cx="1296144" cy="11271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B23A2A-D2E9-4DD8-AB8C-E3E7164253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75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296144" y="0"/>
            <a:ext cx="6571506" cy="11271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bg-BG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Състояние на околната среда и развитие без прилагане на ПОС 2021-2027 г.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27584" y="807405"/>
            <a:ext cx="8064896" cy="5243190"/>
          </a:xfrm>
        </p:spPr>
        <p:txBody>
          <a:bodyPr>
            <a:normAutofit/>
          </a:bodyPr>
          <a:lstStyle/>
          <a:p>
            <a:pPr algn="just"/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u="sng" dirty="0">
                <a:latin typeface="Arial" panose="020B0604020202020204" pitchFamily="34" charset="0"/>
                <a:cs typeface="Arial" panose="020B0604020202020204" pitchFamily="34" charset="0"/>
              </a:rPr>
              <a:t>Изменение на климата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: през последните години се наблюдават все повече и по-дълги периоди на засушаване, следвани от сериозни бури и тежки наводнения (огромни щети върху селскостопанска продукция, инфраструктура, жилищни и обществени сгради), както и положителни тенденции по отношение на температурата над цялата страна.</a:t>
            </a:r>
          </a:p>
          <a:p>
            <a:pPr marL="0" indent="0" algn="just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u="sng" dirty="0">
                <a:latin typeface="Arial" panose="020B0604020202020204" pitchFamily="34" charset="0"/>
                <a:cs typeface="Arial" panose="020B0604020202020204" pitchFamily="34" charset="0"/>
              </a:rPr>
              <a:t>Биологично разнообразие</a:t>
            </a:r>
            <a:r>
              <a:rPr lang="bg-BG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загуба и промяна в местообитанията, следствие от човешката дейност (развитието на градовете и инфраструктурата, неустойчивото селско стопанисване); загуба и промяна в местообитанията, следствие от възникнали природни бедствия, резултат от климатичните промени (порои, наводнения, свлачища и други); замърсяване на околната среда; инвазивни чужди и неместни видове.</a:t>
            </a:r>
            <a:endParaRPr lang="bg-B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05BE54-03DE-4B96-8E4C-444693978F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50" t="14251" r="251"/>
          <a:stretch/>
        </p:blipFill>
        <p:spPr>
          <a:xfrm>
            <a:off x="0" y="811"/>
            <a:ext cx="1296144" cy="11271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BA505DF-BE57-442B-A690-EF0CFBC4AF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85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296144" y="0"/>
            <a:ext cx="6571506" cy="11271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bg-BG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Състояние на околната среда и развитие без прилагане на ПОС 2021-2027 г.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27584" y="1077288"/>
            <a:ext cx="8064896" cy="4883150"/>
          </a:xfrm>
        </p:spPr>
        <p:txBody>
          <a:bodyPr>
            <a:normAutofit/>
          </a:bodyPr>
          <a:lstStyle/>
          <a:p>
            <a:pPr algn="just"/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u="sng" dirty="0">
                <a:latin typeface="Arial" panose="020B0604020202020204" pitchFamily="34" charset="0"/>
                <a:cs typeface="Arial" panose="020B0604020202020204" pitchFamily="34" charset="0"/>
              </a:rPr>
              <a:t>Отпадъци</a:t>
            </a:r>
            <a:r>
              <a:rPr lang="bg-BG" sz="1800" dirty="0">
                <a:latin typeface="Arial" panose="020B0604020202020204" pitchFamily="34" charset="0"/>
                <a:cs typeface="Arial" panose="020B0604020202020204" pitchFamily="34" charset="0"/>
              </a:rPr>
              <a:t>: продължават да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се генерират големи количества отпадъци, като през последните години е отбелязано увеличение на битовите отпадъци.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bg-B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bg-BG" sz="1800" dirty="0">
                <a:latin typeface="Arial" panose="020B0604020202020204" pitchFamily="34" charset="0"/>
                <a:cs typeface="Arial" panose="020B0604020202020204" pitchFamily="34" charset="0"/>
              </a:rPr>
              <a:t>От направените анализи и оценки на текущото състояние на околната среда  може да се направи извода, че при нереализирането на ПОС 2021-2027 г. ще се задълбочат неблагоприятните тенденции по отношение на разгледаните компоненти и фактори на средата като цяло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B85749-7540-4BD0-96A7-4CC8AF537A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50" t="14251" r="251"/>
          <a:stretch/>
        </p:blipFill>
        <p:spPr>
          <a:xfrm>
            <a:off x="0" y="0"/>
            <a:ext cx="1296144" cy="11271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816F7F-E01F-4F2B-B4C0-B701CA2413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6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296144" y="0"/>
            <a:ext cx="6571506" cy="11192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bg-BG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Характеристика на териториите, които вероятно ще бъдат значително засегнати, съществуващи екологични проблеми и цели на опазване на околната среда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27584" y="1119275"/>
            <a:ext cx="8136904" cy="5738725"/>
          </a:xfrm>
        </p:spPr>
        <p:txBody>
          <a:bodyPr>
            <a:normAutofit/>
          </a:bodyPr>
          <a:lstStyle/>
          <a:p>
            <a:r>
              <a:rPr lang="bg-BG" sz="1800" dirty="0">
                <a:latin typeface="Arial" panose="020B0604020202020204" pitchFamily="34" charset="0"/>
                <a:cs typeface="Arial" panose="020B0604020202020204" pitchFamily="34" charset="0"/>
              </a:rPr>
              <a:t>Програма „Околна среда“ 2021-2027 г. 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приложима за територията на цялата страна. Програмата не предвижда мерки, които да са териториално обвързани и ориентирани, така че да може да се определи конкретна засегната територия.</a:t>
            </a:r>
          </a:p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Като чувствителни територии са идентифицирани зони за защита на водите, защитени територии и защитени зони и обекти, подлежащи на здравна защита. Идентифицираните прироитети по програмата (</a:t>
            </a:r>
            <a:r>
              <a:rPr lang="bg-BG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„Води“, „Отпадъци“, „Биологично разнообразие“, „Риск и изменение на климата“ и „Въздух“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 и допустимите към тях дейности целят предотвратяване и/или намаляване на отрицателното въздействието върху тези територии. </a:t>
            </a:r>
          </a:p>
          <a:p>
            <a:pPr algn="just"/>
            <a:r>
              <a:rPr lang="bg-BG" sz="1800" dirty="0">
                <a:latin typeface="Arial" panose="020B0604020202020204" pitchFamily="34" charset="0"/>
                <a:cs typeface="Arial" panose="020B0604020202020204" pitchFamily="34" charset="0"/>
              </a:rPr>
              <a:t>Програмата ще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допринесе за разрешаване на установените екологични проблеми по отношение на климат, въздух, води, биологично разнообразие и отпадъци, като предвижданията и на трите варианта  нямат потенциал да доведат до възникване на нови екологични проблеми за страната.</a:t>
            </a:r>
          </a:p>
          <a:p>
            <a:pPr algn="just"/>
            <a:endParaRPr lang="bg-BG" sz="19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D5A133-8137-447A-BAB0-1471F3E6C6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50" t="14251" r="251"/>
          <a:stretch/>
        </p:blipFill>
        <p:spPr>
          <a:xfrm>
            <a:off x="0" y="0"/>
            <a:ext cx="1296144" cy="11271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C92525-CC4D-4D6F-B036-73E6F2C81B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01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309328" y="0"/>
            <a:ext cx="6558322" cy="11271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bg-BG" sz="2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Вероятни значителни въздействия върху околната среда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43608" y="908720"/>
            <a:ext cx="7632848" cy="57081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Реализирането на ПОС 2021-2027 г. ще има комплексен, положителен ефект върху околната среда и човешкото здраве. Най-ясни и обвързани с конкретни стратегически цели и законодателни ангажименти са предвижданията на Вариант III на програмата. </a:t>
            </a:r>
          </a:p>
          <a:p>
            <a:pPr marL="0" indent="0" algn="just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Очаква се предвидените в обхвата на ПОС 2021-2027 г. мерки да доведат до редуциране емисиите на парникови газове. Това от своя страна ще окаже положително въздействие по отношение на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климатичните изменения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Реализацията на ПОС 2021-2027 г. ще спомогне за постигане на установените норми по някои от показателите на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атмосферния въздух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(ФПЧ</a:t>
            </a:r>
            <a:r>
              <a:rPr lang="ru-RU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ФПЧ </a:t>
            </a:r>
            <a:r>
              <a:rPr lang="ru-RU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2,5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ПАВ,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AC7192-8022-469F-B01B-FB8B0EA203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50" t="14251" r="251"/>
          <a:stretch/>
        </p:blipFill>
        <p:spPr>
          <a:xfrm>
            <a:off x="0" y="811"/>
            <a:ext cx="1296144" cy="11271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D7CDAE3-6DF8-471F-A763-79CF1256FBE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96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3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1319686" y="0"/>
            <a:ext cx="6547964" cy="11271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kumimoji="0" lang="bg-BG" sz="24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30ACEC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Вероятни значителни въздействия върху околната среда</a:t>
            </a:r>
            <a:endParaRPr lang="bg-BG" sz="2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27584" y="1052736"/>
            <a:ext cx="7632848" cy="5544616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Програма „Околна среда“ 2021-2027 г. съдържа дейности, които са с положителен ефект върху състоянието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на водите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а останалите дейности не предполагат значително отрицателно въздействие. Програмата ще окаже положително въздействие върху състоянието на водите в България, главно чрез изпълнението на дейностите по Приоритет 1: „Води“. </a:t>
            </a:r>
          </a:p>
          <a:p>
            <a:pPr algn="just"/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ПОС 2021-2027 г.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няма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пряко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отношение към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земните недра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Постигането на Специфичните цели по Приоритетите на програмата („Води“, „Отпадъци“, „Биологично разнообразие“, „Риск и изменение на климата“, „Въздух“) с включените към тях допустими дейности не оказват въздействие върху земните недра.</a:t>
            </a:r>
          </a:p>
          <a:p>
            <a:endParaRPr lang="bg-BG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3C6F13-4526-4710-A4FB-7613F265B7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50" t="14251" r="251"/>
          <a:stretch/>
        </p:blipFill>
        <p:spPr>
          <a:xfrm>
            <a:off x="0" y="0"/>
            <a:ext cx="1296144" cy="11271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65F7340-2134-4410-A430-287F71830B9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334"/>
          <a:stretch/>
        </p:blipFill>
        <p:spPr>
          <a:xfrm>
            <a:off x="7867650" y="2325"/>
            <a:ext cx="1276350" cy="11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81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2403</TotalTime>
  <Words>1823</Words>
  <Application>Microsoft Office PowerPoint</Application>
  <PresentationFormat>On-screen Show (4:3)</PresentationFormat>
  <Paragraphs>70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Corbel</vt:lpstr>
      <vt:lpstr>Wingdings</vt:lpstr>
      <vt:lpstr>Parallax</vt:lpstr>
      <vt:lpstr>ДОКЛАД ЗА ЕКОЛОГИЧНА ОЦЕНКА на проект на ПРОГРАМА „ОКОЛНА СРЕДА“  2021-2027 г.</vt:lpstr>
      <vt:lpstr>Цел</vt:lpstr>
      <vt:lpstr>Алтернативи за ПОС 2021-2027 г., оценени в ДЕО</vt:lpstr>
      <vt:lpstr>Състояние на околната среда и развитие без прилагане на ПОС 2021-2027 г.</vt:lpstr>
      <vt:lpstr>Състояние на околната среда и развитие без прилагане на ПОС 2021-2027 г.</vt:lpstr>
      <vt:lpstr>Състояние на околната среда и развитие без прилагане на ПОС 2021-2027 г.</vt:lpstr>
      <vt:lpstr>Характеристика на териториите, които вероятно ще бъдат значително засегнати, съществуващи екологични проблеми и цели на опазване на околната среда</vt:lpstr>
      <vt:lpstr>Вероятни значителни въздействия върху околната среда</vt:lpstr>
      <vt:lpstr>Вероятни значителни въздействия върху околната среда</vt:lpstr>
      <vt:lpstr>Вероятни значителни въздействия върху околната среда</vt:lpstr>
      <vt:lpstr>Вероятни значителни въздействия върху околната среда</vt:lpstr>
      <vt:lpstr>Вероятни значителни въздействия върху околната среда</vt:lpstr>
      <vt:lpstr>Вероятни значителни въздействия върху околната среда</vt:lpstr>
      <vt:lpstr>Вероятни значителни въздействия върху околната среда</vt:lpstr>
      <vt:lpstr>Mерки за ограничаване на отрицателните въздействия и мерки за наблюдение и контрол</vt:lpstr>
      <vt:lpstr>Заключение</vt:lpstr>
      <vt:lpstr>Благодаря за Вашето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ЗА ЕКОЛОГИЧНА ОЦЕНКА (ЕО) на АКТУАЛИЗИРАН НАЦИОНАЛЕН ПЛАН ЗА ДЕЙСТВИЕ ЗА УСТОЙЧИВА УПОТРЕБА НА ПЕСТИЦИДИ</dc:title>
  <dc:creator>Gabi Neykova</dc:creator>
  <cp:lastModifiedBy>Admin</cp:lastModifiedBy>
  <cp:revision>138</cp:revision>
  <dcterms:created xsi:type="dcterms:W3CDTF">2020-01-06T13:07:38Z</dcterms:created>
  <dcterms:modified xsi:type="dcterms:W3CDTF">2021-03-11T13:47:54Z</dcterms:modified>
</cp:coreProperties>
</file>