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410" r:id="rId2"/>
    <p:sldId id="411" r:id="rId3"/>
    <p:sldId id="412" r:id="rId4"/>
    <p:sldId id="413" r:id="rId5"/>
    <p:sldId id="414" r:id="rId6"/>
    <p:sldId id="415" r:id="rId7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7375E"/>
    <a:srgbClr val="CC3300"/>
    <a:srgbClr val="003300"/>
    <a:srgbClr val="663300"/>
    <a:srgbClr val="FFCC00"/>
    <a:srgbClr val="000066"/>
    <a:srgbClr val="000099"/>
    <a:srgbClr val="FF99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2308" autoAdjust="0"/>
  </p:normalViewPr>
  <p:slideViewPr>
    <p:cSldViewPr>
      <p:cViewPr>
        <p:scale>
          <a:sx n="89" d="100"/>
          <a:sy n="89" d="100"/>
        </p:scale>
        <p:origin x="-1253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7.6.2017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7.6.2017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3240359"/>
          </a:xfrm>
        </p:spPr>
        <p:txBody>
          <a:bodyPr>
            <a:normAutofit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Стратегически план за изпълнение на </a:t>
            </a: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ПО3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Натура 2000 и биоразнообразие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 2014-2020 г.</a:t>
            </a:r>
            <a:b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" y="5157192"/>
            <a:ext cx="9108504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51920" y="5657671"/>
            <a:ext cx="5302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Девето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заседание на КН на 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</a:t>
            </a:r>
            <a:r>
              <a:rPr lang="ru-RU" altLang="en-US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юни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2017г.</a:t>
            </a:r>
          </a:p>
        </p:txBody>
      </p:sp>
    </p:spTree>
    <p:extLst>
      <p:ext uri="{BB962C8B-B14F-4D97-AF65-F5344CB8AC3E}">
        <p14:creationId xmlns:p14="http://schemas.microsoft.com/office/powerpoint/2010/main" val="21050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51520" y="1988840"/>
            <a:ext cx="8784976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u="sng" dirty="0" smtClean="0">
              <a:latin typeface="+mj-lt"/>
              <a:cs typeface="Arial" panose="020B0604020202020204" pitchFamily="34" charset="0"/>
            </a:endParaRPr>
          </a:p>
          <a:p>
            <a:pPr marL="0" lvl="4" indent="0">
              <a:buNone/>
            </a:pPr>
            <a:r>
              <a:rPr lang="ru-RU" alt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Финансовият</a:t>
            </a:r>
            <a:r>
              <a:rPr lang="ru-RU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ресурс </a:t>
            </a:r>
            <a:r>
              <a:rPr lang="ru-RU" altLang="en-US" b="1" i="1" dirty="0"/>
              <a:t>по приоритетна ос </a:t>
            </a:r>
            <a:r>
              <a:rPr lang="ru-RU" altLang="en-US" b="1" i="1" dirty="0" smtClean="0"/>
              <a:t>3: </a:t>
            </a:r>
            <a:r>
              <a:rPr lang="bg-BG" altLang="en-US" b="1" i="1" dirty="0" smtClean="0"/>
              <a:t>184 962 112 лв. – 5,7% </a:t>
            </a:r>
            <a:r>
              <a:rPr lang="bg-BG" altLang="en-US" b="1" i="1" dirty="0"/>
              <a:t>от бюджета на програмата</a:t>
            </a:r>
            <a:r>
              <a:rPr lang="bg-BG" altLang="en-US" b="1" i="1" dirty="0" smtClean="0"/>
              <a:t>;</a:t>
            </a:r>
          </a:p>
          <a:p>
            <a:pPr marL="0" indent="0">
              <a:buNone/>
            </a:pP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Обявени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процедури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i="1" dirty="0" smtClean="0">
                <a:latin typeface="+mj-lt"/>
                <a:cs typeface="Arial" panose="020B0604020202020204" pitchFamily="34" charset="0"/>
              </a:rPr>
              <a:t>4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бр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 на обща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35 164 980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(19%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от ресурса на оста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). Не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са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обявени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две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процедури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за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консервационни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дейности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;</a:t>
            </a:r>
            <a:endParaRPr lang="ru-RU" sz="2000" b="1" i="1" dirty="0" smtClean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Сключени АДБФП/ЗБФП </a:t>
            </a:r>
            <a:r>
              <a:rPr lang="bg-BG" sz="2000" i="1" dirty="0">
                <a:latin typeface="+mj-lt"/>
                <a:cs typeface="Arial" panose="020B0604020202020204" pitchFamily="34" charset="0"/>
              </a:rPr>
              <a:t>– </a:t>
            </a:r>
            <a:r>
              <a:rPr lang="bg-BG" sz="2000" i="1" dirty="0" smtClean="0">
                <a:latin typeface="+mj-lt"/>
                <a:cs typeface="Arial" panose="020B0604020202020204" pitchFamily="34" charset="0"/>
              </a:rPr>
              <a:t>2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бр. на обща стойност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19 102 412 лв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.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(10,3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%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от ресурса на оста)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. </a:t>
            </a: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Изплатени средства </a:t>
            </a:r>
            <a:r>
              <a:rPr lang="bg-BG" sz="2000" i="1" dirty="0" smtClean="0">
                <a:latin typeface="+mj-lt"/>
                <a:cs typeface="Arial" panose="020B0604020202020204" pitchFamily="34" charset="0"/>
              </a:rPr>
              <a:t>–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761 181 лв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.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(0,4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% от ресурса на оста).  </a:t>
            </a:r>
            <a:endParaRPr lang="en-US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862" y="1131952"/>
            <a:ext cx="6195187" cy="340305"/>
          </a:xfrm>
        </p:spPr>
        <p:txBody>
          <a:bodyPr>
            <a:noAutofit/>
          </a:bodyPr>
          <a:lstStyle/>
          <a:p>
            <a: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11"/>
          <p:cNvSpPr txBox="1">
            <a:spLocks/>
          </p:cNvSpPr>
          <p:nvPr/>
        </p:nvSpPr>
        <p:spPr>
          <a:xfrm>
            <a:off x="332204" y="1360503"/>
            <a:ext cx="8350504" cy="5195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6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 – 2017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4680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Обявяване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на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1 процедура :</a:t>
            </a: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Подобряване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природозащитното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състояние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видове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и местообитания в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мрежата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Натура 2000 (м 16, м 22, м 96, м 97, м 99 и част от м 109)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</a:rPr>
              <a:t> </a:t>
            </a:r>
            <a:r>
              <a:rPr lang="ru-RU" sz="2000" b="1" i="1" dirty="0">
                <a:latin typeface="+mj-lt"/>
              </a:rPr>
              <a:t>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- </a:t>
            </a:r>
            <a:r>
              <a:rPr lang="bg-BG" sz="2100" b="1" i="1" dirty="0">
                <a:latin typeface="+mj-lt"/>
                <a:cs typeface="Arial" panose="020B0604020202020204" pitchFamily="34" charset="0"/>
              </a:rPr>
              <a:t>41 072 430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.(41% от ресурса); 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–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ДНП, ДПП и РИОСВ. </a:t>
            </a:r>
            <a:endParaRPr lang="bg-BG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Сключване на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2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бр. АДБФП /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ЗБФП за минимум </a:t>
            </a:r>
            <a:r>
              <a:rPr lang="bg-BG" sz="2100" b="1" i="1" dirty="0">
                <a:latin typeface="+mj-lt"/>
                <a:cs typeface="Arial" panose="020B0604020202020204" pitchFamily="34" charset="0"/>
              </a:rPr>
              <a:t>11 734 980 лв.</a:t>
            </a:r>
          </a:p>
          <a:p>
            <a:pPr marL="0" indent="0">
              <a:buNone/>
            </a:pP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 –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2018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46805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>
                <a:cs typeface="Arial" panose="020B0604020202020204" pitchFamily="34" charset="0"/>
              </a:rPr>
              <a:t>Обявяване на 5 процедури на обща стойност 89 973 622 лв. (70% от ресурса):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Подобряване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ПС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видове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и местообитания в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мрежата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Натура 2000 (м 16, м 22, м 96, м 97, м 99 и част от м 109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)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 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- 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36 182 855 </a:t>
            </a:r>
            <a:r>
              <a:rPr lang="ru-RU" sz="21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.  </a:t>
            </a:r>
            <a:r>
              <a:rPr lang="ru-RU" sz="1800" b="1" i="1" dirty="0">
                <a:latin typeface="+mj-lt"/>
                <a:cs typeface="Arial" panose="020B0604020202020204" pitchFamily="34" charset="0"/>
              </a:rPr>
              <a:t>(не е </a:t>
            </a:r>
            <a:r>
              <a:rPr lang="ru-RU" sz="1800" b="1" i="1" dirty="0" err="1">
                <a:latin typeface="+mj-lt"/>
                <a:cs typeface="Arial" panose="020B0604020202020204" pitchFamily="34" charset="0"/>
              </a:rPr>
              <a:t>отчен</a:t>
            </a:r>
            <a:r>
              <a:rPr lang="ru-RU" sz="18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ru-RU" sz="1800" b="1" i="1" dirty="0" err="1">
                <a:latin typeface="+mj-lt"/>
                <a:cs typeface="Arial" panose="020B0604020202020204" pitchFamily="34" charset="0"/>
              </a:rPr>
              <a:t>остатък</a:t>
            </a:r>
            <a:r>
              <a:rPr lang="ru-RU" sz="1800" b="1" i="1" dirty="0">
                <a:latin typeface="+mj-lt"/>
                <a:cs typeface="Arial" panose="020B0604020202020204" pitchFamily="34" charset="0"/>
              </a:rPr>
              <a:t> от м 109 от ВОМР</a:t>
            </a:r>
            <a:r>
              <a:rPr lang="ru-RU" sz="1800" b="1" i="1" dirty="0" smtClean="0">
                <a:latin typeface="+mj-lt"/>
                <a:cs typeface="Arial" panose="020B0604020202020204" pitchFamily="34" charset="0"/>
              </a:rPr>
              <a:t>)</a:t>
            </a:r>
            <a:r>
              <a:rPr lang="ru-RU" sz="2100" b="1" i="1" dirty="0" smtClean="0">
                <a:latin typeface="+mj-lt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Бенефициент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–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органи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за управление на Натура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2000;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cs typeface="Arial" panose="020B0604020202020204" pitchFamily="34" charset="0"/>
              </a:rPr>
              <a:t>- 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Подкрепа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за развитие и управление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екосистемни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услуги и оценка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състоянието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елементите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зелената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инфраструктура (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мярка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17, част от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мярка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62 и част от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мярка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63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)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/>
              <a:t> 	</a:t>
            </a:r>
            <a:r>
              <a:rPr lang="ru-RU" sz="2000" b="1" i="1" dirty="0"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cs typeface="Arial" panose="020B0604020202020204" pitchFamily="34" charset="0"/>
              </a:rPr>
              <a:t> - 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16 272 608 </a:t>
            </a:r>
            <a:r>
              <a:rPr lang="ru-RU" sz="21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100" b="1" i="1" dirty="0" smtClean="0">
                <a:latin typeface="+mj-lt"/>
                <a:cs typeface="Arial" panose="020B0604020202020204" pitchFamily="34" charset="0"/>
              </a:rPr>
              <a:t>.</a:t>
            </a:r>
            <a:r>
              <a:rPr lang="ru-RU" sz="2100" b="1" i="1" dirty="0" smtClean="0">
                <a:cs typeface="Arial" panose="020B0604020202020204" pitchFamily="34" charset="0"/>
              </a:rPr>
              <a:t>; </a:t>
            </a:r>
            <a:endParaRPr lang="ru-RU" sz="2100" b="1" i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cs typeface="Arial" panose="020B0604020202020204" pitchFamily="34" charset="0"/>
              </a:rPr>
              <a:t> – </a:t>
            </a:r>
            <a:r>
              <a:rPr lang="ru-RU" sz="2000" b="1" i="1" dirty="0" err="1">
                <a:cs typeface="Arial" panose="020B0604020202020204" pitchFamily="34" charset="0"/>
              </a:rPr>
              <a:t>органи</a:t>
            </a:r>
            <a:r>
              <a:rPr lang="ru-RU" sz="2000" b="1" i="1" dirty="0">
                <a:cs typeface="Arial" panose="020B0604020202020204" pitchFamily="34" charset="0"/>
              </a:rPr>
              <a:t> за управление на Натура 2000;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98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 –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2018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г</a:t>
            </a:r>
            <a:r>
              <a:rPr lang="bg-BG" sz="2400" b="1" i="1" u="sng" dirty="0" smtClean="0">
                <a:solidFill>
                  <a:srgbClr val="00B050"/>
                </a:solidFill>
              </a:rPr>
              <a:t>. - 2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cs typeface="Arial" panose="020B0604020202020204" pitchFamily="34" charset="0"/>
              </a:rPr>
              <a:t>Осигуряване</a:t>
            </a:r>
            <a:r>
              <a:rPr lang="ru-RU" sz="2000" b="1" i="1" dirty="0"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cs typeface="Arial" panose="020B0604020202020204" pitchFamily="34" charset="0"/>
              </a:rPr>
              <a:t>обществена</a:t>
            </a:r>
            <a:r>
              <a:rPr lang="ru-RU" sz="2000" b="1" i="1" dirty="0"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cs typeface="Arial" panose="020B0604020202020204" pitchFamily="34" charset="0"/>
              </a:rPr>
              <a:t>информираност</a:t>
            </a:r>
            <a:r>
              <a:rPr lang="ru-RU" sz="2000" b="1" i="1" dirty="0">
                <a:cs typeface="Arial" panose="020B0604020202020204" pitchFamily="34" charset="0"/>
              </a:rPr>
              <a:t> за </a:t>
            </a:r>
            <a:r>
              <a:rPr lang="ru-RU" sz="2000" b="1" i="1" dirty="0" err="1">
                <a:cs typeface="Arial" panose="020B0604020202020204" pitchFamily="34" charset="0"/>
              </a:rPr>
              <a:t>мрежата</a:t>
            </a:r>
            <a:r>
              <a:rPr lang="ru-RU" sz="2000" b="1" i="1" dirty="0">
                <a:cs typeface="Arial" panose="020B0604020202020204" pitchFamily="34" charset="0"/>
              </a:rPr>
              <a:t> Натура 2000 и </a:t>
            </a:r>
            <a:r>
              <a:rPr lang="ru-RU" sz="2000" b="1" i="1" dirty="0" err="1">
                <a:cs typeface="Arial" panose="020B0604020202020204" pitchFamily="34" charset="0"/>
              </a:rPr>
              <a:t>изготвяне</a:t>
            </a:r>
            <a:r>
              <a:rPr lang="ru-RU" sz="2000" b="1" i="1" dirty="0">
                <a:cs typeface="Arial" panose="020B0604020202020204" pitchFamily="34" charset="0"/>
              </a:rPr>
              <a:t>/</a:t>
            </a:r>
            <a:r>
              <a:rPr lang="ru-RU" sz="2000" b="1" i="1" dirty="0" err="1">
                <a:cs typeface="Arial" panose="020B0604020202020204" pitchFamily="34" charset="0"/>
              </a:rPr>
              <a:t>актуализиране</a:t>
            </a:r>
            <a:r>
              <a:rPr lang="ru-RU" sz="2000" b="1" i="1" dirty="0"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cs typeface="Arial" panose="020B0604020202020204" pitchFamily="34" charset="0"/>
              </a:rPr>
              <a:t>планове</a:t>
            </a:r>
            <a:r>
              <a:rPr lang="ru-RU" sz="2000" b="1" i="1" dirty="0">
                <a:cs typeface="Arial" panose="020B0604020202020204" pitchFamily="34" charset="0"/>
              </a:rPr>
              <a:t> за действие за </a:t>
            </a:r>
            <a:r>
              <a:rPr lang="ru-RU" sz="2000" b="1" i="1" dirty="0" err="1">
                <a:cs typeface="Arial" panose="020B0604020202020204" pitchFamily="34" charset="0"/>
              </a:rPr>
              <a:t>видове</a:t>
            </a:r>
            <a:r>
              <a:rPr lang="ru-RU" sz="2000" b="1" i="1" dirty="0">
                <a:cs typeface="Arial" panose="020B0604020202020204" pitchFamily="34" charset="0"/>
              </a:rPr>
              <a:t> (м 20, м 15 и м 33</a:t>
            </a:r>
            <a:r>
              <a:rPr lang="ru-RU" sz="2000" b="1" i="1" dirty="0" smtClean="0">
                <a:cs typeface="Arial" panose="020B0604020202020204" pitchFamily="34" charset="0"/>
              </a:rPr>
              <a:t>)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 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- 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5 411 659 </a:t>
            </a:r>
            <a:r>
              <a:rPr lang="ru-RU" sz="2100" b="1" i="1" dirty="0" err="1" smtClean="0">
                <a:latin typeface="+mj-lt"/>
                <a:cs typeface="Arial" panose="020B0604020202020204" pitchFamily="34" charset="0"/>
              </a:rPr>
              <a:t>лв</a:t>
            </a:r>
            <a:r>
              <a:rPr lang="ru-RU" sz="2100" b="1" i="1" dirty="0" smtClean="0">
                <a:latin typeface="+mj-lt"/>
                <a:cs typeface="Arial" panose="020B0604020202020204" pitchFamily="34" charset="0"/>
              </a:rPr>
              <a:t>.;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Бенефициент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–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НПО,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общини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,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структури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на МОСВ/МЗХГ;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cs typeface="Arial" panose="020B0604020202020204" pitchFamily="34" charset="0"/>
              </a:rPr>
              <a:t>- 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cs typeface="Arial" panose="020B0604020202020204" pitchFamily="34" charset="0"/>
              </a:rPr>
              <a:t>Техническа</a:t>
            </a:r>
            <a:r>
              <a:rPr lang="ru-RU" sz="2000" b="1" i="1" dirty="0"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cs typeface="Arial" panose="020B0604020202020204" pitchFamily="34" charset="0"/>
              </a:rPr>
              <a:t>помощ</a:t>
            </a:r>
            <a:r>
              <a:rPr lang="ru-RU" sz="2000" b="1" i="1" dirty="0">
                <a:cs typeface="Arial" panose="020B0604020202020204" pitchFamily="34" charset="0"/>
              </a:rPr>
              <a:t> за </a:t>
            </a:r>
            <a:r>
              <a:rPr lang="ru-RU" sz="2000" b="1" i="1" dirty="0" err="1">
                <a:cs typeface="Arial" panose="020B0604020202020204" pitchFamily="34" charset="0"/>
              </a:rPr>
              <a:t>подпомагане</a:t>
            </a:r>
            <a:r>
              <a:rPr lang="ru-RU" sz="2000" b="1" i="1" dirty="0"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cs typeface="Arial" panose="020B0604020202020204" pitchFamily="34" charset="0"/>
              </a:rPr>
              <a:t>управлението</a:t>
            </a:r>
            <a:r>
              <a:rPr lang="ru-RU" sz="2000" b="1" i="1" dirty="0">
                <a:cs typeface="Arial" panose="020B0604020202020204" pitchFamily="34" charset="0"/>
              </a:rPr>
              <a:t> на </a:t>
            </a:r>
            <a:r>
              <a:rPr lang="ru-RU" sz="2000" b="1" i="1" dirty="0" err="1">
                <a:cs typeface="Arial" panose="020B0604020202020204" pitchFamily="34" charset="0"/>
              </a:rPr>
              <a:t>мрежата</a:t>
            </a:r>
            <a:r>
              <a:rPr lang="ru-RU" sz="2000" b="1" i="1" dirty="0">
                <a:cs typeface="Arial" panose="020B0604020202020204" pitchFamily="34" charset="0"/>
              </a:rPr>
              <a:t> Натура 2000 (част от м 26, м 82, м 102 и част от м 74</a:t>
            </a:r>
            <a:r>
              <a:rPr lang="ru-RU" sz="2000" b="1" i="1" dirty="0" smtClean="0">
                <a:cs typeface="Arial" panose="020B0604020202020204" pitchFamily="34" charset="0"/>
              </a:rPr>
              <a:t>)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/>
              <a:t> 	</a:t>
            </a:r>
            <a:r>
              <a:rPr lang="ru-RU" sz="2000" b="1" i="1" dirty="0"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cs typeface="Arial" panose="020B0604020202020204" pitchFamily="34" charset="0"/>
              </a:rPr>
              <a:t> - 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19 566 500 </a:t>
            </a:r>
            <a:r>
              <a:rPr lang="ru-RU" sz="2100" b="1" i="1" dirty="0" err="1" smtClean="0">
                <a:latin typeface="+mj-lt"/>
                <a:cs typeface="Arial" panose="020B0604020202020204" pitchFamily="34" charset="0"/>
              </a:rPr>
              <a:t>лв</a:t>
            </a:r>
            <a:r>
              <a:rPr lang="ru-RU" sz="2100" b="1" i="1" dirty="0" smtClean="0">
                <a:latin typeface="+mj-lt"/>
                <a:cs typeface="Arial" panose="020B0604020202020204" pitchFamily="34" charset="0"/>
              </a:rPr>
              <a:t>.</a:t>
            </a:r>
            <a:r>
              <a:rPr lang="ru-RU" sz="2100" b="1" i="1" dirty="0" smtClean="0">
                <a:cs typeface="Arial" panose="020B0604020202020204" pitchFamily="34" charset="0"/>
              </a:rPr>
              <a:t>; </a:t>
            </a:r>
            <a:endParaRPr lang="ru-RU" sz="2100" b="1" i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cs typeface="Arial" panose="020B0604020202020204" pitchFamily="34" charset="0"/>
              </a:rPr>
              <a:t> – </a:t>
            </a:r>
            <a:r>
              <a:rPr lang="ru-RU" sz="2000" b="1" i="1" dirty="0" err="1">
                <a:cs typeface="Arial" panose="020B0604020202020204" pitchFamily="34" charset="0"/>
              </a:rPr>
              <a:t>органи</a:t>
            </a:r>
            <a:r>
              <a:rPr lang="ru-RU" sz="2000" b="1" i="1" dirty="0">
                <a:cs typeface="Arial" panose="020B0604020202020204" pitchFamily="34" charset="0"/>
              </a:rPr>
              <a:t> за управление на Натура 2000;</a:t>
            </a:r>
          </a:p>
          <a:p>
            <a:pPr marL="0" indent="0">
              <a:buNone/>
            </a:pPr>
            <a:r>
              <a:rPr lang="ru-RU" sz="2000" b="1" i="1" dirty="0" smtClean="0">
                <a:cs typeface="Arial" panose="020B0604020202020204" pitchFamily="34" charset="0"/>
              </a:rPr>
              <a:t>- </a:t>
            </a:r>
            <a:r>
              <a:rPr lang="ru-RU" sz="2000" b="1" i="1" dirty="0">
                <a:cs typeface="Arial" panose="020B0604020202020204" pitchFamily="34" charset="0"/>
              </a:rPr>
              <a:t>П</a:t>
            </a:r>
            <a:r>
              <a:rPr lang="bg-BG" sz="2000" b="1" i="1" dirty="0" err="1"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cs typeface="Arial" panose="020B0604020202020204" pitchFamily="34" charset="0"/>
              </a:rPr>
              <a:t> </a:t>
            </a:r>
            <a:r>
              <a:rPr lang="bg-BG" sz="2000" b="1" i="1" dirty="0">
                <a:cs typeface="Arial" panose="020B0604020202020204" pitchFamily="34" charset="0"/>
              </a:rPr>
              <a:t>„</a:t>
            </a:r>
            <a:r>
              <a:rPr lang="ru-RU" sz="2000" b="1" i="1" dirty="0" err="1">
                <a:cs typeface="Arial" panose="020B0604020202020204" pitchFamily="34" charset="0"/>
              </a:rPr>
              <a:t>Техническа</a:t>
            </a:r>
            <a:r>
              <a:rPr lang="ru-RU" sz="2000" b="1" i="1" dirty="0"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cs typeface="Arial" panose="020B0604020202020204" pitchFamily="34" charset="0"/>
              </a:rPr>
              <a:t>помощ</a:t>
            </a:r>
            <a:r>
              <a:rPr lang="ru-RU" sz="2000" b="1" i="1" dirty="0">
                <a:cs typeface="Arial" panose="020B0604020202020204" pitchFamily="34" charset="0"/>
              </a:rPr>
              <a:t> за </a:t>
            </a:r>
            <a:r>
              <a:rPr lang="ru-RU" sz="2000" b="1" i="1" dirty="0" err="1">
                <a:cs typeface="Arial" panose="020B0604020202020204" pitchFamily="34" charset="0"/>
              </a:rPr>
              <a:t>подпомагане</a:t>
            </a:r>
            <a:r>
              <a:rPr lang="ru-RU" sz="2000" b="1" i="1" dirty="0"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cs typeface="Arial" panose="020B0604020202020204" pitchFamily="34" charset="0"/>
              </a:rPr>
              <a:t>управлението</a:t>
            </a:r>
            <a:r>
              <a:rPr lang="ru-RU" sz="2000" b="1" i="1" dirty="0">
                <a:cs typeface="Arial" panose="020B0604020202020204" pitchFamily="34" charset="0"/>
              </a:rPr>
              <a:t> на НПРД и НИКС (м 35, м 36, м 64,  м 75, м 76  и част от м 74</a:t>
            </a:r>
            <a:r>
              <a:rPr lang="ru-RU" sz="2000" b="1" i="1" dirty="0" smtClean="0">
                <a:cs typeface="Arial" panose="020B0604020202020204" pitchFamily="34" charset="0"/>
              </a:rPr>
              <a:t>)</a:t>
            </a:r>
            <a:r>
              <a:rPr lang="bg-BG" sz="2000" b="1" i="1" dirty="0" smtClean="0">
                <a:cs typeface="Arial" panose="020B0604020202020204" pitchFamily="34" charset="0"/>
              </a:rPr>
              <a:t>“</a:t>
            </a:r>
            <a:endParaRPr lang="ru-RU" sz="2000" b="1" i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/>
              <a:t> 	</a:t>
            </a:r>
            <a:r>
              <a:rPr lang="ru-RU" sz="2000" b="1" i="1" dirty="0"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cs typeface="Arial" panose="020B0604020202020204" pitchFamily="34" charset="0"/>
              </a:rPr>
              <a:t> - </a:t>
            </a:r>
            <a:r>
              <a:rPr lang="ru-RU" sz="2100" b="1" i="1" dirty="0">
                <a:latin typeface="+mj-lt"/>
                <a:cs typeface="Arial" panose="020B0604020202020204" pitchFamily="34" charset="0"/>
              </a:rPr>
              <a:t>12 540 000 </a:t>
            </a:r>
            <a:r>
              <a:rPr lang="ru-RU" sz="2000" b="1" i="1" dirty="0" err="1" smtClean="0">
                <a:cs typeface="Arial" panose="020B0604020202020204" pitchFamily="34" charset="0"/>
              </a:rPr>
              <a:t>лв</a:t>
            </a:r>
            <a:r>
              <a:rPr lang="ru-RU" sz="2000" b="1" i="1" dirty="0">
                <a:cs typeface="Arial" panose="020B0604020202020204" pitchFamily="34" charset="0"/>
              </a:rPr>
              <a:t>.</a:t>
            </a:r>
            <a:r>
              <a:rPr lang="ru-RU" sz="2000" b="1" i="1" dirty="0">
                <a:cs typeface="Arial" panose="020B0604020202020204" pitchFamily="34" charset="0"/>
              </a:rPr>
              <a:t>; </a:t>
            </a:r>
          </a:p>
          <a:p>
            <a:pPr marL="0" indent="0">
              <a:buNone/>
            </a:pPr>
            <a:r>
              <a:rPr lang="ru-RU" sz="2000" b="1" i="1" dirty="0"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cs typeface="Arial" panose="020B0604020202020204" pitchFamily="34" charset="0"/>
              </a:rPr>
              <a:t> – </a:t>
            </a:r>
            <a:r>
              <a:rPr lang="ru-RU" sz="2000" b="1" i="1" dirty="0" err="1">
                <a:cs typeface="Arial" panose="020B0604020202020204" pitchFamily="34" charset="0"/>
              </a:rPr>
              <a:t>органи</a:t>
            </a:r>
            <a:r>
              <a:rPr lang="ru-RU" sz="2000" b="1" i="1" dirty="0">
                <a:cs typeface="Arial" panose="020B0604020202020204" pitchFamily="34" charset="0"/>
              </a:rPr>
              <a:t> за управление на </a:t>
            </a:r>
            <a:r>
              <a:rPr lang="ru-RU" sz="2000" b="1" i="1" dirty="0" smtClean="0">
                <a:cs typeface="Arial" panose="020B0604020202020204" pitchFamily="34" charset="0"/>
              </a:rPr>
              <a:t>НПРД;</a:t>
            </a:r>
            <a:endParaRPr lang="ru-RU" sz="2000" b="1" i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6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7183</TotalTime>
  <Words>268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 Стратегически план за изпълнение на ПО3  Натура 2000 и биоразнообразие  на ОПОС 2014-2020 г.  </vt:lpstr>
      <vt:lpstr> </vt:lpstr>
      <vt:lpstr>Изпълнение на Стратегията за ПО1 – 2017 г.</vt:lpstr>
      <vt:lpstr>Изпълнение на Стратегията за ПО1 – 2018 г.</vt:lpstr>
      <vt:lpstr>Изпълнение на Стратегията за ПО1 – 2018 г. - 2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user</cp:lastModifiedBy>
  <cp:revision>1270</cp:revision>
  <cp:lastPrinted>2015-02-12T12:13:46Z</cp:lastPrinted>
  <dcterms:created xsi:type="dcterms:W3CDTF">2013-04-02T07:50:56Z</dcterms:created>
  <dcterms:modified xsi:type="dcterms:W3CDTF">2017-06-08T03:11:01Z</dcterms:modified>
</cp:coreProperties>
</file>