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0" r:id="rId2"/>
    <p:sldId id="278" r:id="rId3"/>
    <p:sldId id="277" r:id="rId4"/>
    <p:sldId id="279" r:id="rId5"/>
    <p:sldId id="28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943" autoAdjust="0"/>
  </p:normalViewPr>
  <p:slideViewPr>
    <p:cSldViewPr>
      <p:cViewPr>
        <p:scale>
          <a:sx n="90" d="100"/>
          <a:sy n="90" d="100"/>
        </p:scale>
        <p:origin x="-1524" y="-4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D4E366-08EB-448C-A7DE-4AFD8499ECA3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EDAC40-929A-4182-901A-79F82F9D27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688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24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152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95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485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099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032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968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329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77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60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563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342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85462-A0DE-42CE-949E-7CE9F9AE293A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882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ope@moew.government.bg" TargetMode="External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628800"/>
            <a:ext cx="7772400" cy="3240359"/>
          </a:xfrm>
        </p:spPr>
        <p:txBody>
          <a:bodyPr>
            <a:normAutofit/>
          </a:bodyPr>
          <a:lstStyle/>
          <a:p>
            <a:r>
              <a:rPr lang="bg-BG" sz="3600" b="1" dirty="0" smtClean="0"/>
              <a:t/>
            </a:r>
            <a:br>
              <a:rPr lang="bg-BG" sz="3600" b="1" dirty="0" smtClean="0"/>
            </a:br>
            <a:r>
              <a:rPr lang="bg-BG" sz="32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Стратегически план за изпълнение на ПО1 </a:t>
            </a:r>
            <a:r>
              <a:rPr lang="bg-BG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Води на </a:t>
            </a:r>
            <a:r>
              <a:rPr lang="ru-RU" sz="32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ОПОС 2014-2020 г.</a:t>
            </a:r>
            <a:br>
              <a:rPr lang="ru-RU" sz="32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6" y="5157192"/>
            <a:ext cx="9108504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851920" y="5657671"/>
            <a:ext cx="53021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</a:pPr>
            <a:r>
              <a:rPr lang="ru-RU" altLang="en-US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Девето</a:t>
            </a:r>
            <a:r>
              <a:rPr lang="ru-RU" altLang="en-US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заседание на КН на ОПОС 2014-2020 г.</a:t>
            </a:r>
          </a:p>
          <a:p>
            <a:pPr algn="r">
              <a:spcBef>
                <a:spcPct val="0"/>
              </a:spcBef>
            </a:pPr>
            <a:r>
              <a:rPr lang="ru-RU" altLang="en-US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8 </a:t>
            </a:r>
            <a:r>
              <a:rPr lang="ru-RU" altLang="en-US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юни</a:t>
            </a:r>
            <a:r>
              <a:rPr lang="ru-RU" altLang="en-US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2017г.</a:t>
            </a:r>
          </a:p>
        </p:txBody>
      </p:sp>
    </p:spTree>
    <p:extLst>
      <p:ext uri="{BB962C8B-B14F-4D97-AF65-F5344CB8AC3E}">
        <p14:creationId xmlns:p14="http://schemas.microsoft.com/office/powerpoint/2010/main" val="294906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6179454"/>
            <a:ext cx="9097650" cy="67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251520" y="1988840"/>
            <a:ext cx="8784976" cy="446449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u="sng" dirty="0" smtClean="0">
              <a:latin typeface="+mj-lt"/>
              <a:cs typeface="Arial" panose="020B0604020202020204" pitchFamily="34" charset="0"/>
            </a:endParaRPr>
          </a:p>
          <a:p>
            <a:pPr marL="0" lvl="4" indent="0">
              <a:buNone/>
            </a:pPr>
            <a:r>
              <a:rPr lang="ru-RU" altLang="en-US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Финансовият</a:t>
            </a:r>
            <a:r>
              <a:rPr lang="ru-RU" alt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ресурс </a:t>
            </a:r>
            <a:r>
              <a:rPr lang="ru-RU" altLang="en-US" b="1" i="1" dirty="0"/>
              <a:t>по приоритетна ос 1: </a:t>
            </a:r>
            <a:r>
              <a:rPr lang="bg-BG" altLang="en-US" b="1" i="1" dirty="0"/>
              <a:t>2 199 408 057 лв. - 67,6% от бюджета на програмата</a:t>
            </a:r>
            <a:r>
              <a:rPr lang="bg-BG" altLang="en-US" b="1" i="1" dirty="0" smtClean="0"/>
              <a:t>;</a:t>
            </a:r>
          </a:p>
          <a:p>
            <a:pPr marL="0" lvl="4" indent="0">
              <a:buNone/>
            </a:pPr>
            <a:endParaRPr lang="bg-BG" altLang="en-US" b="1" i="1" dirty="0"/>
          </a:p>
          <a:p>
            <a:pPr marL="0" indent="0">
              <a:buNone/>
            </a:pPr>
            <a:r>
              <a:rPr lang="ru-RU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Обявени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 </a:t>
            </a:r>
            <a:r>
              <a:rPr lang="ru-RU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процедури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 </a:t>
            </a:r>
            <a:r>
              <a:rPr lang="ru-RU" sz="2000" i="1" dirty="0">
                <a:latin typeface="+mj-lt"/>
                <a:cs typeface="Arial" panose="020B0604020202020204" pitchFamily="34" charset="0"/>
              </a:rPr>
              <a:t>- 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11 </a:t>
            </a:r>
            <a:r>
              <a:rPr lang="ru-RU" sz="2000" b="1" i="1" dirty="0" err="1">
                <a:latin typeface="+mj-lt"/>
                <a:cs typeface="Arial" panose="020B0604020202020204" pitchFamily="34" charset="0"/>
              </a:rPr>
              <a:t>бр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. на обща </a:t>
            </a:r>
            <a:r>
              <a:rPr lang="ru-RU" sz="2000" b="1" i="1" dirty="0" err="1">
                <a:latin typeface="+mj-lt"/>
                <a:cs typeface="Arial" panose="020B0604020202020204" pitchFamily="34" charset="0"/>
              </a:rPr>
              <a:t>стойност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 881 209 959 </a:t>
            </a:r>
            <a:r>
              <a:rPr lang="ru-RU" sz="2000" b="1" i="1" dirty="0" err="1">
                <a:latin typeface="+mj-lt"/>
                <a:cs typeface="Arial" panose="020B0604020202020204" pitchFamily="34" charset="0"/>
              </a:rPr>
              <a:t>лв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. (40% от ресурса на оста</a:t>
            </a:r>
            <a:r>
              <a:rPr lang="ru-RU" sz="2000" b="1" i="1" dirty="0" smtClean="0">
                <a:latin typeface="+mj-lt"/>
                <a:cs typeface="Arial" panose="020B0604020202020204" pitchFamily="34" charset="0"/>
              </a:rPr>
              <a:t>);</a:t>
            </a:r>
          </a:p>
          <a:p>
            <a:pPr marL="0" indent="0">
              <a:buNone/>
            </a:pPr>
            <a:endParaRPr lang="ru-RU" sz="2000" b="1" i="1" dirty="0">
              <a:latin typeface="+mj-lt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bg-BG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Сключени АДБФП/ЗБФП </a:t>
            </a:r>
            <a:r>
              <a:rPr lang="bg-BG" sz="2000" i="1" dirty="0">
                <a:latin typeface="+mj-lt"/>
                <a:cs typeface="Arial" panose="020B0604020202020204" pitchFamily="34" charset="0"/>
              </a:rPr>
              <a:t>– </a:t>
            </a:r>
            <a:r>
              <a:rPr lang="bg-BG" sz="2000" b="1" i="1" dirty="0">
                <a:latin typeface="+mj-lt"/>
                <a:cs typeface="Arial" panose="020B0604020202020204" pitchFamily="34" charset="0"/>
              </a:rPr>
              <a:t>20 бр. на обща стойност 602 826 493 лв. (27,4 % 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от ресурса на оста)</a:t>
            </a:r>
            <a:r>
              <a:rPr lang="bg-BG" sz="2000" b="1" i="1" dirty="0">
                <a:latin typeface="+mj-lt"/>
                <a:cs typeface="Arial" panose="020B0604020202020204" pitchFamily="34" charset="0"/>
              </a:rPr>
              <a:t>. </a:t>
            </a:r>
            <a:endParaRPr lang="bg-BG" sz="2000" b="1" i="1" dirty="0" smtClean="0">
              <a:latin typeface="+mj-lt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bg-BG" sz="2000" b="1" i="1" dirty="0">
              <a:latin typeface="+mj-lt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bg-BG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Изплатени средства </a:t>
            </a:r>
            <a:r>
              <a:rPr lang="bg-BG" sz="2000" i="1" dirty="0">
                <a:latin typeface="+mj-lt"/>
                <a:cs typeface="Arial" panose="020B0604020202020204" pitchFamily="34" charset="0"/>
              </a:rPr>
              <a:t>- </a:t>
            </a:r>
            <a:r>
              <a:rPr lang="bg-BG" sz="2000" b="1" i="1" dirty="0">
                <a:latin typeface="+mj-lt"/>
                <a:cs typeface="Arial" panose="020B0604020202020204" pitchFamily="34" charset="0"/>
              </a:rPr>
              <a:t>77 782 380  лв. (3,5 % от ресурса на оста).  </a:t>
            </a:r>
            <a:endParaRPr lang="en-US" sz="2000" b="1" i="1" dirty="0">
              <a:latin typeface="+mj-lt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862" y="1131952"/>
            <a:ext cx="6195187" cy="340305"/>
          </a:xfrm>
        </p:spPr>
        <p:txBody>
          <a:bodyPr>
            <a:noAutofit/>
          </a:bodyPr>
          <a:lstStyle/>
          <a:p>
            <a:r>
              <a:rPr lang="bg-BG" sz="2000" b="1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bg-BG" sz="2000" b="1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Title 11"/>
          <p:cNvSpPr txBox="1">
            <a:spLocks/>
          </p:cNvSpPr>
          <p:nvPr/>
        </p:nvSpPr>
        <p:spPr>
          <a:xfrm>
            <a:off x="332204" y="1360503"/>
            <a:ext cx="8350504" cy="5195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bg-BG" sz="2400" b="1" i="1" u="sng" dirty="0" smtClean="0">
                <a:solidFill>
                  <a:srgbClr val="00B050"/>
                </a:solidFill>
              </a:rPr>
              <a:t>Изпълнение на стратегията за ПО1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08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98501" y="1378947"/>
            <a:ext cx="8350504" cy="5195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bg-BG" sz="2400" b="1" i="1" u="sng" dirty="0" smtClean="0">
                <a:solidFill>
                  <a:srgbClr val="00B050"/>
                </a:solidFill>
              </a:rPr>
              <a:t>Изпълнение на Стратегията за ПО1 – 2017 г.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6179454"/>
            <a:ext cx="9097650" cy="67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95536" y="1988840"/>
            <a:ext cx="8437782" cy="468052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bg-BG" sz="2000" b="1" i="1" dirty="0" smtClean="0">
                <a:latin typeface="+mj-lt"/>
                <a:cs typeface="Arial" panose="020B0604020202020204" pitchFamily="34" charset="0"/>
              </a:rPr>
              <a:t>Обявяване на 3 процедури на обща стойност 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1 818 882 </a:t>
            </a:r>
            <a:r>
              <a:rPr lang="ru-RU" sz="2000" b="1" i="1" dirty="0" smtClean="0">
                <a:latin typeface="+mj-lt"/>
                <a:cs typeface="Arial" panose="020B0604020202020204" pitchFamily="34" charset="0"/>
              </a:rPr>
              <a:t>641 </a:t>
            </a:r>
            <a:r>
              <a:rPr lang="ru-RU" sz="2000" b="1" i="1" dirty="0" err="1">
                <a:latin typeface="+mj-lt"/>
                <a:cs typeface="Arial" panose="020B0604020202020204" pitchFamily="34" charset="0"/>
              </a:rPr>
              <a:t>лв</a:t>
            </a:r>
            <a:r>
              <a:rPr lang="ru-RU" sz="2000" b="1" i="1" dirty="0" smtClean="0">
                <a:latin typeface="+mj-lt"/>
                <a:cs typeface="Arial" panose="020B0604020202020204" pitchFamily="34" charset="0"/>
              </a:rPr>
              <a:t>. (122% от ресурса)</a:t>
            </a:r>
            <a:r>
              <a:rPr lang="bg-BG" sz="2000" b="1" i="1" dirty="0" smtClean="0">
                <a:latin typeface="+mj-lt"/>
                <a:cs typeface="Arial" panose="020B0604020202020204" pitchFamily="34" charset="0"/>
              </a:rPr>
              <a:t>:</a:t>
            </a:r>
          </a:p>
          <a:p>
            <a:pPr marL="0" indent="0">
              <a:buNone/>
            </a:pPr>
            <a:r>
              <a:rPr lang="ru-RU" sz="2000" b="1" i="1" dirty="0" smtClean="0">
                <a:latin typeface="+mj-lt"/>
                <a:cs typeface="Arial" panose="020B0604020202020204" pitchFamily="34" charset="0"/>
              </a:rPr>
              <a:t>- П</a:t>
            </a:r>
            <a:r>
              <a:rPr lang="bg-BG" sz="2000" b="1" i="1" dirty="0" err="1">
                <a:latin typeface="+mj-lt"/>
                <a:cs typeface="Arial" panose="020B0604020202020204" pitchFamily="34" charset="0"/>
              </a:rPr>
              <a:t>роцедура</a:t>
            </a:r>
            <a:r>
              <a:rPr lang="bg-BG" sz="2000" b="1" i="1" dirty="0">
                <a:latin typeface="+mj-lt"/>
                <a:cs typeface="Arial" panose="020B0604020202020204" pitchFamily="34" charset="0"/>
              </a:rPr>
              <a:t> на ДП „ВиК инфраструктура Смолян“</a:t>
            </a:r>
            <a:endParaRPr lang="ru-RU" sz="2000" b="1" i="1" dirty="0">
              <a:latin typeface="+mj-lt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000" b="1" i="1" dirty="0">
                <a:latin typeface="+mj-lt"/>
              </a:rPr>
              <a:t> 	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Индикативна </a:t>
            </a:r>
            <a:r>
              <a:rPr lang="ru-RU" sz="2000" b="1" i="1" dirty="0" err="1">
                <a:latin typeface="+mj-lt"/>
                <a:cs typeface="Arial" panose="020B0604020202020204" pitchFamily="34" charset="0"/>
              </a:rPr>
              <a:t>стойност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 - </a:t>
            </a:r>
            <a:r>
              <a:rPr lang="bg-BG" sz="2000" b="1" i="1" dirty="0">
                <a:latin typeface="+mj-lt"/>
                <a:cs typeface="Arial" panose="020B0604020202020204" pitchFamily="34" charset="0"/>
              </a:rPr>
              <a:t>70</a:t>
            </a:r>
            <a:r>
              <a:rPr lang="en-GB" sz="2000" b="1" i="1" dirty="0">
                <a:latin typeface="+mj-lt"/>
                <a:cs typeface="Arial" panose="020B0604020202020204" pitchFamily="34" charset="0"/>
              </a:rPr>
              <a:t> 000 000 </a:t>
            </a:r>
            <a:r>
              <a:rPr lang="ru-RU" sz="2000" b="1" i="1" dirty="0" err="1">
                <a:latin typeface="+mj-lt"/>
                <a:cs typeface="Arial" panose="020B0604020202020204" pitchFamily="34" charset="0"/>
              </a:rPr>
              <a:t>лв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.; </a:t>
            </a:r>
          </a:p>
          <a:p>
            <a:pPr marL="0" indent="0">
              <a:buNone/>
            </a:pPr>
            <a:r>
              <a:rPr lang="ru-RU" sz="2000" b="1" i="1" dirty="0">
                <a:latin typeface="+mj-lt"/>
                <a:cs typeface="Arial" panose="020B0604020202020204" pitchFamily="34" charset="0"/>
              </a:rPr>
              <a:t>	</a:t>
            </a:r>
            <a:r>
              <a:rPr lang="ru-RU" sz="2000" b="1" i="1" dirty="0" err="1">
                <a:latin typeface="+mj-lt"/>
                <a:cs typeface="Arial" panose="020B0604020202020204" pitchFamily="34" charset="0"/>
              </a:rPr>
              <a:t>Бенефициент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 – </a:t>
            </a:r>
            <a:r>
              <a:rPr lang="bg-BG" sz="2000" b="1" i="1" dirty="0">
                <a:latin typeface="+mj-lt"/>
                <a:cs typeface="Arial" panose="020B0604020202020204" pitchFamily="34" charset="0"/>
              </a:rPr>
              <a:t>ВиК ЕООД Смолян. </a:t>
            </a:r>
          </a:p>
          <a:p>
            <a:pPr marL="0" indent="0">
              <a:buNone/>
            </a:pPr>
            <a:r>
              <a:rPr lang="ru-RU" sz="2000" b="1" i="1" dirty="0" smtClean="0">
                <a:latin typeface="+mj-lt"/>
                <a:cs typeface="Arial" panose="020B0604020202020204" pitchFamily="34" charset="0"/>
              </a:rPr>
              <a:t>- </a:t>
            </a:r>
            <a:r>
              <a:rPr lang="ru-RU" sz="2000" b="1" i="1" dirty="0" err="1" smtClean="0">
                <a:latin typeface="+mj-lt"/>
                <a:cs typeface="Arial" panose="020B0604020202020204" pitchFamily="34" charset="0"/>
              </a:rPr>
              <a:t>Предоставяне</a:t>
            </a:r>
            <a:r>
              <a:rPr lang="ru-RU" sz="2000" b="1" i="1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на </a:t>
            </a:r>
            <a:r>
              <a:rPr lang="ru-RU" sz="2000" b="1" i="1" dirty="0" err="1">
                <a:latin typeface="+mj-lt"/>
                <a:cs typeface="Arial" panose="020B0604020202020204" pitchFamily="34" charset="0"/>
              </a:rPr>
              <a:t>финансови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 </a:t>
            </a:r>
            <a:r>
              <a:rPr lang="ru-RU" sz="2000" b="1" i="1" dirty="0" err="1">
                <a:latin typeface="+mj-lt"/>
                <a:cs typeface="Arial" panose="020B0604020202020204" pitchFamily="34" charset="0"/>
              </a:rPr>
              <a:t>инструменти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 чрез Фонд на </a:t>
            </a:r>
            <a:r>
              <a:rPr lang="ru-RU" sz="2000" b="1" i="1" dirty="0" err="1">
                <a:latin typeface="+mj-lt"/>
                <a:cs typeface="Arial" panose="020B0604020202020204" pitchFamily="34" charset="0"/>
              </a:rPr>
              <a:t>фондовете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ru-RU" sz="2000" b="1" i="1" dirty="0">
                <a:latin typeface="+mj-lt"/>
              </a:rPr>
              <a:t>	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Обща </a:t>
            </a:r>
            <a:r>
              <a:rPr lang="ru-RU" sz="2000" b="1" i="1" dirty="0" err="1">
                <a:latin typeface="+mj-lt"/>
                <a:cs typeface="Arial" panose="020B0604020202020204" pitchFamily="34" charset="0"/>
              </a:rPr>
              <a:t>стойност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: </a:t>
            </a:r>
            <a:r>
              <a:rPr lang="en-GB" sz="2000" b="1" i="1" dirty="0">
                <a:latin typeface="+mj-lt"/>
                <a:cs typeface="Arial" panose="020B0604020202020204" pitchFamily="34" charset="0"/>
              </a:rPr>
              <a:t>198 882 641</a:t>
            </a:r>
            <a:r>
              <a:rPr lang="bg-BG" sz="2000" b="1" i="1" dirty="0">
                <a:latin typeface="+mj-lt"/>
                <a:cs typeface="Arial" panose="020B0604020202020204" pitchFamily="34" charset="0"/>
              </a:rPr>
              <a:t> лв. 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ru-RU" sz="2000" b="1" i="1" dirty="0" smtClean="0">
                <a:latin typeface="+mj-lt"/>
                <a:cs typeface="Arial" panose="020B0604020202020204" pitchFamily="34" charset="0"/>
              </a:rPr>
              <a:t>- Процедура 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на </a:t>
            </a:r>
            <a:r>
              <a:rPr lang="ru-RU" sz="2000" b="1" i="1" dirty="0" smtClean="0">
                <a:latin typeface="+mj-lt"/>
                <a:cs typeface="Arial" panose="020B0604020202020204" pitchFamily="34" charset="0"/>
              </a:rPr>
              <a:t>ДП </a:t>
            </a:r>
            <a:r>
              <a:rPr lang="bg-BG" sz="2000" b="1" i="1" dirty="0">
                <a:latin typeface="+mj-lt"/>
                <a:cs typeface="Arial" panose="020B0604020202020204" pitchFamily="34" charset="0"/>
              </a:rPr>
              <a:t>„</a:t>
            </a:r>
            <a:r>
              <a:rPr lang="en-GB" sz="2000" b="1" i="1" dirty="0">
                <a:latin typeface="+mj-lt"/>
                <a:cs typeface="Arial" panose="020B0604020202020204" pitchFamily="34" charset="0"/>
              </a:rPr>
              <a:t>ВиК </a:t>
            </a:r>
            <a:r>
              <a:rPr lang="en-GB" sz="2000" b="1" i="1" dirty="0" err="1">
                <a:latin typeface="+mj-lt"/>
                <a:cs typeface="Arial" panose="020B0604020202020204" pitchFamily="34" charset="0"/>
              </a:rPr>
              <a:t>проекти</a:t>
            </a:r>
            <a:r>
              <a:rPr lang="en-GB" sz="2000" b="1" i="1" dirty="0">
                <a:latin typeface="+mj-lt"/>
                <a:cs typeface="Arial" panose="020B0604020202020204" pitchFamily="34" charset="0"/>
              </a:rPr>
              <a:t> в </a:t>
            </a:r>
            <a:r>
              <a:rPr lang="en-GB" sz="2000" b="1" i="1" dirty="0" err="1">
                <a:latin typeface="+mj-lt"/>
                <a:cs typeface="Arial" panose="020B0604020202020204" pitchFamily="34" charset="0"/>
              </a:rPr>
              <a:t>консолидирани</a:t>
            </a:r>
            <a:r>
              <a:rPr lang="en-GB" sz="2000" b="1" i="1" dirty="0">
                <a:latin typeface="+mj-lt"/>
                <a:cs typeface="Arial" panose="020B0604020202020204" pitchFamily="34" charset="0"/>
              </a:rPr>
              <a:t> </a:t>
            </a:r>
            <a:r>
              <a:rPr lang="en-GB" sz="2000" b="1" i="1" dirty="0" err="1">
                <a:latin typeface="+mj-lt"/>
                <a:cs typeface="Arial" panose="020B0604020202020204" pitchFamily="34" charset="0"/>
              </a:rPr>
              <a:t>района</a:t>
            </a:r>
            <a:r>
              <a:rPr lang="en-GB" sz="2000" b="1" i="1" dirty="0">
                <a:latin typeface="+mj-lt"/>
                <a:cs typeface="Arial" panose="020B0604020202020204" pitchFamily="34" charset="0"/>
              </a:rPr>
              <a:t> (</a:t>
            </a:r>
            <a:r>
              <a:rPr lang="en-GB" sz="2000" b="1" i="1" dirty="0" err="1">
                <a:latin typeface="+mj-lt"/>
                <a:cs typeface="Arial" panose="020B0604020202020204" pitchFamily="34" charset="0"/>
              </a:rPr>
              <a:t>вкл</a:t>
            </a:r>
            <a:r>
              <a:rPr lang="en-GB" sz="2000" b="1" i="1" dirty="0">
                <a:latin typeface="+mj-lt"/>
                <a:cs typeface="Arial" panose="020B0604020202020204" pitchFamily="34" charset="0"/>
              </a:rPr>
              <a:t>. </a:t>
            </a:r>
            <a:r>
              <a:rPr lang="en-GB" sz="2000" b="1" i="1" dirty="0" err="1">
                <a:latin typeface="+mj-lt"/>
                <a:cs typeface="Arial" panose="020B0604020202020204" pitchFamily="34" charset="0"/>
              </a:rPr>
              <a:t>София</a:t>
            </a:r>
            <a:r>
              <a:rPr lang="en-GB" sz="2000" b="1" i="1" dirty="0">
                <a:latin typeface="+mj-lt"/>
                <a:cs typeface="Arial" panose="020B0604020202020204" pitchFamily="34" charset="0"/>
              </a:rPr>
              <a:t>)</a:t>
            </a:r>
            <a:r>
              <a:rPr lang="bg-BG" sz="2000" b="1" i="1" dirty="0">
                <a:latin typeface="+mj-lt"/>
                <a:cs typeface="Arial" panose="020B0604020202020204" pitchFamily="34" charset="0"/>
              </a:rPr>
              <a:t>, обслужвани от един ВиК оператор, идентифицирани като приоритетни в РПИП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“  </a:t>
            </a:r>
          </a:p>
          <a:p>
            <a:pPr marL="0" indent="0">
              <a:buNone/>
            </a:pPr>
            <a:r>
              <a:rPr lang="ru-RU" sz="2000" b="1" i="1" dirty="0">
                <a:latin typeface="+mj-lt"/>
              </a:rPr>
              <a:t>       	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Индикативна </a:t>
            </a:r>
            <a:r>
              <a:rPr lang="ru-RU" sz="2000" b="1" i="1" dirty="0" err="1">
                <a:latin typeface="+mj-lt"/>
                <a:cs typeface="Arial" panose="020B0604020202020204" pitchFamily="34" charset="0"/>
              </a:rPr>
              <a:t>стойност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 </a:t>
            </a:r>
            <a:r>
              <a:rPr lang="en-US" sz="2000" b="1" i="1" dirty="0">
                <a:latin typeface="+mj-lt"/>
                <a:cs typeface="Arial" panose="020B0604020202020204" pitchFamily="34" charset="0"/>
              </a:rPr>
              <a:t> </a:t>
            </a:r>
            <a:r>
              <a:rPr lang="en-GB" sz="2000" b="1" i="1" dirty="0">
                <a:latin typeface="+mj-lt"/>
                <a:cs typeface="Arial" panose="020B0604020202020204" pitchFamily="34" charset="0"/>
              </a:rPr>
              <a:t>1 </a:t>
            </a:r>
            <a:r>
              <a:rPr lang="bg-BG" sz="2000" b="1" i="1" dirty="0">
                <a:latin typeface="+mj-lt"/>
                <a:cs typeface="Arial" panose="020B0604020202020204" pitchFamily="34" charset="0"/>
              </a:rPr>
              <a:t>550</a:t>
            </a:r>
            <a:r>
              <a:rPr lang="en-GB" sz="2000" b="1" i="1" dirty="0">
                <a:latin typeface="+mj-lt"/>
                <a:cs typeface="Arial" panose="020B0604020202020204" pitchFamily="34" charset="0"/>
              </a:rPr>
              <a:t> </a:t>
            </a:r>
            <a:r>
              <a:rPr lang="bg-BG" sz="2000" b="1" i="1" dirty="0">
                <a:latin typeface="+mj-lt"/>
                <a:cs typeface="Arial" panose="020B0604020202020204" pitchFamily="34" charset="0"/>
              </a:rPr>
              <a:t>000</a:t>
            </a:r>
            <a:r>
              <a:rPr lang="en-GB" sz="2000" b="1" i="1" dirty="0">
                <a:latin typeface="+mj-lt"/>
                <a:cs typeface="Arial" panose="020B0604020202020204" pitchFamily="34" charset="0"/>
              </a:rPr>
              <a:t> </a:t>
            </a:r>
            <a:r>
              <a:rPr lang="bg-BG" sz="2000" b="1" i="1" dirty="0">
                <a:latin typeface="+mj-lt"/>
                <a:cs typeface="Arial" panose="020B0604020202020204" pitchFamily="34" charset="0"/>
              </a:rPr>
              <a:t>000</a:t>
            </a:r>
            <a:r>
              <a:rPr lang="en-GB" sz="2000" b="1" i="1" dirty="0">
                <a:latin typeface="+mj-lt"/>
                <a:cs typeface="Arial" panose="020B0604020202020204" pitchFamily="34" charset="0"/>
              </a:rPr>
              <a:t> </a:t>
            </a:r>
            <a:r>
              <a:rPr lang="bg-BG" sz="2000" b="1" i="1" dirty="0">
                <a:latin typeface="+mj-lt"/>
                <a:cs typeface="Arial" panose="020B0604020202020204" pitchFamily="34" charset="0"/>
              </a:rPr>
              <a:t> лв.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;  </a:t>
            </a:r>
          </a:p>
          <a:p>
            <a:pPr marL="0" indent="0">
              <a:buNone/>
            </a:pPr>
            <a:r>
              <a:rPr lang="ru-RU" sz="2000" b="1" i="1" dirty="0">
                <a:latin typeface="+mj-lt"/>
                <a:cs typeface="Arial" panose="020B0604020202020204" pitchFamily="34" charset="0"/>
              </a:rPr>
              <a:t>	</a:t>
            </a:r>
            <a:r>
              <a:rPr lang="ru-RU" sz="2000" b="1" i="1" dirty="0" err="1">
                <a:latin typeface="+mj-lt"/>
                <a:cs typeface="Arial" panose="020B0604020202020204" pitchFamily="34" charset="0"/>
              </a:rPr>
              <a:t>Бенефициенти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 – </a:t>
            </a:r>
            <a:r>
              <a:rPr lang="bg-BG" sz="2000" b="1" i="1" dirty="0">
                <a:latin typeface="+mj-lt"/>
                <a:cs typeface="Arial" panose="020B0604020202020204" pitchFamily="34" charset="0"/>
              </a:rPr>
              <a:t>съответния регионален ВиК </a:t>
            </a:r>
            <a:r>
              <a:rPr lang="bg-BG" sz="2000" b="1" i="1" dirty="0" smtClean="0">
                <a:latin typeface="+mj-lt"/>
                <a:cs typeface="Arial" panose="020B0604020202020204" pitchFamily="34" charset="0"/>
              </a:rPr>
              <a:t>оператор</a:t>
            </a:r>
            <a:r>
              <a:rPr lang="en-US" sz="2000" b="1" i="1" dirty="0" smtClean="0">
                <a:latin typeface="+mj-lt"/>
                <a:cs typeface="Arial" panose="020B0604020202020204" pitchFamily="34" charset="0"/>
              </a:rPr>
              <a:t>/</a:t>
            </a:r>
            <a:r>
              <a:rPr lang="bg-BG" sz="2000" b="1" i="1" smtClean="0">
                <a:latin typeface="+mj-lt"/>
                <a:cs typeface="Arial" panose="020B0604020202020204" pitchFamily="34" charset="0"/>
              </a:rPr>
              <a:t>СО.</a:t>
            </a:r>
            <a:endParaRPr lang="bg-BG" sz="2000" b="1" i="1" dirty="0">
              <a:latin typeface="+mj-lt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bg-BG" sz="2000" b="1" i="1" dirty="0" smtClean="0">
              <a:latin typeface="+mj-lt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bg-BG" sz="2000" b="1" i="1" dirty="0" smtClean="0">
                <a:latin typeface="+mj-lt"/>
                <a:cs typeface="Arial" panose="020B0604020202020204" pitchFamily="34" charset="0"/>
              </a:rPr>
              <a:t>Сключване на 4 бр. АДБФП /ЗБФП </a:t>
            </a:r>
            <a:r>
              <a:rPr lang="bg-BG" sz="2000" b="1" i="1" dirty="0">
                <a:latin typeface="+mj-lt"/>
                <a:cs typeface="Arial" panose="020B0604020202020204" pitchFamily="34" charset="0"/>
              </a:rPr>
              <a:t> </a:t>
            </a:r>
            <a:r>
              <a:rPr lang="bg-BG" sz="2000" b="1" i="1" dirty="0" smtClean="0">
                <a:latin typeface="+mj-lt"/>
                <a:cs typeface="Arial" panose="020B0604020202020204" pitchFamily="34" charset="0"/>
              </a:rPr>
              <a:t>на стойност 128 974 237 лв. 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13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98501" y="1378947"/>
            <a:ext cx="8350504" cy="5195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bg-BG" sz="2400" b="1" i="1" u="sng" dirty="0" smtClean="0">
                <a:solidFill>
                  <a:srgbClr val="00B050"/>
                </a:solidFill>
              </a:rPr>
              <a:t>Изпълнение на Стратегията за ПО1 – 2018 г.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6179454"/>
            <a:ext cx="9097650" cy="67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95536" y="1988840"/>
            <a:ext cx="8437782" cy="302433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bg-BG" sz="2000" b="1" i="1" dirty="0" smtClean="0">
                <a:latin typeface="+mj-lt"/>
                <a:cs typeface="Arial" panose="020B0604020202020204" pitchFamily="34" charset="0"/>
              </a:rPr>
              <a:t>Обявяване на 1 бр. процедура</a:t>
            </a:r>
            <a:r>
              <a:rPr lang="en-US" sz="2000" b="1" i="1" dirty="0" smtClean="0">
                <a:latin typeface="+mj-lt"/>
                <a:cs typeface="Arial" panose="020B0604020202020204" pitchFamily="34" charset="0"/>
              </a:rPr>
              <a:t>:</a:t>
            </a:r>
          </a:p>
          <a:p>
            <a:pPr marL="0" indent="0">
              <a:buNone/>
            </a:pPr>
            <a:r>
              <a:rPr lang="en-US" sz="2000" b="1" i="1" dirty="0" smtClean="0">
                <a:latin typeface="+mj-lt"/>
                <a:cs typeface="Arial" panose="020B0604020202020204" pitchFamily="34" charset="0"/>
              </a:rPr>
              <a:t>- </a:t>
            </a:r>
            <a:r>
              <a:rPr lang="ru-RU" sz="2000" b="1" i="1" dirty="0" smtClean="0">
                <a:latin typeface="+mj-lt"/>
                <a:cs typeface="Arial" panose="020B0604020202020204" pitchFamily="34" charset="0"/>
              </a:rPr>
              <a:t>П</a:t>
            </a:r>
            <a:r>
              <a:rPr lang="bg-BG" sz="2000" b="1" i="1" dirty="0" err="1">
                <a:latin typeface="+mj-lt"/>
                <a:cs typeface="Arial" panose="020B0604020202020204" pitchFamily="34" charset="0"/>
              </a:rPr>
              <a:t>роцедура</a:t>
            </a:r>
            <a:r>
              <a:rPr lang="bg-BG" sz="2000" b="1" i="1" dirty="0">
                <a:latin typeface="+mj-lt"/>
                <a:cs typeface="Arial" panose="020B0604020202020204" pitchFamily="34" charset="0"/>
              </a:rPr>
              <a:t> на ДП </a:t>
            </a:r>
            <a:r>
              <a:rPr lang="bg-BG" sz="2000" b="1" i="1" dirty="0" smtClean="0">
                <a:latin typeface="+mj-lt"/>
                <a:cs typeface="Arial" panose="020B0604020202020204" pitchFamily="34" charset="0"/>
              </a:rPr>
              <a:t>„</a:t>
            </a:r>
            <a:r>
              <a:rPr lang="en-US" sz="2000" b="1" i="1" dirty="0">
                <a:latin typeface="+mj-lt"/>
                <a:cs typeface="Arial" panose="020B0604020202020204" pitchFamily="34" charset="0"/>
              </a:rPr>
              <a:t>T</a:t>
            </a:r>
            <a:r>
              <a:rPr lang="ru-RU" sz="2000" b="1" i="1" dirty="0" err="1" smtClean="0">
                <a:latin typeface="+mj-lt"/>
                <a:cs typeface="Arial" panose="020B0604020202020204" pitchFamily="34" charset="0"/>
              </a:rPr>
              <a:t>рети</a:t>
            </a:r>
            <a:r>
              <a:rPr lang="ru-RU" sz="2000" b="1" i="1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ru-RU" sz="2000" b="1" i="1" dirty="0" err="1">
                <a:latin typeface="+mj-lt"/>
                <a:cs typeface="Arial" panose="020B0604020202020204" pitchFamily="34" charset="0"/>
              </a:rPr>
              <a:t>цикъл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 от ПУРБ и </a:t>
            </a:r>
            <a:r>
              <a:rPr lang="ru-RU" sz="2000" b="1" i="1" dirty="0" err="1">
                <a:latin typeface="+mj-lt"/>
                <a:cs typeface="Arial" panose="020B0604020202020204" pitchFamily="34" charset="0"/>
              </a:rPr>
              <a:t>Морската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 стратегия </a:t>
            </a:r>
            <a:r>
              <a:rPr lang="bg-BG" sz="2000" b="1" i="1" dirty="0">
                <a:latin typeface="+mj-lt"/>
                <a:cs typeface="Arial" panose="020B0604020202020204" pitchFamily="34" charset="0"/>
              </a:rPr>
              <a:t>(2022 -2027 г</a:t>
            </a:r>
            <a:r>
              <a:rPr lang="bg-BG" sz="2000" b="1" i="1" dirty="0" smtClean="0">
                <a:latin typeface="+mj-lt"/>
                <a:cs typeface="Arial" panose="020B0604020202020204" pitchFamily="34" charset="0"/>
              </a:rPr>
              <a:t>.)“</a:t>
            </a:r>
            <a:endParaRPr lang="ru-RU" sz="2000" b="1" i="1" dirty="0">
              <a:latin typeface="+mj-lt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000" b="1" i="1" dirty="0">
                <a:latin typeface="+mj-lt"/>
              </a:rPr>
              <a:t> 	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Индикативна </a:t>
            </a:r>
            <a:r>
              <a:rPr lang="ru-RU" sz="2000" b="1" i="1" dirty="0" err="1">
                <a:latin typeface="+mj-lt"/>
                <a:cs typeface="Arial" panose="020B0604020202020204" pitchFamily="34" charset="0"/>
              </a:rPr>
              <a:t>стойност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 - </a:t>
            </a:r>
            <a:r>
              <a:rPr lang="en-US" sz="2000" b="1" i="1" dirty="0" smtClean="0">
                <a:latin typeface="+mj-lt"/>
                <a:cs typeface="Arial" panose="020B0604020202020204" pitchFamily="34" charset="0"/>
              </a:rPr>
              <a:t>2</a:t>
            </a:r>
            <a:r>
              <a:rPr lang="bg-BG" sz="2000" b="1" i="1" dirty="0" smtClean="0">
                <a:latin typeface="+mj-lt"/>
                <a:cs typeface="Arial" panose="020B0604020202020204" pitchFamily="34" charset="0"/>
              </a:rPr>
              <a:t>0</a:t>
            </a:r>
            <a:r>
              <a:rPr lang="en-GB" sz="2000" b="1" i="1" dirty="0">
                <a:latin typeface="+mj-lt"/>
                <a:cs typeface="Arial" panose="020B0604020202020204" pitchFamily="34" charset="0"/>
              </a:rPr>
              <a:t> 000 000 </a:t>
            </a:r>
            <a:r>
              <a:rPr lang="ru-RU" sz="2000" b="1" i="1" dirty="0" err="1">
                <a:latin typeface="+mj-lt"/>
                <a:cs typeface="Arial" panose="020B0604020202020204" pitchFamily="34" charset="0"/>
              </a:rPr>
              <a:t>лв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.; </a:t>
            </a:r>
          </a:p>
          <a:p>
            <a:pPr marL="0" indent="0">
              <a:buNone/>
            </a:pPr>
            <a:r>
              <a:rPr lang="ru-RU" sz="2000" b="1" i="1" dirty="0">
                <a:latin typeface="+mj-lt"/>
                <a:cs typeface="Arial" panose="020B0604020202020204" pitchFamily="34" charset="0"/>
              </a:rPr>
              <a:t>	</a:t>
            </a:r>
            <a:r>
              <a:rPr lang="ru-RU" sz="2000" b="1" i="1" dirty="0" err="1">
                <a:latin typeface="+mj-lt"/>
                <a:cs typeface="Arial" panose="020B0604020202020204" pitchFamily="34" charset="0"/>
              </a:rPr>
              <a:t>Бенефициент</a:t>
            </a:r>
            <a:r>
              <a:rPr lang="ru-RU" sz="2000" b="1" i="1" dirty="0">
                <a:latin typeface="+mj-lt"/>
                <a:cs typeface="Arial" panose="020B0604020202020204" pitchFamily="34" charset="0"/>
              </a:rPr>
              <a:t> </a:t>
            </a:r>
            <a:r>
              <a:rPr lang="ru-RU" sz="2000" b="1" i="1" dirty="0" smtClean="0">
                <a:latin typeface="+mj-lt"/>
                <a:cs typeface="Arial" panose="020B0604020202020204" pitchFamily="34" charset="0"/>
              </a:rPr>
              <a:t>–</a:t>
            </a:r>
            <a:r>
              <a:rPr lang="en-US" sz="2000" b="1" i="1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bg-BG" sz="2000" b="1" i="1" dirty="0" smtClean="0">
                <a:latin typeface="+mj-lt"/>
                <a:cs typeface="Arial" panose="020B0604020202020204" pitchFamily="34" charset="0"/>
              </a:rPr>
              <a:t>дирекция </a:t>
            </a:r>
            <a:r>
              <a:rPr lang="bg-BG" sz="2000" b="1" i="1" dirty="0">
                <a:latin typeface="+mj-lt"/>
                <a:cs typeface="Arial" panose="020B0604020202020204" pitchFamily="34" charset="0"/>
              </a:rPr>
              <a:t>УВ в </a:t>
            </a:r>
            <a:r>
              <a:rPr lang="bg-BG" sz="2000" b="1" i="1" dirty="0" smtClean="0">
                <a:latin typeface="+mj-lt"/>
                <a:cs typeface="Arial" panose="020B0604020202020204" pitchFamily="34" charset="0"/>
              </a:rPr>
              <a:t>МОСВ.</a:t>
            </a:r>
            <a:endParaRPr lang="en-US" sz="2000" b="1" i="1" dirty="0">
              <a:latin typeface="+mj-lt"/>
              <a:cs typeface="Arial" panose="020B0604020202020204" pitchFamily="34" charset="0"/>
            </a:endParaRPr>
          </a:p>
          <a:p>
            <a:endParaRPr lang="en-US" sz="1800" b="1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77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bg-BG" sz="3600" b="1" dirty="0" smtClean="0"/>
              <a:t/>
            </a:r>
            <a:br>
              <a:rPr lang="bg-BG" sz="3600" b="1" dirty="0" smtClean="0"/>
            </a:br>
            <a: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БЛАГОДАРЯ ЗА ВНИМАНИЕТО!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ope@moew.government.bg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://ope.moew.government.bg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" y="4551853"/>
            <a:ext cx="9108504" cy="232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06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2382</TotalTime>
  <Words>178</Words>
  <Application>Microsoft Office PowerPoint</Application>
  <PresentationFormat>On-screen Show (4:3)</PresentationFormat>
  <Paragraphs>33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 Стратегически план за изпълнение на ПО1 Води на ОПОС 2014-2020 г.  </vt:lpstr>
      <vt:lpstr> </vt:lpstr>
      <vt:lpstr>Изпълнение на Стратегията за ПО1 – 2017 г.</vt:lpstr>
      <vt:lpstr>Изпълнение на Стратегията за ПО1 – 2018 г.</vt:lpstr>
      <vt:lpstr> БЛАГОДАРЯ ЗА ВНИМАНИЕТО!   ope@moew.government.bg  http://ope.moew.government.bg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NMihova</dc:creator>
  <cp:lastModifiedBy>Programming</cp:lastModifiedBy>
  <cp:revision>194</cp:revision>
  <dcterms:created xsi:type="dcterms:W3CDTF">2015-09-08T07:54:54Z</dcterms:created>
  <dcterms:modified xsi:type="dcterms:W3CDTF">2017-06-08T05:59:30Z</dcterms:modified>
</cp:coreProperties>
</file>