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0" r:id="rId2"/>
    <p:sldId id="284" r:id="rId3"/>
    <p:sldId id="289" r:id="rId4"/>
    <p:sldId id="258" r:id="rId5"/>
    <p:sldId id="292" r:id="rId6"/>
    <p:sldId id="291" r:id="rId7"/>
    <p:sldId id="304" r:id="rId8"/>
    <p:sldId id="305" r:id="rId9"/>
    <p:sldId id="293" r:id="rId10"/>
    <p:sldId id="295" r:id="rId11"/>
    <p:sldId id="294" r:id="rId12"/>
    <p:sldId id="296" r:id="rId13"/>
    <p:sldId id="307" r:id="rId14"/>
    <p:sldId id="297" r:id="rId15"/>
    <p:sldId id="306" r:id="rId16"/>
    <p:sldId id="299" r:id="rId17"/>
    <p:sldId id="302" r:id="rId18"/>
    <p:sldId id="269" r:id="rId19"/>
  </p:sldIdLst>
  <p:sldSz cx="9144000" cy="6858000" type="screen4x3"/>
  <p:notesSz cx="68580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rogramming" initials="P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24" autoAdjust="0"/>
    <p:restoredTop sz="95668" autoAdjust="0"/>
  </p:normalViewPr>
  <p:slideViewPr>
    <p:cSldViewPr>
      <p:cViewPr>
        <p:scale>
          <a:sx n="100" d="100"/>
          <a:sy n="100" d="100"/>
        </p:scale>
        <p:origin x="-1027" y="5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D0BB9-4E50-4EDF-A67D-EF517E0B966B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35DFC-BBE1-4CDA-B981-A5954F5C1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5407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24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ope@moew.government.bg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8609" y="1628800"/>
            <a:ext cx="7772400" cy="2736304"/>
          </a:xfrm>
        </p:spPr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/>
              <a:t/>
            </a:r>
            <a:br>
              <a:rPr lang="bg-BG" sz="3600" b="1" dirty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Оперативна </a:t>
            </a: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програма</a:t>
            </a: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Околна</a:t>
            </a: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среда </a:t>
            </a: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2014-2020 г</a:t>
            </a: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Какво</a:t>
            </a: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постигнахме</a:t>
            </a: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</a:t>
            </a: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 г. </a:t>
            </a:r>
            <a:b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какво</a:t>
            </a: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предстои</a:t>
            </a: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355976" y="6021288"/>
            <a:ext cx="4608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altLang="bg-BG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Комитет за наблюдение</a:t>
            </a:r>
            <a:r>
              <a:rPr lang="en-US" altLang="bg-BG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endParaRPr lang="bg-BG" altLang="bg-BG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bg-BG" altLang="bg-BG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</a:t>
            </a:r>
            <a:r>
              <a:rPr lang="en-US" altLang="bg-BG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bg-BG" altLang="bg-BG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юни </a:t>
            </a:r>
            <a:r>
              <a:rPr lang="bg-BG" altLang="bg-BG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2017 г., гр. София</a:t>
            </a:r>
            <a:endParaRPr lang="bg-BG" altLang="bg-BG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360502"/>
            <a:ext cx="6408712" cy="7003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Факти </a:t>
            </a:r>
            <a:r>
              <a:rPr lang="bg-BG" sz="2400" b="1" i="1" dirty="0">
                <a:solidFill>
                  <a:srgbClr val="00B050"/>
                </a:solidFill>
              </a:rPr>
              <a:t>и </a:t>
            </a:r>
            <a:r>
              <a:rPr lang="bg-BG" sz="2400" b="1" i="1" dirty="0" smtClean="0">
                <a:solidFill>
                  <a:srgbClr val="00B050"/>
                </a:solidFill>
              </a:rPr>
              <a:t>събития през 2016 г</a:t>
            </a:r>
            <a:r>
              <a:rPr lang="bg-BG" sz="2400" b="1" i="1" smtClean="0">
                <a:solidFill>
                  <a:srgbClr val="00B050"/>
                </a:solidFill>
              </a:rPr>
              <a:t>. (6) </a:t>
            </a:r>
            <a:r>
              <a:rPr lang="bg-BG" sz="2400" b="1" i="1" dirty="0" smtClean="0">
                <a:solidFill>
                  <a:srgbClr val="00B050"/>
                </a:solidFill>
              </a:rPr>
              <a:t>– </a:t>
            </a:r>
            <a:r>
              <a:rPr lang="bg-BG" sz="2400" b="1" i="1" smtClean="0">
                <a:solidFill>
                  <a:srgbClr val="00B050"/>
                </a:solidFill>
              </a:rPr>
              <a:t/>
            </a:r>
            <a:br>
              <a:rPr lang="bg-BG" sz="2400" b="1" i="1" smtClean="0">
                <a:solidFill>
                  <a:srgbClr val="00B050"/>
                </a:solidFill>
              </a:rPr>
            </a:br>
            <a:r>
              <a:rPr lang="bg-BG" sz="2400" b="1" i="1" smtClean="0">
                <a:solidFill>
                  <a:srgbClr val="00B050"/>
                </a:solidFill>
              </a:rPr>
              <a:t>Публични прояви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180975" indent="-180975">
              <a:buNone/>
            </a:pPr>
            <a:endParaRPr lang="ru-RU" sz="1600" b="1" dirty="0" smtClean="0"/>
          </a:p>
          <a:p>
            <a:pPr marL="0" indent="0">
              <a:buNone/>
            </a:pPr>
            <a:r>
              <a:rPr lang="ru-RU" sz="1600" b="1" i="1"/>
              <a:t>Първата част от кампанията се състоя през </a:t>
            </a:r>
            <a:r>
              <a:rPr lang="ru-RU" sz="1600" b="1" i="1" smtClean="0"/>
              <a:t>пролетта на 2016 г. </a:t>
            </a:r>
            <a:r>
              <a:rPr lang="ru-RU" sz="1600" b="1" i="1"/>
              <a:t>с провеждането на национална </a:t>
            </a:r>
            <a:r>
              <a:rPr lang="ru-RU" sz="16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Зелена олимпиада</a:t>
            </a:r>
            <a:r>
              <a:rPr lang="ru-RU" sz="1600" b="1" i="1"/>
              <a:t>, в която над 7000 деца от цялата страна решаваха тестове онлайн. </a:t>
            </a:r>
            <a:endParaRPr lang="ru-RU" sz="1600" b="1" i="1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514" y="3067523"/>
            <a:ext cx="4464496" cy="2983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840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360502"/>
            <a:ext cx="6408712" cy="7003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Факти </a:t>
            </a:r>
            <a:r>
              <a:rPr lang="bg-BG" sz="2400" b="1" i="1" dirty="0">
                <a:solidFill>
                  <a:srgbClr val="00B050"/>
                </a:solidFill>
              </a:rPr>
              <a:t>и </a:t>
            </a:r>
            <a:r>
              <a:rPr lang="bg-BG" sz="2400" b="1" i="1" dirty="0" smtClean="0">
                <a:solidFill>
                  <a:srgbClr val="00B050"/>
                </a:solidFill>
              </a:rPr>
              <a:t>събития през 2016 </a:t>
            </a:r>
            <a:r>
              <a:rPr lang="bg-BG" sz="2400" b="1" i="1" smtClean="0">
                <a:solidFill>
                  <a:srgbClr val="00B050"/>
                </a:solidFill>
              </a:rPr>
              <a:t>г.– </a:t>
            </a:r>
            <a:br>
              <a:rPr lang="bg-BG" sz="2400" b="1" i="1" smtClean="0">
                <a:solidFill>
                  <a:srgbClr val="00B050"/>
                </a:solidFill>
              </a:rPr>
            </a:br>
            <a:r>
              <a:rPr lang="bg-BG" sz="2400" b="1" i="1" smtClean="0">
                <a:solidFill>
                  <a:srgbClr val="00B050"/>
                </a:solidFill>
              </a:rPr>
              <a:t>Публични прояви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539552" y="1772816"/>
            <a:ext cx="8520119" cy="4705416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180975" indent="-180975">
              <a:buNone/>
            </a:pPr>
            <a:endParaRPr lang="ru-RU" sz="1600" b="1" dirty="0" smtClean="0"/>
          </a:p>
          <a:p>
            <a:pPr marL="0" indent="0" algn="just">
              <a:buNone/>
            </a:pPr>
            <a:r>
              <a:rPr lang="bg-BG" sz="1600" b="1" i="1" smtClean="0"/>
              <a:t>          </a:t>
            </a:r>
            <a:endParaRPr lang="ru-RU" sz="1600" b="1" i="1" dirty="0"/>
          </a:p>
          <a:p>
            <a:pPr marL="0" indent="0">
              <a:buNone/>
            </a:pPr>
            <a:endParaRPr lang="ru-RU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456" y="3174498"/>
            <a:ext cx="4469597" cy="2977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95536" y="2276872"/>
            <a:ext cx="835292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smtClean="0"/>
              <a:t> </a:t>
            </a:r>
            <a:r>
              <a:rPr lang="ru-RU" sz="1600" b="1" i="1" smtClean="0"/>
              <a:t>Изнесени </a:t>
            </a:r>
            <a:r>
              <a:rPr lang="ru-RU" sz="1600" b="1" i="1"/>
              <a:t>бяха и 6  спектакъла в градовете с отличници от </a:t>
            </a:r>
            <a:r>
              <a:rPr lang="ru-RU" sz="16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Зелената олимпиада, </a:t>
            </a:r>
            <a:r>
              <a:rPr lang="ru-RU" sz="1600" b="1" i="1"/>
              <a:t>благодарение на които посланията на ОПОС достигнаха над 3200 ученици от различни </a:t>
            </a:r>
            <a:r>
              <a:rPr lang="ru-RU" sz="1600" b="1" i="1" smtClean="0"/>
              <a:t>възрасти.</a:t>
            </a:r>
            <a:endParaRPr lang="en-US" sz="1600" b="1" i="1"/>
          </a:p>
        </p:txBody>
      </p:sp>
    </p:spTree>
    <p:extLst>
      <p:ext uri="{BB962C8B-B14F-4D97-AF65-F5344CB8AC3E}">
        <p14:creationId xmlns:p14="http://schemas.microsoft.com/office/powerpoint/2010/main" val="228535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360502"/>
            <a:ext cx="6408712" cy="7003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Факти </a:t>
            </a:r>
            <a:r>
              <a:rPr lang="bg-BG" sz="2400" b="1" i="1" dirty="0">
                <a:solidFill>
                  <a:srgbClr val="00B050"/>
                </a:solidFill>
              </a:rPr>
              <a:t>и </a:t>
            </a:r>
            <a:r>
              <a:rPr lang="bg-BG" sz="2400" b="1" i="1" dirty="0" smtClean="0">
                <a:solidFill>
                  <a:srgbClr val="00B050"/>
                </a:solidFill>
              </a:rPr>
              <a:t>събития през 2016 </a:t>
            </a:r>
            <a:r>
              <a:rPr lang="bg-BG" sz="2400" b="1" i="1" smtClean="0">
                <a:solidFill>
                  <a:srgbClr val="00B050"/>
                </a:solidFill>
              </a:rPr>
              <a:t>г.– </a:t>
            </a:r>
            <a:br>
              <a:rPr lang="bg-BG" sz="2400" b="1" i="1" smtClean="0">
                <a:solidFill>
                  <a:srgbClr val="00B050"/>
                </a:solidFill>
              </a:rPr>
            </a:br>
            <a:r>
              <a:rPr lang="bg-BG" sz="2400" b="1" i="1" smtClean="0">
                <a:solidFill>
                  <a:srgbClr val="00B050"/>
                </a:solidFill>
              </a:rPr>
              <a:t>Инициативи за развитие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8664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539553" y="1844824"/>
            <a:ext cx="8208911" cy="4608512"/>
          </a:xfrm>
        </p:spPr>
        <p:txBody>
          <a:bodyPr>
            <a:normAutofit/>
          </a:bodyPr>
          <a:lstStyle/>
          <a:p>
            <a:pPr marL="180975" indent="-180975" algn="ctr">
              <a:buNone/>
            </a:pPr>
            <a:endParaRPr lang="ru-RU" sz="1600" b="1" dirty="0" smtClean="0"/>
          </a:p>
          <a:p>
            <a:pPr marL="180975" indent="-180975">
              <a:buNone/>
            </a:pPr>
            <a:endParaRPr lang="ru-RU" sz="1600" b="1" dirty="0" smtClean="0"/>
          </a:p>
          <a:p>
            <a:pPr marL="0" indent="0" algn="just">
              <a:buNone/>
            </a:pPr>
            <a:r>
              <a:rPr lang="bg-BG" sz="1600" b="1" i="1" dirty="0" smtClean="0"/>
              <a:t>УО </a:t>
            </a:r>
            <a:r>
              <a:rPr lang="bg-BG" sz="1600" b="1" i="1" dirty="0" smtClean="0"/>
              <a:t>поставя акцент и върху развитието на </a:t>
            </a:r>
            <a:r>
              <a:rPr lang="bg-BG" sz="1600" b="1" i="1" dirty="0" smtClean="0">
                <a:ea typeface="Times New Roman"/>
              </a:rPr>
              <a:t>експертния капацитет  на служителите си и на </a:t>
            </a:r>
            <a:r>
              <a:rPr lang="bg-BG" sz="1600" b="1" i="1" dirty="0">
                <a:ea typeface="Times New Roman"/>
              </a:rPr>
              <a:t>бенефициентите на </a:t>
            </a:r>
            <a:r>
              <a:rPr lang="bg-BG" sz="1600" b="1" i="1" dirty="0" smtClean="0">
                <a:ea typeface="Times New Roman"/>
              </a:rPr>
              <a:t>ОПОС</a:t>
            </a:r>
            <a:r>
              <a:rPr lang="bg-BG" sz="1600" b="1" i="1" dirty="0">
                <a:ea typeface="Times New Roman"/>
              </a:rPr>
              <a:t>:</a:t>
            </a:r>
            <a:endParaRPr lang="bg-BG" sz="1600" b="1" i="1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bg-BG" sz="1600" b="1" i="1" dirty="0" smtClean="0"/>
              <a:t>Бяха проведени </a:t>
            </a:r>
            <a:r>
              <a:rPr lang="bg-BG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обучения с практическа насоченост </a:t>
            </a:r>
            <a:r>
              <a:rPr lang="bg-BG" sz="1600" b="1" i="1" dirty="0" smtClean="0"/>
              <a:t>за бенефициенти; 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bg-BG" sz="1600" b="1" i="1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bg-BG" sz="1600" b="1" i="1" dirty="0" smtClean="0"/>
              <a:t>Разработена беше </a:t>
            </a:r>
            <a:r>
              <a:rPr lang="bg-BG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„Стратегия за развитие на административния капацитет на човешките ресурси на ГД ОПОС“</a:t>
            </a:r>
            <a:r>
              <a:rPr lang="bg-BG" sz="1600" b="1" i="1" dirty="0" smtClean="0"/>
              <a:t>, в изпълнение на която се извърши преструктуриране с цел по – ефективното функциониране на административните </a:t>
            </a:r>
            <a:r>
              <a:rPr lang="ru-RU" sz="1600" b="1" i="1" dirty="0" smtClean="0"/>
              <a:t>звена</a:t>
            </a:r>
            <a:r>
              <a:rPr lang="ru-RU" sz="1600" b="1" i="1" dirty="0" smtClean="0"/>
              <a:t>;</a:t>
            </a:r>
          </a:p>
          <a:p>
            <a:pPr marL="0" indent="0" algn="just">
              <a:buNone/>
            </a:pPr>
            <a:endParaRPr lang="ru-RU" sz="1600" b="1" i="1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600" b="1" i="1" dirty="0" smtClean="0"/>
              <a:t> </a:t>
            </a:r>
            <a:r>
              <a:rPr lang="bg-BG" sz="1600" b="1" i="1" dirty="0" smtClean="0"/>
              <a:t>През 2016 г. УО  заяви участие в проект на </a:t>
            </a:r>
            <a:r>
              <a:rPr lang="bg-BG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 «Регионална политика» на ЕК </a:t>
            </a:r>
            <a:r>
              <a:rPr lang="bg-BG" sz="1600" b="1" i="1" dirty="0" smtClean="0"/>
              <a:t>за пилотно въвеждане на </a:t>
            </a:r>
            <a:r>
              <a:rPr lang="bg-BG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Европейската рамка за компетентности за управление и изпълнение на ЕФРР и КФ.</a:t>
            </a:r>
            <a:r>
              <a:rPr lang="bg-BG" sz="1600" b="1" i="1" dirty="0" smtClean="0"/>
              <a:t> След одобряване на кандидатурата на УО, през 2017 г. успешно  се изпълняват дейностите по проекта. 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bg-BG" sz="1600" b="1" i="1" dirty="0" smtClean="0"/>
          </a:p>
          <a:p>
            <a:pPr marL="0" indent="0" algn="just">
              <a:buNone/>
            </a:pPr>
            <a:endParaRPr lang="ru-RU" sz="1600" b="1" i="1" dirty="0" smtClean="0"/>
          </a:p>
        </p:txBody>
      </p:sp>
      <p:sp>
        <p:nvSpPr>
          <p:cNvPr id="2" name="Rectangle 1"/>
          <p:cNvSpPr/>
          <p:nvPr/>
        </p:nvSpPr>
        <p:spPr>
          <a:xfrm>
            <a:off x="395536" y="2276872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smtClean="0"/>
              <a:t> </a:t>
            </a:r>
            <a:endParaRPr lang="en-US" sz="1600" b="1" i="1"/>
          </a:p>
        </p:txBody>
      </p:sp>
    </p:spTree>
    <p:extLst>
      <p:ext uri="{BB962C8B-B14F-4D97-AF65-F5344CB8AC3E}">
        <p14:creationId xmlns:p14="http://schemas.microsoft.com/office/powerpoint/2010/main" val="145512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360502"/>
            <a:ext cx="6408712" cy="55633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Проблеми и предприети мерки</a:t>
            </a:r>
            <a:br>
              <a:rPr lang="bg-BG" sz="2400" b="1" i="1" dirty="0" smtClean="0">
                <a:solidFill>
                  <a:srgbClr val="00B050"/>
                </a:solidFill>
              </a:rPr>
            </a:b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8664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539553" y="1772816"/>
            <a:ext cx="8208911" cy="4608512"/>
          </a:xfrm>
        </p:spPr>
        <p:txBody>
          <a:bodyPr>
            <a:normAutofit/>
          </a:bodyPr>
          <a:lstStyle/>
          <a:p>
            <a:pPr marL="180975" indent="-180975" algn="ctr">
              <a:buNone/>
            </a:pPr>
            <a:endParaRPr lang="ru-RU" sz="1600" b="1" dirty="0" smtClean="0"/>
          </a:p>
          <a:p>
            <a:pPr marL="180975" indent="-180975">
              <a:buNone/>
            </a:pPr>
            <a:endParaRPr lang="ru-RU" sz="1600" b="1" dirty="0" smtClean="0"/>
          </a:p>
          <a:p>
            <a:pPr marL="0" indent="0" algn="just">
              <a:buNone/>
            </a:pPr>
            <a:endParaRPr lang="bg-BG" sz="1600" b="1" i="1" dirty="0" smtClean="0"/>
          </a:p>
          <a:p>
            <a:pPr marL="0" indent="0" algn="just">
              <a:buNone/>
            </a:pPr>
            <a:r>
              <a:rPr lang="bg-BG" sz="1600" b="1" i="1" dirty="0"/>
              <a:t> </a:t>
            </a:r>
            <a:r>
              <a:rPr lang="bg-BG" sz="1600" b="1" i="1" dirty="0" smtClean="0"/>
              <a:t> </a:t>
            </a:r>
            <a:endParaRPr lang="ru-RU" sz="1600" b="1" i="1" dirty="0" smtClean="0"/>
          </a:p>
        </p:txBody>
      </p:sp>
      <p:sp>
        <p:nvSpPr>
          <p:cNvPr id="2" name="Rectangle 1"/>
          <p:cNvSpPr/>
          <p:nvPr/>
        </p:nvSpPr>
        <p:spPr>
          <a:xfrm>
            <a:off x="395536" y="2276872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smtClean="0"/>
              <a:t> </a:t>
            </a:r>
            <a:endParaRPr lang="en-US" sz="1600" b="1" i="1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936319"/>
              </p:ext>
            </p:extLst>
          </p:nvPr>
        </p:nvGraphicFramePr>
        <p:xfrm>
          <a:off x="373749" y="2204864"/>
          <a:ext cx="8229599" cy="2119594"/>
        </p:xfrm>
        <a:graphic>
          <a:graphicData uri="http://schemas.openxmlformats.org/drawingml/2006/table">
            <a:tbl>
              <a:tblPr/>
              <a:tblGrid>
                <a:gridCol w="1053927"/>
                <a:gridCol w="847626"/>
                <a:gridCol w="549387"/>
                <a:gridCol w="309451"/>
                <a:gridCol w="713083"/>
                <a:gridCol w="549387"/>
                <a:gridCol w="275815"/>
                <a:gridCol w="686174"/>
                <a:gridCol w="526963"/>
                <a:gridCol w="316178"/>
                <a:gridCol w="639084"/>
                <a:gridCol w="526963"/>
                <a:gridCol w="686174"/>
                <a:gridCol w="549387"/>
              </a:tblGrid>
              <a:tr h="421003">
                <a:tc>
                  <a:txBody>
                    <a:bodyPr/>
                    <a:lstStyle/>
                    <a:p>
                      <a:pPr algn="ctr" fontAlgn="b"/>
                      <a:r>
                        <a:rPr lang="bg-BG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ОПОС 2014-2020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Бюджет (основно разпределение)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Обявени процедури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bg-BG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Договорени суми (БФП)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Проекти в оценка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Платени суми от ОПОС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811">
                <a:tc>
                  <a:txBody>
                    <a:bodyPr/>
                    <a:lstStyle/>
                    <a:p>
                      <a:pPr algn="l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Приоритетна ос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Общо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% от бюджета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бр.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Сума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% от бюджета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бр.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Сума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% от бюджета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бр.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Сума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% от бюджета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Сума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% от бюджета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494">
                <a:tc>
                  <a:txBody>
                    <a:bodyPr/>
                    <a:lstStyle/>
                    <a:p>
                      <a:pPr algn="l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Приоритетна ос 1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2 199 408 057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68%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881 209 959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602 826 493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128 974 237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77 782 380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3,5%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494">
                <a:tc>
                  <a:txBody>
                    <a:bodyPr/>
                    <a:lstStyle/>
                    <a:p>
                      <a:pPr algn="l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Приоритетна ос 2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524 948 901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410 737 214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78%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52 431 582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191 883 665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36,6%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13 107 895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494">
                <a:tc>
                  <a:txBody>
                    <a:bodyPr/>
                    <a:lstStyle/>
                    <a:p>
                      <a:pPr algn="l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Приоритетна ос 3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184 962 112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35 164 980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19 102 412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11 734 980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761 181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494">
                <a:tc>
                  <a:txBody>
                    <a:bodyPr/>
                    <a:lstStyle/>
                    <a:p>
                      <a:pPr algn="l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Приоритетна ос 4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144 372 768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111 635 799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77%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46 116 461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482 065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494">
                <a:tc>
                  <a:txBody>
                    <a:bodyPr/>
                    <a:lstStyle/>
                    <a:p>
                      <a:pPr algn="l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Приоритетна ос 5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108 145 895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3 700 000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1 796 513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907 108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0,8%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272 385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494">
                <a:tc>
                  <a:txBody>
                    <a:bodyPr/>
                    <a:lstStyle/>
                    <a:p>
                      <a:pPr algn="l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Приоритетна ос 6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92 973 319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92 973 317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26 309 328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11 219 899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12,1%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494">
                <a:tc>
                  <a:txBody>
                    <a:bodyPr/>
                    <a:lstStyle/>
                    <a:p>
                      <a:pPr algn="l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КФ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2 451 926 720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996 545 758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650 739 467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129 881 345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5,3%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78 536 830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42494">
                <a:tc>
                  <a:txBody>
                    <a:bodyPr/>
                    <a:lstStyle/>
                    <a:p>
                      <a:pPr algn="l" fontAlgn="b"/>
                      <a:r>
                        <a:rPr lang="bg-BG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ЕФРР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802 884 331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538 875 511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67%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97 843 321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203 618 645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25,4%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25 088 975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53828">
                <a:tc>
                  <a:txBody>
                    <a:bodyPr/>
                    <a:lstStyle/>
                    <a:p>
                      <a:pPr algn="l" fontAlgn="b"/>
                      <a:r>
                        <a:rPr lang="bg-BG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Общо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3 254 811 051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1 535 421 269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748 582 789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333 499 990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10,2%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103 625 805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3,2%</a:t>
                      </a:r>
                    </a:p>
                  </a:txBody>
                  <a:tcPr marL="5928" marR="5928" marT="59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59632" y="4437112"/>
            <a:ext cx="31683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bg-BG" sz="1600" b="1" i="1" dirty="0"/>
              <a:t>Обявени процедури:</a:t>
            </a:r>
            <a:endParaRPr lang="bg-BG" sz="1600" b="1" i="1" dirty="0"/>
          </a:p>
          <a:p>
            <a:pPr marL="285750" indent="-285750" algn="just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bg-BG" sz="1600" b="1" i="1" dirty="0" smtClean="0"/>
              <a:t>КФ:   </a:t>
            </a:r>
            <a:r>
              <a:rPr lang="bg-BG" sz="1600" b="1" i="1" dirty="0" smtClean="0">
                <a:solidFill>
                  <a:schemeClr val="accent6">
                    <a:lumMod val="75000"/>
                  </a:schemeClr>
                </a:solidFill>
              </a:rPr>
              <a:t>41%</a:t>
            </a:r>
            <a:endParaRPr lang="bg-BG" sz="1600" b="1" i="1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 algn="just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bg-BG" sz="1600" b="1" i="1" dirty="0" smtClean="0"/>
              <a:t>ЕФРР:  </a:t>
            </a:r>
            <a:r>
              <a:rPr lang="bg-BG" sz="1600" b="1" i="1" dirty="0" smtClean="0">
                <a:solidFill>
                  <a:schemeClr val="accent6">
                    <a:lumMod val="75000"/>
                  </a:schemeClr>
                </a:solidFill>
              </a:rPr>
              <a:t>55%</a:t>
            </a:r>
            <a:endParaRPr lang="bg-BG" sz="1600" b="1" i="1" dirty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spcBef>
                <a:spcPct val="20000"/>
              </a:spcBef>
            </a:pPr>
            <a:r>
              <a:rPr lang="bg-BG" sz="1600" b="1" i="1" dirty="0"/>
              <a:t>Договорени суми:</a:t>
            </a:r>
          </a:p>
          <a:p>
            <a:pPr marL="285750" indent="-285750" algn="just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bg-BG" sz="1600" b="1" i="1" dirty="0" smtClean="0"/>
              <a:t>КФ: </a:t>
            </a:r>
            <a:r>
              <a:rPr lang="bg-BG" sz="1600" b="1" i="1" dirty="0" smtClean="0">
                <a:solidFill>
                  <a:schemeClr val="accent6">
                    <a:lumMod val="75000"/>
                  </a:schemeClr>
                </a:solidFill>
              </a:rPr>
              <a:t>27%</a:t>
            </a:r>
            <a:endParaRPr lang="bg-BG" sz="1600" b="1" i="1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 algn="just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bg-BG" sz="1600" b="1" i="1" dirty="0" smtClean="0"/>
              <a:t>ЕФРР: </a:t>
            </a:r>
            <a:r>
              <a:rPr lang="bg-BG" sz="1600" b="1" i="1" dirty="0" smtClean="0">
                <a:solidFill>
                  <a:schemeClr val="accent6">
                    <a:lumMod val="75000"/>
                  </a:schemeClr>
                </a:solidFill>
              </a:rPr>
              <a:t>12%</a:t>
            </a:r>
            <a:endParaRPr lang="bg-BG" sz="1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84942" y="4437112"/>
            <a:ext cx="2316938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bg-BG" b="1" i="1" dirty="0"/>
              <a:t>Потенциал:</a:t>
            </a:r>
          </a:p>
          <a:p>
            <a:pPr marL="285750" indent="-285750" algn="just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bg-BG" sz="1600" b="1" i="1" dirty="0" smtClean="0"/>
              <a:t>КФ: </a:t>
            </a:r>
            <a:r>
              <a:rPr lang="bg-BG" sz="1600" b="1" i="1" dirty="0" smtClean="0">
                <a:solidFill>
                  <a:schemeClr val="accent6">
                    <a:lumMod val="75000"/>
                  </a:schemeClr>
                </a:solidFill>
              </a:rPr>
              <a:t>32%</a:t>
            </a:r>
            <a:endParaRPr lang="bg-BG" sz="1600" b="1" i="1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 algn="just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bg-BG" sz="1600" b="1" i="1" dirty="0" smtClean="0"/>
              <a:t>ЕФРР: </a:t>
            </a:r>
            <a:r>
              <a:rPr lang="bg-BG" sz="1600" b="1" i="1" dirty="0" smtClean="0">
                <a:solidFill>
                  <a:schemeClr val="accent6">
                    <a:lumMod val="75000"/>
                  </a:schemeClr>
                </a:solidFill>
              </a:rPr>
              <a:t>36%</a:t>
            </a:r>
            <a:endParaRPr lang="en-US" sz="16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851920" y="4862750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000" b="1" dirty="0" smtClean="0">
                <a:solidFill>
                  <a:schemeClr val="accent6">
                    <a:lumMod val="75000"/>
                  </a:schemeClr>
                </a:solidFill>
              </a:rPr>
              <a:t>9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– 10 </a:t>
            </a:r>
            <a:r>
              <a:rPr lang="bg-BG" sz="2000" b="1" dirty="0" smtClean="0">
                <a:solidFill>
                  <a:schemeClr val="accent6">
                    <a:lumMod val="75000"/>
                  </a:schemeClr>
                </a:solidFill>
              </a:rPr>
              <a:t>%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59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360502"/>
            <a:ext cx="6408712" cy="7003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bg-BG" sz="2400" b="1" i="1" smtClean="0">
                <a:solidFill>
                  <a:srgbClr val="00B050"/>
                </a:solidFill>
              </a:rPr>
              <a:t>Проблеми и предприети мерки</a:t>
            </a:r>
            <a:br>
              <a:rPr lang="bg-BG" sz="2400" b="1" i="1" smtClean="0">
                <a:solidFill>
                  <a:srgbClr val="00B050"/>
                </a:solidFill>
              </a:rPr>
            </a:b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8664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539553" y="1772816"/>
            <a:ext cx="8208911" cy="4608512"/>
          </a:xfrm>
        </p:spPr>
        <p:txBody>
          <a:bodyPr>
            <a:normAutofit/>
          </a:bodyPr>
          <a:lstStyle/>
          <a:p>
            <a:pPr marL="180975" indent="-180975" algn="ctr">
              <a:buNone/>
            </a:pPr>
            <a:endParaRPr lang="ru-RU" sz="1600" b="1" dirty="0" smtClean="0"/>
          </a:p>
          <a:p>
            <a:pPr marL="180975" indent="-180975">
              <a:buNone/>
            </a:pPr>
            <a:endParaRPr lang="ru-RU" sz="1600" b="1" dirty="0" smtClean="0"/>
          </a:p>
          <a:p>
            <a:pPr marL="0" indent="0" algn="just">
              <a:buNone/>
            </a:pPr>
            <a:r>
              <a:rPr lang="bg-BG" sz="1600" b="1" i="1" dirty="0" smtClean="0"/>
              <a:t>Наред </a:t>
            </a:r>
            <a:r>
              <a:rPr lang="bg-BG" sz="1600" b="1" i="1" dirty="0" smtClean="0"/>
              <a:t>с успешните инициативи, срещнахме и затруднения по пътя към постигане на нашите </a:t>
            </a:r>
            <a:r>
              <a:rPr lang="bg-BG" sz="1600" b="1" i="1" dirty="0" smtClean="0"/>
              <a:t>цели:</a:t>
            </a:r>
          </a:p>
          <a:p>
            <a:pPr marL="0" indent="0" algn="just">
              <a:buNone/>
            </a:pPr>
            <a:endParaRPr lang="bg-BG" sz="1600" b="1" i="1" dirty="0" smtClean="0"/>
          </a:p>
          <a:p>
            <a:pPr algn="just">
              <a:buFont typeface="Wingdings" pitchFamily="2" charset="2"/>
              <a:buChar char="Ø"/>
            </a:pPr>
            <a:r>
              <a:rPr lang="bg-BG" sz="1600" b="1" i="1" dirty="0"/>
              <a:t>На етап </a:t>
            </a:r>
            <a:r>
              <a:rPr lang="bg-BG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Кандидатстване</a:t>
            </a:r>
            <a:r>
              <a:rPr lang="bg-BG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bg-BG" sz="1600" b="1" i="1" dirty="0"/>
              <a:t> </a:t>
            </a:r>
            <a:r>
              <a:rPr lang="bg-BG" sz="1600" b="1" i="1" dirty="0" smtClean="0"/>
              <a:t>Проектните </a:t>
            </a:r>
            <a:r>
              <a:rPr lang="bg-BG" sz="1600" b="1" i="1" dirty="0"/>
              <a:t>предложения не отговарят  </a:t>
            </a:r>
            <a:r>
              <a:rPr lang="bg-BG" sz="1600" b="1" i="1" dirty="0" smtClean="0"/>
              <a:t>напълно </a:t>
            </a:r>
            <a:r>
              <a:rPr lang="ru-RU" sz="1600" b="1" i="1" dirty="0" smtClean="0"/>
              <a:t>на </a:t>
            </a:r>
            <a:r>
              <a:rPr lang="bg-BG" sz="1600" b="1" i="1" dirty="0" smtClean="0"/>
              <a:t>изискванията на насоките за кандидатстване, поради което и процесът на тяхната оценка се удължава</a:t>
            </a:r>
            <a:r>
              <a:rPr lang="ru-RU" sz="1600" b="1" i="1" dirty="0" smtClean="0"/>
              <a:t>;</a:t>
            </a:r>
          </a:p>
          <a:p>
            <a:pPr marL="0" indent="0" algn="just">
              <a:buNone/>
            </a:pPr>
            <a:endParaRPr lang="ru-RU" sz="1600" b="1" i="1" dirty="0"/>
          </a:p>
          <a:p>
            <a:pPr algn="just">
              <a:buFont typeface="Wingdings" pitchFamily="2" charset="2"/>
              <a:buChar char="Ø"/>
            </a:pPr>
            <a:r>
              <a:rPr lang="ru-RU" sz="1600" b="1" i="1" dirty="0"/>
              <a:t>На </a:t>
            </a:r>
            <a:r>
              <a:rPr lang="bg-BG" sz="1600" b="1" i="1" dirty="0" smtClean="0"/>
              <a:t>етап </a:t>
            </a:r>
            <a:r>
              <a:rPr lang="bg-BG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Изпълнение</a:t>
            </a:r>
            <a:r>
              <a:rPr lang="bg-BG" sz="1600" b="1" i="1" dirty="0" smtClean="0"/>
              <a:t>: Процедурите за избор на изпълнител се обжалват  или прекратяват, което забавя изпълнението на проектите</a:t>
            </a:r>
            <a:r>
              <a:rPr lang="ru-RU" sz="1600" b="1" i="1" dirty="0" smtClean="0"/>
              <a:t>;</a:t>
            </a:r>
          </a:p>
          <a:p>
            <a:pPr marL="0" indent="0" algn="just">
              <a:buNone/>
            </a:pPr>
            <a:endParaRPr lang="ru-RU" sz="1600" b="1" i="1" dirty="0"/>
          </a:p>
          <a:p>
            <a:pPr algn="just">
              <a:buFont typeface="Wingdings" pitchFamily="2" charset="2"/>
              <a:buChar char="Ø"/>
            </a:pPr>
            <a:r>
              <a:rPr lang="bg-BG" sz="1600" b="1" i="1" dirty="0" smtClean="0"/>
              <a:t>Затруднения на бенефициентите при работа </a:t>
            </a:r>
            <a:r>
              <a:rPr lang="bg-BG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ИСУН 2020</a:t>
            </a:r>
            <a:r>
              <a:rPr lang="ru-RU" sz="1600" b="1" i="1" dirty="0" smtClean="0"/>
              <a:t>;</a:t>
            </a:r>
            <a:endParaRPr lang="ru-RU" sz="1600" b="1" i="1" dirty="0"/>
          </a:p>
          <a:p>
            <a:pPr marL="0" indent="0" algn="just">
              <a:buNone/>
            </a:pPr>
            <a:endParaRPr lang="bg-BG" sz="1600" b="1" i="1" dirty="0" smtClean="0"/>
          </a:p>
          <a:p>
            <a:pPr marL="0" indent="0" algn="just">
              <a:buNone/>
            </a:pPr>
            <a:r>
              <a:rPr lang="bg-BG" sz="1600" b="1" i="1" dirty="0"/>
              <a:t> </a:t>
            </a:r>
            <a:r>
              <a:rPr lang="bg-BG" sz="1600" b="1" i="1" dirty="0" smtClean="0"/>
              <a:t> </a:t>
            </a:r>
            <a:endParaRPr lang="ru-RU" sz="1600" b="1" i="1" dirty="0" smtClean="0"/>
          </a:p>
        </p:txBody>
      </p:sp>
      <p:sp>
        <p:nvSpPr>
          <p:cNvPr id="2" name="Rectangle 1"/>
          <p:cNvSpPr/>
          <p:nvPr/>
        </p:nvSpPr>
        <p:spPr>
          <a:xfrm>
            <a:off x="395536" y="2276872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smtClean="0"/>
              <a:t> </a:t>
            </a:r>
            <a:endParaRPr lang="en-US" sz="1600" b="1" i="1"/>
          </a:p>
        </p:txBody>
      </p:sp>
    </p:spTree>
    <p:extLst>
      <p:ext uri="{BB962C8B-B14F-4D97-AF65-F5344CB8AC3E}">
        <p14:creationId xmlns:p14="http://schemas.microsoft.com/office/powerpoint/2010/main" val="73139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360502"/>
            <a:ext cx="6408712" cy="7003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Предприети </a:t>
            </a:r>
            <a:r>
              <a:rPr lang="bg-BG" sz="2400" b="1" i="1" dirty="0" smtClean="0">
                <a:solidFill>
                  <a:srgbClr val="00B050"/>
                </a:solidFill>
              </a:rPr>
              <a:t>мерки</a:t>
            </a:r>
            <a:br>
              <a:rPr lang="bg-BG" sz="2400" b="1" i="1" dirty="0" smtClean="0">
                <a:solidFill>
                  <a:srgbClr val="00B050"/>
                </a:solidFill>
              </a:rPr>
            </a:b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8664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539553" y="1772816"/>
            <a:ext cx="8208911" cy="4608512"/>
          </a:xfrm>
        </p:spPr>
        <p:txBody>
          <a:bodyPr>
            <a:normAutofit/>
          </a:bodyPr>
          <a:lstStyle/>
          <a:p>
            <a:pPr marL="180975" indent="-180975" algn="ctr">
              <a:buNone/>
            </a:pPr>
            <a:endParaRPr lang="ru-RU" sz="1600" b="1" dirty="0" smtClean="0"/>
          </a:p>
          <a:p>
            <a:pPr marL="180975" indent="-180975">
              <a:buNone/>
            </a:pPr>
            <a:endParaRPr lang="ru-RU" sz="1600" b="1" dirty="0" smtClean="0"/>
          </a:p>
          <a:p>
            <a:pPr marL="0" indent="0" algn="just">
              <a:buNone/>
            </a:pPr>
            <a:r>
              <a:rPr lang="bg-BG" sz="1600" b="1" i="1" dirty="0" smtClean="0"/>
              <a:t> </a:t>
            </a:r>
            <a:r>
              <a:rPr lang="bg-BG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Управляващият орган е предприел следните действия, за да минимизира рисковете:</a:t>
            </a:r>
            <a:endParaRPr lang="bg-BG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endParaRPr lang="bg-BG" sz="1600" b="1" i="1" dirty="0" smtClean="0"/>
          </a:p>
          <a:p>
            <a:pPr algn="just">
              <a:buAutoNum type="arabicPeriod"/>
            </a:pPr>
            <a:r>
              <a:rPr lang="bg-BG" sz="1600" b="1" i="1" dirty="0" smtClean="0"/>
              <a:t>Преди подаване на проектни предложения организиране на индивидуални срещи с всеки конкретен бенефициент за проследяване на основните проблемни места;</a:t>
            </a:r>
          </a:p>
          <a:p>
            <a:pPr algn="just">
              <a:buAutoNum type="arabicPeriod"/>
            </a:pPr>
            <a:r>
              <a:rPr lang="bg-BG" sz="1600" b="1" i="1" dirty="0" smtClean="0"/>
              <a:t>След подаване на проектните предложения по график срещи с конкретните бенефициенти на всеки две до три седмици;</a:t>
            </a:r>
          </a:p>
          <a:p>
            <a:pPr algn="just">
              <a:buAutoNum type="arabicPeriod"/>
            </a:pPr>
            <a:r>
              <a:rPr lang="bg-BG" sz="1600" b="1" i="1" dirty="0" smtClean="0"/>
              <a:t>Обявяване на процедура само за </a:t>
            </a:r>
            <a:r>
              <a:rPr lang="bg-BG" sz="1600" b="1" i="1" dirty="0" err="1" smtClean="0"/>
              <a:t>компостиращи</a:t>
            </a:r>
            <a:r>
              <a:rPr lang="bg-BG" sz="1600" b="1" i="1" dirty="0" smtClean="0"/>
              <a:t> инсталации, които са с напреднала степен на проектна готовност;</a:t>
            </a:r>
          </a:p>
          <a:p>
            <a:pPr algn="just">
              <a:buAutoNum type="arabicPeriod"/>
            </a:pPr>
            <a:r>
              <a:rPr lang="bg-BG" sz="1600" b="1" i="1" dirty="0" smtClean="0"/>
              <a:t>Сключване на предварителни договори за безвъзмездна помощ, за да се започне процеса по търгуване още преди да е отпусната помощта;</a:t>
            </a:r>
          </a:p>
          <a:p>
            <a:pPr algn="just">
              <a:buAutoNum type="arabicPeriod"/>
            </a:pPr>
            <a:r>
              <a:rPr lang="bg-BG" sz="1600" b="1" i="1" dirty="0" smtClean="0"/>
              <a:t>Изготвени са стандартизирани тръжни документи, които трябва също допълнително да спестят време за реалното започване на проектите;</a:t>
            </a:r>
            <a:endParaRPr lang="bg-BG" sz="1600" b="1" i="1" dirty="0" smtClean="0"/>
          </a:p>
          <a:p>
            <a:pPr marL="0" indent="0" algn="just">
              <a:buNone/>
            </a:pPr>
            <a:r>
              <a:rPr lang="bg-BG" sz="1600" b="1" i="1" dirty="0"/>
              <a:t> </a:t>
            </a:r>
            <a:r>
              <a:rPr lang="bg-BG" sz="1600" b="1" i="1" dirty="0" smtClean="0"/>
              <a:t> </a:t>
            </a:r>
            <a:endParaRPr lang="ru-RU" sz="1600" b="1" i="1" dirty="0" smtClean="0"/>
          </a:p>
        </p:txBody>
      </p:sp>
      <p:sp>
        <p:nvSpPr>
          <p:cNvPr id="2" name="Rectangle 1"/>
          <p:cNvSpPr/>
          <p:nvPr/>
        </p:nvSpPr>
        <p:spPr>
          <a:xfrm>
            <a:off x="395536" y="2276872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smtClean="0"/>
              <a:t> </a:t>
            </a:r>
            <a:endParaRPr lang="en-US" sz="1600" b="1" i="1"/>
          </a:p>
        </p:txBody>
      </p:sp>
    </p:spTree>
    <p:extLst>
      <p:ext uri="{BB962C8B-B14F-4D97-AF65-F5344CB8AC3E}">
        <p14:creationId xmlns:p14="http://schemas.microsoft.com/office/powerpoint/2010/main" val="13363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8664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539553" y="1772816"/>
            <a:ext cx="8208911" cy="4608512"/>
          </a:xfrm>
        </p:spPr>
        <p:txBody>
          <a:bodyPr>
            <a:normAutofit/>
          </a:bodyPr>
          <a:lstStyle/>
          <a:p>
            <a:pPr marL="180975" indent="-180975" algn="ctr">
              <a:buNone/>
            </a:pPr>
            <a:endParaRPr lang="ru-RU" sz="1600" b="1" dirty="0" smtClean="0"/>
          </a:p>
          <a:p>
            <a:pPr marL="180975" indent="-180975">
              <a:buNone/>
            </a:pPr>
            <a:endParaRPr lang="ru-RU" sz="1600" b="1" dirty="0" smtClean="0"/>
          </a:p>
          <a:p>
            <a:pPr marL="0" indent="0" algn="just">
              <a:buNone/>
            </a:pPr>
            <a:r>
              <a:rPr lang="bg-BG" sz="1600" b="1" i="1" dirty="0" smtClean="0"/>
              <a:t>  </a:t>
            </a:r>
            <a:endParaRPr lang="ru-RU" sz="1600" b="1" i="1" dirty="0" smtClean="0"/>
          </a:p>
        </p:txBody>
      </p:sp>
      <p:sp>
        <p:nvSpPr>
          <p:cNvPr id="2" name="Rectangle 1"/>
          <p:cNvSpPr/>
          <p:nvPr/>
        </p:nvSpPr>
        <p:spPr>
          <a:xfrm>
            <a:off x="395536" y="2276872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smtClean="0"/>
              <a:t> </a:t>
            </a:r>
            <a:endParaRPr lang="en-US" sz="1600" b="1" i="1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3" y="1772816"/>
            <a:ext cx="8962423" cy="495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036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360502"/>
            <a:ext cx="6408712" cy="7003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bg-BG" sz="2400" b="1" i="1" smtClean="0">
                <a:solidFill>
                  <a:srgbClr val="00B050"/>
                </a:solidFill>
              </a:rPr>
              <a:t/>
            </a:r>
            <a:br>
              <a:rPr lang="bg-BG" sz="2400" b="1" i="1" smtClean="0">
                <a:solidFill>
                  <a:srgbClr val="00B050"/>
                </a:solidFill>
              </a:rPr>
            </a:br>
            <a:r>
              <a:rPr lang="bg-BG" sz="2400" b="1" i="1" smtClean="0">
                <a:solidFill>
                  <a:srgbClr val="00B050"/>
                </a:solidFill>
              </a:rPr>
              <a:t>Какво се случва и какво предстои ?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8664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539553" y="2204864"/>
            <a:ext cx="8208911" cy="4176464"/>
          </a:xfrm>
        </p:spPr>
        <p:txBody>
          <a:bodyPr>
            <a:normAutofit/>
          </a:bodyPr>
          <a:lstStyle/>
          <a:p>
            <a:pPr marL="180975" indent="-180975" algn="ctr">
              <a:buNone/>
            </a:pPr>
            <a:endParaRPr lang="ru-RU" sz="1600" b="1" dirty="0" smtClean="0"/>
          </a:p>
          <a:p>
            <a:pPr marL="0" indent="0" algn="just">
              <a:buNone/>
            </a:pPr>
            <a:r>
              <a:rPr lang="bg-BG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УО следи постигането на целите по </a:t>
            </a:r>
            <a:r>
              <a:rPr lang="bg-BG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програмата както финансови, така и физически, </a:t>
            </a:r>
            <a:r>
              <a:rPr lang="bg-BG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затова: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bg-BG" sz="1800" b="1" i="1" dirty="0" smtClean="0"/>
              <a:t>Планираме </a:t>
            </a:r>
            <a:r>
              <a:rPr lang="bg-BG" sz="1800" b="1" i="1" dirty="0"/>
              <a:t>през следващите месеци да направим преглед на изпълнението на индикаторите по приоритетните оси</a:t>
            </a:r>
            <a:r>
              <a:rPr lang="ru-RU" sz="1800" b="1" i="1" dirty="0"/>
              <a:t>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800" b="1" i="1" dirty="0"/>
              <a:t>В </a:t>
            </a:r>
            <a:r>
              <a:rPr lang="bg-BG" sz="1800" b="1" i="1" dirty="0"/>
              <a:t>зависимост</a:t>
            </a:r>
            <a:r>
              <a:rPr lang="ru-RU" sz="1800" b="1" i="1" dirty="0"/>
              <a:t> от </a:t>
            </a:r>
            <a:r>
              <a:rPr lang="bg-BG" sz="1800" b="1" i="1" dirty="0"/>
              <a:t>резултатите</a:t>
            </a:r>
            <a:r>
              <a:rPr lang="ru-RU" sz="1800" b="1" i="1" dirty="0"/>
              <a:t> </a:t>
            </a:r>
            <a:r>
              <a:rPr lang="bg-BG" sz="1800" b="1" i="1" dirty="0" smtClean="0"/>
              <a:t>ще бъдат предложени съответните</a:t>
            </a:r>
            <a:r>
              <a:rPr lang="ru-RU" sz="1800" b="1" i="1" dirty="0" smtClean="0"/>
              <a:t> </a:t>
            </a:r>
            <a:r>
              <a:rPr lang="ru-RU" sz="1800" b="1" i="1" dirty="0"/>
              <a:t>действия</a:t>
            </a:r>
            <a:r>
              <a:rPr lang="ru-RU" sz="1800" b="1" i="1" dirty="0" smtClean="0"/>
              <a:t>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bg-BG" sz="1800" b="1" i="1" dirty="0" smtClean="0"/>
              <a:t>Резултатът ще бъде представен на Комитета за наблюдение след лятната ваканция</a:t>
            </a:r>
            <a:r>
              <a:rPr lang="ru-RU" sz="1800" b="1" i="1" dirty="0" smtClean="0"/>
              <a:t>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bg-BG" sz="1800" b="1" i="1" dirty="0" smtClean="0"/>
              <a:t>Към момента рисковете по програмата са ясни и адресирани;</a:t>
            </a:r>
          </a:p>
          <a:p>
            <a:pPr marL="0" indent="0" algn="just">
              <a:buNone/>
            </a:pPr>
            <a:endParaRPr lang="ru-RU" sz="1800" b="1" i="1" dirty="0" smtClean="0"/>
          </a:p>
        </p:txBody>
      </p:sp>
      <p:sp>
        <p:nvSpPr>
          <p:cNvPr id="2" name="Rectangle 1"/>
          <p:cNvSpPr/>
          <p:nvPr/>
        </p:nvSpPr>
        <p:spPr>
          <a:xfrm>
            <a:off x="330992" y="2276872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smtClean="0"/>
              <a:t> </a:t>
            </a:r>
            <a:endParaRPr lang="en-US" sz="1600" b="1" i="1"/>
          </a:p>
        </p:txBody>
      </p:sp>
    </p:spTree>
    <p:extLst>
      <p:ext uri="{BB962C8B-B14F-4D97-AF65-F5344CB8AC3E}">
        <p14:creationId xmlns:p14="http://schemas.microsoft.com/office/powerpoint/2010/main" val="27227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БЛАГОДАРЯ ЗА ВНИМАНИЕТО!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ope@moew.government.bg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://ope.moew.government.bg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1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360503"/>
            <a:ext cx="6210496" cy="70034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Факти </a:t>
            </a:r>
            <a:r>
              <a:rPr lang="bg-BG" sz="2400" b="1" i="1" dirty="0">
                <a:solidFill>
                  <a:srgbClr val="00B050"/>
                </a:solidFill>
              </a:rPr>
              <a:t>и </a:t>
            </a:r>
            <a:r>
              <a:rPr lang="bg-BG" sz="2400" b="1" i="1" dirty="0" smtClean="0">
                <a:solidFill>
                  <a:srgbClr val="00B050"/>
                </a:solidFill>
              </a:rPr>
              <a:t>събития през </a:t>
            </a:r>
            <a:r>
              <a:rPr lang="bg-BG" sz="2400" b="1" i="1" smtClean="0">
                <a:solidFill>
                  <a:srgbClr val="00B050"/>
                </a:solidFill>
              </a:rPr>
              <a:t>2016 г.  </a:t>
            </a:r>
            <a:r>
              <a:rPr lang="bg-BG" sz="2400" b="1" i="1" dirty="0" smtClean="0">
                <a:solidFill>
                  <a:srgbClr val="00B050"/>
                </a:solidFill>
              </a:rPr>
              <a:t/>
            </a:r>
            <a:br>
              <a:rPr lang="bg-BG" sz="2400" b="1" i="1" dirty="0" smtClean="0">
                <a:solidFill>
                  <a:srgbClr val="00B050"/>
                </a:solidFill>
              </a:rPr>
            </a:br>
            <a:r>
              <a:rPr lang="bg-BG" sz="2400" b="1" i="1" dirty="0" smtClean="0">
                <a:solidFill>
                  <a:srgbClr val="00B050"/>
                </a:solidFill>
              </a:rPr>
              <a:t>обявени процедури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74411" y="1772816"/>
            <a:ext cx="8658907" cy="4680520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endParaRPr lang="ru-RU" sz="1800" b="1" dirty="0" smtClean="0"/>
          </a:p>
          <a:p>
            <a:pPr marL="457200" lvl="1" indent="0" algn="just">
              <a:buNone/>
            </a:pPr>
            <a:endParaRPr lang="ru-RU" sz="1600" b="1" i="1" dirty="0" smtClean="0"/>
          </a:p>
          <a:p>
            <a:pPr marL="457200" lvl="1" indent="0" algn="just">
              <a:buNone/>
            </a:pPr>
            <a:r>
              <a:rPr lang="ru-RU" sz="1600" b="1" i="1" dirty="0" smtClean="0"/>
              <a:t>В </a:t>
            </a:r>
            <a:r>
              <a:rPr lang="bg-BG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Индикативната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годишна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работна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програма (</a:t>
            </a:r>
            <a:r>
              <a:rPr lang="bg-BG" sz="1600" b="1" i="1" dirty="0" smtClean="0"/>
              <a:t>ИГРП) бяха планирани 16 процедури за предоставяне на безвъзмездна финансова помощ, от тях са открити 9  на стойност 403 323 122 лв.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bg-BG" sz="1600" b="1" i="1" dirty="0" smtClean="0"/>
              <a:t>По  ПО 1  </a:t>
            </a:r>
            <a:r>
              <a:rPr lang="bg-BG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„Води“  </a:t>
            </a:r>
            <a:r>
              <a:rPr lang="bg-BG" sz="1600" b="1" i="1" dirty="0" smtClean="0"/>
              <a:t>са обявени </a:t>
            </a:r>
            <a:r>
              <a:rPr lang="bg-BG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 процедури </a:t>
            </a:r>
            <a:r>
              <a:rPr lang="bg-BG" sz="1600" b="1" i="1" dirty="0" smtClean="0"/>
              <a:t>за предоставяне на 161 489 791</a:t>
            </a:r>
            <a:r>
              <a:rPr lang="en-US" sz="1600" b="1" i="1" dirty="0" smtClean="0"/>
              <a:t> </a:t>
            </a:r>
            <a:r>
              <a:rPr lang="bg-BG" sz="1600" b="1" i="1" dirty="0" smtClean="0"/>
              <a:t>лв.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bg-BG" sz="1600" b="1" i="1" dirty="0" smtClean="0"/>
              <a:t>По  ПО 2 </a:t>
            </a:r>
            <a:r>
              <a:rPr lang="bg-BG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„Отпадъци“ </a:t>
            </a:r>
            <a:r>
              <a:rPr lang="bg-BG" sz="1600" b="1" i="1" dirty="0" smtClean="0"/>
              <a:t>е обявена </a:t>
            </a:r>
            <a:r>
              <a:rPr lang="bg-BG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процедура </a:t>
            </a:r>
            <a:r>
              <a:rPr lang="bg-BG" sz="1600" b="1" i="1" dirty="0" smtClean="0"/>
              <a:t>на стойност 169 014 132 лв.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u-RU" sz="1600" b="1" i="1" dirty="0" smtClean="0"/>
              <a:t>По </a:t>
            </a:r>
            <a:r>
              <a:rPr lang="bg-BG" sz="1600" b="1" i="1" dirty="0" smtClean="0"/>
              <a:t>ПО</a:t>
            </a:r>
            <a:r>
              <a:rPr lang="ru-RU" sz="1600" b="1" i="1" dirty="0" smtClean="0"/>
              <a:t> </a:t>
            </a:r>
            <a:r>
              <a:rPr lang="ru-RU" sz="1600" b="1" i="1" dirty="0" smtClean="0"/>
              <a:t>3 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„Натура 2000 и 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биоразнообразие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b="1" i="1" dirty="0" smtClean="0"/>
              <a:t>е </a:t>
            </a:r>
            <a:r>
              <a:rPr lang="bg-BG" sz="1600" b="1" i="1" dirty="0" smtClean="0"/>
              <a:t>обявена</a:t>
            </a:r>
            <a:r>
              <a:rPr lang="ru-RU" sz="1600" b="1" i="1" dirty="0" smtClean="0"/>
              <a:t> 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процедура</a:t>
            </a:r>
            <a:r>
              <a:rPr lang="ru-RU" sz="1600" b="1" i="1" dirty="0" smtClean="0"/>
              <a:t> за 4 </a:t>
            </a:r>
            <a:r>
              <a:rPr lang="ru-RU" sz="1600" b="1" i="1" dirty="0"/>
              <a:t>300 000 </a:t>
            </a:r>
            <a:r>
              <a:rPr lang="ru-RU" sz="1600" b="1" i="1" dirty="0" err="1"/>
              <a:t>лв</a:t>
            </a:r>
            <a:r>
              <a:rPr lang="ru-RU" sz="1600" b="1" i="1" dirty="0"/>
              <a:t>.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u-RU" sz="1600" b="1" i="1" dirty="0"/>
              <a:t>По </a:t>
            </a:r>
            <a:r>
              <a:rPr lang="bg-BG" sz="1600" b="1" i="1" dirty="0" smtClean="0"/>
              <a:t>ПО</a:t>
            </a:r>
            <a:r>
              <a:rPr lang="ru-RU" sz="1600" b="1" i="1" dirty="0" smtClean="0"/>
              <a:t> </a:t>
            </a:r>
            <a:r>
              <a:rPr lang="ru-RU" sz="1600" b="1" i="1" dirty="0" smtClean="0"/>
              <a:t>4 </a:t>
            </a:r>
            <a:r>
              <a:rPr lang="ru-RU" sz="1600" b="1" i="1" dirty="0"/>
              <a:t>"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Превенция и управление на риска от наводнения и </a:t>
            </a:r>
            <a:r>
              <a:rPr lang="bg-BG" sz="1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свлачища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ru-RU" sz="1600" b="1" i="1" dirty="0" smtClean="0"/>
              <a:t> </a:t>
            </a:r>
            <a:r>
              <a:rPr lang="ru-RU" sz="1600" b="1" i="1" dirty="0" smtClean="0"/>
              <a:t>е </a:t>
            </a:r>
            <a:r>
              <a:rPr lang="bg-BG" sz="1600" b="1" i="1" dirty="0" smtClean="0"/>
              <a:t>обявена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1" indent="0" algn="just">
              <a:buNone/>
            </a:pP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1 процедура </a:t>
            </a:r>
            <a:r>
              <a:rPr lang="ru-RU" sz="1600" b="1" i="1" dirty="0"/>
              <a:t>на </a:t>
            </a:r>
            <a:r>
              <a:rPr lang="bg-BG" sz="1600" b="1" i="1" dirty="0" smtClean="0"/>
              <a:t>стойност</a:t>
            </a:r>
            <a:r>
              <a:rPr lang="ru-RU" sz="1600" b="1" i="1" dirty="0" smtClean="0"/>
              <a:t>: </a:t>
            </a:r>
            <a:r>
              <a:rPr lang="ru-RU" sz="1600" b="1" i="1" dirty="0"/>
              <a:t>65 519 199 </a:t>
            </a:r>
            <a:r>
              <a:rPr lang="ru-RU" sz="1600" b="1" i="1" dirty="0" err="1"/>
              <a:t>лв</a:t>
            </a:r>
            <a:r>
              <a:rPr lang="ru-RU" sz="1600" b="1" i="1" dirty="0"/>
              <a:t>.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bg-BG" sz="1600" b="1" i="1" dirty="0" smtClean="0"/>
              <a:t>По ПО 5 </a:t>
            </a:r>
            <a:r>
              <a:rPr lang="bg-BG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"Подобряване качеството на атмосферния въздух" </a:t>
            </a:r>
            <a:r>
              <a:rPr lang="bg-BG" sz="1600" b="1" i="1" dirty="0" smtClean="0"/>
              <a:t>от планирани е обявена </a:t>
            </a:r>
            <a:r>
              <a:rPr lang="bg-BG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bg-BG" sz="1600" b="1" i="1" dirty="0" smtClean="0"/>
              <a:t> </a:t>
            </a:r>
            <a:r>
              <a:rPr lang="bg-BG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процедура </a:t>
            </a:r>
            <a:r>
              <a:rPr lang="bg-BG" sz="1600" b="1" i="1" dirty="0" smtClean="0"/>
              <a:t>на стойност 3 000 </a:t>
            </a:r>
            <a:r>
              <a:rPr lang="bg-BG" sz="1600" b="1" i="1" dirty="0" err="1" smtClean="0"/>
              <a:t>000</a:t>
            </a:r>
            <a:r>
              <a:rPr lang="bg-BG" sz="1600" b="1" i="1" dirty="0" smtClean="0"/>
              <a:t> лв. </a:t>
            </a:r>
          </a:p>
          <a:p>
            <a:pPr marL="457200" lvl="1" indent="0" algn="just">
              <a:buNone/>
            </a:pPr>
            <a:endParaRPr lang="ru-RU" sz="1600" b="1" i="1" dirty="0" smtClean="0"/>
          </a:p>
          <a:p>
            <a:pPr lvl="1" algn="just">
              <a:buFont typeface="Wingdings" panose="05000000000000000000" pitchFamily="2" charset="2"/>
              <a:buChar char="Ø"/>
            </a:pPr>
            <a:endParaRPr lang="ru-RU" sz="1600" b="1" i="1" dirty="0" smtClean="0"/>
          </a:p>
          <a:p>
            <a:pPr lvl="1" algn="just">
              <a:buFont typeface="Wingdings" panose="05000000000000000000" pitchFamily="2" charset="2"/>
              <a:buChar char="Ø"/>
            </a:pPr>
            <a:endParaRPr lang="ru-RU" sz="1600" b="1" i="1" dirty="0"/>
          </a:p>
          <a:p>
            <a:pPr lvl="1" algn="just">
              <a:buFont typeface="Wingdings" panose="05000000000000000000" pitchFamily="2" charset="2"/>
              <a:buChar char="Ø"/>
            </a:pPr>
            <a:endParaRPr lang="ru-RU" sz="1600" b="1" i="1" dirty="0" smtClean="0"/>
          </a:p>
          <a:p>
            <a:pPr lvl="1" algn="just">
              <a:buFont typeface="Wingdings" panose="05000000000000000000" pitchFamily="2" charset="2"/>
              <a:buChar char="Ø"/>
            </a:pPr>
            <a:endParaRPr lang="ru-RU" sz="1600" b="1" i="1" dirty="0"/>
          </a:p>
          <a:p>
            <a:pPr marL="0" indent="0" algn="just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16111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360502"/>
            <a:ext cx="6210496" cy="70034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Факти </a:t>
            </a:r>
            <a:r>
              <a:rPr lang="bg-BG" sz="2400" b="1" i="1" dirty="0">
                <a:solidFill>
                  <a:srgbClr val="00B050"/>
                </a:solidFill>
              </a:rPr>
              <a:t>и </a:t>
            </a:r>
            <a:r>
              <a:rPr lang="bg-BG" sz="2400" b="1" i="1" dirty="0" smtClean="0">
                <a:solidFill>
                  <a:srgbClr val="00B050"/>
                </a:solidFill>
              </a:rPr>
              <a:t>събития през 2016 г</a:t>
            </a:r>
            <a:r>
              <a:rPr lang="bg-BG" sz="2400" b="1" i="1" smtClean="0">
                <a:solidFill>
                  <a:srgbClr val="00B050"/>
                </a:solidFill>
              </a:rPr>
              <a:t>. - подадени проектни предложения и договорени средства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280920" cy="4680520"/>
          </a:xfrm>
        </p:spPr>
        <p:txBody>
          <a:bodyPr>
            <a:normAutofit/>
          </a:bodyPr>
          <a:lstStyle/>
          <a:p>
            <a:pPr marL="180975" indent="-180975" algn="ctr">
              <a:buNone/>
            </a:pPr>
            <a:endParaRPr lang="ru-RU" sz="1800" b="1" dirty="0" smtClean="0"/>
          </a:p>
          <a:p>
            <a:pPr marL="457200" lvl="1" indent="0" algn="just">
              <a:buNone/>
            </a:pPr>
            <a:endParaRPr lang="ru-RU" sz="1600" b="1" i="1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u-RU" sz="1600" b="1" i="1" dirty="0" err="1" smtClean="0"/>
              <a:t>Представени</a:t>
            </a:r>
            <a:r>
              <a:rPr lang="ru-RU" sz="1600" b="1" i="1" dirty="0" smtClean="0"/>
              <a:t> </a:t>
            </a:r>
            <a:r>
              <a:rPr lang="ru-RU" sz="1600" b="1" i="1" dirty="0" err="1"/>
              <a:t>бяха</a:t>
            </a:r>
            <a:r>
              <a:rPr lang="ru-RU" sz="1600" b="1" i="1" dirty="0"/>
              <a:t> 45 </a:t>
            </a:r>
            <a:r>
              <a:rPr lang="ru-RU" sz="1600" b="1" i="1" dirty="0" err="1"/>
              <a:t>проектни</a:t>
            </a:r>
            <a:r>
              <a:rPr lang="ru-RU" sz="1600" b="1" i="1" dirty="0"/>
              <a:t> предложения за </a:t>
            </a:r>
            <a:r>
              <a:rPr lang="ru-RU" sz="1600" b="1" i="1" dirty="0" err="1"/>
              <a:t>финансиране</a:t>
            </a:r>
            <a:r>
              <a:rPr lang="ru-RU" sz="1600" b="1" i="1" dirty="0"/>
              <a:t>, </a:t>
            </a:r>
            <a:r>
              <a:rPr lang="ru-RU" sz="1600" b="1" i="1" dirty="0" err="1"/>
              <a:t>като</a:t>
            </a:r>
            <a:r>
              <a:rPr lang="ru-RU" sz="1600" b="1" i="1" dirty="0"/>
              <a:t> </a:t>
            </a:r>
            <a:r>
              <a:rPr lang="ru-RU" sz="1600" b="1" i="1" dirty="0" err="1" smtClean="0"/>
              <a:t>общо</a:t>
            </a:r>
            <a:r>
              <a:rPr lang="ru-RU" sz="1600" b="1" i="1" dirty="0" smtClean="0"/>
              <a:t> </a:t>
            </a:r>
            <a:r>
              <a:rPr lang="ru-RU" sz="1600" b="1" i="1" dirty="0" err="1" smtClean="0"/>
              <a:t>поисканата</a:t>
            </a:r>
            <a:r>
              <a:rPr lang="ru-RU" sz="1600" b="1" i="1" dirty="0" smtClean="0"/>
              <a:t> </a:t>
            </a:r>
            <a:r>
              <a:rPr lang="ru-RU" sz="1600" b="1" i="1" dirty="0" err="1"/>
              <a:t>безвъзмездна</a:t>
            </a:r>
            <a:r>
              <a:rPr lang="ru-RU" sz="1600" b="1" i="1" dirty="0"/>
              <a:t> </a:t>
            </a:r>
            <a:r>
              <a:rPr lang="ru-RU" sz="1600" b="1" i="1" dirty="0" err="1"/>
              <a:t>финансова</a:t>
            </a:r>
            <a:r>
              <a:rPr lang="ru-RU" sz="1600" b="1" i="1" dirty="0"/>
              <a:t> </a:t>
            </a:r>
            <a:r>
              <a:rPr lang="ru-RU" sz="1600" b="1" i="1" dirty="0" err="1"/>
              <a:t>помощ</a:t>
            </a:r>
            <a:r>
              <a:rPr lang="ru-RU" sz="1600" b="1" i="1" dirty="0"/>
              <a:t> </a:t>
            </a:r>
            <a:r>
              <a:rPr lang="ru-RU" sz="1600" b="1" i="1" dirty="0" err="1" smtClean="0"/>
              <a:t>възлиза</a:t>
            </a:r>
            <a:r>
              <a:rPr lang="ru-RU" sz="1600" b="1" i="1" dirty="0" smtClean="0"/>
              <a:t> </a:t>
            </a:r>
            <a:r>
              <a:rPr lang="ru-RU" sz="1600" b="1" i="1" dirty="0"/>
              <a:t>на 821 537 121,73 </a:t>
            </a:r>
            <a:r>
              <a:rPr lang="ru-RU" sz="1600" b="1" i="1" dirty="0" err="1"/>
              <a:t>лв</a:t>
            </a:r>
            <a:r>
              <a:rPr lang="ru-RU" sz="1600" b="1" i="1" dirty="0"/>
              <a:t>., от </a:t>
            </a:r>
            <a:r>
              <a:rPr lang="ru-RU" sz="1600" b="1" i="1" dirty="0" err="1"/>
              <a:t>тях</a:t>
            </a:r>
            <a:r>
              <a:rPr lang="ru-RU" sz="1600" b="1" i="1" dirty="0"/>
              <a:t> </a:t>
            </a:r>
            <a:r>
              <a:rPr lang="ru-RU" sz="1600" b="1" i="1" dirty="0" err="1"/>
              <a:t>са</a:t>
            </a:r>
            <a:r>
              <a:rPr lang="ru-RU" sz="1600" b="1" i="1" dirty="0"/>
              <a:t> </a:t>
            </a:r>
            <a:r>
              <a:rPr lang="ru-RU" sz="1600" b="1" i="1" dirty="0" err="1"/>
              <a:t>одобрени</a:t>
            </a:r>
            <a:r>
              <a:rPr lang="ru-RU" sz="1600" b="1" i="1" dirty="0"/>
              <a:t> 24 </a:t>
            </a:r>
            <a:r>
              <a:rPr lang="ru-RU" sz="1600" b="1" i="1" dirty="0" err="1"/>
              <a:t>бр</a:t>
            </a:r>
            <a:r>
              <a:rPr lang="ru-RU" sz="1600" b="1" i="1" dirty="0" smtClean="0"/>
              <a:t>.</a:t>
            </a:r>
            <a:endParaRPr lang="ru-RU" sz="1600" b="1" i="1" dirty="0"/>
          </a:p>
          <a:p>
            <a:pPr lvl="1" algn="just">
              <a:buFont typeface="Wingdings" panose="05000000000000000000" pitchFamily="2" charset="2"/>
              <a:buChar char="Ø"/>
            </a:pPr>
            <a:endParaRPr lang="ru-RU" sz="1600" b="1" i="1" dirty="0" smtClean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u-RU" sz="1600" b="1" i="1" dirty="0" smtClean="0"/>
              <a:t> Причините за </a:t>
            </a:r>
            <a:r>
              <a:rPr lang="ru-RU" sz="1600" b="1" i="1" dirty="0" err="1" smtClean="0"/>
              <a:t>неодобряване</a:t>
            </a:r>
            <a:r>
              <a:rPr lang="ru-RU" sz="1600" b="1" i="1" dirty="0" smtClean="0"/>
              <a:t> на  </a:t>
            </a:r>
            <a:r>
              <a:rPr lang="ru-RU" sz="1600" b="1" i="1" dirty="0" err="1" smtClean="0"/>
              <a:t>проектни</a:t>
            </a:r>
            <a:r>
              <a:rPr lang="ru-RU" sz="1600" b="1" i="1" dirty="0" smtClean="0"/>
              <a:t> </a:t>
            </a:r>
            <a:r>
              <a:rPr lang="ru-RU" sz="1600" b="1" i="1" dirty="0"/>
              <a:t>предложения </a:t>
            </a:r>
            <a:r>
              <a:rPr lang="ru-RU" sz="1600" b="1" i="1" dirty="0" err="1"/>
              <a:t>са</a:t>
            </a:r>
            <a:r>
              <a:rPr lang="ru-RU" sz="1600" b="1" i="1" dirty="0"/>
              <a:t> </a:t>
            </a:r>
            <a:r>
              <a:rPr lang="ru-RU" sz="1600" b="1" i="1" dirty="0" err="1" smtClean="0"/>
              <a:t>установени</a:t>
            </a:r>
            <a:r>
              <a:rPr lang="ru-RU" sz="1600" b="1" i="1" dirty="0" smtClean="0"/>
              <a:t> </a:t>
            </a:r>
            <a:r>
              <a:rPr lang="ru-RU" sz="1600" b="1" i="1" dirty="0" err="1"/>
              <a:t>несъотвествия</a:t>
            </a:r>
            <a:r>
              <a:rPr lang="ru-RU" sz="1600" b="1" i="1" dirty="0"/>
              <a:t>, </a:t>
            </a:r>
            <a:r>
              <a:rPr lang="ru-RU" sz="1600" b="1" i="1" dirty="0" err="1"/>
              <a:t>свързани</a:t>
            </a:r>
            <a:r>
              <a:rPr lang="ru-RU" sz="1600" b="1" i="1" dirty="0"/>
              <a:t> </a:t>
            </a:r>
            <a:r>
              <a:rPr lang="ru-RU" sz="1600" b="1" i="1" dirty="0" smtClean="0"/>
              <a:t>с </a:t>
            </a:r>
            <a:r>
              <a:rPr lang="ru-RU" sz="1600" b="1" i="1" dirty="0" err="1"/>
              <a:t>качеството</a:t>
            </a:r>
            <a:r>
              <a:rPr lang="ru-RU" sz="1600" b="1" i="1" dirty="0"/>
              <a:t> на </a:t>
            </a:r>
            <a:r>
              <a:rPr lang="ru-RU" sz="1600" b="1" i="1" dirty="0" err="1"/>
              <a:t>проектите</a:t>
            </a:r>
            <a:r>
              <a:rPr lang="ru-RU" sz="1600" b="1" i="1" dirty="0"/>
              <a:t>, пропуски в </a:t>
            </a:r>
            <a:r>
              <a:rPr lang="ru-RU" sz="1600" b="1" i="1" dirty="0" err="1"/>
              <a:t>техническата</a:t>
            </a:r>
            <a:r>
              <a:rPr lang="ru-RU" sz="1600" b="1" i="1" dirty="0"/>
              <a:t> и </a:t>
            </a:r>
            <a:r>
              <a:rPr lang="ru-RU" sz="1600" b="1" i="1" dirty="0" err="1"/>
              <a:t>финансова</a:t>
            </a:r>
            <a:r>
              <a:rPr lang="ru-RU" sz="1600" b="1" i="1" dirty="0"/>
              <a:t> </a:t>
            </a:r>
            <a:r>
              <a:rPr lang="ru-RU" sz="1600" b="1" i="1" dirty="0" smtClean="0"/>
              <a:t>документация на </a:t>
            </a:r>
            <a:r>
              <a:rPr lang="ru-RU" sz="1600" b="1" i="1" dirty="0" err="1" smtClean="0"/>
              <a:t>кандидатите</a:t>
            </a:r>
            <a:r>
              <a:rPr lang="ru-RU" sz="1600" b="1" i="1" dirty="0" smtClean="0"/>
              <a:t>.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ru-RU" sz="1600" b="1" i="1" dirty="0" smtClean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u-RU" sz="1600" b="1" i="1" dirty="0" smtClean="0"/>
              <a:t>До </a:t>
            </a:r>
            <a:r>
              <a:rPr lang="ru-RU" sz="1600" b="1" i="1" dirty="0"/>
              <a:t>края на 2016 г. </a:t>
            </a:r>
            <a:r>
              <a:rPr lang="ru-RU" sz="1600" b="1" i="1" dirty="0" err="1"/>
              <a:t>са</a:t>
            </a:r>
            <a:r>
              <a:rPr lang="ru-RU" sz="1600" b="1" i="1" dirty="0"/>
              <a:t> </a:t>
            </a:r>
            <a:r>
              <a:rPr lang="ru-RU" sz="1600" b="1" i="1" dirty="0" err="1"/>
              <a:t>договорени</a:t>
            </a:r>
            <a:r>
              <a:rPr lang="ru-RU" sz="1600" b="1" i="1" dirty="0"/>
              <a:t> </a:t>
            </a:r>
            <a:r>
              <a:rPr lang="ru-RU" sz="1600" b="1" i="1" dirty="0" err="1"/>
              <a:t>общо</a:t>
            </a:r>
            <a:r>
              <a:rPr lang="ru-RU" sz="1600" b="1" i="1" dirty="0"/>
              <a:t>  552 536 000,06 </a:t>
            </a:r>
            <a:r>
              <a:rPr lang="ru-RU" sz="1600" b="1" i="1" dirty="0" err="1"/>
              <a:t>лв</a:t>
            </a:r>
            <a:r>
              <a:rPr lang="ru-RU" sz="1600" b="1" i="1" dirty="0"/>
              <a:t>. или 17 % от бюджета на </a:t>
            </a:r>
            <a:r>
              <a:rPr lang="ru-RU" sz="1600" b="1" i="1" dirty="0" err="1"/>
              <a:t>програмата</a:t>
            </a:r>
            <a:r>
              <a:rPr lang="ru-RU" sz="1600" b="1" i="1" dirty="0"/>
              <a:t>, от </a:t>
            </a:r>
            <a:r>
              <a:rPr lang="ru-RU" sz="1600" b="1" i="1" dirty="0" err="1"/>
              <a:t>които</a:t>
            </a:r>
            <a:r>
              <a:rPr lang="ru-RU" sz="1600" b="1" i="1" dirty="0"/>
              <a:t>  507 124 260,51 </a:t>
            </a:r>
            <a:r>
              <a:rPr lang="ru-RU" sz="1600" b="1" i="1" dirty="0" err="1"/>
              <a:t>лв</a:t>
            </a:r>
            <a:r>
              <a:rPr lang="ru-RU" sz="1600" b="1" i="1" dirty="0"/>
              <a:t>. за </a:t>
            </a:r>
            <a:r>
              <a:rPr lang="ru-RU" sz="1600" b="1" i="1" dirty="0" err="1"/>
              <a:t>Кохезионния</a:t>
            </a:r>
            <a:r>
              <a:rPr lang="ru-RU" sz="1600" b="1" i="1" dirty="0"/>
              <a:t> фонд и 45 411 739,55 </a:t>
            </a:r>
            <a:r>
              <a:rPr lang="ru-RU" sz="1600" b="1" i="1" dirty="0" err="1"/>
              <a:t>лв</a:t>
            </a:r>
            <a:r>
              <a:rPr lang="ru-RU" sz="1600" b="1" i="1" dirty="0"/>
              <a:t>. за </a:t>
            </a:r>
            <a:r>
              <a:rPr lang="ru-RU" sz="1600" b="1" i="1" dirty="0" err="1"/>
              <a:t>Европейския</a:t>
            </a:r>
            <a:r>
              <a:rPr lang="ru-RU" sz="1600" b="1" i="1" dirty="0"/>
              <a:t> фонд за </a:t>
            </a:r>
            <a:r>
              <a:rPr lang="ru-RU" sz="1600" b="1" i="1" dirty="0" err="1"/>
              <a:t>регионално</a:t>
            </a:r>
            <a:r>
              <a:rPr lang="ru-RU" sz="1600" b="1" i="1" dirty="0"/>
              <a:t> </a:t>
            </a:r>
            <a:r>
              <a:rPr lang="ru-RU" sz="1600" b="1" i="1" dirty="0" smtClean="0"/>
              <a:t>развитие.</a:t>
            </a:r>
            <a:endParaRPr lang="ru-RU" sz="1600" b="1" i="1" dirty="0"/>
          </a:p>
          <a:p>
            <a:pPr lvl="1" algn="just">
              <a:buFont typeface="Wingdings" panose="05000000000000000000" pitchFamily="2" charset="2"/>
              <a:buChar char="Ø"/>
            </a:pPr>
            <a:endParaRPr lang="ru-RU" sz="1800" b="1" i="1" dirty="0"/>
          </a:p>
          <a:p>
            <a:pPr lvl="1" algn="just">
              <a:buFont typeface="Wingdings" panose="05000000000000000000" pitchFamily="2" charset="2"/>
              <a:buChar char="Ø"/>
            </a:pPr>
            <a:endParaRPr lang="ru-RU" sz="1600" b="1" i="1" dirty="0"/>
          </a:p>
          <a:p>
            <a:pPr marL="0" indent="0" algn="just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165299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360502"/>
            <a:ext cx="6210496" cy="7003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Факти </a:t>
            </a:r>
            <a:r>
              <a:rPr lang="bg-BG" sz="2400" b="1" i="1" dirty="0">
                <a:solidFill>
                  <a:srgbClr val="00B050"/>
                </a:solidFill>
              </a:rPr>
              <a:t>и </a:t>
            </a:r>
            <a:r>
              <a:rPr lang="bg-BG" sz="2400" b="1" i="1" dirty="0" smtClean="0">
                <a:solidFill>
                  <a:srgbClr val="00B050"/>
                </a:solidFill>
              </a:rPr>
              <a:t>събития през 2016 г</a:t>
            </a:r>
            <a:r>
              <a:rPr lang="bg-BG" sz="2400" b="1" i="1" smtClean="0">
                <a:solidFill>
                  <a:srgbClr val="00B050"/>
                </a:solidFill>
              </a:rPr>
              <a:t>. – </a:t>
            </a:r>
            <a:br>
              <a:rPr lang="bg-BG" sz="2400" b="1" i="1" smtClean="0">
                <a:solidFill>
                  <a:srgbClr val="00B050"/>
                </a:solidFill>
              </a:rPr>
            </a:br>
            <a:r>
              <a:rPr lang="bg-BG" sz="2400" b="1" i="1" smtClean="0">
                <a:solidFill>
                  <a:srgbClr val="00B050"/>
                </a:solidFill>
              </a:rPr>
              <a:t>проекти </a:t>
            </a:r>
            <a:r>
              <a:rPr lang="bg-BG" sz="2400" b="1" i="1" dirty="0" smtClean="0">
                <a:solidFill>
                  <a:srgbClr val="00B050"/>
                </a:solidFill>
              </a:rPr>
              <a:t>в изпълнение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2060848"/>
            <a:ext cx="8496944" cy="4320480"/>
          </a:xfrm>
        </p:spPr>
        <p:txBody>
          <a:bodyPr>
            <a:normAutofit fontScale="40000" lnSpcReduction="20000"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bg-BG" sz="4000" b="1" i="1" dirty="0" smtClean="0"/>
              <a:t> </a:t>
            </a:r>
            <a:r>
              <a:rPr lang="bg-BG" sz="4000" b="1" i="1" dirty="0"/>
              <a:t>През 2016 г. </a:t>
            </a:r>
            <a:r>
              <a:rPr lang="ru-RU" sz="4000" b="1" i="1" dirty="0"/>
              <a:t>се </a:t>
            </a:r>
            <a:r>
              <a:rPr lang="bg-BG" sz="4000" b="1" i="1" dirty="0"/>
              <a:t>изпълняваха</a:t>
            </a:r>
            <a:r>
              <a:rPr lang="ru-RU" sz="4000" b="1" i="1" dirty="0"/>
              <a:t> 24 проекта: 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sz="3500" b="1" i="1" dirty="0"/>
              <a:t>15 от които са в сектор „Води“:</a:t>
            </a:r>
          </a:p>
          <a:p>
            <a:pPr lvl="2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bg-BG" sz="3500" b="1" i="1" dirty="0"/>
              <a:t> 8 </a:t>
            </a:r>
            <a:r>
              <a:rPr lang="bg-BG" sz="3500" b="1" i="1" dirty="0" err="1"/>
              <a:t>фазирани</a:t>
            </a:r>
            <a:r>
              <a:rPr lang="bg-BG" sz="3500" b="1" i="1" dirty="0"/>
              <a:t> проекта;</a:t>
            </a:r>
          </a:p>
          <a:p>
            <a:pPr lvl="2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bg-BG" sz="3500" b="1" i="1" dirty="0"/>
              <a:t>2 броя  „ранни“ проекта за общините Асеновград и Добрич;</a:t>
            </a:r>
          </a:p>
          <a:p>
            <a:pPr lvl="2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bg-BG" sz="3500" b="1" i="1" dirty="0"/>
              <a:t>1 проект с бенефициент Изпълнителна агенция по околна среда (ИАОС);</a:t>
            </a:r>
          </a:p>
          <a:p>
            <a:pPr lvl="2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bg-BG" sz="3500" b="1" i="1" dirty="0"/>
              <a:t>1 проект, изпълняван от Дирекция „Управление на водите“ в МОСВ;</a:t>
            </a:r>
          </a:p>
          <a:p>
            <a:pPr lvl="2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bg-BG" sz="3500" b="1" i="1" dirty="0"/>
              <a:t>1 проект на  Столична община  за подготовка на регионално </a:t>
            </a:r>
            <a:r>
              <a:rPr lang="bg-BG" sz="3500" b="1" i="1" dirty="0" err="1"/>
              <a:t>прединвестиционно</a:t>
            </a:r>
            <a:r>
              <a:rPr lang="bg-BG" sz="3500" b="1" i="1" dirty="0"/>
              <a:t> проучване</a:t>
            </a:r>
          </a:p>
          <a:p>
            <a:pPr lvl="2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bg-BG" sz="3500" b="1" i="1" dirty="0"/>
              <a:t> 2 проекта на Министерство на регионалното развитие и благоустройството (МРРБ);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sz="3400" b="1" i="1" dirty="0"/>
              <a:t>2 проекта в сектор „Биоразнообразие“, които са  насочени към развитие на управленския подход за мрежата НАТУРА 2000 и за Националната приоритетна рамка за действие (НПРД), за изготвяне на анализи и проучвания на видове и природни местообитания;</a:t>
            </a:r>
          </a:p>
          <a:p>
            <a:pPr>
              <a:buFont typeface="Wingdings" panose="05000000000000000000" pitchFamily="2" charset="2"/>
              <a:buChar char="q"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360502"/>
            <a:ext cx="6210496" cy="7003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Факти </a:t>
            </a:r>
            <a:r>
              <a:rPr lang="bg-BG" sz="2400" b="1" i="1" dirty="0">
                <a:solidFill>
                  <a:srgbClr val="00B050"/>
                </a:solidFill>
              </a:rPr>
              <a:t>и </a:t>
            </a:r>
            <a:r>
              <a:rPr lang="bg-BG" sz="2400" b="1" i="1" dirty="0" smtClean="0">
                <a:solidFill>
                  <a:srgbClr val="00B050"/>
                </a:solidFill>
              </a:rPr>
              <a:t>събития през 2016 </a:t>
            </a:r>
            <a:r>
              <a:rPr lang="bg-BG" sz="2400" b="1" i="1" smtClean="0">
                <a:solidFill>
                  <a:srgbClr val="00B050"/>
                </a:solidFill>
              </a:rPr>
              <a:t>г.– </a:t>
            </a:r>
            <a:br>
              <a:rPr lang="bg-BG" sz="2400" b="1" i="1" smtClean="0">
                <a:solidFill>
                  <a:srgbClr val="00B050"/>
                </a:solidFill>
              </a:rPr>
            </a:br>
            <a:r>
              <a:rPr lang="bg-BG" sz="2400" b="1" i="1" smtClean="0">
                <a:solidFill>
                  <a:srgbClr val="00B050"/>
                </a:solidFill>
              </a:rPr>
              <a:t>проекти </a:t>
            </a:r>
            <a:r>
              <a:rPr lang="bg-BG" sz="2400" b="1" i="1" dirty="0" smtClean="0">
                <a:solidFill>
                  <a:srgbClr val="00B050"/>
                </a:solidFill>
              </a:rPr>
              <a:t>в изпълнение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2132856"/>
            <a:ext cx="8424936" cy="4248472"/>
          </a:xfrm>
        </p:spPr>
        <p:txBody>
          <a:bodyPr>
            <a:normAutofit fontScale="47500" lnSpcReduction="20000"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lvl="1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3400" b="1" i="1" dirty="0" smtClean="0"/>
              <a:t>2 проекта, </a:t>
            </a:r>
            <a:r>
              <a:rPr lang="ru-RU" sz="3400" b="1" i="1" dirty="0" err="1" smtClean="0"/>
              <a:t>целящи</a:t>
            </a:r>
            <a:r>
              <a:rPr lang="ru-RU" sz="3400" b="1" i="1" dirty="0" smtClean="0"/>
              <a:t> </a:t>
            </a:r>
            <a:r>
              <a:rPr lang="ru-RU" sz="3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превенция </a:t>
            </a:r>
            <a:r>
              <a:rPr lang="ru-RU" sz="3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управление на риска от наводнения и </a:t>
            </a:r>
            <a:r>
              <a:rPr lang="ru-RU" sz="3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свлачища</a:t>
            </a:r>
            <a:r>
              <a:rPr lang="ru-RU" sz="3400" b="1" i="1" dirty="0" smtClean="0"/>
              <a:t>; </a:t>
            </a:r>
            <a:r>
              <a:rPr lang="ru-RU" sz="3400" b="1" i="1" dirty="0" err="1"/>
              <a:t>Мерките</a:t>
            </a:r>
            <a:r>
              <a:rPr lang="ru-RU" sz="3400" b="1" i="1" dirty="0"/>
              <a:t> </a:t>
            </a:r>
            <a:r>
              <a:rPr lang="ru-RU" sz="3400" b="1" i="1" dirty="0" err="1"/>
              <a:t>са</a:t>
            </a:r>
            <a:r>
              <a:rPr lang="ru-RU" sz="3400" b="1" i="1" dirty="0"/>
              <a:t> </a:t>
            </a:r>
            <a:r>
              <a:rPr lang="ru-RU" sz="3400" b="1" i="1" dirty="0" err="1"/>
              <a:t>насочени</a:t>
            </a:r>
            <a:r>
              <a:rPr lang="ru-RU" sz="3400" b="1" i="1" dirty="0"/>
              <a:t> </a:t>
            </a:r>
            <a:r>
              <a:rPr lang="ru-RU" sz="3400" b="1" i="1" dirty="0" err="1"/>
              <a:t>към</a:t>
            </a:r>
            <a:r>
              <a:rPr lang="ru-RU" sz="3400" b="1" i="1" dirty="0"/>
              <a:t> </a:t>
            </a:r>
            <a:r>
              <a:rPr lang="ru-RU" sz="3400" b="1" i="1" dirty="0" err="1" smtClean="0"/>
              <a:t>установяване</a:t>
            </a:r>
            <a:r>
              <a:rPr lang="ru-RU" sz="3400" b="1" i="1" dirty="0" smtClean="0"/>
              <a:t> </a:t>
            </a:r>
            <a:r>
              <a:rPr lang="ru-RU" sz="3400" b="1" i="1" dirty="0"/>
              <a:t>на шест </a:t>
            </a:r>
            <a:r>
              <a:rPr lang="ru-RU" sz="3400" b="1" i="1" dirty="0" err="1"/>
              <a:t>центъра</a:t>
            </a:r>
            <a:r>
              <a:rPr lang="ru-RU" sz="3400" b="1" i="1" dirty="0"/>
              <a:t> за </a:t>
            </a:r>
            <a:r>
              <a:rPr lang="ru-RU" sz="3400" b="1" i="1" dirty="0" err="1"/>
              <a:t>повишаване</a:t>
            </a:r>
            <a:r>
              <a:rPr lang="ru-RU" sz="3400" b="1" i="1" dirty="0"/>
              <a:t> </a:t>
            </a:r>
            <a:r>
              <a:rPr lang="ru-RU" sz="3400" b="1" i="1" dirty="0" err="1"/>
              <a:t>готовността</a:t>
            </a:r>
            <a:r>
              <a:rPr lang="ru-RU" sz="3400" b="1" i="1" dirty="0"/>
              <a:t> на </a:t>
            </a:r>
            <a:r>
              <a:rPr lang="ru-RU" sz="3400" b="1" i="1" dirty="0" err="1"/>
              <a:t>населението</a:t>
            </a:r>
            <a:r>
              <a:rPr lang="ru-RU" sz="3400" b="1" i="1" dirty="0"/>
              <a:t> за адекватна реакция при наводнения и </a:t>
            </a:r>
            <a:r>
              <a:rPr lang="ru-RU" sz="3400" b="1" i="1" dirty="0" err="1"/>
              <a:t>последващи</a:t>
            </a:r>
            <a:r>
              <a:rPr lang="ru-RU" sz="3400" b="1" i="1" dirty="0"/>
              <a:t> </a:t>
            </a:r>
            <a:r>
              <a:rPr lang="ru-RU" sz="3400" b="1" i="1" dirty="0" err="1"/>
              <a:t>кризи</a:t>
            </a:r>
            <a:r>
              <a:rPr lang="ru-RU" sz="3400" b="1" i="1" dirty="0"/>
              <a:t> и за </a:t>
            </a:r>
            <a:r>
              <a:rPr lang="ru-RU" sz="3400" b="1" i="1" dirty="0" err="1"/>
              <a:t>създаване</a:t>
            </a:r>
            <a:r>
              <a:rPr lang="ru-RU" sz="3400" b="1" i="1" dirty="0"/>
              <a:t> на </a:t>
            </a:r>
            <a:r>
              <a:rPr lang="ru-RU" sz="3400" b="1" i="1" dirty="0" err="1"/>
              <a:t>Национална</a:t>
            </a:r>
            <a:r>
              <a:rPr lang="ru-RU" sz="3400" b="1" i="1" dirty="0"/>
              <a:t> система за управление на водите в </a:t>
            </a:r>
            <a:r>
              <a:rPr lang="ru-RU" sz="3400" b="1" i="1" dirty="0" err="1"/>
              <a:t>реално</a:t>
            </a:r>
            <a:r>
              <a:rPr lang="ru-RU" sz="3400" b="1" i="1" dirty="0"/>
              <a:t> </a:t>
            </a:r>
            <a:r>
              <a:rPr lang="ru-RU" sz="3400" b="1" i="1" dirty="0" err="1" smtClean="0"/>
              <a:t>време</a:t>
            </a:r>
            <a:r>
              <a:rPr lang="ru-RU" sz="3400" b="1" i="1" dirty="0" smtClean="0"/>
              <a:t> в </a:t>
            </a:r>
            <a:r>
              <a:rPr lang="ru-RU" sz="3400" b="1" i="1" dirty="0"/>
              <a:t>р. </a:t>
            </a:r>
            <a:r>
              <a:rPr lang="ru-RU" sz="3400" b="1" i="1" dirty="0" err="1" smtClean="0"/>
              <a:t>Искър</a:t>
            </a:r>
            <a:endParaRPr lang="ru-RU" sz="3400" b="1" i="1" dirty="0" smtClean="0"/>
          </a:p>
          <a:p>
            <a:pPr lvl="1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3400" b="1" i="1" dirty="0" smtClean="0"/>
              <a:t>1 </a:t>
            </a:r>
            <a:r>
              <a:rPr lang="ru-RU" sz="3400" b="1" i="1" dirty="0"/>
              <a:t>проект </a:t>
            </a:r>
            <a:r>
              <a:rPr lang="ru-RU" sz="3400" b="1" i="1" dirty="0" smtClean="0"/>
              <a:t>за </a:t>
            </a:r>
            <a:r>
              <a:rPr lang="ru-RU" sz="3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подобряване</a:t>
            </a:r>
            <a:r>
              <a:rPr lang="ru-RU" sz="3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качеството</a:t>
            </a:r>
            <a:r>
              <a:rPr lang="ru-RU" sz="3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</a:t>
            </a:r>
            <a:r>
              <a:rPr lang="ru-RU" sz="3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атмосферния</a:t>
            </a:r>
            <a:r>
              <a:rPr lang="ru-RU" sz="3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въздух</a:t>
            </a:r>
            <a:r>
              <a:rPr lang="ru-RU" sz="3400" b="1" i="1" dirty="0" smtClean="0"/>
              <a:t>, </a:t>
            </a:r>
            <a:r>
              <a:rPr lang="ru-RU" sz="3400" b="1" i="1" dirty="0" err="1"/>
              <a:t>насочен</a:t>
            </a:r>
            <a:r>
              <a:rPr lang="ru-RU" sz="3400" b="1" i="1" dirty="0"/>
              <a:t> </a:t>
            </a:r>
            <a:r>
              <a:rPr lang="ru-RU" sz="3400" b="1" i="1" dirty="0" err="1"/>
              <a:t>към</a:t>
            </a:r>
            <a:r>
              <a:rPr lang="ru-RU" sz="3400" b="1" i="1" dirty="0"/>
              <a:t> </a:t>
            </a:r>
            <a:r>
              <a:rPr lang="ru-RU" sz="3400" b="1" i="1" dirty="0" err="1"/>
              <a:t>създаване</a:t>
            </a:r>
            <a:r>
              <a:rPr lang="ru-RU" sz="3400" b="1" i="1" dirty="0"/>
              <a:t> на </a:t>
            </a:r>
            <a:r>
              <a:rPr lang="ru-RU" sz="3400" b="1" i="1" dirty="0" err="1"/>
              <a:t>информационна</a:t>
            </a:r>
            <a:r>
              <a:rPr lang="ru-RU" sz="3400" b="1" i="1" dirty="0"/>
              <a:t> система за </a:t>
            </a:r>
            <a:r>
              <a:rPr lang="ru-RU" sz="3400" b="1" i="1" dirty="0" err="1"/>
              <a:t>докладване</a:t>
            </a:r>
            <a:r>
              <a:rPr lang="ru-RU" sz="3400" b="1" i="1" dirty="0"/>
              <a:t> на </a:t>
            </a:r>
            <a:r>
              <a:rPr lang="ru-RU" sz="3400" b="1" i="1" dirty="0" err="1"/>
              <a:t>данни</a:t>
            </a:r>
            <a:r>
              <a:rPr lang="ru-RU" sz="3400" b="1" i="1" dirty="0"/>
              <a:t> за </a:t>
            </a:r>
            <a:r>
              <a:rPr lang="ru-RU" sz="3400" b="1" i="1" dirty="0" err="1"/>
              <a:t>качеството</a:t>
            </a:r>
            <a:r>
              <a:rPr lang="ru-RU" sz="3400" b="1" i="1" dirty="0"/>
              <a:t> на </a:t>
            </a:r>
            <a:r>
              <a:rPr lang="ru-RU" sz="3400" b="1" i="1" dirty="0" err="1"/>
              <a:t>атмосферния</a:t>
            </a:r>
            <a:r>
              <a:rPr lang="ru-RU" sz="3400" b="1" i="1" dirty="0"/>
              <a:t> </a:t>
            </a:r>
            <a:r>
              <a:rPr lang="ru-RU" sz="3400" b="1" i="1" dirty="0" err="1"/>
              <a:t>въздух</a:t>
            </a:r>
            <a:r>
              <a:rPr lang="ru-RU" sz="3400" b="1" i="1" dirty="0"/>
              <a:t> </a:t>
            </a:r>
            <a:r>
              <a:rPr lang="ru-RU" sz="3400" b="1" i="1" dirty="0" err="1"/>
              <a:t>като</a:t>
            </a:r>
            <a:r>
              <a:rPr lang="ru-RU" sz="3400" b="1" i="1" dirty="0"/>
              <a:t> част от </a:t>
            </a:r>
            <a:r>
              <a:rPr lang="ru-RU" sz="3400" b="1" i="1" dirty="0" err="1"/>
              <a:t>Националната</a:t>
            </a:r>
            <a:r>
              <a:rPr lang="ru-RU" sz="3400" b="1" i="1" dirty="0"/>
              <a:t> </a:t>
            </a:r>
            <a:r>
              <a:rPr lang="ru-RU" sz="3400" b="1" i="1" dirty="0" err="1"/>
              <a:t>системата</a:t>
            </a:r>
            <a:r>
              <a:rPr lang="ru-RU" sz="3400" b="1" i="1" dirty="0"/>
              <a:t> за мониторинг на КАВ в </a:t>
            </a:r>
            <a:r>
              <a:rPr lang="ru-RU" sz="3400" b="1" i="1" dirty="0" err="1"/>
              <a:t>реално</a:t>
            </a:r>
            <a:r>
              <a:rPr lang="ru-RU" sz="3400" b="1" i="1" dirty="0"/>
              <a:t> </a:t>
            </a:r>
            <a:r>
              <a:rPr lang="ru-RU" sz="3400" b="1" i="1" dirty="0" err="1" smtClean="0"/>
              <a:t>време</a:t>
            </a:r>
            <a:r>
              <a:rPr lang="ru-RU" sz="3400" b="1" i="1" dirty="0" smtClean="0"/>
              <a:t>;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3400" b="1" i="1" dirty="0" smtClean="0"/>
              <a:t>4 </a:t>
            </a:r>
            <a:r>
              <a:rPr lang="ru-RU" sz="3400" b="1" i="1" dirty="0" err="1"/>
              <a:t>бюджетни</a:t>
            </a:r>
            <a:r>
              <a:rPr lang="ru-RU" sz="3400" b="1" i="1" dirty="0"/>
              <a:t> линии по приоритетна ос 6 „</a:t>
            </a:r>
            <a:r>
              <a:rPr lang="ru-RU" sz="3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Техническа</a:t>
            </a:r>
            <a:r>
              <a:rPr lang="ru-RU" sz="3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</a:t>
            </a:r>
            <a:r>
              <a:rPr lang="ru-RU" sz="3400" b="1" i="1" dirty="0"/>
              <a:t>“, </a:t>
            </a:r>
            <a:r>
              <a:rPr lang="ru-RU" sz="3400" b="1" i="1" dirty="0" err="1"/>
              <a:t>насочени</a:t>
            </a:r>
            <a:r>
              <a:rPr lang="ru-RU" sz="3400" b="1" i="1" dirty="0"/>
              <a:t> </a:t>
            </a:r>
            <a:r>
              <a:rPr lang="ru-RU" sz="3400" b="1" i="1" dirty="0" err="1"/>
              <a:t>към</a:t>
            </a:r>
            <a:r>
              <a:rPr lang="ru-RU" sz="3400" b="1" i="1" dirty="0"/>
              <a:t> </a:t>
            </a:r>
            <a:r>
              <a:rPr lang="ru-RU" sz="3400" b="1" i="1" dirty="0" err="1" smtClean="0"/>
              <a:t>укрепване</a:t>
            </a:r>
            <a:r>
              <a:rPr lang="ru-RU" sz="3400" b="1" i="1" dirty="0" smtClean="0"/>
              <a:t> на </a:t>
            </a:r>
            <a:r>
              <a:rPr lang="ru-RU" sz="3400" b="1" i="1" dirty="0" err="1"/>
              <a:t>административния</a:t>
            </a:r>
            <a:r>
              <a:rPr lang="ru-RU" sz="3400" b="1" i="1" dirty="0"/>
              <a:t> </a:t>
            </a:r>
            <a:r>
              <a:rPr lang="ru-RU" sz="3400" b="1" i="1" dirty="0" err="1" smtClean="0"/>
              <a:t>капацитет</a:t>
            </a:r>
            <a:r>
              <a:rPr lang="ru-RU" sz="3400" b="1" i="1" dirty="0" smtClean="0"/>
              <a:t> и </a:t>
            </a:r>
            <a:r>
              <a:rPr lang="ru-RU" sz="3400" b="1" i="1" dirty="0" err="1" smtClean="0"/>
              <a:t>подпомагане</a:t>
            </a:r>
            <a:r>
              <a:rPr lang="ru-RU" sz="3400" b="1" i="1" dirty="0" smtClean="0"/>
              <a:t> на УО </a:t>
            </a:r>
            <a:r>
              <a:rPr lang="ru-RU" sz="3400" b="1" i="1" dirty="0"/>
              <a:t>и </a:t>
            </a:r>
            <a:r>
              <a:rPr lang="ru-RU" sz="3400" b="1" i="1" dirty="0" err="1" smtClean="0"/>
              <a:t>бенефициентите</a:t>
            </a:r>
            <a:r>
              <a:rPr lang="ru-RU" sz="3400" b="1" i="1" dirty="0" smtClean="0"/>
              <a:t>;</a:t>
            </a:r>
            <a:endParaRPr lang="ru-RU" sz="3400" dirty="0"/>
          </a:p>
          <a:p>
            <a:pPr marL="0" indent="0">
              <a:buNone/>
            </a:pPr>
            <a:endParaRPr lang="ru-RU" sz="3400" dirty="0" smtClean="0"/>
          </a:p>
        </p:txBody>
      </p:sp>
    </p:spTree>
    <p:extLst>
      <p:ext uri="{BB962C8B-B14F-4D97-AF65-F5344CB8AC3E}">
        <p14:creationId xmlns:p14="http://schemas.microsoft.com/office/powerpoint/2010/main" val="308004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360502"/>
            <a:ext cx="6408712" cy="7003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Факти </a:t>
            </a:r>
            <a:r>
              <a:rPr lang="bg-BG" sz="2400" b="1" i="1" dirty="0">
                <a:solidFill>
                  <a:srgbClr val="00B050"/>
                </a:solidFill>
              </a:rPr>
              <a:t>и </a:t>
            </a:r>
            <a:r>
              <a:rPr lang="bg-BG" sz="2400" b="1" i="1" dirty="0" smtClean="0">
                <a:solidFill>
                  <a:srgbClr val="00B050"/>
                </a:solidFill>
              </a:rPr>
              <a:t>събития през 2016 </a:t>
            </a:r>
            <a:r>
              <a:rPr lang="bg-BG" sz="2400" b="1" i="1" smtClean="0">
                <a:solidFill>
                  <a:srgbClr val="00B050"/>
                </a:solidFill>
              </a:rPr>
              <a:t>г.– </a:t>
            </a:r>
            <a:r>
              <a:rPr lang="bg-BG" sz="2400" b="1" i="1" dirty="0" smtClean="0">
                <a:solidFill>
                  <a:srgbClr val="00B050"/>
                </a:solidFill>
              </a:rPr>
              <a:t/>
            </a:r>
            <a:br>
              <a:rPr lang="bg-BG" sz="2400" b="1" i="1" dirty="0" smtClean="0">
                <a:solidFill>
                  <a:srgbClr val="00B050"/>
                </a:solidFill>
              </a:rPr>
            </a:br>
            <a:r>
              <a:rPr lang="bg-BG" sz="2400" b="1" i="1" dirty="0" smtClean="0">
                <a:solidFill>
                  <a:srgbClr val="00B050"/>
                </a:solidFill>
              </a:rPr>
              <a:t>изплатени и сертифицирани средства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180975" indent="-180975">
              <a:buNone/>
            </a:pPr>
            <a:endParaRPr lang="ru-RU" sz="1600" b="1" dirty="0" smtClean="0"/>
          </a:p>
          <a:p>
            <a:pPr algn="just">
              <a:buFont typeface="Wingdings" panose="05000000000000000000" pitchFamily="2" charset="2"/>
              <a:buChar char="q"/>
            </a:pPr>
            <a:endParaRPr lang="ru-RU" sz="2000" b="1" i="1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b="1" i="1" dirty="0" smtClean="0"/>
              <a:t>  </a:t>
            </a:r>
            <a:r>
              <a:rPr lang="bg-BG" sz="1800" b="1" i="1" dirty="0" smtClean="0"/>
              <a:t>През 2016 г. са изплатени </a:t>
            </a: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69 </a:t>
            </a: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579 557,60 </a:t>
            </a:r>
            <a:r>
              <a:rPr lang="ru-RU" sz="1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лв</a:t>
            </a: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1800" b="1" i="1" dirty="0"/>
              <a:t>или 2,14 % от бюджета на </a:t>
            </a:r>
            <a:r>
              <a:rPr lang="bg-BG" sz="1800" b="1" i="1" dirty="0" smtClean="0"/>
              <a:t>програмата, разпределени по фондове както следва</a:t>
            </a:r>
            <a:r>
              <a:rPr lang="ru-RU" sz="1800" b="1" i="1" dirty="0" smtClean="0"/>
              <a:t>: </a:t>
            </a:r>
            <a:endParaRPr lang="ru-RU" sz="1800" b="1" i="1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ru-RU" sz="1800" b="1" i="1" dirty="0"/>
              <a:t>61 506 249, 07 </a:t>
            </a:r>
            <a:r>
              <a:rPr lang="ru-RU" sz="1800" b="1" i="1" dirty="0" err="1"/>
              <a:t>лв</a:t>
            </a:r>
            <a:r>
              <a:rPr lang="ru-RU" sz="1800" b="1" i="1" dirty="0"/>
              <a:t>. по КФ и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ru-RU" sz="1800" b="1" i="1" dirty="0"/>
              <a:t>8 073 308,53 </a:t>
            </a:r>
            <a:r>
              <a:rPr lang="ru-RU" sz="1800" b="1" i="1" dirty="0" err="1"/>
              <a:t>лв</a:t>
            </a:r>
            <a:r>
              <a:rPr lang="ru-RU" sz="1800" b="1" i="1" dirty="0"/>
              <a:t>. по ЕФРР</a:t>
            </a:r>
            <a:r>
              <a:rPr lang="ru-RU" sz="1800" b="1" i="1" dirty="0" smtClean="0"/>
              <a:t>;</a:t>
            </a:r>
          </a:p>
          <a:p>
            <a:pPr marL="457200" lvl="1" indent="0" algn="just">
              <a:buNone/>
            </a:pPr>
            <a:endParaRPr lang="ru-RU" sz="1800" b="1" i="1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800" b="1" i="1" dirty="0"/>
              <a:t> </a:t>
            </a:r>
            <a:r>
              <a:rPr lang="ru-RU" sz="1800" b="1" i="1" dirty="0" smtClean="0"/>
              <a:t> </a:t>
            </a:r>
            <a:r>
              <a:rPr lang="bg-BG" sz="1800" b="1" i="1" dirty="0" smtClean="0"/>
              <a:t>Сертифицираните разходи пред Европейската комисия възлизат </a:t>
            </a:r>
            <a:r>
              <a:rPr lang="ru-RU" sz="1800" b="1" i="1" dirty="0" smtClean="0"/>
              <a:t>на </a:t>
            </a:r>
            <a:endParaRPr lang="ru-RU" sz="1800" b="1" i="1" dirty="0" smtClean="0"/>
          </a:p>
          <a:p>
            <a:pPr marL="0" indent="0" algn="just">
              <a:buNone/>
            </a:pPr>
            <a:r>
              <a:rPr lang="ru-RU" sz="1800" b="1" i="1" dirty="0" smtClean="0"/>
              <a:t>5 </a:t>
            </a:r>
            <a:r>
              <a:rPr lang="ru-RU" sz="1800" b="1" i="1" dirty="0"/>
              <a:t>661 911,06 </a:t>
            </a:r>
            <a:r>
              <a:rPr lang="ru-RU" sz="1800" b="1" i="1" dirty="0" err="1"/>
              <a:t>лв</a:t>
            </a:r>
            <a:r>
              <a:rPr lang="ru-RU" sz="1800" b="1" i="1" dirty="0"/>
              <a:t>.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706" y="4774307"/>
            <a:ext cx="285750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715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360502"/>
            <a:ext cx="6408712" cy="7003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Факти </a:t>
            </a:r>
            <a:r>
              <a:rPr lang="bg-BG" sz="2400" b="1" i="1">
                <a:solidFill>
                  <a:srgbClr val="00B050"/>
                </a:solidFill>
              </a:rPr>
              <a:t>и </a:t>
            </a:r>
            <a:r>
              <a:rPr lang="bg-BG" sz="2400" b="1" i="1" smtClean="0">
                <a:solidFill>
                  <a:srgbClr val="00B050"/>
                </a:solidFill>
              </a:rPr>
              <a:t>събития</a:t>
            </a:r>
            <a:r>
              <a:rPr lang="en-US" sz="2400" b="1" i="1" smtClean="0">
                <a:solidFill>
                  <a:srgbClr val="00B050"/>
                </a:solidFill>
              </a:rPr>
              <a:t/>
            </a:r>
            <a:br>
              <a:rPr lang="en-US" sz="2400" b="1" i="1" smtClean="0">
                <a:solidFill>
                  <a:srgbClr val="00B050"/>
                </a:solidFill>
              </a:rPr>
            </a:br>
            <a:r>
              <a:rPr lang="bg-BG" sz="2400" b="1" i="1" smtClean="0">
                <a:solidFill>
                  <a:srgbClr val="00B050"/>
                </a:solidFill>
              </a:rPr>
              <a:t>Предварителни условия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180975" indent="-180975">
              <a:buNone/>
            </a:pPr>
            <a:endParaRPr lang="ru-RU" sz="1600" b="1" dirty="0" smtClean="0"/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1600" b="1" i="1" dirty="0" err="1" smtClean="0"/>
              <a:t>Съгласно</a:t>
            </a:r>
            <a:r>
              <a:rPr lang="ru-RU" sz="1600" b="1" i="1" dirty="0" smtClean="0"/>
              <a:t> </a:t>
            </a:r>
            <a:r>
              <a:rPr lang="ru-RU" sz="1600" b="1" i="1" dirty="0" err="1" smtClean="0"/>
              <a:t>Споразумението</a:t>
            </a:r>
            <a:r>
              <a:rPr lang="ru-RU" sz="1600" b="1" i="1" dirty="0" smtClean="0"/>
              <a:t> за </a:t>
            </a:r>
            <a:r>
              <a:rPr lang="ru-RU" sz="1600" b="1" i="1" dirty="0" err="1" smtClean="0"/>
              <a:t>партньорство</a:t>
            </a:r>
            <a:r>
              <a:rPr lang="ru-RU" sz="1600" b="1" i="1" dirty="0" smtClean="0"/>
              <a:t> на </a:t>
            </a:r>
            <a:r>
              <a:rPr lang="ru-RU" sz="1600" b="1" i="1" dirty="0" err="1" smtClean="0"/>
              <a:t>Република</a:t>
            </a:r>
            <a:r>
              <a:rPr lang="ru-RU" sz="1600" b="1" i="1" dirty="0" smtClean="0"/>
              <a:t> </a:t>
            </a:r>
            <a:r>
              <a:rPr lang="ru-RU" sz="1600" b="1" i="1" dirty="0" err="1" smtClean="0"/>
              <a:t>България</a:t>
            </a:r>
            <a:r>
              <a:rPr lang="ru-RU" sz="1600" b="1" i="1" dirty="0" smtClean="0"/>
              <a:t>, МОСВ </a:t>
            </a:r>
            <a:r>
              <a:rPr lang="ru-RU" sz="1600" b="1" i="1" dirty="0" err="1"/>
              <a:t>има</a:t>
            </a:r>
            <a:r>
              <a:rPr lang="ru-RU" sz="1600" b="1" i="1" dirty="0"/>
              <a:t> отношение </a:t>
            </a:r>
            <a:r>
              <a:rPr lang="ru-RU" sz="1600" b="1" i="1" dirty="0" err="1"/>
              <a:t>към</a:t>
            </a:r>
            <a:r>
              <a:rPr lang="ru-RU" sz="1600" b="1" i="1" dirty="0"/>
              <a:t> </a:t>
            </a:r>
            <a:r>
              <a:rPr lang="ru-RU" sz="1600" b="1" i="1" dirty="0" err="1"/>
              <a:t>едно</a:t>
            </a:r>
            <a:r>
              <a:rPr lang="ru-RU" sz="1600" b="1" i="1" dirty="0"/>
              <a:t> </a:t>
            </a:r>
            <a:r>
              <a:rPr lang="ru-RU" sz="1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общо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предварително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условие (ОПУ) 7 </a:t>
            </a:r>
            <a:r>
              <a:rPr lang="ru-RU" sz="1600" b="1" i="1" dirty="0"/>
              <a:t>и 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 от </a:t>
            </a:r>
            <a:r>
              <a:rPr lang="ru-RU" sz="1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тематичните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предварителни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условия (ТПУ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sz="1600" b="1" i="1" dirty="0" smtClean="0"/>
              <a:t>:</a:t>
            </a:r>
            <a:endParaRPr lang="ru-RU" sz="1600" b="1" i="1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ОПУ 7, </a:t>
            </a:r>
            <a:r>
              <a:rPr lang="ru-RU" sz="1600" b="1" i="1" dirty="0"/>
              <a:t>действие 1 „</a:t>
            </a:r>
            <a:r>
              <a:rPr lang="ru-RU" sz="1600" b="1" i="1" dirty="0" err="1"/>
              <a:t>Определяне</a:t>
            </a:r>
            <a:r>
              <a:rPr lang="ru-RU" sz="1600" b="1" i="1" dirty="0"/>
              <a:t> на </a:t>
            </a:r>
            <a:r>
              <a:rPr lang="ru-RU" sz="1600" b="1" i="1" dirty="0" err="1"/>
              <a:t>базови</a:t>
            </a:r>
            <a:r>
              <a:rPr lang="ru-RU" sz="1600" b="1" i="1" dirty="0"/>
              <a:t> и </a:t>
            </a:r>
            <a:r>
              <a:rPr lang="ru-RU" sz="1600" b="1" i="1" dirty="0" err="1"/>
              <a:t>целеви</a:t>
            </a:r>
            <a:r>
              <a:rPr lang="ru-RU" sz="1600" b="1" i="1" dirty="0"/>
              <a:t> </a:t>
            </a:r>
            <a:r>
              <a:rPr lang="ru-RU" sz="1600" b="1" i="1" dirty="0" err="1"/>
              <a:t>стойности</a:t>
            </a:r>
            <a:r>
              <a:rPr lang="ru-RU" sz="1600" b="1" i="1" dirty="0"/>
              <a:t> на показатели за </a:t>
            </a:r>
            <a:r>
              <a:rPr lang="ru-RU" sz="1600" b="1" i="1" dirty="0" err="1"/>
              <a:t>резултат</a:t>
            </a:r>
            <a:r>
              <a:rPr lang="ru-RU" sz="1600" b="1" i="1" dirty="0"/>
              <a:t>, </a:t>
            </a:r>
            <a:r>
              <a:rPr lang="ru-RU" sz="1600" b="1" i="1" dirty="0" err="1"/>
              <a:t>въз</a:t>
            </a:r>
            <a:r>
              <a:rPr lang="ru-RU" sz="1600" b="1" i="1" dirty="0"/>
              <a:t> основа на план за действие, по приоритетна ос 5 „</a:t>
            </a:r>
            <a:r>
              <a:rPr lang="ru-RU" sz="1600" b="1" i="1" dirty="0" err="1"/>
              <a:t>Подобряване</a:t>
            </a:r>
            <a:r>
              <a:rPr lang="ru-RU" sz="1600" b="1" i="1" dirty="0"/>
              <a:t> </a:t>
            </a:r>
            <a:r>
              <a:rPr lang="ru-RU" sz="1600" b="1" i="1" dirty="0" err="1"/>
              <a:t>качеството</a:t>
            </a:r>
            <a:r>
              <a:rPr lang="ru-RU" sz="1600" b="1" i="1" dirty="0"/>
              <a:t> на </a:t>
            </a:r>
            <a:r>
              <a:rPr lang="ru-RU" sz="1600" b="1" i="1" dirty="0" err="1"/>
              <a:t>атмосферния</a:t>
            </a:r>
            <a:r>
              <a:rPr lang="ru-RU" sz="1600" b="1" i="1" dirty="0"/>
              <a:t> </a:t>
            </a:r>
            <a:r>
              <a:rPr lang="ru-RU" sz="1600" b="1" i="1" dirty="0" err="1"/>
              <a:t>въздух</a:t>
            </a:r>
            <a:r>
              <a:rPr lang="ru-RU" sz="1600" b="1" i="1" dirty="0"/>
              <a:t>“ на ОПОС 2014-2020 г</a:t>
            </a:r>
            <a:r>
              <a:rPr lang="ru-RU" sz="1600" b="1" i="1" dirty="0" smtClean="0"/>
              <a:t>.“;</a:t>
            </a:r>
            <a:endParaRPr lang="ru-RU" sz="1600" b="1" i="1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ТПУ 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5.1 </a:t>
            </a:r>
            <a:r>
              <a:rPr lang="ru-RU" sz="1600" b="1" i="1" dirty="0"/>
              <a:t>„Превенция и управление на риска: наличие на </a:t>
            </a:r>
            <a:r>
              <a:rPr lang="ru-RU" sz="1600" b="1" i="1" dirty="0" err="1"/>
              <a:t>национални</a:t>
            </a:r>
            <a:r>
              <a:rPr lang="ru-RU" sz="1600" b="1" i="1" dirty="0"/>
              <a:t> или </a:t>
            </a:r>
            <a:r>
              <a:rPr lang="ru-RU" sz="1600" b="1" i="1" dirty="0" err="1"/>
              <a:t>регионални</a:t>
            </a:r>
            <a:r>
              <a:rPr lang="ru-RU" sz="1600" b="1" i="1" dirty="0"/>
              <a:t> оценки на риска за целите на </a:t>
            </a:r>
            <a:r>
              <a:rPr lang="ru-RU" sz="1600" b="1" i="1" dirty="0" err="1"/>
              <a:t>управлението</a:t>
            </a:r>
            <a:r>
              <a:rPr lang="ru-RU" sz="1600" b="1" i="1" dirty="0"/>
              <a:t> на </a:t>
            </a:r>
            <a:r>
              <a:rPr lang="ru-RU" sz="1600" b="1" i="1" dirty="0" err="1"/>
              <a:t>бедствията</a:t>
            </a:r>
            <a:r>
              <a:rPr lang="ru-RU" sz="1600" b="1" i="1" dirty="0"/>
              <a:t>, </a:t>
            </a:r>
            <a:r>
              <a:rPr lang="ru-RU" sz="1600" b="1" i="1" dirty="0" err="1"/>
              <a:t>които</a:t>
            </a:r>
            <a:r>
              <a:rPr lang="ru-RU" sz="1600" b="1" i="1" dirty="0"/>
              <a:t> оценки </a:t>
            </a:r>
            <a:r>
              <a:rPr lang="ru-RU" sz="1600" b="1" i="1" dirty="0" err="1"/>
              <a:t>вземат</a:t>
            </a:r>
            <a:r>
              <a:rPr lang="ru-RU" sz="1600" b="1" i="1" dirty="0"/>
              <a:t> под внимание </a:t>
            </a:r>
            <a:r>
              <a:rPr lang="ru-RU" sz="1600" b="1" i="1" dirty="0" err="1"/>
              <a:t>приспособяването</a:t>
            </a:r>
            <a:r>
              <a:rPr lang="ru-RU" sz="1600" b="1" i="1" dirty="0"/>
              <a:t> </a:t>
            </a:r>
            <a:r>
              <a:rPr lang="ru-RU" sz="1600" b="1" i="1" dirty="0" err="1"/>
              <a:t>към</a:t>
            </a:r>
            <a:r>
              <a:rPr lang="ru-RU" sz="1600" b="1" i="1" dirty="0"/>
              <a:t> </a:t>
            </a:r>
            <a:r>
              <a:rPr lang="ru-RU" sz="1600" b="1" i="1" dirty="0" err="1"/>
              <a:t>изменението</a:t>
            </a:r>
            <a:r>
              <a:rPr lang="ru-RU" sz="1600" b="1" i="1" dirty="0"/>
              <a:t> на климата</a:t>
            </a:r>
            <a:r>
              <a:rPr lang="ru-RU" sz="1600" b="1" i="1" dirty="0" smtClean="0"/>
              <a:t>“;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ТПУ 6.1</a:t>
            </a:r>
            <a:r>
              <a:rPr lang="ru-RU" sz="1600" b="1" i="1" dirty="0"/>
              <a:t>. „</a:t>
            </a:r>
            <a:r>
              <a:rPr lang="ru-RU" sz="1600" b="1" i="1" dirty="0" err="1"/>
              <a:t>Воден</a:t>
            </a:r>
            <a:r>
              <a:rPr lang="ru-RU" sz="1600" b="1" i="1" dirty="0"/>
              <a:t> сектор: Наличие на а) политика за </a:t>
            </a:r>
            <a:r>
              <a:rPr lang="ru-RU" sz="1600" b="1" i="1" dirty="0" err="1"/>
              <a:t>определяне</a:t>
            </a:r>
            <a:r>
              <a:rPr lang="ru-RU" sz="1600" b="1" i="1" dirty="0"/>
              <a:t> на цените на </a:t>
            </a:r>
            <a:r>
              <a:rPr lang="ru-RU" sz="1600" b="1" i="1" dirty="0" err="1"/>
              <a:t>водата</a:t>
            </a:r>
            <a:r>
              <a:rPr lang="ru-RU" sz="1600" b="1" i="1" dirty="0"/>
              <a:t>, </a:t>
            </a:r>
            <a:r>
              <a:rPr lang="ru-RU" sz="1600" b="1" i="1" dirty="0" err="1"/>
              <a:t>която</a:t>
            </a:r>
            <a:r>
              <a:rPr lang="ru-RU" sz="1600" b="1" i="1" dirty="0"/>
              <a:t> </a:t>
            </a:r>
            <a:r>
              <a:rPr lang="ru-RU" sz="1600" b="1" i="1" dirty="0" err="1"/>
              <a:t>осигурява</a:t>
            </a:r>
            <a:r>
              <a:rPr lang="ru-RU" sz="1600" b="1" i="1" dirty="0"/>
              <a:t> на </a:t>
            </a:r>
            <a:r>
              <a:rPr lang="ru-RU" sz="1600" b="1" i="1" dirty="0" err="1"/>
              <a:t>потребителите</a:t>
            </a:r>
            <a:r>
              <a:rPr lang="ru-RU" sz="1600" b="1" i="1" dirty="0"/>
              <a:t> </a:t>
            </a:r>
            <a:r>
              <a:rPr lang="ru-RU" sz="1600" b="1" i="1" dirty="0" err="1"/>
              <a:t>подходящи</a:t>
            </a:r>
            <a:r>
              <a:rPr lang="ru-RU" sz="1600" b="1" i="1" dirty="0"/>
              <a:t> </a:t>
            </a:r>
            <a:r>
              <a:rPr lang="ru-RU" sz="1600" b="1" i="1" dirty="0" err="1"/>
              <a:t>стимули</a:t>
            </a:r>
            <a:r>
              <a:rPr lang="ru-RU" sz="1600" b="1" i="1" dirty="0"/>
              <a:t> да </a:t>
            </a:r>
            <a:r>
              <a:rPr lang="ru-RU" sz="1600" b="1" i="1" dirty="0" err="1"/>
              <a:t>използват</a:t>
            </a:r>
            <a:r>
              <a:rPr lang="ru-RU" sz="1600" b="1" i="1" dirty="0"/>
              <a:t> </a:t>
            </a:r>
            <a:r>
              <a:rPr lang="ru-RU" sz="1600" b="1" i="1" dirty="0" err="1"/>
              <a:t>водните</a:t>
            </a:r>
            <a:r>
              <a:rPr lang="ru-RU" sz="1600" b="1" i="1" dirty="0"/>
              <a:t> </a:t>
            </a:r>
            <a:r>
              <a:rPr lang="ru-RU" sz="1600" b="1" i="1" dirty="0" err="1"/>
              <a:t>ресурси</a:t>
            </a:r>
            <a:r>
              <a:rPr lang="ru-RU" sz="1600" b="1" i="1" dirty="0"/>
              <a:t> </a:t>
            </a:r>
            <a:r>
              <a:rPr lang="ru-RU" sz="1600" b="1" i="1" dirty="0" err="1"/>
              <a:t>ефективно</a:t>
            </a:r>
            <a:r>
              <a:rPr lang="ru-RU" sz="1600" b="1" i="1" dirty="0"/>
              <a:t>, и б) адекватен принос на </a:t>
            </a:r>
            <a:r>
              <a:rPr lang="ru-RU" sz="1600" b="1" i="1" dirty="0" err="1"/>
              <a:t>различните</a:t>
            </a:r>
            <a:r>
              <a:rPr lang="ru-RU" sz="1600" b="1" i="1" dirty="0"/>
              <a:t> потребители на вода </a:t>
            </a:r>
            <a:r>
              <a:rPr lang="ru-RU" sz="1600" b="1" i="1" dirty="0" err="1"/>
              <a:t>към</a:t>
            </a:r>
            <a:r>
              <a:rPr lang="ru-RU" sz="1600" b="1" i="1" dirty="0"/>
              <a:t> </a:t>
            </a:r>
            <a:r>
              <a:rPr lang="ru-RU" sz="1600" b="1" i="1" dirty="0" err="1"/>
              <a:t>възстановяването</a:t>
            </a:r>
            <a:r>
              <a:rPr lang="ru-RU" sz="1600" b="1" i="1" dirty="0"/>
              <a:t> на </a:t>
            </a:r>
            <a:r>
              <a:rPr lang="ru-RU" sz="1600" b="1" i="1" dirty="0" err="1"/>
              <a:t>разходите</a:t>
            </a:r>
            <a:r>
              <a:rPr lang="ru-RU" sz="1600" b="1" i="1" dirty="0"/>
              <a:t> за </a:t>
            </a:r>
            <a:r>
              <a:rPr lang="ru-RU" sz="1600" b="1" i="1" dirty="0" err="1"/>
              <a:t>водни</a:t>
            </a:r>
            <a:r>
              <a:rPr lang="ru-RU" sz="1600" b="1" i="1" dirty="0"/>
              <a:t> услуги на </a:t>
            </a:r>
            <a:r>
              <a:rPr lang="ru-RU" sz="1600" b="1" i="1" dirty="0" err="1"/>
              <a:t>равнище</a:t>
            </a:r>
            <a:r>
              <a:rPr lang="ru-RU" sz="1600" b="1" i="1" dirty="0"/>
              <a:t>, определено в одобрения план за управление на </a:t>
            </a:r>
            <a:r>
              <a:rPr lang="ru-RU" sz="1600" b="1" i="1" dirty="0" err="1"/>
              <a:t>речни</a:t>
            </a:r>
            <a:r>
              <a:rPr lang="ru-RU" sz="1600" b="1" i="1" dirty="0"/>
              <a:t> </a:t>
            </a:r>
            <a:r>
              <a:rPr lang="ru-RU" sz="1600" b="1" i="1" dirty="0" err="1"/>
              <a:t>басейни</a:t>
            </a:r>
            <a:r>
              <a:rPr lang="ru-RU" sz="1600" b="1" i="1" dirty="0"/>
              <a:t> за инвестиции, </a:t>
            </a:r>
            <a:r>
              <a:rPr lang="ru-RU" sz="1600" b="1" i="1" dirty="0" err="1"/>
              <a:t>подкрепени</a:t>
            </a:r>
            <a:r>
              <a:rPr lang="ru-RU" sz="1600" b="1" i="1" dirty="0"/>
              <a:t> от </a:t>
            </a:r>
            <a:r>
              <a:rPr lang="ru-RU" sz="1600" b="1" i="1" dirty="0" err="1"/>
              <a:t>програмите</a:t>
            </a:r>
            <a:r>
              <a:rPr lang="ru-RU" sz="1600" b="1" i="1" dirty="0"/>
              <a:t>“;</a:t>
            </a:r>
          </a:p>
          <a:p>
            <a:pPr marL="0" indent="0">
              <a:buNone/>
            </a:pPr>
            <a:endParaRPr lang="ru-RU" sz="1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144050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360502"/>
            <a:ext cx="6408712" cy="7003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Факти </a:t>
            </a:r>
            <a:r>
              <a:rPr lang="bg-BG" sz="2400" b="1" i="1">
                <a:solidFill>
                  <a:srgbClr val="00B050"/>
                </a:solidFill>
              </a:rPr>
              <a:t>и </a:t>
            </a:r>
            <a:r>
              <a:rPr lang="bg-BG" sz="2400" b="1" i="1" smtClean="0">
                <a:solidFill>
                  <a:srgbClr val="00B050"/>
                </a:solidFill>
              </a:rPr>
              <a:t>събития</a:t>
            </a:r>
            <a:r>
              <a:rPr lang="en-US" sz="2400" b="1" i="1" smtClean="0">
                <a:solidFill>
                  <a:srgbClr val="00B050"/>
                </a:solidFill>
              </a:rPr>
              <a:t/>
            </a:r>
            <a:br>
              <a:rPr lang="en-US" sz="2400" b="1" i="1" smtClean="0">
                <a:solidFill>
                  <a:srgbClr val="00B050"/>
                </a:solidFill>
              </a:rPr>
            </a:br>
            <a:r>
              <a:rPr lang="bg-BG" sz="2400" b="1" i="1" smtClean="0">
                <a:solidFill>
                  <a:srgbClr val="00B050"/>
                </a:solidFill>
              </a:rPr>
              <a:t>Предварителни условия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algn="just">
              <a:buFont typeface="Wingdings" panose="05000000000000000000" pitchFamily="2" charset="2"/>
              <a:buChar char="Ø"/>
            </a:pPr>
            <a:endParaRPr lang="ru-RU" sz="1600" b="1" i="1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6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ТПУ 6.2</a:t>
            </a:r>
            <a:r>
              <a:rPr lang="ru-RU" sz="16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1600" b="1" i="1"/>
              <a:t>„Сектор на отпадъците: Насърчаване на икономически и екологично устойчиви инвестиции в сектора на отпадъците, по-конкретно чрез съставяне на планове за управление на отпадъците в съответствие с Директива 2008/98/ЕО и с йерархията на </a:t>
            </a:r>
            <a:r>
              <a:rPr lang="ru-RU" sz="1600" b="1" i="1" smtClean="0"/>
              <a:t>отпадъците.“</a:t>
            </a:r>
          </a:p>
          <a:p>
            <a:pPr marL="0" indent="0" algn="just">
              <a:buNone/>
            </a:pPr>
            <a:endParaRPr lang="ru-RU" sz="1600" b="1" i="1" smtClean="0"/>
          </a:p>
          <a:p>
            <a:pPr marL="0" indent="0" algn="just">
              <a:buNone/>
            </a:pPr>
            <a:r>
              <a:rPr lang="ru-RU" sz="1600" b="1" i="1" smtClean="0"/>
              <a:t>        Изпълнението на част от предварителните условия вече е докладвано на  ЕК, а на други ще бъде докладвано с годишния доклад за изпълнението на ОПОС през 2016 г., който ще бъде представен на ЕК до края на месец юни 2017 г. Тематично предварително условие 6.2 освен, че е докладвано на ЕК, вече е потвърдено като изпълнено за България с писмо от Европейската комисия от 04.02.2016 г.</a:t>
            </a:r>
          </a:p>
          <a:p>
            <a:pPr marL="0" indent="0">
              <a:buNone/>
            </a:pPr>
            <a:endParaRPr lang="ru-RU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913997"/>
            <a:ext cx="2520280" cy="1706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878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360502"/>
            <a:ext cx="6408712" cy="7003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Факти </a:t>
            </a:r>
            <a:r>
              <a:rPr lang="bg-BG" sz="2400" b="1" i="1" dirty="0">
                <a:solidFill>
                  <a:srgbClr val="00B050"/>
                </a:solidFill>
              </a:rPr>
              <a:t>и </a:t>
            </a:r>
            <a:r>
              <a:rPr lang="bg-BG" sz="2400" b="1" i="1" dirty="0" smtClean="0">
                <a:solidFill>
                  <a:srgbClr val="00B050"/>
                </a:solidFill>
              </a:rPr>
              <a:t>събития през 2016 </a:t>
            </a:r>
            <a:r>
              <a:rPr lang="bg-BG" sz="2400" b="1" i="1" smtClean="0">
                <a:solidFill>
                  <a:srgbClr val="00B050"/>
                </a:solidFill>
              </a:rPr>
              <a:t>г. </a:t>
            </a:r>
            <a:br>
              <a:rPr lang="bg-BG" sz="2400" b="1" i="1" smtClean="0">
                <a:solidFill>
                  <a:srgbClr val="00B050"/>
                </a:solidFill>
              </a:rPr>
            </a:br>
            <a:r>
              <a:rPr lang="bg-BG" sz="2400" b="1" i="1" smtClean="0">
                <a:solidFill>
                  <a:srgbClr val="00B050"/>
                </a:solidFill>
              </a:rPr>
              <a:t>Публични прояви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844824"/>
            <a:ext cx="8352928" cy="4608512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180975" indent="-180975">
              <a:buNone/>
            </a:pPr>
            <a:endParaRPr lang="ru-RU" sz="1600" b="1" dirty="0" smtClean="0"/>
          </a:p>
          <a:p>
            <a:pPr marL="0" indent="0" algn="just">
              <a:buNone/>
            </a:pPr>
            <a:r>
              <a:rPr lang="bg-BG" sz="1800" b="1" i="1" dirty="0"/>
              <a:t>П</a:t>
            </a:r>
            <a:r>
              <a:rPr lang="bg-BG" sz="1800" b="1" i="1" dirty="0" smtClean="0"/>
              <a:t>рез </a:t>
            </a:r>
            <a:r>
              <a:rPr lang="bg-BG" sz="1800" b="1" i="1" dirty="0"/>
              <a:t>2016 г. се състояха </a:t>
            </a:r>
            <a:r>
              <a:rPr lang="bg-BG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 публични събития</a:t>
            </a:r>
            <a:r>
              <a:rPr lang="bg-BG" sz="1800" b="1" i="1" dirty="0"/>
              <a:t> за популяризиране на ОПОС 2014-2020 г. и </a:t>
            </a:r>
            <a:r>
              <a:rPr lang="bg-BG" sz="1800" b="1" i="1" dirty="0" smtClean="0"/>
              <a:t>ИГРП за  </a:t>
            </a:r>
            <a:r>
              <a:rPr lang="bg-BG" sz="1800" b="1" i="1" dirty="0"/>
              <a:t>2016 </a:t>
            </a:r>
            <a:r>
              <a:rPr lang="bg-BG" sz="1800" b="1" i="1" dirty="0" smtClean="0"/>
              <a:t>г.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bg-BG" sz="1800" b="1" i="1" dirty="0" smtClean="0"/>
              <a:t> </a:t>
            </a:r>
            <a:r>
              <a:rPr lang="ru-RU" sz="1800" b="1" i="1" dirty="0" smtClean="0"/>
              <a:t>11 </a:t>
            </a:r>
            <a:r>
              <a:rPr lang="ru-RU" sz="1800" b="1" i="1" dirty="0"/>
              <a:t>от </a:t>
            </a:r>
            <a:r>
              <a:rPr lang="bg-BG" sz="1800" b="1" i="1" dirty="0" smtClean="0"/>
              <a:t>тях бяха в рамките на </a:t>
            </a:r>
            <a:r>
              <a:rPr lang="bg-BG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Националната информационно-образователна кампания „Яко е да си </a:t>
            </a:r>
            <a:r>
              <a:rPr lang="bg-BG" sz="1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еко</a:t>
            </a:r>
            <a:r>
              <a:rPr lang="bg-BG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bg-BG" sz="1800" b="1" i="1" dirty="0" smtClean="0"/>
              <a:t>.  С цел да приобщи подрастващите към „зелената идея“, УО на ОПОС изгради концепция за изцяло нова образователно-информационна </a:t>
            </a:r>
            <a:r>
              <a:rPr lang="ru-RU" sz="1800" b="1" i="1" dirty="0" smtClean="0"/>
              <a:t>кампания </a:t>
            </a:r>
            <a:r>
              <a:rPr lang="ru-RU" sz="1800" b="1" i="1" dirty="0" smtClean="0"/>
              <a:t>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„Яко е да си </a:t>
            </a:r>
            <a:r>
              <a:rPr lang="bg-BG" sz="1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еко</a:t>
            </a:r>
            <a:r>
              <a:rPr lang="bg-BG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 </a:t>
            </a:r>
            <a:r>
              <a:rPr lang="bg-BG" sz="1800" b="1" i="1" dirty="0" smtClean="0"/>
              <a:t>стартира през 2015 г. и се разгърна през 2016 г.,  бяха изработени и отпечатани 30 000 броя книжки за оцветяване с картинки на защитени видове. Към всяка илюстрация в книжката има кратка информация за защитения животински или растителен вид</a:t>
            </a:r>
            <a:r>
              <a:rPr lang="ru-RU" sz="1800" b="1" i="1" dirty="0" smtClean="0"/>
              <a:t>;</a:t>
            </a:r>
            <a:endParaRPr lang="ru-RU" sz="1800" b="1" i="1" dirty="0"/>
          </a:p>
          <a:p>
            <a:pPr marL="0" indent="0">
              <a:buNone/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239076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3721</TotalTime>
  <Words>1827</Words>
  <Application>Microsoft Office PowerPoint</Application>
  <PresentationFormat>On-screen Show (4:3)</PresentationFormat>
  <Paragraphs>311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    Оперативна програма  “Околна среда 2014-2020 г.”: Какво постигнахме през 2016 г.  и какво предстои?    </vt:lpstr>
      <vt:lpstr>Факти и събития през 2016 г.   обявени процедури </vt:lpstr>
      <vt:lpstr>Факти и събития през 2016 г. - подадени проектни предложения и договорени средства </vt:lpstr>
      <vt:lpstr>Факти и събития през 2016 г. –  проекти в изпълнение</vt:lpstr>
      <vt:lpstr>Факти и събития през 2016 г.–  проекти в изпълнение</vt:lpstr>
      <vt:lpstr>Факти и събития през 2016 г.–  изплатени и сертифицирани средства </vt:lpstr>
      <vt:lpstr>Факти и събития Предварителни условия </vt:lpstr>
      <vt:lpstr>Факти и събития Предварителни условия </vt:lpstr>
      <vt:lpstr>Факти и събития през 2016 г.  Публични прояви</vt:lpstr>
      <vt:lpstr>Факти и събития през 2016 г. (6) –  Публични прояви</vt:lpstr>
      <vt:lpstr>Факти и събития през 2016 г.–  Публични прояви</vt:lpstr>
      <vt:lpstr>Факти и събития през 2016 г.–  Инициативи за развитие</vt:lpstr>
      <vt:lpstr>Проблеми и предприети мерки </vt:lpstr>
      <vt:lpstr>Проблеми и предприети мерки </vt:lpstr>
      <vt:lpstr>Предприети мерки </vt:lpstr>
      <vt:lpstr>PowerPoint Presentation</vt:lpstr>
      <vt:lpstr> Какво се случва и какво предстои ?</vt:lpstr>
      <vt:lpstr> БЛАГОДАРЯ ЗА ВНИМАНИЕТО!   ope@moew.government.bg  http://ope.moew.government.bg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user</cp:lastModifiedBy>
  <cp:revision>289</cp:revision>
  <cp:lastPrinted>2015-10-07T12:59:24Z</cp:lastPrinted>
  <dcterms:created xsi:type="dcterms:W3CDTF">2015-09-08T07:54:54Z</dcterms:created>
  <dcterms:modified xsi:type="dcterms:W3CDTF">2017-06-07T17:13:35Z</dcterms:modified>
</cp:coreProperties>
</file>