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4"/>
  </p:notesMasterIdLst>
  <p:handoutMasterIdLst>
    <p:handoutMasterId r:id="rId15"/>
  </p:handoutMasterIdLst>
  <p:sldIdLst>
    <p:sldId id="386" r:id="rId3"/>
    <p:sldId id="387" r:id="rId4"/>
    <p:sldId id="404" r:id="rId5"/>
    <p:sldId id="391" r:id="rId6"/>
    <p:sldId id="402" r:id="rId7"/>
    <p:sldId id="390" r:id="rId8"/>
    <p:sldId id="392" r:id="rId9"/>
    <p:sldId id="401" r:id="rId10"/>
    <p:sldId id="403" r:id="rId11"/>
    <p:sldId id="394" r:id="rId12"/>
    <p:sldId id="303" r:id="rId13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Tsvetkov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17375E"/>
    <a:srgbClr val="CC3300"/>
    <a:srgbClr val="003300"/>
    <a:srgbClr val="663300"/>
    <a:srgbClr val="FFCC00"/>
    <a:srgbClr val="000066"/>
    <a:srgbClr val="000099"/>
    <a:srgbClr val="FF99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1" autoAdjust="0"/>
    <p:restoredTop sz="97232" autoAdjust="0"/>
  </p:normalViewPr>
  <p:slideViewPr>
    <p:cSldViewPr>
      <p:cViewPr>
        <p:scale>
          <a:sx n="100" d="100"/>
          <a:sy n="100" d="100"/>
        </p:scale>
        <p:origin x="-121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909493-B41E-4590-B1FB-08F1A94AED83}" type="datetimeFigureOut">
              <a:rPr lang="bg-BG" smtClean="0"/>
              <a:pPr/>
              <a:t>8.6.2017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556984-BFA1-4032-A2F7-943390F401A9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81728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2B82725-62A2-4311-9ACD-D34C66DD3C7F}" type="datetimeFigureOut">
              <a:rPr lang="bg-BG" smtClean="0"/>
              <a:pPr/>
              <a:t>8.6.2017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22844A-9D9A-451E-8533-AC68D816AE04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46065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17627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33568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01365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568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983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09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97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224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67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43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657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019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549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912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31CDB-9F6F-4F34-A203-4C73DD400C6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A0D09-95BE-481B-84AB-35C029DC8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23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g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4032448"/>
          </a:xfrm>
        </p:spPr>
        <p:txBody>
          <a:bodyPr>
            <a:normAutofit/>
          </a:bodyPr>
          <a:lstStyle/>
          <a:p>
            <a:r>
              <a:rPr lang="bg-BG" sz="28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Подобряване на природозащитното състояние на видове и типове природни местообитания на територията на мрежата Натура 2000, попадащи в национални паркове, природни паркове и поддържани резервати</a:t>
            </a:r>
            <a:endParaRPr lang="bg-BG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5044" y="5661248"/>
            <a:ext cx="4928592" cy="769640"/>
          </a:xfrm>
        </p:spPr>
        <p:txBody>
          <a:bodyPr>
            <a:normAutofit fontScale="77500" lnSpcReduction="20000"/>
          </a:bodyPr>
          <a:lstStyle/>
          <a:p>
            <a:r>
              <a:rPr lang="bg-BG" sz="2400" dirty="0" smtClean="0"/>
              <a:t>Девето заседание на КН на ОПОС 2014-2020 г.</a:t>
            </a:r>
            <a:endParaRPr lang="bg-BG" sz="2400" dirty="0"/>
          </a:p>
          <a:p>
            <a:pPr algn="r"/>
            <a:r>
              <a:rPr lang="bg-BG" sz="2400" smtClean="0"/>
              <a:t>8 юни </a:t>
            </a:r>
            <a:r>
              <a:rPr lang="bg-BG" sz="2400" dirty="0" smtClean="0"/>
              <a:t>2017г.</a:t>
            </a:r>
            <a:endParaRPr lang="en-US" sz="2400" dirty="0"/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22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8366" y="1376773"/>
            <a:ext cx="7772400" cy="756083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en-US" sz="28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800" b="1" dirty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bg-BG" sz="2800" b="1" dirty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800" b="1" dirty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bg-BG" sz="2800" b="1" dirty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ru-RU" sz="2800" b="1" dirty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ru-RU" sz="2800" b="1" dirty="0">
                <a:solidFill>
                  <a:srgbClr val="1F497D">
                    <a:lumMod val="75000"/>
                  </a:srgbClr>
                </a:solidFill>
              </a:rPr>
            </a:br>
            <a:r>
              <a:rPr lang="en-US" sz="4000" dirty="0">
                <a:solidFill>
                  <a:prstClr val="black">
                    <a:lumMod val="65000"/>
                    <a:lumOff val="35000"/>
                  </a:prstClr>
                </a:solidFill>
              </a:rPr>
              <a:t/>
            </a:r>
            <a:br>
              <a:rPr lang="en-US" sz="4000" dirty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683568" y="1421055"/>
            <a:ext cx="2016224" cy="12158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М 98:</a:t>
            </a:r>
          </a:p>
          <a:p>
            <a:pPr algn="ctr"/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Видове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и местообитания в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U1 </a:t>
            </a:r>
            <a:r>
              <a:rPr lang="bg-BG" sz="2000" b="1" dirty="0" smtClean="0">
                <a:solidFill>
                  <a:schemeClr val="accent3">
                    <a:lumMod val="50000"/>
                  </a:schemeClr>
                </a:solidFill>
              </a:rPr>
              <a:t>и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U2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456739" y="1988322"/>
            <a:ext cx="2520280" cy="149977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b="1" dirty="0" smtClean="0">
                <a:solidFill>
                  <a:schemeClr val="accent3">
                    <a:lumMod val="50000"/>
                  </a:schemeClr>
                </a:solidFill>
              </a:rPr>
              <a:t>Преки мерки срещу заплахите за видовете и местообитанията 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560954" y="1319753"/>
            <a:ext cx="2283088" cy="141845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b="1" dirty="0" smtClean="0">
                <a:solidFill>
                  <a:schemeClr val="accent3">
                    <a:lumMod val="50000"/>
                  </a:schemeClr>
                </a:solidFill>
              </a:rPr>
              <a:t>Целесъобразност на дейностите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09650" y="3284984"/>
            <a:ext cx="2772307" cy="258740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М 43:</a:t>
            </a:r>
          </a:p>
          <a:p>
            <a:pPr algn="ctr"/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Горски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местообитания в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U1 </a:t>
            </a:r>
            <a:r>
              <a:rPr lang="bg-BG" sz="2000" b="1" dirty="0" smtClean="0">
                <a:solidFill>
                  <a:schemeClr val="accent3">
                    <a:lumMod val="50000"/>
                  </a:schemeClr>
                </a:solidFill>
              </a:rPr>
              <a:t>и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U2</a:t>
            </a:r>
            <a:r>
              <a:rPr lang="bg-BG" sz="2000" b="1" dirty="0" smtClean="0">
                <a:solidFill>
                  <a:schemeClr val="accent3">
                    <a:lumMod val="50000"/>
                  </a:schemeClr>
                </a:solidFill>
              </a:rPr>
              <a:t> (ДНП);</a:t>
            </a:r>
          </a:p>
          <a:p>
            <a:pPr algn="ctr"/>
            <a:r>
              <a:rPr lang="bg-BG" sz="2000" b="1" dirty="0" smtClean="0">
                <a:solidFill>
                  <a:schemeClr val="accent3">
                    <a:lumMod val="50000"/>
                  </a:schemeClr>
                </a:solidFill>
              </a:rPr>
              <a:t>Горски местообитания </a:t>
            </a:r>
          </a:p>
          <a:p>
            <a:pPr algn="ctr"/>
            <a:r>
              <a:rPr lang="bg-BG" sz="2000" b="1" dirty="0" smtClean="0">
                <a:solidFill>
                  <a:schemeClr val="accent3">
                    <a:lumMod val="50000"/>
                  </a:schemeClr>
                </a:solidFill>
              </a:rPr>
              <a:t>в ПР</a:t>
            </a:r>
          </a:p>
          <a:p>
            <a:pPr algn="ctr"/>
            <a:r>
              <a:rPr lang="bg-BG" sz="2000" b="1" dirty="0" smtClean="0">
                <a:solidFill>
                  <a:schemeClr val="accent3">
                    <a:lumMod val="50000"/>
                  </a:schemeClr>
                </a:solidFill>
              </a:rPr>
              <a:t>(РИОСВ).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228184" y="4149080"/>
            <a:ext cx="2283088" cy="141845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Project pipeline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443022" y="5229199"/>
            <a:ext cx="2283088" cy="141845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b="1" dirty="0" smtClean="0">
                <a:solidFill>
                  <a:schemeClr val="accent3">
                    <a:lumMod val="50000"/>
                  </a:schemeClr>
                </a:solidFill>
              </a:rPr>
              <a:t>Остойностяване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 rot="7885397">
            <a:off x="2782777" y="2165005"/>
            <a:ext cx="430799" cy="15681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 rot="14210512">
            <a:off x="5853274" y="2268639"/>
            <a:ext cx="390275" cy="13204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/>
          <p:cNvSpPr/>
          <p:nvPr/>
        </p:nvSpPr>
        <p:spPr>
          <a:xfrm rot="11049159">
            <a:off x="4328856" y="2417788"/>
            <a:ext cx="396629" cy="7346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 rot="17533692">
            <a:off x="5717317" y="3467143"/>
            <a:ext cx="430799" cy="15681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4369166" y="4149080"/>
            <a:ext cx="430799" cy="15681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 rot="3478076">
            <a:off x="3001014" y="3846670"/>
            <a:ext cx="430799" cy="15681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216414" y="3001832"/>
            <a:ext cx="2736304" cy="20162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Допустимост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и обхват на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мерките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77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9552" y="1181454"/>
            <a:ext cx="8208912" cy="532859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800"/>
              </a:spcBef>
              <a:buNone/>
            </a:pPr>
            <a:r>
              <a:rPr lang="bg-BG" sz="58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</a:p>
          <a:p>
            <a:pPr marL="0" indent="0" algn="ctr">
              <a:spcBef>
                <a:spcPts val="1800"/>
              </a:spcBef>
              <a:buNone/>
            </a:pPr>
            <a:r>
              <a:rPr lang="bg-BG" sz="3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БЛАГОДАРЯ ЗА ВНИМАНИЕТО</a:t>
            </a: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!</a:t>
            </a:r>
            <a:endParaRPr lang="bg-BG" sz="36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 algn="ctr">
              <a:spcBef>
                <a:spcPts val="600"/>
              </a:spcBef>
              <a:buNone/>
            </a:pPr>
            <a:endParaRPr lang="bg-BG" sz="20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 marL="0" indent="0" algn="ctr">
              <a:spcBef>
                <a:spcPts val="600"/>
              </a:spcBef>
              <a:buNone/>
            </a:pPr>
            <a:endParaRPr lang="bg-BG" sz="2000" b="1" dirty="0">
              <a:solidFill>
                <a:srgbClr val="1F497D">
                  <a:lumMod val="75000"/>
                </a:srgbClr>
              </a:solidFill>
            </a:endParaRPr>
          </a:p>
          <a:p>
            <a:pPr marL="400050" lvl="1" indent="0" algn="just">
              <a:spcBef>
                <a:spcPts val="600"/>
              </a:spcBef>
              <a:buNone/>
            </a:pPr>
            <a:r>
              <a:rPr lang="bg-BG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Главна дирекция „Оперативна програма Околна среда”</a:t>
            </a:r>
          </a:p>
          <a:p>
            <a:pPr marL="400050" lvl="1" indent="0" algn="just">
              <a:spcBef>
                <a:spcPts val="600"/>
              </a:spcBef>
              <a:buNone/>
            </a:pPr>
            <a:r>
              <a:rPr lang="bg-BG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Министерство на околната среда и водите</a:t>
            </a:r>
          </a:p>
          <a:p>
            <a:pPr marL="400050" lvl="1" indent="0" algn="just">
              <a:spcBef>
                <a:spcPts val="600"/>
              </a:spcBef>
              <a:buNone/>
            </a:pP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http://ope.moew.government.bg</a:t>
            </a:r>
            <a:endParaRPr lang="bg-BG" sz="14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400050" lvl="1" indent="0" algn="just">
              <a:spcBef>
                <a:spcPts val="600"/>
              </a:spcBef>
              <a:buNone/>
            </a:pP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e-mail: programming@moew.government.bg</a:t>
            </a:r>
          </a:p>
        </p:txBody>
      </p:sp>
      <p:pic>
        <p:nvPicPr>
          <p:cNvPr id="3" name="Picture 2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60407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240" y="9413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54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91344" y="1439628"/>
            <a:ext cx="8573144" cy="104196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bg-BG" sz="2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Процедура чрез директно предоставяне на </a:t>
            </a:r>
            <a:r>
              <a:rPr lang="bg-BG" sz="22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безвъзмездна </a:t>
            </a:r>
            <a:r>
              <a:rPr lang="bg-BG" sz="2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финансова помощ </a:t>
            </a:r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00" y="3158192"/>
            <a:ext cx="4432368" cy="30393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56" y="4685362"/>
            <a:ext cx="4154644" cy="1512168"/>
          </a:xfrm>
          <a:prstGeom prst="rect">
            <a:avLst/>
          </a:prstGeom>
        </p:spPr>
      </p:pic>
      <p:sp>
        <p:nvSpPr>
          <p:cNvPr id="23" name="Rounded Rectangle 22"/>
          <p:cNvSpPr/>
          <p:nvPr/>
        </p:nvSpPr>
        <p:spPr>
          <a:xfrm>
            <a:off x="411600" y="2619963"/>
            <a:ext cx="3406939" cy="5209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bg-BG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Обявяване: 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5265908" y="4021989"/>
            <a:ext cx="3406939" cy="5209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bg-BG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 за кандидатстване</a:t>
            </a:r>
            <a:r>
              <a:rPr lang="bg-BG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bg-BG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18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467544" y="5663351"/>
            <a:ext cx="2664296" cy="10739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Регионални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инспекции по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околна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среда и води (РИОСВ)</a:t>
            </a:r>
          </a:p>
        </p:txBody>
      </p:sp>
      <p:sp>
        <p:nvSpPr>
          <p:cNvPr id="15" name="Oval 14"/>
          <p:cNvSpPr/>
          <p:nvPr/>
        </p:nvSpPr>
        <p:spPr>
          <a:xfrm>
            <a:off x="4788024" y="2590428"/>
            <a:ext cx="4176464" cy="273630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391344" y="2595761"/>
            <a:ext cx="4286572" cy="257341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5 867 490 лв. 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bg-BG" sz="20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Мярка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</a:p>
          <a:p>
            <a:pPr lvl="0" algn="ctr"/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Подобряване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структурата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</a:p>
          <a:p>
            <a:pPr lvl="0" algn="ctr"/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функциите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горските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природни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местообитания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91344" y="1439628"/>
            <a:ext cx="8573144" cy="104196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600"/>
              </a:spcAft>
            </a:pPr>
            <a:r>
              <a:rPr lang="bg-BG" sz="22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 на процедурата: </a:t>
            </a:r>
            <a:endParaRPr lang="bg-BG" sz="22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bg-BG" sz="22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 </a:t>
            </a:r>
            <a:r>
              <a:rPr lang="bg-BG" sz="2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072 430 лв. </a:t>
            </a:r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148064" y="2776557"/>
            <a:ext cx="36520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35 204 940 </a:t>
            </a:r>
            <a:r>
              <a:rPr lang="bg-BG" sz="20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лв.</a:t>
            </a:r>
            <a:endParaRPr lang="en-US" sz="2000" b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Мярка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98 </a:t>
            </a:r>
          </a:p>
          <a:p>
            <a:pPr lvl="0"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Изграждане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поддържане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инфраструктура, необходима за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възстановяване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природни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местообитания и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видове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689995" y="5663351"/>
            <a:ext cx="1944216" cy="10739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Дирекции на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национални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паркове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(ДНП)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300192" y="5663351"/>
            <a:ext cx="2232248" cy="10739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Дирекции на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природни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паркове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(ДПП)</a:t>
            </a:r>
          </a:p>
        </p:txBody>
      </p:sp>
      <p:sp>
        <p:nvSpPr>
          <p:cNvPr id="26" name="Right Arrow 25"/>
          <p:cNvSpPr/>
          <p:nvPr/>
        </p:nvSpPr>
        <p:spPr>
          <a:xfrm rot="3529169">
            <a:off x="3474264" y="5265099"/>
            <a:ext cx="571632" cy="241453"/>
          </a:xfrm>
          <a:prstGeom prst="rightArrow">
            <a:avLst>
              <a:gd name="adj1" fmla="val 2793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 rot="7841748">
            <a:off x="5008245" y="5217393"/>
            <a:ext cx="583334" cy="241453"/>
          </a:xfrm>
          <a:prstGeom prst="rightArrow">
            <a:avLst>
              <a:gd name="adj1" fmla="val 2793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 rot="4000145">
            <a:off x="7993871" y="5278044"/>
            <a:ext cx="481380" cy="241453"/>
          </a:xfrm>
          <a:prstGeom prst="rightArrow">
            <a:avLst>
              <a:gd name="adj1" fmla="val 2793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 rot="7845581">
            <a:off x="1302171" y="5262440"/>
            <a:ext cx="464681" cy="241453"/>
          </a:xfrm>
          <a:prstGeom prst="rightArrow">
            <a:avLst>
              <a:gd name="adj1" fmla="val 2793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3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311003" y="1404282"/>
            <a:ext cx="8653485" cy="914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Мярка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43 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„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Подобряване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структурата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функциите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горските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природни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местообитания“ 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11003" y="2498229"/>
            <a:ext cx="2664296" cy="41764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ПРСР</a:t>
            </a:r>
          </a:p>
          <a:p>
            <a:pPr algn="ctr"/>
            <a:endParaRPr lang="ru-RU" sz="11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Дейности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гори, вкл. и Натура 2000 - с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изключение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земите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изключителна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държавна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собственост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Мярка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08 „Инвестиции в развитие на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горските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райони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подобряване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жизнеспособността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горите“ от ПРСР)</a:t>
            </a:r>
          </a:p>
          <a:p>
            <a:pPr algn="ctr"/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305597" y="2472333"/>
            <a:ext cx="2664296" cy="41764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ОПОС</a:t>
            </a:r>
          </a:p>
          <a:p>
            <a:pPr algn="ctr"/>
            <a:endParaRPr lang="ru-RU" sz="11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Дейности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територии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Натура 2000 -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изключителна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държавна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собственост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национални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паркове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поддържани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резервати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00192" y="2498228"/>
            <a:ext cx="2664296" cy="41764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ВОМР</a:t>
            </a:r>
          </a:p>
          <a:p>
            <a:pPr algn="ctr"/>
            <a:endParaRPr lang="ru-RU" sz="11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Недопустима</a:t>
            </a:r>
          </a:p>
          <a:p>
            <a:pPr algn="ctr"/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(допустима по ВОМР е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единствено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мярка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109)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485" y="5157192"/>
            <a:ext cx="1388520" cy="1396802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6" y="5800402"/>
            <a:ext cx="824872" cy="829792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955" y="5737448"/>
            <a:ext cx="952805" cy="892746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61649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311003" y="1404282"/>
            <a:ext cx="8653485" cy="914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Мярка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43 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„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Подобряване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структурата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функциите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горските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природни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местообитания“ 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89459" y="2420888"/>
            <a:ext cx="8568952" cy="41764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spcAft>
                <a:spcPts val="0"/>
              </a:spcAft>
            </a:pPr>
            <a:r>
              <a:rPr lang="bg-BG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Цел</a:t>
            </a:r>
            <a:r>
              <a:rPr lang="bg-BG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: </a:t>
            </a:r>
          </a:p>
          <a:p>
            <a:pPr algn="just">
              <a:spcAft>
                <a:spcPts val="0"/>
              </a:spcAft>
            </a:pP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Подобряване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структурата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и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функциите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горските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природни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местообитания</a:t>
            </a:r>
            <a:endParaRPr lang="en-US" sz="16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16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Очаквани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резул</a:t>
            </a:r>
            <a:r>
              <a:rPr lang="bg-BG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т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ати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:</a:t>
            </a:r>
          </a:p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Подобрено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/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поддържано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природозащитно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състояние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горски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природни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местообитания в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целевата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територия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Подобрено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/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поддържано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природозащитно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състояние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видове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в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целевата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територии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, в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т.ч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птици</a:t>
            </a:r>
            <a:endParaRPr lang="en-US" sz="16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bg-BG" sz="16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Индикатори: </a:t>
            </a:r>
          </a:p>
          <a:p>
            <a:pPr marL="228600" indent="-228600" algn="just">
              <a:spcAft>
                <a:spcPts val="0"/>
              </a:spcAft>
              <a:buAutoNum type="arabicPeriod"/>
            </a:pP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Площ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местообитанията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подкрепени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с цел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постигане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по-добра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степен на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съхраненост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228600" indent="-228600" algn="just">
              <a:buFontTx/>
              <a:buAutoNum type="arabicPeriod"/>
            </a:pPr>
            <a:r>
              <a:rPr lang="bg-BG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Местообитания</a:t>
            </a:r>
            <a:r>
              <a:rPr lang="bg-BG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за които се изпълняват дейности, допринасящи за подобряване на природозащитното им състояние </a:t>
            </a:r>
            <a:endParaRPr lang="en-US" sz="16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algn="just">
              <a:buFontTx/>
              <a:buAutoNum type="arabicPeriod"/>
            </a:pPr>
            <a:r>
              <a:rPr lang="bg-BG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Видове </a:t>
            </a:r>
            <a:r>
              <a:rPr lang="bg-BG" sz="16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птици, за които се изпълняват дейности, допринасящи за подобряване на състоянието </a:t>
            </a:r>
            <a:r>
              <a:rPr lang="bg-BG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им</a:t>
            </a:r>
            <a:endParaRPr lang="en-US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27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311003" y="1404282"/>
            <a:ext cx="8653485" cy="914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Мярка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43 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„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Подобряване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структурата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функциите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горските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</a:rPr>
              <a:t>природни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местообитания“ 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51521" y="2420888"/>
            <a:ext cx="4386224" cy="41764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975" indent="-952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Мероприятия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за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подпомагане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естественото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възобновяване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горски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местообитания.</a:t>
            </a:r>
          </a:p>
          <a:p>
            <a:pPr marL="180975" indent="-95250" algn="just">
              <a:spcAft>
                <a:spcPts val="0"/>
              </a:spcAft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 marL="180975" indent="-952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Премахване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на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неблагоприятни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влияния или практики,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възпрепятстващи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естественото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възобновяване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гори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85725" algn="just">
              <a:spcAft>
                <a:spcPts val="0"/>
              </a:spcAft>
            </a:pPr>
            <a:endParaRPr lang="ru-RU" sz="14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180975" indent="-952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Отстраняване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на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инвазивните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видове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180975" indent="-95250" algn="just">
              <a:spcAft>
                <a:spcPts val="0"/>
              </a:spcAft>
            </a:pPr>
            <a:endParaRPr lang="ru-RU" sz="14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180975" indent="-952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Запазване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и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толериране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ценните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и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устойчиви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форми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редките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и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застрашени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дървесни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видове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и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форми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180975" indent="-95250" algn="just">
              <a:spcAft>
                <a:spcPts val="0"/>
              </a:spcAft>
              <a:buFontTx/>
              <a:buChar char="-"/>
            </a:pPr>
            <a:endParaRPr lang="ru-RU" sz="14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180975" indent="-952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Увеличаване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на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площите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горски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местообитания и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реинтродукция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видове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(например чрез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залесяване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видове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от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местен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произход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).</a:t>
            </a:r>
          </a:p>
        </p:txBody>
      </p:sp>
      <p:pic>
        <p:nvPicPr>
          <p:cNvPr id="3075" name="Picture 3" descr="PICT239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363" y="2333912"/>
            <a:ext cx="3529953" cy="2307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PICT347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73"/>
          <a:stretch>
            <a:fillRect/>
          </a:stretch>
        </p:blipFill>
        <p:spPr bwMode="auto">
          <a:xfrm>
            <a:off x="5796136" y="4600104"/>
            <a:ext cx="3074003" cy="20461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770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8366" y="1376773"/>
            <a:ext cx="7772400" cy="756083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en-US" sz="28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800" b="1" dirty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bg-BG" sz="2800" b="1" dirty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800" b="1" dirty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bg-BG" sz="2800" b="1" dirty="0">
                <a:solidFill>
                  <a:srgbClr val="1F497D">
                    <a:lumMod val="75000"/>
                  </a:srgbClr>
                </a:solidFill>
              </a:rPr>
            </a:br>
            <a: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bg-BG" sz="2800" b="1" dirty="0" smtClean="0">
                <a:solidFill>
                  <a:srgbClr val="1F497D">
                    <a:lumMod val="75000"/>
                  </a:srgbClr>
                </a:solidFill>
              </a:rPr>
            </a:br>
            <a:r>
              <a:rPr lang="ru-RU" sz="2800" b="1" dirty="0">
                <a:solidFill>
                  <a:srgbClr val="1F497D">
                    <a:lumMod val="75000"/>
                  </a:srgbClr>
                </a:solidFill>
              </a:rPr>
              <a:t/>
            </a:r>
            <a:br>
              <a:rPr lang="ru-RU" sz="2800" b="1" dirty="0">
                <a:solidFill>
                  <a:srgbClr val="1F497D">
                    <a:lumMod val="75000"/>
                  </a:srgbClr>
                </a:solidFill>
              </a:rPr>
            </a:br>
            <a:r>
              <a:rPr lang="en-US" sz="4000" dirty="0">
                <a:solidFill>
                  <a:prstClr val="black">
                    <a:lumMod val="65000"/>
                    <a:lumOff val="35000"/>
                  </a:prstClr>
                </a:solidFill>
              </a:rPr>
              <a:t/>
            </a:r>
            <a:br>
              <a:rPr lang="en-US" sz="4000" dirty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311003" y="1404282"/>
            <a:ext cx="8653485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Мярка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98 </a:t>
            </a:r>
          </a:p>
          <a:p>
            <a:pPr algn="ctr"/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„Изграждане и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поддържане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на инфраструктура, необходима за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възстановяване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природни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местообитания и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видове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“ 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87525" y="2498227"/>
            <a:ext cx="2664296" cy="41764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ПРСР</a:t>
            </a:r>
          </a:p>
          <a:p>
            <a:pPr algn="ctr"/>
            <a:endParaRPr lang="ru-RU" sz="16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u="sng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Извън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територията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природните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националните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паркове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(Подмярка 4.4 „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Непроизводствени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инвестици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ПРСР)</a:t>
            </a:r>
          </a:p>
          <a:p>
            <a:pPr algn="ctr"/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52418" y="2498229"/>
            <a:ext cx="2664296" cy="41764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ОПОС</a:t>
            </a:r>
          </a:p>
          <a:p>
            <a:pPr algn="ctr"/>
            <a:endParaRPr lang="ru-RU" sz="16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u="sng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600" u="sng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територията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природните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националните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паркове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300192" y="2498228"/>
            <a:ext cx="2664296" cy="41764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ВОМР</a:t>
            </a:r>
          </a:p>
          <a:p>
            <a:pPr algn="ctr"/>
            <a:endParaRPr lang="ru-RU" sz="16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Недопустима</a:t>
            </a:r>
          </a:p>
          <a:p>
            <a:pPr algn="ctr"/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(допустима по ВОМР е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единствено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мярка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109)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6" y="5800402"/>
            <a:ext cx="824872" cy="829792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485" y="5157192"/>
            <a:ext cx="1388520" cy="1396802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955" y="5737448"/>
            <a:ext cx="952805" cy="892746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27282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395536" y="2359546"/>
            <a:ext cx="8568952" cy="44984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85725" algn="just">
              <a:spcAft>
                <a:spcPts val="0"/>
              </a:spcAft>
            </a:pPr>
            <a:r>
              <a:rPr lang="bg-BG" sz="13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Цел</a:t>
            </a:r>
            <a:r>
              <a:rPr lang="bg-BG" sz="13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: </a:t>
            </a:r>
            <a:endParaRPr lang="bg-BG" sz="13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85725" algn="just">
              <a:spcAft>
                <a:spcPts val="0"/>
              </a:spcAft>
            </a:pP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Инвестиции 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 консервационни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инфраструктурни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дейности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необходими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за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подобряване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/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възстановяване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природни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местообитания и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видове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докладвани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в неблагоприятно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състояние</a:t>
            </a: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85725" algn="just">
              <a:spcAft>
                <a:spcPts val="0"/>
              </a:spcAft>
            </a:pPr>
            <a:endParaRPr lang="ru-RU" sz="13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85725" algn="just">
              <a:spcAft>
                <a:spcPts val="0"/>
              </a:spcAft>
            </a:pPr>
            <a:r>
              <a:rPr lang="ru-RU" sz="13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Очаквани</a:t>
            </a:r>
            <a:r>
              <a:rPr lang="ru-RU" sz="13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3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резул</a:t>
            </a:r>
            <a:r>
              <a:rPr lang="bg-BG" sz="13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т</a:t>
            </a:r>
            <a:r>
              <a:rPr lang="ru-RU" sz="13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ати</a:t>
            </a:r>
            <a:r>
              <a:rPr lang="ru-RU" sz="13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:</a:t>
            </a:r>
          </a:p>
          <a:p>
            <a:pPr marL="85725" algn="just">
              <a:spcAft>
                <a:spcPts val="0"/>
              </a:spcAft>
            </a:pP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Подобрено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/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поддържано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природозащитно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състояние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природни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местообитания в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целевата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територия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;</a:t>
            </a:r>
          </a:p>
          <a:p>
            <a:pPr marL="85725" algn="just">
              <a:spcAft>
                <a:spcPts val="0"/>
              </a:spcAft>
            </a:pP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ru-RU" sz="13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Подобрено</a:t>
            </a: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/</a:t>
            </a:r>
            <a:r>
              <a:rPr lang="ru-RU" sz="13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поддържано</a:t>
            </a: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3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природозащитно</a:t>
            </a: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състояние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видове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в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целевата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територии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, в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т.ч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r>
              <a:rPr lang="ru-RU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птици</a:t>
            </a: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85725" algn="just">
              <a:spcAft>
                <a:spcPts val="0"/>
              </a:spcAft>
            </a:pPr>
            <a:endParaRPr lang="ru-RU" sz="13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85725" algn="just">
              <a:spcAft>
                <a:spcPts val="0"/>
              </a:spcAft>
            </a:pPr>
            <a:r>
              <a:rPr lang="bg-BG" sz="13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Индикатори</a:t>
            </a:r>
            <a:r>
              <a:rPr lang="bg-BG" sz="13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: </a:t>
            </a:r>
          </a:p>
          <a:p>
            <a:pPr marL="85725" algn="just"/>
            <a:r>
              <a:rPr lang="bg-BG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1. Площ на местообитанията, подкрепени с цел постигане на по-добра степен на </a:t>
            </a:r>
            <a:r>
              <a:rPr lang="bg-BG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съхраненост;</a:t>
            </a:r>
            <a:endParaRPr lang="en-US" sz="13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85725" algn="just"/>
            <a:r>
              <a:rPr lang="bg-BG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2. Площ на местообитания на видове, подкрепени с цел постигане на по-добра степен на </a:t>
            </a:r>
            <a:r>
              <a:rPr lang="bg-BG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съхраненост;</a:t>
            </a:r>
            <a:endParaRPr lang="en-US" sz="13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85725" algn="just"/>
            <a:r>
              <a:rPr lang="bg-BG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3</a:t>
            </a:r>
            <a:r>
              <a:rPr lang="bg-BG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. Видове, за които се изпълняват дейности, допринасящи за подобряване на природозащитното им </a:t>
            </a:r>
            <a:r>
              <a:rPr lang="bg-BG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състояние;</a:t>
            </a:r>
            <a:r>
              <a:rPr lang="bg-BG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endParaRPr lang="en-US" sz="13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85725" algn="just"/>
            <a:r>
              <a:rPr lang="bg-BG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4. Местообитания, за които се изпълняват дейности, допринасящи за подобряване на природозащитното им </a:t>
            </a:r>
            <a:r>
              <a:rPr lang="bg-BG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състояние;</a:t>
            </a:r>
            <a:r>
              <a:rPr lang="bg-BG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endParaRPr lang="en-US" sz="13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85725" algn="just"/>
            <a:r>
              <a:rPr lang="bg-BG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5. Видове птици, за които се изпълняват дейности, допринасящи за подобряване на състоянието </a:t>
            </a:r>
            <a:r>
              <a:rPr lang="bg-BG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им;</a:t>
            </a:r>
            <a:endParaRPr lang="en-US" sz="13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85725" algn="just"/>
            <a:r>
              <a:rPr lang="bg-BG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6</a:t>
            </a:r>
            <a:r>
              <a:rPr lang="bg-BG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. Защитени зони от мрежата Натура 2000, в които е изградена</a:t>
            </a:r>
            <a:r>
              <a:rPr lang="en-US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/</a:t>
            </a:r>
            <a:r>
              <a:rPr lang="bg-BG" sz="13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рехабилитирана</a:t>
            </a:r>
            <a:r>
              <a:rPr lang="bg-BG" sz="13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/реконструирана </a:t>
            </a:r>
            <a:r>
              <a:rPr lang="bg-BG" sz="13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инфраструктура.</a:t>
            </a:r>
            <a:endParaRPr lang="en-US" sz="13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53269" y="1340768"/>
            <a:ext cx="8653485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Мярка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98 </a:t>
            </a:r>
          </a:p>
          <a:p>
            <a:pPr algn="ctr"/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„Изграждане и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поддържане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на инфраструктура, необходима за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възстановяване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природни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местообитания и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видове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“ </a:t>
            </a:r>
          </a:p>
        </p:txBody>
      </p:sp>
    </p:spTree>
    <p:extLst>
      <p:ext uri="{BB962C8B-B14F-4D97-AF65-F5344CB8AC3E}">
        <p14:creationId xmlns:p14="http://schemas.microsoft.com/office/powerpoint/2010/main" val="76282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393215" y="1421055"/>
            <a:ext cx="8653485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Мярка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98 </a:t>
            </a:r>
          </a:p>
          <a:p>
            <a:pPr algn="ctr"/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„Изграждане и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поддържане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на инфраструктура, необходима за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възстановяване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природни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 местообитания и </a:t>
            </a: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</a:rPr>
              <a:t>видове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“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391852" y="2482998"/>
            <a:ext cx="2899566" cy="41764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975" indent="-952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Съоръжения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за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канализиране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туристопока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с цел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избягване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механичното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увреждане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съответните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хабитати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85725" algn="just">
              <a:spcAft>
                <a:spcPts val="0"/>
              </a:spcAft>
            </a:pP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180975" indent="-952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Инфраструктура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за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поддържане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и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подобряване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4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водния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режим на местообитания</a:t>
            </a:r>
          </a:p>
          <a:p>
            <a:pPr marL="180975" indent="-95250" algn="just">
              <a:spcAft>
                <a:spcPts val="0"/>
              </a:spcAft>
            </a:pPr>
            <a:endParaRPr lang="ru-RU" sz="14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180975" indent="-952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Съоръжения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за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подпомагане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размножаването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/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гнезденето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/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подхранването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видове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и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ограничаване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антропогенния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натиск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180975" indent="-95250" algn="just">
              <a:spcAft>
                <a:spcPts val="0"/>
              </a:spcAft>
              <a:buFont typeface="Arial" pitchFamily="34" charset="0"/>
              <a:buChar char="•"/>
            </a:pP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85725" algn="just">
              <a:spcAft>
                <a:spcPts val="0"/>
              </a:spcAft>
            </a:pPr>
            <a:endParaRPr lang="ru-RU" sz="14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180975" indent="-95250" algn="just">
              <a:spcAft>
                <a:spcPts val="0"/>
              </a:spcAft>
            </a:pPr>
            <a:endParaRPr lang="ru-RU" sz="14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180975" indent="-95250" algn="just">
              <a:spcAft>
                <a:spcPts val="0"/>
              </a:spcAft>
              <a:buFont typeface="Arial" pitchFamily="34" charset="0"/>
              <a:buChar char="•"/>
            </a:pPr>
            <a:endParaRPr lang="ru-RU" sz="14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18" y="2492895"/>
            <a:ext cx="2708284" cy="1809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340" y="2537963"/>
            <a:ext cx="2547415" cy="1910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250" y="4571229"/>
            <a:ext cx="2537584" cy="1903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27" y="4495029"/>
            <a:ext cx="2720071" cy="2040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125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6792</TotalTime>
  <Words>630</Words>
  <Application>Microsoft Office PowerPoint</Application>
  <PresentationFormat>On-screen Show (4:3)</PresentationFormat>
  <Paragraphs>124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1_Office Theme</vt:lpstr>
      <vt:lpstr>Подобряване на природозащитното състояние на видове и типове природни местообитания на територията на мрежата Натура 2000, попадащи в национални паркове, природни паркове и поддържани резервати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</vt:lpstr>
      <vt:lpstr>PowerPoint Presentation</vt:lpstr>
      <vt:lpstr>PowerPoint Presentation</vt:lpstr>
      <vt:lpstr>       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DVasileva</dc:creator>
  <cp:lastModifiedBy>Programming</cp:lastModifiedBy>
  <cp:revision>1176</cp:revision>
  <cp:lastPrinted>2015-02-12T12:13:46Z</cp:lastPrinted>
  <dcterms:created xsi:type="dcterms:W3CDTF">2013-04-02T07:50:56Z</dcterms:created>
  <dcterms:modified xsi:type="dcterms:W3CDTF">2017-06-08T05:58:44Z</dcterms:modified>
</cp:coreProperties>
</file>