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handoutMasterIdLst>
    <p:handoutMasterId r:id="rId20"/>
  </p:handoutMasterIdLst>
  <p:sldIdLst>
    <p:sldId id="292" r:id="rId2"/>
    <p:sldId id="368" r:id="rId3"/>
    <p:sldId id="377" r:id="rId4"/>
    <p:sldId id="419" r:id="rId5"/>
    <p:sldId id="405" r:id="rId6"/>
    <p:sldId id="404" r:id="rId7"/>
    <p:sldId id="388" r:id="rId8"/>
    <p:sldId id="406" r:id="rId9"/>
    <p:sldId id="420" r:id="rId10"/>
    <p:sldId id="421" r:id="rId11"/>
    <p:sldId id="422" r:id="rId12"/>
    <p:sldId id="426" r:id="rId13"/>
    <p:sldId id="423" r:id="rId14"/>
    <p:sldId id="425" r:id="rId15"/>
    <p:sldId id="424" r:id="rId16"/>
    <p:sldId id="401" r:id="rId17"/>
    <p:sldId id="303" r:id="rId18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019"/>
    <a:srgbClr val="BEA0DC"/>
    <a:srgbClr val="DCDCC8"/>
    <a:srgbClr val="FA5050"/>
    <a:srgbClr val="78FF78"/>
    <a:srgbClr val="FFD796"/>
    <a:srgbClr val="96AAFA"/>
    <a:srgbClr val="78FA78"/>
    <a:srgbClr val="FFD996"/>
    <a:srgbClr val="5A7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1" autoAdjust="0"/>
    <p:restoredTop sz="87219" autoAdjust="0"/>
  </p:normalViewPr>
  <p:slideViewPr>
    <p:cSldViewPr>
      <p:cViewPr>
        <p:scale>
          <a:sx n="100" d="100"/>
          <a:sy n="100" d="100"/>
        </p:scale>
        <p:origin x="-1218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264" y="-90"/>
      </p:cViewPr>
      <p:guideLst>
        <p:guide orient="horz" pos="3127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t>17.5.2016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t>17.5.2016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2847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01365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lang="bg-BG" sz="1100" dirty="0">
              <a:solidFill>
                <a:srgbClr val="17375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2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3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4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Целта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е: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ru-RU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Принос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към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изпълнението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целите за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рециклиране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съгласно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Закона за управление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отпадъците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Националния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план за управление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отпадъците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както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се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улесни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достъпът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населението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центрове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рециклиране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повторна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употреба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ru-RU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амаляване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количеството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депонираните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битови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отпадъци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чрез повторна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употреба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рециклиране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оползотворяване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ru-RU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Улесняване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достъпът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населението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центрове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рециклиране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повторна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употреба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ru-RU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общество с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нулеви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отпадъци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повишаване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общественото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съзнание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спазване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йерархията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управление на </a:t>
            </a:r>
            <a:r>
              <a:rPr lang="ru-RU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отпадъците</a:t>
            </a:r>
            <a:endParaRPr lang="ru-RU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Центровете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повторна </a:t>
            </a:r>
            <a:r>
              <a:rPr lang="ru-RU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употреба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сгради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/помещения в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рамките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населененото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място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лесно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доспъпни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обществеността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Могат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да оставят мебели;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електронно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електрическо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оборудване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велосипеди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др. Оставят се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тези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предмети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без да се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взимат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поправените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предмети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ru-RU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bg-BG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Бенефициенти:</a:t>
            </a:r>
            <a:r>
              <a:rPr lang="bg-BG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фирми/общини</a:t>
            </a:r>
            <a:endParaRPr lang="bg-BG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5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6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7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8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16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0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31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0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3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2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88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27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7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6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43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31CDB-9F6F-4F34-A203-4C73DD400C6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0D09-95BE-481B-84AB-35C029DC8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3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eumis2020.government.b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ufunds.bg/" TargetMode="External"/><Relationship Id="rId5" Type="http://schemas.openxmlformats.org/officeDocument/2006/relationships/hyperlink" Target="http://ope.moew.government.bg/bg" TargetMode="Externa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4357" y="1628800"/>
            <a:ext cx="8065839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bg-BG" sz="36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Приоритетна ос „Отпадъци“ на</a:t>
            </a:r>
          </a:p>
          <a:p>
            <a:pPr algn="ctr">
              <a:spcAft>
                <a:spcPts val="600"/>
              </a:spcAft>
              <a:defRPr/>
            </a:pPr>
            <a:r>
              <a:rPr lang="bg-BG" sz="36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Оперативна програма </a:t>
            </a:r>
          </a:p>
          <a:p>
            <a:pPr algn="ctr">
              <a:spcAft>
                <a:spcPts val="600"/>
              </a:spcAft>
              <a:defRPr/>
            </a:pPr>
            <a:r>
              <a:rPr lang="bg-BG" sz="36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“Околна среда 2014 – 2020 г.”</a:t>
            </a:r>
          </a:p>
          <a:p>
            <a:pPr algn="r">
              <a:spcAft>
                <a:spcPts val="600"/>
              </a:spcAft>
              <a:defRPr/>
            </a:pPr>
            <a:endParaRPr lang="bg-BG" sz="24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Aft>
                <a:spcPts val="600"/>
              </a:spcAft>
              <a:defRPr/>
            </a:pPr>
            <a:endParaRPr lang="bg-BG" sz="24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Aft>
                <a:spcPts val="600"/>
              </a:spcAft>
              <a:defRPr/>
            </a:pPr>
            <a:endParaRPr lang="bg-BG" sz="24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57" y="5589240"/>
            <a:ext cx="82930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bg-BG" sz="12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Шесто заседание на Комитет за наблюдение на Оперативна програма „Околна среда 2014-2020 г.“  </a:t>
            </a:r>
          </a:p>
          <a:p>
            <a:pPr algn="r">
              <a:defRPr/>
            </a:pPr>
            <a:r>
              <a:rPr lang="bg-BG" sz="12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19-20 май 2016 г., гр. Пловдив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408771"/>
            <a:ext cx="8064896" cy="1076013"/>
            <a:chOff x="251520" y="408771"/>
            <a:chExt cx="8064896" cy="1076013"/>
          </a:xfrm>
        </p:grpSpPr>
        <p:pic>
          <p:nvPicPr>
            <p:cNvPr id="102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3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ru-RU" altLang="en-US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по-добър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7" name="Picture 3" descr="logo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6961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0784" y="404664"/>
            <a:ext cx="6408712" cy="5122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2016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48" y="2410218"/>
            <a:ext cx="16936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63688" y="1253286"/>
            <a:ext cx="7069630" cy="51280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bg-BG" sz="1400" b="1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Планирани процедури:</a:t>
            </a: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rabicPeriod"/>
            </a:pP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Процедура чрез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директно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предоставяне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Комбинирана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процедура за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проектиране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компостиращи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инсталации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инсталации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предварително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третиране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битови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</a:p>
          <a:p>
            <a:pPr marL="180975" indent="0">
              <a:spcBef>
                <a:spcPts val="0"/>
              </a:spcBef>
              <a:buNone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Индикативна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144 144 671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лв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.;   </a:t>
            </a:r>
            <a:endParaRPr lang="ru-RU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0">
              <a:spcBef>
                <a:spcPts val="0"/>
              </a:spcBef>
              <a:buNone/>
            </a:pP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Бенефициенти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партньори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общини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съгласно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потребности по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регионални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сдружения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идентифицирани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Националния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план за управление на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отпадъците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както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степента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изграденост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на инфраструктура в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регионите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0">
              <a:spcBef>
                <a:spcPts val="0"/>
              </a:spcBef>
              <a:buNone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Индикативен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срок за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обявяване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трето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тримесечие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на 2016 г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. П</a:t>
            </a:r>
            <a:r>
              <a:rPr lang="bg-BG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роцедура</a:t>
            </a:r>
            <a:r>
              <a:rPr lang="bg-BG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чрез </a:t>
            </a:r>
            <a:r>
              <a:rPr lang="bg-BG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директно предоставяне „Проектиране и изграждане на анаеробни инсталации за разделно събрани </a:t>
            </a:r>
            <a:r>
              <a:rPr lang="bg-BG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биоразградими</a:t>
            </a:r>
            <a:r>
              <a:rPr lang="bg-BG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 /или зелени отпадъци</a:t>
            </a:r>
            <a:r>
              <a:rPr lang="bg-BG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</a:p>
          <a:p>
            <a:pPr marL="180975" indent="0">
              <a:spcBef>
                <a:spcPts val="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Индикативна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111 873 476 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лв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.;</a:t>
            </a:r>
          </a:p>
          <a:p>
            <a:pPr marL="180975" indent="0">
              <a:spcBef>
                <a:spcPts val="0"/>
              </a:spcBef>
              <a:buNone/>
              <a:tabLst>
                <a:tab pos="266700" algn="l"/>
              </a:tabLst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Бенефициенти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партньори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общини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РСУО,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определени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въз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 основа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 анализ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финансиран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 от ПУДООС</a:t>
            </a:r>
            <a:endParaRPr lang="ru-RU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0">
              <a:spcBef>
                <a:spcPts val="0"/>
              </a:spcBef>
              <a:buNone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Индикативен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срок за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обявяване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трето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тримесечие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на 2016 г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92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48" y="2410218"/>
            <a:ext cx="16936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63688" y="1253286"/>
            <a:ext cx="7069630" cy="48400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bg-BG" sz="1600" b="1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Планирани процедури: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Процедура чрез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директно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предоставяне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Проектиране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инсталация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комбинирано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производство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енергия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София с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оползотворяване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RDF –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трета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фаза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интегрирана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система от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съоръжения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третиране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битовите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Столична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община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marL="0" indent="0">
              <a:buNone/>
            </a:pPr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Индикативна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зависимост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от АРП и анализ за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държавни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помощи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Столична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община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Индикативен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срок за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обявяване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четвърто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тримесечие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на 2016 г.</a:t>
            </a:r>
          </a:p>
          <a:p>
            <a:pPr marL="0" indent="0">
              <a:buNone/>
            </a:pP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Избран е консултант </a:t>
            </a:r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изготвяне </a:t>
            </a:r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на идеен проект за съоръжението, определяне на площадка за изграждането му, избор на </a:t>
            </a:r>
            <a:r>
              <a:rPr lang="bg-BG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технология</a:t>
            </a:r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Издадено </a:t>
            </a:r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е Решение по оценка на въздействието върху околната среда № СО-03-03/2015 г</a:t>
            </a:r>
            <a:r>
              <a:rPr lang="bg-BG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– приключила процедура по ОВОС;</a:t>
            </a:r>
            <a:endParaRPr lang="bg-BG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g-BG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 процес на подготовка е анализ </a:t>
            </a:r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на приложимото законодателство в областта на държавните помощи от експерти на ДЖАСПЪРС, </a:t>
            </a:r>
            <a:r>
              <a:rPr lang="bg-BG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актуализиране на </a:t>
            </a:r>
            <a:r>
              <a:rPr lang="bg-BG" sz="1400" i="1" dirty="0">
                <a:latin typeface="Arial" panose="020B0604020202020204" pitchFamily="34" charset="0"/>
                <a:cs typeface="Arial" panose="020B0604020202020204" pitchFamily="34" charset="0"/>
              </a:rPr>
              <a:t>анализ разходи-ползи, както и да бъдат осъвременени и актуализирани, изготвените по проекта документи в съответствие с получените бележки и коментари на експертите на ДЖАСПЪРС. 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600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1"/>
          <p:cNvSpPr txBox="1">
            <a:spLocks/>
          </p:cNvSpPr>
          <p:nvPr/>
        </p:nvSpPr>
        <p:spPr>
          <a:xfrm>
            <a:off x="1520784" y="404664"/>
            <a:ext cx="6408712" cy="5122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400" b="1" i="1" u="sng" smtClean="0">
                <a:solidFill>
                  <a:srgbClr val="00B050"/>
                </a:solidFill>
              </a:rPr>
              <a:t>2016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48" y="2410218"/>
            <a:ext cx="16936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63688" y="1253286"/>
            <a:ext cx="7069630" cy="48400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bg-BG" sz="1600" b="1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Планирани процедури: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Процедура чрез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Изпълнение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демонстрационни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пилотни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областта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управлението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отпадъците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Индикативна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- 9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779 150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лв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Бенефициенти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юридически лица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със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стопанска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цел; юридически лица с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нестопанска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цел,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общини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Индикативен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срок за </a:t>
            </a:r>
            <a:r>
              <a:rPr lang="ru-RU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обявяване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четвърто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тримесечие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на 2016 г.</a:t>
            </a:r>
          </a:p>
          <a:p>
            <a:pPr marL="0" indent="0">
              <a:buNone/>
            </a:pPr>
            <a:endParaRPr lang="ru-RU" sz="1600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1"/>
          <p:cNvSpPr txBox="1">
            <a:spLocks/>
          </p:cNvSpPr>
          <p:nvPr/>
        </p:nvSpPr>
        <p:spPr>
          <a:xfrm>
            <a:off x="1520784" y="404664"/>
            <a:ext cx="6408712" cy="5122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400" b="1" i="1" u="sng" smtClean="0">
                <a:solidFill>
                  <a:srgbClr val="00B050"/>
                </a:solidFill>
              </a:rPr>
              <a:t>2016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4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74" y="4293095"/>
            <a:ext cx="2555777" cy="188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971600" y="1360503"/>
            <a:ext cx="7861718" cy="39407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bg-BG" sz="1600" b="1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Планирани процедури: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Процедура за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проектиране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инсталации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предварително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третиране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битови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Индикативна </a:t>
            </a:r>
            <a:r>
              <a:rPr lang="ru-RU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зависимост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неусвоените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средства по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обявени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през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2015 и 2016 г.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процедури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Обхватът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видът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процедурата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както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 и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бенефициентите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ще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бъдат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по-късен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етап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въз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основа на анализ от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постигането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етапните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национални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цели за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битови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регионално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ниво</a:t>
            </a:r>
            <a:r>
              <a:rPr lang="ru-RU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600" b="1" i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	2.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Проектиране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центрове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повторна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употреба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–  </a:t>
            </a: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финансов инструмент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Индикативна </a:t>
            </a:r>
            <a:r>
              <a:rPr lang="ru-R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44 566 844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лв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.;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ru-RU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общини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юридически лица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със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стопанска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цел,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юридически лица с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нестопанска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цел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endParaRPr lang="ru-RU" sz="1600" dirty="0" smtClean="0"/>
          </a:p>
          <a:p>
            <a:pPr marL="0" indent="0">
              <a:spcBef>
                <a:spcPts val="0"/>
              </a:spcBef>
              <a:buNone/>
            </a:pP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endParaRPr lang="en-US" sz="1600" dirty="0"/>
          </a:p>
        </p:txBody>
      </p:sp>
      <p:sp>
        <p:nvSpPr>
          <p:cNvPr id="10" name="Title 11"/>
          <p:cNvSpPr txBox="1">
            <a:spLocks/>
          </p:cNvSpPr>
          <p:nvPr/>
        </p:nvSpPr>
        <p:spPr>
          <a:xfrm>
            <a:off x="1520784" y="404664"/>
            <a:ext cx="6408712" cy="5122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2017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1772816"/>
            <a:ext cx="8149750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1600" b="1" dirty="0" smtClean="0"/>
              <a:t>Постигане на намаление </a:t>
            </a:r>
            <a:r>
              <a:rPr lang="bg-BG" sz="1600" b="1" dirty="0"/>
              <a:t>с 285 000 т </a:t>
            </a:r>
            <a:r>
              <a:rPr lang="bg-BG" sz="1600" b="1" dirty="0" smtClean="0"/>
              <a:t>на депонираните отпадъци </a:t>
            </a:r>
            <a:r>
              <a:rPr lang="bg-BG" sz="1600" dirty="0" smtClean="0"/>
              <a:t>= </a:t>
            </a:r>
            <a:r>
              <a:rPr lang="bg-BG" sz="1600" dirty="0"/>
              <a:t>допълнителен капацитет за рециклиране 105 000 т/год.+допълнителен капацитет за оползотворяване 180 000 т/год</a:t>
            </a:r>
            <a:r>
              <a:rPr lang="bg-BG" sz="1600" dirty="0" smtClean="0"/>
              <a:t>.</a:t>
            </a:r>
            <a:endParaRPr lang="en-US" sz="1600" dirty="0"/>
          </a:p>
          <a:p>
            <a:r>
              <a:rPr lang="bg-BG" sz="1600" b="1" dirty="0" smtClean="0"/>
              <a:t>Общ </a:t>
            </a:r>
            <a:r>
              <a:rPr lang="bg-BG" sz="1600" b="1" dirty="0"/>
              <a:t>бюджет на </a:t>
            </a:r>
            <a:r>
              <a:rPr lang="bg-BG" sz="1600" b="1" dirty="0" err="1" smtClean="0"/>
              <a:t>тритe</a:t>
            </a:r>
            <a:r>
              <a:rPr lang="bg-BG" sz="1600" b="1" dirty="0" smtClean="0"/>
              <a:t> процедури, насочени към осигуряване на допълнителен капацитет за рециклиране и предварително третиране - </a:t>
            </a:r>
            <a:r>
              <a:rPr lang="bg-BG" sz="1600" b="1" dirty="0"/>
              <a:t>363 979 963 лева;</a:t>
            </a:r>
            <a:endParaRPr lang="en-US" sz="1600" dirty="0"/>
          </a:p>
          <a:p>
            <a:r>
              <a:rPr lang="bg-BG" sz="1600" b="1" dirty="0"/>
              <a:t>Очакван принос от трите </a:t>
            </a:r>
            <a:r>
              <a:rPr lang="bg-BG" sz="1600" b="1" dirty="0" smtClean="0"/>
              <a:t>процедури – </a:t>
            </a:r>
            <a:r>
              <a:rPr lang="bg-BG" sz="1600" b="1" dirty="0"/>
              <a:t>134 434 т / г (128% от целевата стойност на индикатора за изпълнение);</a:t>
            </a:r>
            <a:endParaRPr lang="en-US" sz="1600" dirty="0"/>
          </a:p>
          <a:p>
            <a:r>
              <a:rPr lang="bg-BG" sz="1600" b="1" dirty="0"/>
              <a:t>Очакваният принос на трите процедури за постигането на финансовия показател (на базата на техния бюджет) - 65% от целевата стойност на финансовия показател;</a:t>
            </a:r>
            <a:endParaRPr lang="en-US" sz="1600" dirty="0"/>
          </a:p>
          <a:p>
            <a:r>
              <a:rPr lang="bg-BG" sz="1600" b="1" dirty="0"/>
              <a:t>Очакваният минимален принос на трите процедури за постигането на финансовия индикатор – 7 800 000 лева (</a:t>
            </a:r>
            <a:r>
              <a:rPr lang="bg-BG" sz="1600" b="1" dirty="0" err="1"/>
              <a:t>I-ва</a:t>
            </a:r>
            <a:r>
              <a:rPr lang="bg-BG" sz="1600" b="1" dirty="0"/>
              <a:t> процедура) + 146 016 000 лева (</a:t>
            </a:r>
            <a:r>
              <a:rPr lang="bg-BG" sz="1600" b="1" dirty="0" err="1"/>
              <a:t>II-ра</a:t>
            </a:r>
            <a:r>
              <a:rPr lang="bg-BG" sz="1600" b="1" dirty="0"/>
              <a:t> процедура) + 122 043 792 лева (III-та процедура) = 275 859 792 лв. (49% от целевата стойност на финансовия показател</a:t>
            </a:r>
            <a:r>
              <a:rPr lang="bg-BG" sz="1600" b="1" dirty="0" smtClean="0"/>
              <a:t>).</a:t>
            </a:r>
            <a:endParaRPr lang="en-US" sz="1600" dirty="0"/>
          </a:p>
          <a:p>
            <a:pPr marL="0" indent="0">
              <a:spcBef>
                <a:spcPts val="0"/>
              </a:spcBef>
              <a:buNone/>
            </a:pP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endParaRPr lang="en-US" sz="1600" dirty="0"/>
          </a:p>
        </p:txBody>
      </p:sp>
      <p:sp>
        <p:nvSpPr>
          <p:cNvPr id="10" name="Title 11"/>
          <p:cNvSpPr txBox="1">
            <a:spLocks/>
          </p:cNvSpPr>
          <p:nvPr/>
        </p:nvSpPr>
        <p:spPr>
          <a:xfrm>
            <a:off x="1520784" y="404664"/>
            <a:ext cx="6408712" cy="5122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400" b="1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Очаквани резултати</a:t>
            </a:r>
            <a:endParaRPr lang="bg-BG" sz="2400" b="1" i="1" u="sng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52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971600" y="1360503"/>
            <a:ext cx="7861718" cy="458877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бенефициенти общини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задължително да са част от регионално сдружение за управление на отпадъците;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изграждане на инфраструктура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решение на Общото събрание на РСУО, включително анализ на необходимостта от допълнителна инфраструктура и за анализ за ефективност на подход за изграждане на инфраструктурата на ниво регион – централизиран или децентрализиран;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Да са приети са </a:t>
            </a:r>
            <a:r>
              <a:rPr lang="bg-BG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общински/регионална програма за управление на отпадъците с период на действие до 2020 г.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които съответстват на НПУО;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Определянето на капацитетите на инсталациите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трябва да е въз основа на:</a:t>
            </a:r>
          </a:p>
          <a:p>
            <a:pPr lvl="1">
              <a:spcBef>
                <a:spcPts val="0"/>
              </a:spcBef>
              <a:buFontTx/>
              <a:buChar char="-"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актуални анализи на морфологичния състав 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на битовите отпадъци, които са изготвени въз основа на утвърдени от методически указания, </a:t>
            </a:r>
          </a:p>
          <a:p>
            <a:pPr lvl="1">
              <a:spcBef>
                <a:spcPts val="0"/>
              </a:spcBef>
              <a:buFontTx/>
              <a:buChar char="-"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прогнозите за образуваните отпадъци 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(с подробен масов баланс) и анализ на инфраструктурата за управление на отпадъците в актуална общинска/общински/ регионална програма (програми) за управление на отпадъците. </a:t>
            </a:r>
          </a:p>
          <a:p>
            <a:pPr lvl="1">
              <a:spcBef>
                <a:spcPts val="0"/>
              </a:spcBef>
              <a:buFontTx/>
              <a:buChar char="-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изискванията на специализирана нормативната уредба за отпадъци и проектиране.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Представяне на планове за използване на получаваните продукти и за </a:t>
            </a:r>
            <a:r>
              <a:rPr lang="bg-BG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последващо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третиране на остатъчни фракции отпадъци от изгражданите инсталации.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1"/>
          <p:cNvSpPr txBox="1">
            <a:spLocks/>
          </p:cNvSpPr>
          <p:nvPr/>
        </p:nvSpPr>
        <p:spPr>
          <a:xfrm>
            <a:off x="1520784" y="404664"/>
            <a:ext cx="6408712" cy="5122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Някои изисквания за кандидатстване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36104" y="223570"/>
            <a:ext cx="8028384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  <a:defRPr/>
            </a:pP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0466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algn="ctr">
              <a:tabLst>
                <a:tab pos="447675" algn="l"/>
              </a:tabLst>
            </a:pPr>
            <a:r>
              <a:rPr lang="bg-BG" sz="24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ПОВЕЧЕ ИНФОРМАЦИЯ</a:t>
            </a:r>
            <a:endParaRPr lang="en-US" sz="24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42" y="1419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048" y="43234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1916832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Страницата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интернет на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ОПОС 2014-2020 г.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ope.moew.government.bg/bg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Страницата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интернет на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Единния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информационен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портал на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Структурни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фондове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 :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://www.eufunds.bg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/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Страницата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интернет на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Информационната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система за управление и наблюдение на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средствата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от ЕС в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България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2020 (ИСУС2020):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eumis2020.government.bg</a:t>
            </a:r>
            <a:endParaRPr lang="bg-BG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g-BG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99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056784" cy="48245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800"/>
              </a:spcBef>
              <a:buNone/>
            </a:pPr>
            <a:endParaRPr lang="en-US" sz="2600" b="1" dirty="0" smtClean="0">
              <a:solidFill>
                <a:srgbClr val="195019"/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5800" b="1" dirty="0" smtClean="0">
                <a:solidFill>
                  <a:srgbClr val="195019"/>
                </a:solidFill>
              </a:rPr>
              <a:t> 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40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БЛАГОДАРЯ </a:t>
            </a:r>
            <a:endParaRPr lang="bg-BG" sz="40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40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ВНИМАНИЕТО</a:t>
            </a:r>
            <a:r>
              <a:rPr lang="en-US" sz="40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bg-BG" sz="40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2600" b="1" dirty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endParaRPr lang="bg-BG" sz="24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>
              <a:solidFill>
                <a:srgbClr val="195019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9312"/>
            <a:ext cx="2088629" cy="166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4321"/>
            <a:ext cx="2142234" cy="169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545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98187"/>
            <a:ext cx="7186970" cy="566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 ИНФОРМАЦИЯ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1484784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7375E"/>
              </a:buClr>
              <a:buFont typeface="Wingdings" panose="05000000000000000000" pitchFamily="2" charset="2"/>
              <a:buChar char="Ø"/>
              <a:defRPr/>
            </a:pP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ОПОС 2014-2020 г. е одобрена с Решение на </a:t>
            </a: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 от </a:t>
            </a: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ru-RU" altLang="en-US" sz="2400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юни</a:t>
            </a: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2015 г.</a:t>
            </a:r>
          </a:p>
          <a:p>
            <a:pPr marL="342900" lvl="1" indent="-342900">
              <a:lnSpc>
                <a:spcPct val="150000"/>
              </a:lnSpc>
              <a:buClr>
                <a:srgbClr val="17375E"/>
              </a:buClr>
              <a:buFont typeface="Wingdings" panose="05000000000000000000" pitchFamily="2" charset="2"/>
              <a:buChar char="Ø"/>
              <a:defRPr/>
            </a:pP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 финансов ресурс по ОПОС 2014-2020 г</a:t>
            </a: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.: </a:t>
            </a:r>
          </a:p>
          <a:p>
            <a:pPr marL="0" lvl="1" algn="ctr">
              <a:lnSpc>
                <a:spcPct val="150000"/>
              </a:lnSpc>
              <a:buClr>
                <a:srgbClr val="17375E"/>
              </a:buClr>
              <a:defRPr/>
            </a:pPr>
            <a:r>
              <a:rPr lang="en-US" altLang="en-US" sz="24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altLang="en-US" sz="24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462 564 </a:t>
            </a:r>
            <a:r>
              <a:rPr lang="en-US" altLang="en-US" sz="24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945 </a:t>
            </a:r>
            <a:r>
              <a:rPr lang="bg-BG" altLang="en-US" sz="24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лева</a:t>
            </a:r>
          </a:p>
          <a:p>
            <a:pPr marL="342900" lvl="1" indent="-342900">
              <a:lnSpc>
                <a:spcPct val="150000"/>
              </a:lnSpc>
              <a:buClr>
                <a:srgbClr val="17375E"/>
              </a:buClr>
              <a:buFont typeface="Wingdings" panose="05000000000000000000" pitchFamily="2" charset="2"/>
              <a:buChar char="Ø"/>
              <a:defRPr/>
            </a:pP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 </a:t>
            </a:r>
            <a:r>
              <a:rPr lang="ru-RU" altLang="en-US" sz="24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 ресурс по </a:t>
            </a: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ПО2 на ОПОС </a:t>
            </a:r>
            <a:r>
              <a:rPr lang="ru-RU" altLang="en-US" sz="24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</a:t>
            </a:r>
            <a:r>
              <a:rPr lang="ru-RU" altLang="en-US" sz="24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.:</a:t>
            </a:r>
            <a:endParaRPr lang="en-US" altLang="en-US" sz="24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ctr">
              <a:lnSpc>
                <a:spcPct val="150000"/>
              </a:lnSpc>
              <a:buClr>
                <a:srgbClr val="17375E"/>
              </a:buClr>
              <a:defRPr/>
            </a:pPr>
            <a:r>
              <a:rPr lang="en-US" altLang="en-US" sz="24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562 857 343 </a:t>
            </a:r>
            <a:r>
              <a:rPr lang="bg-BG" altLang="en-US" sz="24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лева</a:t>
            </a:r>
            <a:endParaRPr lang="ru-RU" altLang="en-US" sz="24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C:\Users\NMihova\Desktop\znameE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37" y="297202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6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12032" y="3410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defRPr/>
            </a:pPr>
            <a:r>
              <a:rPr lang="bg-BG" sz="2000" b="1" dirty="0" smtClean="0">
                <a:solidFill>
                  <a:srgbClr val="195019"/>
                </a:solidFill>
                <a:latin typeface="Arial"/>
                <a:cs typeface="Arial"/>
              </a:rPr>
              <a:t>ЦЕЛ НА ПРИОРИТЕТНА ОС 2 </a:t>
            </a:r>
            <a:endParaRPr lang="bg-BG" sz="20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37" y="297202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23528" y="1484784"/>
            <a:ext cx="84249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Специфична цел на Приоритетна ос „Отпадъци“:</a:t>
            </a:r>
          </a:p>
          <a:p>
            <a:pPr algn="ctr"/>
            <a:endParaRPr lang="bg-BG" sz="2400" i="1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bg-BG" sz="2400" b="1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Намаляване на количеството депонирани битови отпадъци </a:t>
            </a:r>
            <a:endParaRPr lang="bg-BG" sz="2400" b="1" i="1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bg-B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Средствата по ПО2 са насочени за:</a:t>
            </a:r>
          </a:p>
          <a:p>
            <a:pPr algn="just"/>
            <a:endParaRPr lang="bg-B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Постигане </a:t>
            </a:r>
            <a:r>
              <a:rPr lang="bg-BG" dirty="0">
                <a:latin typeface="Arial" panose="020B0604020202020204" pitchFamily="34" charset="0"/>
                <a:cs typeface="Arial" panose="020B0604020202020204" pitchFamily="34" charset="0"/>
              </a:rPr>
              <a:t>на съответствие с йерархията при управлението на отпадъците, съгласно Директива 2008/98/ЕО и с целите, залегнали в националното </a:t>
            </a:r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законодателство.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g-BG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Подобряване </a:t>
            </a:r>
            <a:r>
              <a:rPr lang="bg-BG" dirty="0">
                <a:latin typeface="Arial" panose="020B0604020202020204" pitchFamily="34" charset="0"/>
                <a:cs typeface="Arial" panose="020B0604020202020204" pitchFamily="34" charset="0"/>
              </a:rPr>
              <a:t>управлението на битовите отпадъци в съответствие с </a:t>
            </a:r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целите на Националния </a:t>
            </a:r>
            <a:r>
              <a:rPr lang="bg-BG" dirty="0">
                <a:latin typeface="Arial" panose="020B0604020202020204" pitchFamily="34" charset="0"/>
                <a:cs typeface="Arial" panose="020B0604020202020204" pitchFamily="34" charset="0"/>
              </a:rPr>
              <a:t>план за управление на </a:t>
            </a:r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отпадъците за периода 2014-2020 г.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bg-BG" altLang="en-US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22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690556" y="297202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12032" y="3410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6784" y="297202"/>
            <a:ext cx="8028384" cy="77809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defRPr/>
            </a:pPr>
            <a:r>
              <a:rPr lang="bg-BG" sz="2000" b="1" dirty="0" smtClean="0">
                <a:solidFill>
                  <a:srgbClr val="195019"/>
                </a:solidFill>
                <a:latin typeface="Arial"/>
                <a:cs typeface="Arial"/>
              </a:rPr>
              <a:t>ТЕМАТИЧНО ПРЕДВАРИТЕЛНО УСЛОВИЕ</a:t>
            </a:r>
            <a:endParaRPr lang="bg-BG" sz="20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37" y="297202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23528" y="1484784"/>
            <a:ext cx="842493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6.2</a:t>
            </a: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Сектор на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отпадъците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Насърчаване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икономически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екологично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устойчиви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инвестиции в сектора на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отпадъците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по-конкретно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чрез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съставяне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планове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управление на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отпадъците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съответствие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Директива 2008/98/ЕО и с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йерархията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отпадъците</a:t>
            </a: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bg-BG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bg-BG" sz="16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/>
            <a:r>
              <a:rPr lang="bg-BG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Критерии 3 – Наличие на програми за предотвратяване на отпадъците съгласно изискването по ч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лен 29 от Директива 2008/98/ЕО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ИЗПЪЛНЕН</a:t>
            </a:r>
          </a:p>
          <a:p>
            <a:pPr algn="just"/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Националният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план за управление на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отпадъците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за периода 2014 – 2020 г. е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приет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с Решение на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Министерския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съвет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през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м.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декември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2014 г.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Национална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предотвратяване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образуването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част от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НПУО</a:t>
            </a:r>
          </a:p>
          <a:p>
            <a:pPr algn="ctr"/>
            <a:endParaRPr lang="ru-RU" sz="16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писмо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ЕК от 04.02.2016 г. е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потвърдено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изпълнението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</a:p>
          <a:p>
            <a:pPr algn="ctr"/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предварително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условие 6.2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bg-BG" sz="16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07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12032" y="3410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defRPr/>
            </a:pPr>
            <a:r>
              <a:rPr lang="bg-BG" sz="2000" b="1" dirty="0" smtClean="0">
                <a:solidFill>
                  <a:srgbClr val="195019"/>
                </a:solidFill>
                <a:latin typeface="Arial"/>
                <a:cs typeface="Arial"/>
              </a:rPr>
              <a:t>ИНДИКАТОРИ ПО ПРИОРИТЕТНА ОС 2 </a:t>
            </a:r>
            <a:endParaRPr lang="bg-BG" sz="20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37" y="297202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39552" y="1484784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ИНДИКАТОРИ ЗА ИЗПЪЛНЕНИЕ:</a:t>
            </a:r>
          </a:p>
          <a:p>
            <a:endParaRPr lang="bg-BG" sz="1600" i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600" dirty="0">
                <a:latin typeface="Arial" panose="020B0604020202020204" pitchFamily="34" charset="0"/>
                <a:cs typeface="Arial" panose="020B0604020202020204" pitchFamily="34" charset="0"/>
              </a:rPr>
              <a:t>Допълнителен капацитет за рециклиране на отпадъци - т/год.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Целева </a:t>
            </a:r>
            <a:r>
              <a:rPr lang="bg-BG" sz="1600" dirty="0">
                <a:latin typeface="Arial" panose="020B0604020202020204" pitchFamily="34" charset="0"/>
                <a:cs typeface="Arial" panose="020B0604020202020204" pitchFamily="34" charset="0"/>
              </a:rPr>
              <a:t>стойност - 105 000 т/год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(към 2023 г.);</a:t>
            </a:r>
          </a:p>
          <a:p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600" dirty="0">
                <a:latin typeface="Arial" panose="020B0604020202020204" pitchFamily="34" charset="0"/>
                <a:cs typeface="Arial" panose="020B0604020202020204" pitchFamily="34" charset="0"/>
              </a:rPr>
              <a:t>Допълнителен капацитет за оползотворяване на битови отпадъци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bg-BG" sz="1600" dirty="0">
                <a:latin typeface="Arial" panose="020B0604020202020204" pitchFamily="34" charset="0"/>
                <a:cs typeface="Arial" panose="020B0604020202020204" pitchFamily="34" charset="0"/>
              </a:rPr>
              <a:t>за получаване на енергия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– т/год.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Целева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180 000 т/год. (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към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2023 г.)</a:t>
            </a:r>
          </a:p>
          <a:p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Ключова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стъпка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изпълнение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Подписан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 договор за БФП за един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голям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проект</a:t>
            </a:r>
            <a:endParaRPr lang="bg-BG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g-BG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g-BG" altLang="en-US" sz="16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ИНДИКАТОР ЗА РЕЗУЛТАТ: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altLang="en-US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депонирани битови отпадъци – тонове</a:t>
            </a:r>
          </a:p>
          <a:p>
            <a:r>
              <a:rPr lang="bg-BG" altLang="en-US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Базова стойност (към 2012 г.) - </a:t>
            </a:r>
            <a:r>
              <a:rPr lang="bg-BG" sz="1600" dirty="0">
                <a:latin typeface="Arial" panose="020B0604020202020204" pitchFamily="34" charset="0"/>
                <a:cs typeface="Arial" panose="020B0604020202020204" pitchFamily="34" charset="0"/>
              </a:rPr>
              <a:t>2 323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000 тона;</a:t>
            </a:r>
          </a:p>
          <a:p>
            <a:r>
              <a:rPr lang="bg-BG" altLang="en-US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altLang="en-US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 стойност (към 2023 г.) - </a:t>
            </a:r>
            <a:r>
              <a:rPr lang="bg-BG" sz="1600" dirty="0">
                <a:latin typeface="Arial" panose="020B0604020202020204" pitchFamily="34" charset="0"/>
                <a:cs typeface="Arial" panose="020B0604020202020204" pitchFamily="34" charset="0"/>
              </a:rPr>
              <a:t>2 038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000 тона</a:t>
            </a:r>
          </a:p>
          <a:p>
            <a:endParaRPr lang="bg-BG" altLang="en-US" sz="16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en-US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Чрез </a:t>
            </a:r>
            <a:r>
              <a:rPr lang="ru-RU" altLang="en-US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финансиране</a:t>
            </a:r>
            <a:r>
              <a:rPr lang="ru-RU" altLang="en-US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мерки по </a:t>
            </a:r>
            <a:r>
              <a:rPr lang="ru-RU" altLang="en-US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altLang="en-US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</a:t>
            </a:r>
            <a:r>
              <a:rPr lang="ru-RU" altLang="en-US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ще</a:t>
            </a:r>
            <a:r>
              <a:rPr lang="ru-RU" altLang="en-US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се </a:t>
            </a:r>
            <a:r>
              <a:rPr lang="ru-RU" altLang="en-US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допринесе</a:t>
            </a:r>
            <a:r>
              <a:rPr lang="ru-RU" alt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altLang="en-US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намаляване</a:t>
            </a:r>
            <a:r>
              <a:rPr lang="ru-RU" alt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количеството</a:t>
            </a:r>
            <a:r>
              <a:rPr lang="ru-RU" alt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altLang="en-US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депонираните</a:t>
            </a:r>
            <a:r>
              <a:rPr lang="ru-RU" alt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битови</a:t>
            </a:r>
            <a:r>
              <a:rPr lang="ru-RU" alt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alt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12,27 %.</a:t>
            </a:r>
            <a:endParaRPr lang="bg-BG" altLang="en-US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33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12032" y="3410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 fontScale="90000"/>
          </a:bodyPr>
          <a:lstStyle/>
          <a:p>
            <a:pPr marL="0" indent="0">
              <a:spcBef>
                <a:spcPts val="0"/>
              </a:spcBef>
              <a:defRPr/>
            </a:pPr>
            <a:r>
              <a:rPr lang="bg-BG" sz="2400" b="1" dirty="0" smtClean="0">
                <a:solidFill>
                  <a:srgbClr val="195019"/>
                </a:solidFill>
                <a:latin typeface="Arial"/>
                <a:cs typeface="Arial"/>
              </a:rPr>
              <a:t/>
            </a:r>
            <a:br>
              <a:rPr lang="bg-BG" sz="2400" b="1" dirty="0" smtClean="0">
                <a:solidFill>
                  <a:srgbClr val="195019"/>
                </a:solidFill>
                <a:latin typeface="Arial"/>
                <a:cs typeface="Arial"/>
              </a:rPr>
            </a:br>
            <a:r>
              <a:rPr lang="bg-BG" sz="2400" b="1" dirty="0" smtClean="0">
                <a:solidFill>
                  <a:srgbClr val="195019"/>
                </a:solidFill>
                <a:latin typeface="Arial"/>
                <a:cs typeface="Arial"/>
              </a:rPr>
              <a:t>МЕРКИ ПО ПРИОРИТЕТНА ОС 2</a:t>
            </a:r>
            <a:endParaRPr lang="bg-BG" sz="24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43808" y="4005064"/>
            <a:ext cx="6201072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endParaRPr lang="bg-BG" sz="10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bg-BG" sz="12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37" y="297202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522728"/>
            <a:ext cx="857733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Мерки за подобряване управлението на битовите отпадъци съгласно йерархията и за изпълнение на законодателни изисквания:</a:t>
            </a:r>
          </a:p>
          <a:p>
            <a:endParaRPr lang="bg-BG" sz="1600" b="1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Проектиране и изграждане на </a:t>
            </a:r>
            <a:r>
              <a:rPr lang="bg-BG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центрове за повторна употреба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за поправка и подготовка за повторна употреба, вкл. осигуряване на съоръжения и техника за целите на дейността;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Проектиране и изграждане на площадки и </a:t>
            </a:r>
            <a:r>
              <a:rPr lang="bg-BG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инсталации за предварително третиране 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на битови отпадъци;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bg-BG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Oсигуряване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на необходимото оборудване и на съоръжения и техника за разделно събиране на </a:t>
            </a:r>
            <a:r>
              <a:rPr lang="bg-BG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биоразградими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и зелени отпадъци;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Проектиране и изграждане на </a:t>
            </a:r>
            <a:r>
              <a:rPr lang="bg-BG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анаеробни и/или компостиращи инсталации 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 разделно събрани </a:t>
            </a:r>
            <a:r>
              <a:rPr lang="bg-BG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биоразградими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и /или зелени отпадъци;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Проектиране и изграждане на инсталации за оползотворяване на битови отпадъци – </a:t>
            </a:r>
            <a:r>
              <a:rPr lang="bg-BG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трета фаза на интегрирана система от съоръжения за третиране на битовите отпадъци на Столична община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Проектиране и изграждане на съпътстваща инфраструктура към описаните по-горе инсталации (напр. електроснабдяване, път, водоснабдяване), която обслужва само изгражданите обекти;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Дейности, свързани с изпълнение на </a:t>
            </a:r>
            <a:r>
              <a:rPr lang="bg-BG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демонстрационни/пилотни проекти 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 цел събиране, синтезиране, разпространение и прилагане на нови, нетрадиционни успешни мерки, добри практики и/или управленски подходи в областта на управлението на отпадъците, както и въвеждане на нови технологии и организиране на информационни кампании, насочени към предотвратяване образуването на отпадъци и формирането на общество с нулеви отпадъци („</a:t>
            </a:r>
            <a:r>
              <a:rPr lang="bg-BG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zero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waste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bg-BG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society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8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13334" y="332655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 fontScale="90000"/>
          </a:bodyPr>
          <a:lstStyle/>
          <a:p>
            <a:pPr marL="0" indent="0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ДОПУСТИМИ БЕНЕФИЦИЕНТИ </a:t>
            </a:r>
            <a:b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</a:b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ПО ПРИОРИТЕТНА ОС 2 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560" y="1412775"/>
            <a:ext cx="792088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066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bg-BG" sz="22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 бенефициенти – </a:t>
            </a:r>
            <a:r>
              <a:rPr lang="bg-BG" sz="2200" b="1" u="sng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общини, </a:t>
            </a:r>
            <a:r>
              <a:rPr lang="bg-BG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защото:</a:t>
            </a:r>
            <a:endParaRPr lang="bg-BG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6412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bg-BG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задълженията и правата за организиране на управлението на </a:t>
            </a:r>
            <a:r>
              <a:rPr lang="bg-BG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битовите отпадъци</a:t>
            </a:r>
            <a:r>
              <a:rPr lang="bg-BG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България имат само кметовете на общините.</a:t>
            </a:r>
            <a:r>
              <a:rPr lang="ru-RU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bg-BG" sz="16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6412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bg-BG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специфичната цел на ПО 2 и предвидените за финансиране мерки са насочени към намаляване на количеството депонирани </a:t>
            </a:r>
            <a:r>
              <a:rPr lang="bg-BG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битови отпадъци</a:t>
            </a:r>
            <a:r>
              <a:rPr lang="bg-BG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bg-BG" sz="20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066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bg-BG" sz="20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 бенефициенти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904875" lvl="1" indent="-227013">
              <a:buFont typeface="Wingdings" panose="05000000000000000000" pitchFamily="2" charset="2"/>
              <a:buChar char="§"/>
            </a:pP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Юридически лица 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със </a:t>
            </a: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стопанска 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</a:t>
            </a: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904875" lvl="1" indent="-227013">
              <a:buFont typeface="Wingdings" panose="05000000000000000000" pitchFamily="2" charset="2"/>
              <a:buChar char="§"/>
            </a:pP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Структури на / звена 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структурата на МОСВ; </a:t>
            </a:r>
            <a:endParaRPr lang="bg-BG" sz="16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4875" lvl="1" indent="-227013"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Юридически лица с нестопанска цел – за дейности, свързани с изпълнение на демонстрационни/пилотни проекти и  информационни </a:t>
            </a: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кампании</a:t>
            </a:r>
            <a:endParaRPr lang="bg-BG" sz="16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512" y="4285428"/>
            <a:ext cx="8141096" cy="435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0662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bg-BG" sz="22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bg-BG" sz="22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37" y="297202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39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12032" y="3410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defRPr/>
            </a:pPr>
            <a:r>
              <a:rPr lang="ru-RU" sz="2000" b="1" dirty="0" smtClean="0">
                <a:solidFill>
                  <a:srgbClr val="195019"/>
                </a:solidFill>
                <a:latin typeface="Arial"/>
                <a:cs typeface="Arial"/>
              </a:rPr>
              <a:t>СТРАТЕГИЧЕСКИ ПЛАН ЗА </a:t>
            </a:r>
            <a:br>
              <a:rPr lang="ru-RU" sz="2000" b="1" dirty="0" smtClean="0">
                <a:solidFill>
                  <a:srgbClr val="195019"/>
                </a:solidFill>
                <a:latin typeface="Arial"/>
                <a:cs typeface="Arial"/>
              </a:rPr>
            </a:br>
            <a:r>
              <a:rPr lang="ru-RU" sz="2000" b="1" dirty="0" smtClean="0">
                <a:solidFill>
                  <a:srgbClr val="195019"/>
                </a:solidFill>
                <a:latin typeface="Arial"/>
                <a:cs typeface="Arial"/>
              </a:rPr>
              <a:t>ИЗПЪЛНЕНИЕ НА  ПО 2</a:t>
            </a:r>
            <a:endParaRPr lang="ru-RU" sz="2000" b="1" dirty="0">
              <a:solidFill>
                <a:srgbClr val="195019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5537" y="1772816"/>
            <a:ext cx="7892632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0662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Планира се </a:t>
            </a:r>
            <a:r>
              <a:rPr lang="bg-BG" sz="2000" b="1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обявяване на 7 процедури по ПО 2 </a:t>
            </a: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периода от 2015 г. до 2017 г. включително, като:</a:t>
            </a:r>
          </a:p>
          <a:p>
            <a:pPr marL="361950"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361950" algn="l"/>
              </a:tabLst>
            </a:pP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</a:t>
            </a: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от процедурите се предвижда предоставяне на безвъзмездна финансова помощ (БФП</a:t>
            </a: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361950"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361950" algn="l"/>
              </a:tabLst>
            </a:pPr>
            <a:r>
              <a:rPr lang="bg-BG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БФП </a:t>
            </a:r>
            <a:r>
              <a:rPr lang="ru-RU" sz="20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ще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се </a:t>
            </a:r>
            <a:r>
              <a:rPr lang="ru-RU" sz="20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предоставя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чрез </a:t>
            </a:r>
            <a:r>
              <a:rPr lang="ru-RU" sz="20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процедури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подбор на </a:t>
            </a:r>
            <a:r>
              <a:rPr lang="ru-RU" sz="20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проектни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предложения 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чрез </a:t>
            </a:r>
            <a:r>
              <a:rPr lang="ru-RU" sz="20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директно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предоставяне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конкретен </a:t>
            </a:r>
            <a:r>
              <a:rPr lang="ru-RU" sz="2000" i="1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бенефициент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0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361950" algn="l"/>
              </a:tabLst>
            </a:pP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процедура се </a:t>
            </a:r>
            <a:r>
              <a:rPr lang="ru-RU" sz="2000" i="1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предвижда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 се </a:t>
            </a:r>
            <a:r>
              <a:rPr lang="ru-RU" sz="2000" i="1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прилагат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финансови</a:t>
            </a:r>
            <a:r>
              <a:rPr lang="ru-RU" sz="20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инструменти</a:t>
            </a:r>
            <a:r>
              <a:rPr lang="ru-RU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bg-BG" sz="2000" i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C:\Users\NMihova\Desktop\zname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37" y="297202"/>
            <a:ext cx="1547664" cy="122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7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8" y="3871623"/>
            <a:ext cx="2160239" cy="2986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49159" y="433432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2015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MMTsvetkova\Desktop\OPOS KNOP\showimage.asp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916832"/>
            <a:ext cx="1944216" cy="1561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233401" y="1112060"/>
            <a:ext cx="6565574" cy="47327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1800" b="1" i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Обявена процедура:</a:t>
            </a:r>
            <a:endParaRPr lang="bg-BG" sz="1800" b="1" i="1" u="sng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Процедура за </a:t>
            </a:r>
            <a:r>
              <a:rPr lang="ru-RU" sz="18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 на </a:t>
            </a:r>
            <a:r>
              <a:rPr lang="ru-RU" sz="1800" u="sng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Проектиране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компостиращи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инсталации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разделно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събрани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зелени и/или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биоразградими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вкл.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осигуряване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необходимото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оборудване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на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съоръжения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техника за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разделно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събиране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зелени и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биоразградими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отпадъци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Обща </a:t>
            </a:r>
            <a:r>
              <a:rPr lang="ru-RU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 97 791 500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Бенефициенти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партньори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общини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Дата </a:t>
            </a:r>
            <a:r>
              <a:rPr lang="ru-R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обявяване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31.07.2015 г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BG16M10P002-2.001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Срок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представяне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проектни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 предложения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01.08.2016 г.</a:t>
            </a:r>
            <a:endParaRPr lang="bg-BG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bg-BG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Ограничения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БФП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ще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бъде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предоставяна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проектно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предложение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 не 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повече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от 1 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бр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инсталация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открито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компостиране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капацитет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между 2 000 т/год. и 20 000 т/год.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включително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spcBef>
                <a:spcPts val="0"/>
              </a:spcBef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9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3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6444</TotalTime>
  <Words>1165</Words>
  <Application>Microsoft Office PowerPoint</Application>
  <PresentationFormat>On-screen Show (4:3)</PresentationFormat>
  <Paragraphs>199</Paragraphs>
  <Slides>17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ЦЕЛ НА ПРИОРИТЕТНА ОС 2 </vt:lpstr>
      <vt:lpstr>ТЕМАТИЧНО ПРЕДВАРИТЕЛНО УСЛОВИЕ</vt:lpstr>
      <vt:lpstr>ИНДИКАТОРИ ПО ПРИОРИТЕТНА ОС 2 </vt:lpstr>
      <vt:lpstr> МЕРКИ ПО ПРИОРИТЕТНА ОС 2</vt:lpstr>
      <vt:lpstr>ДОПУСТИМИ БЕНЕФИЦИЕНТИ  ПО ПРИОРИТЕТНА ОС 2 </vt:lpstr>
      <vt:lpstr>СТРАТЕГИЧЕСКИ ПЛАН ЗА  ИЗПЪЛНЕНИЕ НА  ПО 2</vt:lpstr>
      <vt:lpstr>2015 год.</vt:lpstr>
      <vt:lpstr>2016 год.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Programming</cp:lastModifiedBy>
  <cp:revision>1309</cp:revision>
  <cp:lastPrinted>2016-02-10T08:50:26Z</cp:lastPrinted>
  <dcterms:created xsi:type="dcterms:W3CDTF">2013-04-02T07:50:56Z</dcterms:created>
  <dcterms:modified xsi:type="dcterms:W3CDTF">2016-05-17T15:08:49Z</dcterms:modified>
</cp:coreProperties>
</file>