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0" r:id="rId2"/>
    <p:sldId id="258" r:id="rId3"/>
    <p:sldId id="278" r:id="rId4"/>
    <p:sldId id="280" r:id="rId5"/>
    <p:sldId id="276" r:id="rId6"/>
    <p:sldId id="282" r:id="rId7"/>
    <p:sldId id="277" r:id="rId8"/>
    <p:sldId id="279" r:id="rId9"/>
    <p:sldId id="281" r:id="rId10"/>
    <p:sldId id="275" r:id="rId11"/>
    <p:sldId id="269" r:id="rId12"/>
  </p:sldIdLst>
  <p:sldSz cx="9144000" cy="6858000" type="screen4x3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rogramming" initials="P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994" autoAdjust="0"/>
  </p:normalViewPr>
  <p:slideViewPr>
    <p:cSldViewPr>
      <p:cViewPr>
        <p:scale>
          <a:sx n="90" d="100"/>
          <a:sy n="90" d="100"/>
        </p:scale>
        <p:origin x="-152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D0BB9-4E50-4EDF-A67D-EF517E0B966B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35DFC-BBE1-4CDA-B981-A5954F5C1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noProof="0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53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24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 </a:t>
            </a:r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657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noProof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2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 </a:t>
            </a:r>
            <a:endParaRPr lang="bg-BG" noProof="0" dirty="0" smtClean="0"/>
          </a:p>
          <a:p>
            <a:endParaRPr lang="bg-BG" noProof="0" dirty="0" smtClean="0"/>
          </a:p>
          <a:p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02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 </a:t>
            </a:r>
            <a:endParaRPr lang="bg-BG" noProof="0" dirty="0" smtClean="0"/>
          </a:p>
          <a:p>
            <a:endParaRPr lang="bg-BG" noProof="0" dirty="0" smtClean="0"/>
          </a:p>
          <a:p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02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 </a:t>
            </a:r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494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noProof="0" dirty="0" smtClean="0"/>
              <a:t> </a:t>
            </a:r>
            <a:endParaRPr lang="ru-RU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10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noProof="0" dirty="0" smtClean="0"/>
              <a:t> </a:t>
            </a:r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529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ope@moew.government.bg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90663"/>
          </a:xfrm>
        </p:spPr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Напредък в изпълнението </a:t>
            </a:r>
            <a:b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предварителните условия</a:t>
            </a:r>
            <a:b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ОПОС 2014-2020 г.</a:t>
            </a:r>
            <a:b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369" y="3933056"/>
            <a:ext cx="2667000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               </a:t>
            </a:r>
            <a:r>
              <a:rPr lang="bg-BG" sz="2400" b="1" i="1" dirty="0">
                <a:solidFill>
                  <a:srgbClr val="00B050"/>
                </a:solidFill>
              </a:rPr>
              <a:t> План за действие по </a:t>
            </a:r>
            <a:r>
              <a:rPr lang="bg-BG" sz="2400" b="1" i="1" dirty="0" smtClean="0">
                <a:solidFill>
                  <a:srgbClr val="00B050"/>
                </a:solidFill>
              </a:rPr>
              <a:t>ТПУ </a:t>
            </a:r>
            <a:r>
              <a:rPr lang="bg-BG" sz="2400" b="1" i="1" dirty="0">
                <a:solidFill>
                  <a:srgbClr val="00B050"/>
                </a:solidFill>
              </a:rPr>
              <a:t>№ 6.1.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(3)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 fontScale="85000" lnSpcReduction="20000"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180975" indent="-180975">
              <a:buNone/>
            </a:pPr>
            <a:r>
              <a:rPr lang="bg-BG" sz="1700" dirty="0" smtClean="0"/>
              <a:t>Д.1. Приемане на </a:t>
            </a:r>
            <a:r>
              <a:rPr lang="bg-BG" sz="1700" b="1" dirty="0" smtClean="0"/>
              <a:t>вторите ПУРБ</a:t>
            </a:r>
            <a:r>
              <a:rPr lang="bg-BG" sz="1700" dirty="0" smtClean="0"/>
              <a:t>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bg-BG" sz="1300" dirty="0" smtClean="0"/>
              <a:t>Отг. </a:t>
            </a:r>
            <a:r>
              <a:rPr lang="bg-BG" sz="1500" dirty="0" smtClean="0"/>
              <a:t>МОСВ. </a:t>
            </a:r>
            <a:r>
              <a:rPr lang="ru-RU" sz="1500" b="1" dirty="0">
                <a:solidFill>
                  <a:srgbClr val="00B050"/>
                </a:solidFill>
              </a:rPr>
              <a:t>В ПРОЦЕС НА ИЗПЪЛНЕНИЕ</a:t>
            </a:r>
            <a:r>
              <a:rPr lang="bg-BG" sz="1500" b="1" dirty="0">
                <a:solidFill>
                  <a:srgbClr val="00B050"/>
                </a:solidFill>
              </a:rPr>
              <a:t>. </a:t>
            </a:r>
            <a:r>
              <a:rPr lang="bg-BG" sz="1300" dirty="0" smtClean="0"/>
              <a:t>Проектите са в процес на обществени консултации. Одобрен проект по ОПОС 2014-2020 за ЕО на ПУРБ. </a:t>
            </a:r>
          </a:p>
          <a:p>
            <a:pPr marL="180975" indent="-180975">
              <a:buNone/>
            </a:pPr>
            <a:endParaRPr lang="bg-BG" sz="1400" i="1" dirty="0" smtClean="0"/>
          </a:p>
          <a:p>
            <a:pPr marL="0" indent="0">
              <a:buNone/>
            </a:pPr>
            <a:r>
              <a:rPr lang="bg-BG" sz="1700" dirty="0" smtClean="0"/>
              <a:t>Д.2. Изпълнение на </a:t>
            </a:r>
            <a:r>
              <a:rPr lang="bg-BG" sz="1700" b="1" dirty="0" smtClean="0"/>
              <a:t>тригодишната програма за завършване на интеркалибрирането на методите за анализ и стойностите на биологичните елементи за качество</a:t>
            </a:r>
            <a:r>
              <a:rPr lang="bg-BG" sz="1700" dirty="0" smtClean="0"/>
              <a:t> (БЕК) за типовете повърхностни води на територията на България, съответстващи на определени общоевропейски типове.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bg-BG" sz="1300" dirty="0" smtClean="0"/>
              <a:t>Отг.: </a:t>
            </a:r>
            <a:r>
              <a:rPr lang="bg-BG" sz="1500" dirty="0" smtClean="0"/>
              <a:t>МОСВ. </a:t>
            </a:r>
            <a:r>
              <a:rPr lang="bg-BG" sz="1500" b="1" dirty="0">
                <a:solidFill>
                  <a:srgbClr val="00B050"/>
                </a:solidFill>
              </a:rPr>
              <a:t>В ПРОЦЕС НА ИЗПЪЛНЕНИЕ.  </a:t>
            </a:r>
            <a:r>
              <a:rPr lang="bg-BG" sz="1300" dirty="0" smtClean="0"/>
              <a:t>Изпълнението </a:t>
            </a:r>
            <a:r>
              <a:rPr lang="bg-BG" sz="1300" dirty="0"/>
              <a:t>на програмата е </a:t>
            </a:r>
            <a:r>
              <a:rPr lang="bg-BG" sz="1300" dirty="0" smtClean="0"/>
              <a:t>завършено.  Продължава </a:t>
            </a:r>
            <a:r>
              <a:rPr lang="bg-BG" sz="1300" dirty="0"/>
              <a:t>обработката на информацията и одобряването на стойностите на европейско ниво. Резултати са включени в публикуваните проекти на </a:t>
            </a:r>
            <a:r>
              <a:rPr lang="bg-BG" sz="1300" dirty="0" smtClean="0"/>
              <a:t>ПУРБ.</a:t>
            </a:r>
            <a:endParaRPr lang="bg-BG" sz="1300" dirty="0"/>
          </a:p>
          <a:p>
            <a:pPr marL="0" indent="0">
              <a:buNone/>
            </a:pPr>
            <a:endParaRPr lang="bg-BG" sz="1700" dirty="0" smtClean="0"/>
          </a:p>
          <a:p>
            <a:pPr marL="0" indent="0">
              <a:buNone/>
            </a:pPr>
            <a:r>
              <a:rPr lang="bg-BG" sz="1700" dirty="0" smtClean="0"/>
              <a:t>Д.3. Извършване на национални </a:t>
            </a:r>
            <a:r>
              <a:rPr lang="bg-BG" sz="1700" b="1" dirty="0" smtClean="0"/>
              <a:t>проучвания за преодоляване на пропуските в първите ПУРБ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bg-BG" sz="1300" dirty="0"/>
              <a:t>Отг.: </a:t>
            </a:r>
            <a:r>
              <a:rPr lang="bg-BG" sz="1500" dirty="0"/>
              <a:t>МОСВ. </a:t>
            </a:r>
            <a:r>
              <a:rPr lang="bg-BG" sz="1500" b="1" dirty="0">
                <a:solidFill>
                  <a:srgbClr val="00B050"/>
                </a:solidFill>
              </a:rPr>
              <a:t>В ПРОЦЕС НА ИЗПЪЛНЕНИЕ. </a:t>
            </a:r>
            <a:r>
              <a:rPr lang="bg-BG" sz="1300" dirty="0"/>
              <a:t>Резултати са включени в публикуваните проекти на </a:t>
            </a:r>
            <a:r>
              <a:rPr lang="bg-BG" sz="1300" dirty="0" smtClean="0"/>
              <a:t>ПУРБ.  Разработените методики, по които ще се  извършват по-нататъшни оценки ще бъдат приложени като подкрепящ документ към ПУРБ. </a:t>
            </a:r>
            <a:endParaRPr lang="bg-BG" sz="1300" dirty="0"/>
          </a:p>
          <a:p>
            <a:pPr marL="0" indent="0" algn="just">
              <a:buNone/>
            </a:pPr>
            <a:endParaRPr lang="bg-BG" sz="1400" i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bg-BG" sz="1700" dirty="0" smtClean="0"/>
              <a:t>Д.4. Инвестиции за доизграждане на </a:t>
            </a:r>
            <a:r>
              <a:rPr lang="bg-BG" sz="1700" b="1" dirty="0" smtClean="0"/>
              <a:t>мрежите за мониторинг.</a:t>
            </a:r>
          </a:p>
          <a:p>
            <a:pPr marL="180975" indent="-180975">
              <a:spcBef>
                <a:spcPts val="600"/>
              </a:spcBef>
              <a:buNone/>
            </a:pPr>
            <a:r>
              <a:rPr lang="bg-BG" sz="1300" dirty="0" smtClean="0"/>
              <a:t>Отг.: </a:t>
            </a:r>
            <a:r>
              <a:rPr lang="bg-BG" sz="1500" dirty="0" smtClean="0"/>
              <a:t>МОСВ</a:t>
            </a:r>
            <a:r>
              <a:rPr lang="bg-BG" sz="1500" i="1" dirty="0" smtClean="0"/>
              <a:t>. </a:t>
            </a:r>
            <a:r>
              <a:rPr lang="bg-BG" sz="1500" b="1" dirty="0">
                <a:solidFill>
                  <a:srgbClr val="00B050"/>
                </a:solidFill>
              </a:rPr>
              <a:t>В ПРОЦЕС НА ИЗПЪЛНЕНИЕ. </a:t>
            </a:r>
            <a:r>
              <a:rPr lang="bg-BG" sz="1300" dirty="0" smtClean="0"/>
              <a:t>Одобрен </a:t>
            </a:r>
            <a:r>
              <a:rPr lang="bg-BG" sz="1300" dirty="0"/>
              <a:t>проект по ОПОС за </a:t>
            </a:r>
            <a:r>
              <a:rPr lang="bg-BG" sz="1300" dirty="0" smtClean="0"/>
              <a:t>оборудване на ИАОС за изпълнение на мониторинга и разработване на съответни методи за анализ. </a:t>
            </a:r>
            <a:endParaRPr lang="bg-BG" sz="1300" dirty="0"/>
          </a:p>
          <a:p>
            <a:pPr marL="180975" indent="-180975">
              <a:buNone/>
            </a:pPr>
            <a:endParaRPr lang="bg-BG" sz="1400" i="1" dirty="0" smtClean="0"/>
          </a:p>
          <a:p>
            <a:pPr marL="0" indent="0">
              <a:buNone/>
            </a:pPr>
            <a:r>
              <a:rPr lang="bg-BG" sz="1700" dirty="0" smtClean="0"/>
              <a:t>Д.5. Изпълнение на </a:t>
            </a:r>
            <a:r>
              <a:rPr lang="bg-BG" sz="1700" b="1" dirty="0" smtClean="0"/>
              <a:t>предприети мерки съгласно чл. 11(5) за водни тела</a:t>
            </a:r>
            <a:r>
              <a:rPr lang="bg-BG" sz="1700" dirty="0" smtClean="0"/>
              <a:t>, за които има риск  да постигнат целите по чл. 4.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bg-BG" sz="1300" dirty="0"/>
              <a:t>Отг.: </a:t>
            </a:r>
            <a:r>
              <a:rPr lang="bg-BG" sz="1300" dirty="0" smtClean="0"/>
              <a:t>МОСВ. </a:t>
            </a:r>
            <a:r>
              <a:rPr lang="bg-BG" sz="1500" b="1" dirty="0">
                <a:solidFill>
                  <a:srgbClr val="00B050"/>
                </a:solidFill>
              </a:rPr>
              <a:t>В ПРОЦЕС НА ИЗПЪЛНЕНИЕ</a:t>
            </a:r>
            <a:r>
              <a:rPr lang="ru-RU" sz="1500" b="1" dirty="0" smtClean="0">
                <a:solidFill>
                  <a:srgbClr val="00B050"/>
                </a:solidFill>
              </a:rPr>
              <a:t>. </a:t>
            </a:r>
            <a:r>
              <a:rPr lang="bg-BG" sz="1200" dirty="0"/>
              <a:t>Изпълняват се  4 проекта с финансиране по Норвежката програма. Резултатите се обсъждат в рамките на общественото обсъждане на проектите на ПУРБ и ще бъдат включени в </a:t>
            </a:r>
            <a:r>
              <a:rPr lang="bg-BG" sz="1200" dirty="0" smtClean="0"/>
              <a:t>ПУРБ</a:t>
            </a:r>
            <a:r>
              <a:rPr lang="bg-BG" sz="1200" dirty="0" smtClean="0">
                <a:solidFill>
                  <a:srgbClr val="0070C0"/>
                </a:solidFill>
              </a:rPr>
              <a:t>.</a:t>
            </a:r>
            <a:endParaRPr lang="bg-BG" sz="17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1400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33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БЛАГОДАРИМ ЗА ВНИМАНИЕТО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Приложими ОПУ и ТПУ за ОПОС 2014-2020 г.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180975" indent="-180975">
              <a:buNone/>
            </a:pPr>
            <a:r>
              <a:rPr lang="bg-BG" sz="1600" b="1" dirty="0" smtClean="0"/>
              <a:t>ОБЩИ ПРЕДВАРИТЕЛНИ УСЛОВИЯ (ОПУ) ОТ ТАБЛ. 24 НА ОПОС 2014-2020: </a:t>
            </a:r>
          </a:p>
          <a:p>
            <a:r>
              <a:rPr lang="bg-BG" sz="1600" dirty="0" smtClean="0"/>
              <a:t>№ 4 (обществени поръчки)</a:t>
            </a:r>
            <a:r>
              <a:rPr lang="en-US" sz="1600" dirty="0" smtClean="0"/>
              <a:t>, </a:t>
            </a:r>
            <a:r>
              <a:rPr lang="bg-BG" sz="1600" dirty="0" smtClean="0"/>
              <a:t>№ 5 ( държавни помощи)</a:t>
            </a:r>
            <a:r>
              <a:rPr lang="en-US" sz="1600" dirty="0" smtClean="0"/>
              <a:t>, </a:t>
            </a:r>
            <a:r>
              <a:rPr lang="bg-BG" sz="1600" dirty="0" smtClean="0"/>
              <a:t>№ 6 ( ОВОС и ЕО) и </a:t>
            </a:r>
            <a:endParaRPr lang="en-US" sz="1600" dirty="0" smtClean="0"/>
          </a:p>
          <a:p>
            <a:pPr marL="0" indent="0">
              <a:buNone/>
            </a:pPr>
            <a:r>
              <a:rPr lang="bg-BG" sz="1600" dirty="0" smtClean="0"/>
              <a:t>№ 7 (статистическа база и система)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bg-BG" sz="1600" dirty="0" smtClean="0"/>
              <a:t>ПЛАН ЗА ДЕЙСТВИЕ ОТ ТАБЛ. 25 ПО ОПУ</a:t>
            </a:r>
            <a:r>
              <a:rPr lang="en-US" sz="1600" dirty="0"/>
              <a:t>:</a:t>
            </a:r>
            <a:r>
              <a:rPr lang="bg-BG" sz="1600" dirty="0" smtClean="0"/>
              <a:t> </a:t>
            </a:r>
            <a:r>
              <a:rPr lang="bg-BG" sz="1600" b="1" dirty="0" smtClean="0"/>
              <a:t>№ 4 (7 действия)</a:t>
            </a:r>
            <a:r>
              <a:rPr lang="bg-BG" sz="1600" dirty="0" smtClean="0"/>
              <a:t> и </a:t>
            </a:r>
            <a:r>
              <a:rPr lang="bg-BG" sz="1600" b="1" dirty="0" smtClean="0"/>
              <a:t>№ 7 (3 действия)</a:t>
            </a:r>
            <a:endParaRPr lang="en-US" sz="1600" b="1" dirty="0" smtClean="0"/>
          </a:p>
          <a:p>
            <a:pPr marL="0" indent="0">
              <a:buNone/>
            </a:pPr>
            <a:r>
              <a:rPr lang="bg-BG" sz="1600" b="1" dirty="0" smtClean="0">
                <a:solidFill>
                  <a:srgbClr val="FF0000"/>
                </a:solidFill>
              </a:rPr>
              <a:t>От 10 действия 6 са изпълнени, а 4 са в процес на изпълнение.</a:t>
            </a:r>
          </a:p>
          <a:p>
            <a:pPr marL="0" indent="0">
              <a:buNone/>
            </a:pPr>
            <a:endParaRPr lang="bg-BG" sz="1600" dirty="0" smtClean="0"/>
          </a:p>
          <a:p>
            <a:pPr marL="0" indent="0">
              <a:buNone/>
            </a:pPr>
            <a:r>
              <a:rPr lang="bg-BG" sz="1600" b="1" dirty="0" smtClean="0"/>
              <a:t>ТЕМАТИЧНИ ПРЕДВАРИТЕЛНИ УСЛОВИЯ (ТПУ) ОТ ТАБЛ. 24 НА ОПОС 2014-2020:</a:t>
            </a:r>
          </a:p>
          <a:p>
            <a:r>
              <a:rPr lang="bg-BG" sz="1600" dirty="0" smtClean="0"/>
              <a:t>№ 5.1 «Управление на риска» и № 6.1. сектор «Води»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bg-BG" sz="1600" dirty="0" smtClean="0"/>
              <a:t>ПЛАН ЗА ДЕЙСТВИЕ ОТ ТАБЛ. 26 ПО ТПУ</a:t>
            </a:r>
            <a:r>
              <a:rPr lang="en-US" sz="1600" dirty="0"/>
              <a:t>:</a:t>
            </a:r>
            <a:r>
              <a:rPr lang="bg-BG" sz="1600" dirty="0" smtClean="0"/>
              <a:t> </a:t>
            </a:r>
            <a:r>
              <a:rPr lang="bg-BG" sz="1600" b="1" dirty="0" smtClean="0"/>
              <a:t>№ 5.1 (</a:t>
            </a:r>
            <a:r>
              <a:rPr lang="bg-BG" sz="1600" b="1" dirty="0" err="1" smtClean="0"/>
              <a:t>1</a:t>
            </a:r>
            <a:r>
              <a:rPr lang="bg-BG" sz="1600" b="1" dirty="0" smtClean="0"/>
              <a:t> действие) </a:t>
            </a:r>
            <a:r>
              <a:rPr lang="bg-BG" sz="1600" dirty="0" smtClean="0"/>
              <a:t>и </a:t>
            </a:r>
            <a:r>
              <a:rPr lang="bg-BG" sz="1600" b="1" dirty="0" smtClean="0"/>
              <a:t>6.1. (14 действия)</a:t>
            </a:r>
          </a:p>
          <a:p>
            <a:pPr marL="0" indent="0">
              <a:buNone/>
            </a:pPr>
            <a:r>
              <a:rPr lang="bg-BG" sz="1600" b="1" dirty="0" smtClean="0">
                <a:solidFill>
                  <a:srgbClr val="FF0000"/>
                </a:solidFill>
              </a:rPr>
              <a:t>От 15 действия </a:t>
            </a:r>
            <a:r>
              <a:rPr lang="bg-BG" sz="1600" b="1" dirty="0">
                <a:solidFill>
                  <a:srgbClr val="FF0000"/>
                </a:solidFill>
              </a:rPr>
              <a:t>5</a:t>
            </a:r>
            <a:r>
              <a:rPr lang="bg-BG" sz="1600" b="1" dirty="0" smtClean="0">
                <a:solidFill>
                  <a:srgbClr val="FF0000"/>
                </a:solidFill>
              </a:rPr>
              <a:t> са изпълнени, 9 са в процес на изпълнение, а 1 отпада. </a:t>
            </a:r>
          </a:p>
          <a:p>
            <a:pPr marL="0" indent="0">
              <a:buNone/>
            </a:pPr>
            <a:r>
              <a:rPr lang="bg-BG" sz="1600" dirty="0" smtClean="0"/>
              <a:t>Изпълнението приключва</a:t>
            </a:r>
            <a:r>
              <a:rPr lang="ru-RU" sz="1600" dirty="0" smtClean="0"/>
              <a:t> </a:t>
            </a:r>
            <a:r>
              <a:rPr lang="ru-RU" sz="1600" dirty="0"/>
              <a:t>с </a:t>
            </a:r>
            <a:r>
              <a:rPr lang="bg-BG" sz="1600" dirty="0" smtClean="0"/>
              <a:t>изпращането на ПУРБ към ЕК. </a:t>
            </a:r>
          </a:p>
          <a:p>
            <a:pPr marL="0" indent="0">
              <a:buNone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План за действие по ОПУ № 4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(1)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1500" dirty="0" smtClean="0"/>
          </a:p>
          <a:p>
            <a:pPr marL="0" indent="0" algn="just">
              <a:buNone/>
            </a:pPr>
            <a:r>
              <a:rPr lang="bg-BG" sz="1500" dirty="0" smtClean="0"/>
              <a:t>Д1. Установяване на </a:t>
            </a:r>
            <a:r>
              <a:rPr lang="bg-BG" sz="1500" b="1" dirty="0" smtClean="0"/>
              <a:t>кодифицирано, устойчиво и опростено законодателство в областта на обществените поръчки </a:t>
            </a:r>
            <a:r>
              <a:rPr lang="bg-BG" sz="1500" dirty="0" smtClean="0"/>
              <a:t>чрез приемане на нов Закон за обществените поръчки и подзаконови актове по прилагането му. </a:t>
            </a: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bg-BG" sz="1200" dirty="0" smtClean="0"/>
              <a:t>Отг.: </a:t>
            </a:r>
            <a:r>
              <a:rPr lang="bg-BG" sz="1300" dirty="0" smtClean="0"/>
              <a:t>МФ, АОП. </a:t>
            </a:r>
            <a:r>
              <a:rPr lang="bg-BG" sz="1300" b="1" dirty="0" smtClean="0">
                <a:solidFill>
                  <a:srgbClr val="FF0000"/>
                </a:solidFill>
              </a:rPr>
              <a:t>ИЗПЪЛНЕНО</a:t>
            </a:r>
            <a:r>
              <a:rPr lang="bg-BG" sz="1300" dirty="0" smtClean="0"/>
              <a:t> </a:t>
            </a:r>
            <a:r>
              <a:rPr lang="bg-BG" sz="1100" dirty="0" smtClean="0"/>
              <a:t>(Приет е нов ЗОП, влязъл в сила на 15.04.16 г. с правилник за прилагането му. Практическото ръководство се очаква да бъде изготвено в началото на 12.2016 г. )</a:t>
            </a: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buNone/>
            </a:pPr>
            <a:endParaRPr lang="bg-BG" sz="1200" dirty="0" smtClean="0"/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500" dirty="0" smtClean="0"/>
              <a:t>Д2. </a:t>
            </a:r>
            <a:r>
              <a:rPr lang="bg-BG" sz="1500" b="1" dirty="0" smtClean="0"/>
              <a:t>Въвеждане на мерки за засилване на системите за управление и контрол на европейските фондове,</a:t>
            </a:r>
            <a:r>
              <a:rPr lang="bg-BG" sz="1500" dirty="0" smtClean="0"/>
              <a:t> вкл. ефективно сътрудничество с цел гарантиране на съгласуваност на действията при предварителния и </a:t>
            </a:r>
            <a:r>
              <a:rPr lang="bg-BG" sz="1500" dirty="0" err="1" smtClean="0"/>
              <a:t>последващ</a:t>
            </a:r>
            <a:r>
              <a:rPr lang="bg-BG" sz="1500" dirty="0" smtClean="0"/>
              <a:t> контрол.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bg-BG" sz="1200" dirty="0" smtClean="0"/>
              <a:t>Отг</a:t>
            </a:r>
            <a:r>
              <a:rPr lang="bg-BG" sz="1200" dirty="0"/>
              <a:t>.: </a:t>
            </a:r>
            <a:r>
              <a:rPr lang="bg-BG" sz="1300" dirty="0"/>
              <a:t>УО, ЦКЗ, ИА «ОСЕС», АОП, СП, АДФИ. </a:t>
            </a:r>
            <a:r>
              <a:rPr lang="bg-BG" sz="1300" b="1" dirty="0">
                <a:solidFill>
                  <a:srgbClr val="FF0000"/>
                </a:solidFill>
              </a:rPr>
              <a:t>ИЗПЪЛНЕНО</a:t>
            </a:r>
            <a:r>
              <a:rPr lang="bg-BG" sz="1300" dirty="0"/>
              <a:t> </a:t>
            </a:r>
            <a:r>
              <a:rPr lang="bg-BG" sz="1100" dirty="0" smtClean="0"/>
              <a:t>(АОП чрез новият ЗОП; АДФИ </a:t>
            </a:r>
            <a:r>
              <a:rPr lang="bg-BG" sz="1100" dirty="0"/>
              <a:t>е разработила ръководство за </a:t>
            </a:r>
            <a:r>
              <a:rPr lang="bg-BG" sz="1100" dirty="0" err="1"/>
              <a:t>последващ</a:t>
            </a:r>
            <a:r>
              <a:rPr lang="bg-BG" sz="1100" dirty="0"/>
              <a:t> </a:t>
            </a:r>
            <a:r>
              <a:rPr lang="bg-BG" sz="1100" dirty="0" smtClean="0"/>
              <a:t>контрол</a:t>
            </a:r>
            <a:r>
              <a:rPr lang="en-US" sz="1100" dirty="0"/>
              <a:t>;</a:t>
            </a:r>
            <a:r>
              <a:rPr lang="en-US" sz="1100" dirty="0" smtClean="0"/>
              <a:t> </a:t>
            </a:r>
            <a:r>
              <a:rPr lang="bg-BG" sz="1100" dirty="0" smtClean="0"/>
              <a:t>Оптимизиран </a:t>
            </a:r>
            <a:r>
              <a:rPr lang="bg-BG" sz="1100" dirty="0" err="1" smtClean="0"/>
              <a:t>последващ</a:t>
            </a:r>
            <a:r>
              <a:rPr lang="bg-BG" sz="1100" dirty="0" smtClean="0"/>
              <a:t> контрол в одобрените СУК</a:t>
            </a:r>
            <a:r>
              <a:rPr lang="bg-BG" sz="1100" dirty="0"/>
              <a:t> </a:t>
            </a:r>
            <a:r>
              <a:rPr lang="bg-BG" sz="1100" dirty="0" smtClean="0"/>
              <a:t>на ОПОС 2014-2020 г.)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endParaRPr lang="bg-BG" sz="1200" dirty="0"/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600" dirty="0" smtClean="0"/>
              <a:t>Д3. </a:t>
            </a:r>
            <a:r>
              <a:rPr lang="bg-BG" sz="1600" b="1" dirty="0" smtClean="0"/>
              <a:t>Преглед на системата за обжалване </a:t>
            </a:r>
            <a:r>
              <a:rPr lang="bg-BG" sz="1600" dirty="0" smtClean="0"/>
              <a:t>и предложения за нейното оптимизиране.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bg-BG" sz="1200" dirty="0" smtClean="0"/>
              <a:t>Отг</a:t>
            </a:r>
            <a:r>
              <a:rPr lang="bg-BG" sz="1200" dirty="0"/>
              <a:t>. : </a:t>
            </a:r>
            <a:r>
              <a:rPr lang="bg-BG" sz="1200" dirty="0" smtClean="0"/>
              <a:t>АОП, </a:t>
            </a:r>
            <a:r>
              <a:rPr lang="bg-BG" sz="1300" dirty="0" smtClean="0"/>
              <a:t>КЗК</a:t>
            </a:r>
            <a:r>
              <a:rPr lang="bg-BG" sz="1300" dirty="0"/>
              <a:t>, ВАС. </a:t>
            </a:r>
            <a:r>
              <a:rPr lang="bg-BG" sz="1300" b="1" dirty="0">
                <a:solidFill>
                  <a:srgbClr val="FF0000"/>
                </a:solidFill>
              </a:rPr>
              <a:t>ИЗПЪЛНЕНО. </a:t>
            </a:r>
            <a:r>
              <a:rPr lang="bg-BG" sz="1100" dirty="0" smtClean="0"/>
              <a:t>(На </a:t>
            </a:r>
            <a:r>
              <a:rPr lang="bg-BG" sz="1100" dirty="0"/>
              <a:t>30.03.16 г</a:t>
            </a:r>
            <a:r>
              <a:rPr lang="bg-BG" sz="1100" dirty="0" smtClean="0"/>
              <a:t>. е приета нова тарифа за такси за обжалване, в сила от 15.04.2016 г.) </a:t>
            </a:r>
            <a:endParaRPr lang="bg-BG" sz="1100" dirty="0"/>
          </a:p>
          <a:p>
            <a:pPr marL="0" indent="0" algn="just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700" dirty="0"/>
              <a:t>	</a:t>
            </a: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90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План за действие по ОПУ № 4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(2)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endParaRPr lang="en-US" sz="1900" dirty="0" smtClean="0"/>
          </a:p>
          <a:p>
            <a:pPr marL="0" indent="0" algn="just">
              <a:buNone/>
            </a:pPr>
            <a:r>
              <a:rPr lang="bg-BG" sz="2100" dirty="0" smtClean="0"/>
              <a:t>Д.4. Изработване и изпълнение на </a:t>
            </a:r>
            <a:r>
              <a:rPr lang="bg-BG" sz="2100" b="1" dirty="0" smtClean="0"/>
              <a:t>програма за обучение и развитие на персонала, който участва в управлението на европейските фондове</a:t>
            </a:r>
            <a:r>
              <a:rPr lang="bg-BG" sz="2100" dirty="0" smtClean="0"/>
              <a:t>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700" dirty="0" smtClean="0"/>
              <a:t>Отг.:  </a:t>
            </a:r>
            <a:r>
              <a:rPr lang="bg-BG" sz="1900" dirty="0" smtClean="0"/>
              <a:t>ИПА, УО, АОП. </a:t>
            </a:r>
            <a:r>
              <a:rPr lang="bg-BG" sz="1900" b="1" dirty="0" smtClean="0">
                <a:solidFill>
                  <a:srgbClr val="FF0000"/>
                </a:solidFill>
              </a:rPr>
              <a:t>ИЗПЪЛНЕНО по отношение </a:t>
            </a:r>
            <a:r>
              <a:rPr lang="bg-BG" sz="1900" b="1" dirty="0">
                <a:solidFill>
                  <a:srgbClr val="FF0000"/>
                </a:solidFill>
              </a:rPr>
              <a:t>на изготвянето на </a:t>
            </a:r>
            <a:r>
              <a:rPr lang="bg-BG" sz="1900" b="1" dirty="0" smtClean="0">
                <a:solidFill>
                  <a:srgbClr val="FF0000"/>
                </a:solidFill>
              </a:rPr>
              <a:t>програми/</a:t>
            </a:r>
            <a:r>
              <a:rPr lang="bg-BG" sz="1900" b="1" dirty="0" smtClean="0"/>
              <a:t> </a:t>
            </a:r>
            <a:r>
              <a:rPr lang="bg-BG" sz="1900" b="1" dirty="0"/>
              <a:t>ТЕКУЩО </a:t>
            </a:r>
            <a:r>
              <a:rPr lang="bg-BG" sz="1600" dirty="0"/>
              <a:t>(Реализирани </a:t>
            </a:r>
            <a:r>
              <a:rPr lang="bg-BG" sz="1600" dirty="0" smtClean="0"/>
              <a:t>са обучения от ИПА, съвместно с АОП и се работи по програма за целевите групи. УО на ОПОС е провел към май 2016 г. 15 обучения с кандидати/бенефициенти за подготовка  и изпълнение на проекти). </a:t>
            </a:r>
          </a:p>
          <a:p>
            <a:pPr marL="0" indent="0" algn="just">
              <a:spcBef>
                <a:spcPts val="600"/>
              </a:spcBef>
              <a:buNone/>
            </a:pPr>
            <a:endParaRPr lang="bg-BG" sz="1600" dirty="0" smtClean="0"/>
          </a:p>
          <a:p>
            <a:pPr marL="0" indent="0" algn="just">
              <a:buNone/>
            </a:pPr>
            <a:r>
              <a:rPr lang="bg-BG" sz="2100" dirty="0" smtClean="0"/>
              <a:t>Д.5. Преразглеждане и </a:t>
            </a:r>
            <a:r>
              <a:rPr lang="bg-BG" sz="2100" b="1" dirty="0" smtClean="0"/>
              <a:t>актуализиране на съществуващата система за разпространение и обмен на информацията между персонала от УО и бенефициентите и останалите заинтересовани страни </a:t>
            </a:r>
            <a:r>
              <a:rPr lang="bg-BG" sz="2100" dirty="0" smtClean="0"/>
              <a:t>по отношение на правилата за обществените поръчки с оглед установяване на единна практика.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bg-BG" sz="1700" dirty="0" smtClean="0"/>
              <a:t>Отг</a:t>
            </a:r>
            <a:r>
              <a:rPr lang="bg-BG" sz="1900" dirty="0" smtClean="0"/>
              <a:t>.:  УО, ЦКЗ, ИА «ОСЕС», АОП, СП, АДФИ. </a:t>
            </a:r>
            <a:r>
              <a:rPr lang="bg-BG" sz="1900" b="1" dirty="0" smtClean="0">
                <a:solidFill>
                  <a:srgbClr val="FF0000"/>
                </a:solidFill>
              </a:rPr>
              <a:t>ИЗПЪЛНЕНО </a:t>
            </a:r>
            <a:r>
              <a:rPr lang="bg-BG" sz="1700" dirty="0" smtClean="0"/>
              <a:t>(</a:t>
            </a:r>
            <a:r>
              <a:rPr lang="bg-BG" sz="1600" dirty="0" smtClean="0"/>
              <a:t>Осигурен електронен достъп до актуалните указания от всички.)</a:t>
            </a:r>
          </a:p>
          <a:p>
            <a:pPr marL="0" indent="0" algn="just">
              <a:buNone/>
            </a:pPr>
            <a:endParaRPr lang="bg-BG" sz="1600" dirty="0" smtClean="0"/>
          </a:p>
          <a:p>
            <a:pPr marL="0" indent="0" algn="just">
              <a:buNone/>
            </a:pPr>
            <a:r>
              <a:rPr lang="bg-BG" sz="2100" dirty="0" smtClean="0"/>
              <a:t>Д.6. Укрепване и стабилитет на административния капацитет на </a:t>
            </a:r>
            <a:r>
              <a:rPr lang="bg-BG" sz="2100" b="1" dirty="0" smtClean="0"/>
              <a:t>АОП чрез увеличаване на персонала </a:t>
            </a:r>
            <a:r>
              <a:rPr lang="bg-BG" sz="2100" dirty="0" smtClean="0"/>
              <a:t>и провеждане на специализирани обучения.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bg-BG" sz="1700" dirty="0" smtClean="0"/>
              <a:t>Отг.: </a:t>
            </a:r>
            <a:r>
              <a:rPr lang="bg-BG" sz="1900" dirty="0" smtClean="0"/>
              <a:t>МФ, АОП</a:t>
            </a:r>
            <a:r>
              <a:rPr lang="bg-BG" sz="1900" dirty="0" smtClean="0">
                <a:solidFill>
                  <a:srgbClr val="00B050"/>
                </a:solidFill>
              </a:rPr>
              <a:t>. </a:t>
            </a:r>
            <a:r>
              <a:rPr lang="bg-BG" sz="1900" b="1" dirty="0" smtClean="0">
                <a:solidFill>
                  <a:srgbClr val="00B050"/>
                </a:solidFill>
              </a:rPr>
              <a:t>В ПРОЦЕС НА ИЗПЪЛНЕНИЕ</a:t>
            </a:r>
            <a:r>
              <a:rPr lang="bg-BG" sz="1700" b="1" dirty="0" smtClean="0">
                <a:solidFill>
                  <a:srgbClr val="00B050"/>
                </a:solidFill>
              </a:rPr>
              <a:t>. </a:t>
            </a:r>
            <a:r>
              <a:rPr lang="bg-BG" sz="1700" dirty="0" smtClean="0"/>
              <a:t>Подготвен проект на АОП по ОПДУ.</a:t>
            </a:r>
          </a:p>
          <a:p>
            <a:pPr marL="0" indent="0">
              <a:buNone/>
            </a:pPr>
            <a:endParaRPr lang="bg-BG" sz="1600" dirty="0" smtClean="0"/>
          </a:p>
          <a:p>
            <a:pPr marL="0" indent="0" algn="just">
              <a:buNone/>
            </a:pPr>
            <a:r>
              <a:rPr lang="bg-BG" sz="2100" dirty="0" smtClean="0"/>
              <a:t>Д.7. Осигуряване на </a:t>
            </a:r>
            <a:r>
              <a:rPr lang="bg-BG" sz="2100" b="1" dirty="0" smtClean="0"/>
              <a:t>техническа помощ за лицата, които прилагат правилата за възлагане на обществени поръчки </a:t>
            </a:r>
            <a:r>
              <a:rPr lang="bg-BG" sz="2100" dirty="0" smtClean="0"/>
              <a:t>чрез организиране и провеждане на текущи обучения  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2100" dirty="0"/>
              <a:t>Отг.:  </a:t>
            </a:r>
            <a:r>
              <a:rPr lang="bg-BG" sz="1900" dirty="0"/>
              <a:t>ИПА, УО, АОП. </a:t>
            </a:r>
            <a:r>
              <a:rPr lang="bg-BG" sz="1900" b="1" dirty="0">
                <a:solidFill>
                  <a:srgbClr val="FF0000"/>
                </a:solidFill>
              </a:rPr>
              <a:t>ИЗПЪЛНЕНО</a:t>
            </a:r>
            <a:r>
              <a:rPr lang="bg-BG" sz="1700" b="1" dirty="0">
                <a:solidFill>
                  <a:srgbClr val="FF0000"/>
                </a:solidFill>
              </a:rPr>
              <a:t>. </a:t>
            </a:r>
            <a:r>
              <a:rPr lang="ru-RU" sz="1600" dirty="0"/>
              <a:t>Осигурена </a:t>
            </a:r>
            <a:r>
              <a:rPr lang="ru-RU" sz="1600" dirty="0" smtClean="0"/>
              <a:t>в</a:t>
            </a:r>
            <a:r>
              <a:rPr lang="bg-BG" sz="1600" dirty="0" err="1" smtClean="0"/>
              <a:t>ъзможност</a:t>
            </a:r>
            <a:r>
              <a:rPr lang="bg-BG" sz="1600" dirty="0" smtClean="0"/>
              <a:t> </a:t>
            </a:r>
            <a:r>
              <a:rPr lang="ru-RU" sz="1600" dirty="0" smtClean="0"/>
              <a:t>чрез </a:t>
            </a:r>
            <a:r>
              <a:rPr lang="ru-RU" sz="1600" dirty="0"/>
              <a:t>ОПДУ. </a:t>
            </a:r>
            <a:r>
              <a:rPr lang="bg-BG" sz="1600" dirty="0" smtClean="0"/>
              <a:t>Одобреният стратегически план за техническа помощ по ОПОС 2014-2020 г. предвижда организиране на обучения с практическа насоченост </a:t>
            </a:r>
            <a:r>
              <a:rPr lang="ru-RU" sz="1600" dirty="0" smtClean="0"/>
              <a:t>по </a:t>
            </a:r>
            <a:r>
              <a:rPr lang="bg-BG" sz="1600" dirty="0" smtClean="0"/>
              <a:t>специфични теми за подготовка и изпълнение на конкретни проекти</a:t>
            </a:r>
          </a:p>
          <a:p>
            <a:pPr marL="180975" indent="-180975">
              <a:buNone/>
            </a:pPr>
            <a:endParaRPr lang="ru-RU" sz="1700" i="1" dirty="0" smtClean="0"/>
          </a:p>
          <a:p>
            <a:pPr marL="0" indent="0">
              <a:buNone/>
            </a:pPr>
            <a:r>
              <a:rPr lang="ru-RU" sz="1700" dirty="0"/>
              <a:t>	</a:t>
            </a: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13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                      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План за действие по ОПУ № 7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 lnSpcReduction="10000"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0" indent="0">
              <a:buNone/>
            </a:pPr>
            <a:endParaRPr lang="en-US" sz="1500" dirty="0" smtClean="0"/>
          </a:p>
          <a:p>
            <a:pPr marL="0" indent="0">
              <a:buNone/>
            </a:pPr>
            <a:r>
              <a:rPr lang="bg-BG" sz="1500" dirty="0" smtClean="0"/>
              <a:t>Д1. </a:t>
            </a:r>
            <a:r>
              <a:rPr lang="bg-BG" sz="1500" b="1" dirty="0" smtClean="0"/>
              <a:t>Избор на показатели за резултат за всяка оперативна програма </a:t>
            </a:r>
            <a:r>
              <a:rPr lang="bg-BG" sz="1500" dirty="0" smtClean="0"/>
              <a:t>до два месеца след одобрението на ОП.</a:t>
            </a:r>
          </a:p>
          <a:p>
            <a:pPr marL="0" indent="0" algn="just">
              <a:buNone/>
            </a:pPr>
            <a:endParaRPr lang="bg-BG" sz="1200" b="1" i="1" dirty="0" smtClean="0"/>
          </a:p>
          <a:p>
            <a:pPr marL="0" indent="0" algn="just">
              <a:buNone/>
            </a:pPr>
            <a:r>
              <a:rPr lang="bg-BG" sz="1200" dirty="0" err="1" smtClean="0"/>
              <a:t>Отг</a:t>
            </a:r>
            <a:r>
              <a:rPr lang="bg-BG" sz="1200" dirty="0" smtClean="0"/>
              <a:t>: НСИ И УО на ОПОС</a:t>
            </a:r>
            <a:r>
              <a:rPr lang="bg-BG" sz="1200" b="1" dirty="0" smtClean="0"/>
              <a:t>. </a:t>
            </a:r>
            <a:r>
              <a:rPr lang="bg-BG" sz="1200" b="1" dirty="0" smtClean="0">
                <a:solidFill>
                  <a:srgbClr val="00B050"/>
                </a:solidFill>
              </a:rPr>
              <a:t>В ПРОЦЕС НА ИЗПЪЛНЕНИЕ </a:t>
            </a:r>
            <a:r>
              <a:rPr lang="bg-BG" sz="1100" dirty="0" smtClean="0"/>
              <a:t>(не е изпълнено само по отношение на плана за действие по ПО 5 „Подобряване </a:t>
            </a:r>
            <a:r>
              <a:rPr lang="bg-BG" sz="1100" dirty="0"/>
              <a:t>на качеството на атмосферния </a:t>
            </a:r>
            <a:r>
              <a:rPr lang="bg-BG" sz="1100" dirty="0" smtClean="0"/>
              <a:t>въздух“ по ОПОС)</a:t>
            </a:r>
          </a:p>
          <a:p>
            <a:pPr marL="0" indent="0" algn="just">
              <a:buNone/>
            </a:pPr>
            <a:endParaRPr lang="bg-BG" sz="1400" i="1" dirty="0" smtClean="0"/>
          </a:p>
          <a:p>
            <a:pPr marL="0" indent="0" algn="just">
              <a:buNone/>
            </a:pPr>
            <a:r>
              <a:rPr lang="bg-BG" sz="1400" dirty="0" smtClean="0"/>
              <a:t>Д.2. </a:t>
            </a:r>
            <a:r>
              <a:rPr lang="bg-BG" sz="1400" b="1" dirty="0" smtClean="0"/>
              <a:t>Определяне на базови и целеви стойности на показателите за резултат, въз основа на план за действие по ПО 5</a:t>
            </a:r>
            <a:r>
              <a:rPr lang="bg-BG" sz="1400" dirty="0" smtClean="0"/>
              <a:t> „Подобряване на качеството на атмосферния въздух“. </a:t>
            </a:r>
          </a:p>
          <a:p>
            <a:pPr marL="0" indent="0" algn="just">
              <a:buNone/>
            </a:pPr>
            <a:endParaRPr lang="bg-BG" sz="1400" dirty="0"/>
          </a:p>
          <a:p>
            <a:pPr marL="0" indent="0" algn="just">
              <a:buNone/>
            </a:pPr>
            <a:r>
              <a:rPr lang="bg-BG" sz="1200" dirty="0" smtClean="0"/>
              <a:t>Отг.: НСИ, УО</a:t>
            </a:r>
            <a:r>
              <a:rPr lang="bg-BG" sz="1200" b="1" dirty="0">
                <a:solidFill>
                  <a:srgbClr val="00B050"/>
                </a:solidFill>
              </a:rPr>
              <a:t> </a:t>
            </a:r>
            <a:r>
              <a:rPr lang="bg-BG" sz="1200" b="1" dirty="0" smtClean="0">
                <a:solidFill>
                  <a:srgbClr val="00B050"/>
                </a:solidFill>
              </a:rPr>
              <a:t>В ПРОЦЕС НА ИЗПЪЛНЕНИЕ </a:t>
            </a:r>
            <a:r>
              <a:rPr lang="bg-BG" sz="1100" dirty="0" smtClean="0"/>
              <a:t>(Изпълнява </a:t>
            </a:r>
            <a:r>
              <a:rPr lang="bg-BG" sz="1100" dirty="0"/>
              <a:t>се т. 3 от Плана за действие. Създадена е работна група за подпомагане на изпълнението.) </a:t>
            </a:r>
          </a:p>
          <a:p>
            <a:pPr marL="0" indent="0" algn="just">
              <a:buNone/>
            </a:pPr>
            <a:endParaRPr lang="bg-BG" sz="1200" dirty="0"/>
          </a:p>
          <a:p>
            <a:pPr marL="0" indent="0" algn="just">
              <a:buNone/>
            </a:pPr>
            <a:r>
              <a:rPr lang="bg-BG" sz="1400" dirty="0" smtClean="0"/>
              <a:t>Д.3. Разработване на  процедурите за  събиране и обработване на </a:t>
            </a:r>
            <a:r>
              <a:rPr lang="bg-BG" sz="1400" dirty="0" err="1" smtClean="0"/>
              <a:t>микроданните</a:t>
            </a:r>
            <a:r>
              <a:rPr lang="bg-BG" sz="1400" dirty="0" smtClean="0"/>
              <a:t>, необходими за оценка на приноса на операциите към специфичните цели за всяка ОП.</a:t>
            </a:r>
          </a:p>
          <a:p>
            <a:pPr marL="0" indent="0" algn="just">
              <a:buNone/>
            </a:pPr>
            <a:endParaRPr lang="bg-BG" sz="1200" dirty="0" smtClean="0"/>
          </a:p>
          <a:p>
            <a:pPr marL="0" indent="0" algn="just">
              <a:buNone/>
            </a:pPr>
            <a:r>
              <a:rPr lang="bg-BG" sz="1200" dirty="0" smtClean="0"/>
              <a:t>Отг.: НСИ, УО. </a:t>
            </a:r>
            <a:r>
              <a:rPr lang="bg-BG" sz="1200" b="1" dirty="0" smtClean="0">
                <a:solidFill>
                  <a:srgbClr val="00B050"/>
                </a:solidFill>
              </a:rPr>
              <a:t>В ПРОЦЕС НА ИЗПЪЛНЕНИЕ </a:t>
            </a:r>
            <a:r>
              <a:rPr lang="bg-BG" sz="1100" dirty="0" smtClean="0"/>
              <a:t>(не е изпълнено само по отношение на плана за действие по ПО 5 „Подобряване на качеството на атмосферния въздух“ по ОПОС). </a:t>
            </a:r>
          </a:p>
          <a:p>
            <a:pPr marL="0" indent="0" algn="just">
              <a:buNone/>
            </a:pPr>
            <a:endParaRPr lang="bg-BG" sz="1200" i="1" dirty="0" smtClean="0"/>
          </a:p>
          <a:p>
            <a:pPr marL="0" indent="0" algn="just">
              <a:buNone/>
            </a:pPr>
            <a:r>
              <a:rPr lang="bg-BG" sz="1400" dirty="0" smtClean="0"/>
              <a:t> </a:t>
            </a:r>
            <a:endParaRPr lang="ru-RU" sz="1200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9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                      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План за действие по ОПУ № 7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500" dirty="0" smtClean="0"/>
          </a:p>
          <a:p>
            <a:pPr marL="0" indent="0" algn="just">
              <a:buNone/>
            </a:pPr>
            <a:r>
              <a:rPr lang="bg-BG" sz="1400" dirty="0" smtClean="0"/>
              <a:t>Д.2</a:t>
            </a:r>
            <a:r>
              <a:rPr lang="bg-BG" sz="1400" dirty="0" smtClean="0"/>
              <a:t>. </a:t>
            </a:r>
            <a:r>
              <a:rPr lang="bg-BG" sz="1400" b="1" dirty="0" smtClean="0"/>
              <a:t>Определяне на базови и целеви стойности на показателите за резултат, въз основа на план за действие по ПО 5</a:t>
            </a:r>
            <a:r>
              <a:rPr lang="bg-BG" sz="1400" dirty="0" smtClean="0"/>
              <a:t> „Подобряване на качеството на атмосферния въздух</a:t>
            </a:r>
            <a:r>
              <a:rPr lang="bg-BG" sz="1400" dirty="0" smtClean="0"/>
              <a:t>“ – </a:t>
            </a:r>
            <a:r>
              <a:rPr lang="bg-BG" sz="1400" b="1" dirty="0" smtClean="0"/>
              <a:t>5 задачи</a:t>
            </a:r>
            <a:endParaRPr lang="bg-BG" sz="1400" b="1" dirty="0" smtClean="0"/>
          </a:p>
          <a:p>
            <a:pPr marL="0" indent="0" algn="just">
              <a:buNone/>
            </a:pPr>
            <a:endParaRPr lang="bg-BG" sz="1400" dirty="0"/>
          </a:p>
          <a:p>
            <a:r>
              <a:rPr lang="bg-BG" sz="1400" u="sng" dirty="0"/>
              <a:t>Задача № 1:</a:t>
            </a:r>
            <a:r>
              <a:rPr lang="bg-BG" sz="1400" dirty="0"/>
              <a:t> Анализ на наличната информация и данни от общинските програми за качество на атмосферния въздух, които са в процес на изпълнение или ревизиране, научна литература, съществуващ опит и др., с оглед осигуряване на по-прецизна информация за целите на изчисляване на базовите стойности на индикаторите за </a:t>
            </a:r>
            <a:r>
              <a:rPr lang="bg-BG" sz="1400" dirty="0" smtClean="0"/>
              <a:t>резултат</a:t>
            </a:r>
            <a:r>
              <a:rPr lang="bg-BG" sz="1400" dirty="0"/>
              <a:t> </a:t>
            </a:r>
            <a:r>
              <a:rPr lang="bg-BG" sz="1400" dirty="0" smtClean="0"/>
              <a:t> - </a:t>
            </a:r>
            <a:r>
              <a:rPr lang="bg-BG" sz="1400" b="1" dirty="0" smtClean="0">
                <a:solidFill>
                  <a:srgbClr val="FF0000"/>
                </a:solidFill>
              </a:rPr>
              <a:t>Изпълнена: </a:t>
            </a:r>
            <a:r>
              <a:rPr lang="bg-BG" sz="1400" dirty="0" smtClean="0"/>
              <a:t>изготвен анализ</a:t>
            </a:r>
            <a:endParaRPr lang="en-US" sz="1400" dirty="0"/>
          </a:p>
          <a:p>
            <a:r>
              <a:rPr lang="bg-BG" sz="1400" u="sng" dirty="0"/>
              <a:t>Задача № 2:</a:t>
            </a:r>
            <a:r>
              <a:rPr lang="bg-BG" sz="1400" dirty="0"/>
              <a:t> Разработване на методология за обработка и оценка на наличните данни, както и за събиране на нови такива, при </a:t>
            </a:r>
            <a:r>
              <a:rPr lang="bg-BG" sz="1400" dirty="0" smtClean="0"/>
              <a:t>необходимост</a:t>
            </a:r>
            <a:r>
              <a:rPr lang="bg-BG" sz="1400" dirty="0"/>
              <a:t> </a:t>
            </a:r>
            <a:r>
              <a:rPr lang="bg-BG" sz="1400" dirty="0" smtClean="0"/>
              <a:t>– </a:t>
            </a:r>
            <a:r>
              <a:rPr lang="bg-BG" sz="1400" b="1" dirty="0" smtClean="0">
                <a:solidFill>
                  <a:srgbClr val="FF0000"/>
                </a:solidFill>
              </a:rPr>
              <a:t>Изпълнена: </a:t>
            </a:r>
            <a:r>
              <a:rPr lang="bg-BG" sz="1400" dirty="0" smtClean="0"/>
              <a:t>изготвен </a:t>
            </a:r>
            <a:r>
              <a:rPr lang="bg-BG" sz="1400" dirty="0"/>
              <a:t>проект на </a:t>
            </a:r>
            <a:r>
              <a:rPr lang="bg-BG" sz="1400" dirty="0" smtClean="0"/>
              <a:t>методология</a:t>
            </a:r>
            <a:endParaRPr lang="bg-BG" sz="1400" dirty="0"/>
          </a:p>
          <a:p>
            <a:r>
              <a:rPr lang="bg-BG" sz="1400" u="sng" dirty="0"/>
              <a:t>Задача № 3:</a:t>
            </a:r>
            <a:r>
              <a:rPr lang="bg-BG" sz="1400" dirty="0"/>
              <a:t> Експертен преглед и финализиране на </a:t>
            </a:r>
            <a:r>
              <a:rPr lang="bg-BG" sz="1400" dirty="0" smtClean="0"/>
              <a:t>методологията – </a:t>
            </a:r>
            <a:r>
              <a:rPr lang="bg-BG" sz="1400" b="1" dirty="0" smtClean="0">
                <a:solidFill>
                  <a:srgbClr val="FF0000"/>
                </a:solidFill>
              </a:rPr>
              <a:t>В </a:t>
            </a:r>
            <a:r>
              <a:rPr lang="bg-BG" sz="1400" b="1" dirty="0">
                <a:solidFill>
                  <a:srgbClr val="FF0000"/>
                </a:solidFill>
              </a:rPr>
              <a:t>процес на </a:t>
            </a:r>
            <a:r>
              <a:rPr lang="bg-BG" sz="1400" b="1" dirty="0" smtClean="0">
                <a:solidFill>
                  <a:srgbClr val="FF0000"/>
                </a:solidFill>
              </a:rPr>
              <a:t>изпълнение: </a:t>
            </a:r>
            <a:r>
              <a:rPr lang="bg-BG" sz="1400" dirty="0" smtClean="0"/>
              <a:t>сключен </a:t>
            </a:r>
            <a:r>
              <a:rPr lang="bg-BG" sz="1400" dirty="0"/>
              <a:t>договор с Австрийската агенция по околна </a:t>
            </a:r>
            <a:r>
              <a:rPr lang="bg-BG" sz="1400" dirty="0" smtClean="0"/>
              <a:t>среда; срок: </a:t>
            </a:r>
            <a:r>
              <a:rPr lang="bg-BG" sz="1400" dirty="0"/>
              <a:t>м. юни 2016 г. </a:t>
            </a:r>
            <a:endParaRPr lang="en-US" sz="1400" dirty="0"/>
          </a:p>
          <a:p>
            <a:r>
              <a:rPr lang="bg-BG" sz="1400" u="sng" dirty="0"/>
              <a:t>Задача № 4:</a:t>
            </a:r>
            <a:r>
              <a:rPr lang="bg-BG" sz="1400" b="1" dirty="0"/>
              <a:t> </a:t>
            </a:r>
            <a:r>
              <a:rPr lang="bg-BG" sz="1400" dirty="0"/>
              <a:t>Определяне обхвата на мерките, отнасящи се до установяване на базовата година и изчисляване на базовата стойност (включително събиране на информация, свързана с количествата на емисиите от източниците на замърсяване, към които ще са насочени мерките</a:t>
            </a:r>
            <a:r>
              <a:rPr lang="bg-BG" sz="1400" dirty="0" smtClean="0"/>
              <a:t>) – </a:t>
            </a:r>
            <a:r>
              <a:rPr lang="bg-BG" sz="1400" b="1" dirty="0" smtClean="0">
                <a:solidFill>
                  <a:srgbClr val="FF0000"/>
                </a:solidFill>
              </a:rPr>
              <a:t>Предстои; </a:t>
            </a:r>
            <a:r>
              <a:rPr lang="bg-BG" sz="1400" dirty="0"/>
              <a:t>срок: м</a:t>
            </a:r>
            <a:r>
              <a:rPr lang="bg-BG" sz="1400" dirty="0"/>
              <a:t>. октомври 2016 г.</a:t>
            </a:r>
            <a:endParaRPr lang="en-US" sz="1400" dirty="0"/>
          </a:p>
          <a:p>
            <a:r>
              <a:rPr lang="bg-BG" sz="1400" u="sng" dirty="0"/>
              <a:t>Задача № 5:</a:t>
            </a:r>
            <a:r>
              <a:rPr lang="bg-BG" sz="1400" b="1" dirty="0"/>
              <a:t> </a:t>
            </a:r>
            <a:r>
              <a:rPr lang="bg-BG" sz="1400" dirty="0"/>
              <a:t>Определяне на базова и целева стойност на </a:t>
            </a:r>
            <a:r>
              <a:rPr lang="bg-BG" sz="1400" dirty="0" smtClean="0"/>
              <a:t>индикаторите - </a:t>
            </a:r>
            <a:r>
              <a:rPr lang="bg-BG" sz="1400" b="1" dirty="0">
                <a:solidFill>
                  <a:srgbClr val="FF0000"/>
                </a:solidFill>
              </a:rPr>
              <a:t>Предстои; </a:t>
            </a:r>
            <a:r>
              <a:rPr lang="bg-BG" sz="1400" dirty="0"/>
              <a:t>срок: м. </a:t>
            </a:r>
            <a:r>
              <a:rPr lang="bg-BG" sz="1400" dirty="0" smtClean="0"/>
              <a:t>декември 2016 </a:t>
            </a:r>
            <a:r>
              <a:rPr lang="bg-BG" sz="1400" dirty="0"/>
              <a:t>г.</a:t>
            </a:r>
            <a:endParaRPr lang="en-US" sz="1400" dirty="0"/>
          </a:p>
          <a:p>
            <a:endParaRPr lang="en-US" sz="14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14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План за действие по ТПУ № 5.1.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0" indent="0">
              <a:buNone/>
            </a:pPr>
            <a:endParaRPr lang="bg-BG" sz="1400" dirty="0" smtClean="0"/>
          </a:p>
          <a:p>
            <a:pPr marL="0" indent="0">
              <a:buNone/>
            </a:pPr>
            <a:endParaRPr lang="bg-BG" sz="1400" dirty="0" smtClean="0"/>
          </a:p>
          <a:p>
            <a:pPr marL="0" indent="0">
              <a:buNone/>
            </a:pPr>
            <a:r>
              <a:rPr lang="bg-BG" sz="1800" dirty="0" smtClean="0"/>
              <a:t>Д1. Приемане на </a:t>
            </a:r>
            <a:r>
              <a:rPr lang="bg-BG" sz="1800" b="1" dirty="0" smtClean="0"/>
              <a:t>планове за управление на риска от наводнения</a:t>
            </a:r>
            <a:r>
              <a:rPr lang="bg-BG" sz="1800" dirty="0" smtClean="0"/>
              <a:t>, вкл. национален каталог от мерки и национални приоритети за управление на риска от наводнения. </a:t>
            </a:r>
          </a:p>
          <a:p>
            <a:pPr marL="0" indent="0">
              <a:buNone/>
            </a:pPr>
            <a:endParaRPr lang="bg-BG" sz="1400" dirty="0"/>
          </a:p>
          <a:p>
            <a:pPr marL="0" indent="0">
              <a:buNone/>
            </a:pPr>
            <a:r>
              <a:rPr lang="bg-BG" sz="1200" dirty="0" smtClean="0"/>
              <a:t>Отг</a:t>
            </a:r>
            <a:r>
              <a:rPr lang="bg-BG" sz="1300" dirty="0" smtClean="0"/>
              <a:t>.: МОСВ, МВР. </a:t>
            </a:r>
            <a:r>
              <a:rPr lang="bg-BG" sz="1300" b="1" dirty="0" smtClean="0">
                <a:solidFill>
                  <a:srgbClr val="00B050"/>
                </a:solidFill>
              </a:rPr>
              <a:t>В ПРОЦЕС НА ИЗПЪЛНЕНИЕ. </a:t>
            </a:r>
            <a:r>
              <a:rPr lang="bg-BG" sz="1100" dirty="0" smtClean="0"/>
              <a:t>Сключен е и последният договор за подготовка на карти за Дунавския район и предстоят процедурите, свързани с екологичната оценка на плановете.  </a:t>
            </a:r>
          </a:p>
          <a:p>
            <a:pPr marL="0" indent="0">
              <a:buNone/>
            </a:pPr>
            <a:endParaRPr lang="bg-BG" sz="1200" dirty="0" smtClean="0"/>
          </a:p>
          <a:p>
            <a:pPr marL="180975" indent="-180975">
              <a:buNone/>
            </a:pPr>
            <a:endParaRPr lang="ru-RU" sz="1400" dirty="0" smtClean="0"/>
          </a:p>
          <a:p>
            <a:pPr marL="0" indent="0">
              <a:buNone/>
            </a:pPr>
            <a:r>
              <a:rPr lang="ru-RU" sz="1700" dirty="0"/>
              <a:t>	</a:t>
            </a: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56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План за действие по ТПУ № 6.1. (1) 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67544" y="1772816"/>
            <a:ext cx="8437782" cy="4680520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0" indent="0">
              <a:buNone/>
              <a:tabLst>
                <a:tab pos="0" algn="l"/>
              </a:tabLst>
            </a:pPr>
            <a:r>
              <a:rPr lang="bg-BG" sz="1500" dirty="0" smtClean="0"/>
              <a:t>Д.1. Изпълнение на национално </a:t>
            </a:r>
            <a:r>
              <a:rPr lang="bg-BG" sz="1500" b="1" dirty="0" smtClean="0"/>
              <a:t>проучване  за осигуряване на необходимите данни за изменение на климата и въздействието му върху водите</a:t>
            </a:r>
            <a:r>
              <a:rPr lang="bg-BG" sz="1500" dirty="0" smtClean="0"/>
              <a:t>. </a:t>
            </a:r>
          </a:p>
          <a:p>
            <a:pPr marL="0" indent="0" algn="just">
              <a:spcBef>
                <a:spcPts val="600"/>
              </a:spcBef>
              <a:buNone/>
              <a:tabLst>
                <a:tab pos="0" algn="l"/>
              </a:tabLst>
            </a:pPr>
            <a:r>
              <a:rPr lang="bg-BG" sz="1200" dirty="0" smtClean="0"/>
              <a:t>Отг.: </a:t>
            </a:r>
            <a:r>
              <a:rPr lang="bg-BG" sz="1300" dirty="0" smtClean="0"/>
              <a:t>МОСВ. </a:t>
            </a:r>
            <a:r>
              <a:rPr lang="bg-BG" sz="1300" b="1" dirty="0" smtClean="0">
                <a:solidFill>
                  <a:srgbClr val="FF0000"/>
                </a:solidFill>
              </a:rPr>
              <a:t>ИЗПЪЛНЕНО</a:t>
            </a:r>
            <a:r>
              <a:rPr lang="bg-BG" sz="1200" b="1" dirty="0" smtClean="0">
                <a:solidFill>
                  <a:srgbClr val="FF0000"/>
                </a:solidFill>
              </a:rPr>
              <a:t>. </a:t>
            </a:r>
            <a:r>
              <a:rPr lang="ru-RU" sz="1100" dirty="0" err="1"/>
              <a:t>Междинни</a:t>
            </a:r>
            <a:r>
              <a:rPr lang="ru-RU" sz="1100" dirty="0"/>
              <a:t> </a:t>
            </a:r>
            <a:r>
              <a:rPr lang="ru-RU" sz="1100" dirty="0" err="1"/>
              <a:t>резултати</a:t>
            </a:r>
            <a:r>
              <a:rPr lang="ru-RU" sz="1100" dirty="0"/>
              <a:t> </a:t>
            </a:r>
            <a:r>
              <a:rPr lang="ru-RU" sz="1100" dirty="0" err="1"/>
              <a:t>са</a:t>
            </a:r>
            <a:r>
              <a:rPr lang="ru-RU" sz="1100" dirty="0"/>
              <a:t> </a:t>
            </a:r>
            <a:r>
              <a:rPr lang="ru-RU" sz="1100" dirty="0" err="1"/>
              <a:t>включени</a:t>
            </a:r>
            <a:r>
              <a:rPr lang="ru-RU" sz="1100" dirty="0"/>
              <a:t> в </a:t>
            </a:r>
            <a:r>
              <a:rPr lang="ru-RU" sz="1100" dirty="0" err="1" smtClean="0"/>
              <a:t>публикуваните</a:t>
            </a:r>
            <a:r>
              <a:rPr lang="en-US" sz="1100" dirty="0" smtClean="0"/>
              <a:t> </a:t>
            </a:r>
            <a:r>
              <a:rPr lang="bg-BG" sz="1100" dirty="0" smtClean="0"/>
              <a:t>проекти на</a:t>
            </a:r>
            <a:r>
              <a:rPr lang="ru-RU" sz="1100" dirty="0" smtClean="0"/>
              <a:t> </a:t>
            </a:r>
            <a:r>
              <a:rPr lang="ru-RU" sz="1100" dirty="0"/>
              <a:t>ПУРБ</a:t>
            </a:r>
            <a:r>
              <a:rPr lang="bg-BG" sz="1100" dirty="0"/>
              <a:t>. </a:t>
            </a:r>
          </a:p>
          <a:p>
            <a:pPr marL="0" indent="0">
              <a:spcBef>
                <a:spcPts val="600"/>
              </a:spcBef>
              <a:buNone/>
              <a:tabLst>
                <a:tab pos="0" algn="l"/>
              </a:tabLst>
            </a:pPr>
            <a:endParaRPr lang="bg-BG" sz="1600" dirty="0" smtClean="0"/>
          </a:p>
          <a:p>
            <a:pPr marL="0" indent="0">
              <a:buNone/>
            </a:pPr>
            <a:r>
              <a:rPr lang="bg-BG" sz="1500" dirty="0" smtClean="0"/>
              <a:t>Д.2 Изготвяне на </a:t>
            </a:r>
            <a:r>
              <a:rPr lang="bg-BG" sz="1500" b="1" dirty="0" smtClean="0"/>
              <a:t>икономически анализ на водоползването за периода 2007-2013 г</a:t>
            </a:r>
            <a:r>
              <a:rPr lang="bg-BG" sz="1500" dirty="0" smtClean="0"/>
              <a:t>. на който да се основават мерките и ценовата политика във вторите ПУРБ.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</a:t>
            </a:r>
            <a:r>
              <a:rPr lang="bg-BG" sz="1300" dirty="0" smtClean="0"/>
              <a:t>МОСВ. </a:t>
            </a:r>
            <a:r>
              <a:rPr lang="bg-BG" sz="1300" b="1" dirty="0" smtClean="0">
                <a:solidFill>
                  <a:srgbClr val="FF0000"/>
                </a:solidFill>
              </a:rPr>
              <a:t>ИЗПЪЛНЕНО. </a:t>
            </a:r>
            <a:r>
              <a:rPr lang="ru-RU" sz="1100" dirty="0" err="1"/>
              <a:t>Анализът</a:t>
            </a:r>
            <a:r>
              <a:rPr lang="ru-RU" sz="1100" dirty="0"/>
              <a:t> е </a:t>
            </a:r>
            <a:r>
              <a:rPr lang="ru-RU" sz="1100" dirty="0" err="1" smtClean="0"/>
              <a:t>изпълнен</a:t>
            </a:r>
            <a:r>
              <a:rPr lang="ru-RU" sz="1100" dirty="0" smtClean="0"/>
              <a:t> </a:t>
            </a:r>
            <a:r>
              <a:rPr lang="ru-RU" sz="1100" dirty="0"/>
              <a:t>и </a:t>
            </a:r>
            <a:r>
              <a:rPr lang="ru-RU" sz="1100" dirty="0" err="1"/>
              <a:t>резултатите</a:t>
            </a:r>
            <a:r>
              <a:rPr lang="ru-RU" sz="1100" dirty="0"/>
              <a:t> </a:t>
            </a:r>
            <a:r>
              <a:rPr lang="ru-RU" sz="1100" dirty="0" err="1"/>
              <a:t>са</a:t>
            </a:r>
            <a:r>
              <a:rPr lang="ru-RU" sz="1100" dirty="0"/>
              <a:t> </a:t>
            </a:r>
            <a:r>
              <a:rPr lang="ru-RU" sz="1100" dirty="0" err="1"/>
              <a:t>включени</a:t>
            </a:r>
            <a:r>
              <a:rPr lang="ru-RU" sz="1100" dirty="0"/>
              <a:t> в </a:t>
            </a:r>
            <a:r>
              <a:rPr lang="ru-RU" sz="1100" dirty="0" err="1"/>
              <a:t>публикуваните</a:t>
            </a:r>
            <a:r>
              <a:rPr lang="ru-RU" sz="1100" dirty="0"/>
              <a:t> </a:t>
            </a:r>
            <a:r>
              <a:rPr lang="ru-RU" sz="1100" dirty="0" err="1"/>
              <a:t>проекти</a:t>
            </a:r>
            <a:r>
              <a:rPr lang="ru-RU" sz="1100" dirty="0"/>
              <a:t> на ПУРБ. </a:t>
            </a:r>
          </a:p>
          <a:p>
            <a:pPr marL="0" indent="0">
              <a:buNone/>
            </a:pPr>
            <a:endParaRPr lang="bg-BG" sz="1500" dirty="0" smtClean="0"/>
          </a:p>
          <a:p>
            <a:pPr marL="0" indent="0">
              <a:buNone/>
            </a:pPr>
            <a:r>
              <a:rPr lang="bg-BG" sz="1500" dirty="0" smtClean="0"/>
              <a:t>Д.3. Приемане на </a:t>
            </a:r>
            <a:r>
              <a:rPr lang="bg-BG" sz="1500" b="1" dirty="0" smtClean="0"/>
              <a:t>Наредба за нормите за водопотребление </a:t>
            </a:r>
            <a:r>
              <a:rPr lang="bg-BG" sz="1500" dirty="0" smtClean="0"/>
              <a:t>по чл. 117а, от Закона за водите.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 МОСВ, МРРБ, МЗХ, МИ, МЗ</a:t>
            </a:r>
            <a:r>
              <a:rPr lang="bg-BG" sz="1300" dirty="0" smtClean="0"/>
              <a:t>. </a:t>
            </a:r>
            <a:r>
              <a:rPr lang="bg-BG" sz="1300" b="1" dirty="0" smtClean="0">
                <a:solidFill>
                  <a:srgbClr val="00B050"/>
                </a:solidFill>
              </a:rPr>
              <a:t>В ПРОЦЕС НА ИЗПЪЛНЕНИЕ</a:t>
            </a:r>
            <a:r>
              <a:rPr lang="bg-BG" sz="1300" b="1" dirty="0">
                <a:solidFill>
                  <a:srgbClr val="0070C0"/>
                </a:solidFill>
              </a:rPr>
              <a:t> </a:t>
            </a:r>
            <a:r>
              <a:rPr lang="ru-RU" sz="1100" dirty="0"/>
              <a:t>(</a:t>
            </a:r>
            <a:r>
              <a:rPr lang="ru-RU" sz="1100" dirty="0" err="1"/>
              <a:t>Консултациите</a:t>
            </a:r>
            <a:r>
              <a:rPr lang="ru-RU" sz="1100" dirty="0"/>
              <a:t> с представители на </a:t>
            </a:r>
            <a:r>
              <a:rPr lang="ru-RU" sz="1100" dirty="0" err="1" smtClean="0"/>
              <a:t>икономич</a:t>
            </a:r>
            <a:r>
              <a:rPr lang="en-US" sz="1100" dirty="0" smtClean="0"/>
              <a:t>e</a:t>
            </a:r>
            <a:r>
              <a:rPr lang="ru-RU" sz="1100" dirty="0" smtClean="0"/>
              <a:t>ските </a:t>
            </a:r>
            <a:r>
              <a:rPr lang="ru-RU" sz="1100" dirty="0" err="1"/>
              <a:t>сектори</a:t>
            </a:r>
            <a:r>
              <a:rPr lang="ru-RU" sz="1100" dirty="0"/>
              <a:t> и </a:t>
            </a:r>
            <a:r>
              <a:rPr lang="ru-RU" sz="1100" dirty="0" err="1"/>
              <a:t>министерствата</a:t>
            </a:r>
            <a:r>
              <a:rPr lang="ru-RU" sz="1100" dirty="0"/>
              <a:t> </a:t>
            </a:r>
            <a:r>
              <a:rPr lang="ru-RU" sz="1100" dirty="0" err="1"/>
              <a:t>осъществяващи</a:t>
            </a:r>
            <a:r>
              <a:rPr lang="ru-RU" sz="1100" dirty="0"/>
              <a:t> </a:t>
            </a:r>
            <a:r>
              <a:rPr lang="ru-RU" sz="1100" dirty="0" err="1"/>
              <a:t>политиката</a:t>
            </a:r>
            <a:r>
              <a:rPr lang="ru-RU" sz="1100" dirty="0"/>
              <a:t> в </a:t>
            </a:r>
            <a:r>
              <a:rPr lang="ru-RU" sz="1100" dirty="0" err="1"/>
              <a:t>тези</a:t>
            </a:r>
            <a:r>
              <a:rPr lang="ru-RU" sz="1100" dirty="0"/>
              <a:t> </a:t>
            </a:r>
            <a:r>
              <a:rPr lang="ru-RU" sz="1100" dirty="0" err="1"/>
              <a:t>сектори</a:t>
            </a:r>
            <a:r>
              <a:rPr lang="ru-RU" sz="1100" dirty="0"/>
              <a:t> </a:t>
            </a:r>
            <a:r>
              <a:rPr lang="ru-RU" sz="1100" dirty="0" err="1"/>
              <a:t>показаха</a:t>
            </a:r>
            <a:r>
              <a:rPr lang="ru-RU" sz="1100" dirty="0"/>
              <a:t>, че с </a:t>
            </a:r>
            <a:r>
              <a:rPr lang="ru-RU" sz="1100" dirty="0" err="1"/>
              <a:t>въвеждането</a:t>
            </a:r>
            <a:r>
              <a:rPr lang="ru-RU" sz="1100" dirty="0"/>
              <a:t> на </a:t>
            </a:r>
            <a:r>
              <a:rPr lang="ru-RU" sz="1100" dirty="0" err="1"/>
              <a:t>норми</a:t>
            </a:r>
            <a:r>
              <a:rPr lang="ru-RU" sz="1100" dirty="0"/>
              <a:t> за водопотребление </a:t>
            </a:r>
            <a:r>
              <a:rPr lang="ru-RU" sz="1100" dirty="0" err="1"/>
              <a:t>няма</a:t>
            </a:r>
            <a:r>
              <a:rPr lang="ru-RU" sz="1100" dirty="0"/>
              <a:t> да се получи </a:t>
            </a:r>
            <a:r>
              <a:rPr lang="ru-RU" sz="1100" dirty="0" err="1"/>
              <a:t>очаквания</a:t>
            </a:r>
            <a:r>
              <a:rPr lang="ru-RU" sz="1100" dirty="0"/>
              <a:t> </a:t>
            </a:r>
            <a:r>
              <a:rPr lang="ru-RU" sz="1100" dirty="0" err="1"/>
              <a:t>ефект</a:t>
            </a:r>
            <a:r>
              <a:rPr lang="ru-RU" sz="1100" dirty="0"/>
              <a:t>. В </a:t>
            </a:r>
            <a:r>
              <a:rPr lang="ru-RU" sz="1100" dirty="0" err="1"/>
              <a:t>тази</a:t>
            </a:r>
            <a:r>
              <a:rPr lang="ru-RU" sz="1100" dirty="0"/>
              <a:t> </a:t>
            </a:r>
            <a:r>
              <a:rPr lang="ru-RU" sz="1100" dirty="0" err="1"/>
              <a:t>връзка</a:t>
            </a:r>
            <a:r>
              <a:rPr lang="ru-RU" sz="1100" dirty="0"/>
              <a:t> </a:t>
            </a:r>
            <a:r>
              <a:rPr lang="ru-RU" sz="1100" dirty="0" err="1"/>
              <a:t>няма</a:t>
            </a:r>
            <a:r>
              <a:rPr lang="ru-RU" sz="1100" dirty="0"/>
              <a:t> да </a:t>
            </a:r>
            <a:r>
              <a:rPr lang="ru-RU" sz="1100" dirty="0" err="1"/>
              <a:t>бъде</a:t>
            </a:r>
            <a:r>
              <a:rPr lang="ru-RU" sz="1100" dirty="0"/>
              <a:t> </a:t>
            </a:r>
            <a:r>
              <a:rPr lang="ru-RU" sz="1100" dirty="0" err="1"/>
              <a:t>разработвана</a:t>
            </a:r>
            <a:r>
              <a:rPr lang="ru-RU" sz="1100" dirty="0"/>
              <a:t> </a:t>
            </a:r>
            <a:r>
              <a:rPr lang="ru-RU" sz="1100" dirty="0" err="1"/>
              <a:t>такава</a:t>
            </a:r>
            <a:r>
              <a:rPr lang="ru-RU" sz="1100" dirty="0"/>
              <a:t> </a:t>
            </a:r>
            <a:r>
              <a:rPr lang="ru-RU" sz="1100" dirty="0" err="1"/>
              <a:t>наредба</a:t>
            </a:r>
            <a:r>
              <a:rPr lang="ru-RU" sz="1100" dirty="0"/>
              <a:t>, а </a:t>
            </a:r>
            <a:r>
              <a:rPr lang="ru-RU" sz="1100" dirty="0" err="1"/>
              <a:t>ефективното</a:t>
            </a:r>
            <a:r>
              <a:rPr lang="ru-RU" sz="1100" dirty="0"/>
              <a:t> </a:t>
            </a:r>
            <a:r>
              <a:rPr lang="ru-RU" sz="1100" dirty="0" err="1"/>
              <a:t>използване</a:t>
            </a:r>
            <a:r>
              <a:rPr lang="ru-RU" sz="1100" dirty="0"/>
              <a:t> на водите и приноса на </a:t>
            </a:r>
            <a:r>
              <a:rPr lang="ru-RU" sz="1100" dirty="0" err="1"/>
              <a:t>водоползвателите</a:t>
            </a:r>
            <a:r>
              <a:rPr lang="ru-RU" sz="1100" dirty="0"/>
              <a:t> </a:t>
            </a:r>
            <a:r>
              <a:rPr lang="ru-RU" sz="1100" dirty="0" err="1"/>
              <a:t>към</a:t>
            </a:r>
            <a:r>
              <a:rPr lang="ru-RU" sz="1100" dirty="0"/>
              <a:t> </a:t>
            </a:r>
            <a:r>
              <a:rPr lang="ru-RU" sz="1100" dirty="0" err="1"/>
              <a:t>възстановяването</a:t>
            </a:r>
            <a:r>
              <a:rPr lang="ru-RU" sz="1100" dirty="0"/>
              <a:t> на </a:t>
            </a:r>
            <a:r>
              <a:rPr lang="ru-RU" sz="1100" dirty="0" err="1"/>
              <a:t>разходите</a:t>
            </a:r>
            <a:r>
              <a:rPr lang="ru-RU" sz="1100" dirty="0"/>
              <a:t> </a:t>
            </a:r>
            <a:r>
              <a:rPr lang="ru-RU" sz="1100" dirty="0" err="1"/>
              <a:t>ще</a:t>
            </a:r>
            <a:r>
              <a:rPr lang="ru-RU" sz="1100" dirty="0"/>
              <a:t> се </a:t>
            </a:r>
            <a:r>
              <a:rPr lang="ru-RU" sz="1100" dirty="0" err="1"/>
              <a:t>осигури</a:t>
            </a:r>
            <a:r>
              <a:rPr lang="ru-RU" sz="1100" dirty="0"/>
              <a:t> чрез </a:t>
            </a:r>
            <a:r>
              <a:rPr lang="ru-RU" sz="1100" dirty="0" err="1"/>
              <a:t>изпълнението</a:t>
            </a:r>
            <a:r>
              <a:rPr lang="ru-RU" sz="1100" dirty="0"/>
              <a:t> на мерки, </a:t>
            </a:r>
            <a:r>
              <a:rPr lang="ru-RU" sz="1100" dirty="0" err="1"/>
              <a:t>предвидени</a:t>
            </a:r>
            <a:r>
              <a:rPr lang="ru-RU" sz="1100" dirty="0"/>
              <a:t> в ПУРБ и </a:t>
            </a:r>
            <a:r>
              <a:rPr lang="ru-RU" sz="1100" dirty="0" err="1"/>
              <a:t>повишаване</a:t>
            </a:r>
            <a:r>
              <a:rPr lang="ru-RU" sz="1100" dirty="0"/>
              <a:t> на </a:t>
            </a:r>
            <a:r>
              <a:rPr lang="ru-RU" sz="1100" dirty="0" err="1"/>
              <a:t>таксите</a:t>
            </a:r>
            <a:r>
              <a:rPr lang="ru-RU" sz="1100" dirty="0"/>
              <a:t> за </a:t>
            </a:r>
            <a:r>
              <a:rPr lang="ru-RU" sz="1100" dirty="0" err="1"/>
              <a:t>водовземане</a:t>
            </a:r>
            <a:r>
              <a:rPr lang="ru-RU" sz="1100" dirty="0"/>
              <a:t>). </a:t>
            </a:r>
            <a:endParaRPr lang="bg-BG" sz="1500" dirty="0" smtClean="0"/>
          </a:p>
          <a:p>
            <a:pPr marL="180975" indent="-180975">
              <a:buNone/>
            </a:pPr>
            <a:r>
              <a:rPr lang="bg-BG" sz="1500" dirty="0" smtClean="0"/>
              <a:t>Д.4. Приемане на </a:t>
            </a:r>
            <a:r>
              <a:rPr lang="bg-BG" sz="1500" b="1" dirty="0" smtClean="0"/>
              <a:t>законодателни промени в регулаторната рамка на отрасъл ВиК</a:t>
            </a:r>
            <a:r>
              <a:rPr lang="bg-BG" sz="1500" dirty="0" smtClean="0"/>
              <a:t>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 </a:t>
            </a:r>
            <a:r>
              <a:rPr lang="bg-BG" sz="1300" dirty="0" smtClean="0"/>
              <a:t>МРРБ, КЕВР, МОСВ. </a:t>
            </a:r>
            <a:r>
              <a:rPr lang="bg-BG" sz="1300" b="1" dirty="0" smtClean="0">
                <a:solidFill>
                  <a:srgbClr val="FF0000"/>
                </a:solidFill>
              </a:rPr>
              <a:t>ИЗПЪЛНЕНО</a:t>
            </a:r>
            <a:r>
              <a:rPr lang="bg-BG" sz="1200" b="1" dirty="0" smtClean="0">
                <a:solidFill>
                  <a:srgbClr val="FF0000"/>
                </a:solidFill>
              </a:rPr>
              <a:t>.</a:t>
            </a:r>
            <a:r>
              <a:rPr lang="bg-BG" sz="1200" dirty="0" smtClean="0"/>
              <a:t> </a:t>
            </a:r>
            <a:r>
              <a:rPr lang="bg-BG" sz="1100" dirty="0"/>
              <a:t>Приети са 2 наредби за нивата на показателите и за регулиране на цените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100" dirty="0"/>
              <a:t>за </a:t>
            </a:r>
            <a:r>
              <a:rPr lang="bg-BG" sz="1100" dirty="0" err="1"/>
              <a:t>ВиК</a:t>
            </a:r>
            <a:r>
              <a:rPr lang="bg-BG" sz="1100" dirty="0"/>
              <a:t> услуги.</a:t>
            </a:r>
          </a:p>
        </p:txBody>
      </p:sp>
    </p:spTree>
    <p:extLst>
      <p:ext uri="{BB962C8B-B14F-4D97-AF65-F5344CB8AC3E}">
        <p14:creationId xmlns:p14="http://schemas.microsoft.com/office/powerpoint/2010/main" val="11868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План за действие по ТПУ № 6.1. (2) 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7880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bg-BG" sz="1500" dirty="0" smtClean="0"/>
              <a:t>Д.5. </a:t>
            </a:r>
            <a:r>
              <a:rPr lang="bg-BG" sz="1500" b="1" dirty="0" smtClean="0"/>
              <a:t>Въвеждане на различни цени на услугата водоснабдяване </a:t>
            </a:r>
            <a:r>
              <a:rPr lang="bg-BG" sz="1500" dirty="0" smtClean="0"/>
              <a:t>за абонати, ползващи вода в рамките на нормите за водопотребление и абонатите, надвишаващи тези норми.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300" dirty="0" smtClean="0"/>
              <a:t>Отг.: МОСВ. </a:t>
            </a:r>
            <a:r>
              <a:rPr lang="en-US" sz="1300" dirty="0" smtClean="0"/>
              <a:t> </a:t>
            </a:r>
            <a:r>
              <a:rPr lang="bg-BG" sz="1100" dirty="0"/>
              <a:t>Въз основа на доклад на СБ е мотивирана нецелесъобразност от изпълнение на това действие, тъй като проучването показва липсата на ефект от него.</a:t>
            </a: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bg-BG" sz="1500" dirty="0" smtClean="0"/>
              <a:t>Д.6.  Изменение на тарифата за таксите за водовземане, за ползване на воден обект и за замърсяване.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300" dirty="0" smtClean="0"/>
              <a:t>Отг.:  МОСВ.</a:t>
            </a:r>
            <a:r>
              <a:rPr lang="ru-RU" sz="1300" dirty="0"/>
              <a:t> </a:t>
            </a:r>
            <a:r>
              <a:rPr lang="ru-RU" sz="1300" b="1" dirty="0" smtClean="0">
                <a:solidFill>
                  <a:srgbClr val="00B050"/>
                </a:solidFill>
              </a:rPr>
              <a:t>В ПРОЦЕС НА ИЗПЪЛНЕНИЕ. </a:t>
            </a:r>
            <a:r>
              <a:rPr lang="ru-RU" sz="1100" dirty="0" smtClean="0"/>
              <a:t>В </a:t>
            </a:r>
            <a:r>
              <a:rPr lang="bg-BG" sz="1100" dirty="0" smtClean="0"/>
              <a:t>процес</a:t>
            </a:r>
            <a:r>
              <a:rPr lang="ru-RU" sz="1100" dirty="0" smtClean="0"/>
              <a:t> на </a:t>
            </a:r>
            <a:r>
              <a:rPr lang="bg-BG" sz="1100" dirty="0" smtClean="0"/>
              <a:t>разработване е проект на тарифа. </a:t>
            </a:r>
            <a:r>
              <a:rPr lang="ru-RU" sz="1100" dirty="0"/>
              <a:t>Известно </a:t>
            </a:r>
            <a:r>
              <a:rPr lang="ru-RU" sz="1100" dirty="0" err="1"/>
              <a:t>закъснение</a:t>
            </a:r>
            <a:r>
              <a:rPr lang="ru-RU" sz="1100" dirty="0"/>
              <a:t>  е </a:t>
            </a:r>
            <a:r>
              <a:rPr lang="ru-RU" sz="1100" dirty="0" err="1"/>
              <a:t>налице</a:t>
            </a:r>
            <a:r>
              <a:rPr lang="ru-RU" sz="1100" dirty="0"/>
              <a:t> </a:t>
            </a:r>
            <a:r>
              <a:rPr lang="ru-RU" sz="1100" dirty="0" err="1"/>
              <a:t>предвид</a:t>
            </a:r>
            <a:r>
              <a:rPr lang="ru-RU" sz="1100" dirty="0"/>
              <a:t> </a:t>
            </a:r>
            <a:r>
              <a:rPr lang="ru-RU" sz="1100" dirty="0" err="1"/>
              <a:t>по-продължителните</a:t>
            </a:r>
            <a:r>
              <a:rPr lang="ru-RU" sz="1100" dirty="0"/>
              <a:t> </a:t>
            </a:r>
            <a:r>
              <a:rPr lang="ru-RU" sz="1100" dirty="0" err="1"/>
              <a:t>консултации</a:t>
            </a:r>
            <a:r>
              <a:rPr lang="ru-RU" sz="1100" dirty="0"/>
              <a:t> с </a:t>
            </a:r>
            <a:r>
              <a:rPr lang="ru-RU" sz="1100" dirty="0" err="1"/>
              <a:t>икономическите</a:t>
            </a:r>
            <a:r>
              <a:rPr lang="ru-RU" sz="1100" dirty="0"/>
              <a:t> </a:t>
            </a:r>
            <a:r>
              <a:rPr lang="ru-RU" sz="1100" dirty="0" err="1"/>
              <a:t>сектори</a:t>
            </a:r>
            <a:r>
              <a:rPr lang="ru-RU" sz="1100" dirty="0"/>
              <a:t>, </a:t>
            </a:r>
            <a:r>
              <a:rPr lang="ru-RU" sz="1100" dirty="0" err="1"/>
              <a:t>които</a:t>
            </a:r>
            <a:r>
              <a:rPr lang="ru-RU" sz="1100" dirty="0"/>
              <a:t> </a:t>
            </a:r>
            <a:r>
              <a:rPr lang="ru-RU" sz="1100" dirty="0" err="1"/>
              <a:t>бяха</a:t>
            </a:r>
            <a:r>
              <a:rPr lang="ru-RU" sz="1100" dirty="0"/>
              <a:t> </a:t>
            </a:r>
            <a:r>
              <a:rPr lang="ru-RU" sz="1100" dirty="0" err="1"/>
              <a:t>проведени</a:t>
            </a:r>
            <a:r>
              <a:rPr lang="ru-RU" sz="1100" dirty="0"/>
              <a:t> </a:t>
            </a:r>
            <a:r>
              <a:rPr lang="ru-RU" sz="1100" dirty="0" err="1"/>
              <a:t>във</a:t>
            </a:r>
            <a:r>
              <a:rPr lang="ru-RU" sz="1100" dirty="0"/>
              <a:t> </a:t>
            </a:r>
            <a:r>
              <a:rPr lang="ru-RU" sz="1100" dirty="0" err="1"/>
              <a:t>връзка</a:t>
            </a:r>
            <a:r>
              <a:rPr lang="ru-RU" sz="1100" dirty="0"/>
              <a:t> с </a:t>
            </a:r>
            <a:r>
              <a:rPr lang="ru-RU" sz="1100" dirty="0" err="1"/>
              <a:t>разработването</a:t>
            </a:r>
            <a:r>
              <a:rPr lang="ru-RU" sz="1100" dirty="0"/>
              <a:t> на </a:t>
            </a:r>
            <a:r>
              <a:rPr lang="ru-RU" sz="1100" dirty="0" err="1"/>
              <a:t>Наредба</a:t>
            </a:r>
            <a:r>
              <a:rPr lang="ru-RU" sz="1100" dirty="0"/>
              <a:t> за </a:t>
            </a:r>
            <a:r>
              <a:rPr lang="ru-RU" sz="1100" dirty="0" err="1"/>
              <a:t>нормите</a:t>
            </a:r>
            <a:r>
              <a:rPr lang="ru-RU" sz="1100" dirty="0"/>
              <a:t> за водопотребление (Д.3.) </a:t>
            </a: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bg-BG" sz="1500" dirty="0" smtClean="0"/>
              <a:t>Д.7. Разработване на анализ за възстановяване на разходите по налични статистически данни.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</a:t>
            </a:r>
            <a:r>
              <a:rPr lang="bg-BG" sz="1300" dirty="0" smtClean="0"/>
              <a:t>МОСВ. </a:t>
            </a:r>
            <a:r>
              <a:rPr lang="bg-BG" sz="1300" b="1" dirty="0" smtClean="0">
                <a:solidFill>
                  <a:srgbClr val="FF0000"/>
                </a:solidFill>
              </a:rPr>
              <a:t>ИЗПЪЛНЕНО</a:t>
            </a:r>
            <a:r>
              <a:rPr lang="bg-BG" sz="1300" dirty="0" smtClean="0"/>
              <a:t>. </a:t>
            </a:r>
            <a:r>
              <a:rPr lang="bg-BG" sz="1100" dirty="0"/>
              <a:t>Анализът</a:t>
            </a:r>
            <a:r>
              <a:rPr lang="ru-RU" sz="1100" dirty="0"/>
              <a:t> е </a:t>
            </a:r>
            <a:r>
              <a:rPr lang="bg-BG" sz="1100" dirty="0"/>
              <a:t>изпълнен</a:t>
            </a:r>
            <a:r>
              <a:rPr lang="ru-RU" sz="1100" dirty="0"/>
              <a:t>. </a:t>
            </a:r>
            <a:r>
              <a:rPr lang="bg-BG" sz="1100" dirty="0"/>
              <a:t>Резултатите</a:t>
            </a:r>
            <a:r>
              <a:rPr lang="ru-RU" sz="1100" dirty="0"/>
              <a:t> </a:t>
            </a:r>
            <a:r>
              <a:rPr lang="bg-BG" sz="1100" dirty="0"/>
              <a:t>са включени в публикуваните проекти </a:t>
            </a:r>
            <a:r>
              <a:rPr lang="ru-RU" sz="1100" dirty="0"/>
              <a:t>на ПУРБ. </a:t>
            </a:r>
            <a:endParaRPr lang="bg-BG" sz="1100" dirty="0"/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500" dirty="0" smtClean="0"/>
              <a:t>Д.8. Приемане на ЗИД на ЗВ, с което да се въведат прости и приложими механизми за определяне на таксата за замърсяване.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</a:t>
            </a:r>
            <a:r>
              <a:rPr lang="bg-BG" sz="1300" dirty="0" smtClean="0"/>
              <a:t>МОСВ. </a:t>
            </a:r>
            <a:r>
              <a:rPr lang="bg-BG" sz="1300" b="1" dirty="0" smtClean="0">
                <a:solidFill>
                  <a:srgbClr val="FF0000"/>
                </a:solidFill>
              </a:rPr>
              <a:t>ИЗПЪЛНЕНО.</a:t>
            </a:r>
            <a:r>
              <a:rPr lang="bg-BG" sz="1200" b="1" dirty="0" smtClean="0">
                <a:solidFill>
                  <a:srgbClr val="FF0000"/>
                </a:solidFill>
              </a:rPr>
              <a:t> </a:t>
            </a:r>
            <a:r>
              <a:rPr lang="bg-BG" sz="1200" dirty="0" smtClean="0"/>
              <a:t>(</a:t>
            </a:r>
            <a:r>
              <a:rPr lang="bg-BG" sz="1100" dirty="0"/>
              <a:t>ЗИД НА ЗВ Е ОБНАРОДВАН В ДВ, БР.58/31.07.2015 Г.)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1400" dirty="0" smtClean="0"/>
              <a:t>Д.9. Въвеждане на </a:t>
            </a:r>
            <a:r>
              <a:rPr lang="bg-BG" sz="1400" b="1" dirty="0" smtClean="0"/>
              <a:t>механизъм за обособяване на приходите</a:t>
            </a:r>
            <a:r>
              <a:rPr lang="bg-BG" sz="1400" dirty="0" smtClean="0"/>
              <a:t>, на базата на пълна амортизация на активите, включително активи, финансирани от безвъзмездна помощ, които да бъдат използвани за реинвестиране във ВиК инфраструктура.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</a:t>
            </a:r>
            <a:r>
              <a:rPr lang="bg-BG" sz="1300" dirty="0" smtClean="0"/>
              <a:t>МРРБ и КЕВР. </a:t>
            </a:r>
            <a:r>
              <a:rPr lang="ru-RU" sz="1300" b="1" dirty="0">
                <a:solidFill>
                  <a:srgbClr val="00B050"/>
                </a:solidFill>
              </a:rPr>
              <a:t>В ПРОЦЕС НА ИЗПЪЛНЕНИЕ</a:t>
            </a:r>
            <a:r>
              <a:rPr lang="bg-BG" sz="1300" b="1" dirty="0" smtClean="0">
                <a:solidFill>
                  <a:srgbClr val="00B050"/>
                </a:solidFill>
              </a:rPr>
              <a:t>. </a:t>
            </a:r>
            <a:r>
              <a:rPr lang="bg-BG" sz="1100" dirty="0"/>
              <a:t>Одобрено финансиране по ОПОС за действието.  Споразумението със СБ за изпълнение на мярката е ратифицирано на 24.03.16</a:t>
            </a:r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81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2767</TotalTime>
  <Words>1933</Words>
  <Application>Microsoft Office PowerPoint</Application>
  <PresentationFormat>On-screen Show (4:3)</PresentationFormat>
  <Paragraphs>139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Напредък в изпълнението  на предварителните условия  на ОПОС 2014-2020 г.   </vt:lpstr>
      <vt:lpstr>Приложими ОПУ и ТПУ за ОПОС 2014-2020 г.</vt:lpstr>
      <vt:lpstr>План за действие по ОПУ № 4 (1)</vt:lpstr>
      <vt:lpstr>План за действие по ОПУ № 4 (2)</vt:lpstr>
      <vt:lpstr>                       План за действие по ОПУ № 7 </vt:lpstr>
      <vt:lpstr>                       План за действие по ОПУ № 7 </vt:lpstr>
      <vt:lpstr>План за действие по ТПУ № 5.1.  </vt:lpstr>
      <vt:lpstr>План за действие по ТПУ № 6.1. (1)   </vt:lpstr>
      <vt:lpstr>План за действие по ТПУ № 6.1. (2)   </vt:lpstr>
      <vt:lpstr>                План за действие по ТПУ № 6.1. (3) </vt:lpstr>
      <vt:lpstr> БЛАГОДАРИМ ЗА ВНИМАНИЕТО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Programming</cp:lastModifiedBy>
  <cp:revision>225</cp:revision>
  <cp:lastPrinted>2015-10-07T12:59:24Z</cp:lastPrinted>
  <dcterms:created xsi:type="dcterms:W3CDTF">2015-09-08T07:54:54Z</dcterms:created>
  <dcterms:modified xsi:type="dcterms:W3CDTF">2016-05-18T11:41:32Z</dcterms:modified>
</cp:coreProperties>
</file>