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4" r:id="rId3"/>
    <p:sldId id="271" r:id="rId4"/>
    <p:sldId id="273" r:id="rId5"/>
    <p:sldId id="275" r:id="rId6"/>
    <p:sldId id="276" r:id="rId7"/>
    <p:sldId id="289" r:id="rId8"/>
    <p:sldId id="290" r:id="rId9"/>
    <p:sldId id="291" r:id="rId10"/>
    <p:sldId id="257" r:id="rId11"/>
    <p:sldId id="258" r:id="rId12"/>
    <p:sldId id="261" r:id="rId13"/>
    <p:sldId id="262" r:id="rId14"/>
    <p:sldId id="263" r:id="rId15"/>
    <p:sldId id="264" r:id="rId16"/>
    <p:sldId id="270" r:id="rId17"/>
    <p:sldId id="269" r:id="rId18"/>
    <p:sldId id="285" r:id="rId19"/>
    <p:sldId id="294" r:id="rId20"/>
    <p:sldId id="277" r:id="rId21"/>
    <p:sldId id="278" r:id="rId22"/>
    <p:sldId id="279" r:id="rId23"/>
    <p:sldId id="287" r:id="rId24"/>
    <p:sldId id="292" r:id="rId25"/>
    <p:sldId id="293" r:id="rId26"/>
    <p:sldId id="280" r:id="rId27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user" initials="u" lastIdx="2" clrIdx="6">
    <p:extLst>
      <p:ext uri="{19B8F6BF-5375-455C-9EA6-DF929625EA0E}">
        <p15:presenceInfo xmlns:p15="http://schemas.microsoft.com/office/powerpoint/2012/main" userId="user" providerId="None"/>
      </p:ext>
    </p:extLst>
  </p:cmAuthor>
  <p:cmAuthor id="1" name="Емилия Герджикова" initials="ЕГ" lastIdx="10" clrIdx="0">
    <p:extLst>
      <p:ext uri="{19B8F6BF-5375-455C-9EA6-DF929625EA0E}">
        <p15:presenceInfo xmlns:p15="http://schemas.microsoft.com/office/powerpoint/2012/main" userId="Емилия Герджикова" providerId="None"/>
      </p:ext>
    </p:extLst>
  </p:cmAuthor>
  <p:cmAuthor id="8" name="Elena Koleva" initials="EK" lastIdx="1" clrIdx="7">
    <p:extLst>
      <p:ext uri="{19B8F6BF-5375-455C-9EA6-DF929625EA0E}">
        <p15:presenceInfo xmlns:p15="http://schemas.microsoft.com/office/powerpoint/2012/main" userId="S-1-5-21-484763869-113007714-682003330-28864" providerId="AD"/>
      </p:ext>
    </p:extLst>
  </p:cmAuthor>
  <p:cmAuthor id="2" name="Desislava Dimitrova" initials="DD" lastIdx="8" clrIdx="1">
    <p:extLst>
      <p:ext uri="{19B8F6BF-5375-455C-9EA6-DF929625EA0E}">
        <p15:presenceInfo xmlns:p15="http://schemas.microsoft.com/office/powerpoint/2012/main" userId="S-1-5-21-1957994488-823518204-682003330-13713" providerId="AD"/>
      </p:ext>
    </p:extLst>
  </p:cmAuthor>
  <p:cmAuthor id="9" name="Борислава Младенова" initials="БМ" lastIdx="0" clrIdx="8">
    <p:extLst>
      <p:ext uri="{19B8F6BF-5375-455C-9EA6-DF929625EA0E}">
        <p15:presenceInfo xmlns:p15="http://schemas.microsoft.com/office/powerpoint/2012/main" userId="Борислава Младенова" providerId="None"/>
      </p:ext>
    </p:extLst>
  </p:cmAuthor>
  <p:cmAuthor id="3" name="Miglena Slavova" initials="MS" lastIdx="9" clrIdx="2">
    <p:extLst>
      <p:ext uri="{19B8F6BF-5375-455C-9EA6-DF929625EA0E}">
        <p15:presenceInfo xmlns:p15="http://schemas.microsoft.com/office/powerpoint/2012/main" userId="Miglena Slavova" providerId="None"/>
      </p:ext>
    </p:extLst>
  </p:cmAuthor>
  <p:cmAuthor id="4" name="Petia Angelova" initials="PA" lastIdx="9" clrIdx="3">
    <p:extLst>
      <p:ext uri="{19B8F6BF-5375-455C-9EA6-DF929625EA0E}">
        <p15:presenceInfo xmlns:p15="http://schemas.microsoft.com/office/powerpoint/2012/main" userId="Petia Angelova" providerId="None"/>
      </p:ext>
    </p:extLst>
  </p:cmAuthor>
  <p:cmAuthor id="5" name="Ralitsa Marinova" initials="RM" lastIdx="7" clrIdx="4">
    <p:extLst>
      <p:ext uri="{19B8F6BF-5375-455C-9EA6-DF929625EA0E}">
        <p15:presenceInfo xmlns:p15="http://schemas.microsoft.com/office/powerpoint/2012/main" userId="Ralitsa Marinova" providerId="None"/>
      </p:ext>
    </p:extLst>
  </p:cmAuthor>
  <p:cmAuthor id="6" name="Zornitca Staneva" initials="ZS" lastIdx="2" clrIdx="5">
    <p:extLst>
      <p:ext uri="{19B8F6BF-5375-455C-9EA6-DF929625EA0E}">
        <p15:presenceInfo xmlns:p15="http://schemas.microsoft.com/office/powerpoint/2012/main" userId="Zornitca Stane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A921"/>
    <a:srgbClr val="3C83C4"/>
    <a:srgbClr val="F2F2F2"/>
    <a:srgbClr val="9D9715"/>
    <a:srgbClr val="9B9C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44" autoAdjust="0"/>
    <p:restoredTop sz="95688" autoAdjust="0"/>
  </p:normalViewPr>
  <p:slideViewPr>
    <p:cSldViewPr snapToGrid="0">
      <p:cViewPr varScale="1">
        <p:scale>
          <a:sx n="74" d="100"/>
          <a:sy n="74" d="100"/>
        </p:scale>
        <p:origin x="28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2-12-20T10:19:41.421" idx="9">
    <p:pos x="4616" y="6060"/>
    <p:text>Няма линк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2814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315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878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020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95641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071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50781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0958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78832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6283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146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6BE0-8EBF-4E81-B041-CDCE19477466}" type="datetimeFigureOut">
              <a:rPr lang="bg-BG" smtClean="0"/>
              <a:t>15.2.2023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8F2B8-283C-4FF0-9686-A0B54F61754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8792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ec.europa.eu/regional_policy/policy/communication/online-generator_bg?lang=b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c.europa.eu/regional_policy/policy/communication/online-generator_bg?lang=bg" TargetMode="Externa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c.europa.eu/regional_policy/policy/communication/online-generator_bg?lang=bg" TargetMode="Externa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ec.europa.eu/regional_policy/en/information/logos_downloadcenter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regional_policy/policy/communication/how-to-communicate_en" TargetMode="External"/><Relationship Id="rId3" Type="http://schemas.openxmlformats.org/officeDocument/2006/relationships/image" Target="../media/image4.jpg"/><Relationship Id="rId7" Type="http://schemas.openxmlformats.org/officeDocument/2006/relationships/hyperlink" Target="https://www.eufunds.bg/bg/node/73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c.europa.eu/regional_policy/sources/policy/communication/support_kit_visibility_2127_en.pdf" TargetMode="External"/><Relationship Id="rId5" Type="http://schemas.openxmlformats.org/officeDocument/2006/relationships/hyperlink" Target="https://ec.europa.eu/regional_policy/en/information/logos_downloadcenter/" TargetMode="External"/><Relationship Id="rId4" Type="http://schemas.openxmlformats.org/officeDocument/2006/relationships/hyperlink" Target="https://ec.europa.eu/regional_policy/policy/communication/online-generator_bg?lang=b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ec.europa.eu/regional_policy/online-generator/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hyperlink" Target="https://ec.europa.eu/regional_policy/online-generator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hyperlink" Target="https://ec.europa.eu/regional_policy/sources/graph/policy-icons/policy-icons-2021.zip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comments" Target="../comments/comment1.xml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act-eu.net/library#3642-images-interreg-logo-2021-2027" TargetMode="External"/><Relationship Id="rId2" Type="http://schemas.openxmlformats.org/officeDocument/2006/relationships/hyperlink" Target="https://ec.europa.eu/regional_policy/en/information/logos_downloadcenter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regional_policy/online-generator/" TargetMode="External"/><Relationship Id="rId2" Type="http://schemas.openxmlformats.org/officeDocument/2006/relationships/hyperlink" Target="https://ec.europa.eu/regional_policy/en/information/logos_downloadcenter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eur-lex.europa.eu/legal-content/BG/TXT/?uri=CELEX:32021R106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g"/><Relationship Id="rId3" Type="http://schemas.openxmlformats.org/officeDocument/2006/relationships/hyperlink" Target="https://commission.europa.eu/system/files/2021-05/eu-emblem-rules_en.pdf" TargetMode="External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hyperlink" Target="https://ec.europa.eu/regional_policy/information-sources/logo-download-center_en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openxmlformats.org/officeDocument/2006/relationships/image" Target="../media/image3.png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0"/>
            <a:ext cx="677599" cy="10691813"/>
          </a:xfrm>
          <a:prstGeom prst="rect">
            <a:avLst/>
          </a:prstGeom>
          <a:solidFill>
            <a:srgbClr val="9EA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836909" y="8021167"/>
            <a:ext cx="643986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bg-BG" sz="2800" dirty="0" smtClean="0">
                <a:solidFill>
                  <a:srgbClr val="3C83C4"/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2021-2027</a:t>
            </a:r>
            <a:r>
              <a:rPr lang="en-US" sz="2800" dirty="0" smtClean="0">
                <a:solidFill>
                  <a:srgbClr val="3C83C4"/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bg-BG" sz="2000" dirty="0" smtClean="0">
                <a:solidFill>
                  <a:srgbClr val="3C83C4"/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БРАНДБУК ЗА</a:t>
            </a:r>
            <a:r>
              <a:rPr lang="en-US" sz="2000" dirty="0" smtClean="0">
                <a:solidFill>
                  <a:srgbClr val="3C83C4"/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 </a:t>
            </a:r>
            <a:r>
              <a:rPr lang="bg-BG" sz="2000" dirty="0" smtClean="0">
                <a:solidFill>
                  <a:srgbClr val="3C83C4"/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БЕНЕФИЦИЕНТИ</a:t>
            </a:r>
            <a:endParaRPr lang="bg-BG" sz="2000" dirty="0">
              <a:solidFill>
                <a:srgbClr val="3C83C4"/>
              </a:solidFill>
              <a:latin typeface="Helen Bg" panose="020B0800050000020004" pitchFamily="34" charset="-52"/>
              <a:cs typeface="Arial" panose="020B0604020202020204" pitchFamily="34" charset="0"/>
            </a:endParaRPr>
          </a:p>
        </p:txBody>
      </p:sp>
      <p:sp>
        <p:nvSpPr>
          <p:cNvPr id="12" name="object 5"/>
          <p:cNvSpPr/>
          <p:nvPr/>
        </p:nvSpPr>
        <p:spPr>
          <a:xfrm>
            <a:off x="3427676" y="5659205"/>
            <a:ext cx="4131999" cy="119327"/>
          </a:xfrm>
          <a:custGeom>
            <a:avLst/>
            <a:gdLst/>
            <a:ahLst/>
            <a:cxnLst/>
            <a:rect l="l" t="t" r="r" b="b"/>
            <a:pathLst>
              <a:path w="5346065" h="7560309">
                <a:moveTo>
                  <a:pt x="0" y="7560005"/>
                </a:moveTo>
                <a:lnTo>
                  <a:pt x="5346001" y="7560005"/>
                </a:lnTo>
                <a:lnTo>
                  <a:pt x="5346001" y="0"/>
                </a:lnTo>
                <a:lnTo>
                  <a:pt x="0" y="0"/>
                </a:lnTo>
                <a:lnTo>
                  <a:pt x="0" y="7560005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Безплатни снимки на Живопис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894028"/>
            <a:ext cx="7127875" cy="475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1363547" y="7807965"/>
            <a:ext cx="5556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165" y="9962561"/>
            <a:ext cx="2142511" cy="4494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5830" y="7206242"/>
            <a:ext cx="3999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chemeClr val="bg2">
                    <a:lumMod val="50000"/>
                  </a:schemeClr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НА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 </a:t>
            </a:r>
            <a:r>
              <a:rPr lang="bg-BG" sz="2800" b="1" dirty="0" smtClean="0">
                <a:solidFill>
                  <a:schemeClr val="bg2">
                    <a:lumMod val="50000"/>
                  </a:schemeClr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ПОДКРЕПАТА ОТ ЕС</a:t>
            </a:r>
          </a:p>
        </p:txBody>
      </p:sp>
      <p:sp>
        <p:nvSpPr>
          <p:cNvPr id="15" name="object 5"/>
          <p:cNvSpPr/>
          <p:nvPr/>
        </p:nvSpPr>
        <p:spPr>
          <a:xfrm>
            <a:off x="431800" y="771783"/>
            <a:ext cx="4131999" cy="119327"/>
          </a:xfrm>
          <a:custGeom>
            <a:avLst/>
            <a:gdLst/>
            <a:ahLst/>
            <a:cxnLst/>
            <a:rect l="l" t="t" r="r" b="b"/>
            <a:pathLst>
              <a:path w="5346065" h="7560309">
                <a:moveTo>
                  <a:pt x="0" y="7560005"/>
                </a:moveTo>
                <a:lnTo>
                  <a:pt x="5346001" y="7560005"/>
                </a:lnTo>
                <a:lnTo>
                  <a:pt x="5346001" y="0"/>
                </a:lnTo>
                <a:lnTo>
                  <a:pt x="0" y="0"/>
                </a:lnTo>
                <a:lnTo>
                  <a:pt x="0" y="7560005"/>
                </a:lnTo>
                <a:close/>
              </a:path>
            </a:pathLst>
          </a:custGeom>
          <a:solidFill>
            <a:srgbClr val="000000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750043" y="6203365"/>
            <a:ext cx="2491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3600" b="1" dirty="0" smtClean="0">
                <a:solidFill>
                  <a:schemeClr val="bg2">
                    <a:lumMod val="50000"/>
                  </a:schemeClr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НАРЪЧНИК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29118" y="6650600"/>
            <a:ext cx="4333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3600" b="1" dirty="0" smtClean="0">
                <a:solidFill>
                  <a:schemeClr val="bg2">
                    <a:lumMod val="50000"/>
                  </a:schemeClr>
                </a:solidFill>
                <a:latin typeface="Helen Bg" panose="020B0800050000020004" pitchFamily="34" charset="-52"/>
                <a:cs typeface="Arial" panose="020B0604020202020204" pitchFamily="34" charset="0"/>
              </a:rPr>
              <a:t>ЗА ВИЗУАЛИЗАЦИЯ </a:t>
            </a:r>
            <a:endParaRPr lang="en-US" sz="3600" b="1" dirty="0" smtClean="0">
              <a:solidFill>
                <a:schemeClr val="bg2">
                  <a:lumMod val="50000"/>
                </a:schemeClr>
              </a:solidFill>
              <a:latin typeface="Helen Bg" panose="020B0800050000020004" pitchFamily="34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80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3" name="object 6"/>
          <p:cNvSpPr txBox="1">
            <a:spLocks/>
          </p:cNvSpPr>
          <p:nvPr/>
        </p:nvSpPr>
        <p:spPr>
          <a:xfrm>
            <a:off x="2489687" y="3237628"/>
            <a:ext cx="42658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en-US"/>
            </a:defPPr>
            <a:lvl1pPr marL="12700" defTabSz="914400">
              <a:defRPr sz="1200" b="1" i="0" kern="0" cap="small" spc="85">
                <a:solidFill>
                  <a:srgbClr val="3C83C4"/>
                </a:solidFill>
                <a:latin typeface="Helen Bg Light" panose="02000003080000020004" pitchFamily="50" charset="-52"/>
                <a:ea typeface="+mj-ea"/>
                <a:cs typeface="Calibri"/>
              </a:defRPr>
            </a:lvl1pPr>
          </a:lstStyle>
          <a:p>
            <a:r>
              <a:rPr lang="en-GB" dirty="0" smtClean="0"/>
              <a:t>4.1 </a:t>
            </a:r>
            <a:r>
              <a:rPr lang="bg-BG" dirty="0"/>
              <a:t>Билбордове и постоянни табели</a:t>
            </a:r>
            <a:endParaRPr lang="en-GB" dirty="0"/>
          </a:p>
        </p:txBody>
      </p:sp>
      <p:sp>
        <p:nvSpPr>
          <p:cNvPr id="14" name="object 5"/>
          <p:cNvSpPr txBox="1"/>
          <p:nvPr/>
        </p:nvSpPr>
        <p:spPr>
          <a:xfrm>
            <a:off x="2489687" y="1714472"/>
            <a:ext cx="4576118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ФИЗИЧЕСКИ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ВИЗУАЛНИ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ЕЛЕМЕНТИ</a:t>
            </a:r>
            <a:endParaRPr lang="bg-BG" sz="2000" dirty="0"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43417" y="1714472"/>
            <a:ext cx="2216258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object 9"/>
          <p:cNvSpPr txBox="1"/>
          <p:nvPr/>
        </p:nvSpPr>
        <p:spPr>
          <a:xfrm>
            <a:off x="2489687" y="3627873"/>
            <a:ext cx="4753137" cy="348300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Разположение </a:t>
            </a:r>
            <a:r>
              <a:rPr lang="ru-RU" sz="120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и </a:t>
            </a:r>
            <a:r>
              <a:rPr lang="ru-RU" sz="1200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размер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Билбордът или постоянната табела трябва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да бъдат поставени публично на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мястото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 операцията, веднага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след нейното започване</a:t>
            </a:r>
            <a:r>
              <a:rPr lang="bg-BG" sz="1200" dirty="0" smtClean="0">
                <a:latin typeface="Helen Bg Light" panose="02000003080000020004" pitchFamily="50" charset="-52"/>
                <a:cs typeface="Gill Sans MT"/>
              </a:rPr>
              <a:t>, когато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включва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физически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инвестиции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или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инсталиране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на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закупено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оборудване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, съгласно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съгласно </a:t>
            </a:r>
            <a:r>
              <a:rPr lang="en-US" sz="1200" dirty="0">
                <a:latin typeface="Helen Bg Light" panose="02000003080000020004" pitchFamily="50" charset="-52"/>
                <a:cs typeface="Gill Sans MT"/>
              </a:rPr>
              <a:t>(</a:t>
            </a:r>
            <a:r>
              <a:rPr lang="bg-BG" sz="1200" spc="-35" dirty="0">
                <a:latin typeface="Helen Bg Light" panose="02000003080000020004" pitchFamily="50" charset="-52"/>
                <a:cs typeface="Gill Sans MT"/>
              </a:rPr>
              <a:t>Член 50 от Регламент 1060/2021,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буква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в</a:t>
            </a:r>
            <a:r>
              <a:rPr lang="en-US" sz="1200" spc="-35" dirty="0">
                <a:latin typeface="Helen Bg Light" panose="02000003080000020004" pitchFamily="50" charset="-52"/>
                <a:cs typeface="Gill Sans MT"/>
              </a:rPr>
              <a:t>)</a:t>
            </a:r>
            <a:r>
              <a:rPr lang="bg-BG" sz="1200" spc="-35" dirty="0">
                <a:latin typeface="Helen Bg Light" panose="02000003080000020004" pitchFamily="50" charset="-52"/>
                <a:cs typeface="Gill Sans MT"/>
              </a:rPr>
              <a:t>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Те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следва да бъдат направени от издръжлив материал,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позволяващ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дълготрайно показване.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Препоръчително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да са със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значителни размери върху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инфраструктурата/конструкцията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или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на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място наблизо, което е лесно видимо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обществеността.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Регламентът не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прави разлика между билборд 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табела - ако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бенефициентът постави билборд и желае да го промени на табела след завършване на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строителството/доставяне на оборудването, това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може да стане, стига табелата да бъде поставена веднага след свалянето на билборда.</a:t>
            </a:r>
            <a:endParaRPr lang="bg-BG" sz="1200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ru-RU" sz="1200" b="1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ru-RU" sz="1200" b="1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9" name="object 9"/>
          <p:cNvSpPr txBox="1"/>
          <p:nvPr/>
        </p:nvSpPr>
        <p:spPr>
          <a:xfrm>
            <a:off x="2516092" y="6771510"/>
            <a:ext cx="4746333" cy="222112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b="1" dirty="0" smtClean="0">
                <a:latin typeface="Helen Bg Light" panose="02000003080000020004" pitchFamily="50" charset="-52"/>
                <a:cs typeface="Gill Sans MT"/>
              </a:rPr>
              <a:t>Билбордовете и постоянните табели остават </a:t>
            </a:r>
            <a:r>
              <a:rPr lang="ru-RU" sz="1200" b="1" dirty="0">
                <a:latin typeface="Helen Bg Light" panose="02000003080000020004" pitchFamily="50" charset="-52"/>
                <a:cs typeface="Gill Sans MT"/>
              </a:rPr>
              <a:t>на </a:t>
            </a:r>
            <a:r>
              <a:rPr lang="ru-RU" sz="1200" b="1" dirty="0" smtClean="0">
                <a:latin typeface="Helen Bg Light" panose="02000003080000020004" pitchFamily="50" charset="-52"/>
                <a:cs typeface="Gill Sans MT"/>
              </a:rPr>
              <a:t>място.</a:t>
            </a:r>
          </a:p>
          <a:p>
            <a:pPr marL="12700" marR="5080" algn="just">
              <a:spcBef>
                <a:spcPts val="600"/>
              </a:spcBef>
            </a:pPr>
            <a:endParaRPr lang="ru-RU" sz="1200" b="1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Управляващите органи могат да помогнат на бенефициентите при избора на най-подходящия формат, като им предоставят достатъчно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гъвкавост по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отношение на размерите и използваните материали. Често срещано предизвикателство е изпълнението на задължението за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постоянни информационни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материали при строги правила за историческа реконструкция. Без ограничение на материалите 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минимум ограничаването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 размера помага на бенефициентите и намалява нуждата на бенефициентите от индивидуално консултиране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</a:t>
            </a:r>
            <a:r>
              <a:rPr lang="en-US" sz="1200" dirty="0" smtClean="0">
                <a:latin typeface="Helen Bg Light" panose="02000003080000020004" pitchFamily="50" charset="-52"/>
                <a:cs typeface="Gill Sans MT"/>
              </a:rPr>
              <a:t> </a:t>
            </a:r>
            <a:endParaRPr lang="ru-RU" sz="1200" dirty="0">
              <a:latin typeface="Helen Bg Light" panose="02000003080000020004" pitchFamily="50" charset="-52"/>
              <a:cs typeface="Gill Sans MT"/>
            </a:endParaRPr>
          </a:p>
        </p:txBody>
      </p:sp>
      <p:pic>
        <p:nvPicPr>
          <p:cNvPr id="45" name="object 6"/>
          <p:cNvPicPr/>
          <p:nvPr/>
        </p:nvPicPr>
        <p:blipFill rotWithShape="1">
          <a:blip r:embed="rId2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4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98" y="4113133"/>
            <a:ext cx="1709177" cy="156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38614" y="8163120"/>
            <a:ext cx="4752146" cy="159017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„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Заглавието“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трябва да бъде името на операцията или нейната основна цел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. То трябва да е кратко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и смислено за публиката. Опитайте се да избягвате акроними или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изрази,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които не могат да бъдат разбрани, без да сте запознати с проекта или конкретната област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.</a:t>
            </a:r>
          </a:p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Емблема 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на ЕС и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изразът 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„Финансирано от Европейския съюз“ или „Съфинансирано от Европейския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съюз“,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поставени в долния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ляв ъгъл. </a:t>
            </a: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732628" y="1400215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indent="0" defTabSz="914400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lang="en-GB" sz="1200" cap="small" spc="-35" dirty="0" smtClean="0">
                <a:latin typeface="Helen Bg Light" panose="02000003080000020004" pitchFamily="50" charset="-52"/>
                <a:ea typeface="+mn-ea"/>
                <a:cs typeface="Gill Sans MT"/>
              </a:rPr>
              <a:t>4.1</a:t>
            </a:r>
            <a:r>
              <a:rPr lang="bg-BG" sz="1200" cap="small" spc="-35" dirty="0">
                <a:latin typeface="Helen Bg Light" panose="02000003080000020004" pitchFamily="50" charset="-52"/>
                <a:ea typeface="+mn-ea"/>
                <a:cs typeface="Gill Sans MT"/>
              </a:rPr>
              <a:t>.1 темплейт на билборд</a:t>
            </a:r>
            <a:endParaRPr lang="en-GB" sz="1200" cap="small" spc="-35" dirty="0"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26" name="object 17"/>
          <p:cNvSpPr txBox="1"/>
          <p:nvPr/>
        </p:nvSpPr>
        <p:spPr>
          <a:xfrm>
            <a:off x="2435549" y="7889617"/>
            <a:ext cx="386047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cs typeface="Calibri"/>
              </a:rPr>
              <a:t>ЗАДЪЛЖИТЕЛНИ ЕЛЕМЕНТИ</a:t>
            </a:r>
            <a:r>
              <a:rPr sz="1400" b="1" spc="75" dirty="0" smtClean="0">
                <a:solidFill>
                  <a:srgbClr val="9EA921"/>
                </a:solidFill>
                <a:cs typeface="Calibri"/>
              </a:rPr>
              <a:t>:</a:t>
            </a:r>
            <a:endParaRPr sz="1400" dirty="0">
              <a:solidFill>
                <a:srgbClr val="9EA921"/>
              </a:solidFill>
              <a:cs typeface="Calibri"/>
            </a:endParaRPr>
          </a:p>
        </p:txBody>
      </p:sp>
      <p:sp>
        <p:nvSpPr>
          <p:cNvPr id="30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grpSp>
        <p:nvGrpSpPr>
          <p:cNvPr id="25" name="object 6"/>
          <p:cNvGrpSpPr/>
          <p:nvPr/>
        </p:nvGrpSpPr>
        <p:grpSpPr>
          <a:xfrm>
            <a:off x="2732628" y="2022009"/>
            <a:ext cx="3722690" cy="4955946"/>
            <a:chOff x="3094482" y="3688486"/>
            <a:chExt cx="2062480" cy="2745740"/>
          </a:xfrm>
        </p:grpSpPr>
        <p:pic>
          <p:nvPicPr>
            <p:cNvPr id="2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03413" y="3698281"/>
              <a:ext cx="2044576" cy="2726102"/>
            </a:xfrm>
            <a:prstGeom prst="rect">
              <a:avLst/>
            </a:prstGeom>
          </p:spPr>
        </p:pic>
        <p:sp>
          <p:nvSpPr>
            <p:cNvPr id="28" name="object 8"/>
            <p:cNvSpPr/>
            <p:nvPr/>
          </p:nvSpPr>
          <p:spPr>
            <a:xfrm>
              <a:off x="3100832" y="3694836"/>
              <a:ext cx="2049780" cy="2733040"/>
            </a:xfrm>
            <a:custGeom>
              <a:avLst/>
              <a:gdLst/>
              <a:ahLst/>
              <a:cxnLst/>
              <a:rect l="l" t="t" r="r" b="b"/>
              <a:pathLst>
                <a:path w="2049779" h="2733040">
                  <a:moveTo>
                    <a:pt x="0" y="2733001"/>
                  </a:moveTo>
                  <a:lnTo>
                    <a:pt x="2049754" y="2733001"/>
                  </a:lnTo>
                  <a:lnTo>
                    <a:pt x="2049754" y="0"/>
                  </a:lnTo>
                  <a:lnTo>
                    <a:pt x="0" y="0"/>
                  </a:lnTo>
                  <a:lnTo>
                    <a:pt x="0" y="273300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0236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60151" y="1802625"/>
            <a:ext cx="4921723" cy="352917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3. Лого(а</a:t>
            </a:r>
            <a:r>
              <a:rPr lang="ru-RU" sz="1200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) на партньор</a:t>
            </a: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: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ако </a:t>
            </a:r>
            <a:r>
              <a:rPr lang="bg-BG" sz="1200" dirty="0" smtClean="0">
                <a:latin typeface="Helen Bg Light" panose="02000003080000020004" pitchFamily="50" charset="-52"/>
                <a:cs typeface="Gill Sans MT"/>
              </a:rPr>
              <a:t>се поставят 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други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лога, емблемата на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ЕС трябва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да има поне същия размер като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най-голямото от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другите лога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4</a:t>
            </a:r>
            <a:r>
              <a:rPr lang="ru-RU" sz="1200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</a:t>
            </a: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Описанието на проекта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не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трябва да надвишава 400 знака. Препоръчва се прост и ясен език, като се избягва използването на акроними, жаргон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повторения. Доброто описание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следва да обяснява целите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 проекта по смислен 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разбираем за обществеността начин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.</a:t>
            </a:r>
            <a:endParaRPr lang="ru-RU" sz="1200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5</a:t>
            </a:r>
            <a:r>
              <a:rPr lang="ru-RU" sz="1200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Финансов </a:t>
            </a: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принос</a:t>
            </a:r>
            <a:r>
              <a:rPr lang="en-US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: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посочва се „Общ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бюджет“ и „Финансиране от ЕС“. </a:t>
            </a:r>
            <a:endParaRPr lang="ru-RU" sz="1200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6. Продължителност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- времевата рамка на проекта - месец/година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7. Изображение </a:t>
            </a:r>
            <a:r>
              <a:rPr lang="ru-RU" sz="1200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–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използвайте качествени изображения по възможност 300DPI. Не забравяйте да отбележите автора или източника.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8. Уебсайт </a:t>
            </a:r>
            <a:r>
              <a:rPr lang="ru-RU" sz="1200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–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 препратка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към уебсайт можете да предоставите допълнителна информация за проекта. Онлайн генераторът създава QR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код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автоматично от уебсайта. Уверете се, че информацията на уебсайта остава актуална в дългосрочен план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</a:t>
            </a:r>
            <a:endParaRPr lang="ru-RU" sz="1200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ru-RU" sz="1200" b="1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ru-RU" sz="1200" b="1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pic>
        <p:nvPicPr>
          <p:cNvPr id="1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3894" y="7163547"/>
            <a:ext cx="3864951" cy="3092734"/>
          </a:xfrm>
          <a:prstGeom prst="rect">
            <a:avLst/>
          </a:prstGeom>
        </p:spPr>
      </p:pic>
      <p:pic>
        <p:nvPicPr>
          <p:cNvPr id="1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8845" y="7162455"/>
            <a:ext cx="3494563" cy="3093826"/>
          </a:xfrm>
          <a:prstGeom prst="rect">
            <a:avLst/>
          </a:prstGeom>
        </p:spPr>
      </p:pic>
      <p:sp>
        <p:nvSpPr>
          <p:cNvPr id="19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20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43894" y="6138425"/>
            <a:ext cx="3006438" cy="740452"/>
            <a:chOff x="193962" y="5136772"/>
            <a:chExt cx="3006438" cy="740452"/>
          </a:xfrm>
        </p:grpSpPr>
        <p:sp>
          <p:nvSpPr>
            <p:cNvPr id="22" name="object 3"/>
            <p:cNvSpPr/>
            <p:nvPr/>
          </p:nvSpPr>
          <p:spPr>
            <a:xfrm>
              <a:off x="1861868" y="5256529"/>
              <a:ext cx="61594" cy="141605"/>
            </a:xfrm>
            <a:custGeom>
              <a:avLst/>
              <a:gdLst/>
              <a:ahLst/>
              <a:cxnLst/>
              <a:rect l="l" t="t" r="r" b="b"/>
              <a:pathLst>
                <a:path w="61594" h="141604">
                  <a:moveTo>
                    <a:pt x="61201" y="0"/>
                  </a:moveTo>
                  <a:lnTo>
                    <a:pt x="0" y="0"/>
                  </a:lnTo>
                  <a:lnTo>
                    <a:pt x="0" y="140995"/>
                  </a:lnTo>
                  <a:lnTo>
                    <a:pt x="61201" y="140995"/>
                  </a:lnTo>
                  <a:lnTo>
                    <a:pt x="61201" y="0"/>
                  </a:lnTo>
                  <a:close/>
                </a:path>
              </a:pathLst>
            </a:custGeom>
            <a:solidFill>
              <a:srgbClr val="3C83C4"/>
            </a:solidFill>
          </p:spPr>
          <p:txBody>
            <a:bodyPr wrap="square" lIns="0" tIns="0" rIns="0" bIns="0" rtlCol="0"/>
            <a:lstStyle/>
            <a:p>
              <a:endParaRPr sz="1200">
                <a:latin typeface="Helen Bg Light" panose="02000003080000020004" pitchFamily="50" charset="-52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93962" y="5136772"/>
              <a:ext cx="3006438" cy="740452"/>
              <a:chOff x="193962" y="5136772"/>
              <a:chExt cx="3006438" cy="740452"/>
            </a:xfrm>
          </p:grpSpPr>
          <p:sp>
            <p:nvSpPr>
              <p:cNvPr id="24" name="Pentagon 23"/>
              <p:cNvSpPr/>
              <p:nvPr/>
            </p:nvSpPr>
            <p:spPr>
              <a:xfrm>
                <a:off x="194152" y="5136772"/>
                <a:ext cx="3006248" cy="740452"/>
              </a:xfrm>
              <a:prstGeom prst="homePlate">
                <a:avLst/>
              </a:prstGeom>
              <a:solidFill>
                <a:srgbClr val="9EA92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93962" y="5136772"/>
                <a:ext cx="200123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в няколко лесни стъпки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готови 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за печат pdf файлове за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билбордове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постоянни табели 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плакати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специфични за </a:t>
                </a:r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проекта</a:t>
                </a:r>
                <a:endParaRPr lang="bg-BG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085759" y="5212606"/>
                <a:ext cx="8536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bg-BG" sz="1400" cap="small" dirty="0" smtClean="0">
                    <a:hlinkClick r:id="rId4"/>
                  </a:rPr>
                  <a:t>Онлайн</a:t>
                </a:r>
              </a:p>
              <a:p>
                <a:pPr algn="ctr"/>
                <a:r>
                  <a:rPr lang="bg-BG" sz="1400" cap="small" dirty="0" smtClean="0">
                    <a:hlinkClick r:id="rId4"/>
                  </a:rPr>
                  <a:t>генератор</a:t>
                </a:r>
                <a:endParaRPr lang="bg-BG" sz="1400" cap="small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922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63217" y="1408569"/>
            <a:ext cx="4752146" cy="66684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Заглавие </a:t>
            </a:r>
          </a:p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Емблема на ЕС и израза „Финансирано от Европейския съюз“ или „Съфинансирано от Европейския съюз“ </a:t>
            </a:r>
            <a:endParaRPr lang="ru-RU" sz="1200" spc="-35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6" name="object 17"/>
          <p:cNvSpPr txBox="1"/>
          <p:nvPr/>
        </p:nvSpPr>
        <p:spPr>
          <a:xfrm>
            <a:off x="2460152" y="1182691"/>
            <a:ext cx="349297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ЗАДЪЛЖИТЕЛНИ ЕЛЕМЕНТИ</a:t>
            </a:r>
            <a:r>
              <a:rPr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:</a:t>
            </a:r>
            <a:endParaRPr sz="1400" dirty="0">
              <a:solidFill>
                <a:srgbClr val="9EA921"/>
              </a:solidFill>
              <a:latin typeface="Helen Bg Light" panose="02000003080000020004" pitchFamily="50" charset="-52"/>
              <a:cs typeface="Calibri"/>
            </a:endParaRPr>
          </a:p>
        </p:txBody>
      </p:sp>
      <p:grpSp>
        <p:nvGrpSpPr>
          <p:cNvPr id="18" name="object 9"/>
          <p:cNvGrpSpPr/>
          <p:nvPr/>
        </p:nvGrpSpPr>
        <p:grpSpPr>
          <a:xfrm>
            <a:off x="4372943" y="3625542"/>
            <a:ext cx="2239010" cy="3367404"/>
            <a:chOff x="3086398" y="3303009"/>
            <a:chExt cx="2239010" cy="3367404"/>
          </a:xfrm>
        </p:grpSpPr>
        <p:pic>
          <p:nvPicPr>
            <p:cNvPr id="2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5097" y="3308680"/>
              <a:ext cx="2084374" cy="3355632"/>
            </a:xfrm>
            <a:prstGeom prst="rect">
              <a:avLst/>
            </a:prstGeom>
          </p:spPr>
        </p:pic>
        <p:sp>
          <p:nvSpPr>
            <p:cNvPr id="21" name="object 11"/>
            <p:cNvSpPr/>
            <p:nvPr/>
          </p:nvSpPr>
          <p:spPr>
            <a:xfrm>
              <a:off x="3092081" y="3308692"/>
              <a:ext cx="2227580" cy="3355975"/>
            </a:xfrm>
            <a:custGeom>
              <a:avLst/>
              <a:gdLst/>
              <a:ahLst/>
              <a:cxnLst/>
              <a:rect l="l" t="t" r="r" b="b"/>
              <a:pathLst>
                <a:path w="2227579" h="3355975">
                  <a:moveTo>
                    <a:pt x="0" y="3355619"/>
                  </a:moveTo>
                  <a:lnTo>
                    <a:pt x="2227389" y="3355619"/>
                  </a:lnTo>
                  <a:lnTo>
                    <a:pt x="2227389" y="0"/>
                  </a:lnTo>
                  <a:lnTo>
                    <a:pt x="0" y="0"/>
                  </a:lnTo>
                  <a:lnTo>
                    <a:pt x="0" y="3355619"/>
                  </a:lnTo>
                  <a:close/>
                </a:path>
              </a:pathLst>
            </a:custGeom>
            <a:ln w="113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9"/>
          <p:cNvSpPr txBox="1"/>
          <p:nvPr/>
        </p:nvSpPr>
        <p:spPr>
          <a:xfrm>
            <a:off x="2460152" y="2148102"/>
            <a:ext cx="4752146" cy="100540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3. Лого(а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) на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партньор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4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Описание на проекта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5. Уебсайт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6. </a:t>
            </a:r>
            <a:r>
              <a:rPr lang="en-US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QR</a:t>
            </a:r>
            <a:r>
              <a:rPr lang="bg-BG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 код</a:t>
            </a:r>
            <a:endParaRPr lang="ru-RU" sz="1200" spc="-35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pic>
        <p:nvPicPr>
          <p:cNvPr id="27" name="object 5"/>
          <p:cNvPicPr/>
          <p:nvPr/>
        </p:nvPicPr>
        <p:blipFill rotWithShape="1">
          <a:blip r:embed="rId3" cstate="print"/>
          <a:srcRect t="-1528" b="1528"/>
          <a:stretch/>
        </p:blipFill>
        <p:spPr>
          <a:xfrm>
            <a:off x="658192" y="7251701"/>
            <a:ext cx="3982162" cy="2670578"/>
          </a:xfrm>
          <a:prstGeom prst="rect">
            <a:avLst/>
          </a:prstGeom>
        </p:spPr>
      </p:pic>
      <p:pic>
        <p:nvPicPr>
          <p:cNvPr id="28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40354" y="7284927"/>
            <a:ext cx="2919321" cy="2637352"/>
          </a:xfrm>
          <a:prstGeom prst="rect">
            <a:avLst/>
          </a:prstGeom>
        </p:spPr>
      </p:pic>
      <p:sp>
        <p:nvSpPr>
          <p:cNvPr id="30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31" name="object 3"/>
          <p:cNvSpPr txBox="1">
            <a:spLocks/>
          </p:cNvSpPr>
          <p:nvPr/>
        </p:nvSpPr>
        <p:spPr>
          <a:xfrm>
            <a:off x="2460152" y="852951"/>
            <a:ext cx="494394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lvl="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en-GB" sz="1200" cap="small" spc="-35" dirty="0" smtClean="0">
                <a:latin typeface="Helen Bg Light" panose="02000003080000020004" pitchFamily="50" charset="-52"/>
                <a:ea typeface="+mn-ea"/>
                <a:cs typeface="Gill Sans MT"/>
              </a:rPr>
              <a:t>4.</a:t>
            </a:r>
            <a:r>
              <a:rPr lang="bg-BG" sz="1200" cap="small" spc="-35" dirty="0">
                <a:latin typeface="Helen Bg Light" panose="02000003080000020004" pitchFamily="50" charset="-52"/>
                <a:ea typeface="+mn-ea"/>
                <a:cs typeface="Gill Sans MT"/>
              </a:rPr>
              <a:t>1.2 Темплейт на постоянна табела</a:t>
            </a:r>
            <a:endParaRPr lang="en-GB" sz="1200" cap="small" spc="-35" dirty="0"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43894" y="6138425"/>
            <a:ext cx="3006438" cy="740452"/>
            <a:chOff x="193962" y="5136772"/>
            <a:chExt cx="3006438" cy="740452"/>
          </a:xfrm>
        </p:grpSpPr>
        <p:sp>
          <p:nvSpPr>
            <p:cNvPr id="40" name="object 3"/>
            <p:cNvSpPr/>
            <p:nvPr/>
          </p:nvSpPr>
          <p:spPr>
            <a:xfrm>
              <a:off x="1861868" y="5256529"/>
              <a:ext cx="61594" cy="141605"/>
            </a:xfrm>
            <a:custGeom>
              <a:avLst/>
              <a:gdLst/>
              <a:ahLst/>
              <a:cxnLst/>
              <a:rect l="l" t="t" r="r" b="b"/>
              <a:pathLst>
                <a:path w="61594" h="141604">
                  <a:moveTo>
                    <a:pt x="61201" y="0"/>
                  </a:moveTo>
                  <a:lnTo>
                    <a:pt x="0" y="0"/>
                  </a:lnTo>
                  <a:lnTo>
                    <a:pt x="0" y="140995"/>
                  </a:lnTo>
                  <a:lnTo>
                    <a:pt x="61201" y="140995"/>
                  </a:lnTo>
                  <a:lnTo>
                    <a:pt x="61201" y="0"/>
                  </a:lnTo>
                  <a:close/>
                </a:path>
              </a:pathLst>
            </a:custGeom>
            <a:solidFill>
              <a:srgbClr val="3C83C4"/>
            </a:solidFill>
          </p:spPr>
          <p:txBody>
            <a:bodyPr wrap="square" lIns="0" tIns="0" rIns="0" bIns="0" rtlCol="0"/>
            <a:lstStyle/>
            <a:p>
              <a:endParaRPr sz="1200">
                <a:latin typeface="Helen Bg Light" panose="02000003080000020004" pitchFamily="50" charset="-52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193962" y="5136772"/>
              <a:ext cx="3006438" cy="740452"/>
              <a:chOff x="193962" y="5136772"/>
              <a:chExt cx="3006438" cy="740452"/>
            </a:xfrm>
          </p:grpSpPr>
          <p:sp>
            <p:nvSpPr>
              <p:cNvPr id="42" name="Pentagon 41"/>
              <p:cNvSpPr/>
              <p:nvPr/>
            </p:nvSpPr>
            <p:spPr>
              <a:xfrm>
                <a:off x="194152" y="5136772"/>
                <a:ext cx="3006248" cy="740452"/>
              </a:xfrm>
              <a:prstGeom prst="homePlate">
                <a:avLst/>
              </a:prstGeom>
              <a:solidFill>
                <a:srgbClr val="9EA92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93962" y="5136772"/>
                <a:ext cx="200123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в няколко лесни стъпки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готови 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за печат pdf файлове за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билбордове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постоянни табели 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плакати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специфични за </a:t>
                </a:r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проекта</a:t>
                </a:r>
                <a:endParaRPr lang="bg-BG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085759" y="5212606"/>
                <a:ext cx="8536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bg-BG" sz="1400" cap="small" dirty="0" smtClean="0">
                    <a:hlinkClick r:id="rId5"/>
                  </a:rPr>
                  <a:t>Онлайн</a:t>
                </a:r>
              </a:p>
              <a:p>
                <a:pPr algn="ctr"/>
                <a:r>
                  <a:rPr lang="bg-BG" sz="1400" cap="small" dirty="0" smtClean="0">
                    <a:hlinkClick r:id="rId5"/>
                  </a:rPr>
                  <a:t>генератор</a:t>
                </a:r>
                <a:endParaRPr lang="bg-BG" sz="1400" cap="small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252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13035" y="372746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defRPr/>
            </a:pPr>
            <a:r>
              <a:rPr lang="en-GB" sz="1200" kern="0" cap="small" spc="85" dirty="0" smtClean="0">
                <a:latin typeface="Helen Bg Light" panose="02000003080000020004" pitchFamily="50" charset="-52"/>
              </a:rPr>
              <a:t>4.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2 Темплейт на плакат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21441" y="711634"/>
            <a:ext cx="4997003" cy="193899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Разположение и размер</a:t>
            </a:r>
          </a:p>
          <a:p>
            <a:pPr algn="just"/>
            <a:r>
              <a:rPr lang="ru-RU" sz="1200" dirty="0" smtClean="0">
                <a:latin typeface="Helen Bg Light" panose="02000003080000020004" pitchFamily="50" charset="-52"/>
              </a:rPr>
              <a:t>Плакатът или електронният дисплей трябва </a:t>
            </a:r>
            <a:r>
              <a:rPr lang="ru-RU" sz="1200" dirty="0">
                <a:latin typeface="Helen Bg Light" panose="02000003080000020004" pitchFamily="50" charset="-52"/>
              </a:rPr>
              <a:t>да бъде поставен на място, ясно видимо за </a:t>
            </a:r>
            <a:r>
              <a:rPr lang="ru-RU" sz="1200" dirty="0" smtClean="0">
                <a:latin typeface="Helen Bg Light" panose="02000003080000020004" pitchFamily="50" charset="-52"/>
              </a:rPr>
              <a:t>обществеността - например на </a:t>
            </a:r>
            <a:r>
              <a:rPr lang="ru-RU" sz="1200" dirty="0">
                <a:latin typeface="Helen Bg Light" panose="02000003080000020004" pitchFamily="50" charset="-52"/>
              </a:rPr>
              <a:t>видно място на входа на местоположението</a:t>
            </a:r>
            <a:r>
              <a:rPr lang="ru-RU" sz="1200" dirty="0" smtClean="0">
                <a:latin typeface="Helen Bg Light" panose="02000003080000020004" pitchFamily="50" charset="-52"/>
              </a:rPr>
              <a:t>.</a:t>
            </a:r>
          </a:p>
          <a:p>
            <a:pPr algn="just"/>
            <a:r>
              <a:rPr lang="ru-RU" sz="1200" dirty="0" smtClean="0">
                <a:latin typeface="Helen Bg Light" panose="02000003080000020004" pitchFamily="50" charset="-52"/>
              </a:rPr>
              <a:t>Тъй </a:t>
            </a:r>
            <a:r>
              <a:rPr lang="ru-RU" sz="1200" dirty="0">
                <a:latin typeface="Helen Bg Light" panose="02000003080000020004" pitchFamily="50" charset="-52"/>
              </a:rPr>
              <a:t>като производството на плакати е рентабилно, </a:t>
            </a:r>
            <a:r>
              <a:rPr lang="ru-RU" sz="1200" dirty="0" smtClean="0">
                <a:latin typeface="Helen Bg Light" panose="02000003080000020004" pitchFamily="50" charset="-52"/>
              </a:rPr>
              <a:t>бенефициентите </a:t>
            </a:r>
            <a:r>
              <a:rPr lang="ru-RU" sz="1200" dirty="0">
                <a:latin typeface="Helen Bg Light" panose="02000003080000020004" pitchFamily="50" charset="-52"/>
              </a:rPr>
              <a:t>могат да обмислят поставянето на няколко от тях на обекта на проекта и особено ако проектите се изпълняват на различни места. </a:t>
            </a:r>
            <a:r>
              <a:rPr lang="ru-RU" sz="1200" dirty="0" smtClean="0">
                <a:latin typeface="Helen Bg Light" panose="02000003080000020004" pitchFamily="50" charset="-52"/>
              </a:rPr>
              <a:t>Счита се за </a:t>
            </a:r>
            <a:r>
              <a:rPr lang="ru-RU" sz="1200" dirty="0">
                <a:latin typeface="Helen Bg Light" panose="02000003080000020004" pitchFamily="50" charset="-52"/>
              </a:rPr>
              <a:t>добра практика да актуализирате плакатите, когато се износят. Това е и възможност за предоставяне на актуална информация за проекта.</a:t>
            </a:r>
            <a:endParaRPr lang="bg-BG" sz="1200" dirty="0">
              <a:latin typeface="Helen Bg Light" panose="02000003080000020004" pitchFamily="50" charset="-52"/>
            </a:endParaRPr>
          </a:p>
        </p:txBody>
      </p:sp>
      <p:sp>
        <p:nvSpPr>
          <p:cNvPr id="30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66" y="4149696"/>
            <a:ext cx="1470969" cy="1445896"/>
          </a:xfrm>
          <a:prstGeom prst="rect">
            <a:avLst/>
          </a:prstGeom>
        </p:spPr>
      </p:pic>
      <p:sp>
        <p:nvSpPr>
          <p:cNvPr id="49" name="object 9"/>
          <p:cNvSpPr txBox="1"/>
          <p:nvPr/>
        </p:nvSpPr>
        <p:spPr>
          <a:xfrm>
            <a:off x="2416100" y="3034590"/>
            <a:ext cx="4752146" cy="66684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Заглавие </a:t>
            </a:r>
          </a:p>
          <a:p>
            <a:pPr marL="241300" marR="5080" indent="-228600" algn="just">
              <a:spcBef>
                <a:spcPts val="600"/>
              </a:spcBef>
              <a:buAutoNum type="arabicPeriod"/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Емблема на ЕС и израза „Финансирано от Европейския съюз“ или „Съфинансирано от Европейския съюз“ </a:t>
            </a:r>
            <a:endParaRPr lang="ru-RU" sz="1200" spc="-35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1" name="object 17"/>
          <p:cNvSpPr txBox="1"/>
          <p:nvPr/>
        </p:nvSpPr>
        <p:spPr>
          <a:xfrm>
            <a:off x="2413035" y="2792024"/>
            <a:ext cx="374964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ЗАДЪЛЖИТЕЛНИ ЕЛЕМЕНТИ</a:t>
            </a:r>
            <a:r>
              <a:rPr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:</a:t>
            </a:r>
            <a:endParaRPr sz="1400" dirty="0">
              <a:solidFill>
                <a:srgbClr val="9EA921"/>
              </a:solidFill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52" name="object 9"/>
          <p:cNvSpPr txBox="1"/>
          <p:nvPr/>
        </p:nvSpPr>
        <p:spPr>
          <a:xfrm>
            <a:off x="2413035" y="3731706"/>
            <a:ext cx="4752146" cy="2867452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3. Лого(а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) на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партньор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4</a:t>
            </a: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Описание на проекта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5. Финансов принос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6. Продължителност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7. Изображение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8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Уебсайт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9</a:t>
            </a:r>
            <a:r>
              <a:rPr lang="ru-RU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. </a:t>
            </a:r>
            <a:r>
              <a:rPr lang="en-US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QR</a:t>
            </a:r>
            <a:r>
              <a:rPr lang="bg-BG" sz="1200" spc="-35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 код</a:t>
            </a:r>
          </a:p>
          <a:p>
            <a:pPr marL="12700" marR="5080" algn="just">
              <a:spcBef>
                <a:spcPts val="600"/>
              </a:spcBef>
            </a:pPr>
            <a:r>
              <a:rPr lang="bg-BG" sz="1200" spc="-35" dirty="0" smtClean="0">
                <a:latin typeface="Helen Bg Light" panose="02000003080000020004" pitchFamily="50" charset="-52"/>
                <a:cs typeface="Gill Sans MT"/>
              </a:rPr>
              <a:t>10. Отговорен за публикацията -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е понятие, което присъства в законодателството на някои държави-членки. Отнася се за субекта, който отговаря за конкретния билборд или плакат </a:t>
            </a:r>
            <a:r>
              <a:rPr lang="ru-RU" sz="1200" b="1" spc="-35" dirty="0">
                <a:latin typeface="Helen Bg Light" panose="02000003080000020004" pitchFamily="50" charset="-52"/>
                <a:cs typeface="Gill Sans MT"/>
              </a:rPr>
              <a:t>(най-вероятно бенефициент на проекта</a:t>
            </a:r>
            <a:r>
              <a:rPr lang="ru-RU" sz="1200" b="1" spc="-35" dirty="0" smtClean="0">
                <a:latin typeface="Helen Bg Light" panose="02000003080000020004" pitchFamily="50" charset="-52"/>
                <a:cs typeface="Gill Sans MT"/>
              </a:rPr>
              <a:t>).</a:t>
            </a:r>
          </a:p>
          <a:p>
            <a:pPr marL="12700" marR="5080" algn="just">
              <a:spcBef>
                <a:spcPts val="600"/>
              </a:spcBef>
            </a:pPr>
            <a:endParaRPr lang="ru-RU" sz="1200" b="1" spc="-35" dirty="0">
              <a:latin typeface="Helen Bg Light" panose="02000003080000020004" pitchFamily="50" charset="-52"/>
              <a:cs typeface="Gill Sans MT"/>
            </a:endParaRPr>
          </a:p>
        </p:txBody>
      </p:sp>
      <p:grpSp>
        <p:nvGrpSpPr>
          <p:cNvPr id="54" name="object 5"/>
          <p:cNvGrpSpPr/>
          <p:nvPr/>
        </p:nvGrpSpPr>
        <p:grpSpPr>
          <a:xfrm>
            <a:off x="5045073" y="7591464"/>
            <a:ext cx="2002571" cy="2809844"/>
            <a:chOff x="4662004" y="3388804"/>
            <a:chExt cx="2280920" cy="3200400"/>
          </a:xfrm>
        </p:grpSpPr>
        <p:pic>
          <p:nvPicPr>
            <p:cNvPr id="55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9035" y="3399841"/>
              <a:ext cx="2246731" cy="3177993"/>
            </a:xfrm>
            <a:prstGeom prst="rect">
              <a:avLst/>
            </a:prstGeom>
          </p:spPr>
        </p:pic>
        <p:sp>
          <p:nvSpPr>
            <p:cNvPr id="56" name="object 7"/>
            <p:cNvSpPr/>
            <p:nvPr/>
          </p:nvSpPr>
          <p:spPr>
            <a:xfrm>
              <a:off x="4668710" y="3395509"/>
              <a:ext cx="2267585" cy="3187065"/>
            </a:xfrm>
            <a:custGeom>
              <a:avLst/>
              <a:gdLst/>
              <a:ahLst/>
              <a:cxnLst/>
              <a:rect l="l" t="t" r="r" b="b"/>
              <a:pathLst>
                <a:path w="2267584" h="3187065">
                  <a:moveTo>
                    <a:pt x="0" y="3186658"/>
                  </a:moveTo>
                  <a:lnTo>
                    <a:pt x="2267394" y="3186658"/>
                  </a:lnTo>
                  <a:lnTo>
                    <a:pt x="2267394" y="0"/>
                  </a:lnTo>
                  <a:lnTo>
                    <a:pt x="0" y="0"/>
                  </a:lnTo>
                  <a:lnTo>
                    <a:pt x="0" y="3186658"/>
                  </a:lnTo>
                  <a:close/>
                </a:path>
              </a:pathLst>
            </a:custGeom>
            <a:ln w="134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7" name="object 5"/>
          <p:cNvPicPr/>
          <p:nvPr/>
        </p:nvPicPr>
        <p:blipFill rotWithShape="1">
          <a:blip r:embed="rId4" cstate="print"/>
          <a:srcRect l="23960" r="25548"/>
          <a:stretch/>
        </p:blipFill>
        <p:spPr>
          <a:xfrm>
            <a:off x="2812062" y="7597351"/>
            <a:ext cx="2143824" cy="2793974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43894" y="6626105"/>
            <a:ext cx="3006438" cy="740452"/>
            <a:chOff x="193962" y="5136772"/>
            <a:chExt cx="3006438" cy="740452"/>
          </a:xfrm>
        </p:grpSpPr>
        <p:sp>
          <p:nvSpPr>
            <p:cNvPr id="23" name="object 3"/>
            <p:cNvSpPr/>
            <p:nvPr/>
          </p:nvSpPr>
          <p:spPr>
            <a:xfrm>
              <a:off x="1861868" y="5256529"/>
              <a:ext cx="61594" cy="141605"/>
            </a:xfrm>
            <a:custGeom>
              <a:avLst/>
              <a:gdLst/>
              <a:ahLst/>
              <a:cxnLst/>
              <a:rect l="l" t="t" r="r" b="b"/>
              <a:pathLst>
                <a:path w="61594" h="141604">
                  <a:moveTo>
                    <a:pt x="61201" y="0"/>
                  </a:moveTo>
                  <a:lnTo>
                    <a:pt x="0" y="0"/>
                  </a:lnTo>
                  <a:lnTo>
                    <a:pt x="0" y="140995"/>
                  </a:lnTo>
                  <a:lnTo>
                    <a:pt x="61201" y="140995"/>
                  </a:lnTo>
                  <a:lnTo>
                    <a:pt x="61201" y="0"/>
                  </a:lnTo>
                  <a:close/>
                </a:path>
              </a:pathLst>
            </a:custGeom>
            <a:solidFill>
              <a:srgbClr val="3C83C4"/>
            </a:solidFill>
          </p:spPr>
          <p:txBody>
            <a:bodyPr wrap="square" lIns="0" tIns="0" rIns="0" bIns="0" rtlCol="0"/>
            <a:lstStyle/>
            <a:p>
              <a:endParaRPr sz="1200">
                <a:latin typeface="Helen Bg Light" panose="02000003080000020004" pitchFamily="50" charset="-52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93962" y="5136772"/>
              <a:ext cx="3006438" cy="740452"/>
              <a:chOff x="193962" y="5136772"/>
              <a:chExt cx="3006438" cy="740452"/>
            </a:xfrm>
          </p:grpSpPr>
          <p:sp>
            <p:nvSpPr>
              <p:cNvPr id="25" name="Pentagon 24"/>
              <p:cNvSpPr/>
              <p:nvPr/>
            </p:nvSpPr>
            <p:spPr>
              <a:xfrm>
                <a:off x="194152" y="5136772"/>
                <a:ext cx="3006248" cy="740452"/>
              </a:xfrm>
              <a:prstGeom prst="homePlate">
                <a:avLst/>
              </a:prstGeom>
              <a:solidFill>
                <a:srgbClr val="9EA92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g-BG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93962" y="5136772"/>
                <a:ext cx="200123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в няколко лесни стъпки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готови 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за печат pdf файлове за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билбордове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постоянни табели и </a:t>
                </a:r>
                <a:endParaRPr lang="ru-RU" sz="1000" spc="-15" dirty="0" smtClean="0">
                  <a:solidFill>
                    <a:schemeClr val="bg1"/>
                  </a:solidFill>
                  <a:latin typeface="Helen Bg Light" panose="02000003080000020004" pitchFamily="50" charset="-52"/>
                  <a:cs typeface="Gill Sans MT"/>
                </a:endParaRPr>
              </a:p>
              <a:p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плакати</a:t>
                </a:r>
                <a:r>
                  <a:rPr lang="ru-RU" sz="1000" spc="-15" dirty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, специфични за </a:t>
                </a:r>
                <a:r>
                  <a:rPr lang="ru-RU" sz="1000" spc="-15" dirty="0" smtClean="0">
                    <a:solidFill>
                      <a:schemeClr val="bg1"/>
                    </a:solidFill>
                    <a:latin typeface="Helen Bg Light" panose="02000003080000020004" pitchFamily="50" charset="-52"/>
                    <a:cs typeface="Gill Sans MT"/>
                  </a:rPr>
                  <a:t>проекта</a:t>
                </a:r>
                <a:endParaRPr lang="bg-BG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085759" y="5212606"/>
                <a:ext cx="8536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bg-BG" sz="1400" cap="small" dirty="0" smtClean="0">
                    <a:hlinkClick r:id="rId5"/>
                  </a:rPr>
                  <a:t>Онлайн</a:t>
                </a:r>
              </a:p>
              <a:p>
                <a:pPr algn="ctr"/>
                <a:r>
                  <a:rPr lang="bg-BG" sz="1400" cap="small" dirty="0" smtClean="0">
                    <a:hlinkClick r:id="rId5"/>
                  </a:rPr>
                  <a:t>генератор</a:t>
                </a:r>
                <a:endParaRPr lang="bg-BG" sz="1400" cap="small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167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63217" y="1408569"/>
            <a:ext cx="4752146" cy="269817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Стикерите са незадължителни елементи за подобряване на видимостта на подкрепата от ЕС. Тъй като не са нормативно изискване,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те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не могат да заменят билбордове,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постоянните табели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или плакати. Въпреки това, тяхното интелигентно използване може значително да допринесе за комуникационните усилия чрез конкретно показване на обекти, които са финансирани от ЕС. </a:t>
            </a:r>
            <a:endParaRPr lang="ru-RU" sz="1200" spc="-35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Те са по-гъвкави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и могат лесно да бъдат поставени на различни места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. Създадени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са стикери на всички езици на ЕС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със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изявлението за съфинансиране. Цветовете на долната лента използват официалните цветове на целите на политиката за 2021-2027 г. Можете да ги намерите на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следния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  <a:hlinkClick r:id="rId2"/>
              </a:rPr>
              <a:t>линк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в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центъра за изтегляне. Когато ги отпечатвате, не забравяйте да вземете под внимание разположението на стикера, за да определите правилното качество и здравина на стикера, както и лепкавата страна (предна или задна).</a:t>
            </a: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60152" y="1020875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defTabSz="914400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lang="en-GB" sz="1200" kern="0" cap="small" spc="85" dirty="0" smtClean="0">
                <a:latin typeface="Helen Bg Light" panose="02000003080000020004" pitchFamily="50" charset="-52"/>
              </a:rPr>
              <a:t>4.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3 Темплейт на стикер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pic>
        <p:nvPicPr>
          <p:cNvPr id="18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32768" y="4457853"/>
            <a:ext cx="3760434" cy="1768703"/>
          </a:xfrm>
          <a:prstGeom prst="rect">
            <a:avLst/>
          </a:prstGeom>
        </p:spPr>
      </p:pic>
      <p:pic>
        <p:nvPicPr>
          <p:cNvPr id="20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077" y="6633595"/>
            <a:ext cx="4248711" cy="3728596"/>
          </a:xfrm>
          <a:prstGeom prst="rect">
            <a:avLst/>
          </a:prstGeom>
        </p:spPr>
      </p:pic>
      <p:pic>
        <p:nvPicPr>
          <p:cNvPr id="21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568888" y="6633595"/>
            <a:ext cx="3041041" cy="3728596"/>
          </a:xfrm>
          <a:prstGeom prst="rect">
            <a:avLst/>
          </a:prstGeom>
        </p:spPr>
      </p:pic>
      <p:sp>
        <p:nvSpPr>
          <p:cNvPr id="29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411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4689443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74288" y="1673485"/>
            <a:ext cx="4846455" cy="1220847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Повишаването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на осведомеността относно програмата или проекта е най-честата причина за закупуване на промоционални артикули.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Това обикновено са</a:t>
            </a:r>
            <a:r>
              <a:rPr lang="en-US" sz="1200" spc="-35" dirty="0" smtClean="0">
                <a:latin typeface="Helen Bg Light" panose="02000003080000020004" pitchFamily="50" charset="-52"/>
                <a:cs typeface="Gill Sans MT"/>
              </a:rPr>
              <a:t>: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Те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могат да се използват </a:t>
            </a:r>
            <a:r>
              <a:rPr lang="bg-BG" sz="1200" spc="-35" dirty="0" smtClean="0">
                <a:latin typeface="Helen Bg Light" panose="02000003080000020004" pitchFamily="50" charset="-52"/>
                <a:cs typeface="Gill Sans MT"/>
              </a:rPr>
              <a:t>за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раздаване на събития, конференции, изложби или в други кампании за повишаване на осведомеността.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Тези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комуникационни материали трябва да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включват</a:t>
            </a:r>
            <a:r>
              <a:rPr lang="en-US" sz="1200" spc="-35" dirty="0" smtClean="0">
                <a:latin typeface="Helen Bg Light" panose="02000003080000020004" pitchFamily="50" charset="-52"/>
                <a:cs typeface="Gill Sans MT"/>
              </a:rPr>
              <a:t>:</a:t>
            </a: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lang="bg-BG" sz="25300" dirty="0">
              <a:latin typeface="Trebuchet MS"/>
              <a:cs typeface="Trebuchet MS"/>
            </a:endParaRPr>
          </a:p>
        </p:txBody>
      </p:sp>
      <p:pic>
        <p:nvPicPr>
          <p:cNvPr id="13" name="object 7"/>
          <p:cNvPicPr/>
          <p:nvPr/>
        </p:nvPicPr>
        <p:blipFill rotWithShape="1">
          <a:blip r:embed="rId2" cstate="print"/>
          <a:srcRect t="23903" r="37219"/>
          <a:stretch/>
        </p:blipFill>
        <p:spPr>
          <a:xfrm>
            <a:off x="4167688" y="5074296"/>
            <a:ext cx="1411701" cy="2078105"/>
          </a:xfrm>
          <a:prstGeom prst="rect">
            <a:avLst/>
          </a:prstGeom>
        </p:spPr>
      </p:pic>
      <p:pic>
        <p:nvPicPr>
          <p:cNvPr id="1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5072" y="5081920"/>
            <a:ext cx="2074602" cy="2070482"/>
          </a:xfrm>
          <a:prstGeom prst="rect">
            <a:avLst/>
          </a:prstGeom>
        </p:spPr>
      </p:pic>
      <p:pic>
        <p:nvPicPr>
          <p:cNvPr id="20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5081920"/>
            <a:ext cx="2740364" cy="2070482"/>
          </a:xfrm>
          <a:prstGeom prst="rect">
            <a:avLst/>
          </a:prstGeom>
        </p:spPr>
      </p:pic>
      <p:pic>
        <p:nvPicPr>
          <p:cNvPr id="21" name="object 4"/>
          <p:cNvPicPr/>
          <p:nvPr/>
        </p:nvPicPr>
        <p:blipFill rotWithShape="1">
          <a:blip r:embed="rId5" cstate="print"/>
          <a:srcRect l="20274" r="15427"/>
          <a:stretch/>
        </p:blipFill>
        <p:spPr>
          <a:xfrm>
            <a:off x="2509383" y="5081920"/>
            <a:ext cx="1673817" cy="20704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9444" y="7403273"/>
            <a:ext cx="503863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200" dirty="0" smtClean="0">
                <a:latin typeface="Helen Bg Light" panose="02000003080000020004" pitchFamily="50" charset="-52"/>
              </a:rPr>
              <a:t>Обмислете</a:t>
            </a:r>
            <a:r>
              <a:rPr lang="en-US" sz="1200" dirty="0" smtClean="0">
                <a:latin typeface="Helen Bg Light" panose="02000003080000020004" pitchFamily="50" charset="-52"/>
              </a:rPr>
              <a:t>:</a:t>
            </a:r>
          </a:p>
          <a:p>
            <a:pPr algn="just"/>
            <a:r>
              <a:rPr lang="ru-RU" sz="1200" dirty="0" smtClean="0">
                <a:latin typeface="Helen Bg Light" panose="02000003080000020004" pitchFamily="50" charset="-52"/>
              </a:rPr>
              <a:t>При </a:t>
            </a:r>
            <a:r>
              <a:rPr lang="ru-RU" sz="1200" dirty="0">
                <a:latin typeface="Helen Bg Light" panose="02000003080000020004" pitchFamily="50" charset="-52"/>
              </a:rPr>
              <a:t>производството на </a:t>
            </a:r>
            <a:r>
              <a:rPr lang="bg-BG" sz="1200" dirty="0" smtClean="0">
                <a:latin typeface="Helen Bg Light" panose="02000003080000020004" pitchFamily="50" charset="-52"/>
              </a:rPr>
              <a:t>промоционални и информационни материали с</a:t>
            </a:r>
            <a:r>
              <a:rPr lang="ru-RU" sz="1200" dirty="0" smtClean="0">
                <a:latin typeface="Helen Bg Light" panose="02000003080000020004" pitchFamily="50" charset="-52"/>
              </a:rPr>
              <a:t>и </a:t>
            </a:r>
            <a:r>
              <a:rPr lang="ru-RU" sz="1200" dirty="0">
                <a:latin typeface="Helen Bg Light" panose="02000003080000020004" pitchFamily="50" charset="-52"/>
              </a:rPr>
              <a:t>струва да отделите минута, за да разгледате тяхното въздействие върху околната среда, социално и икономическо</a:t>
            </a:r>
            <a:r>
              <a:rPr lang="ru-RU" sz="1200" dirty="0" smtClean="0">
                <a:latin typeface="Helen Bg Light" panose="02000003080000020004" pitchFamily="50" charset="-52"/>
              </a:rPr>
              <a:t>:</a:t>
            </a:r>
            <a:endParaRPr lang="en-US" sz="1200" dirty="0" smtClean="0">
              <a:latin typeface="Helen Bg Light" panose="02000003080000020004" pitchFamily="50" charset="-52"/>
            </a:endParaRP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</a:rPr>
              <a:t>Предпочитайте </a:t>
            </a:r>
            <a:r>
              <a:rPr lang="ru-RU" sz="1100" dirty="0">
                <a:latin typeface="Helen Bg Light" panose="02000003080000020004" pitchFamily="50" charset="-52"/>
              </a:rPr>
              <a:t>предмети, които са необходими и имат висока потребителска </a:t>
            </a:r>
            <a:r>
              <a:rPr lang="ru-RU" sz="1100" dirty="0" smtClean="0">
                <a:latin typeface="Helen Bg Light" panose="02000003080000020004" pitchFamily="50" charset="-52"/>
              </a:rPr>
              <a:t>стойност</a:t>
            </a:r>
            <a:endParaRPr lang="en-US" sz="1100" dirty="0" smtClean="0">
              <a:latin typeface="Helen Bg Light" panose="02000003080000020004" pitchFamily="50" charset="-52"/>
            </a:endParaRP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</a:rPr>
              <a:t>Предпочитайте </a:t>
            </a:r>
            <a:r>
              <a:rPr lang="ru-RU" sz="1100" dirty="0">
                <a:latin typeface="Helen Bg Light" panose="02000003080000020004" pitchFamily="50" charset="-52"/>
              </a:rPr>
              <a:t>европейски и местни продукти </a:t>
            </a:r>
            <a:endParaRPr lang="ru-RU" sz="1100" dirty="0" smtClean="0">
              <a:latin typeface="Helen Bg Light" panose="02000003080000020004" pitchFamily="50" charset="-52"/>
            </a:endParaRP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</a:rPr>
              <a:t>Предпочитайте </a:t>
            </a:r>
            <a:r>
              <a:rPr lang="ru-RU" sz="1100" dirty="0">
                <a:latin typeface="Helen Bg Light" panose="02000003080000020004" pitchFamily="50" charset="-52"/>
              </a:rPr>
              <a:t>издръжливи, екологично чисти </a:t>
            </a:r>
            <a:r>
              <a:rPr lang="ru-RU" sz="1100" dirty="0" smtClean="0">
                <a:latin typeface="Helen Bg Light" panose="02000003080000020004" pitchFamily="50" charset="-52"/>
              </a:rPr>
              <a:t>материали</a:t>
            </a:r>
            <a:endParaRPr lang="en-US" sz="1100" dirty="0" smtClean="0">
              <a:latin typeface="Helen Bg Light" panose="02000003080000020004" pitchFamily="50" charset="-52"/>
            </a:endParaRP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</a:rPr>
              <a:t>Предпочитайте предмети </a:t>
            </a:r>
            <a:r>
              <a:rPr lang="ru-RU" sz="1100" dirty="0">
                <a:latin typeface="Helen Bg Light" panose="02000003080000020004" pitchFamily="50" charset="-52"/>
              </a:rPr>
              <a:t>и дизайни за многократна </a:t>
            </a:r>
            <a:r>
              <a:rPr lang="ru-RU" sz="1100" dirty="0" smtClean="0">
                <a:latin typeface="Helen Bg Light" panose="02000003080000020004" pitchFamily="50" charset="-52"/>
              </a:rPr>
              <a:t>употреба</a:t>
            </a:r>
            <a:endParaRPr lang="en-US" sz="1100" dirty="0" smtClean="0">
              <a:latin typeface="Helen Bg Light" panose="02000003080000020004" pitchFamily="50" charset="-52"/>
            </a:endParaRP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>
                <a:latin typeface="Helen Bg Light" panose="02000003080000020004" pitchFamily="50" charset="-52"/>
              </a:rPr>
              <a:t>И</a:t>
            </a:r>
            <a:r>
              <a:rPr lang="ru-RU" sz="1100" dirty="0" smtClean="0">
                <a:latin typeface="Helen Bg Light" panose="02000003080000020004" pitchFamily="50" charset="-52"/>
              </a:rPr>
              <a:t>збягвайте </a:t>
            </a:r>
            <a:r>
              <a:rPr lang="ru-RU" sz="1100" dirty="0">
                <a:latin typeface="Helen Bg Light" panose="02000003080000020004" pitchFamily="50" charset="-52"/>
              </a:rPr>
              <a:t>еднократна употреба, например в банери избягвайте дати и останете </a:t>
            </a:r>
            <a:r>
              <a:rPr lang="ru-RU" sz="1100" dirty="0" smtClean="0">
                <a:latin typeface="Helen Bg Light" panose="02000003080000020004" pitchFamily="50" charset="-52"/>
              </a:rPr>
              <a:t>общи</a:t>
            </a: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</a:rPr>
              <a:t>Печатни информационни материали като б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рошури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, дипляни, листовки, информационни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бюлетини и т.н. е добре да се ползват само ако целевата аудитория няма достъп до онлайн информация и интернет </a:t>
            </a:r>
            <a:r>
              <a:rPr lang="en-US" sz="1100" dirty="0">
                <a:latin typeface="Helen Bg Light" panose="02000003080000020004" pitchFamily="50" charset="-52"/>
              </a:rPr>
              <a:t>(</a:t>
            </a:r>
            <a:r>
              <a:rPr lang="bg-BG" sz="1100" dirty="0">
                <a:latin typeface="Helen Bg Light" panose="02000003080000020004" pitchFamily="50" charset="-52"/>
              </a:rPr>
              <a:t>възрастни </a:t>
            </a:r>
            <a:r>
              <a:rPr lang="bg-BG" sz="1100" dirty="0" smtClean="0">
                <a:latin typeface="Helen Bg Light" panose="02000003080000020004" pitchFamily="50" charset="-52"/>
              </a:rPr>
              <a:t>хора, хора с увреждания и др.</a:t>
            </a:r>
            <a:r>
              <a:rPr lang="en-US" sz="1100" dirty="0" smtClean="0">
                <a:latin typeface="Helen Bg Light" panose="02000003080000020004" pitchFamily="50" charset="-52"/>
              </a:rPr>
              <a:t>)</a:t>
            </a:r>
            <a:endParaRPr lang="bg-BG" sz="1100" dirty="0">
              <a:latin typeface="Helen Bg Light" panose="02000003080000020004" pitchFamily="50" charset="-52"/>
            </a:endParaRPr>
          </a:p>
        </p:txBody>
      </p:sp>
      <p:sp>
        <p:nvSpPr>
          <p:cNvPr id="14" name="object 3"/>
          <p:cNvSpPr txBox="1">
            <a:spLocks/>
          </p:cNvSpPr>
          <p:nvPr/>
        </p:nvSpPr>
        <p:spPr>
          <a:xfrm>
            <a:off x="2479520" y="1345724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en-GB" sz="1200" kern="0" cap="small" spc="85" dirty="0" smtClean="0">
                <a:latin typeface="Helen Bg Light" panose="02000003080000020004" pitchFamily="50" charset="-52"/>
              </a:rPr>
              <a:t>4.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4 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Промоционални 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и печатни материали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16" name="object 9"/>
          <p:cNvSpPr txBox="1"/>
          <p:nvPr/>
        </p:nvSpPr>
        <p:spPr>
          <a:xfrm>
            <a:off x="2441650" y="4417871"/>
            <a:ext cx="4752146" cy="40523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indent="-228600" algn="just">
              <a:spcBef>
                <a:spcPts val="300"/>
              </a:spcBef>
              <a:buAutoNum type="arabicPeriod"/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Емблема на ЕС и изявлението за финансиране „Финансирано от Европейския съюз“ или „Съфинансирано от Европейския съюз“ </a:t>
            </a:r>
            <a:endParaRPr lang="ru-RU" sz="1200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9" name="object 17"/>
          <p:cNvSpPr txBox="1"/>
          <p:nvPr/>
        </p:nvSpPr>
        <p:spPr>
          <a:xfrm>
            <a:off x="2403773" y="4155446"/>
            <a:ext cx="335103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ЗАДЪЛЖИТЕЛНИ ЕЛЕМЕНТИ</a:t>
            </a:r>
            <a:r>
              <a:rPr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:</a:t>
            </a:r>
            <a:endParaRPr sz="1400" dirty="0">
              <a:solidFill>
                <a:srgbClr val="9EA921"/>
              </a:solidFill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403773" y="3059863"/>
            <a:ext cx="4854276" cy="884376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object 11"/>
          <p:cNvSpPr txBox="1"/>
          <p:nvPr/>
        </p:nvSpPr>
        <p:spPr>
          <a:xfrm>
            <a:off x="2159879" y="3090101"/>
            <a:ext cx="5184140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/>
          <a:p>
            <a:pPr marL="237490" marR="229235" algn="ctr"/>
            <a:r>
              <a:rPr lang="bg-BG" sz="1100" dirty="0" smtClean="0">
                <a:latin typeface="Helen Bg Light" panose="02000003080000020004" pitchFamily="50" charset="-52"/>
              </a:rPr>
              <a:t>б</a:t>
            </a:r>
            <a:r>
              <a:rPr lang="en-US" sz="1100" dirty="0" smtClean="0">
                <a:latin typeface="Helen Bg Light" panose="02000003080000020004" pitchFamily="50" charset="-52"/>
              </a:rPr>
              <a:t>)</a:t>
            </a:r>
            <a:r>
              <a:rPr lang="bg-BG" sz="1100" dirty="0" smtClean="0">
                <a:latin typeface="Helen Bg Light" panose="02000003080000020004" pitchFamily="50" charset="-52"/>
              </a:rPr>
              <a:t> </a:t>
            </a:r>
            <a:r>
              <a:rPr lang="ru-RU" sz="1100" dirty="0" smtClean="0">
                <a:latin typeface="Helen Bg Light" panose="02000003080000020004" pitchFamily="50" charset="-52"/>
              </a:rPr>
              <a:t>по </a:t>
            </a:r>
            <a:r>
              <a:rPr lang="ru-RU" sz="1100" dirty="0">
                <a:latin typeface="Helen Bg Light" panose="02000003080000020004" pitchFamily="50" charset="-52"/>
              </a:rPr>
              <a:t>видим начин </a:t>
            </a:r>
            <a:r>
              <a:rPr lang="ru-RU" sz="1100" dirty="0">
                <a:solidFill>
                  <a:srgbClr val="3C83C4"/>
                </a:solidFill>
                <a:latin typeface="Helen Bg Light" panose="02000003080000020004" pitchFamily="50" charset="-52"/>
              </a:rPr>
              <a:t>текст, подчертаващ подкрепата от Съюза</a:t>
            </a:r>
            <a:r>
              <a:rPr lang="ru-RU" sz="1100" dirty="0">
                <a:latin typeface="Helen Bg Light" panose="02000003080000020004" pitchFamily="50" charset="-52"/>
              </a:rPr>
              <a:t>, </a:t>
            </a:r>
            <a:endParaRPr lang="ru-RU" sz="1100" dirty="0" smtClean="0"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в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документите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и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комуникационните материали</a:t>
            </a:r>
            <a:r>
              <a:rPr lang="bg-BG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endParaRPr lang="bg-BG" sz="1100" dirty="0" smtClean="0">
              <a:solidFill>
                <a:srgbClr val="9EA921"/>
              </a:solidFill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свързани </a:t>
            </a:r>
            <a:r>
              <a:rPr lang="ru-RU" sz="1100" dirty="0">
                <a:latin typeface="Helen Bg Light" panose="02000003080000020004" pitchFamily="50" charset="-52"/>
              </a:rPr>
              <a:t>с изпълнението на операцията и </a:t>
            </a:r>
            <a:endParaRPr lang="ru-RU" sz="1100" dirty="0" smtClean="0"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предназначени </a:t>
            </a:r>
            <a:r>
              <a:rPr lang="ru-RU" sz="1100" dirty="0">
                <a:latin typeface="Helen Bg Light" panose="02000003080000020004" pitchFamily="50" charset="-52"/>
              </a:rPr>
              <a:t>за обществеността или за участниците;</a:t>
            </a:r>
            <a:endParaRPr sz="11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3" name="object 2"/>
          <p:cNvSpPr txBox="1"/>
          <p:nvPr/>
        </p:nvSpPr>
        <p:spPr>
          <a:xfrm>
            <a:off x="349077" y="302855"/>
            <a:ext cx="131699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ФИЗИЧЕСКИ ВИЗУАЛНИ ЕЛЕМЕНТИ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2542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11594" y="3045814"/>
            <a:ext cx="4846455" cy="232884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За операции от стратегическо значение и операции с общ размер на разходите над </a:t>
            </a:r>
            <a:r>
              <a:rPr lang="ru-RU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10 000 000 евро.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Бенефициентът организира според случая </a:t>
            </a:r>
            <a:r>
              <a:rPr lang="ru-RU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комуникационна проява или дейност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 привлича своевременно за участие Комисията и отговорния управляващ орган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Организирането на такава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проява или дейност, в идеалния случай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следва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да бъде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при откриването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 проекта. Управляващият орган и Комисията следва да бъдат уведомени своевременно,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да им се даде възможност да присъстват на проявата. Проявата или дейността следва да бъдат достъпни за медиите, а евентуалните крайни потребители следва да бъдат поканени да разгледат за първи път новите постижения.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Подобни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дейности могат да включват ден на отворените врати по време на изпълнението на проекта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</a:t>
            </a:r>
            <a:endParaRPr lang="ru-RU" sz="1200" spc="-35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4" name="object 5"/>
          <p:cNvSpPr txBox="1"/>
          <p:nvPr/>
        </p:nvSpPr>
        <p:spPr>
          <a:xfrm>
            <a:off x="2411594" y="1868360"/>
            <a:ext cx="56940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02030"/>
            <a:r>
              <a:rPr lang="ru-RU" sz="2000" b="1" spc="135" dirty="0" smtClean="0">
                <a:latin typeface="Gill Sans MT"/>
                <a:cs typeface="Gill Sans MT"/>
              </a:rPr>
              <a:t>СЪБИТИЯ</a:t>
            </a:r>
            <a:endParaRPr lang="ru-RU" sz="2000" b="1" dirty="0">
              <a:latin typeface="Gill Sans MT"/>
              <a:cs typeface="Gill Sans M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95267" y="1714472"/>
            <a:ext cx="864407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object 3"/>
          <p:cNvSpPr txBox="1">
            <a:spLocks/>
          </p:cNvSpPr>
          <p:nvPr/>
        </p:nvSpPr>
        <p:spPr>
          <a:xfrm>
            <a:off x="2416826" y="2691878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defTabSz="914400" fontAlgn="auto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lang="en-GB" sz="1200" kern="0" cap="small" spc="85" dirty="0" smtClean="0">
                <a:latin typeface="Helen Bg Light" panose="02000003080000020004" pitchFamily="50" charset="-52"/>
              </a:rPr>
              <a:t>5.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1 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Събития за проекти над 10 000 000 евро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29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Trebuchet MS"/>
                <a:cs typeface="Trebuchet MS"/>
              </a:rPr>
              <a:t>СЪБИТИЯ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30" name="object 6"/>
          <p:cNvPicPr/>
          <p:nvPr/>
        </p:nvPicPr>
        <p:blipFill rotWithShape="1">
          <a:blip r:embed="rId2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31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33" y="4166588"/>
            <a:ext cx="1624392" cy="160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7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438582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Trebuchet MS"/>
                <a:cs typeface="Trebuchet MS"/>
              </a:rPr>
              <a:t>ВРЪЗКИ С ОБЩЕСТВЕНОСТТА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6" name="object 9"/>
          <p:cNvSpPr txBox="1"/>
          <p:nvPr/>
        </p:nvSpPr>
        <p:spPr>
          <a:xfrm>
            <a:off x="2460152" y="4044204"/>
            <a:ext cx="4846455" cy="422166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en-US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6</a:t>
            </a:r>
            <a:r>
              <a:rPr lang="ru-RU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.1. Публични </a:t>
            </a:r>
            <a:r>
              <a:rPr lang="ru-RU" sz="1200" cap="small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изказвания, презентации, интервюта и участие в събития</a:t>
            </a:r>
          </a:p>
          <a:p>
            <a:pPr marL="12700" marR="5080" algn="just">
              <a:spcBef>
                <a:spcPts val="300"/>
              </a:spcBef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При всякакъв вид публични изяви, участие в събития и даване на интервюта от страна на представители на бенефициента, свързани с проекта, в изказванията и словата </a:t>
            </a:r>
            <a:r>
              <a:rPr lang="bg-BG" sz="1200" dirty="0" smtClean="0">
                <a:latin typeface="Helen Bg Light" panose="02000003080000020004" pitchFamily="50" charset="-52"/>
                <a:cs typeface="Gill Sans MT"/>
              </a:rPr>
              <a:t>следва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да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се подчертае </a:t>
            </a:r>
            <a:r>
              <a:rPr lang="ru-RU" sz="120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ролята на Европейския съюз за осъществяването на проекта.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Може да се спомене и съответната програма. Препоръчително е да се спомене и стойността на безвъзмездната финансова помощ.</a:t>
            </a:r>
          </a:p>
          <a:p>
            <a:pPr marL="12700" marR="5080" algn="just">
              <a:spcBef>
                <a:spcPts val="300"/>
              </a:spcBef>
            </a:pPr>
            <a:endParaRPr lang="ru-RU" sz="120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300"/>
              </a:spcBef>
            </a:pPr>
            <a:r>
              <a:rPr lang="en-US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6</a:t>
            </a:r>
            <a:r>
              <a:rPr lang="ru-RU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.2.</a:t>
            </a:r>
            <a:r>
              <a:rPr lang="ru-RU" sz="1200" cap="small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Платени </a:t>
            </a:r>
            <a:r>
              <a:rPr lang="ru-RU" sz="1200" cap="small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публикации и излъчвания</a:t>
            </a:r>
          </a:p>
          <a:p>
            <a:pPr marL="12700" marR="5080" algn="just">
              <a:spcBef>
                <a:spcPts val="300"/>
              </a:spcBef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Всички платени публикации и излъчвания (рекламни карета, рекламни спотове, заставки, репортажи, филми, и др.) трябва да съдържат минимум следната информация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:</a:t>
            </a:r>
          </a:p>
          <a:p>
            <a:pPr marL="184150" marR="5080" indent="-171450" algn="just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В началото и в края на репортажа/филма/рекламния спот следва да се обяви по видим начин подкрепата от ЕС, вкл. с емблемата на ЕС и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"Съфинансирано от Европейския съюз". </a:t>
            </a:r>
          </a:p>
          <a:p>
            <a:pPr marL="184150" marR="5080" indent="-171450" algn="just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платени публикации в печатни и онлайн медии, следва на видимо място да бъде поставена емблемата на ЕС заедно с текста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"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Съфинансирано от Европейския съюз".</a:t>
            </a:r>
          </a:p>
          <a:p>
            <a:pPr marL="12700" marR="5080" algn="just">
              <a:spcBef>
                <a:spcPts val="300"/>
              </a:spcBef>
            </a:pPr>
            <a:endParaRPr lang="ru-RU" sz="120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300"/>
              </a:spcBef>
            </a:pPr>
            <a:r>
              <a:rPr lang="en-US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6</a:t>
            </a:r>
            <a:r>
              <a:rPr lang="ru-RU" sz="1200" cap="small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.3</a:t>
            </a:r>
            <a:r>
              <a:rPr lang="ru-RU" sz="1200" cap="small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. ПР публикации - подготвени от бенефициенти материали, които се изпращат  към медиите</a:t>
            </a:r>
          </a:p>
        </p:txBody>
      </p:sp>
      <p:sp>
        <p:nvSpPr>
          <p:cNvPr id="18" name="object 3"/>
          <p:cNvSpPr txBox="1">
            <a:spLocks/>
          </p:cNvSpPr>
          <p:nvPr/>
        </p:nvSpPr>
        <p:spPr>
          <a:xfrm>
            <a:off x="2393477" y="1280352"/>
            <a:ext cx="503655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en-GB" sz="1200" kern="0" cap="small" spc="85" dirty="0" smtClean="0">
                <a:latin typeface="Helen Bg Light" panose="02000003080000020004" pitchFamily="50" charset="-52"/>
              </a:rPr>
              <a:t>6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. 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Връзки с обществеността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19" name="object 9"/>
          <p:cNvSpPr txBox="1"/>
          <p:nvPr/>
        </p:nvSpPr>
        <p:spPr>
          <a:xfrm>
            <a:off x="2412149" y="2077059"/>
            <a:ext cx="4752146" cy="628377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indent="-228600" algn="just">
              <a:spcBef>
                <a:spcPts val="300"/>
              </a:spcBef>
              <a:buAutoNum type="arabicPeriod"/>
            </a:pP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Емблема на ЕС и изявлението за финансиране „Съфинансирано от Европейския съюз“</a:t>
            </a:r>
            <a:endParaRPr lang="ru-RU" sz="1200" dirty="0">
              <a:solidFill>
                <a:srgbClr val="FF0000"/>
              </a:solidFill>
              <a:latin typeface="Helen Bg Light" panose="02000003080000020004" pitchFamily="50" charset="-52"/>
              <a:cs typeface="Gill Sans MT"/>
            </a:endParaRPr>
          </a:p>
          <a:p>
            <a:pPr marL="241300" marR="5080" indent="-228600" algn="just">
              <a:spcBef>
                <a:spcPts val="300"/>
              </a:spcBef>
              <a:buAutoNum type="arabicPeriod"/>
            </a:pPr>
            <a:endParaRPr lang="ru-RU" sz="1200" dirty="0" smtClean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0" name="object 17"/>
          <p:cNvSpPr txBox="1"/>
          <p:nvPr/>
        </p:nvSpPr>
        <p:spPr>
          <a:xfrm>
            <a:off x="2393477" y="1700422"/>
            <a:ext cx="388349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ЗАДЪЛЖИТЕЛНИ ЕЛЕМЕНТИ</a:t>
            </a:r>
            <a:r>
              <a:rPr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:</a:t>
            </a:r>
            <a:endParaRPr sz="1400" dirty="0">
              <a:solidFill>
                <a:srgbClr val="9EA921"/>
              </a:solidFill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21" name="object 9"/>
          <p:cNvSpPr txBox="1"/>
          <p:nvPr/>
        </p:nvSpPr>
        <p:spPr>
          <a:xfrm>
            <a:off x="2442205" y="2945377"/>
            <a:ext cx="4752146" cy="13747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3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2.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наименованието на проекта;</a:t>
            </a:r>
          </a:p>
          <a:p>
            <a:pPr marL="12700" marR="5080" algn="just">
              <a:spcBef>
                <a:spcPts val="3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3. наименование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на програмата;</a:t>
            </a:r>
          </a:p>
          <a:p>
            <a:pPr marL="12700" marR="5080" algn="just">
              <a:spcBef>
                <a:spcPts val="300"/>
              </a:spcBef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4. наименование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на бенефициента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;</a:t>
            </a:r>
          </a:p>
          <a:p>
            <a:pPr marL="12700" marR="5080" algn="just">
              <a:spcBef>
                <a:spcPts val="300"/>
              </a:spcBef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5.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финансов принос</a:t>
            </a:r>
            <a:endParaRPr lang="ru-RU" sz="1200" spc="-35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300"/>
              </a:spcBef>
            </a:pPr>
            <a:endParaRPr lang="ru-RU" sz="1200" spc="-35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  <a:p>
            <a:pPr marL="241300" marR="5080" indent="-228600" algn="just">
              <a:spcBef>
                <a:spcPts val="300"/>
              </a:spcBef>
              <a:buAutoNum type="arabicPeriod"/>
            </a:pPr>
            <a:endParaRPr lang="ru-RU" sz="1200" dirty="0" smtClean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4" name="object 17"/>
          <p:cNvSpPr txBox="1"/>
          <p:nvPr/>
        </p:nvSpPr>
        <p:spPr>
          <a:xfrm>
            <a:off x="2412149" y="2684861"/>
            <a:ext cx="3133196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defTabSz="914400">
              <a:spcBef>
                <a:spcPts val="5"/>
              </a:spcBef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ДОПЪЛНИТЕЛНИ ЕЛЕМЕНТИ</a:t>
            </a:r>
            <a:r>
              <a:rPr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:</a:t>
            </a:r>
            <a:endParaRPr sz="1400" dirty="0">
              <a:solidFill>
                <a:srgbClr val="9EA921"/>
              </a:solidFill>
              <a:latin typeface="Helen Bg Light" panose="02000003080000020004" pitchFamily="50" charset="-5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13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Trebuchet MS"/>
                <a:cs typeface="Trebuchet MS"/>
              </a:rPr>
              <a:t>ИЗКЛЮЧЕНИЯ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7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6" name="object 9"/>
          <p:cNvSpPr txBox="1"/>
          <p:nvPr/>
        </p:nvSpPr>
        <p:spPr>
          <a:xfrm>
            <a:off x="2393477" y="1714472"/>
            <a:ext cx="4846455" cy="58990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Когато Бенефициент по ЕСФ+ е физическо лице или операциите получават подкрепа по специфичната цел, определена в член 4, параграф 1, буква м) от Регламента за ЕСФ+, изискването от чл. 50, ал. 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1, по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буква г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) не </a:t>
            </a: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се прилага. </a:t>
            </a:r>
            <a:endParaRPr lang="en-US" sz="1200" dirty="0" smtClean="0"/>
          </a:p>
        </p:txBody>
      </p:sp>
      <p:sp>
        <p:nvSpPr>
          <p:cNvPr id="18" name="object 3"/>
          <p:cNvSpPr txBox="1">
            <a:spLocks/>
          </p:cNvSpPr>
          <p:nvPr/>
        </p:nvSpPr>
        <p:spPr>
          <a:xfrm>
            <a:off x="2393477" y="1280352"/>
            <a:ext cx="503655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bg-BG" sz="1200" kern="0" cap="small" spc="85" dirty="0" smtClean="0">
                <a:latin typeface="Helen Bg Light" panose="02000003080000020004" pitchFamily="50" charset="-52"/>
              </a:rPr>
              <a:t>7. Изкючения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8" name="object 9"/>
          <p:cNvSpPr txBox="1"/>
          <p:nvPr/>
        </p:nvSpPr>
        <p:spPr>
          <a:xfrm>
            <a:off x="2460152" y="2650626"/>
            <a:ext cx="4846455" cy="244425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В тези изключения попадат</a:t>
            </a:r>
            <a:r>
              <a:rPr lang="en-US" sz="1200" spc="-35" dirty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bg-BG" sz="1200" spc="-35" dirty="0" smtClean="0">
                <a:latin typeface="Helen Bg Light" panose="02000003080000020004" pitchFamily="50" charset="-52"/>
                <a:cs typeface="Gill Sans MT"/>
              </a:rPr>
              <a:t>проекти финансирани по</a:t>
            </a:r>
            <a:r>
              <a:rPr lang="en-US" sz="1200" spc="-35" dirty="0" smtClean="0">
                <a:latin typeface="Helen Bg Light" panose="02000003080000020004" pitchFamily="50" charset="-52"/>
                <a:cs typeface="Gill Sans MT"/>
              </a:rPr>
              <a:t>:</a:t>
            </a:r>
          </a:p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endParaRPr lang="en-US" sz="1200" spc="-35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b="1" spc="-35" dirty="0">
                <a:latin typeface="Helen Bg Light" panose="02000003080000020004" pitchFamily="50" charset="-52"/>
                <a:cs typeface="Gill Sans MT"/>
              </a:rPr>
              <a:t>Програма за храни и основно материално подпомагане 2021 – 2027 </a:t>
            </a:r>
            <a:r>
              <a:rPr lang="ru-RU" sz="1200" b="1" spc="-35" dirty="0" smtClean="0">
                <a:latin typeface="Helen Bg Light" panose="02000003080000020004" pitchFamily="50" charset="-52"/>
                <a:cs typeface="Gill Sans MT"/>
              </a:rPr>
              <a:t>г.</a:t>
            </a:r>
          </a:p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endParaRPr lang="ru-RU" sz="1200" spc="-35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При предоставянето на подпомагането в рамките на подкрепата от ЕСФ+ за</a:t>
            </a:r>
          </a:p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справяне с материалните лишения следва да се зачита достойнството и да се предотвратява стигматизирането на най-нуждаещите се лица (Регламент ЕС  1057/2021). Регламентите и спецификата на Програмата не изискват пакетите с хранителни продукти и хигиенни материали, както и пакетите за новородени, да бъдат брандирани със задължителните визуални реквизити, а само документацията към тях</a:t>
            </a:r>
            <a:r>
              <a:rPr lang="ru-RU" sz="1200" spc="-35" dirty="0" smtClean="0">
                <a:latin typeface="Helen Bg Light" panose="02000003080000020004" pitchFamily="50" charset="-52"/>
                <a:cs typeface="Gill Sans MT"/>
              </a:rPr>
              <a:t>.</a:t>
            </a:r>
            <a:endParaRPr lang="en-US" sz="1200" spc="-35" dirty="0" smtClean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93477" y="5167576"/>
            <a:ext cx="4846455" cy="22057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300"/>
              </a:spcBef>
              <a:tabLst>
                <a:tab pos="728980" algn="l"/>
              </a:tabLst>
              <a:defRPr/>
            </a:pPr>
            <a:r>
              <a:rPr lang="ru-RU" sz="1200" spc="-35" dirty="0">
                <a:latin typeface="Helen Bg Light" panose="02000003080000020004" pitchFamily="50" charset="-52"/>
                <a:cs typeface="Gill Sans MT"/>
              </a:rPr>
              <a:t>Фонд мениджър на финансови инструменти в България“ ЕАД</a:t>
            </a:r>
          </a:p>
        </p:txBody>
      </p:sp>
    </p:spTree>
    <p:extLst>
      <p:ext uri="{BB962C8B-B14F-4D97-AF65-F5344CB8AC3E}">
        <p14:creationId xmlns:p14="http://schemas.microsoft.com/office/powerpoint/2010/main" val="276282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/>
          <p:nvPr/>
        </p:nvSpPr>
        <p:spPr>
          <a:xfrm>
            <a:off x="2489687" y="3843967"/>
            <a:ext cx="4771152" cy="340606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Настоящият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Наръчник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има за цел да даде на бенефициентите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по програмите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ясни насоки за изпълнение на дейности за видимост, прозрачност и комуникация и за въвеждането на единни стандарти при визуализацията на подкрепата от Европейските фондове.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Той ще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намали допускането на грешки от технически характер при визуализацията на дейностите по проектите.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Този наръчник е общ инструмент и източник на информация за задължителните изисквания за мерките по видимост, прозрачност и комуникация на Европейския съюз (ЕС), начините и методите за тяхното изпълнение на ниво конкретен проект, както и ефективно предоставяне на информация по проектите, съфинансирани от различните фондове на ЕС.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Предвидените единни мерки се основават на Регламент (ЕС) №1060/2021 на Европейския парламент и на Съвета от 24 юни 2021 година (Регламент 1060/2021) за определяне на общо приложими разпоредби за Европейския фонд за регионално развитие, Европейския социален фонд плюс, Кохезионния фонд, Европейския фонд за морско дело, рибарство и аквакултури, Фонд за справедлив преход, фонд „Убежище, миграция и интеграция“, фонд „Вътрешна сигурност“ и Инструмент за финансова подкрепа за управлението на границите и визовата политика.</a:t>
            </a:r>
          </a:p>
        </p:txBody>
      </p:sp>
      <p:pic>
        <p:nvPicPr>
          <p:cNvPr id="16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6145" y="350209"/>
            <a:ext cx="262732" cy="14100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object 5"/>
          <p:cNvSpPr txBox="1"/>
          <p:nvPr/>
        </p:nvSpPr>
        <p:spPr>
          <a:xfrm>
            <a:off x="2489687" y="1714472"/>
            <a:ext cx="457611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ВЪВЕДЕНИЕ</a:t>
            </a:r>
            <a:endParaRPr lang="bg-BG" sz="2000" dirty="0"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262907" y="1714472"/>
            <a:ext cx="3296768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1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  <p:sp>
        <p:nvSpPr>
          <p:cNvPr id="12" name="object 9"/>
          <p:cNvSpPr txBox="1"/>
          <p:nvPr/>
        </p:nvSpPr>
        <p:spPr>
          <a:xfrm>
            <a:off x="2489687" y="7349107"/>
            <a:ext cx="4771152" cy="2790508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улеснение на бенефициентите са разработени:</a:t>
            </a:r>
          </a:p>
          <a:p>
            <a:pPr marL="641350" marR="5080" lvl="1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  <a:hlinkClick r:id="rId4"/>
              </a:rPr>
              <a:t>Онлайн </a:t>
            </a:r>
            <a:r>
              <a:rPr lang="ru-RU" sz="1100" dirty="0">
                <a:latin typeface="Helen Bg Light" panose="02000003080000020004" pitchFamily="50" charset="-52"/>
                <a:cs typeface="Gill Sans MT"/>
                <a:hlinkClick r:id="rId4"/>
              </a:rPr>
              <a:t>генератор</a:t>
            </a:r>
            <a:endParaRPr lang="ru-RU" sz="1100" dirty="0">
              <a:latin typeface="Helen Bg Light" panose="02000003080000020004" pitchFamily="50" charset="-52"/>
              <a:cs typeface="Gill Sans MT"/>
            </a:endParaRPr>
          </a:p>
          <a:p>
            <a:pPr marL="641350" marR="5080" lvl="1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  <a:hlinkClick r:id="rId5"/>
              </a:rPr>
              <a:t>Даунлоуд </a:t>
            </a:r>
            <a:r>
              <a:rPr lang="ru-RU" sz="1100" dirty="0">
                <a:latin typeface="Helen Bg Light" panose="02000003080000020004" pitchFamily="50" charset="-52"/>
                <a:cs typeface="Gill Sans MT"/>
                <a:hlinkClick r:id="rId5"/>
              </a:rPr>
              <a:t>център за визуални елементи</a:t>
            </a:r>
            <a:endParaRPr lang="ru-RU" sz="1100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Подробна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информация за изискванията за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видимост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и оформлението на информационните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материали, на която е базиран настоящият Наръчник, може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да бъде намерена на следния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  <a:hlinkClick r:id="rId6"/>
              </a:rPr>
              <a:t>линк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.</a:t>
            </a:r>
            <a:endParaRPr lang="ru-RU" sz="1100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  <a:hlinkClick r:id="rId7"/>
              </a:rPr>
              <a:t>Общото лого за програмен </a:t>
            </a:r>
            <a:r>
              <a:rPr lang="ru-RU" sz="1100" dirty="0">
                <a:latin typeface="Helen Bg Light" panose="02000003080000020004" pitchFamily="50" charset="-52"/>
                <a:cs typeface="Gill Sans MT"/>
                <a:hlinkClick r:id="rId7"/>
              </a:rPr>
              <a:t>период 2014-2020 г.,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може да се използва и за новия програмен период.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Логата</a:t>
            </a:r>
            <a:r>
              <a:rPr lang="en-US" sz="1100" dirty="0" smtClean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bg-BG" sz="1100" dirty="0" smtClean="0">
                <a:latin typeface="Helen Bg Light" panose="02000003080000020004" pitchFamily="50" charset="-52"/>
                <a:cs typeface="Gill Sans MT"/>
              </a:rPr>
              <a:t>за програмен период 2021-2027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на </a:t>
            </a: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всяка програма могат да бъдат изтеглени от съответния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сайт на програмата.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На сайта на Европейската комисия в раздел </a:t>
            </a:r>
            <a:r>
              <a:rPr lang="en-GB" sz="1100" dirty="0">
                <a:latin typeface="Helen Bg Light" panose="02000003080000020004" pitchFamily="50" charset="-52"/>
                <a:cs typeface="Gill Sans MT"/>
                <a:hlinkClick r:id="rId8"/>
              </a:rPr>
              <a:t>How to communicate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  <a:hlinkClick r:id="rId8"/>
              </a:rPr>
              <a:t> </a:t>
            </a:r>
            <a:r>
              <a:rPr lang="ru-RU" sz="1100" dirty="0" smtClean="0">
                <a:latin typeface="Helen Bg Light" panose="02000003080000020004" pitchFamily="50" charset="-52"/>
                <a:cs typeface="Gill Sans MT"/>
              </a:rPr>
              <a:t>могат да бъдат намерени и други полезни материали за популяризиране на проектите и програмите.</a:t>
            </a:r>
            <a:endParaRPr lang="ru-RU" sz="1100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ru-RU" sz="1100" dirty="0">
              <a:solidFill>
                <a:srgbClr val="FF0000"/>
              </a:solidFill>
              <a:latin typeface="Helen Bg Light" panose="02000003080000020004" pitchFamily="50" charset="-52"/>
              <a:cs typeface="Gill Sans MT"/>
            </a:endParaRPr>
          </a:p>
        </p:txBody>
      </p:sp>
      <p:pic>
        <p:nvPicPr>
          <p:cNvPr id="14" name="object 6"/>
          <p:cNvPicPr/>
          <p:nvPr/>
        </p:nvPicPr>
        <p:blipFill rotWithShape="1">
          <a:blip r:embed="rId3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Helen Bg" panose="020B0800050000020004" pitchFamily="34" charset="-52"/>
                <a:cs typeface="Trebuchet MS"/>
              </a:rPr>
              <a:t>ТИПОГРАФИЯ</a:t>
            </a:r>
            <a:endParaRPr sz="1400" dirty="0">
              <a:solidFill>
                <a:schemeClr val="bg1"/>
              </a:solidFill>
              <a:latin typeface="Helen Bg" panose="020B0800050000020004" pitchFamily="34" charset="-52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4689443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4" name="object 5"/>
          <p:cNvSpPr txBox="1"/>
          <p:nvPr/>
        </p:nvSpPr>
        <p:spPr>
          <a:xfrm>
            <a:off x="2411594" y="1868360"/>
            <a:ext cx="569401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02030"/>
            <a:r>
              <a:rPr lang="bg-BG" sz="2000" b="1" spc="135" dirty="0" smtClean="0">
                <a:latin typeface="Helen Bg" panose="020B0800050000020004" pitchFamily="34" charset="-52"/>
                <a:cs typeface="Gill Sans MT"/>
              </a:rPr>
              <a:t>ТИПОГРАФИЯ, </a:t>
            </a:r>
          </a:p>
          <a:p>
            <a:pPr marL="12700" marR="1002030"/>
            <a:r>
              <a:rPr lang="bg-BG" sz="2000" b="1" spc="135" dirty="0" smtClean="0">
                <a:latin typeface="Helen Bg" panose="020B0800050000020004" pitchFamily="34" charset="-52"/>
                <a:cs typeface="Gill Sans MT"/>
              </a:rPr>
              <a:t>ЦВЕТОВЕ, ИКОНИ</a:t>
            </a:r>
            <a:endParaRPr lang="ru-RU" sz="2000" b="1" dirty="0">
              <a:latin typeface="Helen Bg" panose="020B0800050000020004" pitchFamily="34" charset="-52"/>
              <a:cs typeface="Gill Sans M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95267" y="1714472"/>
            <a:ext cx="864407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object 4"/>
          <p:cNvSpPr txBox="1"/>
          <p:nvPr/>
        </p:nvSpPr>
        <p:spPr>
          <a:xfrm>
            <a:off x="2549815" y="4121559"/>
            <a:ext cx="4384675" cy="851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955">
              <a:lnSpc>
                <a:spcPct val="100000"/>
              </a:lnSpc>
            </a:pPr>
            <a:r>
              <a:rPr sz="1800" b="1" spc="-25" dirty="0" smtClean="0">
                <a:latin typeface="Trebuchet MS"/>
                <a:cs typeface="Trebuchet MS"/>
              </a:rPr>
              <a:t>Trebuchet</a:t>
            </a:r>
            <a:endParaRPr sz="1800" dirty="0">
              <a:latin typeface="Trebuchet MS"/>
              <a:cs typeface="Trebuchet MS"/>
            </a:endParaRPr>
          </a:p>
          <a:p>
            <a:pPr marL="274955" marR="5080">
              <a:lnSpc>
                <a:spcPct val="100000"/>
              </a:lnSpc>
              <a:spcBef>
                <a:spcPts val="1530"/>
              </a:spcBef>
            </a:pPr>
            <a:r>
              <a:rPr sz="1200" b="1" spc="-5" dirty="0">
                <a:latin typeface="Trebuchet MS"/>
                <a:cs typeface="Trebuchet MS"/>
              </a:rPr>
              <a:t>Aa Bb </a:t>
            </a:r>
            <a:r>
              <a:rPr sz="1200" b="1" dirty="0">
                <a:latin typeface="Trebuchet MS"/>
                <a:cs typeface="Trebuchet MS"/>
              </a:rPr>
              <a:t>Cc Dd Ee </a:t>
            </a:r>
            <a:r>
              <a:rPr sz="1200" b="1" spc="-5" dirty="0">
                <a:latin typeface="Trebuchet MS"/>
                <a:cs typeface="Trebuchet MS"/>
              </a:rPr>
              <a:t>Ff Gg </a:t>
            </a:r>
            <a:r>
              <a:rPr sz="1200" b="1" dirty="0">
                <a:latin typeface="Trebuchet MS"/>
                <a:cs typeface="Trebuchet MS"/>
              </a:rPr>
              <a:t>Hh </a:t>
            </a:r>
            <a:r>
              <a:rPr sz="1200" b="1" spc="-5" dirty="0">
                <a:latin typeface="Trebuchet MS"/>
                <a:cs typeface="Trebuchet MS"/>
              </a:rPr>
              <a:t>Ii </a:t>
            </a:r>
            <a:r>
              <a:rPr sz="1200" b="1" dirty="0">
                <a:latin typeface="Trebuchet MS"/>
                <a:cs typeface="Trebuchet MS"/>
              </a:rPr>
              <a:t>Jj </a:t>
            </a:r>
            <a:r>
              <a:rPr sz="1200" b="1" spc="-5" dirty="0">
                <a:latin typeface="Trebuchet MS"/>
                <a:cs typeface="Trebuchet MS"/>
              </a:rPr>
              <a:t>Kk </a:t>
            </a:r>
            <a:r>
              <a:rPr sz="1200" b="1" dirty="0">
                <a:latin typeface="Trebuchet MS"/>
                <a:cs typeface="Trebuchet MS"/>
              </a:rPr>
              <a:t>Ll </a:t>
            </a:r>
            <a:r>
              <a:rPr sz="1200" b="1" spc="-5" dirty="0">
                <a:latin typeface="Trebuchet MS"/>
                <a:cs typeface="Trebuchet MS"/>
              </a:rPr>
              <a:t>Mm Nn Oo </a:t>
            </a:r>
            <a:r>
              <a:rPr sz="1200" b="1" dirty="0">
                <a:latin typeface="Trebuchet MS"/>
                <a:cs typeface="Trebuchet MS"/>
              </a:rPr>
              <a:t>Pp Qq Rr </a:t>
            </a:r>
            <a:r>
              <a:rPr sz="1200" b="1" spc="-5" dirty="0">
                <a:latin typeface="Trebuchet MS"/>
                <a:cs typeface="Trebuchet MS"/>
              </a:rPr>
              <a:t>Ss </a:t>
            </a:r>
            <a:r>
              <a:rPr sz="1200" b="1" spc="-350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Tt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Uu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Vv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Ww Xx</a:t>
            </a:r>
            <a:r>
              <a:rPr sz="1200" b="1" spc="-30" dirty="0">
                <a:latin typeface="Trebuchet MS"/>
                <a:cs typeface="Trebuchet MS"/>
              </a:rPr>
              <a:t> </a:t>
            </a:r>
            <a:r>
              <a:rPr sz="1200" b="1" spc="-5" dirty="0">
                <a:latin typeface="Trebuchet MS"/>
                <a:cs typeface="Trebuchet MS"/>
              </a:rPr>
              <a:t>Yy</a:t>
            </a:r>
            <a:r>
              <a:rPr sz="1200" b="1" spc="-10" dirty="0">
                <a:latin typeface="Trebuchet MS"/>
                <a:cs typeface="Trebuchet MS"/>
              </a:rPr>
              <a:t> </a:t>
            </a:r>
            <a:r>
              <a:rPr sz="1200" b="1" spc="-5" dirty="0">
                <a:latin typeface="Trebuchet MS"/>
                <a:cs typeface="Trebuchet MS"/>
              </a:rPr>
              <a:t>Zz</a:t>
            </a:r>
            <a:r>
              <a:rPr sz="1200" b="1" dirty="0">
                <a:latin typeface="Trebuchet MS"/>
                <a:cs typeface="Trebuchet MS"/>
              </a:rPr>
              <a:t> </a:t>
            </a:r>
            <a:r>
              <a:rPr sz="1200" b="1" spc="-5" dirty="0">
                <a:latin typeface="Trebuchet MS"/>
                <a:cs typeface="Trebuchet MS"/>
              </a:rPr>
              <a:t>Àà</a:t>
            </a:r>
            <a:r>
              <a:rPr sz="1200" b="1" spc="-10" dirty="0">
                <a:latin typeface="Trebuchet MS"/>
                <a:cs typeface="Trebuchet MS"/>
              </a:rPr>
              <a:t> </a:t>
            </a:r>
            <a:r>
              <a:rPr sz="1200" b="1" spc="-5" dirty="0">
                <a:latin typeface="Trebuchet MS"/>
                <a:cs typeface="Trebuchet MS"/>
              </a:rPr>
              <a:t>Ââ</a:t>
            </a:r>
            <a:r>
              <a:rPr sz="1200" b="1" spc="-10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Éé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Èè Êê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Ëë</a:t>
            </a:r>
            <a:r>
              <a:rPr sz="1200" b="1" spc="-5" dirty="0">
                <a:latin typeface="Trebuchet MS"/>
                <a:cs typeface="Trebuchet MS"/>
              </a:rPr>
              <a:t> Îî</a:t>
            </a:r>
            <a:r>
              <a:rPr sz="1200" b="1" dirty="0">
                <a:latin typeface="Trebuchet MS"/>
                <a:cs typeface="Trebuchet MS"/>
              </a:rPr>
              <a:t> </a:t>
            </a:r>
            <a:r>
              <a:rPr sz="1200" b="1" spc="-5" dirty="0">
                <a:latin typeface="Trebuchet MS"/>
                <a:cs typeface="Trebuchet MS"/>
              </a:rPr>
              <a:t>Ïï Ôô</a:t>
            </a:r>
            <a:r>
              <a:rPr sz="1200" b="1" spc="-10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Ùù</a:t>
            </a:r>
            <a:r>
              <a:rPr sz="1200" b="1" spc="-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Ûû Çç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2" name="object 5"/>
          <p:cNvSpPr txBox="1"/>
          <p:nvPr/>
        </p:nvSpPr>
        <p:spPr>
          <a:xfrm>
            <a:off x="2549815" y="5295727"/>
            <a:ext cx="60858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955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rebuchet MS"/>
                <a:cs typeface="Trebuchet MS"/>
              </a:rPr>
              <a:t>0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1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2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3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4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5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6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7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>
                <a:latin typeface="Trebuchet MS"/>
                <a:cs typeface="Trebuchet MS"/>
              </a:rPr>
              <a:t>8</a:t>
            </a:r>
            <a:r>
              <a:rPr sz="1200" b="1" spc="-15" dirty="0">
                <a:latin typeface="Trebuchet MS"/>
                <a:cs typeface="Trebuchet MS"/>
              </a:rPr>
              <a:t> </a:t>
            </a:r>
            <a:r>
              <a:rPr sz="1200" b="1" dirty="0" smtClean="0">
                <a:latin typeface="Trebuchet MS"/>
                <a:cs typeface="Trebuchet MS"/>
              </a:rPr>
              <a:t>9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6"/>
          <p:cNvSpPr txBox="1"/>
          <p:nvPr/>
        </p:nvSpPr>
        <p:spPr>
          <a:xfrm>
            <a:off x="2549815" y="6723475"/>
            <a:ext cx="4401820" cy="1177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95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Arial</a:t>
            </a:r>
          </a:p>
          <a:p>
            <a:pPr marL="274955" marR="5080">
              <a:lnSpc>
                <a:spcPct val="100000"/>
              </a:lnSpc>
              <a:spcBef>
                <a:spcPts val="1145"/>
              </a:spcBef>
            </a:pPr>
            <a:r>
              <a:rPr sz="1200" dirty="0">
                <a:latin typeface="Arial"/>
                <a:cs typeface="Arial"/>
              </a:rPr>
              <a:t>Aa Bb </a:t>
            </a:r>
            <a:r>
              <a:rPr sz="1200" spc="-5" dirty="0">
                <a:latin typeface="Arial"/>
                <a:cs typeface="Arial"/>
              </a:rPr>
              <a:t>Cc Dd </a:t>
            </a:r>
            <a:r>
              <a:rPr sz="1200" dirty="0">
                <a:latin typeface="Arial"/>
                <a:cs typeface="Arial"/>
              </a:rPr>
              <a:t>Ee Ff Gg </a:t>
            </a:r>
            <a:r>
              <a:rPr sz="1200" spc="-5" dirty="0">
                <a:latin typeface="Arial"/>
                <a:cs typeface="Arial"/>
              </a:rPr>
              <a:t>Hh </a:t>
            </a:r>
            <a:r>
              <a:rPr sz="1200" dirty="0">
                <a:latin typeface="Arial"/>
                <a:cs typeface="Arial"/>
              </a:rPr>
              <a:t>Ii Jj Kk </a:t>
            </a:r>
            <a:r>
              <a:rPr sz="1200" spc="-5" dirty="0">
                <a:latin typeface="Arial"/>
                <a:cs typeface="Arial"/>
              </a:rPr>
              <a:t>Ll </a:t>
            </a:r>
            <a:r>
              <a:rPr sz="1200" dirty="0">
                <a:latin typeface="Arial"/>
                <a:cs typeface="Arial"/>
              </a:rPr>
              <a:t>Mm </a:t>
            </a:r>
            <a:r>
              <a:rPr sz="1200" spc="-5" dirty="0">
                <a:latin typeface="Arial"/>
                <a:cs typeface="Arial"/>
              </a:rPr>
              <a:t>Nn </a:t>
            </a:r>
            <a:r>
              <a:rPr sz="1200" dirty="0">
                <a:latin typeface="Arial"/>
                <a:cs typeface="Arial"/>
              </a:rPr>
              <a:t>Oo Pp Qq </a:t>
            </a:r>
            <a:r>
              <a:rPr sz="1200" spc="-5" dirty="0">
                <a:latin typeface="Arial"/>
                <a:cs typeface="Arial"/>
              </a:rPr>
              <a:t>Rr </a:t>
            </a:r>
            <a:r>
              <a:rPr sz="1200" dirty="0">
                <a:latin typeface="Arial"/>
                <a:cs typeface="Arial"/>
              </a:rPr>
              <a:t>Ss </a:t>
            </a:r>
            <a:r>
              <a:rPr sz="1200" spc="-3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Tt</a:t>
            </a:r>
            <a:r>
              <a:rPr sz="1200" spc="-5" dirty="0">
                <a:latin typeface="Arial"/>
                <a:cs typeface="Arial"/>
              </a:rPr>
              <a:t> Uu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Vv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Ww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Xx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Yy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Zz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Àà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Ââ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Éé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Èè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Êê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Ëë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Îî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Ïï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Ôô </a:t>
            </a:r>
            <a:r>
              <a:rPr sz="1200" spc="-5" dirty="0">
                <a:latin typeface="Arial"/>
                <a:cs typeface="Arial"/>
              </a:rPr>
              <a:t>Ùù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Ûû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Çç</a:t>
            </a:r>
            <a:endParaRPr sz="1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50" dirty="0">
              <a:latin typeface="Arial"/>
              <a:cs typeface="Arial"/>
            </a:endParaRPr>
          </a:p>
          <a:p>
            <a:pPr marL="274955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/>
                <a:cs typeface="Arial"/>
              </a:rPr>
              <a:t>0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1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2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3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4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5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6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7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8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dirty="0" smtClean="0">
                <a:latin typeface="Arial"/>
                <a:cs typeface="Arial"/>
              </a:rPr>
              <a:t>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4" name="object 3"/>
          <p:cNvSpPr txBox="1">
            <a:spLocks/>
          </p:cNvSpPr>
          <p:nvPr/>
        </p:nvSpPr>
        <p:spPr>
          <a:xfrm>
            <a:off x="2373790" y="3441178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lang="bg-BG" kern="0" cap="small" spc="85" baseline="-25000" dirty="0">
                <a:latin typeface="Helen Bg Light" panose="02000003080000020004" pitchFamily="50" charset="-52"/>
              </a:rPr>
              <a:t>8</a:t>
            </a:r>
            <a:r>
              <a:rPr lang="en-GB" kern="0" cap="small" spc="85" baseline="-25000" dirty="0" smtClean="0">
                <a:latin typeface="Helen Bg Light" panose="02000003080000020004" pitchFamily="50" charset="-52"/>
              </a:rPr>
              <a:t>.</a:t>
            </a:r>
            <a:r>
              <a:rPr lang="bg-BG" kern="0" cap="small" spc="85" baseline="-25000" dirty="0">
                <a:latin typeface="Helen Bg Light" panose="02000003080000020004" pitchFamily="50" charset="-52"/>
              </a:rPr>
              <a:t>1 Шрифтове</a:t>
            </a:r>
            <a:endParaRPr lang="en-GB" kern="0" cap="small" spc="85" baseline="-25000" dirty="0">
              <a:latin typeface="Helen Bg Light" panose="02000003080000020004" pitchFamily="50" charset="-52"/>
            </a:endParaRPr>
          </a:p>
        </p:txBody>
      </p:sp>
      <p:sp>
        <p:nvSpPr>
          <p:cNvPr id="25" name="object 5"/>
          <p:cNvSpPr txBox="1"/>
          <p:nvPr/>
        </p:nvSpPr>
        <p:spPr>
          <a:xfrm>
            <a:off x="2474640" y="5836018"/>
            <a:ext cx="4674089" cy="8548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3700"/>
              </a:lnSpc>
              <a:spcBef>
                <a:spcPts val="78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Trebuchet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е основният шрифт, използван във всички шаблони (билбордове, плакети и плакати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) в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  <a:hlinkClick r:id="rId2"/>
              </a:rPr>
              <a:t>онлайн генератора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Заглавията, субтитрите, заглавията и основният текст са написани на Trebuchet.</a:t>
            </a:r>
            <a:endParaRPr sz="12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6" name="object 6"/>
          <p:cNvSpPr txBox="1"/>
          <p:nvPr/>
        </p:nvSpPr>
        <p:spPr>
          <a:xfrm>
            <a:off x="2474640" y="8045088"/>
            <a:ext cx="48340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Изявлението за финансиране е написано на Arial, съгласно указанията.</a:t>
            </a:r>
            <a:endParaRPr sz="1200" dirty="0">
              <a:latin typeface="Helen Bg Light" panose="02000003080000020004" pitchFamily="50" charset="-52"/>
              <a:cs typeface="Gill Sans M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63396"/>
          <a:stretch/>
        </p:blipFill>
        <p:spPr>
          <a:xfrm>
            <a:off x="-1" y="6081316"/>
            <a:ext cx="2209801" cy="40914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t="9263" b="53485"/>
          <a:stretch/>
        </p:blipFill>
        <p:spPr>
          <a:xfrm>
            <a:off x="2209800" y="-1"/>
            <a:ext cx="5343418" cy="134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9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Helen Bg" panose="020B0800050000020004" pitchFamily="34" charset="-52"/>
                <a:cs typeface="Trebuchet MS"/>
              </a:rPr>
              <a:t>ТИПОГРАФИЯ</a:t>
            </a:r>
            <a:endParaRPr sz="1400" dirty="0">
              <a:solidFill>
                <a:schemeClr val="bg1"/>
              </a:solidFill>
              <a:latin typeface="Helen Bg" panose="020B0800050000020004" pitchFamily="34" charset="-52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4689443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4" name="object 3"/>
          <p:cNvSpPr txBox="1">
            <a:spLocks/>
          </p:cNvSpPr>
          <p:nvPr/>
        </p:nvSpPr>
        <p:spPr>
          <a:xfrm>
            <a:off x="2373790" y="1219172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lang="bg-BG" kern="0" cap="small" spc="85" baseline="-25000" dirty="0" smtClean="0">
                <a:latin typeface="Helen Bg Light" panose="02000003080000020004" pitchFamily="50" charset="-52"/>
              </a:rPr>
              <a:t>8</a:t>
            </a:r>
            <a:r>
              <a:rPr lang="en-GB" kern="0" cap="small" spc="85" baseline="-25000" dirty="0" smtClean="0">
                <a:latin typeface="Helen Bg Light" panose="02000003080000020004" pitchFamily="50" charset="-52"/>
              </a:rPr>
              <a:t>.</a:t>
            </a:r>
            <a:r>
              <a:rPr lang="bg-BG" kern="0" cap="small" spc="85" baseline="-25000" dirty="0">
                <a:latin typeface="Helen Bg Light" panose="02000003080000020004" pitchFamily="50" charset="-52"/>
              </a:rPr>
              <a:t>2 Цветове и икони</a:t>
            </a:r>
            <a:endParaRPr lang="en-GB" kern="0" cap="small" spc="85" baseline="-25000" dirty="0">
              <a:latin typeface="Helen Bg Light" panose="02000003080000020004" pitchFamily="50" charset="-52"/>
            </a:endParaRPr>
          </a:p>
        </p:txBody>
      </p:sp>
      <p:sp>
        <p:nvSpPr>
          <p:cNvPr id="26" name="object 6"/>
          <p:cNvSpPr txBox="1"/>
          <p:nvPr/>
        </p:nvSpPr>
        <p:spPr>
          <a:xfrm>
            <a:off x="2368558" y="1663338"/>
            <a:ext cx="4920387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Шаблоните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в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  <a:hlinkClick r:id="rId2"/>
              </a:rPr>
              <a:t>онлайн генератора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базирани на три цвята: син, черен и сив. Синият цвят е използван в линиите, които подчертават използваната картина и съдържанието на шаблона като цяло. Специфичната информация за проекта, с изключение на заглавието, е изписана в черно. И накрая, сивото се използва, когато в шаблона не е добавена картина. Все пак трябва да се отбележи, че добавянето на картина към шаблона е силно препоръчително.</a:t>
            </a:r>
            <a:endParaRPr sz="12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8" name="object 3"/>
          <p:cNvSpPr/>
          <p:nvPr/>
        </p:nvSpPr>
        <p:spPr>
          <a:xfrm>
            <a:off x="3634998" y="4295041"/>
            <a:ext cx="711481" cy="711481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0" name="object 4"/>
          <p:cNvSpPr/>
          <p:nvPr/>
        </p:nvSpPr>
        <p:spPr>
          <a:xfrm>
            <a:off x="3634998" y="3398455"/>
            <a:ext cx="711481" cy="711481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1" name="object 5"/>
          <p:cNvSpPr/>
          <p:nvPr/>
        </p:nvSpPr>
        <p:spPr>
          <a:xfrm>
            <a:off x="3634998" y="5238095"/>
            <a:ext cx="711481" cy="711481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5"/>
                </a:lnTo>
                <a:lnTo>
                  <a:pt x="868045" y="868045"/>
                </a:lnTo>
                <a:lnTo>
                  <a:pt x="868045" y="0"/>
                </a:lnTo>
                <a:close/>
              </a:path>
            </a:pathLst>
          </a:custGeom>
          <a:solidFill>
            <a:srgbClr val="E1E1E1"/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7" name="object 9"/>
          <p:cNvSpPr txBox="1"/>
          <p:nvPr/>
        </p:nvSpPr>
        <p:spPr>
          <a:xfrm>
            <a:off x="4606768" y="3382192"/>
            <a:ext cx="1193800" cy="629660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1100" spc="-60" dirty="0">
                <a:solidFill>
                  <a:srgbClr val="002929"/>
                </a:solidFill>
                <a:latin typeface="Gill Sans MT"/>
                <a:cs typeface="Gill Sans MT"/>
              </a:rPr>
              <a:t>R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63 </a:t>
            </a:r>
            <a:r>
              <a:rPr sz="1100" spc="-145" dirty="0">
                <a:solidFill>
                  <a:srgbClr val="002929"/>
                </a:solidFill>
                <a:latin typeface="Gill Sans MT"/>
                <a:cs typeface="Gill Sans MT"/>
              </a:rPr>
              <a:t>G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129 </a:t>
            </a:r>
            <a:r>
              <a:rPr sz="1100" spc="25" dirty="0">
                <a:solidFill>
                  <a:srgbClr val="002929"/>
                </a:solidFill>
                <a:latin typeface="Gill Sans MT"/>
                <a:cs typeface="Gill Sans MT"/>
              </a:rPr>
              <a:t>B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195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1100" spc="-180" dirty="0">
                <a:solidFill>
                  <a:srgbClr val="002929"/>
                </a:solidFill>
                <a:latin typeface="Gill Sans MT"/>
                <a:cs typeface="Gill Sans MT"/>
              </a:rPr>
              <a:t>C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76</a:t>
            </a:r>
            <a:r>
              <a:rPr sz="1100" spc="60" dirty="0">
                <a:solidFill>
                  <a:srgbClr val="002929"/>
                </a:solidFill>
                <a:latin typeface="Arial Narrow"/>
                <a:cs typeface="Arial Narrow"/>
              </a:rPr>
              <a:t> </a:t>
            </a:r>
            <a:r>
              <a:rPr sz="1100" spc="-30" dirty="0">
                <a:solidFill>
                  <a:srgbClr val="002929"/>
                </a:solidFill>
                <a:latin typeface="Gill Sans MT"/>
                <a:cs typeface="Gill Sans MT"/>
              </a:rPr>
              <a:t>M</a:t>
            </a:r>
            <a:r>
              <a:rPr sz="110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4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3</a:t>
            </a:r>
            <a:r>
              <a:rPr sz="110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-55" dirty="0">
                <a:solidFill>
                  <a:srgbClr val="002929"/>
                </a:solidFill>
                <a:latin typeface="Gill Sans MT"/>
                <a:cs typeface="Gill Sans MT"/>
              </a:rPr>
              <a:t>Y</a:t>
            </a:r>
            <a:r>
              <a:rPr sz="110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0</a:t>
            </a:r>
            <a:r>
              <a:rPr sz="1100" spc="60" dirty="0">
                <a:solidFill>
                  <a:srgbClr val="002929"/>
                </a:solidFill>
                <a:latin typeface="Arial Narrow"/>
                <a:cs typeface="Arial Narrow"/>
              </a:rPr>
              <a:t> </a:t>
            </a:r>
            <a:r>
              <a:rPr sz="1100" spc="-95" dirty="0">
                <a:solidFill>
                  <a:srgbClr val="002929"/>
                </a:solidFill>
                <a:latin typeface="Gill Sans MT"/>
                <a:cs typeface="Gill Sans MT"/>
              </a:rPr>
              <a:t>K</a:t>
            </a:r>
            <a:r>
              <a:rPr sz="110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0</a:t>
            </a:r>
            <a:endParaRPr sz="11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1100" spc="75" dirty="0">
                <a:solidFill>
                  <a:srgbClr val="002929"/>
                </a:solidFill>
                <a:latin typeface="Gill Sans MT"/>
                <a:cs typeface="Gill Sans MT"/>
              </a:rPr>
              <a:t>#3f81c3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8" name="object 10"/>
          <p:cNvSpPr txBox="1"/>
          <p:nvPr/>
        </p:nvSpPr>
        <p:spPr>
          <a:xfrm>
            <a:off x="4606768" y="4236401"/>
            <a:ext cx="1193800" cy="630942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100" spc="-60" dirty="0">
                <a:solidFill>
                  <a:srgbClr val="002929"/>
                </a:solidFill>
                <a:latin typeface="Gill Sans MT"/>
                <a:cs typeface="Gill Sans MT"/>
              </a:rPr>
              <a:t>R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 </a:t>
            </a:r>
            <a:r>
              <a:rPr sz="1100" spc="-145" dirty="0">
                <a:solidFill>
                  <a:srgbClr val="002929"/>
                </a:solidFill>
                <a:latin typeface="Gill Sans MT"/>
                <a:cs typeface="Gill Sans MT"/>
              </a:rPr>
              <a:t>G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 </a:t>
            </a:r>
            <a:r>
              <a:rPr sz="1100" spc="25" dirty="0">
                <a:solidFill>
                  <a:srgbClr val="002929"/>
                </a:solidFill>
                <a:latin typeface="Gill Sans MT"/>
                <a:cs typeface="Gill Sans MT"/>
              </a:rPr>
              <a:t>B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1100" spc="-180" dirty="0">
                <a:solidFill>
                  <a:srgbClr val="002929"/>
                </a:solidFill>
                <a:latin typeface="Gill Sans MT"/>
                <a:cs typeface="Gill Sans MT"/>
              </a:rPr>
              <a:t>C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 </a:t>
            </a:r>
            <a:r>
              <a:rPr sz="1100" spc="-30" dirty="0">
                <a:solidFill>
                  <a:srgbClr val="002929"/>
                </a:solidFill>
                <a:latin typeface="Gill Sans MT"/>
                <a:cs typeface="Gill Sans MT"/>
              </a:rPr>
              <a:t>M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 </a:t>
            </a:r>
            <a:r>
              <a:rPr sz="1100" spc="-55" dirty="0">
                <a:solidFill>
                  <a:srgbClr val="002929"/>
                </a:solidFill>
                <a:latin typeface="Gill Sans MT"/>
                <a:cs typeface="Gill Sans MT"/>
              </a:rPr>
              <a:t>Y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 </a:t>
            </a:r>
            <a:r>
              <a:rPr sz="1100" spc="-95" dirty="0">
                <a:solidFill>
                  <a:srgbClr val="002929"/>
                </a:solidFill>
                <a:latin typeface="Gill Sans MT"/>
                <a:cs typeface="Gill Sans MT"/>
              </a:rPr>
              <a:t>K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100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1100" spc="75" dirty="0">
                <a:solidFill>
                  <a:srgbClr val="002929"/>
                </a:solidFill>
                <a:latin typeface="Gill Sans MT"/>
                <a:cs typeface="Gill Sans MT"/>
              </a:rPr>
              <a:t>#000000</a:t>
            </a:r>
            <a:endParaRPr sz="1100">
              <a:latin typeface="Gill Sans MT"/>
              <a:cs typeface="Gill Sans MT"/>
            </a:endParaRPr>
          </a:p>
        </p:txBody>
      </p:sp>
      <p:sp>
        <p:nvSpPr>
          <p:cNvPr id="29" name="object 11"/>
          <p:cNvSpPr txBox="1"/>
          <p:nvPr/>
        </p:nvSpPr>
        <p:spPr>
          <a:xfrm>
            <a:off x="4606768" y="5301401"/>
            <a:ext cx="1440815" cy="630942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1100" spc="-60" dirty="0">
                <a:solidFill>
                  <a:srgbClr val="002929"/>
                </a:solidFill>
                <a:latin typeface="Gill Sans MT"/>
                <a:cs typeface="Gill Sans MT"/>
              </a:rPr>
              <a:t>R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225 </a:t>
            </a:r>
            <a:r>
              <a:rPr sz="1100" spc="-145" dirty="0">
                <a:solidFill>
                  <a:srgbClr val="002929"/>
                </a:solidFill>
                <a:latin typeface="Gill Sans MT"/>
                <a:cs typeface="Gill Sans MT"/>
              </a:rPr>
              <a:t>G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225 </a:t>
            </a:r>
            <a:r>
              <a:rPr sz="1100" spc="25" dirty="0">
                <a:solidFill>
                  <a:srgbClr val="002929"/>
                </a:solidFill>
                <a:latin typeface="Gill Sans MT"/>
                <a:cs typeface="Gill Sans MT"/>
              </a:rPr>
              <a:t>B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225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1100" spc="-180" dirty="0">
                <a:solidFill>
                  <a:srgbClr val="002929"/>
                </a:solidFill>
                <a:latin typeface="Gill Sans MT"/>
                <a:cs typeface="Gill Sans MT"/>
              </a:rPr>
              <a:t>C</a:t>
            </a:r>
            <a:r>
              <a:rPr sz="1100" spc="5" dirty="0">
                <a:solidFill>
                  <a:srgbClr val="002929"/>
                </a:solidFill>
                <a:latin typeface="Gill Sans MT"/>
                <a:cs typeface="Gill Sans MT"/>
              </a:rPr>
              <a:t>  </a:t>
            </a:r>
            <a:r>
              <a:rPr sz="1100" spc="60" dirty="0">
                <a:solidFill>
                  <a:srgbClr val="002929"/>
                </a:solidFill>
                <a:latin typeface="Gill Sans MT"/>
                <a:cs typeface="Gill Sans MT"/>
              </a:rPr>
              <a:t>1</a:t>
            </a:r>
            <a:r>
              <a:rPr sz="1100" spc="60" dirty="0">
                <a:solidFill>
                  <a:srgbClr val="002929"/>
                </a:solidFill>
                <a:latin typeface="Calibri"/>
                <a:cs typeface="Calibri"/>
              </a:rPr>
              <a:t>0 </a:t>
            </a:r>
            <a:r>
              <a:rPr sz="1100" spc="90" dirty="0">
                <a:solidFill>
                  <a:srgbClr val="002929"/>
                </a:solidFill>
                <a:latin typeface="Calibri"/>
                <a:cs typeface="Calibri"/>
              </a:rPr>
              <a:t> </a:t>
            </a:r>
            <a:r>
              <a:rPr sz="1100" spc="-30" dirty="0">
                <a:solidFill>
                  <a:srgbClr val="002929"/>
                </a:solidFill>
                <a:latin typeface="Gill Sans MT"/>
                <a:cs typeface="Gill Sans MT"/>
              </a:rPr>
              <a:t>M</a:t>
            </a:r>
            <a:r>
              <a:rPr sz="1100" spc="35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8</a:t>
            </a:r>
            <a:r>
              <a:rPr sz="1100" spc="420" dirty="0">
                <a:solidFill>
                  <a:srgbClr val="002929"/>
                </a:solidFill>
                <a:latin typeface="Arial Narrow"/>
                <a:cs typeface="Arial Narrow"/>
              </a:rPr>
              <a:t> </a:t>
            </a:r>
            <a:r>
              <a:rPr sz="1100" spc="-55" dirty="0">
                <a:solidFill>
                  <a:srgbClr val="002929"/>
                </a:solidFill>
                <a:latin typeface="Gill Sans MT"/>
                <a:cs typeface="Gill Sans MT"/>
              </a:rPr>
              <a:t>Y</a:t>
            </a:r>
            <a:r>
              <a:rPr sz="1100" spc="35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100" dirty="0">
                <a:solidFill>
                  <a:srgbClr val="002929"/>
                </a:solidFill>
                <a:latin typeface="Arial Narrow"/>
                <a:cs typeface="Arial Narrow"/>
              </a:rPr>
              <a:t>8</a:t>
            </a:r>
            <a:r>
              <a:rPr sz="1100" spc="420" dirty="0">
                <a:solidFill>
                  <a:srgbClr val="002929"/>
                </a:solidFill>
                <a:latin typeface="Arial Narrow"/>
                <a:cs typeface="Arial Narrow"/>
              </a:rPr>
              <a:t> </a:t>
            </a:r>
            <a:r>
              <a:rPr sz="1100" spc="-95" dirty="0">
                <a:solidFill>
                  <a:srgbClr val="002929"/>
                </a:solidFill>
                <a:latin typeface="Gill Sans MT"/>
                <a:cs typeface="Gill Sans MT"/>
              </a:rPr>
              <a:t>K</a:t>
            </a:r>
            <a:r>
              <a:rPr sz="1100" spc="350" dirty="0">
                <a:solidFill>
                  <a:srgbClr val="002929"/>
                </a:solidFill>
                <a:latin typeface="Gill Sans MT"/>
                <a:cs typeface="Gill Sans MT"/>
              </a:rPr>
              <a:t> </a:t>
            </a:r>
            <a:r>
              <a:rPr sz="1100" spc="45" dirty="0">
                <a:solidFill>
                  <a:srgbClr val="002929"/>
                </a:solidFill>
                <a:latin typeface="Gill Sans MT"/>
                <a:cs typeface="Gill Sans MT"/>
              </a:rPr>
              <a:t>0</a:t>
            </a:r>
            <a:endParaRPr sz="11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100" spc="50" dirty="0">
                <a:solidFill>
                  <a:srgbClr val="002929"/>
                </a:solidFill>
                <a:latin typeface="Gill Sans MT"/>
                <a:cs typeface="Gill Sans MT"/>
              </a:rPr>
              <a:t>#e1e1e1</a:t>
            </a:r>
            <a:endParaRPr sz="1100">
              <a:latin typeface="Gill Sans MT"/>
              <a:cs typeface="Gill Sans MT"/>
            </a:endParaRPr>
          </a:p>
        </p:txBody>
      </p:sp>
      <p:grpSp>
        <p:nvGrpSpPr>
          <p:cNvPr id="30" name="object 12"/>
          <p:cNvGrpSpPr/>
          <p:nvPr/>
        </p:nvGrpSpPr>
        <p:grpSpPr>
          <a:xfrm>
            <a:off x="3228174" y="6366401"/>
            <a:ext cx="2757188" cy="3881650"/>
            <a:chOff x="7013130" y="3456863"/>
            <a:chExt cx="2173605" cy="3060065"/>
          </a:xfrm>
        </p:grpSpPr>
        <p:pic>
          <p:nvPicPr>
            <p:cNvPr id="31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17120" y="3465055"/>
              <a:ext cx="2165396" cy="3043631"/>
            </a:xfrm>
            <a:prstGeom prst="rect">
              <a:avLst/>
            </a:prstGeom>
          </p:spPr>
        </p:pic>
        <p:sp>
          <p:nvSpPr>
            <p:cNvPr id="32" name="object 14"/>
            <p:cNvSpPr/>
            <p:nvPr/>
          </p:nvSpPr>
          <p:spPr>
            <a:xfrm>
              <a:off x="7013130" y="3456863"/>
              <a:ext cx="2173605" cy="3060065"/>
            </a:xfrm>
            <a:custGeom>
              <a:avLst/>
              <a:gdLst/>
              <a:ahLst/>
              <a:cxnLst/>
              <a:rect l="l" t="t" r="r" b="b"/>
              <a:pathLst>
                <a:path w="2173604" h="3060065">
                  <a:moveTo>
                    <a:pt x="0" y="3060001"/>
                  </a:moveTo>
                  <a:lnTo>
                    <a:pt x="2173363" y="3060001"/>
                  </a:lnTo>
                  <a:lnTo>
                    <a:pt x="2173363" y="0"/>
                  </a:lnTo>
                  <a:lnTo>
                    <a:pt x="0" y="0"/>
                  </a:lnTo>
                  <a:lnTo>
                    <a:pt x="0" y="306000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</p:spTree>
    <p:extLst>
      <p:ext uri="{BB962C8B-B14F-4D97-AF65-F5344CB8AC3E}">
        <p14:creationId xmlns:p14="http://schemas.microsoft.com/office/powerpoint/2010/main" val="222215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Helen Bg" panose="020B0800050000020004" pitchFamily="34" charset="-52"/>
                <a:cs typeface="Trebuchet MS"/>
              </a:rPr>
              <a:t>ТИПОГРАФИЯ</a:t>
            </a:r>
            <a:endParaRPr sz="1400" dirty="0">
              <a:solidFill>
                <a:schemeClr val="bg1"/>
              </a:solidFill>
              <a:latin typeface="Helen Bg" panose="020B0800050000020004" pitchFamily="34" charset="-52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6" name="object 6"/>
          <p:cNvSpPr txBox="1"/>
          <p:nvPr/>
        </p:nvSpPr>
        <p:spPr>
          <a:xfrm>
            <a:off x="2368558" y="969396"/>
            <a:ext cx="4920387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Всяка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цел на политиката на сближаване е свързана със специфична икона и цвят.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Управляващите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органи се приканват да ги използват, когато съобщават за конкретна политическа цел.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Бенефициентите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могат също да ги използват в комуникацията си, за да подчертаят целта, за която проектът им допринася. Например, бенефициентите могат да избират съответния цвят за </a:t>
            </a:r>
            <a:r>
              <a:rPr lang="ru-RU" sz="120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стикерите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, които поставят.</a:t>
            </a:r>
            <a:endParaRPr sz="12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9" name="object 3"/>
          <p:cNvSpPr/>
          <p:nvPr/>
        </p:nvSpPr>
        <p:spPr>
          <a:xfrm>
            <a:off x="2542708" y="5879496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00A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4"/>
          <p:cNvSpPr/>
          <p:nvPr/>
        </p:nvSpPr>
        <p:spPr>
          <a:xfrm>
            <a:off x="5196843" y="4523377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D85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5"/>
          <p:cNvSpPr/>
          <p:nvPr/>
        </p:nvSpPr>
        <p:spPr>
          <a:xfrm>
            <a:off x="2536358" y="4523377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F68A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"/>
          <p:cNvSpPr/>
          <p:nvPr/>
        </p:nvSpPr>
        <p:spPr>
          <a:xfrm>
            <a:off x="2542708" y="3203746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26BA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"/>
          <p:cNvSpPr/>
          <p:nvPr/>
        </p:nvSpPr>
        <p:spPr>
          <a:xfrm>
            <a:off x="5196843" y="3203746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4"/>
                </a:lnTo>
                <a:lnTo>
                  <a:pt x="868045" y="868044"/>
                </a:lnTo>
                <a:lnTo>
                  <a:pt x="868045" y="0"/>
                </a:lnTo>
                <a:close/>
              </a:path>
            </a:pathLst>
          </a:custGeom>
          <a:solidFill>
            <a:srgbClr val="98CA3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6489" y="3209450"/>
            <a:ext cx="912423" cy="870912"/>
          </a:xfrm>
          <a:prstGeom prst="rect">
            <a:avLst/>
          </a:prstGeom>
        </p:spPr>
      </p:pic>
      <p:pic>
        <p:nvPicPr>
          <p:cNvPr id="35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8861" y="3181051"/>
            <a:ext cx="912422" cy="913511"/>
          </a:xfrm>
          <a:prstGeom prst="rect">
            <a:avLst/>
          </a:prstGeom>
        </p:spPr>
      </p:pic>
      <p:sp>
        <p:nvSpPr>
          <p:cNvPr id="36" name="object 12"/>
          <p:cNvSpPr txBox="1"/>
          <p:nvPr/>
        </p:nvSpPr>
        <p:spPr>
          <a:xfrm>
            <a:off x="2523665" y="4326688"/>
            <a:ext cx="101600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0" dirty="0">
                <a:latin typeface="Gill Sans MT"/>
                <a:cs typeface="Gill Sans MT"/>
              </a:rPr>
              <a:t>Connected</a:t>
            </a:r>
            <a:r>
              <a:rPr sz="1100" spc="-35" dirty="0">
                <a:latin typeface="Gill Sans MT"/>
                <a:cs typeface="Gill Sans MT"/>
              </a:rPr>
              <a:t> </a:t>
            </a:r>
            <a:r>
              <a:rPr sz="1100" spc="-40" dirty="0">
                <a:latin typeface="Gill Sans MT"/>
                <a:cs typeface="Gill Sans MT"/>
              </a:rPr>
              <a:t>Europe</a:t>
            </a:r>
            <a:endParaRPr sz="1100" dirty="0">
              <a:latin typeface="Gill Sans MT"/>
              <a:cs typeface="Gill Sans MT"/>
            </a:endParaRPr>
          </a:p>
        </p:txBody>
      </p:sp>
      <p:pic>
        <p:nvPicPr>
          <p:cNvPr id="37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56489" y="4500657"/>
            <a:ext cx="912423" cy="899311"/>
          </a:xfrm>
          <a:prstGeom prst="rect">
            <a:avLst/>
          </a:prstGeom>
        </p:spPr>
      </p:pic>
      <p:sp>
        <p:nvSpPr>
          <p:cNvPr id="38" name="object 14"/>
          <p:cNvSpPr txBox="1"/>
          <p:nvPr/>
        </p:nvSpPr>
        <p:spPr>
          <a:xfrm>
            <a:off x="5184137" y="4326649"/>
            <a:ext cx="7658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Gill Sans MT"/>
                <a:cs typeface="Gill Sans MT"/>
              </a:rPr>
              <a:t>Social</a:t>
            </a:r>
            <a:r>
              <a:rPr sz="1100" spc="-35" dirty="0">
                <a:latin typeface="Gill Sans MT"/>
                <a:cs typeface="Gill Sans MT"/>
              </a:rPr>
              <a:t> </a:t>
            </a:r>
            <a:r>
              <a:rPr sz="1100" spc="-40" dirty="0">
                <a:latin typeface="Gill Sans MT"/>
                <a:cs typeface="Gill Sans MT"/>
              </a:rPr>
              <a:t>Europe</a:t>
            </a:r>
            <a:endParaRPr sz="1100">
              <a:latin typeface="Gill Sans MT"/>
              <a:cs typeface="Gill Sans MT"/>
            </a:endParaRPr>
          </a:p>
        </p:txBody>
      </p:sp>
      <p:pic>
        <p:nvPicPr>
          <p:cNvPr id="39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20057" y="4500657"/>
            <a:ext cx="912415" cy="899311"/>
          </a:xfrm>
          <a:prstGeom prst="rect">
            <a:avLst/>
          </a:prstGeom>
        </p:spPr>
      </p:pic>
      <p:sp>
        <p:nvSpPr>
          <p:cNvPr id="40" name="object 16"/>
          <p:cNvSpPr txBox="1"/>
          <p:nvPr/>
        </p:nvSpPr>
        <p:spPr>
          <a:xfrm>
            <a:off x="2523652" y="5664556"/>
            <a:ext cx="134937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40" dirty="0">
                <a:latin typeface="Gill Sans MT"/>
                <a:cs typeface="Gill Sans MT"/>
              </a:rPr>
              <a:t>Europe</a:t>
            </a:r>
            <a:r>
              <a:rPr sz="1100" spc="-35" dirty="0">
                <a:latin typeface="Gill Sans MT"/>
                <a:cs typeface="Gill Sans MT"/>
              </a:rPr>
              <a:t> closer </a:t>
            </a:r>
            <a:r>
              <a:rPr sz="1100" spc="-50" dirty="0">
                <a:latin typeface="Gill Sans MT"/>
                <a:cs typeface="Gill Sans MT"/>
              </a:rPr>
              <a:t>to</a:t>
            </a:r>
            <a:r>
              <a:rPr sz="1100" spc="-35" dirty="0">
                <a:latin typeface="Gill Sans MT"/>
                <a:cs typeface="Gill Sans MT"/>
              </a:rPr>
              <a:t> </a:t>
            </a:r>
            <a:r>
              <a:rPr sz="1100" spc="-10" dirty="0">
                <a:latin typeface="Gill Sans MT"/>
                <a:cs typeface="Gill Sans MT"/>
              </a:rPr>
              <a:t>citizens</a:t>
            </a:r>
            <a:endParaRPr sz="1100">
              <a:latin typeface="Gill Sans MT"/>
              <a:cs typeface="Gill Sans MT"/>
            </a:endParaRPr>
          </a:p>
        </p:txBody>
      </p:sp>
      <p:pic>
        <p:nvPicPr>
          <p:cNvPr id="41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49741" y="5879496"/>
            <a:ext cx="950268" cy="898697"/>
          </a:xfrm>
          <a:prstGeom prst="rect">
            <a:avLst/>
          </a:prstGeom>
        </p:spPr>
      </p:pic>
      <p:sp>
        <p:nvSpPr>
          <p:cNvPr id="42" name="object 12"/>
          <p:cNvSpPr txBox="1"/>
          <p:nvPr/>
        </p:nvSpPr>
        <p:spPr>
          <a:xfrm>
            <a:off x="2523665" y="2960419"/>
            <a:ext cx="1016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1100" spc="-20" dirty="0">
                <a:latin typeface="Gill Sans MT"/>
                <a:cs typeface="Gill Sans MT"/>
              </a:rPr>
              <a:t>Smarter</a:t>
            </a:r>
            <a:r>
              <a:rPr lang="en-GB" sz="1100" spc="-35" dirty="0">
                <a:latin typeface="Gill Sans MT"/>
                <a:cs typeface="Gill Sans MT"/>
              </a:rPr>
              <a:t> </a:t>
            </a:r>
            <a:r>
              <a:rPr lang="en-GB" sz="1100" spc="-40" dirty="0">
                <a:latin typeface="Gill Sans MT"/>
                <a:cs typeface="Gill Sans MT"/>
              </a:rPr>
              <a:t>Europe</a:t>
            </a:r>
            <a:endParaRPr sz="1100" dirty="0">
              <a:latin typeface="Gill Sans MT"/>
              <a:cs typeface="Gill Sans MT"/>
            </a:endParaRPr>
          </a:p>
        </p:txBody>
      </p:sp>
      <p:sp>
        <p:nvSpPr>
          <p:cNvPr id="43" name="object 14"/>
          <p:cNvSpPr txBox="1"/>
          <p:nvPr/>
        </p:nvSpPr>
        <p:spPr>
          <a:xfrm>
            <a:off x="5184136" y="2960380"/>
            <a:ext cx="180721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2990215" algn="l"/>
              </a:tabLst>
            </a:pPr>
            <a:r>
              <a:rPr lang="en-GB" sz="1100" spc="-70" dirty="0">
                <a:latin typeface="Gill Sans MT"/>
                <a:cs typeface="Gill Sans MT"/>
              </a:rPr>
              <a:t>Greene</a:t>
            </a:r>
            <a:r>
              <a:rPr lang="en-GB" sz="1100" spc="-110" dirty="0">
                <a:latin typeface="Gill Sans MT"/>
                <a:cs typeface="Gill Sans MT"/>
              </a:rPr>
              <a:t>r</a:t>
            </a:r>
            <a:r>
              <a:rPr lang="en-GB" sz="1100" spc="-45" dirty="0">
                <a:latin typeface="Gill Sans MT"/>
                <a:cs typeface="Gill Sans MT"/>
              </a:rPr>
              <a:t>,</a:t>
            </a:r>
            <a:r>
              <a:rPr lang="en-GB" sz="1100" spc="-35" dirty="0">
                <a:latin typeface="Gill Sans MT"/>
                <a:cs typeface="Gill Sans MT"/>
              </a:rPr>
              <a:t> </a:t>
            </a:r>
            <a:r>
              <a:rPr lang="en-GB" sz="1100" spc="-20" dirty="0">
                <a:latin typeface="Gill Sans MT"/>
                <a:cs typeface="Gill Sans MT"/>
              </a:rPr>
              <a:t>carbon-free</a:t>
            </a:r>
            <a:r>
              <a:rPr lang="en-GB" sz="1100" spc="-35" dirty="0">
                <a:latin typeface="Gill Sans MT"/>
                <a:cs typeface="Gill Sans MT"/>
              </a:rPr>
              <a:t> </a:t>
            </a:r>
            <a:r>
              <a:rPr lang="en-GB" sz="1100" spc="-40" dirty="0">
                <a:latin typeface="Gill Sans MT"/>
                <a:cs typeface="Gill Sans MT"/>
              </a:rPr>
              <a:t>Europe</a:t>
            </a:r>
            <a:endParaRPr lang="en-GB" sz="1100" dirty="0">
              <a:latin typeface="Gill Sans MT"/>
              <a:cs typeface="Gill Sans M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84875" y="9579873"/>
            <a:ext cx="22060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Helen Bg Light" panose="02000003080000020004" pitchFamily="50" charset="-52"/>
                <a:hlinkClick r:id="rId7"/>
              </a:rPr>
              <a:t>Линк за изтегляне на иконите</a:t>
            </a:r>
            <a:endParaRPr lang="en-US" sz="1200" dirty="0">
              <a:latin typeface="Helen Bg Light" panose="02000003080000020004" pitchFamily="50" charset="-52"/>
            </a:endParaRPr>
          </a:p>
          <a:p>
            <a:endParaRPr lang="bg-BG" sz="1200" dirty="0">
              <a:latin typeface="Helen Bg Light" panose="02000003080000020004" pitchFamily="50" charset="-52"/>
            </a:endParaRPr>
          </a:p>
        </p:txBody>
      </p:sp>
      <p:sp>
        <p:nvSpPr>
          <p:cNvPr id="44" name="object 3"/>
          <p:cNvSpPr/>
          <p:nvPr/>
        </p:nvSpPr>
        <p:spPr>
          <a:xfrm>
            <a:off x="5190486" y="7880603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5"/>
                </a:lnTo>
                <a:lnTo>
                  <a:pt x="868045" y="868045"/>
                </a:lnTo>
                <a:lnTo>
                  <a:pt x="868045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"/>
          <p:cNvSpPr/>
          <p:nvPr/>
        </p:nvSpPr>
        <p:spPr>
          <a:xfrm>
            <a:off x="2555401" y="7880603"/>
            <a:ext cx="868044" cy="868044"/>
          </a:xfrm>
          <a:custGeom>
            <a:avLst/>
            <a:gdLst/>
            <a:ahLst/>
            <a:cxnLst/>
            <a:rect l="l" t="t" r="r" b="b"/>
            <a:pathLst>
              <a:path w="868045" h="868045">
                <a:moveTo>
                  <a:pt x="868045" y="0"/>
                </a:moveTo>
                <a:lnTo>
                  <a:pt x="0" y="0"/>
                </a:lnTo>
                <a:lnTo>
                  <a:pt x="0" y="868045"/>
                </a:lnTo>
                <a:lnTo>
                  <a:pt x="868045" y="868045"/>
                </a:lnTo>
                <a:lnTo>
                  <a:pt x="868045" y="0"/>
                </a:lnTo>
                <a:close/>
              </a:path>
            </a:pathLst>
          </a:custGeom>
          <a:solidFill>
            <a:srgbClr val="DB5C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6"/>
          <p:cNvSpPr txBox="1"/>
          <p:nvPr/>
        </p:nvSpPr>
        <p:spPr>
          <a:xfrm>
            <a:off x="2542708" y="7683932"/>
            <a:ext cx="72834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90" dirty="0">
                <a:latin typeface="Gill Sans MT"/>
                <a:cs typeface="Gill Sans MT"/>
              </a:rPr>
              <a:t>Sa</a:t>
            </a:r>
            <a:r>
              <a:rPr sz="1100" spc="5" dirty="0">
                <a:latin typeface="Gill Sans MT"/>
                <a:cs typeface="Gill Sans MT"/>
              </a:rPr>
              <a:t>f</a:t>
            </a:r>
            <a:r>
              <a:rPr sz="1100" spc="-65" dirty="0">
                <a:latin typeface="Gill Sans MT"/>
                <a:cs typeface="Gill Sans MT"/>
              </a:rPr>
              <a:t>er</a:t>
            </a:r>
            <a:r>
              <a:rPr sz="1100" spc="-35" dirty="0">
                <a:latin typeface="Gill Sans MT"/>
                <a:cs typeface="Gill Sans MT"/>
              </a:rPr>
              <a:t> </a:t>
            </a:r>
            <a:r>
              <a:rPr sz="1100" spc="-40" dirty="0">
                <a:latin typeface="Gill Sans MT"/>
                <a:cs typeface="Gill Sans MT"/>
              </a:rPr>
              <a:t>Europe</a:t>
            </a:r>
            <a:endParaRPr sz="1100">
              <a:latin typeface="Gill Sans MT"/>
              <a:cs typeface="Gill Sans MT"/>
            </a:endParaRPr>
          </a:p>
        </p:txBody>
      </p:sp>
      <p:pic>
        <p:nvPicPr>
          <p:cNvPr id="47" name="object 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605682" y="7857882"/>
            <a:ext cx="907673" cy="899311"/>
          </a:xfrm>
          <a:prstGeom prst="rect">
            <a:avLst/>
          </a:prstGeom>
        </p:spPr>
      </p:pic>
      <p:sp>
        <p:nvSpPr>
          <p:cNvPr id="48" name="object 8"/>
          <p:cNvSpPr txBox="1"/>
          <p:nvPr/>
        </p:nvSpPr>
        <p:spPr>
          <a:xfrm>
            <a:off x="5177780" y="7683890"/>
            <a:ext cx="170942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35" dirty="0">
                <a:latin typeface="Gill Sans MT"/>
                <a:cs typeface="Gill Sans MT"/>
              </a:rPr>
              <a:t>Better cooperation </a:t>
            </a:r>
            <a:r>
              <a:rPr sz="1100" spc="-5" dirty="0">
                <a:latin typeface="Gill Sans MT"/>
                <a:cs typeface="Gill Sans MT"/>
              </a:rPr>
              <a:t>g</a:t>
            </a:r>
            <a:r>
              <a:rPr sz="1100" spc="-30" dirty="0">
                <a:latin typeface="Gill Sans MT"/>
                <a:cs typeface="Gill Sans MT"/>
              </a:rPr>
              <a:t>o</a:t>
            </a:r>
            <a:r>
              <a:rPr sz="1100" spc="-15" dirty="0">
                <a:latin typeface="Gill Sans MT"/>
                <a:cs typeface="Gill Sans MT"/>
              </a:rPr>
              <a:t>vernance</a:t>
            </a:r>
            <a:endParaRPr sz="1100">
              <a:latin typeface="Gill Sans MT"/>
              <a:cs typeface="Gill Sans MT"/>
            </a:endParaRPr>
          </a:p>
        </p:txBody>
      </p:sp>
      <p:pic>
        <p:nvPicPr>
          <p:cNvPr id="4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46783" y="7857882"/>
            <a:ext cx="1074000" cy="9135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83565" y="7199102"/>
            <a:ext cx="2263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Helen Bg Light" panose="02000003080000020004" pitchFamily="50" charset="-52"/>
              </a:rPr>
              <a:t>За Interreg са следните икони:</a:t>
            </a:r>
            <a:endParaRPr lang="bg-BG" sz="1200" dirty="0">
              <a:latin typeface="Helen Bg Light" panose="02000003080000020004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804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dirty="0" smtClean="0">
                <a:solidFill>
                  <a:schemeClr val="bg1"/>
                </a:solidFill>
                <a:latin typeface="Helen Bg" panose="020B0800050000020004" pitchFamily="34" charset="-52"/>
                <a:cs typeface="Trebuchet MS"/>
              </a:rPr>
              <a:t>ОТЧИТАНЕ И САНКЦИИ</a:t>
            </a:r>
            <a:endParaRPr sz="1400" dirty="0">
              <a:solidFill>
                <a:schemeClr val="bg1"/>
              </a:solidFill>
              <a:latin typeface="Helen Bg" panose="020B0800050000020004" pitchFamily="34" charset="-52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9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6" name="object 6"/>
          <p:cNvSpPr txBox="1"/>
          <p:nvPr/>
        </p:nvSpPr>
        <p:spPr>
          <a:xfrm>
            <a:off x="2411594" y="2843754"/>
            <a:ext cx="4920387" cy="48141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lang="ru-RU" sz="1200" b="1" dirty="0" smtClean="0">
                <a:latin typeface="Helen Bg Light" panose="02000003080000020004" pitchFamily="50" charset="-52"/>
                <a:cs typeface="Gill Sans MT"/>
              </a:rPr>
              <a:t>Отчитане </a:t>
            </a:r>
            <a:r>
              <a:rPr lang="ru-RU" sz="1200" b="1" dirty="0">
                <a:latin typeface="Helen Bg Light" panose="02000003080000020004" pitchFamily="50" charset="-52"/>
                <a:cs typeface="Gill Sans MT"/>
              </a:rPr>
              <a:t>на мерките за видимост, прозрачност и комуникация 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При отчитане изпълнението на проекта, както и при проверки на място, бенефициентите предоставят на УО на програмите доказателствен материал за предприетите от тях мерки за видимост, прозрачност и комуникация. 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Това могат да бъдат снимки, екранни снимки, аудио-визуални материали, публикувани новини, пресклипинг, копия на статии, линкове към уеб-сайтове, екземпляри от произведени и разпространени информационни материали (брошури, листовки, плакати и др.), присъствени списъци от публични събития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</a:t>
            </a:r>
            <a:r>
              <a:rPr lang="bg-BG" sz="1200" dirty="0" smtClean="0">
                <a:latin typeface="Helen Bg Light" panose="02000003080000020004" pitchFamily="50" charset="-52"/>
                <a:cs typeface="Gill Sans MT"/>
              </a:rPr>
              <a:t>ли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друг подходящ доказателствен материал.</a:t>
            </a:r>
          </a:p>
          <a:p>
            <a:pPr marL="12700" algn="just">
              <a:lnSpc>
                <a:spcPct val="100000"/>
              </a:lnSpc>
            </a:pPr>
            <a:endParaRPr lang="ru-RU" sz="1200" dirty="0">
              <a:latin typeface="Helen Bg Light" panose="02000003080000020004" pitchFamily="50" charset="-52"/>
              <a:cs typeface="Gill Sans MT"/>
            </a:endParaRPr>
          </a:p>
          <a:p>
            <a:pPr marL="12700" algn="just">
              <a:lnSpc>
                <a:spcPct val="100000"/>
              </a:lnSpc>
            </a:pPr>
            <a:r>
              <a:rPr lang="ru-RU" sz="1200" b="1" dirty="0" smtClean="0">
                <a:latin typeface="Helen Bg Light" panose="02000003080000020004" pitchFamily="50" charset="-52"/>
                <a:cs typeface="Gill Sans MT"/>
              </a:rPr>
              <a:t>Санкции </a:t>
            </a:r>
            <a:r>
              <a:rPr lang="ru-RU" sz="1200" b="1" dirty="0">
                <a:latin typeface="Helen Bg Light" panose="02000003080000020004" pitchFamily="50" charset="-52"/>
                <a:cs typeface="Gill Sans MT"/>
              </a:rPr>
              <a:t>при неспазване на мерките за видимост, прозрачност и комуникация 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Когато се установи, че даден бенефициент не е спазил изискванията към мерките по видимост, прозрачност и комуникация, УО го уведомява за констатираните слабости и изисква незабавно предприемане на необходимите стъпки. 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Когато бенефициентът не изпълнява задълженията си по член 47 или параграфи 1 и 2 от член 50 от Регламент 1060/2021 и не са предприети корективни действия, Управляващият орган прилага мерки, отчитайки принципа на пропорционалност, като анулира до 3% от подкрепата на фондовете за съответната операция. </a:t>
            </a:r>
          </a:p>
          <a:p>
            <a:pPr marL="12700" algn="just">
              <a:lnSpc>
                <a:spcPct val="100000"/>
              </a:lnSpc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В случай на по-нататъшно неизпълнение на тези задължения от страна на бенефициента, УО може да прекрати договора, като поиска възстановяване на вече отпуснатите безвъзмездни средства.</a:t>
            </a:r>
          </a:p>
        </p:txBody>
      </p:sp>
      <p:sp>
        <p:nvSpPr>
          <p:cNvPr id="30" name="object 5"/>
          <p:cNvSpPr txBox="1"/>
          <p:nvPr/>
        </p:nvSpPr>
        <p:spPr>
          <a:xfrm>
            <a:off x="2411594" y="1868360"/>
            <a:ext cx="56940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02030"/>
            <a:r>
              <a:rPr lang="bg-BG" sz="2000" b="1" spc="135" dirty="0" smtClean="0">
                <a:latin typeface="Helen Bg" panose="020B0800050000020004" pitchFamily="34" charset="-52"/>
                <a:cs typeface="Gill Sans MT"/>
              </a:rPr>
              <a:t>ОТЧИТАНЕ И САНКЦИИ</a:t>
            </a:r>
            <a:endParaRPr lang="ru-RU" sz="2000" b="1" dirty="0">
              <a:latin typeface="Helen Bg" panose="020B0800050000020004" pitchFamily="34" charset="-52"/>
              <a:cs typeface="Gill Sans M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695267" y="1714472"/>
            <a:ext cx="864407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9" name="object 6"/>
          <p:cNvPicPr/>
          <p:nvPr/>
        </p:nvPicPr>
        <p:blipFill rotWithShape="1">
          <a:blip r:embed="rId2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10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89687" y="3516256"/>
            <a:ext cx="4752146" cy="2405787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Регламентът за европейското териториално сътрудничество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изисква,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в член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36,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до емблемата на ЕС да бъде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изписано наименованието </a:t>
            </a:r>
            <a:r>
              <a:rPr lang="bg-BG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„</a:t>
            </a:r>
            <a:r>
              <a:rPr lang="ru-RU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Interreg</a:t>
            </a:r>
            <a:r>
              <a:rPr lang="bg-BG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“</a:t>
            </a:r>
            <a:r>
              <a:rPr lang="ru-RU" sz="1200" b="1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Interact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създаде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изявления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за финансиране,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които може да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използва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от програмите и бенефициентите на Interreg. Дизайнът използва вече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утвърденото лого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Interreg, като същевременно зачита защитната зона на емблемата на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ЕС</a:t>
            </a:r>
            <a:r>
              <a:rPr lang="bg-BG" sz="1200" dirty="0" smtClean="0">
                <a:latin typeface="Helen Bg Light" panose="02000003080000020004" pitchFamily="50" charset="-52"/>
                <a:cs typeface="Gill Sans MT"/>
              </a:rPr>
              <a:t>. Достъпен е на всички езици в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  <a:hlinkClick r:id="rId2"/>
              </a:rPr>
              <a:t>даунлоуд център за визуални елементи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.</a:t>
            </a:r>
            <a:endParaRPr lang="ru-RU" sz="1200" dirty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Специфичните изявления за финансиране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на </a:t>
            </a:r>
            <a:r>
              <a:rPr lang="en-GB" sz="1200" dirty="0">
                <a:latin typeface="Helen Bg Light" panose="02000003080000020004" pitchFamily="50" charset="-52"/>
                <a:cs typeface="Gill Sans MT"/>
              </a:rPr>
              <a:t>Interreg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са налични във всички цветове на </a:t>
            </a:r>
            <a:r>
              <a:rPr lang="en-GB" sz="1200" u="sng" spc="40" dirty="0">
                <a:solidFill>
                  <a:srgbClr val="3B82C4"/>
                </a:solidFill>
                <a:uFill>
                  <a:solidFill>
                    <a:srgbClr val="3B82C4"/>
                  </a:solidFill>
                </a:uFill>
                <a:latin typeface="Arial Narrow"/>
                <a:cs typeface="Arial Narrow"/>
                <a:hlinkClick r:id="rId3"/>
              </a:rPr>
              <a:t>Interact</a:t>
            </a:r>
            <a:r>
              <a:rPr lang="en-GB" sz="1200" u="sng" spc="145" dirty="0">
                <a:solidFill>
                  <a:srgbClr val="3B82C4"/>
                </a:solidFill>
                <a:uFill>
                  <a:solidFill>
                    <a:srgbClr val="3B82C4"/>
                  </a:solidFill>
                </a:uFill>
                <a:latin typeface="Arial Narrow"/>
                <a:cs typeface="Arial Narrow"/>
                <a:hlinkClick r:id="rId3"/>
              </a:rPr>
              <a:t> </a:t>
            </a:r>
            <a:r>
              <a:rPr lang="en-GB" sz="1200" u="sng" spc="30" dirty="0">
                <a:solidFill>
                  <a:srgbClr val="3B82C4"/>
                </a:solidFill>
                <a:uFill>
                  <a:solidFill>
                    <a:srgbClr val="3B82C4"/>
                  </a:solidFill>
                </a:uFill>
                <a:latin typeface="Arial Narrow"/>
                <a:cs typeface="Arial Narrow"/>
                <a:hlinkClick r:id="rId3"/>
              </a:rPr>
              <a:t>website</a:t>
            </a:r>
            <a:r>
              <a:rPr lang="en-GB" sz="1200" dirty="0" smtClean="0">
                <a:latin typeface="Helen Bg Light" panose="02000003080000020004" pitchFamily="50" charset="-52"/>
                <a:cs typeface="Gill Sans MT"/>
              </a:rPr>
              <a:t>. </a:t>
            </a:r>
            <a:r>
              <a:rPr lang="en-GB" sz="1200" dirty="0">
                <a:latin typeface="Helen Bg Light" panose="02000003080000020004" pitchFamily="50" charset="-52"/>
                <a:cs typeface="Gill Sans MT"/>
              </a:rPr>
              <a:t>Interact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също така разработва онлайн генератор за програмите и проектите на </a:t>
            </a:r>
            <a:r>
              <a:rPr lang="en-GB" sz="1200" dirty="0">
                <a:latin typeface="Helen Bg Light" panose="02000003080000020004" pitchFamily="50" charset="-52"/>
                <a:cs typeface="Gill Sans MT"/>
              </a:rPr>
              <a:t>Interreg,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който да използва.</a:t>
            </a: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-350104" y="574715"/>
            <a:ext cx="4423943" cy="390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kern="100" spc="-6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lang="bg-BG" sz="25300" kern="100" spc="-60" dirty="0">
              <a:latin typeface="Trebuchet MS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60152" y="2983718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bg-BG" sz="1200" kern="0" cap="small" spc="85" dirty="0" smtClean="0">
                <a:latin typeface="Helen Bg Light" panose="02000003080000020004" pitchFamily="50" charset="-52"/>
              </a:rPr>
              <a:t>10</a:t>
            </a:r>
            <a:r>
              <a:rPr lang="en-GB" sz="1200" kern="0" cap="small" spc="85" dirty="0" smtClean="0">
                <a:latin typeface="Helen Bg Light" panose="02000003080000020004" pitchFamily="50" charset="-52"/>
              </a:rPr>
              <a:t>.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1 </a:t>
            </a:r>
            <a:r>
              <a:rPr lang="en-GB" sz="1200" kern="0" cap="small" spc="85" dirty="0">
                <a:latin typeface="Helen Bg Light" panose="02000003080000020004" pitchFamily="50" charset="-52"/>
              </a:rPr>
              <a:t>Interreg</a:t>
            </a:r>
          </a:p>
        </p:txBody>
      </p:sp>
      <p:sp>
        <p:nvSpPr>
          <p:cNvPr id="13" name="object 2"/>
          <p:cNvSpPr txBox="1"/>
          <p:nvPr/>
        </p:nvSpPr>
        <p:spPr>
          <a:xfrm>
            <a:off x="349076" y="302855"/>
            <a:ext cx="1623287" cy="695062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>
                <a:solidFill>
                  <a:schemeClr val="bg1"/>
                </a:solidFill>
                <a:latin typeface="Trebuchet MS"/>
                <a:cs typeface="Trebuchet MS"/>
              </a:rPr>
              <a:t>ИЗИСКВАНИЯ ЗА </a:t>
            </a:r>
          </a:p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INTERREG </a:t>
            </a:r>
            <a:r>
              <a:rPr lang="bg-BG" sz="1400" spc="-55" dirty="0">
                <a:solidFill>
                  <a:schemeClr val="bg1"/>
                </a:solidFill>
                <a:latin typeface="Trebuchet MS"/>
                <a:cs typeface="Trebuchet MS"/>
              </a:rPr>
              <a:t>И</a:t>
            </a:r>
          </a:p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NEXT</a:t>
            </a:r>
            <a:r>
              <a:rPr lang="en-GB" sz="1400" spc="-55" dirty="0">
                <a:latin typeface="Trebuchet MS"/>
                <a:cs typeface="Trebuchet MS"/>
              </a:rPr>
              <a:t>GENERATION</a:t>
            </a: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EU</a:t>
            </a:r>
          </a:p>
        </p:txBody>
      </p:sp>
      <p:sp>
        <p:nvSpPr>
          <p:cNvPr id="14" name="object 5"/>
          <p:cNvSpPr txBox="1"/>
          <p:nvPr/>
        </p:nvSpPr>
        <p:spPr>
          <a:xfrm>
            <a:off x="2489687" y="1714472"/>
            <a:ext cx="4576118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ИЗИСКВАНИЯ ЗА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GB" sz="2000" b="1" spc="100" dirty="0" smtClean="0">
                <a:latin typeface="Helen Bg Light" panose="02000003080000020004" pitchFamily="50" charset="-52"/>
                <a:cs typeface="Calibri"/>
              </a:rPr>
              <a:t>INTERREG </a:t>
            </a: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И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GB" sz="2000" b="1" spc="100" dirty="0" smtClean="0">
                <a:latin typeface="Helen Bg Light" panose="02000003080000020004" pitchFamily="50" charset="-52"/>
                <a:cs typeface="Calibri"/>
              </a:rPr>
              <a:t>NEXT</a:t>
            </a:r>
            <a:r>
              <a:rPr lang="en-GB" sz="2000" b="1" spc="100" dirty="0" smtClean="0">
                <a:solidFill>
                  <a:srgbClr val="3C83C4"/>
                </a:solidFill>
                <a:latin typeface="Helen Bg Light" panose="02000003080000020004" pitchFamily="50" charset="-52"/>
                <a:cs typeface="Calibri"/>
              </a:rPr>
              <a:t>GENERATION</a:t>
            </a:r>
            <a:r>
              <a:rPr lang="en-GB" sz="2000" b="1" spc="100" dirty="0" smtClean="0">
                <a:latin typeface="Helen Bg Light" panose="02000003080000020004" pitchFamily="50" charset="-52"/>
                <a:cs typeface="Calibri"/>
              </a:rPr>
              <a:t>EU</a:t>
            </a:r>
            <a:endParaRPr lang="en-GB" sz="2000" b="1" spc="100" dirty="0"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43417" y="1714472"/>
            <a:ext cx="2216258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23" name="object 10"/>
          <p:cNvGrpSpPr/>
          <p:nvPr/>
        </p:nvGrpSpPr>
        <p:grpSpPr>
          <a:xfrm>
            <a:off x="2896181" y="7440682"/>
            <a:ext cx="3555365" cy="2654935"/>
            <a:chOff x="3093662" y="4257300"/>
            <a:chExt cx="3555365" cy="2654935"/>
          </a:xfrm>
        </p:grpSpPr>
        <p:pic>
          <p:nvPicPr>
            <p:cNvPr id="24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93268" y="4263453"/>
              <a:ext cx="3338620" cy="2642400"/>
            </a:xfrm>
            <a:prstGeom prst="rect">
              <a:avLst/>
            </a:prstGeom>
          </p:spPr>
        </p:pic>
        <p:sp>
          <p:nvSpPr>
            <p:cNvPr id="25" name="object 12"/>
            <p:cNvSpPr/>
            <p:nvPr/>
          </p:nvSpPr>
          <p:spPr>
            <a:xfrm>
              <a:off x="3099816" y="4263453"/>
              <a:ext cx="3543300" cy="2642870"/>
            </a:xfrm>
            <a:custGeom>
              <a:avLst/>
              <a:gdLst/>
              <a:ahLst/>
              <a:cxnLst/>
              <a:rect l="l" t="t" r="r" b="b"/>
              <a:pathLst>
                <a:path w="3543300" h="2642870">
                  <a:moveTo>
                    <a:pt x="0" y="2642400"/>
                  </a:moveTo>
                  <a:lnTo>
                    <a:pt x="3542703" y="2642400"/>
                  </a:lnTo>
                  <a:lnTo>
                    <a:pt x="3542703" y="0"/>
                  </a:lnTo>
                  <a:lnTo>
                    <a:pt x="0" y="0"/>
                  </a:lnTo>
                  <a:lnTo>
                    <a:pt x="0" y="2642400"/>
                  </a:lnTo>
                  <a:close/>
                </a:path>
              </a:pathLst>
            </a:custGeom>
            <a:ln w="123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6399662"/>
            <a:ext cx="4778375" cy="569554"/>
          </a:xfrm>
          <a:prstGeom prst="rect">
            <a:avLst/>
          </a:prstGeom>
        </p:spPr>
      </p:pic>
      <p:pic>
        <p:nvPicPr>
          <p:cNvPr id="18" name="object 6"/>
          <p:cNvPicPr/>
          <p:nvPr/>
        </p:nvPicPr>
        <p:blipFill rotWithShape="1">
          <a:blip r:embed="rId6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20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  <p:sp>
        <p:nvSpPr>
          <p:cNvPr id="21" name="object 6"/>
          <p:cNvSpPr txBox="1">
            <a:spLocks/>
          </p:cNvSpPr>
          <p:nvPr/>
        </p:nvSpPr>
        <p:spPr>
          <a:xfrm>
            <a:off x="670344" y="593622"/>
            <a:ext cx="4423943" cy="390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kern="100" spc="-60" dirty="0" smtClean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endParaRPr lang="bg-BG" sz="25300" kern="100" spc="-6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5124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000" spc="80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4 </a:t>
            </a:r>
            <a:endParaRPr lang="bg-BG" sz="6000" spc="80" dirty="0" smtClean="0">
              <a:solidFill>
                <a:srgbClr val="3C83C4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endParaRPr sz="1200">
              <a:latin typeface="Helen Bg Light" panose="02000003080000020004" pitchFamily="50" charset="-52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89687" y="1981921"/>
            <a:ext cx="4752146" cy="169790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Съгласно специфичния регламент за Фонда за възстановяване и устойчивост, бенефициентите са длъжни да допълнят 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изявлението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за финансиране „Финансирано от Европейския съюз“ с „NextGenerationEU</a:t>
            </a:r>
            <a:r>
              <a:rPr lang="ru-RU" sz="1200" dirty="0" smtClean="0">
                <a:latin typeface="Helen Bg Light" panose="02000003080000020004" pitchFamily="50" charset="-52"/>
                <a:cs typeface="Gill Sans MT"/>
              </a:rPr>
              <a:t>“. Конкретното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изявление за финансиране за NextGenerationEU е достъпно на всички езици и цветове в </a:t>
            </a:r>
            <a:r>
              <a:rPr lang="ru-RU" sz="1200" dirty="0">
                <a:latin typeface="Helen Bg Light" panose="02000003080000020004" pitchFamily="50" charset="-52"/>
                <a:cs typeface="Gill Sans MT"/>
                <a:hlinkClick r:id="rId2"/>
              </a:rPr>
              <a:t>центъра за изтегляне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. Освен това </a:t>
            </a:r>
            <a:r>
              <a:rPr lang="ru-RU" sz="1200" dirty="0">
                <a:latin typeface="Helen Bg Light" panose="02000003080000020004" pitchFamily="50" charset="-52"/>
                <a:cs typeface="Gill Sans MT"/>
                <a:hlinkClick r:id="rId3"/>
              </a:rPr>
              <a:t>онлайн генераторът</a:t>
            </a:r>
            <a:r>
              <a:rPr lang="ru-RU" sz="1200" dirty="0">
                <a:solidFill>
                  <a:srgbClr val="FF0000"/>
                </a:solidFill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200" dirty="0">
                <a:latin typeface="Helen Bg Light" panose="02000003080000020004" pitchFamily="50" charset="-52"/>
                <a:cs typeface="Gill Sans MT"/>
              </a:rPr>
              <a:t>включва опцията за създаване на билбордове, плакети и плакати със специфичното изявление за финансиране на NextGenerationEU за бенефициентите на Фонда за възстановяване и устойчивост.</a:t>
            </a: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60152" y="1449383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spcBef>
                <a:spcPts val="100"/>
              </a:spcBef>
              <a:tabLst>
                <a:tab pos="728980" algn="l"/>
              </a:tabLst>
              <a:defRPr/>
            </a:pPr>
            <a:r>
              <a:rPr lang="bg-BG" sz="1200" kern="0" cap="small" spc="85" dirty="0" smtClean="0">
                <a:latin typeface="Helen Bg Light" panose="02000003080000020004" pitchFamily="50" charset="-52"/>
              </a:rPr>
              <a:t>10</a:t>
            </a:r>
            <a:r>
              <a:rPr lang="en-GB" sz="1200" kern="0" cap="small" spc="85" dirty="0" smtClean="0">
                <a:latin typeface="Helen Bg Light" panose="02000003080000020004" pitchFamily="50" charset="-52"/>
              </a:rPr>
              <a:t>.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2 </a:t>
            </a:r>
            <a:r>
              <a:rPr lang="en-GB" sz="1200" kern="0" cap="small" spc="85" dirty="0" err="1" smtClean="0">
                <a:latin typeface="Helen Bg Light" panose="02000003080000020004" pitchFamily="50" charset="-52"/>
              </a:rPr>
              <a:t>NextGenerationEU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  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sp>
        <p:nvSpPr>
          <p:cNvPr id="13" name="object 2"/>
          <p:cNvSpPr txBox="1"/>
          <p:nvPr/>
        </p:nvSpPr>
        <p:spPr>
          <a:xfrm>
            <a:off x="349076" y="302855"/>
            <a:ext cx="1623287" cy="695062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>
                <a:solidFill>
                  <a:schemeClr val="bg1"/>
                </a:solidFill>
                <a:latin typeface="Trebuchet MS"/>
                <a:cs typeface="Trebuchet MS"/>
              </a:rPr>
              <a:t>ИЗИСКВАНИЯ ЗА </a:t>
            </a:r>
          </a:p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INTERREG </a:t>
            </a:r>
            <a:r>
              <a:rPr lang="bg-BG" sz="1400" spc="-55" dirty="0">
                <a:solidFill>
                  <a:schemeClr val="bg1"/>
                </a:solidFill>
                <a:latin typeface="Trebuchet MS"/>
                <a:cs typeface="Trebuchet MS"/>
              </a:rPr>
              <a:t>И</a:t>
            </a:r>
          </a:p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NEXT</a:t>
            </a:r>
            <a:r>
              <a:rPr lang="en-GB" sz="1400" spc="-55" dirty="0">
                <a:latin typeface="Trebuchet MS"/>
                <a:cs typeface="Trebuchet MS"/>
              </a:rPr>
              <a:t>GENERATION</a:t>
            </a:r>
            <a:r>
              <a:rPr lang="en-GB" sz="1400" spc="-55" dirty="0">
                <a:solidFill>
                  <a:schemeClr val="bg1"/>
                </a:solidFill>
                <a:latin typeface="Trebuchet MS"/>
                <a:cs typeface="Trebuchet MS"/>
              </a:rPr>
              <a:t>EU</a:t>
            </a:r>
          </a:p>
        </p:txBody>
      </p:sp>
      <p:grpSp>
        <p:nvGrpSpPr>
          <p:cNvPr id="20" name="object 6"/>
          <p:cNvGrpSpPr/>
          <p:nvPr/>
        </p:nvGrpSpPr>
        <p:grpSpPr>
          <a:xfrm>
            <a:off x="3114186" y="5544229"/>
            <a:ext cx="3232785" cy="2428240"/>
            <a:chOff x="3085611" y="4098448"/>
            <a:chExt cx="3232785" cy="2428240"/>
          </a:xfrm>
        </p:grpSpPr>
        <p:pic>
          <p:nvPicPr>
            <p:cNvPr id="21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64304" y="4107156"/>
              <a:ext cx="3045346" cy="2410496"/>
            </a:xfrm>
            <a:prstGeom prst="rect">
              <a:avLst/>
            </a:prstGeom>
          </p:spPr>
        </p:pic>
        <p:sp>
          <p:nvSpPr>
            <p:cNvPr id="27" name="object 8"/>
            <p:cNvSpPr/>
            <p:nvPr/>
          </p:nvSpPr>
          <p:spPr>
            <a:xfrm>
              <a:off x="3091764" y="4104601"/>
              <a:ext cx="3220085" cy="2416175"/>
            </a:xfrm>
            <a:custGeom>
              <a:avLst/>
              <a:gdLst/>
              <a:ahLst/>
              <a:cxnLst/>
              <a:rect l="l" t="t" r="r" b="b"/>
              <a:pathLst>
                <a:path w="3220085" h="2416175">
                  <a:moveTo>
                    <a:pt x="0" y="2415603"/>
                  </a:moveTo>
                  <a:lnTo>
                    <a:pt x="3219894" y="2415603"/>
                  </a:lnTo>
                  <a:lnTo>
                    <a:pt x="3219894" y="0"/>
                  </a:lnTo>
                  <a:lnTo>
                    <a:pt x="0" y="0"/>
                  </a:lnTo>
                  <a:lnTo>
                    <a:pt x="0" y="2415603"/>
                  </a:lnTo>
                  <a:close/>
                </a:path>
              </a:pathLst>
            </a:custGeom>
            <a:ln w="123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952" y="4486121"/>
            <a:ext cx="3505200" cy="880838"/>
          </a:xfrm>
          <a:prstGeom prst="rect">
            <a:avLst/>
          </a:prstGeom>
        </p:spPr>
      </p:pic>
      <p:sp>
        <p:nvSpPr>
          <p:cNvPr id="14" name="object 6"/>
          <p:cNvSpPr txBox="1">
            <a:spLocks/>
          </p:cNvSpPr>
          <p:nvPr/>
        </p:nvSpPr>
        <p:spPr>
          <a:xfrm>
            <a:off x="-350104" y="574715"/>
            <a:ext cx="4423943" cy="390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kern="100" spc="-6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lang="bg-BG" sz="25300" kern="100" spc="-60" dirty="0">
              <a:latin typeface="Trebuchet MS"/>
              <a:cs typeface="Trebuchet MS"/>
            </a:endParaRPr>
          </a:p>
        </p:txBody>
      </p:sp>
      <p:sp>
        <p:nvSpPr>
          <p:cNvPr id="16" name="object 6"/>
          <p:cNvSpPr txBox="1">
            <a:spLocks/>
          </p:cNvSpPr>
          <p:nvPr/>
        </p:nvSpPr>
        <p:spPr>
          <a:xfrm>
            <a:off x="670344" y="593622"/>
            <a:ext cx="4423943" cy="39061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bg-BG" sz="25300" kern="100" spc="-60" dirty="0" smtClean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endParaRPr lang="bg-BG" sz="25300" kern="100" spc="-6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068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0"/>
            <a:ext cx="677599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47" y="9685020"/>
            <a:ext cx="2114557" cy="443624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1386678" y="5547038"/>
            <a:ext cx="5556490" cy="0"/>
          </a:xfrm>
          <a:prstGeom prst="line">
            <a:avLst/>
          </a:prstGeom>
          <a:ln>
            <a:solidFill>
              <a:srgbClr val="9EA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bject 6"/>
          <p:cNvSpPr txBox="1"/>
          <p:nvPr/>
        </p:nvSpPr>
        <p:spPr>
          <a:xfrm>
            <a:off x="1428267" y="5633733"/>
            <a:ext cx="547331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/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Наръчникът за визуализация на подкрепата от ЕС е създаден по </a:t>
            </a:r>
          </a:p>
          <a:p>
            <a:pPr marL="12700" algn="ctr"/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Програма </a:t>
            </a:r>
            <a:r>
              <a:rPr lang="bg-BG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„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Техническа помощ</a:t>
            </a:r>
            <a:r>
              <a:rPr lang="bg-BG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“</a:t>
            </a: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  <a:latin typeface="Helen Bg Light" panose="02000003080000020004" pitchFamily="50" charset="-52"/>
                <a:cs typeface="Gill Sans MT"/>
              </a:rPr>
              <a:t> 2021-2027, съфинансирана от Европейския съюз</a:t>
            </a:r>
          </a:p>
        </p:txBody>
      </p:sp>
      <p:sp>
        <p:nvSpPr>
          <p:cNvPr id="28" name="object 6"/>
          <p:cNvSpPr txBox="1"/>
          <p:nvPr/>
        </p:nvSpPr>
        <p:spPr>
          <a:xfrm>
            <a:off x="1428266" y="5275635"/>
            <a:ext cx="54733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/>
            <a:r>
              <a:rPr lang="bg-BG" sz="1200" spc="200" dirty="0">
                <a:solidFill>
                  <a:srgbClr val="9EA921"/>
                </a:solidFill>
                <a:latin typeface="Arial Narrow"/>
                <a:cs typeface="Arial Narrow"/>
              </a:rPr>
              <a:t>© </a:t>
            </a:r>
            <a:r>
              <a:rPr lang="ru-RU" sz="1200" dirty="0" smtClean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2023 </a:t>
            </a:r>
            <a:r>
              <a:rPr lang="ru-RU" sz="1200" dirty="0">
                <a:solidFill>
                  <a:srgbClr val="9EA921"/>
                </a:solidFill>
                <a:latin typeface="Helen Bg Light" panose="02000003080000020004" pitchFamily="50" charset="-52"/>
                <a:cs typeface="Gill Sans MT"/>
              </a:rPr>
              <a:t>г. </a:t>
            </a:r>
          </a:p>
        </p:txBody>
      </p:sp>
    </p:spTree>
    <p:extLst>
      <p:ext uri="{BB962C8B-B14F-4D97-AF65-F5344CB8AC3E}">
        <p14:creationId xmlns:p14="http://schemas.microsoft.com/office/powerpoint/2010/main" val="225050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/>
          <p:nvPr/>
        </p:nvSpPr>
        <p:spPr>
          <a:xfrm>
            <a:off x="2489687" y="4025934"/>
            <a:ext cx="4600745" cy="623760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В процеса по видимост, прозрачност и комуникация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бенефициентите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по проектите имат следните минимални отговорности, които са задължителни за изпълнение като част от проектите: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1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. Бенефициентите и субектите, изпълняващи финансови инструменти, обявяват подкрепата от фондовете за операцията, включително използвани повторно ресурси в съответствие с член 62 от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  <a:hlinkClick r:id="rId2"/>
              </a:rPr>
              <a:t>Регламент 1060/2021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, като: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а)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включват на официалния уебсайт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 на Бенефициента, ако има такъв,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и на сайтове в социални медии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кратко описание на операцията, пропорционално на равнището на подкрепата, в което се посочват нейните цели и резултатите от нея и се открояват финансовата подкрепа от Съюза;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б) включват по видим начин текст, подчертаващ подкрепата от Съюза, в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документите и комуникационните материали,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 свързани с изпълнението на операцията и предназначени за обществеността или за участниците;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в) поставят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устойчиви табели или табла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, ясно видими за обществеността, на които се откроява емблемата на Съюза в съответствие с техническите характеристики, посочени в приложение IX на Регламент 1060/2021, веднага щом започне физическото изпълнение на операциите, включващи физически инвестиции, или инсталирането на закупеното оборудване, в следните случаи: </a:t>
            </a:r>
          </a:p>
          <a:p>
            <a:pPr marL="469900" marR="5080" lvl="1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•</a:t>
            </a:r>
            <a:r>
              <a:rPr lang="en-US" sz="1100" spc="-35" dirty="0" smtClean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операциите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, получаващи подкрепа от ЕФРР и Кохезионния фонд, с общ размер на разходите над 500 000 EUR; </a:t>
            </a:r>
          </a:p>
          <a:p>
            <a:pPr marL="469900" marR="5080" lvl="1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•</a:t>
            </a:r>
            <a:r>
              <a:rPr lang="en-US" sz="1100" spc="-35" dirty="0" smtClean="0">
                <a:latin typeface="Helen Bg Light" panose="02000003080000020004" pitchFamily="50" charset="-52"/>
                <a:cs typeface="Gill Sans MT"/>
              </a:rPr>
              <a:t>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операциите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, получаващи подкрепа от ЕСФ+, ФСП, ЕФМДРА, ФУМИ, ФВС или ИУГВП, с общ размер на разходите над 100 000 EUR;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г) за операции, които не попадат в обхвата на буква в), поставят на място, ясно видимо за обществеността, поне един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хартиен плакат с минимален размер А3 или еквивалентен електронен екран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с информация за операцията, подчертаващ подкрепата от фондовете; когато Бенефициентът е физическо лице, той осигурява, доколкото е възможно, наличието на подходяща информация, подчертаваща подкрепата от фондовете, на видимо за обществеността място или чрез електронен екран;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д) за операции от стратегическо значение и операции с общ размер на разходите над 10 000 000 EUR — организират според случая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комуникационна проява или дейност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 и привличат своевременно за участие Комисията и отговорния управляващ орган. </a:t>
            </a:r>
          </a:p>
        </p:txBody>
      </p:sp>
      <p:sp>
        <p:nvSpPr>
          <p:cNvPr id="13" name="object 6"/>
          <p:cNvSpPr txBox="1">
            <a:spLocks/>
          </p:cNvSpPr>
          <p:nvPr/>
        </p:nvSpPr>
        <p:spPr>
          <a:xfrm>
            <a:off x="2489687" y="3536634"/>
            <a:ext cx="446356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lvl="0" defTabSz="914400"/>
            <a:r>
              <a:rPr kumimoji="0" lang="bg-BG" sz="1200" b="1" i="0" u="none" strike="noStrike" kern="0" cap="small" spc="85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</a:rPr>
              <a:t>Член 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50 </a:t>
            </a:r>
            <a:r>
              <a:rPr lang="bg-BG" sz="1200" kern="0" cap="small" spc="85" dirty="0" smtClean="0">
                <a:latin typeface="Helen Bg Light" panose="02000003080000020004" pitchFamily="50" charset="-52"/>
              </a:rPr>
              <a:t>от Регламент </a:t>
            </a:r>
            <a:r>
              <a:rPr lang="bg-BG" sz="1200" kern="0" cap="small" spc="85" dirty="0">
                <a:latin typeface="Helen Bg Light" panose="02000003080000020004" pitchFamily="50" charset="-52"/>
              </a:rPr>
              <a:t>1060/2021</a:t>
            </a:r>
            <a:endParaRPr kumimoji="0" lang="bg-BG" sz="1200" b="1" i="0" u="none" strike="noStrike" kern="0" cap="small" spc="85" noProof="0" dirty="0" smtClean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</a:endParaRPr>
          </a:p>
          <a:p>
            <a:pPr marL="12700" marR="0" lvl="0" indent="0" defTabSz="914400" eaLnBrk="1" fontAlgn="auto" latinLnBrk="0" hangingPunct="1">
              <a:buClrTx/>
              <a:buSzTx/>
              <a:buFontTx/>
              <a:buNone/>
              <a:tabLst/>
              <a:defRPr/>
            </a:pPr>
            <a:r>
              <a:rPr kumimoji="0" lang="bg-BG" sz="1200" b="1" i="0" u="none" strike="noStrike" kern="0" cap="small" spc="105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</a:rPr>
              <a:t>Отговорности на бенефициентите</a:t>
            </a:r>
            <a:endParaRPr kumimoji="0" lang="en-GB" sz="1200" b="1" i="0" u="none" strike="noStrike" kern="0" cap="small" spc="75" noProof="0" dirty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</a:endParaRPr>
          </a:p>
        </p:txBody>
      </p:sp>
      <p:pic>
        <p:nvPicPr>
          <p:cNvPr id="16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6145" y="350209"/>
            <a:ext cx="262732" cy="14100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object 5"/>
          <p:cNvSpPr txBox="1"/>
          <p:nvPr/>
        </p:nvSpPr>
        <p:spPr>
          <a:xfrm>
            <a:off x="2489687" y="1714472"/>
            <a:ext cx="4576118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ЗАКОНОДАТЕЛНА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bg-BG" sz="2000" b="1" spc="100" dirty="0" smtClean="0">
                <a:latin typeface="Helen Bg Light" panose="02000003080000020004" pitchFamily="50" charset="-52"/>
                <a:cs typeface="Calibri"/>
              </a:rPr>
              <a:t>РАМКА</a:t>
            </a:r>
            <a:endParaRPr lang="bg-BG" sz="2000" dirty="0">
              <a:latin typeface="Helen Bg Light" panose="02000003080000020004" pitchFamily="50" charset="-52"/>
              <a:cs typeface="Calibri"/>
            </a:endParaRPr>
          </a:p>
        </p:txBody>
      </p:sp>
      <p:sp>
        <p:nvSpPr>
          <p:cNvPr id="22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43417" y="1714472"/>
            <a:ext cx="2216258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5" name="object 2"/>
          <p:cNvSpPr txBox="1"/>
          <p:nvPr/>
        </p:nvSpPr>
        <p:spPr>
          <a:xfrm>
            <a:off x="349076" y="302855"/>
            <a:ext cx="1494237" cy="438582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ЗАКОНОДАТЕЛНА РАМКА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14" name="object 6"/>
          <p:cNvPicPr/>
          <p:nvPr/>
        </p:nvPicPr>
        <p:blipFill rotWithShape="1">
          <a:blip r:embed="rId4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15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object 9"/>
          <p:cNvSpPr txBox="1"/>
          <p:nvPr/>
        </p:nvSpPr>
        <p:spPr>
          <a:xfrm>
            <a:off x="2377657" y="1880053"/>
            <a:ext cx="4928544" cy="3390672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Когато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Бенефициент по ЕСФ+ е физическо лице или операциите получават подкрепа по специфичната цел, определена в член 4, параграф 1, буква м) от Регламента за ЕСФ+, изискването по буква г) от първата алинея не се прилага.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Чрез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дерогация от първа алинея, букви в) и г), за операциите, получаващи подкрепа от ФУМИ, ФВС и ИУГВП, в документа, определящ условията за подкрепата, могат да се предвидят конкретни изисквания за афиширане на информация за обществеността относно подкрепата от фондовете, когато това е обосновано от съображения, свързани със сигурността и обществения ред, в съответствие с член 69, параграф 5.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2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. По отношение на фондовете за малки проекти Бенефициентът спазва изискванията, предвидени в член 36, параграф 5 от Регламента за Interreg. 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За финансовите инструменти Бенефициентът гарантира въз основа на договорните условия, че крайните получатели изпълняват изискванията, посочени в параграф 1, буква в).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3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. Когато Бенефициентът не изпълнява задълженията си по член 47 или параграфи 1 и 2 от член 50 от Регламент 1060/2021 и не са предприети корективни действия, Управляващият орган прилага мерки, отчитайки принципа на пропорционалност, като </a:t>
            </a:r>
            <a:r>
              <a:rPr lang="ru-RU" sz="1100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анулира до 3% от подкрепата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на фондовете за съответната операция. </a:t>
            </a:r>
          </a:p>
        </p:txBody>
      </p:sp>
      <p:pic>
        <p:nvPicPr>
          <p:cNvPr id="16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6145" y="350209"/>
            <a:ext cx="262732" cy="141004"/>
          </a:xfrm>
          <a:prstGeom prst="rect">
            <a:avLst/>
          </a:prstGeom>
        </p:spPr>
      </p:pic>
      <p:sp>
        <p:nvSpPr>
          <p:cNvPr id="22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11" name="object 2"/>
          <p:cNvSpPr txBox="1"/>
          <p:nvPr/>
        </p:nvSpPr>
        <p:spPr>
          <a:xfrm>
            <a:off x="349076" y="302855"/>
            <a:ext cx="1494237" cy="438582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ЗАКОНОДАТЕЛНА РАМКА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54737" y="5420467"/>
            <a:ext cx="6932724" cy="554723"/>
          </a:xfrm>
          <a:prstGeom prst="roundRect">
            <a:avLst/>
          </a:prstGeom>
          <a:solidFill>
            <a:srgbClr val="9EA9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object 9"/>
          <p:cNvSpPr txBox="1"/>
          <p:nvPr/>
        </p:nvSpPr>
        <p:spPr>
          <a:xfrm>
            <a:off x="532129" y="5571190"/>
            <a:ext cx="6377940" cy="2340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84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bg-BG" sz="14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Минимални задължения на бенефициентите за всички операции</a:t>
            </a:r>
            <a:r>
              <a:rPr lang="en-US" sz="14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:</a:t>
            </a:r>
            <a:endParaRPr sz="1400" b="1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54737" y="6118763"/>
            <a:ext cx="6932725" cy="932719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object 11"/>
          <p:cNvSpPr txBox="1"/>
          <p:nvPr/>
        </p:nvSpPr>
        <p:spPr>
          <a:xfrm>
            <a:off x="1179957" y="6201097"/>
            <a:ext cx="5082284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/>
          <a:p>
            <a:pPr marL="237490" marR="229235" algn="ctr"/>
            <a:r>
              <a:rPr lang="bg-BG" sz="1100" dirty="0" smtClean="0">
                <a:latin typeface="Helen Bg Light" panose="02000003080000020004" pitchFamily="50" charset="-52"/>
              </a:rPr>
              <a:t>а</a:t>
            </a:r>
            <a:r>
              <a:rPr lang="en-US" sz="1100" dirty="0" smtClean="0">
                <a:latin typeface="Helen Bg Light" panose="02000003080000020004" pitchFamily="50" charset="-52"/>
              </a:rPr>
              <a:t>) </a:t>
            </a:r>
            <a:r>
              <a:rPr lang="ru-RU" sz="1100" dirty="0" smtClean="0">
                <a:latin typeface="Helen Bg Light" panose="02000003080000020004" pitchFamily="50" charset="-52"/>
              </a:rPr>
              <a:t>включват </a:t>
            </a:r>
            <a:r>
              <a:rPr lang="ru-RU" sz="1100" dirty="0">
                <a:latin typeface="Helen Bg Light" panose="02000003080000020004" pitchFamily="50" charset="-52"/>
              </a:rPr>
              <a:t>на </a:t>
            </a:r>
            <a:r>
              <a:rPr lang="ru-RU" sz="1100" dirty="0">
                <a:solidFill>
                  <a:srgbClr val="3C83C4"/>
                </a:solidFill>
                <a:latin typeface="Helen Bg Light" panose="02000003080000020004" pitchFamily="50" charset="-52"/>
              </a:rPr>
              <a:t>официалния 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уебсайт</a:t>
            </a:r>
            <a:r>
              <a:rPr lang="ru-RU" sz="1100" dirty="0" smtClean="0">
                <a:latin typeface="Helen Bg Light" panose="02000003080000020004" pitchFamily="50" charset="-52"/>
              </a:rPr>
              <a:t>, </a:t>
            </a:r>
            <a:r>
              <a:rPr lang="ru-RU" sz="1100" dirty="0">
                <a:latin typeface="Helen Bg Light" panose="02000003080000020004" pitchFamily="50" charset="-52"/>
              </a:rPr>
              <a:t>ако има такъв, </a:t>
            </a:r>
            <a:r>
              <a:rPr lang="ru-RU" sz="1100" dirty="0">
                <a:solidFill>
                  <a:srgbClr val="3C83C4"/>
                </a:solidFill>
                <a:latin typeface="Helen Bg Light" panose="02000003080000020004" pitchFamily="50" charset="-52"/>
              </a:rPr>
              <a:t>и 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в социални</a:t>
            </a:r>
            <a:r>
              <a:rPr lang="bg-BG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те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 медии</a:t>
            </a:r>
            <a:r>
              <a:rPr lang="en-US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 </a:t>
            </a:r>
            <a:endParaRPr lang="bg-BG" sz="1100" dirty="0" smtClean="0">
              <a:solidFill>
                <a:srgbClr val="3C83C4"/>
              </a:solidFill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кратко </a:t>
            </a:r>
            <a:r>
              <a:rPr lang="ru-RU" sz="1100" dirty="0">
                <a:latin typeface="Helen Bg Light" panose="02000003080000020004" pitchFamily="50" charset="-52"/>
              </a:rPr>
              <a:t>описание на </a:t>
            </a:r>
            <a:r>
              <a:rPr lang="ru-RU" sz="1100" dirty="0" smtClean="0">
                <a:latin typeface="Helen Bg Light" panose="02000003080000020004" pitchFamily="50" charset="-52"/>
              </a:rPr>
              <a:t>операцията, в </a:t>
            </a:r>
            <a:r>
              <a:rPr lang="ru-RU" sz="1100" dirty="0">
                <a:latin typeface="Helen Bg Light" panose="02000003080000020004" pitchFamily="50" charset="-52"/>
              </a:rPr>
              <a:t>което се </a:t>
            </a:r>
            <a:r>
              <a:rPr lang="ru-RU" sz="1100" dirty="0" smtClean="0">
                <a:latin typeface="Helen Bg Light" panose="02000003080000020004" pitchFamily="50" charset="-52"/>
              </a:rPr>
              <a:t>посочват</a:t>
            </a:r>
            <a:r>
              <a:rPr lang="en-US" sz="1100" dirty="0" smtClean="0">
                <a:latin typeface="Helen Bg Light" panose="02000003080000020004" pitchFamily="50" charset="-52"/>
              </a:rPr>
              <a:t>: </a:t>
            </a: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нейните цели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,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резултатите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от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нея, </a:t>
            </a: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откроява</a:t>
            </a:r>
            <a:r>
              <a:rPr lang="en-US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се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финансовата подкрепа от Съюза; </a:t>
            </a:r>
            <a:endParaRPr sz="1100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54736" y="7200961"/>
            <a:ext cx="6932727" cy="884376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object 11"/>
          <p:cNvSpPr txBox="1"/>
          <p:nvPr/>
        </p:nvSpPr>
        <p:spPr>
          <a:xfrm>
            <a:off x="1129029" y="7231199"/>
            <a:ext cx="5184140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/>
          <a:p>
            <a:pPr marL="237490" marR="229235" algn="ctr"/>
            <a:r>
              <a:rPr lang="bg-BG" sz="1100" dirty="0" smtClean="0">
                <a:latin typeface="Helen Bg Light" panose="02000003080000020004" pitchFamily="50" charset="-52"/>
              </a:rPr>
              <a:t>б</a:t>
            </a:r>
            <a:r>
              <a:rPr lang="en-US" sz="1100" dirty="0" smtClean="0">
                <a:latin typeface="Helen Bg Light" panose="02000003080000020004" pitchFamily="50" charset="-52"/>
              </a:rPr>
              <a:t>)</a:t>
            </a:r>
            <a:r>
              <a:rPr lang="bg-BG" sz="1100" dirty="0" smtClean="0">
                <a:latin typeface="Helen Bg Light" panose="02000003080000020004" pitchFamily="50" charset="-52"/>
              </a:rPr>
              <a:t> </a:t>
            </a:r>
            <a:r>
              <a:rPr lang="ru-RU" sz="1100" dirty="0" smtClean="0">
                <a:latin typeface="Helen Bg Light" panose="02000003080000020004" pitchFamily="50" charset="-52"/>
              </a:rPr>
              <a:t>включват </a:t>
            </a:r>
            <a:r>
              <a:rPr lang="ru-RU" sz="1100" dirty="0">
                <a:latin typeface="Helen Bg Light" panose="02000003080000020004" pitchFamily="50" charset="-52"/>
              </a:rPr>
              <a:t>по видим начин </a:t>
            </a:r>
            <a:r>
              <a:rPr lang="ru-RU" sz="1100" dirty="0">
                <a:solidFill>
                  <a:srgbClr val="3C83C4"/>
                </a:solidFill>
                <a:latin typeface="Helen Bg Light" panose="02000003080000020004" pitchFamily="50" charset="-52"/>
              </a:rPr>
              <a:t>текст, подчертаващ подкрепата от Съюза</a:t>
            </a:r>
            <a:r>
              <a:rPr lang="ru-RU" sz="1100" dirty="0">
                <a:latin typeface="Helen Bg Light" panose="02000003080000020004" pitchFamily="50" charset="-52"/>
              </a:rPr>
              <a:t>, </a:t>
            </a:r>
            <a:endParaRPr lang="ru-RU" sz="1100" dirty="0" smtClean="0"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в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документите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и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комуникационните материали</a:t>
            </a:r>
            <a:r>
              <a:rPr lang="bg-BG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endParaRPr lang="bg-BG" sz="1100" dirty="0" smtClean="0">
              <a:solidFill>
                <a:srgbClr val="9EA921"/>
              </a:solidFill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свързани </a:t>
            </a:r>
            <a:r>
              <a:rPr lang="ru-RU" sz="1100" dirty="0">
                <a:latin typeface="Helen Bg Light" panose="02000003080000020004" pitchFamily="50" charset="-52"/>
              </a:rPr>
              <a:t>с изпълнението на операцията и </a:t>
            </a:r>
            <a:endParaRPr lang="ru-RU" sz="1100" dirty="0" smtClean="0"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предназначени </a:t>
            </a:r>
            <a:r>
              <a:rPr lang="ru-RU" sz="1100" dirty="0">
                <a:latin typeface="Helen Bg Light" panose="02000003080000020004" pitchFamily="50" charset="-52"/>
              </a:rPr>
              <a:t>за обществеността или за участниците;</a:t>
            </a:r>
            <a:endParaRPr sz="11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41301" y="8339362"/>
            <a:ext cx="2255094" cy="1158210"/>
          </a:xfrm>
          <a:prstGeom prst="roundRect">
            <a:avLst/>
          </a:prstGeom>
          <a:solidFill>
            <a:srgbClr val="9EA9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object 9"/>
          <p:cNvSpPr txBox="1"/>
          <p:nvPr/>
        </p:nvSpPr>
        <p:spPr>
          <a:xfrm>
            <a:off x="123856" y="8332139"/>
            <a:ext cx="2462979" cy="10983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8415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bg-BG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операции </a:t>
            </a:r>
          </a:p>
          <a:p>
            <a:pPr marL="171450" indent="-171450" algn="ctr">
              <a:lnSpc>
                <a:spcPct val="100000"/>
              </a:lnSpc>
              <a:spcBef>
                <a:spcPts val="145"/>
              </a:spcBef>
              <a:buFontTx/>
              <a:buChar char="-"/>
            </a:pP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над </a:t>
            </a:r>
            <a:r>
              <a:rPr lang="ru-RU" sz="1100" b="1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500 000 </a:t>
            </a:r>
            <a:r>
              <a:rPr lang="ru-RU" sz="11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EUR </a:t>
            </a: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1100" b="1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по </a:t>
            </a:r>
            <a:r>
              <a:rPr lang="ru-RU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ЕФРР </a:t>
            </a:r>
            <a:r>
              <a:rPr lang="ru-RU" sz="1100" spc="8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и </a:t>
            </a:r>
            <a:r>
              <a:rPr lang="ru-RU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К</a:t>
            </a:r>
            <a:r>
              <a:rPr lang="bg-BG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Ф</a:t>
            </a:r>
          </a:p>
          <a:p>
            <a:pPr marL="171450" indent="-171450" algn="ctr">
              <a:spcBef>
                <a:spcPts val="145"/>
              </a:spcBef>
              <a:buFontTx/>
              <a:buChar char="-"/>
            </a:pP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над </a:t>
            </a:r>
            <a:r>
              <a:rPr lang="ru-RU" sz="11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100 </a:t>
            </a:r>
            <a:r>
              <a:rPr lang="ru-RU" sz="1100" b="1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000 </a:t>
            </a:r>
            <a:r>
              <a:rPr lang="en-GB" sz="11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EUR</a:t>
            </a:r>
            <a:r>
              <a:rPr lang="bg-BG" sz="11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 </a:t>
            </a:r>
          </a:p>
          <a:p>
            <a:pPr algn="ctr">
              <a:spcBef>
                <a:spcPts val="145"/>
              </a:spcBef>
            </a:pPr>
            <a:r>
              <a:rPr lang="bg-BG" sz="1100" b="1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по </a:t>
            </a:r>
            <a:r>
              <a:rPr lang="ru-RU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ЕСФ</a:t>
            </a:r>
            <a:r>
              <a:rPr lang="ru-RU" sz="1100" spc="8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+, ФСП, ЕФМДРА, </a:t>
            </a:r>
            <a:endParaRPr lang="ru-RU" sz="1100" spc="80" dirty="0" smtClean="0">
              <a:solidFill>
                <a:schemeClr val="accent1">
                  <a:lumMod val="60000"/>
                  <a:lumOff val="40000"/>
                </a:schemeClr>
              </a:solidFill>
              <a:latin typeface="Helen Bg Light" panose="02000003080000020004" pitchFamily="50" charset="-52"/>
              <a:cs typeface="Gill Sans MT"/>
            </a:endParaRPr>
          </a:p>
          <a:p>
            <a:pPr algn="ctr">
              <a:spcBef>
                <a:spcPts val="145"/>
              </a:spcBef>
            </a:pPr>
            <a:r>
              <a:rPr lang="ru-RU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ФУМИ</a:t>
            </a:r>
            <a:r>
              <a:rPr lang="ru-RU" sz="1100" spc="8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, ФВСили </a:t>
            </a:r>
            <a:r>
              <a:rPr lang="ru-RU" sz="1100" spc="8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ИУГВП</a:t>
            </a:r>
            <a:r>
              <a:rPr lang="ru-RU" sz="1100" spc="8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en Bg Light" panose="02000003080000020004" pitchFamily="50" charset="-52"/>
                <a:cs typeface="Gill Sans MT"/>
              </a:rPr>
              <a:t> </a:t>
            </a:r>
            <a:endParaRPr sz="1100" b="1" dirty="0">
              <a:solidFill>
                <a:schemeClr val="accent1">
                  <a:lumMod val="60000"/>
                  <a:lumOff val="40000"/>
                </a:schemeClr>
              </a:solidFill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54738" y="9695907"/>
            <a:ext cx="2255094" cy="852414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object 11"/>
          <p:cNvSpPr txBox="1"/>
          <p:nvPr/>
        </p:nvSpPr>
        <p:spPr>
          <a:xfrm>
            <a:off x="702452" y="9744866"/>
            <a:ext cx="1532860" cy="42960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>
            <a:defPPr>
              <a:defRPr lang="en-US"/>
            </a:defPPr>
            <a:lvl1pPr marL="36000" marR="229235" algn="just">
              <a:lnSpc>
                <a:spcPct val="100000"/>
              </a:lnSpc>
              <a:spcBef>
                <a:spcPts val="0"/>
              </a:spcBef>
              <a:defRPr sz="1100">
                <a:latin typeface="Helen Bg Light" panose="02000003080000020004" pitchFamily="50" charset="-52"/>
              </a:defRPr>
            </a:lvl1pPr>
          </a:lstStyle>
          <a:p>
            <a:pPr algn="ctr"/>
            <a:r>
              <a:rPr lang="ru-RU" dirty="0">
                <a:solidFill>
                  <a:srgbClr val="3C83C4"/>
                </a:solidFill>
              </a:rPr>
              <a:t>в) </a:t>
            </a:r>
            <a:r>
              <a:rPr lang="ru-RU" dirty="0" smtClean="0">
                <a:solidFill>
                  <a:srgbClr val="3C83C4"/>
                </a:solidFill>
              </a:rPr>
              <a:t>билбордове и </a:t>
            </a:r>
          </a:p>
          <a:p>
            <a:pPr algn="ctr"/>
            <a:r>
              <a:rPr lang="ru-RU" dirty="0" smtClean="0">
                <a:solidFill>
                  <a:srgbClr val="3C83C4"/>
                </a:solidFill>
              </a:rPr>
              <a:t>постоянни табели</a:t>
            </a:r>
            <a:endParaRPr dirty="0">
              <a:solidFill>
                <a:srgbClr val="3C83C4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586835" y="8332139"/>
            <a:ext cx="2255094" cy="1158210"/>
          </a:xfrm>
          <a:prstGeom prst="roundRect">
            <a:avLst/>
          </a:prstGeom>
          <a:solidFill>
            <a:srgbClr val="9EA9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object 9"/>
          <p:cNvSpPr txBox="1"/>
          <p:nvPr/>
        </p:nvSpPr>
        <p:spPr>
          <a:xfrm>
            <a:off x="2758387" y="8443234"/>
            <a:ext cx="1938863" cy="7341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8415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45"/>
              </a:spcBef>
            </a:pPr>
            <a:endParaRPr lang="en-US" sz="1100" spc="80" dirty="0" smtClean="0">
              <a:solidFill>
                <a:srgbClr val="FFFFFF"/>
              </a:solidFill>
              <a:latin typeface="Helen Bg Light" panose="02000003080000020004" pitchFamily="50" charset="-52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bg-BG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останалите операции</a:t>
            </a: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en-US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(</a:t>
            </a:r>
            <a:r>
              <a:rPr lang="ru-RU" sz="8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които </a:t>
            </a:r>
            <a:r>
              <a:rPr lang="ru-RU" sz="800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не попадат </a:t>
            </a:r>
            <a:endParaRPr lang="ru-RU" sz="800" spc="80" dirty="0" smtClean="0">
              <a:solidFill>
                <a:srgbClr val="FFFFFF"/>
              </a:solidFill>
              <a:latin typeface="Helen Bg Light" panose="02000003080000020004" pitchFamily="50" charset="-52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8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в </a:t>
            </a:r>
            <a:r>
              <a:rPr lang="ru-RU" sz="800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обхвата на буква в</a:t>
            </a: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)</a:t>
            </a:r>
            <a:endParaRPr sz="1100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600272" y="9688684"/>
            <a:ext cx="2255094" cy="852414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object 11"/>
          <p:cNvSpPr txBox="1"/>
          <p:nvPr/>
        </p:nvSpPr>
        <p:spPr>
          <a:xfrm>
            <a:off x="2683026" y="9721964"/>
            <a:ext cx="2123171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>
            <a:defPPr>
              <a:defRPr lang="en-US"/>
            </a:defPPr>
            <a:lvl1pPr marL="36000" marR="229235" algn="just">
              <a:lnSpc>
                <a:spcPct val="100000"/>
              </a:lnSpc>
              <a:spcBef>
                <a:spcPts val="0"/>
              </a:spcBef>
              <a:defRPr sz="1100">
                <a:latin typeface="Helen Bg Light" panose="02000003080000020004" pitchFamily="50" charset="-52"/>
              </a:defRPr>
            </a:lvl1pPr>
          </a:lstStyle>
          <a:p>
            <a:pPr algn="ctr"/>
            <a:r>
              <a:rPr lang="bg-BG" dirty="0">
                <a:solidFill>
                  <a:srgbClr val="3C83C4"/>
                </a:solidFill>
              </a:rPr>
              <a:t>г</a:t>
            </a:r>
            <a:r>
              <a:rPr lang="en-US" dirty="0">
                <a:solidFill>
                  <a:srgbClr val="3C83C4"/>
                </a:solidFill>
              </a:rPr>
              <a:t>)</a:t>
            </a:r>
            <a:r>
              <a:rPr lang="bg-BG" dirty="0">
                <a:solidFill>
                  <a:srgbClr val="3C83C4"/>
                </a:solidFill>
              </a:rPr>
              <a:t> </a:t>
            </a:r>
            <a:r>
              <a:rPr lang="ru-RU" dirty="0">
                <a:solidFill>
                  <a:srgbClr val="3C83C4"/>
                </a:solidFill>
              </a:rPr>
              <a:t>поне един хартиен плакат с минимален размер А3 или еквивалентен електронен екран</a:t>
            </a:r>
            <a:endParaRPr dirty="0">
              <a:solidFill>
                <a:srgbClr val="3C83C4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932369" y="8317422"/>
            <a:ext cx="2255094" cy="1158210"/>
          </a:xfrm>
          <a:prstGeom prst="roundRect">
            <a:avLst/>
          </a:prstGeom>
          <a:solidFill>
            <a:srgbClr val="9EA9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object 9"/>
          <p:cNvSpPr txBox="1"/>
          <p:nvPr/>
        </p:nvSpPr>
        <p:spPr>
          <a:xfrm>
            <a:off x="4968463" y="8436014"/>
            <a:ext cx="2281077" cy="89062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18415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1100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за операции от </a:t>
            </a:r>
            <a:endParaRPr lang="ru-RU" sz="1100" spc="80" dirty="0" smtClean="0">
              <a:solidFill>
                <a:srgbClr val="FFFFFF"/>
              </a:solidFill>
              <a:latin typeface="Helen Bg Light" panose="02000003080000020004" pitchFamily="50" charset="-52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стратегическо </a:t>
            </a:r>
            <a:r>
              <a:rPr lang="ru-RU" sz="1100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значение </a:t>
            </a:r>
            <a:r>
              <a:rPr lang="ru-RU" sz="1100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и </a:t>
            </a:r>
            <a:r>
              <a:rPr lang="ru-RU" sz="1100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операции с общ размер на разходите над </a:t>
            </a:r>
            <a:endParaRPr lang="en-US" sz="1100" spc="80" dirty="0" smtClean="0">
              <a:solidFill>
                <a:srgbClr val="FFFFFF"/>
              </a:solidFill>
              <a:latin typeface="Helen Bg Light" panose="02000003080000020004" pitchFamily="50" charset="-52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45"/>
              </a:spcBef>
            </a:pPr>
            <a:r>
              <a:rPr lang="ru-RU" sz="1100" b="1" spc="80" dirty="0" smtClean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10 </a:t>
            </a:r>
            <a:r>
              <a:rPr lang="ru-RU" sz="1100" b="1" spc="80" dirty="0">
                <a:solidFill>
                  <a:srgbClr val="FFFFFF"/>
                </a:solidFill>
                <a:latin typeface="Helen Bg Light" panose="02000003080000020004" pitchFamily="50" charset="-52"/>
                <a:cs typeface="Gill Sans MT"/>
              </a:rPr>
              <a:t>000 000 EUR</a:t>
            </a:r>
            <a:endParaRPr sz="1100" b="1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4945806" y="9673967"/>
            <a:ext cx="2255094" cy="852414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object 11"/>
          <p:cNvSpPr txBox="1"/>
          <p:nvPr/>
        </p:nvSpPr>
        <p:spPr>
          <a:xfrm>
            <a:off x="5028001" y="9673967"/>
            <a:ext cx="2281077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>
            <a:defPPr>
              <a:defRPr lang="en-US"/>
            </a:defPPr>
            <a:lvl1pPr marL="237490" marR="229235" algn="just">
              <a:lnSpc>
                <a:spcPct val="113700"/>
              </a:lnSpc>
              <a:spcBef>
                <a:spcPts val="710"/>
              </a:spcBef>
              <a:defRPr sz="1100">
                <a:latin typeface="Helen Bg Light" panose="02000003080000020004" pitchFamily="50" charset="-52"/>
              </a:defRPr>
            </a:lvl1pPr>
          </a:lstStyle>
          <a:p>
            <a:pPr marL="36000" algn="ctr">
              <a:lnSpc>
                <a:spcPct val="100000"/>
              </a:lnSpc>
              <a:spcBef>
                <a:spcPts val="0"/>
              </a:spcBef>
            </a:pPr>
            <a:r>
              <a:rPr lang="bg-BG" dirty="0" smtClean="0">
                <a:solidFill>
                  <a:srgbClr val="3C83C4"/>
                </a:solidFill>
              </a:rPr>
              <a:t>д</a:t>
            </a:r>
            <a:r>
              <a:rPr lang="en-US" dirty="0" smtClean="0">
                <a:solidFill>
                  <a:srgbClr val="3C83C4"/>
                </a:solidFill>
              </a:rPr>
              <a:t>) </a:t>
            </a:r>
            <a:r>
              <a:rPr lang="ru-RU" dirty="0" smtClean="0">
                <a:solidFill>
                  <a:srgbClr val="3C83C4"/>
                </a:solidFill>
              </a:rPr>
              <a:t>комуникационна проява/дейност </a:t>
            </a:r>
            <a:r>
              <a:rPr lang="bg-BG" dirty="0" smtClean="0">
                <a:solidFill>
                  <a:srgbClr val="3C83C4"/>
                </a:solidFill>
              </a:rPr>
              <a:t>с </a:t>
            </a:r>
            <a:r>
              <a:rPr lang="ru-RU" dirty="0" smtClean="0">
                <a:solidFill>
                  <a:srgbClr val="3C83C4"/>
                </a:solidFill>
              </a:rPr>
              <a:t>участието на </a:t>
            </a:r>
            <a:r>
              <a:rPr lang="ru-RU" dirty="0">
                <a:solidFill>
                  <a:srgbClr val="3C83C4"/>
                </a:solidFill>
              </a:rPr>
              <a:t>Комисията и отговорния управляващ орган</a:t>
            </a:r>
            <a:r>
              <a:rPr lang="ru-RU" dirty="0" smtClean="0">
                <a:solidFill>
                  <a:srgbClr val="3C83C4"/>
                </a:solidFill>
              </a:rPr>
              <a:t>.</a:t>
            </a:r>
            <a:endParaRPr lang="ru-RU" dirty="0">
              <a:solidFill>
                <a:srgbClr val="3C83C4"/>
              </a:solidFill>
            </a:endParaRPr>
          </a:p>
        </p:txBody>
      </p:sp>
      <p:pic>
        <p:nvPicPr>
          <p:cNvPr id="29" name="object 6"/>
          <p:cNvPicPr/>
          <p:nvPr/>
        </p:nvPicPr>
        <p:blipFill rotWithShape="1">
          <a:blip r:embed="rId3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sp>
        <p:nvSpPr>
          <p:cNvPr id="28" name="Chevron 27"/>
          <p:cNvSpPr/>
          <p:nvPr/>
        </p:nvSpPr>
        <p:spPr>
          <a:xfrm rot="5400000">
            <a:off x="3638929" y="5934428"/>
            <a:ext cx="211363" cy="15001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35" name="Chevron 34"/>
          <p:cNvSpPr/>
          <p:nvPr/>
        </p:nvSpPr>
        <p:spPr>
          <a:xfrm rot="5400000">
            <a:off x="3638929" y="7061672"/>
            <a:ext cx="211363" cy="15001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cxnSp>
        <p:nvCxnSpPr>
          <p:cNvPr id="46" name="Straight Arrow Connector 45"/>
          <p:cNvCxnSpPr>
            <a:stCxn id="24" idx="2"/>
          </p:cNvCxnSpPr>
          <p:nvPr/>
        </p:nvCxnSpPr>
        <p:spPr>
          <a:xfrm flipH="1">
            <a:off x="2377657" y="8085337"/>
            <a:ext cx="1343443" cy="225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24" idx="2"/>
          </p:cNvCxnSpPr>
          <p:nvPr/>
        </p:nvCxnSpPr>
        <p:spPr>
          <a:xfrm>
            <a:off x="3721100" y="8085337"/>
            <a:ext cx="1306901" cy="214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4" idx="2"/>
            <a:endCxn id="26" idx="0"/>
          </p:cNvCxnSpPr>
          <p:nvPr/>
        </p:nvCxnSpPr>
        <p:spPr>
          <a:xfrm flipH="1">
            <a:off x="3714382" y="8085337"/>
            <a:ext cx="6718" cy="246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hevron 51"/>
          <p:cNvSpPr/>
          <p:nvPr/>
        </p:nvSpPr>
        <p:spPr>
          <a:xfrm rot="5400000">
            <a:off x="1288192" y="9517420"/>
            <a:ext cx="211363" cy="15001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3" name="Chevron 52"/>
          <p:cNvSpPr/>
          <p:nvPr/>
        </p:nvSpPr>
        <p:spPr>
          <a:xfrm rot="5400000">
            <a:off x="3648007" y="9538006"/>
            <a:ext cx="211363" cy="15001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  <p:sp>
        <p:nvSpPr>
          <p:cNvPr id="54" name="Chevron 53"/>
          <p:cNvSpPr/>
          <p:nvPr/>
        </p:nvSpPr>
        <p:spPr>
          <a:xfrm rot="5400000">
            <a:off x="6006191" y="9525672"/>
            <a:ext cx="211363" cy="15001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/>
          <p:cNvSpPr txBox="1"/>
          <p:nvPr/>
        </p:nvSpPr>
        <p:spPr>
          <a:xfrm>
            <a:off x="2489687" y="3499871"/>
            <a:ext cx="4815988" cy="4037003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В основата на признаването на подкрепата от ЕС е емблемата и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изявлението за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финансиране на Съюза, които държавите членки, управляващите органи и бенефициентите трябва да използват, когато извършват своите дейности за видимост, прозрачност и комуникация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Емблемата </a:t>
            </a:r>
            <a:r>
              <a:rPr lang="ru-RU" sz="1100" b="1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на Съюза винаги </a:t>
            </a: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се </a:t>
            </a:r>
            <a:r>
              <a:rPr lang="ru-RU" sz="1100" b="1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използва неразделно </a:t>
            </a: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с изявлението за финансиране</a:t>
            </a:r>
            <a:r>
              <a:rPr lang="en-US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: </a:t>
            </a:r>
            <a:r>
              <a:rPr lang="bg-BG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„</a:t>
            </a: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Финансирано от </a:t>
            </a:r>
            <a:r>
              <a:rPr lang="ru-RU" sz="1100" b="1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Европейския съюз</a:t>
            </a:r>
            <a:r>
              <a:rPr lang="bg-BG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“/</a:t>
            </a: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„</a:t>
            </a:r>
            <a:r>
              <a:rPr lang="ru-RU" sz="1100" b="1" spc="-35" dirty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Съфинансирано от Европейския съюз</a:t>
            </a:r>
            <a:r>
              <a:rPr lang="ru-RU" sz="1100" b="1" spc="-35" dirty="0" smtClean="0">
                <a:solidFill>
                  <a:srgbClr val="3C83C4"/>
                </a:solidFill>
                <a:latin typeface="Helen Bg Light" panose="02000003080000020004" pitchFamily="50" charset="-52"/>
                <a:cs typeface="Gill Sans MT"/>
              </a:rPr>
              <a:t>“.</a:t>
            </a: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Комисията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създаде готова за използване емблема на ЕС </a:t>
            </a:r>
            <a:r>
              <a:rPr lang="bg-BG" sz="1100" spc="-35" dirty="0" smtClean="0">
                <a:latin typeface="Helen Bg Light" panose="02000003080000020004" pitchFamily="50" charset="-52"/>
                <a:cs typeface="Gill Sans MT"/>
              </a:rPr>
              <a:t>с изявленията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за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финансиране, които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се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използват във всички комуникационни материали.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Готовите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за използване извлечения за финансиране могат да бъдат изтеглени от центъра за изтегляне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:</a:t>
            </a:r>
          </a:p>
          <a:p>
            <a:pPr marL="12700" marR="5080" algn="just">
              <a:spcBef>
                <a:spcPts val="600"/>
              </a:spcBef>
            </a:pPr>
            <a:r>
              <a:rPr lang="en-GB" sz="1100" spc="-35" dirty="0" smtClean="0">
                <a:latin typeface="Helen Bg Light" panose="02000003080000020004" pitchFamily="50" charset="-52"/>
                <a:cs typeface="Gill Sans MT"/>
                <a:hlinkClick r:id="rId2"/>
              </a:rPr>
              <a:t>https</a:t>
            </a:r>
            <a:r>
              <a:rPr lang="en-GB" sz="1100" spc="-35" dirty="0">
                <a:latin typeface="Helen Bg Light" panose="02000003080000020004" pitchFamily="50" charset="-52"/>
                <a:cs typeface="Gill Sans MT"/>
                <a:hlinkClick r:id="rId2"/>
              </a:rPr>
              <a:t>://</a:t>
            </a:r>
            <a:r>
              <a:rPr lang="en-GB" sz="1100" spc="-35" dirty="0" smtClean="0">
                <a:latin typeface="Helen Bg Light" panose="02000003080000020004" pitchFamily="50" charset="-52"/>
                <a:cs typeface="Gill Sans MT"/>
                <a:hlinkClick r:id="rId2"/>
              </a:rPr>
              <a:t>ec.europa.eu/regional_policy/information-sources/logo-download-center_en</a:t>
            </a:r>
            <a:r>
              <a:rPr lang="en-GB" sz="1100" spc="-35" dirty="0" smtClean="0">
                <a:latin typeface="Helen Bg Light" panose="02000003080000020004" pitchFamily="50" charset="-52"/>
                <a:cs typeface="Gill Sans MT"/>
              </a:rPr>
              <a:t> </a:t>
            </a:r>
            <a:endParaRPr lang="ru-RU" sz="1100" spc="-35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Допълнителна информация можете да намерите в брошурата „Оперативни насоки за използване на емблемата на ЕС в контекста на програмите на ЕС“: </a:t>
            </a:r>
            <a:endParaRPr lang="ru-RU" sz="1100" spc="-35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en-GB" sz="1100" spc="-35" dirty="0" smtClean="0">
                <a:latin typeface="Helen Bg Light" panose="02000003080000020004" pitchFamily="50" charset="-52"/>
                <a:cs typeface="Gill Sans MT"/>
                <a:hlinkClick r:id="rId3"/>
              </a:rPr>
              <a:t>https</a:t>
            </a:r>
            <a:r>
              <a:rPr lang="en-GB" sz="1100" spc="-35" dirty="0">
                <a:latin typeface="Helen Bg Light" panose="02000003080000020004" pitchFamily="50" charset="-52"/>
                <a:cs typeface="Gill Sans MT"/>
                <a:hlinkClick r:id="rId3"/>
              </a:rPr>
              <a:t>://</a:t>
            </a:r>
            <a:r>
              <a:rPr lang="en-GB" sz="1100" spc="-35" dirty="0" smtClean="0">
                <a:latin typeface="Helen Bg Light" panose="02000003080000020004" pitchFamily="50" charset="-52"/>
                <a:cs typeface="Gill Sans MT"/>
                <a:hlinkClick r:id="rId3"/>
              </a:rPr>
              <a:t>commission.europa.eu/system/files/2021-05/eu-emblem-rules_en.pdf</a:t>
            </a:r>
            <a:endParaRPr lang="en-GB" sz="1100" spc="-35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endParaRPr lang="bg-BG" sz="1100" spc="-35" dirty="0" smtClean="0">
              <a:latin typeface="Helen Bg Light" panose="02000003080000020004" pitchFamily="50" charset="-52"/>
              <a:cs typeface="Gill Sans MT"/>
            </a:endParaRPr>
          </a:p>
          <a:p>
            <a:pPr marL="12700" marR="5080" algn="just">
              <a:spcBef>
                <a:spcPts val="600"/>
              </a:spcBef>
            </a:pPr>
            <a:r>
              <a:rPr lang="ru-RU" sz="1100" dirty="0">
                <a:latin typeface="Helen Bg Light" panose="02000003080000020004" pitchFamily="50" charset="-52"/>
                <a:cs typeface="Gill Sans MT"/>
              </a:rPr>
              <a:t>ВАЖНО: Ако освен емблемата на ЕС има изобразени и други логотипи, емблемата на ЕС е най-малко със същия размер, измерен по височина или ширина, като на най-големия от другите логотипи.</a:t>
            </a:r>
          </a:p>
          <a:p>
            <a:pPr marL="12700" marR="5080" algn="just">
              <a:spcBef>
                <a:spcPts val="600"/>
              </a:spcBef>
            </a:pPr>
            <a:endParaRPr lang="ru-RU" sz="1100" spc="-35" dirty="0">
              <a:latin typeface="Helen Bg Light" panose="02000003080000020004" pitchFamily="50" charset="-52"/>
              <a:cs typeface="Gill Sans MT"/>
            </a:endParaRPr>
          </a:p>
        </p:txBody>
      </p:sp>
      <p:sp>
        <p:nvSpPr>
          <p:cNvPr id="13" name="object 6"/>
          <p:cNvSpPr txBox="1">
            <a:spLocks/>
          </p:cNvSpPr>
          <p:nvPr/>
        </p:nvSpPr>
        <p:spPr>
          <a:xfrm>
            <a:off x="2496751" y="2964286"/>
            <a:ext cx="4815988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defTabSz="914400">
              <a:tabLst>
                <a:tab pos="728980" algn="l"/>
              </a:tabLst>
              <a:defRPr/>
            </a:pPr>
            <a:r>
              <a:rPr lang="en-US" sz="1200" kern="0" cap="small" spc="85" dirty="0" smtClean="0">
                <a:latin typeface="Helen Bg Light" panose="02000003080000020004" pitchFamily="50" charset="-52"/>
              </a:rPr>
              <a:t>2</a:t>
            </a:r>
            <a:r>
              <a:rPr lang="ru-RU" sz="1200" kern="0" cap="small" spc="85" dirty="0" smtClean="0">
                <a:latin typeface="Helen Bg Light" panose="02000003080000020004" pitchFamily="50" charset="-52"/>
              </a:rPr>
              <a:t>.1 </a:t>
            </a:r>
            <a:r>
              <a:rPr lang="ru-RU" sz="1200" kern="0" cap="small" spc="85" dirty="0">
                <a:latin typeface="Helen Bg Light" panose="02000003080000020004" pitchFamily="50" charset="-52"/>
              </a:rPr>
              <a:t>Асоцииране на емблемата на ЕС с </a:t>
            </a:r>
            <a:endParaRPr lang="ru-RU" sz="1200" kern="0" cap="small" spc="85" dirty="0" smtClean="0">
              <a:latin typeface="Helen Bg Light" panose="02000003080000020004" pitchFamily="50" charset="-52"/>
            </a:endParaRPr>
          </a:p>
          <a:p>
            <a:pPr marL="12700" defTabSz="914400">
              <a:tabLst>
                <a:tab pos="728980" algn="l"/>
              </a:tabLst>
              <a:defRPr/>
            </a:pPr>
            <a:r>
              <a:rPr lang="ru-RU" sz="1200" kern="0" cap="small" spc="85" dirty="0" smtClean="0">
                <a:latin typeface="Helen Bg Light" panose="02000003080000020004" pitchFamily="50" charset="-52"/>
              </a:rPr>
              <a:t>     изявлението </a:t>
            </a:r>
            <a:r>
              <a:rPr lang="ru-RU" sz="1200" kern="0" cap="small" spc="85" dirty="0">
                <a:latin typeface="Helen Bg Light" panose="02000003080000020004" pitchFamily="50" charset="-52"/>
              </a:rPr>
              <a:t>за финансиране</a:t>
            </a:r>
            <a:endParaRPr lang="en-GB" sz="1200" kern="0" cap="small" spc="85" dirty="0">
              <a:latin typeface="Helen Bg Light" panose="02000003080000020004" pitchFamily="50" charset="-52"/>
            </a:endParaRPr>
          </a:p>
        </p:txBody>
      </p:sp>
      <p:pic>
        <p:nvPicPr>
          <p:cNvPr id="16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145" y="350209"/>
            <a:ext cx="262732" cy="14100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object 2"/>
          <p:cNvSpPr txBox="1"/>
          <p:nvPr/>
        </p:nvSpPr>
        <p:spPr>
          <a:xfrm>
            <a:off x="349076" y="302855"/>
            <a:ext cx="1494237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ЛОГА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21" name="object 5"/>
          <p:cNvSpPr txBox="1"/>
          <p:nvPr/>
        </p:nvSpPr>
        <p:spPr>
          <a:xfrm>
            <a:off x="2489687" y="1714472"/>
            <a:ext cx="4576118" cy="792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Aft>
                <a:spcPts val="600"/>
              </a:spcAft>
            </a:pPr>
            <a:r>
              <a:rPr lang="bg-BG" sz="2000" b="1" spc="100" dirty="0" smtClean="0">
                <a:latin typeface="Helen Bg" panose="020B0800050000020004" pitchFamily="34" charset="-52"/>
                <a:cs typeface="Calibri"/>
              </a:rPr>
              <a:t>ЛОГА</a:t>
            </a:r>
          </a:p>
          <a:p>
            <a:pPr marL="12700" marR="5080">
              <a:spcBef>
                <a:spcPts val="100"/>
              </a:spcBef>
            </a:pPr>
            <a:r>
              <a:rPr lang="ru-RU" sz="1200" b="1" kern="0" spc="85" dirty="0" smtClean="0">
                <a:latin typeface="Helen Bg Light" panose="02000003080000020004" pitchFamily="50" charset="-52"/>
              </a:rPr>
              <a:t>ЕМБЛЕМАТА НА ЕС С </a:t>
            </a:r>
            <a:r>
              <a:rPr lang="bg-BG" sz="1200" b="1" kern="0" spc="85" dirty="0" smtClean="0">
                <a:latin typeface="Helen Bg Light" panose="02000003080000020004" pitchFamily="50" charset="-52"/>
              </a:rPr>
              <a:t>ИЗЯВЛЕНИЕТО </a:t>
            </a:r>
            <a:r>
              <a:rPr lang="ru-RU" sz="1200" b="1" kern="0" spc="85" dirty="0" smtClean="0">
                <a:latin typeface="Helen Bg Light" panose="02000003080000020004" pitchFamily="50" charset="-52"/>
              </a:rPr>
              <a:t>ЗА ФИНАНСИРАНЕ</a:t>
            </a:r>
          </a:p>
          <a:p>
            <a:pPr marL="12700" marR="5080">
              <a:spcBef>
                <a:spcPts val="100"/>
              </a:spcBef>
            </a:pPr>
            <a:r>
              <a:rPr lang="ru-RU" sz="1200" b="1" spc="-35" dirty="0" smtClean="0">
                <a:latin typeface="Helen Bg Light" panose="02000003080000020004" pitchFamily="50" charset="-52"/>
                <a:cs typeface="Gill Sans MT"/>
              </a:rPr>
              <a:t>ОБЩОТО ЛОГО И СЛОГАН ЗА ПРОГРАМИТЕ В БЪЛГАРИЯ</a:t>
            </a:r>
            <a:endParaRPr lang="en-GB" sz="1200" b="1" kern="0" spc="75" dirty="0" smtClean="0">
              <a:solidFill>
                <a:srgbClr val="3C83C4"/>
              </a:solidFill>
              <a:latin typeface="Helen Bg Light" panose="02000003080000020004" pitchFamily="50" charset="-52"/>
            </a:endParaRPr>
          </a:p>
        </p:txBody>
      </p:sp>
      <p:sp>
        <p:nvSpPr>
          <p:cNvPr id="22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lang="bg-BG" sz="25300" dirty="0">
              <a:latin typeface="Trebuchet MS"/>
              <a:cs typeface="Trebuchet M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065804" y="1524000"/>
            <a:ext cx="493869" cy="1276350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78" y="8089739"/>
            <a:ext cx="1498995" cy="3144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785" y="7527352"/>
            <a:ext cx="977425" cy="9903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78" y="7722438"/>
            <a:ext cx="1640528" cy="344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10" y="7527352"/>
            <a:ext cx="977425" cy="990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659" y="7720482"/>
            <a:ext cx="1535448" cy="3221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488" y="8061954"/>
            <a:ext cx="1539234" cy="322924"/>
          </a:xfrm>
          <a:prstGeom prst="rect">
            <a:avLst/>
          </a:prstGeom>
        </p:spPr>
      </p:pic>
      <p:grpSp>
        <p:nvGrpSpPr>
          <p:cNvPr id="26" name="object 6"/>
          <p:cNvGrpSpPr/>
          <p:nvPr/>
        </p:nvGrpSpPr>
        <p:grpSpPr>
          <a:xfrm>
            <a:off x="5391140" y="8645431"/>
            <a:ext cx="1690654" cy="1802019"/>
            <a:chOff x="6296009" y="3482216"/>
            <a:chExt cx="2350135" cy="2856230"/>
          </a:xfrm>
        </p:grpSpPr>
        <p:pic>
          <p:nvPicPr>
            <p:cNvPr id="27" name="object 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96009" y="3482216"/>
              <a:ext cx="2349677" cy="2856001"/>
            </a:xfrm>
            <a:prstGeom prst="rect">
              <a:avLst/>
            </a:prstGeom>
          </p:spPr>
        </p:pic>
        <p:pic>
          <p:nvPicPr>
            <p:cNvPr id="28" name="object 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66743" y="5746670"/>
              <a:ext cx="1170010" cy="245462"/>
            </a:xfrm>
            <a:prstGeom prst="rect">
              <a:avLst/>
            </a:prstGeom>
          </p:spPr>
        </p:pic>
      </p:grpSp>
      <p:grpSp>
        <p:nvGrpSpPr>
          <p:cNvPr id="29" name="object 9"/>
          <p:cNvGrpSpPr/>
          <p:nvPr/>
        </p:nvGrpSpPr>
        <p:grpSpPr>
          <a:xfrm>
            <a:off x="2525946" y="8645432"/>
            <a:ext cx="2779083" cy="1802445"/>
            <a:chOff x="3078934" y="4459549"/>
            <a:chExt cx="2974340" cy="1884680"/>
          </a:xfrm>
        </p:grpSpPr>
        <p:pic>
          <p:nvPicPr>
            <p:cNvPr id="30" name="object 1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78934" y="4459549"/>
              <a:ext cx="2973794" cy="1884235"/>
            </a:xfrm>
            <a:prstGeom prst="rect">
              <a:avLst/>
            </a:prstGeom>
          </p:spPr>
        </p:pic>
        <p:pic>
          <p:nvPicPr>
            <p:cNvPr id="31" name="object 1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307064" y="5981554"/>
              <a:ext cx="1107337" cy="232314"/>
            </a:xfrm>
            <a:prstGeom prst="rect">
              <a:avLst/>
            </a:prstGeom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5"/>
          <a:srcRect t="8939" b="37351"/>
          <a:stretch/>
        </p:blipFill>
        <p:spPr>
          <a:xfrm>
            <a:off x="2439433" y="0"/>
            <a:ext cx="4803667" cy="15906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5"/>
          <a:srcRect l="65199" t="3247" r="5209" b="6845"/>
          <a:stretch/>
        </p:blipFill>
        <p:spPr>
          <a:xfrm>
            <a:off x="0" y="6081315"/>
            <a:ext cx="2200760" cy="407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3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8"/>
          <a:stretch/>
        </p:blipFill>
        <p:spPr>
          <a:xfrm>
            <a:off x="2150221" y="3895475"/>
            <a:ext cx="5409453" cy="6404121"/>
          </a:xfrm>
          <a:prstGeom prst="rect">
            <a:avLst/>
          </a:prstGeom>
        </p:spPr>
      </p:pic>
      <p:sp>
        <p:nvSpPr>
          <p:cNvPr id="10" name="object 9"/>
          <p:cNvSpPr txBox="1"/>
          <p:nvPr/>
        </p:nvSpPr>
        <p:spPr>
          <a:xfrm>
            <a:off x="2460152" y="2682267"/>
            <a:ext cx="4845523" cy="713016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algn="just">
              <a:spcBef>
                <a:spcPts val="600"/>
              </a:spcBef>
            </a:pP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Използването на общото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лого и слоган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за програмите в България за програмен период 2021-2027 г. или логата със съответното наименование на финансиращата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програма не </a:t>
            </a:r>
            <a:r>
              <a:rPr lang="ru-RU" sz="1100" spc="-35" dirty="0">
                <a:latin typeface="Helen Bg Light" panose="02000003080000020004" pitchFamily="50" charset="-52"/>
                <a:cs typeface="Gill Sans MT"/>
              </a:rPr>
              <a:t>е задължително и е по преценка на </a:t>
            </a:r>
            <a:r>
              <a:rPr lang="ru-RU" sz="1100" spc="-35" dirty="0" smtClean="0">
                <a:latin typeface="Helen Bg Light" panose="02000003080000020004" pitchFamily="50" charset="-52"/>
                <a:cs typeface="Gill Sans MT"/>
              </a:rPr>
              <a:t>Управляващия орган.</a:t>
            </a:r>
          </a:p>
        </p:txBody>
      </p:sp>
      <p:pic>
        <p:nvPicPr>
          <p:cNvPr id="16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6145" y="350209"/>
            <a:ext cx="262732" cy="14100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object 2"/>
          <p:cNvSpPr txBox="1"/>
          <p:nvPr/>
        </p:nvSpPr>
        <p:spPr>
          <a:xfrm>
            <a:off x="349076" y="302855"/>
            <a:ext cx="1494237" cy="233397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220"/>
              </a:spcBef>
            </a:pPr>
            <a:r>
              <a:rPr lang="bg-BG" sz="1400" spc="-55" dirty="0" smtClean="0">
                <a:solidFill>
                  <a:schemeClr val="bg1"/>
                </a:solidFill>
                <a:latin typeface="Trebuchet MS"/>
                <a:cs typeface="Trebuchet MS"/>
              </a:rPr>
              <a:t>ЛОГА</a:t>
            </a:r>
            <a:endParaRPr sz="140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22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5300" spc="140" dirty="0" smtClean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lang="bg-BG" sz="25300" dirty="0">
              <a:latin typeface="Trebuchet MS"/>
              <a:cs typeface="Trebuchet M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452" y="1749105"/>
            <a:ext cx="2862817" cy="882702"/>
          </a:xfrm>
          <a:prstGeom prst="rect">
            <a:avLst/>
          </a:prstGeom>
        </p:spPr>
      </p:pic>
      <p:sp>
        <p:nvSpPr>
          <p:cNvPr id="9" name="object 6"/>
          <p:cNvSpPr txBox="1">
            <a:spLocks/>
          </p:cNvSpPr>
          <p:nvPr/>
        </p:nvSpPr>
        <p:spPr>
          <a:xfrm>
            <a:off x="2460152" y="1333787"/>
            <a:ext cx="446356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lvl="0" defTabSz="914400"/>
            <a:r>
              <a:rPr lang="en-US" sz="1200" kern="0" cap="small" spc="85" dirty="0" smtClean="0">
                <a:latin typeface="Helen Bg Light" panose="02000003080000020004" pitchFamily="50" charset="-52"/>
              </a:rPr>
              <a:t>2</a:t>
            </a:r>
            <a:r>
              <a:rPr lang="ru-RU" sz="1200" kern="0" cap="small" spc="85" dirty="0" smtClean="0">
                <a:latin typeface="Helen Bg Light" panose="02000003080000020004" pitchFamily="50" charset="-52"/>
              </a:rPr>
              <a:t>.2 </a:t>
            </a:r>
            <a:r>
              <a:rPr lang="ru-RU" sz="1200" kern="0" cap="small" spc="85" dirty="0">
                <a:latin typeface="Helen Bg Light" panose="02000003080000020004" pitchFamily="50" charset="-52"/>
              </a:rPr>
              <a:t>Общото лого и слоган за програмите в България</a:t>
            </a:r>
          </a:p>
        </p:txBody>
      </p:sp>
    </p:spTree>
    <p:extLst>
      <p:ext uri="{BB962C8B-B14F-4D97-AF65-F5344CB8AC3E}">
        <p14:creationId xmlns:p14="http://schemas.microsoft.com/office/powerpoint/2010/main" val="21429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ject 2"/>
          <p:cNvSpPr txBox="1"/>
          <p:nvPr/>
        </p:nvSpPr>
        <p:spPr>
          <a:xfrm>
            <a:off x="211917" y="302855"/>
            <a:ext cx="201948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ts val="16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ВИЗУАЛНИ ЕЛЕМЕНТИ ЗА ОНЛАЙН КОМУНИКАЦИЯ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0" b="0" i="0" u="none" strike="noStrike" kern="1200" cap="none" spc="80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4 </a:t>
            </a:r>
            <a:endParaRPr kumimoji="0" lang="bg-BG" sz="6000" b="0" i="0" u="none" strike="noStrike" kern="1200" cap="none" spc="80" normalizeH="0" baseline="0" noProof="0" dirty="0" smtClean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10" name="object 9"/>
          <p:cNvSpPr txBox="1"/>
          <p:nvPr/>
        </p:nvSpPr>
        <p:spPr>
          <a:xfrm>
            <a:off x="2411594" y="2704679"/>
            <a:ext cx="4846455" cy="77457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Уебсайтовете и социалните медии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са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основните източници на информация за проекта от страна на бенефициентите за специфичните целеви аудитории, както и за така наречената „широка общественост“. </a:t>
            </a: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0" lvl="0" indent="0" algn="l" defTabSz="7559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00" b="0" i="0" u="none" strike="noStrike" kern="1200" cap="none" spc="14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j-ea"/>
                <a:cs typeface="Trebuchet MS"/>
              </a:rPr>
              <a:t>3</a:t>
            </a:r>
            <a:endParaRPr kumimoji="0" lang="bg-BG" sz="25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11594" y="3585894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kumimoji="0" lang="en-GB" sz="1200" b="1" i="0" u="none" strike="noStrike" kern="0" cap="small" spc="85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j-ea"/>
                <a:cs typeface="Calibri"/>
              </a:rPr>
              <a:t>3.</a:t>
            </a:r>
            <a:r>
              <a:rPr kumimoji="0" lang="bg-BG" sz="1200" b="1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j-ea"/>
                <a:cs typeface="Calibri"/>
              </a:rPr>
              <a:t>1 Уебсайт</a:t>
            </a:r>
            <a:endParaRPr kumimoji="0" lang="en-GB" sz="1200" b="1" i="0" u="none" strike="noStrike" kern="0" cap="small" spc="85" normalizeH="0" baseline="0" noProof="0" dirty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j-ea"/>
              <a:cs typeface="Calibri"/>
            </a:endParaRPr>
          </a:p>
        </p:txBody>
      </p:sp>
      <p:sp>
        <p:nvSpPr>
          <p:cNvPr id="14" name="object 5"/>
          <p:cNvSpPr txBox="1"/>
          <p:nvPr/>
        </p:nvSpPr>
        <p:spPr>
          <a:xfrm>
            <a:off x="2411595" y="1868360"/>
            <a:ext cx="4576118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0203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1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ВИЗУАЛНИ ЕЛЕМЕНТИ </a:t>
            </a:r>
            <a:endParaRPr kumimoji="0" lang="ru-RU" sz="2000" b="1" i="0" u="none" strike="noStrike" kern="1200" cap="none" spc="13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  <a:p>
            <a:pPr marL="12700" marR="100203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1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ЗА ОНЛАЙН КОМУНИКАЦИЯ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57901" y="1714472"/>
            <a:ext cx="1501774" cy="885505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558" y="7952640"/>
            <a:ext cx="50533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Добра практика е да се показва емблемата на ЕС и препратката към средствата в зоната за гледане на цифровите устройства, без да се изисква потребителят да превърта надолу по страницата.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Емблемите, изписването на Европейския съюз задължително следва да се виждат още при отварянето на страницата, във видимата област на цифровото устройство, без да се налага потребителят да мести надолу страницата.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0" u="none" strike="noStrike" kern="1200" cap="none" spc="-3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23" name="object 9"/>
          <p:cNvSpPr txBox="1"/>
          <p:nvPr/>
        </p:nvSpPr>
        <p:spPr>
          <a:xfrm>
            <a:off x="2505903" y="6901570"/>
            <a:ext cx="4752146" cy="1036181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lvl="0" indent="-22860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Заглавие</a:t>
            </a:r>
          </a:p>
          <a:p>
            <a:pPr marL="241300" marR="5080" lvl="0" indent="-22860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Кратко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описание на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операцията: нейните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цели, резултатите от нея,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откроява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се финансовата подкрепа от Съюза; </a:t>
            </a:r>
          </a:p>
          <a:p>
            <a:pPr marL="241300" marR="5080" lvl="0" indent="-22860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Емблема на ЕС и изявлението за финансиране „Финансирано от Европейския съюз“ или „Съфинансирано от Европейския съюз“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EA921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24" name="object 17"/>
          <p:cNvSpPr txBox="1"/>
          <p:nvPr/>
        </p:nvSpPr>
        <p:spPr>
          <a:xfrm>
            <a:off x="2475847" y="6705210"/>
            <a:ext cx="343917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1400" b="1" spc="75" dirty="0" smtClean="0">
                <a:solidFill>
                  <a:srgbClr val="9EA921"/>
                </a:solidFill>
                <a:latin typeface="Helen Bg Light" panose="02000003080000020004" pitchFamily="50" charset="-52"/>
                <a:cs typeface="Calibri"/>
              </a:rPr>
              <a:t>ЗАДЪЛЖИТЕЛНИ</a:t>
            </a:r>
            <a:r>
              <a:rPr kumimoji="0" lang="bg-BG" sz="14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 ЕЛЕМЕНТИ</a:t>
            </a:r>
            <a:r>
              <a:rPr kumimoji="0" sz="14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: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9EA921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Calibri"/>
            </a:endParaRPr>
          </a:p>
        </p:txBody>
      </p:sp>
      <p:sp>
        <p:nvSpPr>
          <p:cNvPr id="25" name="object 9"/>
          <p:cNvSpPr txBox="1"/>
          <p:nvPr/>
        </p:nvSpPr>
        <p:spPr>
          <a:xfrm>
            <a:off x="2411594" y="3985005"/>
            <a:ext cx="4846455" cy="151323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От бенефициентите се изисква, съгласно член 50 (1) (а) да предоставят кратко описание на операцията, което е пропорционално на нивото на подкрепа, на официалния си уебсайт и в социалните медии. Описанието трябва да включва информация за целите и резултатите на операцията и да подчертава финансовата подкрепа от Съюза. Използва се емблемата на ЕС и съответното изявление за финансиране - 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израза „Финансирано от Европейския съюз“ или „Съфинансирано от Европейския съюз“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 на видно място на уебсайта.</a:t>
            </a:r>
          </a:p>
        </p:txBody>
      </p:sp>
      <p:pic>
        <p:nvPicPr>
          <p:cNvPr id="21" name="object 6"/>
          <p:cNvPicPr/>
          <p:nvPr/>
        </p:nvPicPr>
        <p:blipFill rotWithShape="1">
          <a:blip r:embed="rId2" cstate="print"/>
          <a:srcRect t="14095" b="68804"/>
          <a:stretch/>
        </p:blipFill>
        <p:spPr>
          <a:xfrm>
            <a:off x="2216258" y="1"/>
            <a:ext cx="5346001" cy="1347834"/>
          </a:xfrm>
          <a:prstGeom prst="rect">
            <a:avLst/>
          </a:prstGeom>
        </p:spPr>
      </p:pic>
      <p:pic>
        <p:nvPicPr>
          <p:cNvPr id="22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081315"/>
            <a:ext cx="2216258" cy="409146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2339596" y="5614954"/>
            <a:ext cx="5082284" cy="932719"/>
          </a:xfrm>
          <a:prstGeom prst="roundRect">
            <a:avLst/>
          </a:prstGeom>
          <a:solidFill>
            <a:srgbClr val="F2F2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object 11"/>
          <p:cNvSpPr txBox="1"/>
          <p:nvPr/>
        </p:nvSpPr>
        <p:spPr>
          <a:xfrm>
            <a:off x="2339596" y="5675419"/>
            <a:ext cx="5082284" cy="76815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90170" rIns="0" bIns="0" rtlCol="0">
            <a:spAutoFit/>
          </a:bodyPr>
          <a:lstStyle/>
          <a:p>
            <a:pPr marL="237490" marR="229235" algn="ctr"/>
            <a:r>
              <a:rPr lang="bg-BG" sz="1100" dirty="0" smtClean="0">
                <a:latin typeface="Helen Bg Light" panose="02000003080000020004" pitchFamily="50" charset="-52"/>
              </a:rPr>
              <a:t>а</a:t>
            </a:r>
            <a:r>
              <a:rPr lang="en-US" sz="1100" dirty="0" smtClean="0">
                <a:latin typeface="Helen Bg Light" panose="02000003080000020004" pitchFamily="50" charset="-52"/>
              </a:rPr>
              <a:t>) </a:t>
            </a:r>
            <a:r>
              <a:rPr lang="ru-RU" sz="1100" dirty="0" smtClean="0">
                <a:latin typeface="Helen Bg Light" panose="02000003080000020004" pitchFamily="50" charset="-52"/>
              </a:rPr>
              <a:t>включват </a:t>
            </a:r>
            <a:r>
              <a:rPr lang="ru-RU" sz="1100" dirty="0">
                <a:latin typeface="Helen Bg Light" panose="02000003080000020004" pitchFamily="50" charset="-52"/>
              </a:rPr>
              <a:t>на </a:t>
            </a:r>
            <a:r>
              <a:rPr lang="ru-RU" sz="1100" dirty="0">
                <a:solidFill>
                  <a:srgbClr val="3C83C4"/>
                </a:solidFill>
                <a:latin typeface="Helen Bg Light" panose="02000003080000020004" pitchFamily="50" charset="-52"/>
              </a:rPr>
              <a:t>официалния 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уебсайт</a:t>
            </a:r>
            <a:r>
              <a:rPr lang="ru-RU" sz="1100" dirty="0" smtClean="0">
                <a:latin typeface="Helen Bg Light" panose="02000003080000020004" pitchFamily="50" charset="-52"/>
              </a:rPr>
              <a:t> 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и в социални</a:t>
            </a:r>
            <a:r>
              <a:rPr lang="bg-BG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те</a:t>
            </a:r>
            <a:r>
              <a:rPr lang="ru-RU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 медии</a:t>
            </a:r>
            <a:r>
              <a:rPr lang="en-US" sz="1100" dirty="0" smtClean="0">
                <a:solidFill>
                  <a:srgbClr val="3C83C4"/>
                </a:solidFill>
                <a:latin typeface="Helen Bg Light" panose="02000003080000020004" pitchFamily="50" charset="-52"/>
              </a:rPr>
              <a:t> </a:t>
            </a:r>
            <a:r>
              <a:rPr lang="ru-RU" sz="1100" dirty="0">
                <a:latin typeface="Helen Bg Light" panose="02000003080000020004" pitchFamily="50" charset="-52"/>
              </a:rPr>
              <a:t>ако има </a:t>
            </a:r>
            <a:r>
              <a:rPr lang="ru-RU" sz="1100" dirty="0" smtClean="0">
                <a:latin typeface="Helen Bg Light" panose="02000003080000020004" pitchFamily="50" charset="-52"/>
              </a:rPr>
              <a:t>такива</a:t>
            </a:r>
            <a:endParaRPr lang="bg-BG" sz="1100" dirty="0" smtClean="0">
              <a:solidFill>
                <a:srgbClr val="3C83C4"/>
              </a:solidFill>
              <a:latin typeface="Helen Bg Light" panose="02000003080000020004" pitchFamily="50" charset="-52"/>
            </a:endParaRPr>
          </a:p>
          <a:p>
            <a:pPr marL="237490" marR="229235" algn="ctr"/>
            <a:r>
              <a:rPr lang="ru-RU" sz="1100" dirty="0" smtClean="0">
                <a:latin typeface="Helen Bg Light" panose="02000003080000020004" pitchFamily="50" charset="-52"/>
              </a:rPr>
              <a:t>кратко </a:t>
            </a:r>
            <a:r>
              <a:rPr lang="ru-RU" sz="1100" dirty="0">
                <a:latin typeface="Helen Bg Light" panose="02000003080000020004" pitchFamily="50" charset="-52"/>
              </a:rPr>
              <a:t>описание на </a:t>
            </a:r>
            <a:r>
              <a:rPr lang="ru-RU" sz="1100" dirty="0" smtClean="0">
                <a:latin typeface="Helen Bg Light" panose="02000003080000020004" pitchFamily="50" charset="-52"/>
              </a:rPr>
              <a:t>операцията, в </a:t>
            </a:r>
            <a:r>
              <a:rPr lang="ru-RU" sz="1100" dirty="0">
                <a:latin typeface="Helen Bg Light" panose="02000003080000020004" pitchFamily="50" charset="-52"/>
              </a:rPr>
              <a:t>което се </a:t>
            </a:r>
            <a:r>
              <a:rPr lang="ru-RU" sz="1100" dirty="0" smtClean="0">
                <a:latin typeface="Helen Bg Light" panose="02000003080000020004" pitchFamily="50" charset="-52"/>
              </a:rPr>
              <a:t>посочват</a:t>
            </a:r>
            <a:r>
              <a:rPr lang="en-US" sz="1100" dirty="0" smtClean="0">
                <a:latin typeface="Helen Bg Light" panose="02000003080000020004" pitchFamily="50" charset="-52"/>
              </a:rPr>
              <a:t>: </a:t>
            </a: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нейните цели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,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резултатите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от 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нея, </a:t>
            </a:r>
          </a:p>
          <a:p>
            <a:pPr marL="237490" marR="229235" algn="ctr"/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откроява</a:t>
            </a:r>
            <a:r>
              <a:rPr lang="en-US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bg-BG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се</a:t>
            </a:r>
            <a:r>
              <a:rPr lang="ru-RU" sz="1100" dirty="0" smtClean="0">
                <a:solidFill>
                  <a:srgbClr val="9EA921"/>
                </a:solidFill>
                <a:latin typeface="Helen Bg Light" panose="02000003080000020004" pitchFamily="50" charset="-52"/>
              </a:rPr>
              <a:t> </a:t>
            </a:r>
            <a:r>
              <a:rPr lang="ru-RU" sz="1100" dirty="0">
                <a:solidFill>
                  <a:srgbClr val="9EA921"/>
                </a:solidFill>
                <a:latin typeface="Helen Bg Light" panose="02000003080000020004" pitchFamily="50" charset="-52"/>
              </a:rPr>
              <a:t>финансовата подкрепа от Съюза; </a:t>
            </a:r>
            <a:endParaRPr sz="1100" dirty="0">
              <a:solidFill>
                <a:srgbClr val="9EA921"/>
              </a:solidFill>
              <a:latin typeface="Helen Bg Light" panose="02000003080000020004" pitchFamily="50" charset="-52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74916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0" b="0" i="0" u="none" strike="noStrike" kern="1200" cap="none" spc="80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4 </a:t>
            </a:r>
            <a:endParaRPr kumimoji="0" lang="bg-BG" sz="6000" b="0" i="0" u="none" strike="noStrike" kern="1200" cap="none" spc="80" normalizeH="0" baseline="0" noProof="0" dirty="0" smtClean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861868" y="5256529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+mn-cs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861868" y="4759731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+mn-cs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0" lvl="0" indent="0" algn="l" defTabSz="7559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00" b="0" i="0" u="none" strike="noStrike" kern="1200" cap="none" spc="14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j-ea"/>
                <a:cs typeface="Trebuchet MS"/>
              </a:rPr>
              <a:t>3</a:t>
            </a:r>
            <a:endParaRPr kumimoji="0" lang="bg-BG" sz="25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sp>
        <p:nvSpPr>
          <p:cNvPr id="19" name="object 3"/>
          <p:cNvSpPr txBox="1">
            <a:spLocks/>
          </p:cNvSpPr>
          <p:nvPr/>
        </p:nvSpPr>
        <p:spPr>
          <a:xfrm>
            <a:off x="2411594" y="745450"/>
            <a:ext cx="416411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800" b="1" i="0">
                <a:solidFill>
                  <a:srgbClr val="3C83C4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kumimoji="0" lang="en-GB" sz="1200" b="1" i="0" u="none" strike="noStrike" kern="0" cap="small" spc="85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j-ea"/>
                <a:cs typeface="Calibri"/>
              </a:rPr>
              <a:t>3.</a:t>
            </a:r>
            <a:r>
              <a:rPr kumimoji="0" lang="bg-BG" sz="1200" b="1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j-ea"/>
                <a:cs typeface="Calibri"/>
              </a:rPr>
              <a:t>2 Социални медии</a:t>
            </a:r>
            <a:endParaRPr kumimoji="0" lang="en-GB" sz="1200" b="1" i="0" u="none" strike="noStrike" kern="0" cap="small" spc="85" normalizeH="0" baseline="0" noProof="0" dirty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j-ea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558" y="3977607"/>
            <a:ext cx="4889491" cy="4444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kumimoji="0" lang="en-US" sz="1200" b="0" i="0" u="none" strike="noStrike" kern="0" cap="small" spc="85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3.2.1 </a:t>
            </a:r>
            <a:r>
              <a:rPr kumimoji="0" lang="ru-RU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Видимост като част от профила в социалните медии</a:t>
            </a:r>
          </a:p>
          <a:p>
            <a:pPr marL="1270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 профилите в социалните медии емблемата на ЕС и изявлението за финансиране могат да бъдат приложени върху профила, биографията/описанието на профила или снимките на банера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(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при условие че платформата на социалните медии предоставя опция за банер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)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 за да бъде винаги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видими.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  <a:p>
            <a:pPr marL="1270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Публикациите, използвани за предоставяне на редовни актуализации на информацията за дейностите и резултатите, могат да съдържат и лични истории на реални крайни ползватели на проекта.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endParaRPr kumimoji="0" lang="bg-BG" sz="1200" b="1" i="0" u="none" strike="noStrike" kern="0" cap="small" spc="85" normalizeH="0" baseline="0" noProof="0" dirty="0" smtClean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Calibri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kumimoji="0" lang="en-US" sz="1200" b="0" i="0" u="none" strike="noStrike" kern="0" cap="small" spc="85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3.2.</a:t>
            </a:r>
            <a:r>
              <a:rPr kumimoji="0" lang="bg-BG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2</a:t>
            </a:r>
            <a:r>
              <a:rPr kumimoji="0" lang="en-US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 </a:t>
            </a:r>
            <a:r>
              <a:rPr kumimoji="0" lang="ru-RU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Интернет банери</a:t>
            </a:r>
          </a:p>
          <a:p>
            <a:pPr marL="1270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Опцията за банер предоставя повече място за интегриране на емблемата и изявлението за финансиране и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затова се препоръчва.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И в двата случая бенефициентът трябва да добави елементите на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ЕС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върху снимките, така че те да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останат,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дори ако платформата изреже изображението.</a:t>
            </a:r>
          </a:p>
          <a:p>
            <a:pPr marL="1270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Не забравяйте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да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споменете подкрепата от ЕС в описанието на профила.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  <a:p>
            <a:pPr marL="220979" marR="5080" lvl="0" indent="0" algn="just" defTabSz="457200" rtl="0" eaLnBrk="1" fontAlgn="auto" latinLnBrk="0" hangingPunct="1">
              <a:lnSpc>
                <a:spcPct val="1137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0" u="none" strike="noStrike" kern="1200" cap="none" spc="-3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pic>
        <p:nvPicPr>
          <p:cNvPr id="20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9073" y="8284397"/>
            <a:ext cx="4295241" cy="2166493"/>
          </a:xfrm>
          <a:prstGeom prst="rect">
            <a:avLst/>
          </a:prstGeom>
        </p:spPr>
      </p:pic>
      <p:pic>
        <p:nvPicPr>
          <p:cNvPr id="21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07661" y="7469878"/>
            <a:ext cx="1628569" cy="2981012"/>
          </a:xfrm>
          <a:prstGeom prst="rect">
            <a:avLst/>
          </a:prstGeom>
        </p:spPr>
      </p:pic>
      <p:sp>
        <p:nvSpPr>
          <p:cNvPr id="22" name="object 2"/>
          <p:cNvSpPr txBox="1"/>
          <p:nvPr/>
        </p:nvSpPr>
        <p:spPr>
          <a:xfrm>
            <a:off x="211917" y="302855"/>
            <a:ext cx="201948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ts val="16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ВИЗУАЛНИ ЕЛЕМЕНТИ ЗА ОНЛАЙН КОМУНИКАЦИЯ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sp>
        <p:nvSpPr>
          <p:cNvPr id="12" name="object 9"/>
          <p:cNvSpPr txBox="1"/>
          <p:nvPr/>
        </p:nvSpPr>
        <p:spPr>
          <a:xfrm>
            <a:off x="2450627" y="3439568"/>
            <a:ext cx="4752146" cy="405239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41300" marR="5080" lvl="0" indent="-228600" algn="just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Емблема на ЕС и изявлението за финансиране „Финансирано от Европейския съюз“ или „Съфинансирано от Европейския съюз“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9EA921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13" name="object 17"/>
          <p:cNvSpPr txBox="1"/>
          <p:nvPr/>
        </p:nvSpPr>
        <p:spPr>
          <a:xfrm>
            <a:off x="2420571" y="3243208"/>
            <a:ext cx="337570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0" lvl="0" indent="0" algn="l" defTabSz="914400" rtl="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ЗАДЪЛЖИТЕЛНИ ЕЛЕМЕНТИ</a:t>
            </a:r>
            <a:r>
              <a:rPr kumimoji="0" sz="1400" b="1" i="0" u="none" strike="noStrike" kern="1200" cap="none" spc="75" normalizeH="0" baseline="0" noProof="0" dirty="0" smtClean="0">
                <a:ln>
                  <a:noFill/>
                </a:ln>
                <a:solidFill>
                  <a:srgbClr val="9EA921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: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9EA921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68557" y="1117595"/>
            <a:ext cx="488949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Препоръчително е проектите да бъдат популяризирани и в социалните медии, когато това е уместно.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Подчертаването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на подкрепата на ЕС в социалните медии може да стане по много различни начини!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Визуалните елементи, включително видеоклиповете, трябва да бъдат брандирани с емблемата 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ЕС и изявлението за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финансиране.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Информация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за проекта може да бъде предоставена като част от описанието на профила в социалните медии или в отделните публикации – може да се посочи финансиращата програма, фонда, името на проекта и т.н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31573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2216258" cy="10691813"/>
          </a:xfrm>
          <a:prstGeom prst="rect">
            <a:avLst/>
          </a:prstGeom>
          <a:solidFill>
            <a:srgbClr val="3C8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1437648" y="1714472"/>
            <a:ext cx="186182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0" b="0" i="0" u="none" strike="noStrike" kern="1200" cap="none" spc="80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4 </a:t>
            </a:r>
            <a:endParaRPr kumimoji="0" lang="bg-BG" sz="6000" b="0" i="0" u="none" strike="noStrike" kern="1200" cap="none" spc="80" normalizeH="0" baseline="0" noProof="0" dirty="0" smtClean="0">
              <a:ln>
                <a:noFill/>
              </a:ln>
              <a:solidFill>
                <a:srgbClr val="3C83C4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5" name="object 3"/>
          <p:cNvSpPr/>
          <p:nvPr/>
        </p:nvSpPr>
        <p:spPr>
          <a:xfrm>
            <a:off x="1789298" y="4835614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4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+mn-cs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1789298" y="4338816"/>
            <a:ext cx="61594" cy="141605"/>
          </a:xfrm>
          <a:custGeom>
            <a:avLst/>
            <a:gdLst/>
            <a:ahLst/>
            <a:cxnLst/>
            <a:rect l="l" t="t" r="r" b="b"/>
            <a:pathLst>
              <a:path w="61594" h="141605">
                <a:moveTo>
                  <a:pt x="61201" y="0"/>
                </a:moveTo>
                <a:lnTo>
                  <a:pt x="0" y="0"/>
                </a:lnTo>
                <a:lnTo>
                  <a:pt x="0" y="140995"/>
                </a:lnTo>
                <a:lnTo>
                  <a:pt x="61201" y="140995"/>
                </a:lnTo>
                <a:lnTo>
                  <a:pt x="61201" y="0"/>
                </a:lnTo>
                <a:close/>
              </a:path>
            </a:pathLst>
          </a:custGeom>
          <a:solidFill>
            <a:srgbClr val="3C83C4"/>
          </a:solidFill>
        </p:spPr>
        <p:txBody>
          <a:bodyPr wrap="square" lIns="0" tIns="0" rIns="0" bIns="0"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+mn-cs"/>
            </a:endParaRPr>
          </a:p>
        </p:txBody>
      </p:sp>
      <p:sp>
        <p:nvSpPr>
          <p:cNvPr id="17" name="object 6"/>
          <p:cNvSpPr txBox="1">
            <a:spLocks/>
          </p:cNvSpPr>
          <p:nvPr/>
        </p:nvSpPr>
        <p:spPr>
          <a:xfrm>
            <a:off x="243894" y="524152"/>
            <a:ext cx="1728470" cy="3881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0" lvl="0" indent="0" algn="l" defTabSz="755934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300" b="0" i="0" u="none" strike="noStrike" kern="1200" cap="none" spc="14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/>
                <a:ea typeface="+mj-ea"/>
                <a:cs typeface="Trebuchet MS"/>
              </a:rPr>
              <a:t>3</a:t>
            </a:r>
            <a:endParaRPr kumimoji="0" lang="bg-BG" sz="25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557" y="1315401"/>
            <a:ext cx="4889491" cy="1290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8980" algn="l"/>
              </a:tabLst>
              <a:defRPr/>
            </a:pPr>
            <a:r>
              <a:rPr kumimoji="0" lang="en-US" sz="1200" b="0" i="0" u="none" strike="noStrike" kern="0" cap="small" spc="85" normalizeH="0" baseline="0" noProof="0" dirty="0" smtClean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3.2.</a:t>
            </a:r>
            <a:r>
              <a:rPr kumimoji="0" lang="bg-BG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3</a:t>
            </a:r>
            <a:r>
              <a:rPr kumimoji="0" lang="en-US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 </a:t>
            </a:r>
            <a:r>
              <a:rPr kumimoji="0" lang="bg-BG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Постове в </a:t>
            </a:r>
            <a:r>
              <a:rPr kumimoji="0" lang="ru-RU" sz="1200" b="0" i="0" u="none" strike="noStrike" kern="0" cap="small" spc="85" normalizeH="0" baseline="0" noProof="0" dirty="0">
                <a:ln>
                  <a:noFill/>
                </a:ln>
                <a:solidFill>
                  <a:srgbClr val="3C83C4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Calibri"/>
              </a:rPr>
              <a:t>социалните медии</a:t>
            </a:r>
          </a:p>
          <a:p>
            <a:pPr marL="12700" marR="0" lvl="0" indent="0" algn="just" defTabSz="457200" rtl="0" eaLnBrk="1" fontAlgn="auto" latinLnBrk="0" hangingPunct="1">
              <a:lnSpc>
                <a:spcPct val="100000"/>
              </a:lnSpc>
              <a:spcBef>
                <a:spcPts val="7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Когато бенефициентът </a:t>
            </a:r>
            <a:r>
              <a:rPr kumimoji="0" lang="ru-RU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публикува</a:t>
            </a:r>
            <a:r>
              <a:rPr kumimoji="0" lang="en-US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 </a:t>
            </a:r>
            <a:r>
              <a:rPr kumimoji="0" lang="bg-BG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информация</a:t>
            </a:r>
            <a:r>
              <a:rPr kumimoji="0" lang="ru-RU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 </a:t>
            </a:r>
            <a:r>
              <a:rPr kumimoji="0" lang="ru-RU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за проекта в каналите си в социалните медии, </a:t>
            </a:r>
            <a:r>
              <a:rPr kumimoji="0" lang="ru-RU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 </a:t>
            </a:r>
            <a:r>
              <a:rPr kumimoji="0" lang="ru-RU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публикацията </a:t>
            </a:r>
            <a:r>
              <a:rPr kumimoji="0" lang="ru-RU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следва да </a:t>
            </a:r>
            <a:r>
              <a:rPr kumimoji="0" lang="ru-RU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се споменава подкрепата от ЕС, като се използват </a:t>
            </a:r>
            <a:r>
              <a:rPr kumimoji="0" lang="ru-RU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визуалните елементи на ЕС или </a:t>
            </a:r>
            <a:r>
              <a:rPr kumimoji="0" lang="ru-RU" sz="1200" b="0" i="0" u="none" strike="noStrike" kern="1200" cap="none" spc="-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en Bg Light" panose="02000003080000020004" pitchFamily="50" charset="-52"/>
                <a:ea typeface="+mn-ea"/>
                <a:cs typeface="Gill Sans MT"/>
              </a:rPr>
              <a:t>подкрепата се споменава в текста. Бенефициентът може да променя тези подходи между отделните позиции.</a:t>
            </a:r>
            <a:endParaRPr kumimoji="0" lang="bg-BG" sz="1200" b="0" i="0" u="none" strike="noStrike" kern="1200" cap="none" spc="-3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en Bg Light" panose="02000003080000020004" pitchFamily="50" charset="-52"/>
              <a:ea typeface="+mn-ea"/>
              <a:cs typeface="Gill Sans MT"/>
            </a:endParaRPr>
          </a:p>
        </p:txBody>
      </p:sp>
      <p:sp>
        <p:nvSpPr>
          <p:cNvPr id="12" name="object 5"/>
          <p:cNvSpPr txBox="1"/>
          <p:nvPr/>
        </p:nvSpPr>
        <p:spPr>
          <a:xfrm>
            <a:off x="3549666" y="9623573"/>
            <a:ext cx="25615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4572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1080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x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1920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f</a:t>
            </a:r>
            <a:r>
              <a:rPr kumimoji="0" sz="10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ormat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(Instagram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or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facebook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story)</a:t>
            </a:r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grpSp>
        <p:nvGrpSpPr>
          <p:cNvPr id="13" name="object 6"/>
          <p:cNvGrpSpPr/>
          <p:nvPr/>
        </p:nvGrpSpPr>
        <p:grpSpPr>
          <a:xfrm>
            <a:off x="4932401" y="3839207"/>
            <a:ext cx="1818639" cy="1818639"/>
            <a:chOff x="3085611" y="2520003"/>
            <a:chExt cx="1818639" cy="1818639"/>
          </a:xfrm>
        </p:grpSpPr>
        <p:pic>
          <p:nvPicPr>
            <p:cNvPr id="14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91611" y="2526004"/>
              <a:ext cx="1806067" cy="1806067"/>
            </a:xfrm>
            <a:prstGeom prst="rect">
              <a:avLst/>
            </a:prstGeom>
          </p:spPr>
        </p:pic>
        <p:sp>
          <p:nvSpPr>
            <p:cNvPr id="16" name="object 8"/>
            <p:cNvSpPr/>
            <p:nvPr/>
          </p:nvSpPr>
          <p:spPr>
            <a:xfrm>
              <a:off x="3091611" y="2526004"/>
              <a:ext cx="1806575" cy="1806575"/>
            </a:xfrm>
            <a:custGeom>
              <a:avLst/>
              <a:gdLst/>
              <a:ahLst/>
              <a:cxnLst/>
              <a:rect l="l" t="t" r="r" b="b"/>
              <a:pathLst>
                <a:path w="1806575" h="1806575">
                  <a:moveTo>
                    <a:pt x="0" y="1806067"/>
                  </a:moveTo>
                  <a:lnTo>
                    <a:pt x="1806067" y="1806067"/>
                  </a:lnTo>
                  <a:lnTo>
                    <a:pt x="1806067" y="0"/>
                  </a:lnTo>
                  <a:lnTo>
                    <a:pt x="0" y="0"/>
                  </a:lnTo>
                  <a:lnTo>
                    <a:pt x="0" y="1806067"/>
                  </a:lnTo>
                  <a:close/>
                </a:path>
              </a:pathLst>
            </a:custGeom>
            <a:ln w="120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object 9"/>
          <p:cNvGrpSpPr/>
          <p:nvPr/>
        </p:nvGrpSpPr>
        <p:grpSpPr>
          <a:xfrm>
            <a:off x="2916664" y="6302049"/>
            <a:ext cx="1818639" cy="3221355"/>
            <a:chOff x="5319414" y="2520003"/>
            <a:chExt cx="1818639" cy="3221355"/>
          </a:xfrm>
        </p:grpSpPr>
        <p:pic>
          <p:nvPicPr>
            <p:cNvPr id="22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25414" y="2526004"/>
              <a:ext cx="1806066" cy="3209366"/>
            </a:xfrm>
            <a:prstGeom prst="rect">
              <a:avLst/>
            </a:prstGeom>
          </p:spPr>
        </p:pic>
        <p:sp>
          <p:nvSpPr>
            <p:cNvPr id="23" name="object 11"/>
            <p:cNvSpPr/>
            <p:nvPr/>
          </p:nvSpPr>
          <p:spPr>
            <a:xfrm>
              <a:off x="5325414" y="2526004"/>
              <a:ext cx="1806575" cy="3209925"/>
            </a:xfrm>
            <a:custGeom>
              <a:avLst/>
              <a:gdLst/>
              <a:ahLst/>
              <a:cxnLst/>
              <a:rect l="l" t="t" r="r" b="b"/>
              <a:pathLst>
                <a:path w="1806575" h="3209925">
                  <a:moveTo>
                    <a:pt x="0" y="3209353"/>
                  </a:moveTo>
                  <a:lnTo>
                    <a:pt x="1806066" y="3209353"/>
                  </a:lnTo>
                  <a:lnTo>
                    <a:pt x="1806066" y="0"/>
                  </a:lnTo>
                  <a:lnTo>
                    <a:pt x="0" y="0"/>
                  </a:lnTo>
                  <a:lnTo>
                    <a:pt x="0" y="3209353"/>
                  </a:lnTo>
                  <a:close/>
                </a:path>
              </a:pathLst>
            </a:custGeom>
            <a:ln w="120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43200" y="2647784"/>
              <a:ext cx="1054584" cy="221246"/>
            </a:xfrm>
            <a:prstGeom prst="rect">
              <a:avLst/>
            </a:prstGeom>
          </p:spPr>
        </p:pic>
      </p:grpSp>
      <p:grpSp>
        <p:nvGrpSpPr>
          <p:cNvPr id="25" name="object 13"/>
          <p:cNvGrpSpPr/>
          <p:nvPr/>
        </p:nvGrpSpPr>
        <p:grpSpPr>
          <a:xfrm>
            <a:off x="2911360" y="3845208"/>
            <a:ext cx="1817370" cy="1818639"/>
            <a:chOff x="3086411" y="4449311"/>
            <a:chExt cx="1817370" cy="1818639"/>
          </a:xfrm>
        </p:grpSpPr>
        <p:pic>
          <p:nvPicPr>
            <p:cNvPr id="26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92411" y="4455312"/>
              <a:ext cx="1805266" cy="1803484"/>
            </a:xfrm>
            <a:prstGeom prst="rect">
              <a:avLst/>
            </a:prstGeom>
          </p:spPr>
        </p:pic>
        <p:sp>
          <p:nvSpPr>
            <p:cNvPr id="27" name="object 15"/>
            <p:cNvSpPr/>
            <p:nvPr/>
          </p:nvSpPr>
          <p:spPr>
            <a:xfrm>
              <a:off x="3092411" y="4455312"/>
              <a:ext cx="1805305" cy="1806575"/>
            </a:xfrm>
            <a:custGeom>
              <a:avLst/>
              <a:gdLst/>
              <a:ahLst/>
              <a:cxnLst/>
              <a:rect l="l" t="t" r="r" b="b"/>
              <a:pathLst>
                <a:path w="1805304" h="1806575">
                  <a:moveTo>
                    <a:pt x="0" y="1806066"/>
                  </a:moveTo>
                  <a:lnTo>
                    <a:pt x="1805266" y="1806066"/>
                  </a:lnTo>
                  <a:lnTo>
                    <a:pt x="1805266" y="0"/>
                  </a:lnTo>
                  <a:lnTo>
                    <a:pt x="0" y="0"/>
                  </a:lnTo>
                  <a:lnTo>
                    <a:pt x="0" y="1806066"/>
                  </a:lnTo>
                  <a:close/>
                </a:path>
              </a:pathLst>
            </a:custGeom>
            <a:ln w="120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9605" y="4550410"/>
              <a:ext cx="938752" cy="196938"/>
            </a:xfrm>
            <a:prstGeom prst="rect">
              <a:avLst/>
            </a:prstGeom>
          </p:spPr>
        </p:pic>
      </p:grpSp>
      <p:grpSp>
        <p:nvGrpSpPr>
          <p:cNvPr id="29" name="object 17"/>
          <p:cNvGrpSpPr/>
          <p:nvPr/>
        </p:nvGrpSpPr>
        <p:grpSpPr>
          <a:xfrm>
            <a:off x="4926401" y="6302049"/>
            <a:ext cx="1817370" cy="3221355"/>
            <a:chOff x="7329151" y="2520003"/>
            <a:chExt cx="1817370" cy="3221355"/>
          </a:xfrm>
        </p:grpSpPr>
        <p:pic>
          <p:nvPicPr>
            <p:cNvPr id="30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35151" y="2526004"/>
              <a:ext cx="1805254" cy="3209366"/>
            </a:xfrm>
            <a:prstGeom prst="rect">
              <a:avLst/>
            </a:prstGeom>
          </p:spPr>
        </p:pic>
        <p:sp>
          <p:nvSpPr>
            <p:cNvPr id="31" name="object 19"/>
            <p:cNvSpPr/>
            <p:nvPr/>
          </p:nvSpPr>
          <p:spPr>
            <a:xfrm>
              <a:off x="7335151" y="2526004"/>
              <a:ext cx="1805305" cy="3209925"/>
            </a:xfrm>
            <a:custGeom>
              <a:avLst/>
              <a:gdLst/>
              <a:ahLst/>
              <a:cxnLst/>
              <a:rect l="l" t="t" r="r" b="b"/>
              <a:pathLst>
                <a:path w="1805304" h="3209925">
                  <a:moveTo>
                    <a:pt x="0" y="3209353"/>
                  </a:moveTo>
                  <a:lnTo>
                    <a:pt x="1805266" y="3209353"/>
                  </a:lnTo>
                  <a:lnTo>
                    <a:pt x="1805266" y="0"/>
                  </a:lnTo>
                  <a:lnTo>
                    <a:pt x="0" y="0"/>
                  </a:lnTo>
                  <a:lnTo>
                    <a:pt x="0" y="3209353"/>
                  </a:lnTo>
                  <a:close/>
                </a:path>
              </a:pathLst>
            </a:custGeom>
            <a:ln w="120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" name="object 20"/>
          <p:cNvSpPr txBox="1"/>
          <p:nvPr/>
        </p:nvSpPr>
        <p:spPr>
          <a:xfrm>
            <a:off x="4130067" y="5681756"/>
            <a:ext cx="1470025" cy="31750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 lvl="0" indent="457834" algn="l" defTabSz="457200" rtl="0" eaLnBrk="1" fontAlgn="auto" latinLnBrk="0" hangingPunct="1">
              <a:lnSpc>
                <a:spcPts val="11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1:1 </a:t>
            </a:r>
            <a:r>
              <a:rPr kumimoji="0" sz="10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format </a:t>
            </a:r>
            <a:r>
              <a:rPr kumimoji="0" sz="10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(Instagram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or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facebook</a:t>
            </a:r>
            <a:r>
              <a:rPr kumimoji="0" sz="10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</a:t>
            </a:r>
            <a:r>
              <a:rPr kumimoji="0" sz="1000" b="0" i="0" u="none" strike="noStrike" kern="1200" cap="none" spc="-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post)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33" name="object 2"/>
          <p:cNvSpPr txBox="1"/>
          <p:nvPr/>
        </p:nvSpPr>
        <p:spPr>
          <a:xfrm>
            <a:off x="211917" y="302855"/>
            <a:ext cx="2019480" cy="643766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 lvl="0" indent="0" algn="l" defTabSz="457200" rtl="0" eaLnBrk="1" fontAlgn="auto" latinLnBrk="0" hangingPunct="1">
              <a:lnSpc>
                <a:spcPts val="16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ВИЗУАЛНИ ЕЛЕМЕНТИ ЗА ОНЛАЙН КОМУНИКАЦИЯ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4069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3924</TotalTime>
  <Words>4434</Words>
  <Application>Microsoft Office PowerPoint</Application>
  <PresentationFormat>Custom</PresentationFormat>
  <Paragraphs>345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Arial Narrow</vt:lpstr>
      <vt:lpstr>Calibri</vt:lpstr>
      <vt:lpstr>Calibri Light</vt:lpstr>
      <vt:lpstr>Gill Sans MT</vt:lpstr>
      <vt:lpstr>Helen Bg</vt:lpstr>
      <vt:lpstr>Helen Bg Light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Емилия Герджикова</dc:creator>
  <cp:lastModifiedBy>Борислава Младенова</cp:lastModifiedBy>
  <cp:revision>193</cp:revision>
  <dcterms:created xsi:type="dcterms:W3CDTF">2022-09-28T08:28:11Z</dcterms:created>
  <dcterms:modified xsi:type="dcterms:W3CDTF">2023-02-15T12:38:52Z</dcterms:modified>
</cp:coreProperties>
</file>