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340" r:id="rId3"/>
    <p:sldId id="344" r:id="rId4"/>
    <p:sldId id="259" r:id="rId5"/>
    <p:sldId id="336" r:id="rId6"/>
    <p:sldId id="260" r:id="rId7"/>
    <p:sldId id="339" r:id="rId8"/>
    <p:sldId id="265" r:id="rId9"/>
    <p:sldId id="341" r:id="rId10"/>
    <p:sldId id="342" r:id="rId11"/>
    <p:sldId id="343" r:id="rId12"/>
    <p:sldId id="333" r:id="rId13"/>
    <p:sldId id="345" r:id="rId14"/>
    <p:sldId id="280" r:id="rId15"/>
    <p:sldId id="281" r:id="rId16"/>
    <p:sldId id="335" r:id="rId17"/>
    <p:sldId id="346" r:id="rId18"/>
    <p:sldId id="347" r:id="rId19"/>
    <p:sldId id="348" r:id="rId20"/>
    <p:sldId id="330" r:id="rId21"/>
    <p:sldId id="277" r:id="rId2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Tsvetkova" initials="M" lastIdx="1" clrIdx="0"/>
  <p:cmAuthor id="1" name="OPOS BG29" initials="OB" lastIdx="6" clrIdx="1">
    <p:extLst>
      <p:ext uri="{19B8F6BF-5375-455C-9EA6-DF929625EA0E}">
        <p15:presenceInfo xmlns:p15="http://schemas.microsoft.com/office/powerpoint/2012/main" userId="b1cbe1aae431b099" providerId="Windows Live"/>
      </p:ext>
    </p:extLst>
  </p:cmAuthor>
  <p:cmAuthor id="2" name="OPOS BG31" initials="OB" lastIdx="2" clrIdx="2">
    <p:extLst>
      <p:ext uri="{19B8F6BF-5375-455C-9EA6-DF929625EA0E}">
        <p15:presenceInfo xmlns:p15="http://schemas.microsoft.com/office/powerpoint/2012/main" userId="b830e95bdfae4210" providerId="Windows Live"/>
      </p:ext>
    </p:extLst>
  </p:cmAuthor>
  <p:cmAuthor id="3" name="OPOS BG56" initials="OB" lastIdx="2" clrIdx="3">
    <p:extLst>
      <p:ext uri="{19B8F6BF-5375-455C-9EA6-DF929625EA0E}">
        <p15:presenceInfo xmlns:p15="http://schemas.microsoft.com/office/powerpoint/2012/main" userId="090b09cd8b2cb52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CC3300"/>
    <a:srgbClr val="006600"/>
    <a:srgbClr val="003300"/>
    <a:srgbClr val="CCFFCC"/>
    <a:srgbClr val="7CF49B"/>
    <a:srgbClr val="52F07B"/>
    <a:srgbClr val="66FF99"/>
    <a:srgbClr val="17375E"/>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82807" autoAdjust="0"/>
  </p:normalViewPr>
  <p:slideViewPr>
    <p:cSldViewPr>
      <p:cViewPr varScale="1">
        <p:scale>
          <a:sx n="61" d="100"/>
          <a:sy n="61" d="100"/>
        </p:scale>
        <p:origin x="1068"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822"/>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1-22T13:04:10.390" idx="6">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8" name="Header Placeholder 1"/>
          <p:cNvSpPr>
            <a:spLocks noGrp="1"/>
          </p:cNvSpPr>
          <p:nvPr>
            <p:ph type="hdr" sz="quarter"/>
          </p:nvPr>
        </p:nvSpPr>
        <p:spPr>
          <a:xfrm>
            <a:off x="1" y="0"/>
            <a:ext cx="2918830" cy="493316"/>
          </a:xfrm>
          <a:prstGeom prst="rect">
            <a:avLst/>
          </a:prstGeom>
        </p:spPr>
        <p:txBody>
          <a:bodyPr vert="horz" lIns="92331" tIns="46166" rIns="92331" bIns="46166" rtlCol="0"/>
          <a:lstStyle>
            <a:lvl1pPr algn="l">
              <a:defRPr sz="1200"/>
            </a:lvl1pPr>
          </a:lstStyle>
          <a:p>
            <a:endParaRPr lang="bg-BG"/>
          </a:p>
        </p:txBody>
      </p:sp>
      <p:sp>
        <p:nvSpPr>
          <p:cNvPr id="1048749" name="Date Placeholder 2"/>
          <p:cNvSpPr>
            <a:spLocks noGrp="1"/>
          </p:cNvSpPr>
          <p:nvPr>
            <p:ph type="dt" sz="quarter" idx="1"/>
          </p:nvPr>
        </p:nvSpPr>
        <p:spPr>
          <a:xfrm>
            <a:off x="3815375" y="0"/>
            <a:ext cx="2918830" cy="493316"/>
          </a:xfrm>
          <a:prstGeom prst="rect">
            <a:avLst/>
          </a:prstGeom>
        </p:spPr>
        <p:txBody>
          <a:bodyPr vert="horz" lIns="92331" tIns="46166" rIns="92331" bIns="46166" rtlCol="0"/>
          <a:lstStyle>
            <a:lvl1pPr algn="r">
              <a:defRPr sz="1200"/>
            </a:lvl1pPr>
          </a:lstStyle>
          <a:p>
            <a:fld id="{1B909493-B41E-4590-B1FB-08F1A94AED83}" type="datetimeFigureOut">
              <a:rPr lang="bg-BG" smtClean="0"/>
              <a:t>23.1.2024 г.</a:t>
            </a:fld>
            <a:endParaRPr lang="bg-BG"/>
          </a:p>
        </p:txBody>
      </p:sp>
      <p:sp>
        <p:nvSpPr>
          <p:cNvPr id="1048750" name="Footer Placeholder 3"/>
          <p:cNvSpPr>
            <a:spLocks noGrp="1"/>
          </p:cNvSpPr>
          <p:nvPr>
            <p:ph type="ftr" sz="quarter" idx="2"/>
          </p:nvPr>
        </p:nvSpPr>
        <p:spPr>
          <a:xfrm>
            <a:off x="1" y="9371286"/>
            <a:ext cx="2918830" cy="493316"/>
          </a:xfrm>
          <a:prstGeom prst="rect">
            <a:avLst/>
          </a:prstGeom>
        </p:spPr>
        <p:txBody>
          <a:bodyPr vert="horz" lIns="92331" tIns="46166" rIns="92331" bIns="46166" rtlCol="0" anchor="b"/>
          <a:lstStyle>
            <a:lvl1pPr algn="l">
              <a:defRPr sz="1200"/>
            </a:lvl1pPr>
          </a:lstStyle>
          <a:p>
            <a:endParaRPr lang="bg-BG"/>
          </a:p>
        </p:txBody>
      </p:sp>
      <p:sp>
        <p:nvSpPr>
          <p:cNvPr id="1048751" name="Slide Number Placeholder 4"/>
          <p:cNvSpPr>
            <a:spLocks noGrp="1"/>
          </p:cNvSpPr>
          <p:nvPr>
            <p:ph type="sldNum" sz="quarter" idx="3"/>
          </p:nvPr>
        </p:nvSpPr>
        <p:spPr>
          <a:xfrm>
            <a:off x="3815375" y="9371286"/>
            <a:ext cx="2918830" cy="493316"/>
          </a:xfrm>
          <a:prstGeom prst="rect">
            <a:avLst/>
          </a:prstGeom>
        </p:spPr>
        <p:txBody>
          <a:bodyPr vert="horz" lIns="92331" tIns="46166" rIns="92331" bIns="46166" rtlCol="0" anchor="b"/>
          <a:lstStyle>
            <a:lvl1pPr algn="r">
              <a:defRPr sz="1200"/>
            </a:lvl1pPr>
          </a:lstStyle>
          <a:p>
            <a:fld id="{28556984-BFA1-4032-A2F7-943390F401A9}" type="slidenum">
              <a:rPr lang="bg-BG" smtClean="0"/>
              <a:t>‹#›</a:t>
            </a:fld>
            <a:endParaRPr lang="bg-BG"/>
          </a:p>
        </p:txBody>
      </p:sp>
    </p:spTree>
    <p:extLst>
      <p:ext uri="{BB962C8B-B14F-4D97-AF65-F5344CB8AC3E}">
        <p14:creationId xmlns:p14="http://schemas.microsoft.com/office/powerpoint/2010/main" val="2260349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2" name="Header Placeholder 1"/>
          <p:cNvSpPr>
            <a:spLocks noGrp="1"/>
          </p:cNvSpPr>
          <p:nvPr>
            <p:ph type="hdr" sz="quarter"/>
          </p:nvPr>
        </p:nvSpPr>
        <p:spPr>
          <a:xfrm>
            <a:off x="1" y="0"/>
            <a:ext cx="2918830" cy="493316"/>
          </a:xfrm>
          <a:prstGeom prst="rect">
            <a:avLst/>
          </a:prstGeom>
        </p:spPr>
        <p:txBody>
          <a:bodyPr vert="horz" lIns="92331" tIns="46166" rIns="92331" bIns="46166" rtlCol="0"/>
          <a:lstStyle>
            <a:lvl1pPr algn="l">
              <a:defRPr sz="1200"/>
            </a:lvl1pPr>
          </a:lstStyle>
          <a:p>
            <a:endParaRPr lang="bg-BG"/>
          </a:p>
        </p:txBody>
      </p:sp>
      <p:sp>
        <p:nvSpPr>
          <p:cNvPr id="1048743" name="Date Placeholder 2"/>
          <p:cNvSpPr>
            <a:spLocks noGrp="1"/>
          </p:cNvSpPr>
          <p:nvPr>
            <p:ph type="dt" idx="1"/>
          </p:nvPr>
        </p:nvSpPr>
        <p:spPr>
          <a:xfrm>
            <a:off x="3815375" y="0"/>
            <a:ext cx="2918830" cy="493316"/>
          </a:xfrm>
          <a:prstGeom prst="rect">
            <a:avLst/>
          </a:prstGeom>
        </p:spPr>
        <p:txBody>
          <a:bodyPr vert="horz" lIns="92331" tIns="46166" rIns="92331" bIns="46166" rtlCol="0"/>
          <a:lstStyle>
            <a:lvl1pPr algn="r">
              <a:defRPr sz="1200"/>
            </a:lvl1pPr>
          </a:lstStyle>
          <a:p>
            <a:fld id="{92B82725-62A2-4311-9ACD-D34C66DD3C7F}" type="datetimeFigureOut">
              <a:rPr lang="bg-BG" smtClean="0"/>
              <a:t>23.1.2024 г.</a:t>
            </a:fld>
            <a:endParaRPr lang="bg-BG"/>
          </a:p>
        </p:txBody>
      </p:sp>
      <p:sp>
        <p:nvSpPr>
          <p:cNvPr id="104874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2331" tIns="46166" rIns="92331" bIns="46166" rtlCol="0" anchor="ctr"/>
          <a:lstStyle/>
          <a:p>
            <a:endParaRPr lang="bg-BG"/>
          </a:p>
        </p:txBody>
      </p:sp>
      <p:sp>
        <p:nvSpPr>
          <p:cNvPr id="1048745" name="Notes Placeholder 4"/>
          <p:cNvSpPr>
            <a:spLocks noGrp="1"/>
          </p:cNvSpPr>
          <p:nvPr>
            <p:ph type="body" sz="quarter" idx="3"/>
          </p:nvPr>
        </p:nvSpPr>
        <p:spPr>
          <a:xfrm>
            <a:off x="673577" y="4686499"/>
            <a:ext cx="5388610" cy="4439841"/>
          </a:xfrm>
          <a:prstGeom prst="rect">
            <a:avLst/>
          </a:prstGeom>
        </p:spPr>
        <p:txBody>
          <a:bodyPr vert="horz" lIns="92331" tIns="46166" rIns="92331" bIns="461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1048746" name="Footer Placeholder 5"/>
          <p:cNvSpPr>
            <a:spLocks noGrp="1"/>
          </p:cNvSpPr>
          <p:nvPr>
            <p:ph type="ftr" sz="quarter" idx="4"/>
          </p:nvPr>
        </p:nvSpPr>
        <p:spPr>
          <a:xfrm>
            <a:off x="1" y="9371286"/>
            <a:ext cx="2918830" cy="493316"/>
          </a:xfrm>
          <a:prstGeom prst="rect">
            <a:avLst/>
          </a:prstGeom>
        </p:spPr>
        <p:txBody>
          <a:bodyPr vert="horz" lIns="92331" tIns="46166" rIns="92331" bIns="46166" rtlCol="0" anchor="b"/>
          <a:lstStyle>
            <a:lvl1pPr algn="l">
              <a:defRPr sz="1200"/>
            </a:lvl1pPr>
          </a:lstStyle>
          <a:p>
            <a:endParaRPr lang="bg-BG"/>
          </a:p>
        </p:txBody>
      </p:sp>
      <p:sp>
        <p:nvSpPr>
          <p:cNvPr id="1048747" name="Slide Number Placeholder 6"/>
          <p:cNvSpPr>
            <a:spLocks noGrp="1"/>
          </p:cNvSpPr>
          <p:nvPr>
            <p:ph type="sldNum" sz="quarter" idx="5"/>
          </p:nvPr>
        </p:nvSpPr>
        <p:spPr>
          <a:xfrm>
            <a:off x="3815375" y="9371286"/>
            <a:ext cx="2918830" cy="493316"/>
          </a:xfrm>
          <a:prstGeom prst="rect">
            <a:avLst/>
          </a:prstGeom>
        </p:spPr>
        <p:txBody>
          <a:bodyPr vert="horz" lIns="92331" tIns="46166" rIns="92331" bIns="46166" rtlCol="0" anchor="b"/>
          <a:lstStyle>
            <a:lvl1pPr algn="r">
              <a:defRPr sz="1200"/>
            </a:lvl1pPr>
          </a:lstStyle>
          <a:p>
            <a:fld id="{C222844A-9D9A-451E-8533-AC68D816AE04}" type="slidenum">
              <a:rPr lang="bg-BG" smtClean="0"/>
              <a:t>‹#›</a:t>
            </a:fld>
            <a:endParaRPr lang="bg-BG"/>
          </a:p>
        </p:txBody>
      </p:sp>
    </p:spTree>
    <p:extLst>
      <p:ext uri="{BB962C8B-B14F-4D97-AF65-F5344CB8AC3E}">
        <p14:creationId xmlns:p14="http://schemas.microsoft.com/office/powerpoint/2010/main" val="2557081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739775"/>
            <a:ext cx="6577013" cy="37004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C222844A-9D9A-451E-8533-AC68D816AE04}" type="slidenum">
              <a:rPr lang="bg-BG" smtClean="0"/>
              <a:t>1</a:t>
            </a:fld>
            <a:endParaRPr lang="bg-BG" dirty="0"/>
          </a:p>
        </p:txBody>
      </p:sp>
    </p:spTree>
    <p:extLst>
      <p:ext uri="{BB962C8B-B14F-4D97-AF65-F5344CB8AC3E}">
        <p14:creationId xmlns:p14="http://schemas.microsoft.com/office/powerpoint/2010/main" val="2310773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marL="226908" indent="-226908" algn="just" defTabSz="907633">
              <a:buFontTx/>
              <a:buAutoNum type="arabicPeriod"/>
            </a:pPr>
            <a:r>
              <a:rPr lang="bg-BG" sz="1000" dirty="0">
                <a:latin typeface="Times New Roman" panose="02020603050405020304" pitchFamily="18" charset="0"/>
                <a:cs typeface="Times New Roman" panose="02020603050405020304" pitchFamily="18" charset="0"/>
              </a:rPr>
              <a:t>Изисквания към компостиращи инсталации</a:t>
            </a:r>
          </a:p>
          <a:p>
            <a:pPr algn="just" defTabSz="907633"/>
            <a:r>
              <a:rPr lang="bg-BG" sz="1000" dirty="0">
                <a:latin typeface="Times New Roman" panose="02020603050405020304" pitchFamily="18" charset="0"/>
                <a:cs typeface="Times New Roman" panose="02020603050405020304" pitchFamily="18" charset="0"/>
              </a:rPr>
              <a:t>При избора на типа инсталация трябва да се предвиди и подходящата технология за третиране в максимална степен на предвиденото за разделно събиране количество биоразградими битови отпадъци. </a:t>
            </a:r>
          </a:p>
          <a:p>
            <a:pPr algn="just" defTabSz="907633"/>
            <a:r>
              <a:rPr lang="bg-BG" sz="1000" dirty="0">
                <a:latin typeface="Times New Roman" panose="02020603050405020304" pitchFamily="18" charset="0"/>
                <a:cs typeface="Times New Roman" panose="02020603050405020304" pitchFamily="18" charset="0"/>
              </a:rPr>
              <a:t>За гарантиране на дейност по рециклиране с предвидената компостираща инсталация трябва да се осигури получаването на продукт, който удовлетворява изискванията на Наредбата за разделно събиране на биоотпадъци и третиране на биоразградимите отпадъци. При обосноваването на съответната технология за рециклиране на разделно събраните биоразградими битови отпадъци в компостиращата инсталация следва да се използват публикуваните на интернет страницата на МОСВ инструкции за определяне на национални технически изисквания към съоръженията за третиране на биоотпадъците https://www.moew.government.bg/bg/otpaduci/specifichni-otpaduchni-potoci/biorazgradimi-otpaduci/programi-planove-metodicheski-ukazaniya-i-rukovodstva/ </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2. Съпътстваща инфраструктура – </a:t>
            </a:r>
          </a:p>
          <a:p>
            <a:pPr algn="just" defTabSz="907633"/>
            <a:r>
              <a:rPr lang="bg-BG" sz="1000" dirty="0">
                <a:latin typeface="Times New Roman" panose="02020603050405020304" pitchFamily="18" charset="0"/>
                <a:cs typeface="Times New Roman" panose="02020603050405020304" pitchFamily="18" charset="0"/>
              </a:rPr>
              <a:t>За случаите, при които бенефициентът няма правата да инициира, изгражда или да владее необходимата съпътстваща инфраструктура, се представя документ от имащия съответните права за съответната инфраструктура, издаден по реда на приложимата нормативна уредба, за намерение за изграждане/присъединяване или др. </a:t>
            </a:r>
          </a:p>
          <a:p>
            <a:pPr algn="just" defTabSz="907633"/>
            <a:r>
              <a:rPr lang="bg-BG" sz="1000" dirty="0">
                <a:latin typeface="Times New Roman" panose="02020603050405020304" pitchFamily="18" charset="0"/>
                <a:cs typeface="Times New Roman" panose="02020603050405020304" pitchFamily="18" charset="0"/>
              </a:rPr>
              <a:t>В случай на надграждане на съществуваща инсталация за компостиране с увеличаване на нейния капацитет, допустимо е изграждането на необходимата съпътстваща инфраструктура, само за обслужване на надградените мощности (например увеличение на мощността на електрозахранването, свързано с увеличения капацитет на инсталацията и т.н.).</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3. Разделно събиране</a:t>
            </a:r>
          </a:p>
          <a:p>
            <a:pPr algn="just" defTabSz="907633"/>
            <a:r>
              <a:rPr lang="bg-BG" sz="1000" dirty="0">
                <a:latin typeface="Times New Roman" panose="02020603050405020304" pitchFamily="18" charset="0"/>
                <a:cs typeface="Times New Roman" panose="02020603050405020304" pitchFamily="18" charset="0"/>
              </a:rPr>
              <a:t>Количеството и обемът на съдовете, съоръженията и техниката за разделно събиране на биоразградимите битови отпадъци трябва да съобразяват и предвидената честота на събиране и транспортиране на биоразградимите отпадъци. </a:t>
            </a:r>
          </a:p>
          <a:p>
            <a:pPr algn="just" defTabSz="907633"/>
            <a:r>
              <a:rPr lang="bg-BG" sz="1000" dirty="0">
                <a:latin typeface="Times New Roman" panose="02020603050405020304" pitchFamily="18" charset="0"/>
                <a:cs typeface="Times New Roman" panose="02020603050405020304" pitchFamily="18" charset="0"/>
              </a:rPr>
              <a:t>За рециклиране на предвидените за разделно събиране биоразградими битови отпадъци, които не е подходящо да бъдат третирани в инсталацията за компостиране по проектното предложение, трябва да се представят резултати от проучване за наличието в близост подходящи инсталации за третиране на такива отпадъци или информация, че е сключен или ще се сключи договор за рециклиране след проведена открита, прозрачна и недискриминационна процедура за обществена поръчка. </a:t>
            </a:r>
          </a:p>
          <a:p>
            <a:pPr algn="just" defTabSz="907633"/>
            <a:r>
              <a:rPr lang="bg-BG" sz="1000" dirty="0">
                <a:latin typeface="Times New Roman" panose="02020603050405020304" pitchFamily="18" charset="0"/>
                <a:cs typeface="Times New Roman" panose="02020603050405020304" pitchFamily="18" charset="0"/>
              </a:rPr>
              <a:t>Предвидените съдове за разделно събиране на биоразградими битови отпадъци с финансиране по процедурата трябва да са нови, да са пряко свързани с изпълнението на проекта и да са предназначени за многократно използване.</a:t>
            </a:r>
          </a:p>
          <a:p>
            <a:pPr algn="just" defTabSz="907633"/>
            <a:r>
              <a:rPr lang="bg-BG" sz="1000" dirty="0">
                <a:latin typeface="Times New Roman" panose="02020603050405020304" pitchFamily="18" charset="0"/>
                <a:cs typeface="Times New Roman" panose="02020603050405020304" pitchFamily="18" charset="0"/>
              </a:rPr>
              <a:t>За определянето на необходимия брой и видове на съдовете и техниката за разделно събира-не на биоразградимите битови отпадъци следва да се ползва актуализираното Ръководството за определяне броя и вида на необходимите съдове и техника за събиране и транспортиране на рециклируеми и зелени отпадъци и на приложението към него </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4. Съоръжения и съдове за събиране и предварително третиране на място</a:t>
            </a:r>
          </a:p>
          <a:p>
            <a:pPr algn="just" defTabSz="907633"/>
            <a:r>
              <a:rPr lang="bg-BG" sz="1000" dirty="0">
                <a:latin typeface="Times New Roman" panose="02020603050405020304" pitchFamily="18" charset="0"/>
                <a:cs typeface="Times New Roman" panose="02020603050405020304" pitchFamily="18" charset="0"/>
              </a:rPr>
              <a:t>съоръжения за предварително третиране на място на градински и дървесни отпадъци, например за: кастрене на храсти, рязане на дървета и клони, </a:t>
            </a:r>
            <a:r>
              <a:rPr lang="bg-BG" sz="1000" dirty="0" err="1">
                <a:latin typeface="Times New Roman" panose="02020603050405020304" pitchFamily="18" charset="0"/>
                <a:cs typeface="Times New Roman" panose="02020603050405020304" pitchFamily="18" charset="0"/>
              </a:rPr>
              <a:t>шредиране</a:t>
            </a:r>
            <a:r>
              <a:rPr lang="bg-BG" sz="1000" dirty="0">
                <a:latin typeface="Times New Roman" panose="02020603050405020304" pitchFamily="18" charset="0"/>
                <a:cs typeface="Times New Roman" panose="02020603050405020304" pitchFamily="18" charset="0"/>
              </a:rPr>
              <a:t> и надробяване на отрязани дървета, клони и храсти и др. подходящи. Съоръженията трябва да бъдат подходящи за извършване на конкретна дейност по предварително третиране на тези отпадъци. Закупуваните по процедурата съоръжения, техника, машини и оборудване, не могат да бъдат отдавани под наем и, съответно, използвани за извършване на икономическа дейност, различна от дейностите по разделно събиране и компостиране на биоразградимите битови отпадъци на съответната община/общини. </a:t>
            </a:r>
          </a:p>
          <a:p>
            <a:pPr algn="just" defTabSz="907633"/>
            <a:r>
              <a:rPr lang="bg-BG" sz="1000" dirty="0">
                <a:latin typeface="Times New Roman" panose="02020603050405020304" pitchFamily="18" charset="0"/>
                <a:cs typeface="Times New Roman" panose="02020603050405020304" pitchFamily="18" charset="0"/>
              </a:rPr>
              <a:t>Допустимо е предвиждане и на други по-големи по обем контейнери за градински и дървесни отпадъци, които да бъдат предоставяни на гражданите сезонно или при поискване, което също трябва да бъде обосновано, както и да се изясни начина на ползването им – безвъзмездно или срещу заплащане. </a:t>
            </a: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10</a:t>
            </a:fld>
            <a:endParaRPr lang="bg-BG">
              <a:solidFill>
                <a:prstClr val="black"/>
              </a:solidFill>
              <a:latin typeface="Calibri"/>
            </a:endParaRPr>
          </a:p>
        </p:txBody>
      </p:sp>
    </p:spTree>
    <p:extLst>
      <p:ext uri="{BB962C8B-B14F-4D97-AF65-F5344CB8AC3E}">
        <p14:creationId xmlns:p14="http://schemas.microsoft.com/office/powerpoint/2010/main" val="4247032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algn="just" defTabSz="907633"/>
            <a:endParaRPr lang="bg-BG" sz="1000" dirty="0">
              <a:cs typeface="Arial" panose="020B0604020202020204" pitchFamily="34" charset="0"/>
            </a:endParaRP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11</a:t>
            </a:fld>
            <a:endParaRPr lang="bg-BG">
              <a:solidFill>
                <a:prstClr val="black"/>
              </a:solidFill>
              <a:latin typeface="Calibri"/>
            </a:endParaRPr>
          </a:p>
        </p:txBody>
      </p:sp>
    </p:spTree>
    <p:extLst>
      <p:ext uri="{BB962C8B-B14F-4D97-AF65-F5344CB8AC3E}">
        <p14:creationId xmlns:p14="http://schemas.microsoft.com/office/powerpoint/2010/main" val="53828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marL="226908" indent="-226908" algn="just" defTabSz="907633">
              <a:buFontTx/>
              <a:buAutoNum type="arabicPeriod"/>
            </a:pPr>
            <a:r>
              <a:rPr lang="bg-BG" sz="1000" dirty="0">
                <a:latin typeface="Times New Roman" panose="02020603050405020304" pitchFamily="18" charset="0"/>
                <a:cs typeface="Times New Roman" panose="02020603050405020304" pitchFamily="18" charset="0"/>
              </a:rPr>
              <a:t>Обществени поръчки:</a:t>
            </a:r>
          </a:p>
          <a:p>
            <a:pPr algn="just" defTabSz="907633"/>
            <a:r>
              <a:rPr lang="bg-BG" sz="1000" dirty="0">
                <a:latin typeface="Times New Roman" panose="02020603050405020304" pitchFamily="18" charset="0"/>
                <a:cs typeface="Times New Roman" panose="02020603050405020304" pitchFamily="18" charset="0"/>
              </a:rPr>
              <a:t>Основни са всички дейности без тези по организация и управление, видимост, прозрачност и комуникация и разработване на документации за възлагане на обществени поръчки (тръжни документи).</a:t>
            </a:r>
          </a:p>
          <a:p>
            <a:pPr algn="just" defTabSz="907633"/>
            <a:r>
              <a:rPr lang="bg-BG" sz="1000" dirty="0">
                <a:latin typeface="Times New Roman" panose="02020603050405020304" pitchFamily="18" charset="0"/>
                <a:cs typeface="Times New Roman" panose="02020603050405020304" pitchFamily="18" charset="0"/>
              </a:rPr>
              <a:t>Ако основна дейност предвижда проектиране и строителство (инженеринг), е необходимо тази поръчка да бъде обявена на етапа на кандидатстване. </a:t>
            </a:r>
          </a:p>
          <a:p>
            <a:pPr algn="just" defTabSz="907633"/>
            <a:r>
              <a:rPr lang="bg-BG" sz="1000" dirty="0">
                <a:latin typeface="Times New Roman" panose="02020603050405020304" pitchFamily="18" charset="0"/>
                <a:cs typeface="Times New Roman" panose="02020603050405020304" pitchFamily="18" charset="0"/>
              </a:rPr>
              <a:t>Ако основната дейност предвижда проектиране и строителство в рамките на отделни процедури по ЗОП, като строителството се възлага на база изготвения проект, е необходимо да бъде обявена  обществената поръчка за проектиране на етапа на кандидатстване, а поръчката за строителство да бъде описана в секция „План за външно възлагане“ от Формуляра за кандидатстване.</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2. Анализ на остойностяване – по образец, приложение № 2 към УК.</a:t>
            </a:r>
          </a:p>
          <a:p>
            <a:pPr algn="just" defTabSz="907633"/>
            <a:r>
              <a:rPr lang="bg-BG" sz="1000" dirty="0">
                <a:latin typeface="Times New Roman" panose="02020603050405020304" pitchFamily="18" charset="0"/>
                <a:cs typeface="Times New Roman" panose="02020603050405020304" pitchFamily="18" charset="0"/>
              </a:rPr>
              <a:t>В анализа се посочва въз основа на какви документи, други анализи или проучвания са остойностени дейностите и/или каква информация/ минимални технически и/или функционални характеристики, данни/ показатели/ оферти/ извлечение от каталог на производители/доставчици, информация за вече сключени и изпълнени договори със сходни параметри и предмет, пазарни консултации по смисъла на Закона за обществените поръчки (ЗОП), пазарни проучвания и/или проучване в интернет, досегашен опит, калкулативен метод и др. са ползвани при остойностяването и др. (за целите на определяне стойността на дадена дейност е необходимо сравнение на базата на минимум два източника).</a:t>
            </a:r>
          </a:p>
          <a:p>
            <a:pPr algn="just" defTabSz="907633"/>
            <a:r>
              <a:rPr lang="bg-BG" sz="1000" dirty="0">
                <a:latin typeface="Times New Roman" panose="02020603050405020304" pitchFamily="18" charset="0"/>
                <a:cs typeface="Times New Roman" panose="02020603050405020304" pitchFamily="18" charset="0"/>
              </a:rPr>
              <a:t>Анализът на остойностяването представлява и обосновката, че проектното предложение предлага най-доброто съотношение между размера на исканата БФП, предвидените дейности и постигането на поставените цели, като задължително се спазва принципа на добро финансово управление (икономичност, ефикасност и ефективност), дефиниран в Регламент (ЕС, Евратом) 2018/1046 на Европейския парламент и на Съвета от 18 юли 2018 година за финансовите правила, приложими за общия бюджет на Съюза.</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3. Консолидирана документация за доказване на климатична устойчивост – изготвя се съгласно структура и насоки по Приложение № 5 към УК и Методическите указания за подготовка на консолидирана документация за доказване на климатична устойчивост (вкл. смекчаване изменението на климата и адаптиране към изменението на климата) на проектните предложения по Програма „Околна среда 2021-2027 г.</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4. Поддръжка и управление</a:t>
            </a:r>
          </a:p>
          <a:p>
            <a:pPr algn="just" defTabSz="907633"/>
            <a:r>
              <a:rPr lang="bg-BG" sz="1000" dirty="0">
                <a:latin typeface="Times New Roman" panose="02020603050405020304" pitchFamily="18" charset="0"/>
                <a:cs typeface="Times New Roman" panose="02020603050405020304" pitchFamily="18" charset="0"/>
              </a:rPr>
              <a:t>За целите на кандидатстването трябва да се представи обосновка за начина на поддръжка и управление на системата за разделно събиране и рециклиране на биоразградимите битови отпадъци, финансирана със средства по настоящата процедура. В обосновката трябва да се представят и необходимите финансови ресурси и механизми за покриване на оперативните разходи и разходите за поддръжка, за да гарантира финансовата устойчивост, в т.ч. и източници на финансиране.</a:t>
            </a:r>
          </a:p>
          <a:p>
            <a:pPr algn="just" defTabSz="907633"/>
            <a:endParaRPr lang="bg-BG" sz="1000" dirty="0">
              <a:latin typeface="Times New Roman" panose="02020603050405020304" pitchFamily="18" charset="0"/>
              <a:cs typeface="Times New Roman" panose="02020603050405020304" pitchFamily="18" charset="0"/>
            </a:endParaRPr>
          </a:p>
          <a:p>
            <a:pPr marL="226908" indent="-226908" algn="just" defTabSz="907633">
              <a:buFontTx/>
              <a:buAutoNum type="arabicPeriod" startAt="5"/>
            </a:pPr>
            <a:r>
              <a:rPr lang="bg-BG" sz="1000" dirty="0">
                <a:latin typeface="Times New Roman" panose="02020603050405020304" pitchFamily="18" charset="0"/>
                <a:cs typeface="Times New Roman" panose="02020603050405020304" pitchFamily="18" charset="0"/>
              </a:rPr>
              <a:t>Устойчива експлоатация на компостиращата инсталация</a:t>
            </a:r>
          </a:p>
          <a:p>
            <a:pPr algn="just" defTabSz="907633"/>
            <a:r>
              <a:rPr lang="bg-BG" sz="1000" dirty="0">
                <a:latin typeface="Times New Roman" panose="02020603050405020304" pitchFamily="18" charset="0"/>
                <a:cs typeface="Times New Roman" panose="02020603050405020304" pitchFamily="18" charset="0"/>
              </a:rPr>
              <a:t>Трябва да се представят:</a:t>
            </a:r>
          </a:p>
          <a:p>
            <a:pPr algn="just" defTabSz="907633"/>
            <a:r>
              <a:rPr lang="bg-BG" sz="1000" dirty="0">
                <a:latin typeface="Times New Roman" panose="02020603050405020304" pitchFamily="18" charset="0"/>
                <a:cs typeface="Times New Roman" panose="02020603050405020304" pitchFamily="18" charset="0"/>
              </a:rPr>
              <a:t>- Схема за контрол на качеството на компоста, неразделна част от която е Информация за източниците и количествата на разделно събраните битови биоразградими отпадъци спрямо капацитета на компостиращата  инсталация;</a:t>
            </a:r>
          </a:p>
          <a:p>
            <a:pPr algn="just" defTabSz="907633"/>
            <a:r>
              <a:rPr lang="bg-BG" sz="1000" dirty="0">
                <a:latin typeface="Times New Roman" panose="02020603050405020304" pitchFamily="18" charset="0"/>
                <a:cs typeface="Times New Roman" panose="02020603050405020304" pitchFamily="18" charset="0"/>
              </a:rPr>
              <a:t>- План за използване на получения краен продукт - компост;</a:t>
            </a:r>
          </a:p>
          <a:p>
            <a:pPr algn="just" defTabSz="907633"/>
            <a:r>
              <a:rPr lang="bg-BG" sz="1000" dirty="0">
                <a:latin typeface="Times New Roman" panose="02020603050405020304" pitchFamily="18" charset="0"/>
                <a:cs typeface="Times New Roman" panose="02020603050405020304" pitchFamily="18" charset="0"/>
              </a:rPr>
              <a:t>- Проучване за нагласите на населението.</a:t>
            </a: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12</a:t>
            </a:fld>
            <a:endParaRPr lang="bg-BG">
              <a:solidFill>
                <a:prstClr val="black"/>
              </a:solidFill>
              <a:latin typeface="Calibri"/>
            </a:endParaRPr>
          </a:p>
        </p:txBody>
      </p:sp>
    </p:spTree>
    <p:extLst>
      <p:ext uri="{BB962C8B-B14F-4D97-AF65-F5344CB8AC3E}">
        <p14:creationId xmlns:p14="http://schemas.microsoft.com/office/powerpoint/2010/main" val="983349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algn="just" defTabSz="907633"/>
            <a:r>
              <a:rPr lang="bg-BG" sz="1000" dirty="0">
                <a:latin typeface="Times New Roman" panose="02020603050405020304" pitchFamily="18" charset="0"/>
                <a:cs typeface="Times New Roman" panose="02020603050405020304" pitchFamily="18" charset="0"/>
              </a:rPr>
              <a:t>Дейностите по придобиване на земя и/или учредяване на право на строеж и други ограничени вещни права трябва да съобразяват условията и изискванията по чл. 11 и 12 от ПМС № 86 от 1.06.2023 г. за определяне на национални правила за допустимост на разходите по програмите, финансирани от Европейските фондове при споделено управление, за програмен период 2021 – 2027 г. Недвижими имоти на собственици, извършващи стопанска дейност, може да бъдат придобивани от общините единствено на цена, ненадвишаваща пазарната, определената на базата на пазарни оценки, извършени от независими оценители. </a:t>
            </a:r>
          </a:p>
          <a:p>
            <a:pPr algn="just" defTabSz="907633"/>
            <a:r>
              <a:rPr lang="bg-BG" sz="1000" dirty="0">
                <a:latin typeface="Times New Roman" panose="02020603050405020304" pitchFamily="18" charset="0"/>
                <a:cs typeface="Times New Roman" panose="02020603050405020304" pitchFamily="18" charset="0"/>
              </a:rPr>
              <a:t>Придобитата земя трябва да е актувана като общинска собственост на общината – кандидат. При повече от една община, които ще кандидатстват с едно проектно предложение, земята може да стане собственост само на общината, на чиято територия се намира имота или да бъде съсобственост на всички общини, които ще изграждат и експлоатират инсталацията.</a:t>
            </a: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13</a:t>
            </a:fld>
            <a:endParaRPr lang="bg-BG">
              <a:solidFill>
                <a:prstClr val="black"/>
              </a:solidFill>
              <a:latin typeface="Calibri"/>
            </a:endParaRPr>
          </a:p>
        </p:txBody>
      </p:sp>
    </p:spTree>
    <p:extLst>
      <p:ext uri="{BB962C8B-B14F-4D97-AF65-F5344CB8AC3E}">
        <p14:creationId xmlns:p14="http://schemas.microsoft.com/office/powerpoint/2010/main" val="1740738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r>
              <a:rPr lang="bg-BG" sz="1000" dirty="0">
                <a:latin typeface="Times New Roman" panose="02020603050405020304" pitchFamily="18" charset="0"/>
                <a:cs typeface="Times New Roman" panose="02020603050405020304" pitchFamily="18" charset="0"/>
              </a:rPr>
              <a:t>Общият бюджет по процедурата е за всички общини – конкретни бенефициенти по процедурата, като е определен като разходи за събиране и рециклиране задължително на 100% за хранителни и градински отпадъци. </a:t>
            </a:r>
          </a:p>
          <a:p>
            <a:pPr algn="just"/>
            <a:r>
              <a:rPr lang="bg-BG" sz="1000" dirty="0">
                <a:latin typeface="Times New Roman" panose="02020603050405020304" pitchFamily="18" charset="0"/>
                <a:cs typeface="Times New Roman" panose="02020603050405020304" pitchFamily="18" charset="0"/>
              </a:rPr>
              <a:t>При определянето на общия бюджет са ползвани данните за количеството биоразградими битови отпадъци за съответната община са взети от морфологичния състав на битовите отпадъци в България от 2019 г., възложен от МОСВ, а разходите са въз основа на средните разходи за 1 т биоразградими битови отпадъци от финансирани по ОПОС 2014-2020 г. проекти за разделно събиране и рециклиране на такива отпадъци. </a:t>
            </a:r>
          </a:p>
          <a:p>
            <a:pPr algn="just"/>
            <a:endParaRPr lang="bg-BG" sz="1000" dirty="0">
              <a:latin typeface="Times New Roman" panose="02020603050405020304" pitchFamily="18" charset="0"/>
              <a:cs typeface="Times New Roman" panose="02020603050405020304" pitchFamily="18" charset="0"/>
            </a:endParaRPr>
          </a:p>
          <a:p>
            <a:pPr algn="just"/>
            <a:r>
              <a:rPr lang="bg-BG" sz="1000" dirty="0">
                <a:latin typeface="Times New Roman" panose="02020603050405020304" pitchFamily="18" charset="0"/>
                <a:cs typeface="Times New Roman" panose="02020603050405020304" pitchFamily="18" charset="0"/>
              </a:rPr>
              <a:t>За определяне на количеството биоразградими битови отпадъци за 1 година, предвидени за разделно събиране и рециклиране, се прилага </a:t>
            </a:r>
            <a:r>
              <a:rPr lang="bg-BG" sz="1000" b="1" dirty="0">
                <a:latin typeface="Times New Roman" panose="02020603050405020304" pitchFamily="18" charset="0"/>
                <a:cs typeface="Times New Roman" panose="02020603050405020304" pitchFamily="18" charset="0"/>
              </a:rPr>
              <a:t>следният подход</a:t>
            </a:r>
            <a:r>
              <a:rPr lang="bg-BG" sz="1000" dirty="0">
                <a:latin typeface="Times New Roman" panose="02020603050405020304" pitchFamily="18" charset="0"/>
                <a:cs typeface="Times New Roman" panose="02020603050405020304" pitchFamily="18" charset="0"/>
              </a:rPr>
              <a:t>:</a:t>
            </a:r>
          </a:p>
          <a:p>
            <a:pPr algn="just"/>
            <a:r>
              <a:rPr lang="bg-BG" sz="1000" dirty="0">
                <a:latin typeface="Times New Roman" panose="02020603050405020304" pitchFamily="18" charset="0"/>
                <a:cs typeface="Times New Roman" panose="02020603050405020304" pitchFamily="18" charset="0"/>
              </a:rPr>
              <a:t>1. По уеднаквена норма за биоотпадъци за всички общини:</a:t>
            </a:r>
          </a:p>
          <a:p>
            <a:pPr algn="just"/>
            <a:r>
              <a:rPr lang="bg-BG" sz="1000" dirty="0">
                <a:latin typeface="Times New Roman" panose="02020603050405020304" pitchFamily="18" charset="0"/>
                <a:cs typeface="Times New Roman" panose="02020603050405020304" pitchFamily="18" charset="0"/>
              </a:rPr>
              <a:t>Определя се цялото количество биоразградими битови отпадъци от съответната община като произведение от норма на жител от 168 кг/ж биоотпадъци (съгласно публикуван доклад на страницата на Европейската агенция по околна среда) и броя на жителите на съответната община съгласно данните от преброяването на населението от 2021 г., публикувани на интернет страницата на НСИ. </a:t>
            </a:r>
          </a:p>
          <a:p>
            <a:pPr algn="just"/>
            <a:r>
              <a:rPr lang="bg-BG" sz="1000" dirty="0">
                <a:latin typeface="Times New Roman" panose="02020603050405020304" pitchFamily="18" charset="0"/>
                <a:cs typeface="Times New Roman" panose="02020603050405020304" pitchFamily="18" charset="0"/>
              </a:rPr>
              <a:t>От получената стойност се изваждат капацитетите (в т/год. по проектна документация) на изградени или изграждащи се общински инсталации за рециклиране на биоразградими битови отпадъци или предаваните количества от съответната община въз основа на сключен дългосрочен договор за тяхното последващо рециклиране (т/год. съгласно сключените договори). Полученото окончателно количество биоразградими битови отпадъци (т/год.) се ползва като основа за изчисляване на максимален размер на БФП за проектно предложение.</a:t>
            </a:r>
          </a:p>
          <a:p>
            <a:pPr algn="just"/>
            <a:r>
              <a:rPr lang="bg-BG" sz="1000" dirty="0">
                <a:latin typeface="Times New Roman" panose="02020603050405020304" pitchFamily="18" charset="0"/>
                <a:cs typeface="Times New Roman" panose="02020603050405020304" pitchFamily="18" charset="0"/>
              </a:rPr>
              <a:t>2. По данни от морфология и количество депонирани битови отпадъци:</a:t>
            </a:r>
          </a:p>
          <a:p>
            <a:pPr algn="just"/>
            <a:r>
              <a:rPr lang="bg-BG" sz="1000" dirty="0">
                <a:latin typeface="Times New Roman" panose="02020603050405020304" pitchFamily="18" charset="0"/>
                <a:cs typeface="Times New Roman" panose="02020603050405020304" pitchFamily="18" charset="0"/>
              </a:rPr>
              <a:t>Основа за определянето е количеството депонирани годишно битови отпадъци за съответна-та община за годината, предхождаща годината на кандидатстване по процедурата – 2023 г. Количеството депонирани отпадъци трябва да съответства на данните, които операторът на регионалното депо и регионалното сдружение са подали към Изпълнителната агенция по околна среда за 2023 г. по Наредба № 1/2014 г. за реда и образците, по които се предоставя информация за дейностите по отпадъците, както и реда за водене на публични регистри.</a:t>
            </a:r>
          </a:p>
          <a:p>
            <a:pPr algn="just"/>
            <a:r>
              <a:rPr lang="bg-BG" sz="1000" dirty="0">
                <a:latin typeface="Times New Roman" panose="02020603050405020304" pitchFamily="18" charset="0"/>
                <a:cs typeface="Times New Roman" panose="02020603050405020304" pitchFamily="18" charset="0"/>
              </a:rPr>
              <a:t>Процентното съдържание на биоразградимите битови отпадъци от потока смесени битови отпадъци се определя като сума от процентите на съответните биоразградими битови отпадъци, които са предмет на проектното предложение (задължително за цялото количество градински и хранителни отпадъци като част от потока битови смесени отпадъци). Данните за процентното съдържание се вземат от актуален анализ на морфологичния състав на битовите отпадъци от съответната  община. Ако към момента на кандидатстване не е завършено изготвянето на актуален морфологичен състав, за релевантни следва да се приемат данните за съответната община от морфологичния състав на битовите отпадъци в България от 2019 г., чието изготвяне е възложено от МОСВ.</a:t>
            </a:r>
          </a:p>
          <a:p>
            <a:pPr algn="just"/>
            <a:r>
              <a:rPr lang="bg-BG" sz="1000" dirty="0">
                <a:latin typeface="Times New Roman" panose="02020603050405020304" pitchFamily="18" charset="0"/>
                <a:cs typeface="Times New Roman" panose="02020603050405020304" pitchFamily="18" charset="0"/>
              </a:rPr>
              <a:t>Количеството биоразградими битови отпадъци за съответната община се определя по про-цента на биоразградимите битови отпадъци от количеството депонирани битови отпадъци.</a:t>
            </a:r>
          </a:p>
          <a:p>
            <a:pPr algn="just"/>
            <a:r>
              <a:rPr lang="bg-BG" sz="1000" dirty="0">
                <a:latin typeface="Times New Roman" panose="02020603050405020304" pitchFamily="18" charset="0"/>
                <a:cs typeface="Times New Roman" panose="02020603050405020304" pitchFamily="18" charset="0"/>
              </a:rPr>
              <a:t>От получената стойност се изваждат капацитетите (в т/год.) на изградени и въведени в експлоатация (ако не са взети предвид при изготвяне на морфологичния състав) по проектна документация и документация за въвеждане в експлоатация, както и изграждащи се общински инсталации за рециклиране на такива отпадъци (капацитети по проектна документация) или предавани от съответната община въз основа на сключен дългосрочен договор за тяхното рециклиране (количества в т/год. съгласно сключените договори).  Полученото окончателно количество биоразградими битови отпадъци (т/год.) се ползва като ос-нова за изчисляване на максимален размер на БФП за проектно предложение.</a:t>
            </a:r>
          </a:p>
          <a:p>
            <a:pPr algn="just"/>
            <a:r>
              <a:rPr lang="bg-BG" sz="1000" dirty="0">
                <a:latin typeface="Times New Roman" panose="02020603050405020304" pitchFamily="18" charset="0"/>
                <a:cs typeface="Times New Roman" panose="02020603050405020304" pitchFamily="18" charset="0"/>
              </a:rPr>
              <a:t>3. Релевантна стойност за бюджета на проектното предложение:</a:t>
            </a:r>
          </a:p>
          <a:p>
            <a:pPr algn="just"/>
            <a:r>
              <a:rPr lang="bg-BG" sz="1000" dirty="0">
                <a:latin typeface="Times New Roman" panose="02020603050405020304" pitchFamily="18" charset="0"/>
                <a:cs typeface="Times New Roman" panose="02020603050405020304" pitchFamily="18" charset="0"/>
              </a:rPr>
              <a:t>От получените две стойности по т. 1 и т. 2 за максимален размер на БФП за бюджета на проектното предложение се приема по-малката от двете стойности.</a:t>
            </a:r>
          </a:p>
          <a:p>
            <a:pPr algn="just"/>
            <a:endParaRPr lang="bg-BG" sz="1000" dirty="0">
              <a:latin typeface="Times New Roman" panose="02020603050405020304" pitchFamily="18" charset="0"/>
              <a:cs typeface="Times New Roman" panose="02020603050405020304" pitchFamily="18" charset="0"/>
            </a:endParaRPr>
          </a:p>
          <a:p>
            <a:pPr algn="just"/>
            <a:r>
              <a:rPr lang="bg-BG" sz="1000" dirty="0">
                <a:latin typeface="Times New Roman" panose="02020603050405020304" pitchFamily="18" charset="0"/>
                <a:cs typeface="Times New Roman" panose="02020603050405020304" pitchFamily="18" charset="0"/>
              </a:rPr>
              <a:t>Забележка: Данните за капацитетите трябва да съответстват на одобрените общинска/общински/регионална програма/и за управление на отпадъците за периода 2021-2028 г., както и решенията на Общото събрание на РСУО по чл. 26, ал. 1, т. 4 и т. 11 от ЗУО, вкл. и анализите и обосновките към тях. Ползваните данни при изчисленията по прилагания подход трябва да са обобщени и да са за 2023 г. </a:t>
            </a:r>
          </a:p>
          <a:p>
            <a:pPr algn="just"/>
            <a:endParaRPr lang="bg-BG" sz="1000" dirty="0">
              <a:latin typeface="Times New Roman" panose="02020603050405020304" pitchFamily="18" charset="0"/>
              <a:cs typeface="Times New Roman" panose="02020603050405020304" pitchFamily="18" charset="0"/>
            </a:endParaRPr>
          </a:p>
          <a:p>
            <a:pPr algn="just"/>
            <a:r>
              <a:rPr lang="bg-BG" sz="1000" dirty="0">
                <a:latin typeface="Times New Roman" panose="02020603050405020304" pitchFamily="18" charset="0"/>
                <a:cs typeface="Times New Roman" panose="02020603050405020304" pitchFamily="18" charset="0"/>
              </a:rPr>
              <a:t>Управляващият орган си запазва правото по време на оценката на подадено проектно предложение да изиска представяне на документите, въз основа на които е извършено изчисляването. </a:t>
            </a:r>
          </a:p>
          <a:p>
            <a:pPr algn="just"/>
            <a:endParaRPr lang="bg-BG" sz="1000" dirty="0">
              <a:latin typeface="Times New Roman" panose="02020603050405020304" pitchFamily="18" charset="0"/>
              <a:cs typeface="Times New Roman" panose="02020603050405020304" pitchFamily="18" charset="0"/>
            </a:endParaRPr>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14</a:t>
            </a:fld>
            <a:endParaRPr lang="bg-BG" dirty="0">
              <a:solidFill>
                <a:prstClr val="black"/>
              </a:solidFill>
              <a:latin typeface="Calibri"/>
            </a:endParaRPr>
          </a:p>
        </p:txBody>
      </p:sp>
    </p:spTree>
    <p:extLst>
      <p:ext uri="{BB962C8B-B14F-4D97-AF65-F5344CB8AC3E}">
        <p14:creationId xmlns:p14="http://schemas.microsoft.com/office/powerpoint/2010/main" val="2959423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algn="just" defTabSz="907633"/>
            <a:r>
              <a:rPr lang="bg-BG" sz="1000" dirty="0">
                <a:latin typeface="Times New Roman" panose="02020603050405020304" pitchFamily="18" charset="0"/>
                <a:cs typeface="Times New Roman" panose="02020603050405020304" pitchFamily="18" charset="0"/>
              </a:rPr>
              <a:t>Допустими за финансиране по процедурата са следните категории разходи:</a:t>
            </a:r>
          </a:p>
          <a:p>
            <a:pPr algn="just" defTabSz="907633"/>
            <a:r>
              <a:rPr lang="bg-BG" sz="1000" dirty="0">
                <a:latin typeface="Times New Roman" panose="02020603050405020304" pitchFamily="18" charset="0"/>
                <a:cs typeface="Times New Roman" panose="02020603050405020304" pitchFamily="18" charset="0"/>
              </a:rPr>
              <a:t>І. </a:t>
            </a:r>
            <a:r>
              <a:rPr lang="bg-BG" sz="1000" b="1" dirty="0">
                <a:latin typeface="Times New Roman" panose="02020603050405020304" pitchFamily="18" charset="0"/>
                <a:cs typeface="Times New Roman" panose="02020603050405020304" pitchFamily="18" charset="0"/>
              </a:rPr>
              <a:t>РАЗХОДИ ЗА СТРОИТЕЛНО-МОНТАЖНИ РАБОТИ (СМР) </a:t>
            </a:r>
          </a:p>
          <a:p>
            <a:pPr algn="just" defTabSz="907633"/>
            <a:r>
              <a:rPr lang="bg-BG" sz="1000" dirty="0">
                <a:latin typeface="Times New Roman" panose="02020603050405020304" pitchFamily="18" charset="0"/>
                <a:cs typeface="Times New Roman" panose="02020603050405020304" pitchFamily="18" charset="0"/>
              </a:rPr>
              <a:t>1. Строително-монтажни работи </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изграждане на 1 бр. инсталация за компостиране или разходи за надграждане на 1 бр. съществуваща инсталация за компостиране с увеличаване на нейния капацитет</a:t>
            </a:r>
            <a:r>
              <a:rPr lang="bg-BG" sz="1000" dirty="0">
                <a:latin typeface="Times New Roman" panose="02020603050405020304" pitchFamily="18" charset="0"/>
                <a:cs typeface="Times New Roman" panose="02020603050405020304" pitchFamily="18" charset="0"/>
              </a:rPr>
              <a:t>;)</a:t>
            </a:r>
          </a:p>
          <a:p>
            <a:pPr algn="just" defTabSz="907633"/>
            <a:r>
              <a:rPr lang="bg-BG" sz="1000" dirty="0">
                <a:latin typeface="Times New Roman" panose="02020603050405020304" pitchFamily="18" charset="0"/>
                <a:cs typeface="Times New Roman" panose="02020603050405020304" pitchFamily="18" charset="0"/>
              </a:rPr>
              <a:t>2. Непредвидени разходи за СМР </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Разходите се начисляват само върху разходите по т. 1</a:t>
            </a:r>
            <a:r>
              <a:rPr lang="bg-BG" sz="1000" dirty="0">
                <a:latin typeface="Times New Roman" panose="02020603050405020304" pitchFamily="18" charset="0"/>
                <a:cs typeface="Times New Roman" panose="02020603050405020304" pitchFamily="18" charset="0"/>
              </a:rPr>
              <a:t>)</a:t>
            </a:r>
          </a:p>
          <a:p>
            <a:pPr algn="just" defTabSz="907633"/>
            <a:r>
              <a:rPr lang="bg-BG" sz="1000" dirty="0">
                <a:latin typeface="Times New Roman" panose="02020603050405020304" pitchFamily="18" charset="0"/>
                <a:cs typeface="Times New Roman" panose="02020603050405020304" pitchFamily="18" charset="0"/>
              </a:rPr>
              <a:t>3. Оборудване и съоръжения </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само разходи за закупуване/доставка/монтаж (пускане в експлоатация) за оборудване, съоръжения, обзавеждане и техника само за изграждането и пускането в експлоатация на инсталацията за компостиране по т. 1; за съпътстваща техническа инфраструктура, пряко свързана и обслужваща само инсталацията за компостиране по т. 1. Включват се, при необходимост, и разходи за обучение на ангажирания персонал за използване на оборудването и съоръженията, доставени по проекта</a:t>
            </a:r>
            <a:r>
              <a:rPr lang="bg-BG" sz="1000" dirty="0">
                <a:latin typeface="Times New Roman" panose="02020603050405020304" pitchFamily="18" charset="0"/>
                <a:cs typeface="Times New Roman" panose="02020603050405020304" pitchFamily="18" charset="0"/>
              </a:rPr>
              <a:t>)</a:t>
            </a:r>
          </a:p>
          <a:p>
            <a:pPr algn="just" defTabSz="907633"/>
            <a:r>
              <a:rPr lang="bg-BG" sz="1000" b="1" dirty="0">
                <a:latin typeface="Times New Roman" panose="02020603050405020304" pitchFamily="18" charset="0"/>
                <a:cs typeface="Times New Roman" panose="02020603050405020304" pitchFamily="18" charset="0"/>
              </a:rPr>
              <a:t>ІІ. РАЗХОДИ ЗА МАТЕРИАЛНИ АКТИВИ</a:t>
            </a:r>
          </a:p>
          <a:p>
            <a:pPr algn="just" defTabSz="907633"/>
            <a:r>
              <a:rPr lang="bg-BG" sz="1000" dirty="0">
                <a:latin typeface="Times New Roman" panose="02020603050405020304" pitchFamily="18" charset="0"/>
                <a:cs typeface="Times New Roman" panose="02020603050405020304" pitchFamily="18" charset="0"/>
              </a:rPr>
              <a:t>4. За съдове и техника за разделно събиране на биоразградими отпадъци</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закупуване, доставка и монтаж на съдове и техника за разделно събиране на биоразградими битови отпадъци, пряко свързани с проекта и които са за многократно ползване</a:t>
            </a:r>
            <a:r>
              <a:rPr lang="bg-BG" sz="1000" dirty="0">
                <a:latin typeface="Times New Roman" panose="02020603050405020304" pitchFamily="18" charset="0"/>
                <a:cs typeface="Times New Roman" panose="02020603050405020304" pitchFamily="18" charset="0"/>
              </a:rPr>
              <a:t>)</a:t>
            </a:r>
          </a:p>
          <a:p>
            <a:pPr algn="just" defTabSz="907633"/>
            <a:r>
              <a:rPr lang="bg-BG" sz="1000" dirty="0">
                <a:latin typeface="Times New Roman" panose="02020603050405020304" pitchFamily="18" charset="0"/>
                <a:cs typeface="Times New Roman" panose="02020603050405020304" pitchFamily="18" charset="0"/>
              </a:rPr>
              <a:t>5. За съоръжения и съдове за събиране и предварително третиране на място на биоразградими отпадъци</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закупуване, доставка и монтаж на съоръжения и съдове за кастрене на храсти; рязане на дървета и клони; за </a:t>
            </a:r>
            <a:r>
              <a:rPr lang="bg-BG" sz="1000" i="1" dirty="0" err="1">
                <a:latin typeface="Times New Roman" panose="02020603050405020304" pitchFamily="18" charset="0"/>
                <a:cs typeface="Times New Roman" panose="02020603050405020304" pitchFamily="18" charset="0"/>
              </a:rPr>
              <a:t>шредиране</a:t>
            </a:r>
            <a:r>
              <a:rPr lang="bg-BG" sz="1000" i="1" dirty="0">
                <a:latin typeface="Times New Roman" panose="02020603050405020304" pitchFamily="18" charset="0"/>
                <a:cs typeface="Times New Roman" panose="02020603050405020304" pitchFamily="18" charset="0"/>
              </a:rPr>
              <a:t> и надробяване на отрязани дървета, клони и храсти; контейнери за градински и дървесни отпадъци, които да бъдат предоставяни на гражданите при поискване</a:t>
            </a:r>
            <a:r>
              <a:rPr lang="bg-BG" sz="1000" dirty="0">
                <a:latin typeface="Times New Roman" panose="02020603050405020304" pitchFamily="18" charset="0"/>
                <a:cs typeface="Times New Roman" panose="02020603050405020304" pitchFamily="18" charset="0"/>
              </a:rPr>
              <a:t>)</a:t>
            </a:r>
          </a:p>
          <a:p>
            <a:pPr algn="just" defTabSz="907633"/>
            <a:r>
              <a:rPr lang="bg-BG" sz="1000" dirty="0">
                <a:latin typeface="Times New Roman" panose="02020603050405020304" pitchFamily="18" charset="0"/>
                <a:cs typeface="Times New Roman" panose="02020603050405020304" pitchFamily="18" charset="0"/>
              </a:rPr>
              <a:t>6. За закупуване/придобиване/отчуждаване на земя или застроен недвижим имот</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закупуване/ придобиване/ отчуждаване на земя или застроен недвижим имот</a:t>
            </a:r>
            <a:r>
              <a:rPr lang="bg-BG" sz="1000" dirty="0">
                <a:latin typeface="Times New Roman" panose="02020603050405020304" pitchFamily="18" charset="0"/>
                <a:cs typeface="Times New Roman" panose="02020603050405020304" pitchFamily="18" charset="0"/>
              </a:rPr>
              <a:t>)</a:t>
            </a:r>
          </a:p>
          <a:p>
            <a:pPr algn="just" defTabSz="907633"/>
            <a:r>
              <a:rPr lang="bg-BG" sz="1000" b="1" dirty="0">
                <a:latin typeface="Times New Roman" panose="02020603050405020304" pitchFamily="18" charset="0"/>
                <a:cs typeface="Times New Roman" panose="02020603050405020304" pitchFamily="18" charset="0"/>
              </a:rPr>
              <a:t>ІІІ. РАЗХОДИ ЗА НЕМАТЕРИАЛНИ АКТИВИ</a:t>
            </a:r>
          </a:p>
          <a:p>
            <a:pPr algn="just" defTabSz="907633"/>
            <a:r>
              <a:rPr lang="bg-BG" sz="1000" dirty="0">
                <a:latin typeface="Times New Roman" panose="02020603050405020304" pitchFamily="18" charset="0"/>
                <a:cs typeface="Times New Roman" panose="02020603050405020304" pitchFamily="18" charset="0"/>
              </a:rPr>
              <a:t>7. За софтуер</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разработване или закупуване на софтуер, в т.ч. и лицензи, пряко свързан с проектното предложение и необходим за експлоатацията на компостиращата инсталация или за функционирането на системата за разделно събиране на биоразградимите битови отпадъци</a:t>
            </a:r>
            <a:r>
              <a:rPr lang="bg-BG" sz="1000" dirty="0">
                <a:latin typeface="Times New Roman" panose="02020603050405020304" pitchFamily="18" charset="0"/>
                <a:cs typeface="Times New Roman" panose="02020603050405020304" pitchFamily="18" charset="0"/>
              </a:rPr>
              <a:t>) </a:t>
            </a:r>
          </a:p>
          <a:p>
            <a:pPr algn="just" defTabSz="907633"/>
            <a:r>
              <a:rPr lang="bg-BG" sz="1000" b="1" dirty="0">
                <a:latin typeface="Times New Roman" panose="02020603050405020304" pitchFamily="18" charset="0"/>
                <a:cs typeface="Times New Roman" panose="02020603050405020304" pitchFamily="18" charset="0"/>
              </a:rPr>
              <a:t>ІV. РАЗХОДИ ЗА УСЛУГИ </a:t>
            </a:r>
          </a:p>
          <a:p>
            <a:pPr algn="just" defTabSz="907633"/>
            <a:r>
              <a:rPr lang="bg-BG" sz="1000" dirty="0">
                <a:latin typeface="Times New Roman" panose="02020603050405020304" pitchFamily="18" charset="0"/>
                <a:cs typeface="Times New Roman" panose="02020603050405020304" pitchFamily="18" charset="0"/>
              </a:rPr>
              <a:t>8. Разходи за спомагателни дейности </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по допустима дейност по т. 13.1.1</a:t>
            </a:r>
            <a:r>
              <a:rPr lang="bg-BG" sz="1000" dirty="0">
                <a:latin typeface="Times New Roman" panose="02020603050405020304" pitchFamily="18" charset="0"/>
                <a:cs typeface="Times New Roman" panose="02020603050405020304" pitchFamily="18" charset="0"/>
              </a:rPr>
              <a:t>)</a:t>
            </a:r>
          </a:p>
          <a:p>
            <a:pPr algn="just" defTabSz="907633"/>
            <a:r>
              <a:rPr lang="bg-BG" sz="1000" dirty="0">
                <a:latin typeface="Times New Roman" panose="02020603050405020304" pitchFamily="18" charset="0"/>
                <a:cs typeface="Times New Roman" panose="02020603050405020304" pitchFamily="18" charset="0"/>
              </a:rPr>
              <a:t>9. Разходи за специализирани услуги</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разходите за експертна оценка и юридическите консултации и др., пряко свързани с придобиването/отчуждаването на земя или застроен недвижим имот</a:t>
            </a:r>
            <a:r>
              <a:rPr lang="bg-BG" sz="1000" dirty="0">
                <a:latin typeface="Times New Roman" panose="02020603050405020304" pitchFamily="18" charset="0"/>
                <a:cs typeface="Times New Roman" panose="02020603050405020304" pitchFamily="18" charset="0"/>
              </a:rPr>
              <a:t>)</a:t>
            </a:r>
          </a:p>
          <a:p>
            <a:pPr algn="just" defTabSz="907633"/>
            <a:r>
              <a:rPr lang="bg-BG" sz="1000" b="1" dirty="0">
                <a:latin typeface="Times New Roman" panose="02020603050405020304" pitchFamily="18" charset="0"/>
                <a:cs typeface="Times New Roman" panose="02020603050405020304" pitchFamily="18" charset="0"/>
              </a:rPr>
              <a:t>V. РАЗХОДИ ЗА ТАКСИ: </a:t>
            </a:r>
          </a:p>
          <a:p>
            <a:pPr algn="just" defTabSz="907633"/>
            <a:r>
              <a:rPr lang="bg-BG" sz="1000" dirty="0">
                <a:latin typeface="Times New Roman" panose="02020603050405020304" pitchFamily="18" charset="0"/>
                <a:cs typeface="Times New Roman" panose="02020603050405020304" pitchFamily="18" charset="0"/>
              </a:rPr>
              <a:t>10. Разходи за административни такси</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административни такси по издаване на решения/становища от компетентни органи в областта на екологичното законодателство и др. такси във връзка с изпълнението на проекта; нотариални такси и др. такси, съпътстващи придобиване-то/отчуждаването на земя или застроен недвижим имот</a:t>
            </a:r>
            <a:r>
              <a:rPr lang="bg-BG" sz="1000" dirty="0">
                <a:latin typeface="Times New Roman" panose="02020603050405020304" pitchFamily="18" charset="0"/>
                <a:cs typeface="Times New Roman" panose="02020603050405020304" pitchFamily="18" charset="0"/>
              </a:rPr>
              <a:t>)</a:t>
            </a:r>
          </a:p>
          <a:p>
            <a:pPr algn="just" defTabSz="907633"/>
            <a:r>
              <a:rPr lang="bg-BG" sz="1000" b="1" dirty="0">
                <a:latin typeface="Times New Roman" panose="02020603050405020304" pitchFamily="18" charset="0"/>
                <a:cs typeface="Times New Roman" panose="02020603050405020304" pitchFamily="18" charset="0"/>
              </a:rPr>
              <a:t>VІ. РАЗХОДИ ЗА ПРОВЕЖДАНЕ И УЧАСТИЕ В МЕРОПРИЯТИЯ</a:t>
            </a:r>
          </a:p>
          <a:p>
            <a:pPr algn="just" defTabSz="907633"/>
            <a:r>
              <a:rPr lang="bg-BG" sz="1000" dirty="0">
                <a:latin typeface="Times New Roman" panose="02020603050405020304" pitchFamily="18" charset="0"/>
                <a:cs typeface="Times New Roman" panose="02020603050405020304" pitchFamily="18" charset="0"/>
              </a:rPr>
              <a:t>11. Разходи за мероприятия</a:t>
            </a:r>
          </a:p>
          <a:p>
            <a:pPr algn="just" defTabSz="907633"/>
            <a:r>
              <a:rPr lang="bg-BG" sz="1000" dirty="0">
                <a:latin typeface="Times New Roman" panose="02020603050405020304" pitchFamily="18" charset="0"/>
                <a:cs typeface="Times New Roman" panose="02020603050405020304" pitchFamily="18" charset="0"/>
              </a:rPr>
              <a:t>(</a:t>
            </a:r>
            <a:r>
              <a:rPr lang="bg-BG" sz="1000" i="1" dirty="0">
                <a:latin typeface="Times New Roman" panose="02020603050405020304" pitchFamily="18" charset="0"/>
                <a:cs typeface="Times New Roman" panose="02020603050405020304" pitchFamily="18" charset="0"/>
              </a:rPr>
              <a:t>Включват се разходи за провеждане на кампании, проучвания, подготовка и разпространение на материали и др., пряко свързани с разделното събиране и транспортиране на биоразградимите битови отпадъци в общините – бенефициенти, както и с изграждането и експлоатацията на инсталацията за компостиране и ползване на компоста</a:t>
            </a:r>
            <a:r>
              <a:rPr lang="bg-BG" sz="1000" dirty="0">
                <a:latin typeface="Times New Roman" panose="02020603050405020304" pitchFamily="18" charset="0"/>
                <a:cs typeface="Times New Roman" panose="02020603050405020304" pitchFamily="18" charset="0"/>
              </a:rPr>
              <a:t>) </a:t>
            </a:r>
          </a:p>
          <a:p>
            <a:pPr algn="just" defTabSz="907633"/>
            <a:r>
              <a:rPr lang="bg-BG" sz="1000" b="1" dirty="0">
                <a:latin typeface="Times New Roman" panose="02020603050405020304" pitchFamily="18" charset="0"/>
                <a:cs typeface="Times New Roman" panose="02020603050405020304" pitchFamily="18" charset="0"/>
              </a:rPr>
              <a:t>VІІ. НЕПРЕКИ РАЗХОДИ:</a:t>
            </a:r>
          </a:p>
          <a:p>
            <a:pPr algn="just" defTabSz="907633"/>
            <a:r>
              <a:rPr lang="bg-BG" sz="1000" dirty="0">
                <a:latin typeface="Times New Roman" panose="02020603050405020304" pitchFamily="18" charset="0"/>
                <a:cs typeface="Times New Roman" panose="02020603050405020304" pitchFamily="18" charset="0"/>
              </a:rPr>
              <a:t>12. Непреки разходи по чл. 55, ал. 1, т. 4 от ЗУСЕФСУ (</a:t>
            </a:r>
            <a:r>
              <a:rPr lang="bg-BG" sz="1000" i="1" dirty="0">
                <a:latin typeface="Times New Roman" panose="02020603050405020304" pitchFamily="18" charset="0"/>
                <a:cs typeface="Times New Roman" panose="02020603050405020304" pitchFamily="18" charset="0"/>
              </a:rPr>
              <a:t>в т.ч. разходи за организация и управление, разходи за комуникация и видимост и разходи за разработване на документации за възлагане на обществени поръчки по Закона за обществените поръчки</a:t>
            </a:r>
            <a:r>
              <a:rPr lang="bg-BG" sz="1000" dirty="0">
                <a:latin typeface="Times New Roman" panose="02020603050405020304" pitchFamily="18" charset="0"/>
                <a:cs typeface="Times New Roman" panose="02020603050405020304" pitchFamily="18" charset="0"/>
              </a:rPr>
              <a:t>)</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Разходите за общата дейност „Организация и управление на проекта, видимост, прозрачност и комуникация и подготовка на документации за възлагане на обществени поръчки по реда на ЗОП“ се посочват към един общ бюджетен ред „Непреки разходи“, за които се посочва и се прилага съответният процент съгласно Методологията за опростени разходи. </a:t>
            </a: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15</a:t>
            </a:fld>
            <a:endParaRPr lang="bg-BG">
              <a:solidFill>
                <a:prstClr val="black"/>
              </a:solidFill>
              <a:latin typeface="Calibri"/>
            </a:endParaRPr>
          </a:p>
        </p:txBody>
      </p:sp>
    </p:spTree>
    <p:extLst>
      <p:ext uri="{BB962C8B-B14F-4D97-AF65-F5344CB8AC3E}">
        <p14:creationId xmlns:p14="http://schemas.microsoft.com/office/powerpoint/2010/main" val="3305917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endParaRPr lang="bg-BG" sz="1000" dirty="0">
              <a:latin typeface="Times New Roman" panose="02020603050405020304" pitchFamily="18" charset="0"/>
              <a:cs typeface="Times New Roman" panose="02020603050405020304" pitchFamily="18" charset="0"/>
            </a:endParaRPr>
          </a:p>
          <a:p>
            <a:pPr algn="just"/>
            <a:r>
              <a:rPr lang="bg-BG" sz="1000" dirty="0">
                <a:latin typeface="Times New Roman" panose="02020603050405020304" pitchFamily="18" charset="0"/>
                <a:cs typeface="Times New Roman" panose="02020603050405020304" pitchFamily="18" charset="0"/>
              </a:rPr>
              <a:t>Подробен анализ на приложимия режим на държавни помощи е представен в раздел 16 от Условията за кандидатстване.</a:t>
            </a:r>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16</a:t>
            </a:fld>
            <a:endParaRPr lang="bg-BG" dirty="0">
              <a:solidFill>
                <a:prstClr val="black"/>
              </a:solidFill>
              <a:latin typeface="Calibri"/>
            </a:endParaRPr>
          </a:p>
        </p:txBody>
      </p:sp>
    </p:spTree>
    <p:extLst>
      <p:ext uri="{BB962C8B-B14F-4D97-AF65-F5344CB8AC3E}">
        <p14:creationId xmlns:p14="http://schemas.microsoft.com/office/powerpoint/2010/main" val="1468517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r>
              <a:rPr lang="bg-BG" sz="1000" dirty="0">
                <a:latin typeface="Times New Roman" panose="02020603050405020304" pitchFamily="18" charset="0"/>
                <a:cs typeface="Times New Roman" panose="02020603050405020304" pitchFamily="18" charset="0"/>
              </a:rPr>
              <a:t>Решения на Общинския съвет на всяка от кандидатстващите общини:</a:t>
            </a:r>
          </a:p>
          <a:p>
            <a:pPr algn="just"/>
            <a:r>
              <a:rPr lang="bg-BG" sz="1000" dirty="0">
                <a:latin typeface="Times New Roman" panose="02020603050405020304" pitchFamily="18" charset="0"/>
                <a:cs typeface="Times New Roman" panose="02020603050405020304" pitchFamily="18" charset="0"/>
              </a:rPr>
              <a:t>- за поемане на ангажимент съответната община да не се присъединява към друго РСУО за срока за изпълнение на проекта и най-малко за срок от 5 години след окончателното плаща-не на средствата за проекта по ПОС 2021-2027 г. по настоящата процедура; </a:t>
            </a:r>
          </a:p>
          <a:p>
            <a:pPr algn="just"/>
            <a:r>
              <a:rPr lang="bg-BG" sz="1000" dirty="0">
                <a:latin typeface="Times New Roman" panose="02020603050405020304" pitchFamily="18" charset="0"/>
                <a:cs typeface="Times New Roman" panose="02020603050405020304" pitchFamily="18" charset="0"/>
              </a:rPr>
              <a:t>- за кандидатстване по процедурата; </a:t>
            </a:r>
          </a:p>
          <a:p>
            <a:pPr algn="just"/>
            <a:r>
              <a:rPr lang="bg-BG" sz="1000" dirty="0">
                <a:latin typeface="Times New Roman" panose="02020603050405020304" pitchFamily="18" charset="0"/>
                <a:cs typeface="Times New Roman" panose="02020603050405020304" pitchFamily="18" charset="0"/>
              </a:rPr>
              <a:t>- за одобрение на актуална Общинска програма за управление на отпадъците на съответната община или Решения на Общинските съвети на всички общини в региона (независимо дали кандидатстват или не по настоящата процедура) за одобрение на Регионална програма за управление на отпадъците;</a:t>
            </a:r>
          </a:p>
          <a:p>
            <a:pPr algn="just"/>
            <a:r>
              <a:rPr lang="bg-BG" sz="1000" dirty="0">
                <a:latin typeface="Times New Roman" panose="02020603050405020304" pitchFamily="18" charset="0"/>
                <a:cs typeface="Times New Roman" panose="02020603050405020304" pitchFamily="18" charset="0"/>
              </a:rPr>
              <a:t>- за сключване на споразумение за партньорство и относно собствеността на инсталацията за компостиране – ако е приложимо при партньорство;</a:t>
            </a:r>
          </a:p>
          <a:p>
            <a:pPr algn="just"/>
            <a:r>
              <a:rPr lang="bg-BG" sz="1000" dirty="0">
                <a:latin typeface="Times New Roman" panose="02020603050405020304" pitchFamily="18" charset="0"/>
                <a:cs typeface="Times New Roman" panose="02020603050405020304" pitchFamily="18" charset="0"/>
              </a:rPr>
              <a:t>- за придобиване на собственост на имот/и с приложена обосновка, въз основа на проучване, за липсата на подходящи общински терени за изграждане на инфраструктурата по проектно-то предложение – ако е приложимо.</a:t>
            </a:r>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17</a:t>
            </a:fld>
            <a:endParaRPr lang="bg-BG" dirty="0">
              <a:solidFill>
                <a:prstClr val="black"/>
              </a:solidFill>
              <a:latin typeface="Calibri"/>
            </a:endParaRPr>
          </a:p>
        </p:txBody>
      </p:sp>
    </p:spTree>
    <p:extLst>
      <p:ext uri="{BB962C8B-B14F-4D97-AF65-F5344CB8AC3E}">
        <p14:creationId xmlns:p14="http://schemas.microsoft.com/office/powerpoint/2010/main" val="3515697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endParaRPr lang="ru-RU" sz="1000" dirty="0"/>
          </a:p>
          <a:p>
            <a:pPr algn="just"/>
            <a:endParaRPr lang="ru-RU" sz="1000" dirty="0"/>
          </a:p>
          <a:p>
            <a:pPr algn="just"/>
            <a:endParaRPr lang="bg-BG" sz="1000" dirty="0"/>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18</a:t>
            </a:fld>
            <a:endParaRPr lang="bg-BG" dirty="0">
              <a:solidFill>
                <a:prstClr val="black"/>
              </a:solidFill>
              <a:latin typeface="Calibri"/>
            </a:endParaRPr>
          </a:p>
        </p:txBody>
      </p:sp>
    </p:spTree>
    <p:extLst>
      <p:ext uri="{BB962C8B-B14F-4D97-AF65-F5344CB8AC3E}">
        <p14:creationId xmlns:p14="http://schemas.microsoft.com/office/powerpoint/2010/main" val="1964390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endParaRPr lang="ru-RU" sz="1000" dirty="0"/>
          </a:p>
          <a:p>
            <a:pPr algn="just"/>
            <a:endParaRPr lang="ru-RU" sz="1000" dirty="0"/>
          </a:p>
          <a:p>
            <a:pPr algn="just"/>
            <a:endParaRPr lang="bg-BG" sz="1000" dirty="0"/>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19</a:t>
            </a:fld>
            <a:endParaRPr lang="bg-BG" dirty="0">
              <a:solidFill>
                <a:prstClr val="black"/>
              </a:solidFill>
              <a:latin typeface="Calibri"/>
            </a:endParaRPr>
          </a:p>
        </p:txBody>
      </p:sp>
    </p:spTree>
    <p:extLst>
      <p:ext uri="{BB962C8B-B14F-4D97-AF65-F5344CB8AC3E}">
        <p14:creationId xmlns:p14="http://schemas.microsoft.com/office/powerpoint/2010/main" val="80060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Slide Image Placeholder 1"/>
          <p:cNvSpPr>
            <a:spLocks noGrp="1" noRot="1" noChangeAspect="1"/>
          </p:cNvSpPr>
          <p:nvPr>
            <p:ph type="sldImg"/>
          </p:nvPr>
        </p:nvSpPr>
        <p:spPr>
          <a:xfrm>
            <a:off x="88900" y="739775"/>
            <a:ext cx="6578600" cy="3702050"/>
          </a:xfrm>
        </p:spPr>
      </p:sp>
      <p:sp>
        <p:nvSpPr>
          <p:cNvPr id="1048622" name="Notes Placeholder 2"/>
          <p:cNvSpPr>
            <a:spLocks noGrp="1"/>
          </p:cNvSpPr>
          <p:nvPr>
            <p:ph type="body" idx="1"/>
          </p:nvPr>
        </p:nvSpPr>
        <p:spPr/>
        <p:txBody>
          <a:bodyPr/>
          <a:lstStyle/>
          <a:p>
            <a:pPr algn="just"/>
            <a:r>
              <a:rPr lang="bg-BG" sz="900" dirty="0">
                <a:latin typeface="Times New Roman" panose="02020603050405020304" pitchFamily="18" charset="0"/>
                <a:cs typeface="Times New Roman" panose="02020603050405020304" pitchFamily="18" charset="0"/>
              </a:rPr>
              <a:t>Чл. 73, параграф 2 от Регламент 1060/2021:</a:t>
            </a:r>
          </a:p>
          <a:p>
            <a:pPr algn="just"/>
            <a:r>
              <a:rPr lang="bg-BG" sz="900" dirty="0">
                <a:latin typeface="Times New Roman" panose="02020603050405020304" pitchFamily="18" charset="0"/>
                <a:cs typeface="Times New Roman" panose="02020603050405020304" pitchFamily="18" charset="0"/>
              </a:rPr>
              <a:t>2. При подбора на операциите управляващият орган:</a:t>
            </a:r>
          </a:p>
          <a:p>
            <a:pPr algn="just"/>
            <a:r>
              <a:rPr lang="bg-BG" sz="900" dirty="0">
                <a:latin typeface="Times New Roman" panose="02020603050405020304" pitchFamily="18" charset="0"/>
                <a:cs typeface="Times New Roman" panose="02020603050405020304" pitchFamily="18" charset="0"/>
              </a:rPr>
              <a:t>а) гарантира, че подбраните операции съответстват на програмата, включително тяхната съгласуваност със съответните стратегии, залегнали в основата на програмата, и осигуряват ефективен принос за постигането на нейните специфични цели;</a:t>
            </a:r>
          </a:p>
          <a:p>
            <a:pPr algn="just"/>
            <a:r>
              <a:rPr lang="bg-BG" sz="900" dirty="0">
                <a:latin typeface="Times New Roman" panose="02020603050405020304" pitchFamily="18" charset="0"/>
                <a:cs typeface="Times New Roman" panose="02020603050405020304" pitchFamily="18" charset="0"/>
              </a:rPr>
              <a:t>б) гарантира, че подбраните операции, за които е приложимо отключващо условие, са съгласувани със съответните стратегии и документи за планиране, приети за спазването на това отключващо условие;</a:t>
            </a:r>
          </a:p>
          <a:p>
            <a:pPr algn="just"/>
            <a:r>
              <a:rPr lang="bg-BG" sz="900" dirty="0">
                <a:latin typeface="Times New Roman" panose="02020603050405020304" pitchFamily="18" charset="0"/>
                <a:cs typeface="Times New Roman" panose="02020603050405020304" pitchFamily="18" charset="0"/>
              </a:rPr>
              <a:t>в) </a:t>
            </a:r>
            <a:r>
              <a:rPr lang="bg-BG" sz="900" b="1" dirty="0">
                <a:latin typeface="Times New Roman" panose="02020603050405020304" pitchFamily="18" charset="0"/>
                <a:cs typeface="Times New Roman" panose="02020603050405020304" pitchFamily="18" charset="0"/>
              </a:rPr>
              <a:t>гарантира, че подбраните операции представляват най-доброто съотношение между размера на подкрепата, изпълняваните дейности и постигането на поставените цели</a:t>
            </a:r>
            <a:r>
              <a:rPr lang="bg-BG" sz="900" dirty="0">
                <a:latin typeface="Times New Roman" panose="02020603050405020304" pitchFamily="18" charset="0"/>
                <a:cs typeface="Times New Roman" panose="02020603050405020304" pitchFamily="18" charset="0"/>
              </a:rPr>
              <a:t>;</a:t>
            </a:r>
          </a:p>
          <a:p>
            <a:pPr algn="just"/>
            <a:r>
              <a:rPr lang="bg-BG" sz="900" dirty="0">
                <a:latin typeface="Times New Roman" panose="02020603050405020304" pitchFamily="18" charset="0"/>
                <a:cs typeface="Times New Roman" panose="02020603050405020304" pitchFamily="18" charset="0"/>
              </a:rPr>
              <a:t>г) </a:t>
            </a:r>
            <a:r>
              <a:rPr lang="bg-BG" sz="900" b="1" dirty="0">
                <a:latin typeface="Times New Roman" panose="02020603050405020304" pitchFamily="18" charset="0"/>
                <a:cs typeface="Times New Roman" panose="02020603050405020304" pitchFamily="18" charset="0"/>
              </a:rPr>
              <a:t>се уверява, че </a:t>
            </a:r>
            <a:r>
              <a:rPr lang="bg-BG" sz="900" b="1" dirty="0" err="1">
                <a:latin typeface="Times New Roman" panose="02020603050405020304" pitchFamily="18" charset="0"/>
                <a:cs typeface="Times New Roman" panose="02020603050405020304" pitchFamily="18" charset="0"/>
              </a:rPr>
              <a:t>бенефициерът</a:t>
            </a:r>
            <a:r>
              <a:rPr lang="bg-BG" sz="900" b="1" dirty="0">
                <a:latin typeface="Times New Roman" panose="02020603050405020304" pitchFamily="18" charset="0"/>
                <a:cs typeface="Times New Roman" panose="02020603050405020304" pitchFamily="18" charset="0"/>
              </a:rPr>
              <a:t> разполага с необходимите финансови ресурси и механизми за покриване на оперативните разходи и разходите за поддръжка по операциите, включващи инвестиции в инфраструктура или производствени инвестиции, за да гарантира тяхната финансова устойчивост;</a:t>
            </a:r>
          </a:p>
          <a:p>
            <a:pPr algn="just"/>
            <a:r>
              <a:rPr lang="bg-BG" sz="900" dirty="0">
                <a:latin typeface="Times New Roman" panose="02020603050405020304" pitchFamily="18" charset="0"/>
                <a:cs typeface="Times New Roman" panose="02020603050405020304" pitchFamily="18" charset="0"/>
              </a:rPr>
              <a:t>д) </a:t>
            </a:r>
            <a:r>
              <a:rPr lang="bg-BG" sz="900" b="1" dirty="0">
                <a:latin typeface="Times New Roman" panose="02020603050405020304" pitchFamily="18" charset="0"/>
                <a:cs typeface="Times New Roman" panose="02020603050405020304" pitchFamily="18" charset="0"/>
              </a:rPr>
              <a:t>гарантира, че подбраните операции, които попадат в обхвата на Директива 2011/92/ЕС на Европейския парламент и на Съвета(51), подлежат на оценка на въздействието върху околната среда или процедура по проучване и че оценката на алтернативните решения е взета надлежно предвид въз основа на изискванията на посочената директива</a:t>
            </a:r>
            <a:r>
              <a:rPr lang="bg-BG" sz="900" dirty="0">
                <a:latin typeface="Times New Roman" panose="02020603050405020304" pitchFamily="18" charset="0"/>
                <a:cs typeface="Times New Roman" panose="02020603050405020304" pitchFamily="18" charset="0"/>
              </a:rPr>
              <a:t>;</a:t>
            </a:r>
          </a:p>
          <a:p>
            <a:pPr algn="just"/>
            <a:r>
              <a:rPr lang="bg-BG" sz="900" dirty="0">
                <a:latin typeface="Times New Roman" panose="02020603050405020304" pitchFamily="18" charset="0"/>
                <a:cs typeface="Times New Roman" panose="02020603050405020304" pitchFamily="18" charset="0"/>
              </a:rPr>
              <a:t>е) </a:t>
            </a:r>
            <a:r>
              <a:rPr lang="bg-BG" sz="900" b="1" dirty="0">
                <a:latin typeface="Times New Roman" panose="02020603050405020304" pitchFamily="18" charset="0"/>
                <a:cs typeface="Times New Roman" panose="02020603050405020304" pitchFamily="18" charset="0"/>
              </a:rPr>
              <a:t>се уверява, че когато операциите са започнали преди подаването на заявление за финансиране до управляващия орган, приложимото право е било спазено</a:t>
            </a:r>
            <a:r>
              <a:rPr lang="bg-BG" sz="900" dirty="0">
                <a:latin typeface="Times New Roman" panose="02020603050405020304" pitchFamily="18" charset="0"/>
                <a:cs typeface="Times New Roman" panose="02020603050405020304" pitchFamily="18" charset="0"/>
              </a:rPr>
              <a:t>;</a:t>
            </a:r>
          </a:p>
          <a:p>
            <a:pPr algn="just"/>
            <a:r>
              <a:rPr lang="bg-BG" sz="900" dirty="0">
                <a:latin typeface="Times New Roman" panose="02020603050405020304" pitchFamily="18" charset="0"/>
                <a:cs typeface="Times New Roman" panose="02020603050405020304" pitchFamily="18" charset="0"/>
              </a:rPr>
              <a:t>ж) гарантира, че подбраните операции попадат в обхвата на съответния фонд и се отнасят до вид интервенция;</a:t>
            </a:r>
          </a:p>
          <a:p>
            <a:pPr algn="just"/>
            <a:r>
              <a:rPr lang="bg-BG" sz="900" dirty="0">
                <a:latin typeface="Times New Roman" panose="02020603050405020304" pitchFamily="18" charset="0"/>
                <a:cs typeface="Times New Roman" panose="02020603050405020304" pitchFamily="18" charset="0"/>
              </a:rPr>
              <a:t>з) гарантира, че операциите не включват дейности, които са били част от операция, подлежаща на преместване съгласно член 66, или които биха представлявали прехвърляне на производствена дейност в съответствие с член 65, параграф 1, буква а);</a:t>
            </a:r>
          </a:p>
          <a:p>
            <a:pPr algn="just"/>
            <a:r>
              <a:rPr lang="bg-BG" sz="900" dirty="0">
                <a:latin typeface="Times New Roman" panose="02020603050405020304" pitchFamily="18" charset="0"/>
                <a:cs typeface="Times New Roman" panose="02020603050405020304" pitchFamily="18" charset="0"/>
              </a:rPr>
              <a:t>и) гарантира, че подбраните операции не са пряко засегнати от мотивирано становище на Комисията по отношение на нарушение по член 258 от ДФЕС, което излага на риск законосъобразността и правилността на разходите или качеството на изпълнение на операциите;</a:t>
            </a:r>
          </a:p>
          <a:p>
            <a:pPr algn="just"/>
            <a:r>
              <a:rPr lang="bg-BG" sz="900" dirty="0">
                <a:latin typeface="Times New Roman" panose="02020603050405020304" pitchFamily="18" charset="0"/>
                <a:cs typeface="Times New Roman" panose="02020603050405020304" pitchFamily="18" charset="0"/>
              </a:rPr>
              <a:t>й) </a:t>
            </a:r>
            <a:r>
              <a:rPr lang="bg-BG" sz="900" b="1" dirty="0">
                <a:latin typeface="Times New Roman" panose="02020603050405020304" pitchFamily="18" charset="0"/>
                <a:cs typeface="Times New Roman" panose="02020603050405020304" pitchFamily="18" charset="0"/>
              </a:rPr>
              <a:t>гарантира постигането на климатичната устойчивост на инфраструктурните инвестиции, чиято очаквана продължителност е най-малко 5 години</a:t>
            </a:r>
            <a:r>
              <a:rPr lang="bg-BG" sz="900" dirty="0">
                <a:latin typeface="Times New Roman" panose="02020603050405020304" pitchFamily="18" charset="0"/>
                <a:cs typeface="Times New Roman" panose="02020603050405020304" pitchFamily="18" charset="0"/>
              </a:rPr>
              <a:t>.</a:t>
            </a:r>
          </a:p>
        </p:txBody>
      </p:sp>
      <p:sp>
        <p:nvSpPr>
          <p:cNvPr id="104862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2</a:t>
            </a:fld>
            <a:endParaRPr lang="bg-BG" dirty="0">
              <a:solidFill>
                <a:prstClr val="black"/>
              </a:solidFill>
              <a:latin typeface="Calibri"/>
            </a:endParaRPr>
          </a:p>
        </p:txBody>
      </p:sp>
    </p:spTree>
    <p:extLst>
      <p:ext uri="{BB962C8B-B14F-4D97-AF65-F5344CB8AC3E}">
        <p14:creationId xmlns:p14="http://schemas.microsoft.com/office/powerpoint/2010/main" val="3957194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endParaRPr lang="bg-BG" sz="1000" dirty="0"/>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20</a:t>
            </a:fld>
            <a:endParaRPr lang="bg-BG" dirty="0">
              <a:solidFill>
                <a:prstClr val="black"/>
              </a:solidFill>
              <a:latin typeface="Calibri"/>
            </a:endParaRPr>
          </a:p>
        </p:txBody>
      </p:sp>
    </p:spTree>
    <p:extLst>
      <p:ext uri="{BB962C8B-B14F-4D97-AF65-F5344CB8AC3E}">
        <p14:creationId xmlns:p14="http://schemas.microsoft.com/office/powerpoint/2010/main" val="21662288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Slide Image Placeholder 1"/>
          <p:cNvSpPr>
            <a:spLocks noGrp="1" noRot="1" noChangeAspect="1"/>
          </p:cNvSpPr>
          <p:nvPr>
            <p:ph type="sldImg"/>
          </p:nvPr>
        </p:nvSpPr>
        <p:spPr>
          <a:xfrm>
            <a:off x="79375" y="739775"/>
            <a:ext cx="6577013" cy="3700463"/>
          </a:xfrm>
        </p:spPr>
      </p:sp>
      <p:sp>
        <p:nvSpPr>
          <p:cNvPr id="1048593" name="Notes Placeholder 2"/>
          <p:cNvSpPr>
            <a:spLocks noGrp="1"/>
          </p:cNvSpPr>
          <p:nvPr>
            <p:ph type="body" idx="1"/>
          </p:nvPr>
        </p:nvSpPr>
        <p:spPr/>
        <p:txBody>
          <a:bodyPr/>
          <a:lstStyle/>
          <a:p>
            <a:endParaRPr lang="en-US" dirty="0"/>
          </a:p>
        </p:txBody>
      </p:sp>
      <p:sp>
        <p:nvSpPr>
          <p:cNvPr id="1048594" name="Slide Number Placeholder 3"/>
          <p:cNvSpPr>
            <a:spLocks noGrp="1"/>
          </p:cNvSpPr>
          <p:nvPr>
            <p:ph type="sldNum" sz="quarter" idx="10"/>
          </p:nvPr>
        </p:nvSpPr>
        <p:spPr/>
        <p:txBody>
          <a:bodyPr/>
          <a:lstStyle/>
          <a:p>
            <a:fld id="{6F035DFC-BBE1-4CDA-B981-A5954F5C149B}" type="slidenum">
              <a:rPr lang="en-US" smtClean="0"/>
              <a:t>21</a:t>
            </a:fld>
            <a:endParaRPr lang="en-US"/>
          </a:p>
        </p:txBody>
      </p:sp>
    </p:spTree>
    <p:extLst>
      <p:ext uri="{BB962C8B-B14F-4D97-AF65-F5344CB8AC3E}">
        <p14:creationId xmlns:p14="http://schemas.microsoft.com/office/powerpoint/2010/main" val="156618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Slide Image Placeholder 1"/>
          <p:cNvSpPr>
            <a:spLocks noGrp="1" noRot="1" noChangeAspect="1"/>
          </p:cNvSpPr>
          <p:nvPr>
            <p:ph type="sldImg"/>
          </p:nvPr>
        </p:nvSpPr>
        <p:spPr>
          <a:xfrm>
            <a:off x="88900" y="739775"/>
            <a:ext cx="6578600" cy="3702050"/>
          </a:xfrm>
        </p:spPr>
      </p:sp>
      <p:sp>
        <p:nvSpPr>
          <p:cNvPr id="1048622" name="Notes Placeholder 2"/>
          <p:cNvSpPr>
            <a:spLocks noGrp="1"/>
          </p:cNvSpPr>
          <p:nvPr>
            <p:ph type="body" idx="1"/>
          </p:nvPr>
        </p:nvSpPr>
        <p:spPr/>
        <p:txBody>
          <a:bodyPr/>
          <a:lstStyle/>
          <a:p>
            <a:pPr algn="just"/>
            <a:endParaRPr lang="bg-BG" sz="1000" dirty="0"/>
          </a:p>
        </p:txBody>
      </p:sp>
      <p:sp>
        <p:nvSpPr>
          <p:cNvPr id="104862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3</a:t>
            </a:fld>
            <a:endParaRPr lang="bg-BG" dirty="0">
              <a:solidFill>
                <a:prstClr val="black"/>
              </a:solidFill>
              <a:latin typeface="Calibri"/>
            </a:endParaRPr>
          </a:p>
        </p:txBody>
      </p:sp>
    </p:spTree>
    <p:extLst>
      <p:ext uri="{BB962C8B-B14F-4D97-AF65-F5344CB8AC3E}">
        <p14:creationId xmlns:p14="http://schemas.microsoft.com/office/powerpoint/2010/main" val="4033716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Slide Image Placeholder 1"/>
          <p:cNvSpPr>
            <a:spLocks noGrp="1" noRot="1" noChangeAspect="1"/>
          </p:cNvSpPr>
          <p:nvPr>
            <p:ph type="sldImg"/>
          </p:nvPr>
        </p:nvSpPr>
        <p:spPr>
          <a:xfrm>
            <a:off x="88900" y="739775"/>
            <a:ext cx="6578600" cy="3702050"/>
          </a:xfrm>
        </p:spPr>
      </p:sp>
      <p:sp>
        <p:nvSpPr>
          <p:cNvPr id="1048622" name="Notes Placeholder 2"/>
          <p:cNvSpPr>
            <a:spLocks noGrp="1"/>
          </p:cNvSpPr>
          <p:nvPr>
            <p:ph type="body" idx="1"/>
          </p:nvPr>
        </p:nvSpPr>
        <p:spPr/>
        <p:txBody>
          <a:bodyPr/>
          <a:lstStyle/>
          <a:p>
            <a:pPr algn="just"/>
            <a:r>
              <a:rPr lang="bg-BG" sz="1000" dirty="0">
                <a:latin typeface="Times New Roman" panose="02020603050405020304" pitchFamily="18" charset="0"/>
                <a:cs typeface="Times New Roman" panose="02020603050405020304" pitchFamily="18" charset="0"/>
              </a:rPr>
              <a:t>Най-голям дял от депонираните битови отпадъци са биоразградимите. Чрез изпълнение на проектите по процедурата ще осигури в голяма степен принос за отклоняване на до 100 % на количеството депонирани биоразградими битови отпадъци в съответните общини, за намаляване на количеството депонирани битови отпадъци и за увеличаване на количеството рециклирани отпадъци.</a:t>
            </a:r>
          </a:p>
          <a:p>
            <a:pPr algn="just"/>
            <a:endParaRPr lang="bg-BG" sz="1000" dirty="0">
              <a:latin typeface="Times New Roman" panose="02020603050405020304" pitchFamily="18" charset="0"/>
              <a:cs typeface="Times New Roman" panose="02020603050405020304" pitchFamily="18" charset="0"/>
            </a:endParaRPr>
          </a:p>
          <a:p>
            <a:pPr algn="just"/>
            <a:r>
              <a:rPr lang="bg-BG" sz="1000" dirty="0">
                <a:latin typeface="Times New Roman" panose="02020603050405020304" pitchFamily="18" charset="0"/>
                <a:cs typeface="Times New Roman" panose="02020603050405020304" pitchFamily="18" charset="0"/>
              </a:rPr>
              <a:t>Потребностите и целите за разделното събиране на биоразградимите битови отпадъци и тяхното рециклиране са идентифицирани в НПУО 2021-2028 г., отключващо условие за периода 2021-2027 г. по специфична цел „</a:t>
            </a:r>
            <a:r>
              <a:rPr lang="bg-BG" sz="1000" i="1" dirty="0">
                <a:latin typeface="Times New Roman" panose="02020603050405020304" pitchFamily="18" charset="0"/>
                <a:cs typeface="Times New Roman" panose="02020603050405020304" pitchFamily="18" charset="0"/>
              </a:rPr>
              <a:t>Насърчаване на прехода към кръгова и основаваща се на ефективно използване на ресурсите икономика</a:t>
            </a:r>
            <a:r>
              <a:rPr lang="bg-BG" sz="1000" dirty="0">
                <a:latin typeface="Times New Roman" panose="02020603050405020304" pitchFamily="18" charset="0"/>
                <a:cs typeface="Times New Roman" panose="02020603050405020304" pitchFamily="18" charset="0"/>
              </a:rPr>
              <a:t>“. Изпълнението на мярката е предвидена и в Плана за действие към </a:t>
            </a:r>
            <a:r>
              <a:rPr lang="bg-BG" sz="1000" i="1" dirty="0">
                <a:latin typeface="Times New Roman" panose="02020603050405020304" pitchFamily="18" charset="0"/>
                <a:cs typeface="Times New Roman" panose="02020603050405020304" pitchFamily="18" charset="0"/>
              </a:rPr>
              <a:t>Програма за достигане на целите за подготовка за повторна употреба и за рециклиране на битовите отпадъци</a:t>
            </a:r>
            <a:r>
              <a:rPr lang="bg-BG" sz="1000" dirty="0">
                <a:latin typeface="Times New Roman" panose="02020603050405020304" pitchFamily="18" charset="0"/>
                <a:cs typeface="Times New Roman" panose="02020603050405020304" pitchFamily="18" charset="0"/>
              </a:rPr>
              <a:t> към НПУО 2021-2028 г.</a:t>
            </a:r>
          </a:p>
        </p:txBody>
      </p:sp>
      <p:sp>
        <p:nvSpPr>
          <p:cNvPr id="104862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4</a:t>
            </a:fld>
            <a:endParaRPr lang="bg-BG" dirty="0">
              <a:solidFill>
                <a:prstClr val="black"/>
              </a:solidFill>
              <a:latin typeface="Calibri"/>
            </a:endParaRPr>
          </a:p>
        </p:txBody>
      </p:sp>
    </p:spTree>
    <p:extLst>
      <p:ext uri="{BB962C8B-B14F-4D97-AF65-F5344CB8AC3E}">
        <p14:creationId xmlns:p14="http://schemas.microsoft.com/office/powerpoint/2010/main" val="211059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algn="just">
              <a:spcBef>
                <a:spcPts val="298"/>
              </a:spcBef>
              <a:spcAft>
                <a:spcPts val="298"/>
              </a:spcAft>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Индикаторите (показателите) ще се приемат от Управляващия орган на ПОС 2021-2027 г. за изпълнени съгласно предвиденото в АДБФП и приложенията към него. </a:t>
            </a:r>
          </a:p>
          <a:p>
            <a:pPr algn="just">
              <a:spcBef>
                <a:spcPts val="298"/>
              </a:spcBef>
              <a:spcAft>
                <a:spcPts val="298"/>
              </a:spcAft>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Отчитането на изпълнението на проектните предложения ще става чрез индикатори (показатели), които бенефициентите задължително трябва да заложат:</a:t>
            </a:r>
          </a:p>
          <a:p>
            <a:pPr marL="226908" indent="-226908" algn="just">
              <a:spcBef>
                <a:spcPts val="298"/>
              </a:spcBef>
              <a:spcAft>
                <a:spcPts val="298"/>
              </a:spcAft>
              <a:buAutoNum type="arabicPeriod"/>
            </a:pP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Отпадъци, събрани разделно</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 – т/год. (</a:t>
            </a:r>
            <a:r>
              <a:rPr lang="bg-BG" sz="1000" b="1" dirty="0">
                <a:latin typeface="Times New Roman" panose="02020603050405020304" pitchFamily="18" charset="0"/>
                <a:ea typeface="Times New Roman" panose="02020603050405020304" pitchFamily="18" charset="0"/>
                <a:cs typeface="Times New Roman" panose="02020603050405020304" pitchFamily="18" charset="0"/>
              </a:rPr>
              <a:t>показател за резултат по приоритет „Отпадъци“ на ПОС 2021-2027 г.</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Bef>
                <a:spcPts val="298"/>
              </a:spcBef>
              <a:spcAft>
                <a:spcPts val="298"/>
              </a:spcAft>
            </a:pPr>
            <a:r>
              <a:rPr lang="bg-BG" sz="1000" dirty="0">
                <a:latin typeface="Times New Roman" panose="02020603050405020304" pitchFamily="18" charset="0"/>
                <a:ea typeface="Calibri" panose="020F0502020204030204" pitchFamily="34" charset="0"/>
                <a:cs typeface="Times New Roman" panose="02020603050405020304" pitchFamily="18" charset="0"/>
              </a:rPr>
              <a:t>Като базова стойност се посочва 0 т/год., а за целева стойност се посочва очакваното количество разделно събрани биоразградими битови отпадъци от всички населени места от общината/общините, бенефициент по процедурата.</a:t>
            </a:r>
          </a:p>
          <a:p>
            <a:pPr algn="just" defTabSz="907633">
              <a:spcBef>
                <a:spcPts val="298"/>
              </a:spcBef>
              <a:spcAft>
                <a:spcPts val="298"/>
              </a:spcAft>
              <a:defRPr/>
            </a:pPr>
            <a:r>
              <a:rPr lang="bg-BG" sz="1000" dirty="0">
                <a:latin typeface="Times New Roman" panose="02020603050405020304" pitchFamily="18" charset="0"/>
                <a:ea typeface="Calibri" panose="020F0502020204030204" pitchFamily="34" charset="0"/>
                <a:cs typeface="Times New Roman" panose="02020603050405020304" pitchFamily="18" charset="0"/>
              </a:rPr>
              <a:t>2. </a:t>
            </a: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Рециклирани отпадъци</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 – т/год. (</a:t>
            </a:r>
            <a:r>
              <a:rPr lang="bg-BG" sz="1000" b="1" dirty="0">
                <a:latin typeface="Times New Roman" panose="02020603050405020304" pitchFamily="18" charset="0"/>
                <a:ea typeface="Times New Roman" panose="02020603050405020304" pitchFamily="18" charset="0"/>
                <a:cs typeface="Times New Roman" panose="02020603050405020304" pitchFamily="18" charset="0"/>
              </a:rPr>
              <a:t>показател за резултат по приоритет „Отпадъци“ на ПОС 2021-2027 г.</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defTabSz="907633">
              <a:spcBef>
                <a:spcPts val="298"/>
              </a:spcBef>
              <a:spcAft>
                <a:spcPts val="298"/>
              </a:spcAft>
              <a:defRPr/>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Като базова стойност се посочва 0 т/год., а за целева стойност се посочва очакваното количество рециклирани биоразградими битови отпадъци (</a:t>
            </a: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като</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 </a:t>
            </a: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количеството разделно събрани биоразградими битови отпадъци на вход инсталация</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 от всички населени места на общината/общините - бенефициенти, които ще бъдат обслужвани от предвидената за изграждане по проектното предложение инсталация за компостиране на разделно събраните биоразградими битови отпадъци. </a:t>
            </a:r>
          </a:p>
          <a:p>
            <a:pPr algn="just" defTabSz="907633">
              <a:spcBef>
                <a:spcPts val="298"/>
              </a:spcBef>
              <a:spcAft>
                <a:spcPts val="298"/>
              </a:spcAft>
              <a:defRPr/>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Целевата стойност на индикатора, отчитащ рециклираните отпадъци, може да е идентична с целевата стойност на индикатора, отчитащ отпадъците, събрани разделно или по-малка, но с не повече от 10 %. Разлика се допуска само за случаите, при които е обосновано, че част от количеството на разделно събираните биоразградими битови отпадъци (хранителни отпадъци не повече от 10 % съгласно националната морфология от 2019 г.) не е подходящо да бъдат рециклирани по технологията на предложената инсталацията за компостиране по проектното предложение</a:t>
            </a:r>
            <a:endParaRPr lang="bg-BG" sz="1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Bef>
                <a:spcPts val="199"/>
              </a:spcBef>
              <a:spcAft>
                <a:spcPts val="794"/>
              </a:spcAft>
            </a:pPr>
            <a:r>
              <a:rPr lang="bg-BG" sz="1000" b="1" dirty="0">
                <a:latin typeface="Times New Roman" panose="02020603050405020304" pitchFamily="18" charset="0"/>
                <a:ea typeface="Calibri" panose="020F0502020204030204" pitchFamily="34" charset="0"/>
                <a:cs typeface="Times New Roman" panose="02020603050405020304" pitchFamily="18" charset="0"/>
              </a:rPr>
              <a:t>Индикатори (показатели) за краен продукт (изпълнение):</a:t>
            </a:r>
            <a:endParaRPr lang="bg-BG" sz="1000" dirty="0">
              <a:latin typeface="Times New Roman" panose="02020603050405020304" pitchFamily="18" charset="0"/>
              <a:ea typeface="Calibri" panose="020F0502020204030204" pitchFamily="34" charset="0"/>
              <a:cs typeface="Times New Roman" panose="02020603050405020304" pitchFamily="18" charset="0"/>
            </a:endParaRPr>
          </a:p>
          <a:p>
            <a:pPr marL="226908" indent="-226908" algn="just">
              <a:lnSpc>
                <a:spcPct val="105000"/>
              </a:lnSpc>
              <a:spcBef>
                <a:spcPts val="794"/>
              </a:spcBef>
              <a:spcAft>
                <a:spcPts val="794"/>
              </a:spcAft>
              <a:buAutoNum type="arabicPeriod"/>
            </a:pPr>
            <a:r>
              <a:rPr lang="bg-BG" sz="1000" i="1" dirty="0">
                <a:latin typeface="Times New Roman" panose="02020603050405020304" pitchFamily="18" charset="0"/>
                <a:ea typeface="Calibri" panose="020F0502020204030204" pitchFamily="34" charset="0"/>
                <a:cs typeface="Times New Roman" panose="02020603050405020304" pitchFamily="18" charset="0"/>
              </a:rPr>
              <a:t>Допълнителен капацитет за рециклиране на отпадъци</a:t>
            </a:r>
            <a:r>
              <a:rPr lang="bg-BG" sz="1000" dirty="0">
                <a:latin typeface="Times New Roman" panose="02020603050405020304" pitchFamily="18" charset="0"/>
                <a:ea typeface="Calibri" panose="020F0502020204030204" pitchFamily="34" charset="0"/>
                <a:cs typeface="Times New Roman" panose="02020603050405020304" pitchFamily="18" charset="0"/>
              </a:rPr>
              <a:t>  – т/год. (</a:t>
            </a:r>
            <a:r>
              <a:rPr lang="bg-BG" sz="1000" b="1" dirty="0">
                <a:latin typeface="Times New Roman" panose="02020603050405020304" pitchFamily="18" charset="0"/>
                <a:ea typeface="Calibri" panose="020F0502020204030204" pitchFamily="34" charset="0"/>
                <a:cs typeface="Times New Roman" panose="02020603050405020304" pitchFamily="18" charset="0"/>
              </a:rPr>
              <a:t>показател за краен продукт по приоритет „Отпадъци“ на ПОС 2021-2027 г.)</a:t>
            </a:r>
          </a:p>
          <a:p>
            <a:pPr algn="just">
              <a:lnSpc>
                <a:spcPct val="105000"/>
              </a:lnSpc>
              <a:spcBef>
                <a:spcPts val="794"/>
              </a:spcBef>
              <a:spcAft>
                <a:spcPts val="794"/>
              </a:spcAft>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За базова стойност се посочва 0 т/год., а като целева стойност се посочва капацитетът на инсталацията за компостиране (</a:t>
            </a: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като количество разделно събрани биоразградими битови отпадъци на вход инсталация</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 включена в проектното предложение. При надграждане на инсталация за компостиране се включва само допълнителният капацитет, финансиран по процедурата.</a:t>
            </a:r>
          </a:p>
          <a:p>
            <a:pPr algn="just">
              <a:lnSpc>
                <a:spcPct val="105000"/>
              </a:lnSpc>
              <a:spcBef>
                <a:spcPts val="794"/>
              </a:spcBef>
              <a:spcAft>
                <a:spcPts val="794"/>
              </a:spcAft>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Целевата стойност на индикатора, отчитащ рециклираните отпадъци, може да е идентична с целевата стойност на индикатора, отчитащ отпадъците, събрани разделно или по-малка, но с не повече от 10 %. Разлика се допуска само за случаите, при които е обосновано, че част от количеството на разделно събираните биоразградими битови отпадъци (хранителни отпадъци не повече от 10 % съгласно националната морфология от 2019 г.) не е подходящо да бъдат рециклирани по технологията на предложената инсталацията за компостиране по проектното предложение.</a:t>
            </a:r>
            <a:endParaRPr lang="bg-BG" sz="1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Bef>
                <a:spcPts val="794"/>
              </a:spcBef>
              <a:spcAft>
                <a:spcPts val="794"/>
              </a:spcAft>
            </a:pPr>
            <a:r>
              <a:rPr lang="bg-BG" sz="1000" dirty="0">
                <a:latin typeface="Times New Roman" panose="02020603050405020304" pitchFamily="18" charset="0"/>
                <a:ea typeface="Times New Roman" panose="02020603050405020304" pitchFamily="18" charset="0"/>
                <a:cs typeface="Times New Roman" panose="02020603050405020304" pitchFamily="18" charset="0"/>
              </a:rPr>
              <a:t>2. </a:t>
            </a:r>
            <a:r>
              <a:rPr lang="bg-BG" sz="1000" i="1" dirty="0">
                <a:latin typeface="Times New Roman" panose="02020603050405020304" pitchFamily="18" charset="0"/>
                <a:ea typeface="Times New Roman" panose="02020603050405020304" pitchFamily="18" charset="0"/>
                <a:cs typeface="Times New Roman" panose="02020603050405020304" pitchFamily="18" charset="0"/>
              </a:rPr>
              <a:t>Инвестиции в съоръжения за разделно събиране на отпадъци – евро </a:t>
            </a:r>
            <a:r>
              <a:rPr lang="bg-BG" sz="1000" dirty="0">
                <a:latin typeface="Times New Roman" panose="02020603050405020304" pitchFamily="18" charset="0"/>
                <a:ea typeface="Times New Roman" panose="02020603050405020304" pitchFamily="18" charset="0"/>
                <a:cs typeface="Times New Roman" panose="02020603050405020304" pitchFamily="18" charset="0"/>
              </a:rPr>
              <a:t>(</a:t>
            </a:r>
            <a:r>
              <a:rPr lang="bg-BG" sz="1000" b="1" dirty="0">
                <a:latin typeface="Times New Roman" panose="02020603050405020304" pitchFamily="18" charset="0"/>
                <a:ea typeface="Times New Roman" panose="02020603050405020304" pitchFamily="18" charset="0"/>
                <a:cs typeface="Times New Roman" panose="02020603050405020304" pitchFamily="18" charset="0"/>
              </a:rPr>
              <a:t>показател за краен продукт по приоритет „Отпадъци“ на ПОС 2021-2027 г.)</a:t>
            </a:r>
          </a:p>
          <a:p>
            <a:pPr algn="just">
              <a:lnSpc>
                <a:spcPct val="105000"/>
              </a:lnSpc>
              <a:spcBef>
                <a:spcPts val="794"/>
              </a:spcBef>
              <a:spcAft>
                <a:spcPts val="794"/>
              </a:spcAft>
            </a:pPr>
            <a:r>
              <a:rPr lang="bg-BG" sz="1000" dirty="0">
                <a:latin typeface="Times New Roman" panose="02020603050405020304" pitchFamily="18" charset="0"/>
                <a:ea typeface="Calibri" panose="020F0502020204030204" pitchFamily="34" charset="0"/>
                <a:cs typeface="Times New Roman" panose="02020603050405020304" pitchFamily="18" charset="0"/>
              </a:rPr>
              <a:t>Като базова стойност се посочва 0 евро, а като целева стойност се посочва общата стойност на безвъзмездната финансова помощ за предвидените разходи за разделно събиране на биоразградимите битови отпадъци, предвидено в проектното предложение, за които се иска безвъзмездна финансова помощ (в т.ч. за съдове и техника за събиране и транспортиране).</a:t>
            </a:r>
          </a:p>
          <a:p>
            <a:pPr marL="453817" algn="just">
              <a:lnSpc>
                <a:spcPct val="105000"/>
              </a:lnSpc>
              <a:spcBef>
                <a:spcPts val="794"/>
              </a:spcBef>
              <a:spcAft>
                <a:spcPts val="794"/>
              </a:spcAft>
            </a:pPr>
            <a:r>
              <a:rPr lang="bg-BG" sz="1000" b="1" dirty="0">
                <a:latin typeface="Times New Roman" panose="02020603050405020304" pitchFamily="18" charset="0"/>
                <a:ea typeface="Calibri" panose="020F0502020204030204" pitchFamily="34" charset="0"/>
                <a:cs typeface="Times New Roman" panose="02020603050405020304" pitchFamily="18" charset="0"/>
              </a:rPr>
              <a:t> </a:t>
            </a:r>
            <a:r>
              <a:rPr lang="bg-BG" sz="1000" dirty="0">
                <a:latin typeface="Times New Roman" panose="02020603050405020304" pitchFamily="18" charset="0"/>
                <a:ea typeface="Calibri" panose="020F0502020204030204" pitchFamily="34" charset="0"/>
                <a:cs typeface="Times New Roman" panose="02020603050405020304" pitchFamily="18" charset="0"/>
              </a:rPr>
              <a:t> </a:t>
            </a:r>
          </a:p>
          <a:p>
            <a:pPr algn="just" defTabSz="907633"/>
            <a:endParaRPr lang="bg-BG" sz="1000" dirty="0">
              <a:latin typeface="Times New Roman" panose="02020603050405020304" pitchFamily="18" charset="0"/>
              <a:cs typeface="Times New Roman" panose="02020603050405020304" pitchFamily="18" charset="0"/>
            </a:endParaRP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5</a:t>
            </a:fld>
            <a:endParaRPr lang="bg-BG">
              <a:solidFill>
                <a:prstClr val="black"/>
              </a:solidFill>
              <a:latin typeface="Calibri"/>
            </a:endParaRPr>
          </a:p>
        </p:txBody>
      </p:sp>
    </p:spTree>
    <p:extLst>
      <p:ext uri="{BB962C8B-B14F-4D97-AF65-F5344CB8AC3E}">
        <p14:creationId xmlns:p14="http://schemas.microsoft.com/office/powerpoint/2010/main" val="789015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r>
              <a:rPr lang="bg-BG" sz="1000" dirty="0">
                <a:latin typeface="Times New Roman" panose="02020603050405020304" pitchFamily="18" charset="0"/>
                <a:cs typeface="Times New Roman" panose="02020603050405020304" pitchFamily="18" charset="0"/>
              </a:rPr>
              <a:t>167 общини от РСУО Хасково, Карлово, Габрово, Ловеч, Перник, Панагюрище, Ямбол, Харманли, Монтана, Търговище, Созопол, Омуртаг, Севлиево, Разлог, Добрич, Провадия, Велико Търново, Бяла, Видин, Плевен, Левски, Луковит, Самоков, Стара Загора, Кърджали, Враца, Силистра, Смолян, Елхово, Шумен, Малко Търново, Рудозем, Варна, </a:t>
            </a:r>
            <a:r>
              <a:rPr lang="bg-BG" sz="1000" b="1" dirty="0">
                <a:latin typeface="Times New Roman" panose="02020603050405020304" pitchFamily="18" charset="0"/>
                <a:cs typeface="Times New Roman" panose="02020603050405020304" pitchFamily="18" charset="0"/>
              </a:rPr>
              <a:t>които не са получили средства от ОПОС 2014-2020 г. за изграждане на инсталации за предварително третиране на смесено събрани битови отпадъци</a:t>
            </a:r>
            <a:r>
              <a:rPr lang="bg-BG" sz="1000" dirty="0">
                <a:latin typeface="Times New Roman" panose="02020603050405020304" pitchFamily="18" charset="0"/>
                <a:cs typeface="Times New Roman" panose="02020603050405020304" pitchFamily="18" charset="0"/>
              </a:rPr>
              <a:t>.</a:t>
            </a:r>
          </a:p>
          <a:p>
            <a:pPr algn="just"/>
            <a:endParaRPr lang="bg-BG" sz="1000" dirty="0">
              <a:latin typeface="Times New Roman" panose="02020603050405020304" pitchFamily="18" charset="0"/>
              <a:cs typeface="Times New Roman" panose="02020603050405020304" pitchFamily="18" charset="0"/>
            </a:endParaRPr>
          </a:p>
          <a:p>
            <a:pPr algn="just"/>
            <a:endParaRPr lang="bg-BG" sz="1000" dirty="0">
              <a:latin typeface="Times New Roman" panose="02020603050405020304" pitchFamily="18" charset="0"/>
              <a:cs typeface="Times New Roman" panose="02020603050405020304" pitchFamily="18" charset="0"/>
            </a:endParaRPr>
          </a:p>
          <a:p>
            <a:pPr algn="just"/>
            <a:endParaRPr lang="bg-BG" sz="1000" dirty="0">
              <a:latin typeface="Times New Roman" panose="02020603050405020304" pitchFamily="18" charset="0"/>
              <a:cs typeface="Times New Roman" panose="02020603050405020304" pitchFamily="18" charset="0"/>
            </a:endParaRPr>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6</a:t>
            </a:fld>
            <a:endParaRPr lang="bg-BG" dirty="0">
              <a:solidFill>
                <a:prstClr val="black"/>
              </a:solidFill>
              <a:latin typeface="Calibri"/>
            </a:endParaRPr>
          </a:p>
        </p:txBody>
      </p:sp>
    </p:spTree>
    <p:extLst>
      <p:ext uri="{BB962C8B-B14F-4D97-AF65-F5344CB8AC3E}">
        <p14:creationId xmlns:p14="http://schemas.microsoft.com/office/powerpoint/2010/main" val="2843628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a:xfrm>
            <a:off x="88900" y="739775"/>
            <a:ext cx="6578600" cy="3702050"/>
          </a:xfrm>
        </p:spPr>
      </p:sp>
      <p:sp>
        <p:nvSpPr>
          <p:cNvPr id="1048627" name="Notes Placeholder 2"/>
          <p:cNvSpPr>
            <a:spLocks noGrp="1"/>
          </p:cNvSpPr>
          <p:nvPr>
            <p:ph type="body" idx="1"/>
          </p:nvPr>
        </p:nvSpPr>
        <p:spPr/>
        <p:txBody>
          <a:bodyPr/>
          <a:lstStyle/>
          <a:p>
            <a:pPr algn="just"/>
            <a:r>
              <a:rPr lang="bg-BG" sz="1000" dirty="0">
                <a:latin typeface="Times New Roman" panose="02020603050405020304" pitchFamily="18" charset="0"/>
                <a:cs typeface="Times New Roman" panose="02020603050405020304" pitchFamily="18" charset="0"/>
              </a:rPr>
              <a:t>За целите на кандидатстване и изпълнение на проектното предложение, ангажиментите между общините – партньори се уреждат в писмена форма със споразумение за партньорство, в което се определя най-малко следното:</a:t>
            </a:r>
          </a:p>
          <a:p>
            <a:pPr algn="just"/>
            <a:r>
              <a:rPr lang="bg-BG" sz="1000" dirty="0">
                <a:latin typeface="Times New Roman" panose="02020603050405020304" pitchFamily="18" charset="0"/>
                <a:cs typeface="Times New Roman" panose="02020603050405020304" pitchFamily="18" charset="0"/>
              </a:rPr>
              <a:t>А) общината, която отговаря на изискванията по процедурата за бенефициент, която да по-даде проектното предложение и да сключи административния договор за безвъзмездна финансова помощ (АДБФП) като бенефициент, да отговаря за неговото управление, като попълва, комплектува и подава искания за плащане, отчетни документи, както и всички иска-</a:t>
            </a:r>
            <a:r>
              <a:rPr lang="bg-BG" sz="1000" dirty="0" err="1">
                <a:latin typeface="Times New Roman" panose="02020603050405020304" pitchFamily="18" charset="0"/>
                <a:cs typeface="Times New Roman" panose="02020603050405020304" pitchFamily="18" charset="0"/>
              </a:rPr>
              <a:t>ния</a:t>
            </a:r>
            <a:r>
              <a:rPr lang="bg-BG" sz="1000" dirty="0">
                <a:latin typeface="Times New Roman" panose="02020603050405020304" pitchFamily="18" charset="0"/>
                <a:cs typeface="Times New Roman" panose="02020603050405020304" pitchFamily="18" charset="0"/>
              </a:rPr>
              <a:t>, уведомления, доклади, отчети, декларации и други по АДБФП; да възстановява на общините-партньори извършени от тях разходи със средства по АДБФП, постъпващи по нейна банкова сметка и да получава цялата кореспонденция с Управляващия орган по АДБФП и информира своевременно за нея партньорите; </a:t>
            </a:r>
          </a:p>
          <a:p>
            <a:pPr algn="just"/>
            <a:r>
              <a:rPr lang="bg-BG" sz="1000" dirty="0">
                <a:latin typeface="Times New Roman" panose="02020603050405020304" pitchFamily="18" charset="0"/>
                <a:cs typeface="Times New Roman" panose="02020603050405020304" pitchFamily="18" charset="0"/>
              </a:rPr>
              <a:t>Б) конкретните задачи на всяка една от общините във връзка с подготовката и подаването на проектното предложение, планирането, управлението и изпълнението на дейностите по проекта, както и начина на определяне на екипа за управление;</a:t>
            </a:r>
          </a:p>
          <a:p>
            <a:pPr algn="just"/>
            <a:r>
              <a:rPr lang="bg-BG" sz="1000" dirty="0">
                <a:latin typeface="Times New Roman" panose="02020603050405020304" pitchFamily="18" charset="0"/>
                <a:cs typeface="Times New Roman" panose="02020603050405020304" pitchFamily="18" charset="0"/>
              </a:rPr>
              <a:t>В) финансовите ангажименти на всяка една от общините и взаимоотношения във връзка с изпълнението на проекта, включително и при налагана на финансови корекции от страна на Управляващия орган на ПОС 2021-2027 г. на бенефициента; </a:t>
            </a:r>
          </a:p>
          <a:p>
            <a:pPr algn="just"/>
            <a:r>
              <a:rPr lang="bg-BG" sz="1000" dirty="0">
                <a:latin typeface="Times New Roman" panose="02020603050405020304" pitchFamily="18" charset="0"/>
                <a:cs typeface="Times New Roman" panose="02020603050405020304" pitchFamily="18" charset="0"/>
              </a:rPr>
              <a:t>Г) стратегията за възлагане на обществени поръчки по проекта, как ще бъдат подготвяни и възлагани обществените поръчки по проекта и какъв ще е редът за възстановяване на суми в бюджета на общините-партньори по проведени процедури за обществени поръчки, след из-вършени разплащания по проекта от Управляващия орган по сметката на общината - бенефициент. </a:t>
            </a:r>
          </a:p>
          <a:p>
            <a:pPr algn="just"/>
            <a:r>
              <a:rPr lang="bg-BG" sz="1000" dirty="0">
                <a:latin typeface="Times New Roman" panose="02020603050405020304" pitchFamily="18" charset="0"/>
                <a:cs typeface="Times New Roman" panose="02020603050405020304" pitchFamily="18" charset="0"/>
              </a:rPr>
              <a:t>Д) начина на бъдещата експлоатация на изградената инфраструктура след приключване на проекта, като се задължават да експлоатират активите, изградени по проекта, при спазване на законодателството за държавните помощи в областта на услугите от общ икономически интерес (УОИИ);</a:t>
            </a:r>
          </a:p>
          <a:p>
            <a:pPr algn="just"/>
            <a:r>
              <a:rPr lang="bg-BG" sz="1000" dirty="0">
                <a:latin typeface="Times New Roman" panose="02020603050405020304" pitchFamily="18" charset="0"/>
                <a:cs typeface="Times New Roman" panose="02020603050405020304" pitchFamily="18" charset="0"/>
              </a:rPr>
              <a:t>Е) ангажимент изградената със средства по процедурата инфраструктура, в т.ч. движимо и недвижимо имущество, да бъде общинска собственост на общините, кандидати с общо проектно предложение;</a:t>
            </a:r>
          </a:p>
          <a:p>
            <a:pPr algn="just"/>
            <a:r>
              <a:rPr lang="bg-BG" sz="1000" dirty="0">
                <a:latin typeface="Times New Roman" panose="02020603050405020304" pitchFamily="18" charset="0"/>
                <a:cs typeface="Times New Roman" panose="02020603050405020304" pitchFamily="18" charset="0"/>
              </a:rPr>
              <a:t>Ж) Кандидатстващите с едно проектно предложение общини от съответното РСУО се ангажират да не прехвърлят на трети лица собствеността на изградената със средства по процедурата инфраструктура, в т.ч. движимо и недвижимо имущество, и съпътстваща инфраструктура, най-малко в продължение на 5 години от окончателното плащане на средствата за проекта по ПОС 2021-2027 г. по настоящата процедура. Поетият ангажимент се обективира с Решение на Общото събрание на съответното РСУО на основание чл. 26, ал. 1, т. 11 от ЗУО и се прилага към споразумението.</a:t>
            </a:r>
          </a:p>
          <a:p>
            <a:pPr algn="just"/>
            <a:r>
              <a:rPr lang="bg-BG" sz="1000" dirty="0">
                <a:latin typeface="Times New Roman" panose="02020603050405020304" pitchFamily="18" charset="0"/>
                <a:cs typeface="Times New Roman" panose="02020603050405020304" pitchFamily="18" charset="0"/>
              </a:rPr>
              <a:t>З) ангажимент да подпишат и да изпълняват съвместно АДБФП.</a:t>
            </a:r>
          </a:p>
          <a:p>
            <a:pPr algn="just"/>
            <a:endParaRPr lang="bg-BG" sz="1000" dirty="0">
              <a:latin typeface="Times New Roman" panose="02020603050405020304" pitchFamily="18" charset="0"/>
              <a:cs typeface="Times New Roman" panose="02020603050405020304" pitchFamily="18" charset="0"/>
            </a:endParaRPr>
          </a:p>
        </p:txBody>
      </p:sp>
      <p:sp>
        <p:nvSpPr>
          <p:cNvPr id="1048628"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7</a:t>
            </a:fld>
            <a:endParaRPr lang="bg-BG" dirty="0">
              <a:solidFill>
                <a:prstClr val="black"/>
              </a:solidFill>
              <a:latin typeface="Calibri"/>
            </a:endParaRPr>
          </a:p>
        </p:txBody>
      </p:sp>
    </p:spTree>
    <p:extLst>
      <p:ext uri="{BB962C8B-B14F-4D97-AF65-F5344CB8AC3E}">
        <p14:creationId xmlns:p14="http://schemas.microsoft.com/office/powerpoint/2010/main" val="1026193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algn="just" defTabSz="907633"/>
            <a:r>
              <a:rPr lang="bg-BG" sz="1000" b="1" dirty="0">
                <a:latin typeface="Times New Roman" panose="02020603050405020304" pitchFamily="18" charset="0"/>
                <a:cs typeface="Times New Roman" panose="02020603050405020304" pitchFamily="18" charset="0"/>
              </a:rPr>
              <a:t>1. Спомагателни дейности </a:t>
            </a:r>
          </a:p>
          <a:p>
            <a:pPr algn="just" defTabSz="907633"/>
            <a:r>
              <a:rPr lang="bg-BG" sz="1000" dirty="0">
                <a:latin typeface="Times New Roman" panose="02020603050405020304" pitchFamily="18" charset="0"/>
                <a:cs typeface="Times New Roman" panose="02020603050405020304" pitchFamily="18" charset="0"/>
              </a:rPr>
              <a:t>Допустими са следните дейности: </a:t>
            </a:r>
          </a:p>
          <a:p>
            <a:pPr algn="just" defTabSz="907633"/>
            <a:r>
              <a:rPr lang="bg-BG" sz="1000" dirty="0">
                <a:latin typeface="Times New Roman" panose="02020603050405020304" pitchFamily="18" charset="0"/>
                <a:cs typeface="Times New Roman" panose="02020603050405020304" pitchFamily="18" charset="0"/>
              </a:rPr>
              <a:t> - изготвяне на предварително (прединвестиционно) проучване, вкл. за определяне на броя и вида на необходимото оборудване за инсталацията за компостиране; за определяне на необходимата съпътстващата инфраструктура за експлоатация за инсталацията; за определяне на съдовете, съоръженията и техниката за разделно събиране на биоразградимите битови отпадъци, при източника на образуване и за транспортиране и др.;</a:t>
            </a:r>
          </a:p>
          <a:p>
            <a:pPr algn="just" defTabSz="907633"/>
            <a:r>
              <a:rPr lang="bg-BG" sz="1000" dirty="0">
                <a:latin typeface="Times New Roman" panose="02020603050405020304" pitchFamily="18" charset="0"/>
                <a:cs typeface="Times New Roman" panose="02020603050405020304" pitchFamily="18" charset="0"/>
              </a:rPr>
              <a:t>- устройствено планиране; </a:t>
            </a:r>
          </a:p>
          <a:p>
            <a:pPr algn="just" defTabSz="907633"/>
            <a:r>
              <a:rPr lang="bg-BG" sz="1000" dirty="0">
                <a:latin typeface="Times New Roman" panose="02020603050405020304" pitchFamily="18" charset="0"/>
                <a:cs typeface="Times New Roman" panose="02020603050405020304" pitchFamily="18" charset="0"/>
              </a:rPr>
              <a:t>- идейно/работно проектиране на инсталацията за компостиране</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и идейно/работно проектиране на съпътстващата инфраструктура; </a:t>
            </a:r>
          </a:p>
          <a:p>
            <a:pPr algn="just" defTabSz="907633"/>
            <a:r>
              <a:rPr lang="bg-BG" sz="1000" dirty="0">
                <a:latin typeface="Times New Roman" panose="02020603050405020304" pitchFamily="18" charset="0"/>
                <a:cs typeface="Times New Roman" panose="02020603050405020304" pitchFamily="18" charset="0"/>
              </a:rPr>
              <a:t>- дейности, свързани с провеждане на процедури с цел издаване на необходимите административни актове за съгласуване/разрешаване;</a:t>
            </a:r>
          </a:p>
          <a:p>
            <a:pPr algn="just" defTabSz="907633"/>
            <a:r>
              <a:rPr lang="bg-BG" sz="1000" dirty="0">
                <a:latin typeface="Times New Roman" panose="02020603050405020304" pitchFamily="18" charset="0"/>
                <a:cs typeface="Times New Roman" panose="02020603050405020304" pitchFamily="18" charset="0"/>
              </a:rPr>
              <a:t>- изготвяне на консолидирана документация за доказване на климатична устойчивост; </a:t>
            </a:r>
          </a:p>
          <a:p>
            <a:pPr algn="just" defTabSz="907633"/>
            <a:r>
              <a:rPr lang="bg-BG" sz="1000" dirty="0">
                <a:latin typeface="Times New Roman" panose="02020603050405020304" pitchFamily="18" charset="0"/>
                <a:cs typeface="Times New Roman" panose="02020603050405020304" pitchFamily="18" charset="0"/>
              </a:rPr>
              <a:t>- други проучвания, анализи, обосновки, информации и дейности, необходими за подготовката на проектното предложение;</a:t>
            </a:r>
          </a:p>
          <a:p>
            <a:pPr algn="just" defTabSz="907633"/>
            <a:r>
              <a:rPr lang="bg-BG" sz="1000" dirty="0">
                <a:latin typeface="Times New Roman" panose="02020603050405020304" pitchFamily="18" charset="0"/>
                <a:cs typeface="Times New Roman" panose="02020603050405020304" pitchFamily="18" charset="0"/>
              </a:rPr>
              <a:t>- изготвяне на анализ на остойностяването;</a:t>
            </a:r>
          </a:p>
          <a:p>
            <a:pPr algn="just" defTabSz="907633"/>
            <a:r>
              <a:rPr lang="bg-BG" sz="1000" dirty="0">
                <a:latin typeface="Times New Roman" panose="02020603050405020304" pitchFamily="18" charset="0"/>
                <a:cs typeface="Times New Roman" panose="02020603050405020304" pitchFamily="18" charset="0"/>
              </a:rPr>
              <a:t>- строителен надзор; </a:t>
            </a:r>
          </a:p>
          <a:p>
            <a:pPr algn="just" defTabSz="907633"/>
            <a:r>
              <a:rPr lang="bg-BG" sz="1000" dirty="0">
                <a:latin typeface="Times New Roman" panose="02020603050405020304" pitchFamily="18" charset="0"/>
                <a:cs typeface="Times New Roman" panose="02020603050405020304" pitchFamily="18" charset="0"/>
              </a:rPr>
              <a:t>- авторски надзор.</a:t>
            </a:r>
          </a:p>
          <a:p>
            <a:pPr algn="just" defTabSz="907633"/>
            <a:endParaRPr lang="bg-BG" sz="1000" b="1" dirty="0">
              <a:latin typeface="Times New Roman" panose="02020603050405020304" pitchFamily="18" charset="0"/>
              <a:cs typeface="Times New Roman" panose="02020603050405020304" pitchFamily="18" charset="0"/>
            </a:endParaRPr>
          </a:p>
          <a:p>
            <a:pPr algn="just" defTabSz="907633"/>
            <a:r>
              <a:rPr lang="bg-BG" sz="1000" b="1" dirty="0">
                <a:latin typeface="Times New Roman" panose="02020603050405020304" pitchFamily="18" charset="0"/>
                <a:cs typeface="Times New Roman" panose="02020603050405020304" pitchFamily="18" charset="0"/>
              </a:rPr>
              <a:t>2. Изграждане, разширяване и/или надграждане на системите за разделно събиране и транспортиране на битовите биоразградими отпадъци – дейността е задължителна</a:t>
            </a:r>
          </a:p>
          <a:p>
            <a:pPr algn="just" defTabSz="907633"/>
            <a:r>
              <a:rPr lang="bg-BG" sz="1000" dirty="0">
                <a:latin typeface="Times New Roman" panose="02020603050405020304" pitchFamily="18" charset="0"/>
                <a:cs typeface="Times New Roman" panose="02020603050405020304" pitchFamily="18" charset="0"/>
              </a:rPr>
              <a:t>Задължително е да се предвиди разделно събиране на цялото количество градински и хранителни отпадъци, които са част от потока смесено събирани битови отпадъци. </a:t>
            </a:r>
          </a:p>
          <a:p>
            <a:pPr algn="just" defTabSz="907633"/>
            <a:r>
              <a:rPr lang="bg-BG" sz="1000" dirty="0">
                <a:latin typeface="Times New Roman" panose="02020603050405020304" pitchFamily="18" charset="0"/>
                <a:cs typeface="Times New Roman" panose="02020603050405020304" pitchFamily="18" charset="0"/>
              </a:rPr>
              <a:t>Допустими са следните дейности: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Закупуване и доставка на необходимите съдове за разделно събиране на битови биоразградими отпадъци; </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Закупуване и доставка на съоръжения и техника за транспортиране на разделно събрани-те битови биоразградими отпадъци;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Закупуване и доставка на необходими съоръжения и съдове за събиране и предварително третиране на място на разделно събрани градински и дървесни отпадъци - за кастрене на храсти; рязане на дървета и клони; за </a:t>
            </a:r>
            <a:r>
              <a:rPr lang="bg-BG" sz="1000" dirty="0" err="1">
                <a:latin typeface="Times New Roman" panose="02020603050405020304" pitchFamily="18" charset="0"/>
                <a:cs typeface="Times New Roman" panose="02020603050405020304" pitchFamily="18" charset="0"/>
              </a:rPr>
              <a:t>шредиране</a:t>
            </a:r>
            <a:r>
              <a:rPr lang="bg-BG" sz="1000" dirty="0">
                <a:latin typeface="Times New Roman" panose="02020603050405020304" pitchFamily="18" charset="0"/>
                <a:cs typeface="Times New Roman" panose="02020603050405020304" pitchFamily="18" charset="0"/>
              </a:rPr>
              <a:t> и надробяване на отрязани дървета, клони и храсти; контейнери за градински и дървесни отпадъци, които да бъдат предоставяни на гражданите при поискване;</a:t>
            </a:r>
            <a:endParaRPr lang="en-US"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Създаване на електронен регистър на системата за разделно събиране на биоразградими битови отпадъци, в т.ч. обхванати лица, събирани количества, отчитане и анализиране на събираните количества биоразградими битови отпадъци и др. Допустимо е закупуването или разработването на софтуер за подпомагане на дейностите.</a:t>
            </a:r>
          </a:p>
          <a:p>
            <a:pPr algn="just" defTabSz="907633"/>
            <a:endParaRPr lang="bg-BG" sz="1000" b="1" dirty="0">
              <a:latin typeface="Times New Roman" panose="02020603050405020304" pitchFamily="18" charset="0"/>
              <a:cs typeface="Times New Roman" panose="02020603050405020304" pitchFamily="18" charset="0"/>
            </a:endParaRPr>
          </a:p>
          <a:p>
            <a:pPr algn="just" defTabSz="907633"/>
            <a:r>
              <a:rPr lang="bg-BG" sz="1000" b="1" dirty="0">
                <a:latin typeface="Times New Roman" panose="02020603050405020304" pitchFamily="18" charset="0"/>
                <a:cs typeface="Times New Roman" panose="02020603050405020304" pitchFamily="18" charset="0"/>
              </a:rPr>
              <a:t>3. Рециклиране на разделно събрани биоразградими битови отпадъци – дейността е задължителна</a:t>
            </a:r>
          </a:p>
          <a:p>
            <a:pPr algn="just" defTabSz="907633"/>
            <a:r>
              <a:rPr lang="bg-BG" sz="1000" dirty="0">
                <a:latin typeface="Times New Roman" panose="02020603050405020304" pitchFamily="18" charset="0"/>
                <a:cs typeface="Times New Roman" panose="02020603050405020304" pitchFamily="18" charset="0"/>
              </a:rPr>
              <a:t>Допустими са следните дейности: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Закупуване и доставка на необходимите съоръжения, техника и оборудване за 1 бр. инсталация за компостиране на разделно събраните биоразградими битови отпадъци или за надграждане на съществуваща инсталация за компостиране с увеличаване на нейния капацитет;</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Изграждане на 1 бр. инсталация за компостиране на разделно събрани биоразградими битови отпадъци или надграждане на съществуваща инсталация за компостиране с увеличаване на нейния капацитет;</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Изграждане на необходима съпътстваща инфраструктура (напр. електропровод, път за достъп до площадката, водопровод, канализация), която обслужва само изграждания обект, вкл. закупуване и доставка на необходимите материали – при обоснована необходимост.</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b="1" dirty="0">
                <a:latin typeface="Times New Roman" panose="02020603050405020304" pitchFamily="18" charset="0"/>
                <a:cs typeface="Times New Roman" panose="02020603050405020304" pitchFamily="18" charset="0"/>
              </a:rPr>
              <a:t>4. Мерки за повишаване на осведомеността и поведението за устойчиво управление на отпадъците в региона – дейността е задължителна</a:t>
            </a:r>
          </a:p>
          <a:p>
            <a:pPr algn="just" defTabSz="907633"/>
            <a:r>
              <a:rPr lang="bg-BG" sz="1000" dirty="0">
                <a:latin typeface="Times New Roman" panose="02020603050405020304" pitchFamily="18" charset="0"/>
                <a:cs typeface="Times New Roman" panose="02020603050405020304" pitchFamily="18" charset="0"/>
              </a:rPr>
              <a:t>Допустими са следните дейности:</a:t>
            </a:r>
          </a:p>
          <a:p>
            <a:pPr algn="just" defTabSz="907633"/>
            <a:r>
              <a:rPr lang="bg-BG" sz="1000" dirty="0">
                <a:latin typeface="Times New Roman" panose="02020603050405020304" pitchFamily="18" charset="0"/>
                <a:cs typeface="Times New Roman" panose="02020603050405020304" pitchFamily="18" charset="0"/>
              </a:rPr>
              <a:t>- проучване за нагласите на населението;</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провеждане на кампании за информиране и разясняване на жителите на всички населени места от общината/ общините за разделното събиране на биоразградимите битови отпадъци, в т.ч. за провеждане на срещи, изготвяне и публикуване на клипове, подготовка и провеждане на социологически и други проучвания и др. Кампаниите трябва да са както присъствени, така и дистанционно или чрез медии;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подготовка, отпечатване и разпространение на брошури/</a:t>
            </a:r>
            <a:r>
              <a:rPr lang="bg-BG" sz="1000" dirty="0" err="1">
                <a:latin typeface="Times New Roman" panose="02020603050405020304" pitchFamily="18" charset="0"/>
                <a:cs typeface="Times New Roman" panose="02020603050405020304" pitchFamily="18" charset="0"/>
              </a:rPr>
              <a:t>дипляни</a:t>
            </a:r>
            <a:r>
              <a:rPr lang="bg-BG" sz="1000" dirty="0">
                <a:latin typeface="Times New Roman" panose="02020603050405020304" pitchFamily="18" charset="0"/>
                <a:cs typeface="Times New Roman" panose="02020603050405020304" pitchFamily="18" charset="0"/>
              </a:rPr>
              <a:t> и други подходящи материали за разделното събиране и рециклирането на биоразградимите битови отпадъци.</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b="1" dirty="0">
                <a:latin typeface="Times New Roman" panose="02020603050405020304" pitchFamily="18" charset="0"/>
                <a:cs typeface="Times New Roman" panose="02020603050405020304" pitchFamily="18" charset="0"/>
              </a:rPr>
              <a:t>5. Придобиване на земя и/или учредяването на право на строеж и други ограничени вещни права</a:t>
            </a:r>
          </a:p>
          <a:p>
            <a:pPr algn="just" defTabSz="907633"/>
            <a:r>
              <a:rPr lang="bg-BG" sz="1000" dirty="0">
                <a:latin typeface="Times New Roman" panose="02020603050405020304" pitchFamily="18" charset="0"/>
                <a:cs typeface="Times New Roman" panose="02020603050405020304" pitchFamily="18" charset="0"/>
              </a:rPr>
              <a:t>Допустими са следните дейности: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Придобиване на незастроени и на застроени недвижими имоти;</a:t>
            </a:r>
          </a:p>
          <a:p>
            <a:pPr algn="just" defTabSz="907633"/>
            <a:r>
              <a:rPr lang="bg-BG" sz="10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r>
              <a:rPr lang="bg-BG" sz="1000" dirty="0">
                <a:latin typeface="Times New Roman" panose="02020603050405020304" pitchFamily="18" charset="0"/>
                <a:cs typeface="Times New Roman" panose="02020603050405020304" pitchFamily="18" charset="0"/>
              </a:rPr>
              <a:t>Учредяване на право на строеж или друго ограничено вещно право.</a:t>
            </a:r>
          </a:p>
          <a:p>
            <a:pPr algn="just" defTabSz="907633"/>
            <a:endParaRPr lang="bg-BG" sz="1000" dirty="0">
              <a:latin typeface="Times New Roman" panose="02020603050405020304" pitchFamily="18" charset="0"/>
              <a:cs typeface="Times New Roman" panose="02020603050405020304" pitchFamily="18" charset="0"/>
            </a:endParaRPr>
          </a:p>
          <a:p>
            <a:pPr algn="just" defTabSz="907633"/>
            <a:r>
              <a:rPr lang="bg-BG" sz="1000" dirty="0">
                <a:latin typeface="Times New Roman" panose="02020603050405020304" pitchFamily="18" charset="0"/>
                <a:cs typeface="Times New Roman" panose="02020603050405020304" pitchFamily="18" charset="0"/>
              </a:rPr>
              <a:t>6.  Организация и управление на проекта, видимост, прозрачност и комуникация и подготовка на документации за възлагане на обществени поръчки по реда на ЗОП </a:t>
            </a:r>
          </a:p>
          <a:p>
            <a:pPr algn="just" defTabSz="907633"/>
            <a:r>
              <a:rPr lang="bg-BG" sz="1000" dirty="0">
                <a:latin typeface="Times New Roman" panose="02020603050405020304" pitchFamily="18" charset="0"/>
                <a:cs typeface="Times New Roman" panose="02020603050405020304" pitchFamily="18" charset="0"/>
              </a:rPr>
              <a:t>Дейността по организация и управление на проекта включва организиране и обезпечаване работата на екипа за управление на проекта (възнаграждения, осигуровки и командировъчни разходи), осигуряване на необходимите консумативи, материали и оборудване за администриране на проекта.</a:t>
            </a:r>
          </a:p>
          <a:p>
            <a:pPr algn="just" defTabSz="907633"/>
            <a:r>
              <a:rPr lang="bg-BG" sz="1000" dirty="0">
                <a:latin typeface="Times New Roman" panose="02020603050405020304" pitchFamily="18" charset="0"/>
                <a:cs typeface="Times New Roman" panose="02020603050405020304" pitchFamily="18" charset="0"/>
              </a:rPr>
              <a:t>Членовете на екипа могат да бъдат вътрешни за организацията служители, както и външни експерти, на които е възложено изпълнение на дейностите по организация и управление по реда на ЗОП. Това следва да бъде изрично упоменато в проектното предложение. </a:t>
            </a:r>
          </a:p>
          <a:p>
            <a:pPr algn="just" defTabSz="907633"/>
            <a:r>
              <a:rPr lang="bg-BG" sz="1000" dirty="0">
                <a:latin typeface="Times New Roman" panose="02020603050405020304" pitchFamily="18" charset="0"/>
                <a:cs typeface="Times New Roman" panose="02020603050405020304" pitchFamily="18" charset="0"/>
              </a:rPr>
              <a:t>Ръководителят на проекта не може да съвместява функциите на ръководител с тези на член на екипа за управление на проекта. Ръководителят на бенефициента не може да взема участие в управлението на проекта.</a:t>
            </a:r>
          </a:p>
          <a:p>
            <a:pPr algn="just" defTabSz="907633"/>
            <a:endParaRPr lang="bg-BG" sz="1000" dirty="0">
              <a:latin typeface="Times New Roman" panose="02020603050405020304" pitchFamily="18" charset="0"/>
              <a:cs typeface="Times New Roman" panose="02020603050405020304" pitchFamily="18" charset="0"/>
            </a:endParaRP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8</a:t>
            </a:fld>
            <a:endParaRPr lang="bg-BG">
              <a:solidFill>
                <a:prstClr val="black"/>
              </a:solidFill>
              <a:latin typeface="Calibri"/>
            </a:endParaRPr>
          </a:p>
        </p:txBody>
      </p:sp>
    </p:spTree>
    <p:extLst>
      <p:ext uri="{BB962C8B-B14F-4D97-AF65-F5344CB8AC3E}">
        <p14:creationId xmlns:p14="http://schemas.microsoft.com/office/powerpoint/2010/main" val="131097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a:xfrm>
            <a:off x="88900" y="739775"/>
            <a:ext cx="6578600" cy="3702050"/>
          </a:xfrm>
        </p:spPr>
      </p:sp>
      <p:sp>
        <p:nvSpPr>
          <p:cNvPr id="1048652" name="Notes Placeholder 2"/>
          <p:cNvSpPr>
            <a:spLocks noGrp="1"/>
          </p:cNvSpPr>
          <p:nvPr>
            <p:ph type="body" idx="1"/>
          </p:nvPr>
        </p:nvSpPr>
        <p:spPr/>
        <p:txBody>
          <a:bodyPr/>
          <a:lstStyle/>
          <a:p>
            <a:pPr marL="226908" indent="-226908" algn="just" defTabSz="907633">
              <a:buFontTx/>
              <a:buAutoNum type="arabicPeriod"/>
            </a:pPr>
            <a:r>
              <a:rPr lang="bg-BG" sz="1000" dirty="0">
                <a:latin typeface="Times New Roman" panose="02020603050405020304" pitchFamily="18" charset="0"/>
                <a:cs typeface="Times New Roman" panose="02020603050405020304" pitchFamily="18" charset="0"/>
              </a:rPr>
              <a:t>Решение на основание чл. 26, ал. 1, т. 4 от ЗУО</a:t>
            </a:r>
          </a:p>
          <a:p>
            <a:pPr algn="just" defTabSz="907633"/>
            <a:r>
              <a:rPr lang="bg-BG" sz="1000" dirty="0">
                <a:latin typeface="Times New Roman" panose="02020603050405020304" pitchFamily="18" charset="0"/>
                <a:cs typeface="Times New Roman" panose="02020603050405020304" pitchFamily="18" charset="0"/>
              </a:rPr>
              <a:t>Решението следва да бъде взето въз основа на </a:t>
            </a:r>
            <a:r>
              <a:rPr lang="bg-BG" sz="1000" b="1" dirty="0">
                <a:latin typeface="Times New Roman" panose="02020603050405020304" pitchFamily="18" charset="0"/>
                <a:cs typeface="Times New Roman" panose="02020603050405020304" pitchFamily="18" charset="0"/>
              </a:rPr>
              <a:t>анализ на наличните изградени, изграждащи се или предстоящи за изграждане в съответните общини и в РСУО инсталации за компостиране </a:t>
            </a:r>
            <a:r>
              <a:rPr lang="bg-BG" sz="1000" dirty="0">
                <a:latin typeface="Times New Roman" panose="02020603050405020304" pitchFamily="18" charset="0"/>
                <a:cs typeface="Times New Roman" panose="02020603050405020304" pitchFamily="18" charset="0"/>
              </a:rPr>
              <a:t>и за начините на третиране на разделно събираните биоразградими битови отпадъци. Решението за развитието на регионалната система с допълнително изграждане на нови общински инсталации или надграждане на съществуващи общински инсталации за компостиране трябва да се основава на недостатъчност на наличен капацитет на съществуващите инсталации спрямо генерираното количество биоразградими битови отпадъци във всички общини от съответното РСУО и необходимост от допълнителен капацитет за постигане на нормативните цели на ниво регион за управление на отпадъците. При вземането на решени-ето трябва да се отчетат и икономическите фактори (например транспортни и експлоатационните разходи), както и да се съобразят анализите за вземане на Решението на Общото събрание на основание чл. 26, ал. 1, т. 11 от ЗУО.  </a:t>
            </a:r>
          </a:p>
          <a:p>
            <a:pPr algn="just" defTabSz="907633"/>
            <a:r>
              <a:rPr lang="bg-BG" sz="1000" dirty="0">
                <a:latin typeface="Times New Roman" panose="02020603050405020304" pitchFamily="18" charset="0"/>
                <a:cs typeface="Times New Roman" panose="02020603050405020304" pitchFamily="18" charset="0"/>
              </a:rPr>
              <a:t>В анализа трябва да се разгледа подробно и работата на съществуващите общински инсталации, в които се третират разделно събирани биоразградими битови отпадъци, в т.ч. проектни капацитети (по проектна документация и документация за въвеждане в експлоатация), какви отпадъци се третират в тях, количества и от кои населени места се събират, реално натоварване на инсталацията и ползване на целия проектен капацитет (по данни от годишни отчети за 2023 г. на операторите на инсталациите, подавани към ИАОС по Наредба № 1/2014 г. за реда и образците, по които се предоставя информация за дейностите по отпадъците, както и реда за водене на публични регистри). </a:t>
            </a:r>
          </a:p>
          <a:p>
            <a:pPr algn="just" defTabSz="907633"/>
            <a:r>
              <a:rPr lang="bg-BG" sz="1000" dirty="0">
                <a:latin typeface="Times New Roman" panose="02020603050405020304" pitchFamily="18" charset="0"/>
                <a:cs typeface="Times New Roman" panose="02020603050405020304" pitchFamily="18" charset="0"/>
              </a:rPr>
              <a:t>При намерение за надграждане на съществуваща инсталация за компостиране, собственост или </a:t>
            </a:r>
            <a:r>
              <a:rPr lang="bg-BG" sz="1000" dirty="0" err="1">
                <a:latin typeface="Times New Roman" panose="02020603050405020304" pitchFamily="18" charset="0"/>
                <a:cs typeface="Times New Roman" panose="02020603050405020304" pitchFamily="18" charset="0"/>
              </a:rPr>
              <a:t>съ</a:t>
            </a:r>
            <a:r>
              <a:rPr lang="bg-BG" sz="1000" dirty="0">
                <a:latin typeface="Times New Roman" panose="02020603050405020304" pitchFamily="18" charset="0"/>
                <a:cs typeface="Times New Roman" panose="02020603050405020304" pitchFamily="18" charset="0"/>
              </a:rPr>
              <a:t>-собственост на общини, получили средства по ОПОС 2014-2020 г., трябва да се анализира и дали капацитетите на изградените инсталации могат да поемат допълнителни количества биоразградими битови отпадъци въз основа на данни от актуален анализ на морфологичния състав на битовите отпадъци за съответната община и проектната документация на инсталацията. По процедурата няма да се финансира надграждане на инсталации, които не са общинска собственост.</a:t>
            </a:r>
          </a:p>
          <a:p>
            <a:pPr algn="just" defTabSz="907633"/>
            <a:r>
              <a:rPr lang="bg-BG" sz="1000" dirty="0">
                <a:latin typeface="Times New Roman" panose="02020603050405020304" pitchFamily="18" charset="0"/>
                <a:cs typeface="Times New Roman" panose="02020603050405020304" pitchFamily="18" charset="0"/>
              </a:rPr>
              <a:t>При намерения за надграждане на изградените инсталации със средства от ОПОС 2014-2020 г. с увеличаване на техния капацитет трябва да се съобрази и разпоредбата на член 71, параграф 1, буква в) от Регламент 1303/2013 г. за определяне на общоприложими разпоредби за Европейския фонд за регионално развитие, Европейския социален фонд, Кохезионния фонд, Европейския земеделски фонд за развитие на селските райони и Европейския фонд за морско дело и рибарство и за определяне на общи разпоредби на Европейския фонд за регионално развитие, Европейския социален фонд, Кохезионния фонд и Европейския фонд за морско дело и рибарство (Регламент 1303/2013) за периода на регламентирания срок на устойчивост от 5 години след окончателното плащане към общините – бенефициенти по ОПОС 2021-2027 г. В този срок не е допустимо да се променя собствеността на изградените и надграждащите инсталации. </a:t>
            </a:r>
          </a:p>
          <a:p>
            <a:pPr algn="just" defTabSz="907633"/>
            <a:r>
              <a:rPr lang="bg-BG" sz="1000" dirty="0">
                <a:latin typeface="Times New Roman" panose="02020603050405020304" pitchFamily="18" charset="0"/>
                <a:cs typeface="Times New Roman" panose="02020603050405020304" pitchFamily="18" charset="0"/>
              </a:rPr>
              <a:t>При намерение за промяна в начина на експлоатация или надграждане на инсталации за компостиране, изградени със средства на ОПОС 2007-2013 г., това изрично трябва да бъде предмет на анализ и обосновка към взетото Решение на Общото събрание на РСУО, като промените в количествата третирани отпадъци и съответно ползваната част от капацитета на инсталацията/инсталациите от всяка от общините се опишат и в самото решение. </a:t>
            </a:r>
          </a:p>
          <a:p>
            <a:pPr algn="just" defTabSz="907633"/>
            <a:r>
              <a:rPr lang="bg-BG" sz="1000" dirty="0">
                <a:latin typeface="Times New Roman" panose="02020603050405020304" pitchFamily="18" charset="0"/>
                <a:cs typeface="Times New Roman" panose="02020603050405020304" pitchFamily="18" charset="0"/>
              </a:rPr>
              <a:t>Обосноваването на изграждане на нови инсталации за компостиране на ниво РСУО трябва да доказва необходимост и спрямо количествата биоразградими битови отпадъци, генерира-ни на територията на всички общини от регионалното сдружение. Няма да се приемат обосновки за допълнително изграждане/надграждане и ползване на компостиращи инсталации, след което общите капацитети на всички инсталации ще превишат количеството генерирани биоразградими битови отпадъци от всички общини в регионалното сдружение. Начинът на изчисляване на необходимите допълнителни капацитети, каква информация и данни са ползвани трябва да бъдат представени в обосновката. </a:t>
            </a:r>
          </a:p>
          <a:p>
            <a:pPr algn="just" defTabSz="907633"/>
            <a:r>
              <a:rPr lang="bg-BG" sz="1000" dirty="0">
                <a:latin typeface="Times New Roman" panose="02020603050405020304" pitchFamily="18" charset="0"/>
                <a:cs typeface="Times New Roman" panose="02020603050405020304" pitchFamily="18" charset="0"/>
              </a:rPr>
              <a:t>Обосновката на Решението на Общото събрание по чл. 26, ал. 1, т. 4 от ЗУО трябва да съответства и на анализите, целите и програмите с мерки от одобрените общински/регионална програма за управление на отпадъците за периода 2021-2028 г. за съответното РСУО, както и на визията на РСУО за постигане на целите до 2030 г. за разделно събиране на битови отпадъци, рециклиране и за предотвратяване образуването на отпадъците. </a:t>
            </a:r>
          </a:p>
          <a:p>
            <a:pPr algn="just" defTabSz="907633"/>
            <a:r>
              <a:rPr lang="bg-BG" sz="1000" dirty="0">
                <a:latin typeface="Times New Roman" panose="02020603050405020304" pitchFamily="18" charset="0"/>
                <a:cs typeface="Times New Roman" panose="02020603050405020304" pitchFamily="18" charset="0"/>
              </a:rPr>
              <a:t>Решението на Общото събрание на РСУО трябва да съобразява по подходящ начин и визията на отделните общини или на РСУО за преминаване от 2025 г. към определяне размера на таксата за битови отпадъци (ТБО) съгласно основите, посочени в чл. 67, ал. 8 в Закона за местните данъци и такси (ЗМДТ).</a:t>
            </a:r>
          </a:p>
        </p:txBody>
      </p:sp>
      <p:sp>
        <p:nvSpPr>
          <p:cNvPr id="1048653" name="Slide Number Placeholder 3"/>
          <p:cNvSpPr>
            <a:spLocks noGrp="1"/>
          </p:cNvSpPr>
          <p:nvPr>
            <p:ph type="sldNum" sz="quarter" idx="10"/>
          </p:nvPr>
        </p:nvSpPr>
        <p:spPr/>
        <p:txBody>
          <a:bodyPr/>
          <a:lstStyle/>
          <a:p>
            <a:pPr defTabSz="907633">
              <a:defRPr/>
            </a:pPr>
            <a:fld id="{C222844A-9D9A-451E-8533-AC68D816AE04}" type="slidenum">
              <a:rPr lang="bg-BG">
                <a:solidFill>
                  <a:prstClr val="black"/>
                </a:solidFill>
                <a:latin typeface="Calibri"/>
              </a:rPr>
              <a:pPr defTabSz="907633">
                <a:defRPr/>
              </a:pPr>
              <a:t>9</a:t>
            </a:fld>
            <a:endParaRPr lang="bg-BG">
              <a:solidFill>
                <a:prstClr val="black"/>
              </a:solidFill>
              <a:latin typeface="Calibri"/>
            </a:endParaRPr>
          </a:p>
        </p:txBody>
      </p:sp>
    </p:spTree>
    <p:extLst>
      <p:ext uri="{BB962C8B-B14F-4D97-AF65-F5344CB8AC3E}">
        <p14:creationId xmlns:p14="http://schemas.microsoft.com/office/powerpoint/2010/main" val="483955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914400" y="2130426"/>
            <a:ext cx="10363200" cy="1470025"/>
          </a:xfrm>
        </p:spPr>
        <p:txBody>
          <a:bodyPr/>
          <a:lstStyle/>
          <a:p>
            <a:r>
              <a:rPr lang="en-US"/>
              <a:t>Click to edit Master title style</a:t>
            </a:r>
          </a:p>
        </p:txBody>
      </p:sp>
      <p:sp>
        <p:nvSpPr>
          <p:cNvPr id="1048582"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83"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584"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585"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09" name="Title 1"/>
          <p:cNvSpPr>
            <a:spLocks noGrp="1"/>
          </p:cNvSpPr>
          <p:nvPr>
            <p:ph type="title"/>
          </p:nvPr>
        </p:nvSpPr>
        <p:spPr/>
        <p:txBody>
          <a:bodyPr/>
          <a:lstStyle/>
          <a:p>
            <a:r>
              <a:rPr lang="en-US"/>
              <a:t>Click to edit Master title style</a:t>
            </a:r>
          </a:p>
        </p:txBody>
      </p:sp>
      <p:sp>
        <p:nvSpPr>
          <p:cNvPr id="1048710"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11"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12"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3"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93"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1048694"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5"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696"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697"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a:t>Click to edit Master title style</a:t>
            </a:r>
          </a:p>
        </p:txBody>
      </p:sp>
      <p:sp>
        <p:nvSpPr>
          <p:cNvPr id="104869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0"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01"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02"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14"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1048715"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16"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17"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8"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a:t>Click to edit Master title style</a:t>
            </a:r>
          </a:p>
        </p:txBody>
      </p:sp>
      <p:sp>
        <p:nvSpPr>
          <p:cNvPr id="1048720"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1"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2"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23"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24"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25" name="Title 1"/>
          <p:cNvSpPr>
            <a:spLocks noGrp="1"/>
          </p:cNvSpPr>
          <p:nvPr>
            <p:ph type="title"/>
          </p:nvPr>
        </p:nvSpPr>
        <p:spPr/>
        <p:txBody>
          <a:bodyPr/>
          <a:lstStyle/>
          <a:p>
            <a:r>
              <a:rPr lang="en-US"/>
              <a:t>Click to edit Master title style</a:t>
            </a:r>
          </a:p>
        </p:txBody>
      </p:sp>
      <p:sp>
        <p:nvSpPr>
          <p:cNvPr id="1048726"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7"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8"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9"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0" name="Date Placeholder 6"/>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31" name="Footer Placeholder 7"/>
          <p:cNvSpPr>
            <a:spLocks noGrp="1"/>
          </p:cNvSpPr>
          <p:nvPr>
            <p:ph type="ftr" sz="quarter" idx="11"/>
          </p:nvPr>
        </p:nvSpPr>
        <p:spPr/>
        <p:txBody>
          <a:bodyPr/>
          <a:lstStyle/>
          <a:p>
            <a:endParaRPr lang="en-US">
              <a:solidFill>
                <a:prstClr val="black">
                  <a:tint val="75000"/>
                </a:prstClr>
              </a:solidFill>
            </a:endParaRPr>
          </a:p>
        </p:txBody>
      </p:sp>
      <p:sp>
        <p:nvSpPr>
          <p:cNvPr id="1048732" name="Slide Number Placeholder 8"/>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89" name="Title 1"/>
          <p:cNvSpPr>
            <a:spLocks noGrp="1"/>
          </p:cNvSpPr>
          <p:nvPr>
            <p:ph type="title"/>
          </p:nvPr>
        </p:nvSpPr>
        <p:spPr/>
        <p:txBody>
          <a:bodyPr/>
          <a:lstStyle/>
          <a:p>
            <a:r>
              <a:rPr lang="en-US"/>
              <a:t>Click to edit Master title style</a:t>
            </a:r>
          </a:p>
        </p:txBody>
      </p:sp>
      <p:sp>
        <p:nvSpPr>
          <p:cNvPr id="1048690" name="Date Placeholder 2"/>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691" name="Footer Placeholder 3"/>
          <p:cNvSpPr>
            <a:spLocks noGrp="1"/>
          </p:cNvSpPr>
          <p:nvPr>
            <p:ph type="ftr" sz="quarter" idx="11"/>
          </p:nvPr>
        </p:nvSpPr>
        <p:spPr/>
        <p:txBody>
          <a:bodyPr/>
          <a:lstStyle/>
          <a:p>
            <a:endParaRPr lang="en-US">
              <a:solidFill>
                <a:prstClr val="black">
                  <a:tint val="75000"/>
                </a:prstClr>
              </a:solidFill>
            </a:endParaRPr>
          </a:p>
        </p:txBody>
      </p:sp>
      <p:sp>
        <p:nvSpPr>
          <p:cNvPr id="1048692" name="Slide Number Placeholder 4"/>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33" name="Date Placeholder 1"/>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34" name="Footer Placeholder 2"/>
          <p:cNvSpPr>
            <a:spLocks noGrp="1"/>
          </p:cNvSpPr>
          <p:nvPr>
            <p:ph type="ftr" sz="quarter" idx="11"/>
          </p:nvPr>
        </p:nvSpPr>
        <p:spPr/>
        <p:txBody>
          <a:bodyPr/>
          <a:lstStyle/>
          <a:p>
            <a:endParaRPr lang="en-US">
              <a:solidFill>
                <a:prstClr val="black">
                  <a:tint val="75000"/>
                </a:prstClr>
              </a:solidFill>
            </a:endParaRPr>
          </a:p>
        </p:txBody>
      </p:sp>
      <p:sp>
        <p:nvSpPr>
          <p:cNvPr id="1048735" name="Slide Number Placeholder 3"/>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36"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1048737"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8"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39"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40"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41"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03"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1048704"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05"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06"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707"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08"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C881F-9B5B-4731-BD3A-B949B94371DA}" type="datetimeFigureOut">
              <a:rPr lang="en-US" smtClean="0">
                <a:solidFill>
                  <a:prstClr val="black">
                    <a:tint val="75000"/>
                  </a:prstClr>
                </a:solidFill>
              </a:rPr>
              <a:t>1/23/2024</a:t>
            </a:fld>
            <a:endParaRPr lang="en-US">
              <a:solidFill>
                <a:prstClr val="black">
                  <a:tint val="75000"/>
                </a:prstClr>
              </a:solidFill>
            </a:endParaRPr>
          </a:p>
        </p:txBody>
      </p:sp>
      <p:sp>
        <p:nvSpPr>
          <p:cNvPr id="1048579"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048580"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3.jpe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eumis2020.government.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eufunds.bg/bg/opos" TargetMode="External"/><Relationship Id="rId4" Type="http://schemas.openxmlformats.org/officeDocument/2006/relationships/hyperlink" Target="mailto:programming@moew.government.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8"/>
          <p:cNvSpPr>
            <a:spLocks noGrp="1"/>
          </p:cNvSpPr>
          <p:nvPr>
            <p:ph type="ctrTitle"/>
          </p:nvPr>
        </p:nvSpPr>
        <p:spPr/>
        <p:txBody>
          <a:bodyPr>
            <a:normAutofit fontScale="90000"/>
          </a:bodyPr>
          <a:lstStyle/>
          <a:p>
            <a:r>
              <a:rPr lang="bg-BG" sz="3100" b="1" dirty="0">
                <a:solidFill>
                  <a:schemeClr val="tx1">
                    <a:lumMod val="65000"/>
                    <a:lumOff val="35000"/>
                  </a:schemeClr>
                </a:solidFill>
                <a:effectLst>
                  <a:outerShdw blurRad="38100" dist="38100" dir="2700000" algn="tl">
                    <a:srgbClr val="000000">
                      <a:alpha val="43137"/>
                    </a:srgbClr>
                  </a:outerShdw>
                </a:effectLst>
              </a:rPr>
              <a:t/>
            </a:r>
            <a:br>
              <a:rPr lang="bg-BG" sz="3100" b="1" dirty="0">
                <a:solidFill>
                  <a:schemeClr val="tx1">
                    <a:lumMod val="65000"/>
                    <a:lumOff val="35000"/>
                  </a:schemeClr>
                </a:solidFill>
                <a:effectLst>
                  <a:outerShdw blurRad="38100" dist="38100" dir="2700000" algn="tl">
                    <a:srgbClr val="000000">
                      <a:alpha val="43137"/>
                    </a:srgbClr>
                  </a:outerShdw>
                </a:effectLst>
              </a:rPr>
            </a:br>
            <a:r>
              <a:rPr lang="bg-BG" sz="2200" b="1" dirty="0">
                <a:solidFill>
                  <a:schemeClr val="bg2">
                    <a:lumMod val="10000"/>
                  </a:schemeClr>
                </a:solidFill>
                <a:latin typeface="Calibri" panose="020F0502020204030204" pitchFamily="34" charset="0"/>
                <a:ea typeface="Arial Unicode MS" panose="020B0604020202020204" pitchFamily="34" charset="-128"/>
                <a:cs typeface="Arabic Typesetting" panose="03020402040406030203" pitchFamily="66" charset="-78"/>
              </a:rPr>
              <a:t/>
            </a:r>
            <a:br>
              <a:rPr lang="bg-BG" sz="2200" b="1" dirty="0">
                <a:solidFill>
                  <a:schemeClr val="bg2">
                    <a:lumMod val="10000"/>
                  </a:schemeClr>
                </a:solidFill>
                <a:latin typeface="Calibri" panose="020F0502020204030204" pitchFamily="34" charset="0"/>
                <a:ea typeface="Arial Unicode MS" panose="020B0604020202020204" pitchFamily="34" charset="-128"/>
                <a:cs typeface="Arabic Typesetting" panose="03020402040406030203" pitchFamily="66" charset="-78"/>
              </a:rPr>
            </a:br>
            <a: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t> </a:t>
            </a:r>
            <a:b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br>
            <a:r>
              <a:rPr lang="bg-BG" sz="3100" b="1" dirty="0">
                <a:solidFill>
                  <a:schemeClr val="tx1">
                    <a:lumMod val="65000"/>
                    <a:lumOff val="35000"/>
                  </a:schemeClr>
                </a:solidFill>
                <a:effectLst>
                  <a:outerShdw blurRad="38100" dist="38100" dir="2700000" algn="tl">
                    <a:srgbClr val="000000">
                      <a:alpha val="43137"/>
                    </a:srgbClr>
                  </a:outerShdw>
                </a:effectLst>
              </a:rPr>
              <a:t/>
            </a:r>
            <a:br>
              <a:rPr lang="bg-BG" sz="3100" b="1" dirty="0">
                <a:solidFill>
                  <a:schemeClr val="tx1">
                    <a:lumMod val="65000"/>
                    <a:lumOff val="35000"/>
                  </a:schemeClr>
                </a:solidFill>
                <a:effectLst>
                  <a:outerShdw blurRad="38100" dist="38100" dir="2700000" algn="tl">
                    <a:srgbClr val="000000">
                      <a:alpha val="43137"/>
                    </a:srgbClr>
                  </a:outerShdw>
                </a:effectLst>
              </a:rPr>
            </a:br>
            <a:r>
              <a:rPr lang="bg-BG" sz="1900" b="1" dirty="0">
                <a:solidFill>
                  <a:schemeClr val="tx1">
                    <a:lumMod val="65000"/>
                    <a:lumOff val="35000"/>
                  </a:schemeClr>
                </a:solidFill>
                <a:latin typeface="+mn-lt"/>
                <a:ea typeface="+mn-ea"/>
                <a:cs typeface="Arial" panose="020B0604020202020204" pitchFamily="34" charset="0"/>
              </a:rPr>
              <a:t/>
            </a:r>
            <a:br>
              <a:rPr lang="bg-BG" sz="1900" b="1" dirty="0">
                <a:solidFill>
                  <a:schemeClr val="tx1">
                    <a:lumMod val="65000"/>
                    <a:lumOff val="35000"/>
                  </a:schemeClr>
                </a:solidFill>
                <a:latin typeface="+mn-lt"/>
                <a:ea typeface="+mn-ea"/>
                <a:cs typeface="Arial" panose="020B0604020202020204" pitchFamily="34" charset="0"/>
              </a:rPr>
            </a:br>
            <a:endParaRPr lang="bg-BG" sz="1900" b="1" dirty="0">
              <a:solidFill>
                <a:schemeClr val="tx1">
                  <a:lumMod val="65000"/>
                  <a:lumOff val="35000"/>
                </a:schemeClr>
              </a:solidFill>
              <a:latin typeface="+mn-lt"/>
              <a:ea typeface="+mn-ea"/>
              <a:cs typeface="Arial" panose="020B0604020202020204" pitchFamily="34" charset="0"/>
            </a:endParaRPr>
          </a:p>
        </p:txBody>
      </p:sp>
      <p:sp>
        <p:nvSpPr>
          <p:cNvPr id="1048611" name="Subtitle 1"/>
          <p:cNvSpPr>
            <a:spLocks noGrp="1"/>
          </p:cNvSpPr>
          <p:nvPr>
            <p:ph type="subTitle" idx="1"/>
          </p:nvPr>
        </p:nvSpPr>
        <p:spPr>
          <a:xfrm>
            <a:off x="1132784" y="1762485"/>
            <a:ext cx="9931768" cy="3047057"/>
          </a:xfrm>
        </p:spPr>
        <p:txBody>
          <a:bodyPr>
            <a:normAutofit fontScale="70000" lnSpcReduction="20000"/>
          </a:bodyPr>
          <a:lstStyle/>
          <a:p>
            <a:r>
              <a:rPr lang="bg-BG" sz="4300" b="1" dirty="0">
                <a:solidFill>
                  <a:schemeClr val="tx2"/>
                </a:solidFill>
                <a:latin typeface="Times New Roman" panose="02020603050405020304" pitchFamily="18" charset="0"/>
                <a:cs typeface="Times New Roman" panose="02020603050405020304" pitchFamily="18" charset="0"/>
              </a:rPr>
              <a:t>ПРОЦЕДУРА BG16FFPR002-2.003 </a:t>
            </a:r>
          </a:p>
          <a:p>
            <a:r>
              <a:rPr lang="bg-BG" sz="4300" b="1" dirty="0">
                <a:solidFill>
                  <a:schemeClr val="tx2"/>
                </a:solidFill>
                <a:latin typeface="Times New Roman" panose="02020603050405020304" pitchFamily="18" charset="0"/>
                <a:cs typeface="Times New Roman" panose="02020603050405020304" pitchFamily="18" charset="0"/>
              </a:rPr>
              <a:t>„МЕРКИ ЗА ИЗГРАЖДАНЕ, РАЗШИРЯВАНЕ И/ИЛИ НАДГРАЖДАНЕ НА ОБЩИНСКИ/РЕГИОНАЛНИ СИСТЕМИ ЗА РАЗДЕЛНО СЪБИРАНЕ И РЕЦИКЛИРАНЕ НА БИОРАЗГРАДИМИ ОТПАДЪЦИ”</a:t>
            </a:r>
          </a:p>
          <a:p>
            <a:r>
              <a:rPr lang="bg-BG" sz="4300" b="1" dirty="0">
                <a:solidFill>
                  <a:schemeClr val="tx2"/>
                </a:solidFill>
                <a:latin typeface="Times New Roman" panose="02020603050405020304" pitchFamily="18" charset="0"/>
                <a:cs typeface="Times New Roman" panose="02020603050405020304" pitchFamily="18" charset="0"/>
              </a:rPr>
              <a:t> </a:t>
            </a:r>
          </a:p>
          <a:p>
            <a:r>
              <a:rPr lang="bg-BG" sz="4300" b="1" dirty="0">
                <a:solidFill>
                  <a:schemeClr val="tx2"/>
                </a:solidFill>
                <a:latin typeface="Times New Roman" panose="02020603050405020304" pitchFamily="18" charset="0"/>
                <a:cs typeface="Times New Roman" panose="02020603050405020304" pitchFamily="18" charset="0"/>
              </a:rPr>
              <a:t>Приоритет </a:t>
            </a:r>
            <a:r>
              <a:rPr kumimoji="0" lang="bg-BG" sz="4300" b="1" i="0" u="none" strike="noStrike" kern="1200" cap="none" spc="0" normalizeH="0" baseline="0" noProof="0" dirty="0">
                <a:ln>
                  <a:noFill/>
                </a:ln>
                <a:solidFill>
                  <a:srgbClr val="1F497D"/>
                </a:solidFill>
                <a:effectLst/>
                <a:uLnTx/>
                <a:uFillTx/>
                <a:latin typeface="Times New Roman" panose="02020603050405020304" pitchFamily="18" charset="0"/>
                <a:ea typeface="+mn-ea"/>
                <a:cs typeface="Times New Roman" panose="02020603050405020304" pitchFamily="18" charset="0"/>
              </a:rPr>
              <a:t>„</a:t>
            </a:r>
            <a:r>
              <a:rPr lang="bg-BG" sz="4300" b="1" dirty="0">
                <a:solidFill>
                  <a:schemeClr val="tx2"/>
                </a:solidFill>
                <a:latin typeface="Times New Roman" panose="02020603050405020304" pitchFamily="18" charset="0"/>
                <a:cs typeface="Times New Roman" panose="02020603050405020304" pitchFamily="18" charset="0"/>
              </a:rPr>
              <a:t>Отпадъци</a:t>
            </a:r>
            <a:r>
              <a:rPr kumimoji="0" lang="bg-BG" sz="4300" b="1" i="0" u="none" strike="noStrike" kern="1200" cap="none" spc="0" normalizeH="0" baseline="0" noProof="0" dirty="0">
                <a:ln>
                  <a:noFill/>
                </a:ln>
                <a:solidFill>
                  <a:srgbClr val="1F497D"/>
                </a:solidFill>
                <a:effectLst/>
                <a:uLnTx/>
                <a:uFillTx/>
                <a:latin typeface="Times New Roman" panose="02020603050405020304" pitchFamily="18" charset="0"/>
                <a:ea typeface="+mn-ea"/>
                <a:cs typeface="Times New Roman" panose="02020603050405020304" pitchFamily="18" charset="0"/>
              </a:rPr>
              <a:t>”</a:t>
            </a:r>
            <a:r>
              <a:rPr lang="bg-BG" sz="4300" b="1" dirty="0">
                <a:solidFill>
                  <a:schemeClr val="tx2"/>
                </a:solidFill>
                <a:latin typeface="Times New Roman" panose="02020603050405020304" pitchFamily="18" charset="0"/>
                <a:cs typeface="Times New Roman" panose="02020603050405020304" pitchFamily="18" charset="0"/>
              </a:rPr>
              <a:t> на ПОС 2021-2027 г.</a:t>
            </a:r>
          </a:p>
          <a:p>
            <a:endParaRPr lang="bg-BG" sz="4600" b="1" dirty="0">
              <a:solidFill>
                <a:schemeClr val="tx2"/>
              </a:solidFill>
              <a:latin typeface="Times New Roman" panose="02020603050405020304" pitchFamily="18" charset="0"/>
              <a:cs typeface="Times New Roman" panose="02020603050405020304" pitchFamily="18" charset="0"/>
            </a:endParaRPr>
          </a:p>
          <a:p>
            <a:endParaRPr lang="bg-BG" b="1" dirty="0">
              <a:solidFill>
                <a:schemeClr val="tx2"/>
              </a:solidFill>
              <a:latin typeface="Times New Roman" panose="02020603050405020304" pitchFamily="18" charset="0"/>
              <a:cs typeface="Times New Roman" panose="02020603050405020304" pitchFamily="18" charset="0"/>
            </a:endParaRPr>
          </a:p>
          <a:p>
            <a:endParaRPr lang="bg-BG" b="1" dirty="0">
              <a:solidFill>
                <a:schemeClr val="tx2"/>
              </a:solidFill>
            </a:endParaRPr>
          </a:p>
        </p:txBody>
      </p:sp>
      <p:pic>
        <p:nvPicPr>
          <p:cNvPr id="2097169" name="Picture 2" descr="C:\Users\NMihova\Desktop\Capture8.jpg"/>
          <p:cNvPicPr>
            <a:picLocks noChangeAspect="1" noChangeArrowheads="1"/>
          </p:cNvPicPr>
          <p:nvPr/>
        </p:nvPicPr>
        <p:blipFill>
          <a:blip r:embed="rId3"/>
          <a:srcRect/>
          <a:stretch>
            <a:fillRect/>
          </a:stretch>
        </p:blipFill>
        <p:spPr bwMode="auto">
          <a:xfrm>
            <a:off x="0" y="5501023"/>
            <a:ext cx="12192000" cy="1482832"/>
          </a:xfrm>
          <a:prstGeom prst="rect">
            <a:avLst/>
          </a:prstGeom>
          <a:noFill/>
        </p:spPr>
      </p:pic>
      <p:sp>
        <p:nvSpPr>
          <p:cNvPr id="1048612" name="Rectangle 2"/>
          <p:cNvSpPr/>
          <p:nvPr/>
        </p:nvSpPr>
        <p:spPr>
          <a:xfrm>
            <a:off x="732891" y="4924824"/>
            <a:ext cx="10726216" cy="830997"/>
          </a:xfrm>
          <a:prstGeom prst="rect">
            <a:avLst/>
          </a:prstGeom>
        </p:spPr>
        <p:txBody>
          <a:bodyPr wrap="square">
            <a:spAutoFit/>
          </a:bodyPr>
          <a:lstStyle/>
          <a:p>
            <a:pPr algn="r">
              <a:spcBef>
                <a:spcPct val="0"/>
              </a:spcBef>
            </a:pPr>
            <a:r>
              <a:rPr lang="bg-BG" altLang="en-US" sz="2400" dirty="0">
                <a:solidFill>
                  <a:schemeClr val="tx2"/>
                </a:solidFill>
                <a:latin typeface="Times New Roman" panose="02020603050405020304" pitchFamily="18" charset="0"/>
                <a:cs typeface="Times New Roman" panose="02020603050405020304" pitchFamily="18" charset="0"/>
              </a:rPr>
              <a:t>Среща с конкретни бенефициенти по процедурата</a:t>
            </a:r>
          </a:p>
          <a:p>
            <a:pPr algn="r">
              <a:spcBef>
                <a:spcPct val="0"/>
              </a:spcBef>
            </a:pPr>
            <a:r>
              <a:rPr lang="bg-BG" altLang="en-US" sz="2400" dirty="0">
                <a:solidFill>
                  <a:schemeClr val="tx2"/>
                </a:solidFill>
                <a:latin typeface="Times New Roman" panose="02020603050405020304" pitchFamily="18" charset="0"/>
                <a:cs typeface="Times New Roman" panose="02020603050405020304" pitchFamily="18" charset="0"/>
              </a:rPr>
              <a:t>23 януари 2024 г., гр. София</a:t>
            </a:r>
            <a:endParaRPr lang="bg-BG" altLang="en-US" sz="2400"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xmlns="" id="{7CC292E4-88E9-4004-AF9F-94164E4B80C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02839" y="116631"/>
            <a:ext cx="1841833" cy="148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xmlns="" id="{FC47F1BB-5271-427A-9461-C65D1BF46FD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701" y="236418"/>
            <a:ext cx="1439398" cy="1470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xmlns="" id="{3D27B8E4-5EBF-82DB-4844-610791B3EDF4}"/>
              </a:ext>
            </a:extLst>
          </p:cNvPr>
          <p:cNvSpPr txBox="1"/>
          <p:nvPr/>
        </p:nvSpPr>
        <p:spPr>
          <a:xfrm>
            <a:off x="2744038" y="544300"/>
            <a:ext cx="6703923" cy="477054"/>
          </a:xfrm>
          <a:prstGeom prst="rect">
            <a:avLst/>
          </a:prstGeom>
          <a:noFill/>
        </p:spPr>
        <p:txBody>
          <a:bodyPr wrap="square">
            <a:spAutoFit/>
          </a:bodyPr>
          <a:lstStyle/>
          <a:p>
            <a:pPr algn="ctr"/>
            <a:r>
              <a:rPr lang="bg-BG" sz="2500" b="1" dirty="0">
                <a:solidFill>
                  <a:srgbClr val="009900"/>
                </a:solidFill>
                <a:latin typeface="Times New Roman" panose="02020603050405020304" pitchFamily="18" charset="0"/>
                <a:cs typeface="Times New Roman" panose="02020603050405020304" pitchFamily="18" charset="0"/>
              </a:rPr>
              <a:t>ПРОГРАМА</a:t>
            </a:r>
            <a:r>
              <a:rPr lang="en-US" sz="2500" b="1" dirty="0">
                <a:solidFill>
                  <a:srgbClr val="009900"/>
                </a:solidFill>
                <a:latin typeface="Times New Roman" panose="02020603050405020304" pitchFamily="18" charset="0"/>
                <a:cs typeface="Times New Roman" panose="02020603050405020304" pitchFamily="18" charset="0"/>
              </a:rPr>
              <a:t> </a:t>
            </a:r>
            <a:r>
              <a:rPr lang="bg-BG" sz="2500" b="1" dirty="0">
                <a:solidFill>
                  <a:srgbClr val="009900"/>
                </a:solidFill>
                <a:latin typeface="Times New Roman" panose="02020603050405020304" pitchFamily="18" charset="0"/>
                <a:cs typeface="Times New Roman" panose="02020603050405020304" pitchFamily="18" charset="0"/>
              </a:rPr>
              <a:t>„ОКОЛНА СРЕДА“ 2021-2027 г.</a:t>
            </a:r>
            <a:endParaRPr lang="en-US" sz="2500" b="1" dirty="0">
              <a:solidFill>
                <a:srgbClr val="0099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335360" y="1765153"/>
            <a:ext cx="11521280" cy="44517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Специфични условия и изисквания </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(2)</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xmlns="" id="{4731BD81-7FC7-E523-B2D6-C02E3DFA409C}"/>
              </a:ext>
            </a:extLst>
          </p:cNvPr>
          <p:cNvSpPr txBox="1"/>
          <p:nvPr/>
        </p:nvSpPr>
        <p:spPr>
          <a:xfrm>
            <a:off x="191344" y="1619781"/>
            <a:ext cx="11881320" cy="4708981"/>
          </a:xfrm>
          <a:prstGeom prst="rect">
            <a:avLst/>
          </a:prstGeom>
          <a:noFill/>
        </p:spPr>
        <p:txBody>
          <a:bodyPr wrap="square">
            <a:spAutoFit/>
          </a:bodyPr>
          <a:lstStyle/>
          <a:p>
            <a:pPr algn="just">
              <a:spcBef>
                <a:spcPts val="1800"/>
              </a:spcBef>
              <a:spcAft>
                <a:spcPts val="600"/>
              </a:spcAft>
            </a:pPr>
            <a:r>
              <a:rPr lang="bg-BG" sz="2300" b="1" dirty="0">
                <a:latin typeface="Times New Roman" panose="02020603050405020304" pitchFamily="18" charset="0"/>
                <a:cs typeface="Times New Roman" panose="02020603050405020304" pitchFamily="18" charset="0"/>
              </a:rPr>
              <a:t>3. </a:t>
            </a:r>
            <a:r>
              <a:rPr lang="bg-BG" sz="2300" dirty="0">
                <a:latin typeface="Times New Roman" panose="02020603050405020304" pitchFamily="18" charset="0"/>
                <a:cs typeface="Times New Roman" panose="02020603050405020304" pitchFamily="18" charset="0"/>
              </a:rPr>
              <a:t>Допустимо финансиране на </a:t>
            </a:r>
            <a:r>
              <a:rPr lang="bg-BG" sz="2300" b="1" dirty="0">
                <a:latin typeface="Times New Roman" panose="02020603050405020304" pitchFamily="18" charset="0"/>
                <a:cs typeface="Times New Roman" panose="02020603050405020304" pitchFamily="18" charset="0"/>
              </a:rPr>
              <a:t>компостиращи инсталации от открит и закрит тип</a:t>
            </a:r>
            <a:r>
              <a:rPr lang="bg-BG" sz="2300" dirty="0">
                <a:latin typeface="Times New Roman" panose="02020603050405020304" pitchFamily="18" charset="0"/>
                <a:cs typeface="Times New Roman" panose="02020603050405020304" pitchFamily="18" charset="0"/>
              </a:rPr>
              <a:t>;</a:t>
            </a:r>
          </a:p>
          <a:p>
            <a:pPr algn="just">
              <a:spcBef>
                <a:spcPts val="1800"/>
              </a:spcBef>
              <a:spcAft>
                <a:spcPts val="600"/>
              </a:spcAft>
            </a:pPr>
            <a:r>
              <a:rPr lang="bg-BG" sz="2300" b="1" dirty="0">
                <a:latin typeface="Times New Roman" panose="02020603050405020304" pitchFamily="18" charset="0"/>
                <a:cs typeface="Times New Roman" panose="02020603050405020304" pitchFamily="18" charset="0"/>
              </a:rPr>
              <a:t>4. Съпътстваща инфраструктура </a:t>
            </a:r>
            <a:r>
              <a:rPr lang="bg-BG" sz="2300" dirty="0">
                <a:latin typeface="Times New Roman" panose="02020603050405020304" pitchFamily="18" charset="0"/>
                <a:cs typeface="Times New Roman" panose="02020603050405020304" pitchFamily="18" charset="0"/>
              </a:rPr>
              <a:t>– да обслужва само изгражданите обекти;</a:t>
            </a:r>
          </a:p>
          <a:p>
            <a:pPr algn="just">
              <a:spcBef>
                <a:spcPts val="1800"/>
              </a:spcBef>
              <a:spcAft>
                <a:spcPts val="600"/>
              </a:spcAft>
            </a:pPr>
            <a:r>
              <a:rPr lang="bg-BG" sz="2300" b="1" dirty="0">
                <a:latin typeface="Times New Roman" panose="02020603050405020304" pitchFamily="18" charset="0"/>
                <a:cs typeface="Times New Roman" panose="02020603050405020304" pitchFamily="18" charset="0"/>
              </a:rPr>
              <a:t>5. Разделно събиране на биоразградимите битови отпадъци</a:t>
            </a:r>
            <a:r>
              <a:rPr lang="bg-BG" sz="2300" dirty="0">
                <a:latin typeface="Times New Roman" panose="02020603050405020304" pitchFamily="18" charset="0"/>
                <a:cs typeface="Times New Roman" panose="02020603050405020304" pitchFamily="18" charset="0"/>
              </a:rPr>
              <a:t>:</a:t>
            </a:r>
          </a:p>
          <a:p>
            <a:pPr marL="452438" indent="-452438" algn="just">
              <a:spcAft>
                <a:spcPts val="600"/>
              </a:spcAft>
              <a:buFont typeface="Wingdings" panose="05000000000000000000" pitchFamily="2" charset="2"/>
              <a:buChar char="ü"/>
            </a:pPr>
            <a:r>
              <a:rPr lang="bg-BG" sz="2300" dirty="0">
                <a:latin typeface="Times New Roman" panose="02020603050405020304" pitchFamily="18" charset="0"/>
                <a:cs typeface="Times New Roman" panose="02020603050405020304" pitchFamily="18" charset="0"/>
              </a:rPr>
              <a:t>задължително за цялото количество градински и зелени битови биоразградими отпадъци, които са част от потока </a:t>
            </a:r>
            <a:r>
              <a:rPr lang="bg-BG" sz="2300" u="sng" dirty="0">
                <a:latin typeface="Times New Roman" panose="02020603050405020304" pitchFamily="18" charset="0"/>
                <a:cs typeface="Times New Roman" panose="02020603050405020304" pitchFamily="18" charset="0"/>
              </a:rPr>
              <a:t>смесено събирани отпадъци </a:t>
            </a:r>
            <a:r>
              <a:rPr lang="bg-BG" sz="2300" dirty="0">
                <a:latin typeface="Times New Roman" panose="02020603050405020304" pitchFamily="18" charset="0"/>
                <a:cs typeface="Times New Roman" panose="02020603050405020304" pitchFamily="18" charset="0"/>
              </a:rPr>
              <a:t>във всички населени места;</a:t>
            </a:r>
          </a:p>
          <a:p>
            <a:pPr marL="452438" indent="-452438" algn="just">
              <a:spcAft>
                <a:spcPts val="600"/>
              </a:spcAft>
              <a:buFont typeface="Wingdings" panose="05000000000000000000" pitchFamily="2" charset="2"/>
              <a:buChar char="ü"/>
            </a:pPr>
            <a:r>
              <a:rPr lang="bg-BG" sz="2300" dirty="0">
                <a:latin typeface="Times New Roman" panose="02020603050405020304" pitchFamily="18" charset="0"/>
                <a:cs typeface="Times New Roman" panose="02020603050405020304" pitchFamily="18" charset="0"/>
              </a:rPr>
              <a:t>допълнително – хартия, картон, дървесни отпадъци, които не се събират разделно и се предават за депониране.</a:t>
            </a:r>
          </a:p>
          <a:p>
            <a:pPr algn="just">
              <a:spcBef>
                <a:spcPts val="1800"/>
              </a:spcBef>
              <a:spcAft>
                <a:spcPts val="600"/>
              </a:spcAft>
            </a:pPr>
            <a:r>
              <a:rPr lang="bg-BG" sz="2300" b="1" dirty="0">
                <a:latin typeface="Times New Roman" panose="02020603050405020304" pitchFamily="18" charset="0"/>
                <a:cs typeface="Times New Roman" panose="02020603050405020304" pitchFamily="18" charset="0"/>
              </a:rPr>
              <a:t>6. Съоръжения и съдове за събиране и предварително третиране на място</a:t>
            </a:r>
            <a:r>
              <a:rPr lang="bg-BG" sz="2300" dirty="0">
                <a:latin typeface="Times New Roman" panose="02020603050405020304" pitchFamily="18" charset="0"/>
                <a:cs typeface="Times New Roman" panose="02020603050405020304" pitchFamily="18" charset="0"/>
              </a:rPr>
              <a:t> – за обслужване на общински зелени площи и за самостоятелно извършване от граждани или чрез извършване на услуга общините (</a:t>
            </a:r>
            <a:r>
              <a:rPr lang="bg-BG" sz="2300" i="1" dirty="0">
                <a:latin typeface="Times New Roman" panose="02020603050405020304" pitchFamily="18" charset="0"/>
                <a:cs typeface="Times New Roman" panose="02020603050405020304" pitchFamily="18" charset="0"/>
              </a:rPr>
              <a:t>без отдаване под наем и икономическа дейност</a:t>
            </a:r>
            <a:r>
              <a:rPr lang="bg-BG" sz="2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261633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335360" y="1765153"/>
            <a:ext cx="11521280" cy="44517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Специфични условия и изисквания </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(3)</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xmlns="" id="{4731BD81-7FC7-E523-B2D6-C02E3DFA409C}"/>
              </a:ext>
            </a:extLst>
          </p:cNvPr>
          <p:cNvSpPr txBox="1"/>
          <p:nvPr/>
        </p:nvSpPr>
        <p:spPr>
          <a:xfrm>
            <a:off x="335360" y="1342124"/>
            <a:ext cx="11521280" cy="5216813"/>
          </a:xfrm>
          <a:prstGeom prst="rect">
            <a:avLst/>
          </a:prstGeom>
          <a:noFill/>
        </p:spPr>
        <p:txBody>
          <a:bodyPr wrap="square">
            <a:spAutoFit/>
          </a:bodyPr>
          <a:lstStyle/>
          <a:p>
            <a:pPr algn="just"/>
            <a:r>
              <a:rPr lang="bg-BG" sz="2200" b="1" dirty="0">
                <a:latin typeface="Times New Roman" panose="02020603050405020304" pitchFamily="18" charset="0"/>
                <a:cs typeface="Times New Roman" panose="02020603050405020304" pitchFamily="18" charset="0"/>
              </a:rPr>
              <a:t>7. Кандидатстване с предварително (предпроектно) проучване </a:t>
            </a:r>
            <a:r>
              <a:rPr lang="bg-BG" sz="2200" dirty="0">
                <a:latin typeface="Times New Roman" panose="02020603050405020304" pitchFamily="18" charset="0"/>
                <a:cs typeface="Times New Roman" panose="02020603050405020304" pitchFamily="18" charset="0"/>
              </a:rPr>
              <a:t>– изисквания за структура и минимално съдържание:</a:t>
            </a:r>
          </a:p>
          <a:p>
            <a:pPr marL="342900" indent="-342900" algn="just">
              <a:spcBef>
                <a:spcPts val="600"/>
              </a:spcBef>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съгласно глава втора на </a:t>
            </a:r>
            <a:r>
              <a:rPr lang="bg-BG" sz="2200" i="1" dirty="0">
                <a:latin typeface="Times New Roman" panose="02020603050405020304" pitchFamily="18" charset="0"/>
                <a:cs typeface="Times New Roman" panose="02020603050405020304" pitchFamily="18" charset="0"/>
              </a:rPr>
              <a:t>Наредба № 4 от 21 май 2001 г. за обхвата и съдържанието на инвестиционните проекти</a:t>
            </a:r>
            <a:r>
              <a:rPr lang="bg-BG" sz="2200" dirty="0">
                <a:latin typeface="Times New Roman" panose="02020603050405020304" pitchFamily="18" charset="0"/>
                <a:cs typeface="Times New Roman" panose="02020603050405020304" pitchFamily="18" charset="0"/>
              </a:rPr>
              <a:t> за инсталацията за компостиране и за съпътстващата инфраструктура (напр. електропровод, път за достъп до площадката, ВиК);</a:t>
            </a:r>
          </a:p>
          <a:p>
            <a:pPr marL="342900" indent="-342900" algn="just">
              <a:spcBef>
                <a:spcPts val="600"/>
              </a:spcBef>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обосновка за необходимото оборудване за инсталацията за компостиране;</a:t>
            </a:r>
          </a:p>
          <a:p>
            <a:pPr marL="342900" indent="-342900" algn="just">
              <a:spcBef>
                <a:spcPts val="600"/>
              </a:spcBef>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обосновка на броя и вида на необходимите съдове и техника за разделно събиране;</a:t>
            </a:r>
          </a:p>
          <a:p>
            <a:pPr marL="342900" indent="-342900" algn="just">
              <a:spcBef>
                <a:spcPts val="600"/>
              </a:spcBef>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обосновка на предварително третиране на биоразградимите битови отпадъци, в т.ч. необходими съоръжения;</a:t>
            </a:r>
          </a:p>
          <a:p>
            <a:pPr marL="342900" indent="-342900" algn="just">
              <a:spcBef>
                <a:spcPts val="600"/>
              </a:spcBef>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документация за гарантиране на устойчива експлоатация на компостиращата инсталация, в т.ч. </a:t>
            </a:r>
            <a:r>
              <a:rPr lang="bg-BG" sz="2200" i="1" dirty="0">
                <a:latin typeface="Times New Roman" panose="02020603050405020304" pitchFamily="18" charset="0"/>
                <a:cs typeface="Times New Roman" panose="02020603050405020304" pitchFamily="18" charset="0"/>
              </a:rPr>
              <a:t>Схема за контрол на качеството на компоста с приложена Информация за източниците и количествата на разделно събраните битови биоразградими отпадъци спрямо капацитета на инсталацията; План за използване на получения краен продукт – компост; Проучване за нагласите на населението</a:t>
            </a:r>
          </a:p>
        </p:txBody>
      </p:sp>
    </p:spTree>
    <p:extLst>
      <p:ext uri="{BB962C8B-B14F-4D97-AF65-F5344CB8AC3E}">
        <p14:creationId xmlns:p14="http://schemas.microsoft.com/office/powerpoint/2010/main" val="325291079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263352" y="1765154"/>
            <a:ext cx="11377264" cy="435350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1800"/>
              </a:spcBef>
              <a:spcAft>
                <a:spcPts val="600"/>
              </a:spcAft>
            </a:pPr>
            <a:r>
              <a:rPr kumimoji="0" lang="bg-BG"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8. Обявени обществени поръчки </a:t>
            </a:r>
            <a:r>
              <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за основните дейности по проекта, предвидени за изпълнение от външен изпълнител, вкл. по чл. 114 от ЗОП;</a:t>
            </a:r>
          </a:p>
          <a:p>
            <a:pPr lvl="0" algn="just">
              <a:spcBef>
                <a:spcPts val="1800"/>
              </a:spcBef>
              <a:spcAft>
                <a:spcPts val="600"/>
              </a:spcAft>
            </a:pPr>
            <a:r>
              <a:rPr lang="bg-BG" sz="2200" b="1" dirty="0">
                <a:solidFill>
                  <a:prstClr val="black"/>
                </a:solidFill>
                <a:latin typeface="Times New Roman" panose="02020603050405020304" pitchFamily="18" charset="0"/>
                <a:cs typeface="Times New Roman" panose="02020603050405020304" pitchFamily="18" charset="0"/>
              </a:rPr>
              <a:t>  9. Остойностяване въз основа на анализ </a:t>
            </a:r>
            <a:r>
              <a:rPr lang="bg-BG" sz="2200" dirty="0">
                <a:solidFill>
                  <a:prstClr val="black"/>
                </a:solidFill>
                <a:latin typeface="Times New Roman" panose="02020603050405020304" pitchFamily="18" charset="0"/>
                <a:cs typeface="Times New Roman" panose="02020603050405020304" pitchFamily="18" charset="0"/>
              </a:rPr>
              <a:t>(по образец);</a:t>
            </a:r>
          </a:p>
          <a:p>
            <a:pPr marL="630238" lvl="0" indent="-630238" algn="just">
              <a:spcBef>
                <a:spcPts val="1800"/>
              </a:spcBef>
              <a:spcAft>
                <a:spcPts val="600"/>
              </a:spcAft>
            </a:pPr>
            <a:r>
              <a:rPr kumimoji="0" lang="bg-BG"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10. </a:t>
            </a:r>
            <a:r>
              <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Представяне на </a:t>
            </a:r>
            <a:r>
              <a:rPr kumimoji="0" lang="bg-BG"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консолидирана документация за доказване на климатична устойчивост </a:t>
            </a:r>
            <a:r>
              <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(по образец);</a:t>
            </a:r>
          </a:p>
          <a:p>
            <a:pPr lvl="0" algn="just">
              <a:spcBef>
                <a:spcPts val="1800"/>
              </a:spcBef>
              <a:spcAft>
                <a:spcPts val="600"/>
              </a:spcAft>
            </a:pPr>
            <a:r>
              <a:rPr lang="bg-BG" sz="2200" b="1" dirty="0">
                <a:solidFill>
                  <a:prstClr val="black"/>
                </a:solidFill>
                <a:latin typeface="Times New Roman" panose="02020603050405020304" pitchFamily="18" charset="0"/>
                <a:cs typeface="Times New Roman" panose="02020603050405020304" pitchFamily="18" charset="0"/>
              </a:rPr>
              <a:t>11. Обосновка на поддръжката и управлението </a:t>
            </a:r>
            <a:r>
              <a:rPr lang="bg-BG" sz="2200" dirty="0">
                <a:solidFill>
                  <a:prstClr val="black"/>
                </a:solidFill>
                <a:latin typeface="Times New Roman" panose="02020603050405020304" pitchFamily="18" charset="0"/>
                <a:cs typeface="Times New Roman" panose="02020603050405020304" pitchFamily="18" charset="0"/>
              </a:rPr>
              <a:t>на финансираните обекти;</a:t>
            </a:r>
          </a:p>
          <a:p>
            <a:pPr lvl="0" algn="just">
              <a:spcBef>
                <a:spcPts val="1800"/>
              </a:spcBef>
              <a:spcAft>
                <a:spcPts val="600"/>
              </a:spcAft>
            </a:pPr>
            <a:r>
              <a:rPr lang="bg-BG" sz="2200" b="1" dirty="0">
                <a:solidFill>
                  <a:prstClr val="black"/>
                </a:solidFill>
                <a:latin typeface="Times New Roman" panose="02020603050405020304" pitchFamily="18" charset="0"/>
                <a:cs typeface="Times New Roman" panose="02020603050405020304" pitchFamily="18" charset="0"/>
              </a:rPr>
              <a:t>12. Гарантиране на устойчива експлоатация</a:t>
            </a:r>
            <a:r>
              <a:rPr lang="bg-BG" sz="2200" dirty="0">
                <a:solidFill>
                  <a:prstClr val="black"/>
                </a:solidFill>
                <a:latin typeface="Times New Roman" panose="02020603050405020304" pitchFamily="18" charset="0"/>
                <a:cs typeface="Times New Roman" panose="02020603050405020304" pitchFamily="18" charset="0"/>
              </a:rPr>
              <a:t> на компостиращата инсталация;</a:t>
            </a:r>
            <a:endPar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lvl="0" algn="just">
              <a:spcBef>
                <a:spcPts val="1800"/>
              </a:spcBef>
              <a:spcAft>
                <a:spcPts val="600"/>
              </a:spcAft>
            </a:pPr>
            <a:endPar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Специфични условия и изисквания </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(4)</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673528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335360" y="1765153"/>
            <a:ext cx="11521280" cy="44517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lvl="0" algn="just">
              <a:spcBef>
                <a:spcPts val="1800"/>
              </a:spcBef>
              <a:spcAft>
                <a:spcPts val="600"/>
              </a:spcAft>
            </a:pPr>
            <a:endParaRPr kumimoji="0" lang="bg-BG"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Специфични условия и изисквания </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(5)</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xmlns="" id="{4731BD81-7FC7-E523-B2D6-C02E3DFA409C}"/>
              </a:ext>
            </a:extLst>
          </p:cNvPr>
          <p:cNvSpPr txBox="1"/>
          <p:nvPr/>
        </p:nvSpPr>
        <p:spPr>
          <a:xfrm>
            <a:off x="407368" y="1519054"/>
            <a:ext cx="11377264" cy="4770537"/>
          </a:xfrm>
          <a:prstGeom prst="rect">
            <a:avLst/>
          </a:prstGeom>
          <a:noFill/>
        </p:spPr>
        <p:txBody>
          <a:bodyPr wrap="square">
            <a:spAutoFit/>
          </a:bodyPr>
          <a:lstStyle/>
          <a:p>
            <a:pPr marL="273050" indent="-273050" algn="just"/>
            <a:r>
              <a:rPr lang="bg-BG" sz="2200" b="1" dirty="0">
                <a:latin typeface="Times New Roman" panose="02020603050405020304" pitchFamily="18" charset="0"/>
                <a:cs typeface="Times New Roman" panose="02020603050405020304" pitchFamily="18" charset="0"/>
              </a:rPr>
              <a:t>13. При подаване на проектното предложение трябва да са приключили процедурите (с влязъл в сила съответен административен акт) по:</a:t>
            </a:r>
          </a:p>
          <a:p>
            <a:pPr marL="714375" indent="-342900" algn="just">
              <a:spcBef>
                <a:spcPts val="300"/>
              </a:spcBef>
              <a:spcAft>
                <a:spcPts val="300"/>
              </a:spcAft>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устройствено планиране; </a:t>
            </a:r>
          </a:p>
          <a:p>
            <a:pPr marL="714375" indent="-342900" algn="just">
              <a:spcBef>
                <a:spcPts val="300"/>
              </a:spcBef>
              <a:spcAft>
                <a:spcPts val="300"/>
              </a:spcAft>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промяна на предназначението на всички имоти, в които ще се извършват строителни дейности;</a:t>
            </a:r>
          </a:p>
          <a:p>
            <a:pPr marL="714375" indent="-342900" algn="just">
              <a:spcBef>
                <a:spcPts val="300"/>
              </a:spcBef>
              <a:spcAft>
                <a:spcPts val="300"/>
              </a:spcAft>
              <a:buFont typeface="Wingdings" panose="05000000000000000000" pitchFamily="2" charset="2"/>
              <a:buChar char="ü"/>
            </a:pPr>
            <a:r>
              <a:rPr lang="bg-BG" sz="2200" dirty="0">
                <a:latin typeface="Times New Roman" panose="02020603050405020304" pitchFamily="18" charset="0"/>
                <a:cs typeface="Times New Roman" panose="02020603050405020304" pitchFamily="18" charset="0"/>
              </a:rPr>
              <a:t>реда на глава VІ на ЗООС и по чл. 31 от Закона за биологичното разнообразие</a:t>
            </a:r>
          </a:p>
          <a:p>
            <a:pPr marL="357188" indent="-357188" algn="just">
              <a:spcBef>
                <a:spcPts val="2400"/>
              </a:spcBef>
            </a:pPr>
            <a:r>
              <a:rPr lang="bg-BG" sz="2200" b="1" dirty="0">
                <a:latin typeface="Times New Roman" panose="02020603050405020304" pitchFamily="18" charset="0"/>
                <a:cs typeface="Times New Roman" panose="02020603050405020304" pitchFamily="18" charset="0"/>
              </a:rPr>
              <a:t>14. Придобиване на земя и/или учредяване на право на строеж и други ограничени вещни права</a:t>
            </a:r>
          </a:p>
          <a:p>
            <a:pPr algn="just">
              <a:spcBef>
                <a:spcPts val="600"/>
              </a:spcBef>
            </a:pPr>
            <a:r>
              <a:rPr lang="bg-BG" sz="2200" dirty="0">
                <a:latin typeface="Times New Roman" panose="02020603050405020304" pitchFamily="18" charset="0"/>
                <a:cs typeface="Times New Roman" panose="02020603050405020304" pitchFamily="18" charset="0"/>
              </a:rPr>
              <a:t>За случаите на придобиване на земя и искане на възстановяване на разходите следва да се представи и решение на съответния Общински съвет за придобиване на собственост на имот/и с приложена обосновка, въз основа на проучване, за липсата на подходящи общински терени за изграждане на инфраструктурата по проектното предложение.</a:t>
            </a:r>
          </a:p>
        </p:txBody>
      </p:sp>
    </p:spTree>
    <p:extLst>
      <p:ext uri="{BB962C8B-B14F-4D97-AF65-F5344CB8AC3E}">
        <p14:creationId xmlns:p14="http://schemas.microsoft.com/office/powerpoint/2010/main" val="3958156933"/>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921313" y="530113"/>
            <a:ext cx="849516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Б</a:t>
            </a:r>
            <a:r>
              <a:rPr kumimoji="0" lang="bg-BG" sz="2800" b="0" i="0" u="none" strike="noStrike" kern="1200" cap="none" spc="0" normalizeH="0" baseline="0" noProof="0" dirty="0" err="1">
                <a:ln>
                  <a:noFill/>
                </a:ln>
                <a:solidFill>
                  <a:srgbClr val="009900"/>
                </a:solidFill>
                <a:effectLst/>
                <a:uLnTx/>
                <a:uFillTx/>
                <a:latin typeface="Times New Roman" panose="02020603050405020304" pitchFamily="18" charset="0"/>
                <a:ea typeface="+mn-ea"/>
                <a:cs typeface="Times New Roman" panose="02020603050405020304" pitchFamily="18" charset="0"/>
              </a:rPr>
              <a:t>юджет</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 по процедурата</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453336"/>
            <a:ext cx="12192000" cy="404664"/>
          </a:xfrm>
          <a:prstGeom prst="rect">
            <a:avLst/>
          </a:prstGeom>
          <a:noFill/>
        </p:spPr>
      </p:pic>
      <p:sp>
        <p:nvSpPr>
          <p:cNvPr id="15" name="TextBox 14">
            <a:extLst>
              <a:ext uri="{FF2B5EF4-FFF2-40B4-BE49-F238E27FC236}">
                <a16:creationId xmlns:a16="http://schemas.microsoft.com/office/drawing/2014/main" xmlns="" id="{F94962D8-5871-64D6-42EC-1A2EB3E181C3}"/>
              </a:ext>
            </a:extLst>
          </p:cNvPr>
          <p:cNvSpPr txBox="1"/>
          <p:nvPr/>
        </p:nvSpPr>
        <p:spPr>
          <a:xfrm>
            <a:off x="371364" y="1304848"/>
            <a:ext cx="11449272" cy="5486117"/>
          </a:xfrm>
          <a:prstGeom prst="rect">
            <a:avLst/>
          </a:prstGeom>
          <a:noFill/>
        </p:spPr>
        <p:txBody>
          <a:bodyPr wrap="square">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bg-BG" sz="22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1. Общ бюджет по процедурата – 242 890 251 </a:t>
            </a:r>
            <a:r>
              <a:rPr lang="bg-BG" sz="2200" b="1" dirty="0">
                <a:effectLst/>
                <a:latin typeface="Times New Roman" panose="02020603050405020304" pitchFamily="18" charset="0"/>
                <a:ea typeface="Times New Roman" panose="02020603050405020304" pitchFamily="18" charset="0"/>
              </a:rPr>
              <a:t>лв.</a:t>
            </a:r>
            <a:r>
              <a:rPr kumimoji="0" lang="bg-BG"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bg-BG" sz="2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от които:</a:t>
            </a:r>
          </a:p>
          <a:p>
            <a:pPr marL="630238" marR="0" lvl="0" indent="-368300" algn="l" defTabSz="914400" rtl="0" eaLnBrk="1" fontAlgn="auto" latinLnBrk="0" hangingPunct="1">
              <a:lnSpc>
                <a:spcPct val="100000"/>
              </a:lnSpc>
              <a:spcBef>
                <a:spcPts val="300"/>
              </a:spcBef>
              <a:buClrTx/>
              <a:buSzTx/>
              <a:buFont typeface="Wingdings" panose="05000000000000000000" pitchFamily="2" charset="2"/>
              <a:buChar char="ü"/>
              <a:tabLst/>
              <a:defRPr/>
            </a:pPr>
            <a:r>
              <a:rPr lang="bg-BG" sz="2200" dirty="0">
                <a:latin typeface="Times New Roman" panose="02020603050405020304" pitchFamily="18" charset="0"/>
                <a:cs typeface="Times New Roman" panose="02020603050405020304" pitchFamily="18" charset="0"/>
              </a:rPr>
              <a:t>за региона в преход (ЮЗРП) – 14 114 530 лв.;</a:t>
            </a:r>
          </a:p>
          <a:p>
            <a:pPr marL="630238" marR="0" lvl="0" indent="-368300" algn="just" defTabSz="914400" rtl="0" eaLnBrk="1" fontAlgn="auto" latinLnBrk="0" hangingPunct="1">
              <a:lnSpc>
                <a:spcPct val="100000"/>
              </a:lnSpc>
              <a:spcBef>
                <a:spcPts val="300"/>
              </a:spcBef>
              <a:buClrTx/>
              <a:buSzTx/>
              <a:buFont typeface="Wingdings" panose="05000000000000000000" pitchFamily="2" charset="2"/>
              <a:buChar char="ü"/>
              <a:tabLst/>
              <a:defRPr/>
            </a:pPr>
            <a:r>
              <a:rPr lang="bg-BG" sz="2200" dirty="0">
                <a:latin typeface="Times New Roman" panose="02020603050405020304" pitchFamily="18" charset="0"/>
                <a:cs typeface="Times New Roman" panose="02020603050405020304" pitchFamily="18" charset="0"/>
              </a:rPr>
              <a:t>за по-слаборазвитите региони (СЗРП, СЦРП, СИРП, ЮИРП и ЮЦРП) – 228 775 721 лв.</a:t>
            </a:r>
          </a:p>
          <a:p>
            <a:pPr marL="357188" lvl="0" indent="-357188" algn="just">
              <a:spcBef>
                <a:spcPts val="1000"/>
              </a:spcBef>
              <a:defRPr/>
            </a:pPr>
            <a:r>
              <a:rPr kumimoji="0" lang="bg-BG" sz="22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2. Задължително собствено участие – 20% </a:t>
            </a:r>
            <a:r>
              <a:rPr kumimoji="0" lang="bg-BG"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от общия размер на допустимите разходи</a:t>
            </a:r>
          </a:p>
          <a:p>
            <a:pPr lvl="0">
              <a:spcBef>
                <a:spcPts val="1200"/>
              </a:spcBef>
              <a:defRPr/>
            </a:pPr>
            <a:r>
              <a:rPr lang="bg-BG" sz="2200" b="1" dirty="0">
                <a:latin typeface="Times New Roman" panose="02020603050405020304" pitchFamily="18" charset="0"/>
                <a:cs typeface="Times New Roman" panose="02020603050405020304" pitchFamily="18" charset="0"/>
              </a:rPr>
              <a:t>3. ДДС – недопустим разход</a:t>
            </a:r>
            <a:r>
              <a:rPr lang="bg-BG" sz="2200" dirty="0">
                <a:latin typeface="Times New Roman" panose="02020603050405020304" pitchFamily="18" charset="0"/>
                <a:cs typeface="Times New Roman" panose="02020603050405020304" pitchFamily="18" charset="0"/>
              </a:rPr>
              <a:t>.</a:t>
            </a:r>
          </a:p>
          <a:p>
            <a:pPr lvl="0" algn="just">
              <a:spcBef>
                <a:spcPts val="1200"/>
              </a:spcBef>
              <a:spcAft>
                <a:spcPts val="600"/>
              </a:spcAft>
              <a:defRPr/>
            </a:pPr>
            <a:r>
              <a:rPr kumimoji="0" lang="bg-BG" sz="22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4. Максимален размер на проект </a:t>
            </a:r>
            <a:r>
              <a:rPr kumimoji="0" lang="bg-BG"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bg-BG" sz="2200" b="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максимална стойност </a:t>
            </a:r>
            <a:r>
              <a:rPr kumimoji="0" lang="bg-BG" sz="220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за 1 тон разделно събрани и рециклирани биоразградими отпадъци умножена по </a:t>
            </a:r>
            <a:r>
              <a:rPr kumimoji="0" lang="bg-BG" sz="2200" b="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количеството биоразградими битови</a:t>
            </a:r>
            <a:r>
              <a:rPr lang="bg-BG" sz="2200" b="1" dirty="0">
                <a:latin typeface="Times New Roman" panose="02020603050405020304" pitchFamily="18" charset="0"/>
                <a:cs typeface="Times New Roman" panose="02020603050405020304" pitchFamily="18" charset="0"/>
              </a:rPr>
              <a:t> отпадъци</a:t>
            </a:r>
            <a:r>
              <a:rPr lang="bg-BG" sz="2200" dirty="0">
                <a:latin typeface="Times New Roman" panose="02020603050405020304" pitchFamily="18" charset="0"/>
                <a:cs typeface="Times New Roman" panose="02020603050405020304" pitchFamily="18" charset="0"/>
              </a:rPr>
              <a:t> за 1 година, </a:t>
            </a:r>
            <a:r>
              <a:rPr kumimoji="0" lang="bg-BG" sz="220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които ще се събират разделно</a:t>
            </a:r>
            <a:r>
              <a:rPr lang="bg-BG" sz="2200" dirty="0">
                <a:latin typeface="Times New Roman" panose="02020603050405020304" pitchFamily="18" charset="0"/>
                <a:cs typeface="Times New Roman" panose="02020603050405020304" pitchFamily="18" charset="0"/>
              </a:rPr>
              <a:t> и рециклират. </a:t>
            </a:r>
            <a:r>
              <a:rPr kumimoji="0" lang="bg-BG"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p>
          <a:p>
            <a:pPr marL="630238" indent="-3683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максимална стойност – до 807 лв./тон (без ДДС) с включени всички допустими разходи, в т.ч. за подготовка, изпълнение, мерки за повишаване на осведомеността, организация и управление, комуникация и видимост;</a:t>
            </a:r>
          </a:p>
          <a:p>
            <a:pPr marL="630238" indent="-368300" algn="just">
              <a:spcBef>
                <a:spcPts val="3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за определяне на количеството биоразградими битови отпадъци за проектно предложение трябва да се приложи подход, описан в раздел 9 от Условията за кандидатстване и да се представи към ПИП.</a:t>
            </a: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59814" y="9561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63624130"/>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407368" y="1666924"/>
            <a:ext cx="11157986" cy="44517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Строително-монтажни работи (СМР);</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материални активи;</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нематериални активи; </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услуги;</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такси;</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Разходи за провеждане и участие в мероприятия; </a:t>
            </a:r>
          </a:p>
          <a:p>
            <a:pPr marL="447675" marR="0" lvl="0" indent="-447675" algn="just" defTabSz="914400" rtl="0" eaLnBrk="1" fontAlgn="auto" latinLnBrk="0" hangingPunct="1">
              <a:lnSpc>
                <a:spcPct val="100000"/>
              </a:lnSpc>
              <a:spcBef>
                <a:spcPts val="600"/>
              </a:spcBef>
              <a:spcAft>
                <a:spcPts val="600"/>
              </a:spcAft>
              <a:buClrTx/>
              <a:buSzTx/>
              <a:buFont typeface="Wingdings" panose="05000000000000000000" pitchFamily="2" charset="2"/>
              <a:buChar char="ü"/>
              <a:tabLst>
                <a:tab pos="116205" algn="l"/>
              </a:tabLst>
              <a:defRPr/>
            </a:pPr>
            <a:r>
              <a:rPr kumimoji="0" lang="bg-BG" sz="25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Непреки разходи, в т.ч. разходи за организация и управление, разходи за комуникация и видимост и разходи за разработване на документации за възлагане на обществени поръчки по ЗОП.</a:t>
            </a: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Допустими разходи</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716651978"/>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921313" y="530113"/>
            <a:ext cx="849516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Режим на държавни помощи</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192831" y="1440353"/>
            <a:ext cx="11591801" cy="5178341"/>
          </a:xfrm>
          <a:prstGeom prst="rect">
            <a:avLst/>
          </a:prstGeom>
          <a:noFill/>
        </p:spPr>
        <p:txBody>
          <a:bodyPr wrap="square">
            <a:spAutoFit/>
          </a:bodyPr>
          <a:lstStyle/>
          <a:p>
            <a:pPr lvl="0" algn="just">
              <a:spcBef>
                <a:spcPts val="300"/>
              </a:spcBef>
              <a:spcAft>
                <a:spcPts val="600"/>
              </a:spcAft>
              <a:defRPr/>
            </a:pPr>
            <a:r>
              <a:rPr lang="bg-BG" sz="2200" dirty="0">
                <a:latin typeface="Times New Roman" panose="02020603050405020304" pitchFamily="18" charset="0"/>
                <a:cs typeface="Times New Roman" panose="02020603050405020304" pitchFamily="18" charset="0"/>
              </a:rPr>
              <a:t>І. Между УО на ПОС 2021-2027 г. </a:t>
            </a:r>
            <a:r>
              <a:rPr lang="bg-BG" sz="2200" b="1" dirty="0">
                <a:latin typeface="Times New Roman" panose="02020603050405020304" pitchFamily="18" charset="0"/>
                <a:cs typeface="Times New Roman" panose="02020603050405020304" pitchFamily="18" charset="0"/>
              </a:rPr>
              <a:t>и</a:t>
            </a:r>
            <a:r>
              <a:rPr lang="bg-BG" sz="2200" dirty="0">
                <a:latin typeface="Times New Roman" panose="02020603050405020304" pitchFamily="18" charset="0"/>
                <a:cs typeface="Times New Roman" panose="02020603050405020304" pitchFamily="18" charset="0"/>
              </a:rPr>
              <a:t> общините, получатели на БФП по процедурата – </a:t>
            </a:r>
            <a:r>
              <a:rPr lang="bg-BG" sz="2200" i="1" dirty="0">
                <a:latin typeface="Times New Roman" panose="02020603050405020304" pitchFamily="18" charset="0"/>
                <a:cs typeface="Times New Roman" panose="02020603050405020304" pitchFamily="18" charset="0"/>
              </a:rPr>
              <a:t>не представлява държавна помощ</a:t>
            </a:r>
            <a:r>
              <a:rPr lang="bg-BG" sz="2200" dirty="0">
                <a:latin typeface="Times New Roman" panose="02020603050405020304" pitchFamily="18" charset="0"/>
                <a:cs typeface="Times New Roman" panose="02020603050405020304" pitchFamily="18" charset="0"/>
              </a:rPr>
              <a:t>;</a:t>
            </a:r>
          </a:p>
          <a:p>
            <a:pPr lvl="0" algn="just">
              <a:spcBef>
                <a:spcPts val="300"/>
              </a:spcBef>
              <a:spcAft>
                <a:spcPts val="600"/>
              </a:spcAft>
              <a:defRPr/>
            </a:pPr>
            <a:r>
              <a:rPr lang="bg-BG" sz="2200" dirty="0">
                <a:latin typeface="Times New Roman" panose="02020603050405020304" pitchFamily="18" charset="0"/>
                <a:cs typeface="Times New Roman" panose="02020603050405020304" pitchFamily="18" charset="0"/>
              </a:rPr>
              <a:t>ІІ. Между общините, получатели на БФП </a:t>
            </a:r>
            <a:r>
              <a:rPr lang="bg-BG" sz="2200" b="1" dirty="0">
                <a:latin typeface="Times New Roman" panose="02020603050405020304" pitchFamily="18" charset="0"/>
                <a:cs typeface="Times New Roman" panose="02020603050405020304" pitchFamily="18" charset="0"/>
              </a:rPr>
              <a:t>и</a:t>
            </a:r>
            <a:r>
              <a:rPr lang="bg-BG" sz="2200" dirty="0">
                <a:latin typeface="Times New Roman" panose="02020603050405020304" pitchFamily="18" charset="0"/>
                <a:cs typeface="Times New Roman" panose="02020603050405020304" pitchFamily="18" charset="0"/>
              </a:rPr>
              <a:t> изпълнителите на обществени поръчки за подготовка и изграждане на компостиращи инсталации и закупуване на съдове и специализирана техника за разделно събиране на битови биоразградими отпадъци - </a:t>
            </a:r>
            <a:r>
              <a:rPr lang="bg-BG" sz="2200" i="1" dirty="0">
                <a:latin typeface="Times New Roman" panose="02020603050405020304" pitchFamily="18" charset="0"/>
                <a:cs typeface="Times New Roman" panose="02020603050405020304" pitchFamily="18" charset="0"/>
              </a:rPr>
              <a:t>няма риск за конкуренцията на пазара</a:t>
            </a:r>
            <a:r>
              <a:rPr lang="bg-BG" sz="2200" dirty="0">
                <a:latin typeface="Times New Roman" panose="02020603050405020304" pitchFamily="18" charset="0"/>
                <a:cs typeface="Times New Roman" panose="02020603050405020304" pitchFamily="18" charset="0"/>
              </a:rPr>
              <a:t>;</a:t>
            </a:r>
          </a:p>
          <a:p>
            <a:pPr lvl="0" algn="just">
              <a:spcBef>
                <a:spcPts val="300"/>
              </a:spcBef>
              <a:spcAft>
                <a:spcPts val="600"/>
              </a:spcAft>
              <a:defRPr/>
            </a:pPr>
            <a:r>
              <a:rPr lang="bg-BG" sz="2200" dirty="0">
                <a:latin typeface="Times New Roman" panose="02020603050405020304" pitchFamily="18" charset="0"/>
                <a:cs typeface="Times New Roman" panose="02020603050405020304" pitchFamily="18" charset="0"/>
              </a:rPr>
              <a:t>ІІІ. Между общините, собственици на бъдещите инсталации </a:t>
            </a:r>
            <a:r>
              <a:rPr lang="bg-BG" sz="2200" b="1" dirty="0">
                <a:latin typeface="Times New Roman" panose="02020603050405020304" pitchFamily="18" charset="0"/>
                <a:cs typeface="Times New Roman" panose="02020603050405020304" pitchFamily="18" charset="0"/>
              </a:rPr>
              <a:t>и</a:t>
            </a:r>
            <a:r>
              <a:rPr lang="bg-BG" sz="2200" dirty="0">
                <a:latin typeface="Times New Roman" panose="02020603050405020304" pitchFamily="18" charset="0"/>
                <a:cs typeface="Times New Roman" panose="02020603050405020304" pitchFamily="18" charset="0"/>
              </a:rPr>
              <a:t> операторите, на които общините възлагат тяхната експлоатация – </a:t>
            </a:r>
            <a:r>
              <a:rPr lang="bg-BG" sz="2200" i="1" dirty="0">
                <a:latin typeface="Times New Roman" panose="02020603050405020304" pitchFamily="18" charset="0"/>
                <a:cs typeface="Times New Roman" panose="02020603050405020304" pitchFamily="18" charset="0"/>
              </a:rPr>
              <a:t>общините поемат задължението за възлагане на услуга от общ икономически интерес (УОИИ)</a:t>
            </a:r>
          </a:p>
          <a:p>
            <a:pPr lvl="0" algn="just">
              <a:spcBef>
                <a:spcPts val="300"/>
              </a:spcBef>
              <a:spcAft>
                <a:spcPts val="600"/>
              </a:spcAft>
              <a:defRPr/>
            </a:pPr>
            <a:r>
              <a:rPr lang="bg-BG" sz="2200" b="1" dirty="0">
                <a:solidFill>
                  <a:srgbClr val="C00000"/>
                </a:solidFill>
                <a:latin typeface="Times New Roman" panose="02020603050405020304" pitchFamily="18" charset="0"/>
                <a:cs typeface="Times New Roman" panose="02020603050405020304" pitchFamily="18" charset="0"/>
              </a:rPr>
              <a:t>Важно:</a:t>
            </a:r>
            <a:r>
              <a:rPr lang="bg-BG" sz="2200" dirty="0">
                <a:latin typeface="Times New Roman" panose="02020603050405020304" pitchFamily="18" charset="0"/>
                <a:cs typeface="Times New Roman" panose="02020603050405020304" pitchFamily="18" charset="0"/>
              </a:rPr>
              <a:t> Съобразно избраната от общините форма за последваща експлоатация на финансираните по процедурата инсталации, е необходимо те да спазват режима на държавни помощи и съответно актът за възлагане да е в пълно съответствие с правилата. Правото на ползване на предоставената за експлоатация инсталация се остойностява и ще е част от компенсацията за възложената УОИИ.</a:t>
            </a: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3124295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Box 4">
            <a:extLst>
              <a:ext uri="{FF2B5EF4-FFF2-40B4-BE49-F238E27FC236}">
                <a16:creationId xmlns:a16="http://schemas.microsoft.com/office/drawing/2014/main" xmlns="" id="{C26539BE-1B34-FA11-C5F0-2D07ABF9AEB1}"/>
              </a:ext>
            </a:extLst>
          </p:cNvPr>
          <p:cNvSpPr txBox="1"/>
          <p:nvPr/>
        </p:nvSpPr>
        <p:spPr>
          <a:xfrm>
            <a:off x="1487488" y="530113"/>
            <a:ext cx="9012981"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700" dirty="0">
                <a:solidFill>
                  <a:srgbClr val="009900"/>
                </a:solidFill>
                <a:latin typeface="Times New Roman" panose="02020603050405020304" pitchFamily="18" charset="0"/>
                <a:cs typeface="Times New Roman" panose="02020603050405020304" pitchFamily="18" charset="0"/>
              </a:rPr>
              <a:t>Документи за подаване на етап на кандидатстване (1)</a:t>
            </a:r>
            <a:endParaRPr kumimoji="0" lang="en-US" sz="27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191344" y="1279270"/>
            <a:ext cx="11665296" cy="5524589"/>
          </a:xfrm>
          <a:prstGeom prst="rect">
            <a:avLst/>
          </a:prstGeom>
          <a:noFill/>
        </p:spPr>
        <p:txBody>
          <a:bodyPr wrap="square">
            <a:spAutoFit/>
          </a:bodyPr>
          <a:lstStyle/>
          <a:p>
            <a:pPr lvl="0" algn="just">
              <a:defRPr/>
            </a:pPr>
            <a:r>
              <a:rPr lang="bg-BG" sz="2200" dirty="0">
                <a:latin typeface="Times New Roman" panose="02020603050405020304" pitchFamily="18" charset="0"/>
                <a:cs typeface="Times New Roman" panose="02020603050405020304" pitchFamily="18" charset="0"/>
              </a:rPr>
              <a:t>Пълен списък с документите, които се подават на етапа на кандидатстване, се съдържа в раздел 24 от Условията за кандидатстване.</a:t>
            </a:r>
          </a:p>
          <a:p>
            <a:pPr lvl="0" algn="just">
              <a:spcBef>
                <a:spcPts val="1200"/>
              </a:spcBef>
              <a:defRPr/>
            </a:pPr>
            <a:r>
              <a:rPr lang="bg-BG" sz="2200" dirty="0">
                <a:latin typeface="Times New Roman" panose="02020603050405020304" pitchFamily="18" charset="0"/>
                <a:cs typeface="Times New Roman" panose="02020603050405020304" pitchFamily="18" charset="0"/>
              </a:rPr>
              <a:t>Документите се прилагат в пълния им обхват, в т.ч. и приложенията към тях, ако има такива, а ако са публично достъпни се представя информация за линк за достъп: </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Анализ на остойностяването;</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Списък с линкове към сайт на АОП (ЦАИС ЕОП);</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Консолидирана документация за доказване на климатична устойчивост;</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Подписано споразумение за партньорство (ако е приложимо);</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Решения на Общото събрание на регионалното сдружение;</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Решения на общинските съвети;</a:t>
            </a:r>
          </a:p>
          <a:p>
            <a:pPr marL="0" lvl="1" algn="just">
              <a:defRPr/>
            </a:pPr>
            <a:r>
              <a:rPr lang="bg-BG" sz="2200" dirty="0">
                <a:solidFill>
                  <a:srgbClr val="CC3300"/>
                </a:solidFill>
                <a:latin typeface="Times New Roman" panose="02020603050405020304" pitchFamily="18" charset="0"/>
                <a:cs typeface="Times New Roman" panose="02020603050405020304" pitchFamily="18" charset="0"/>
              </a:rPr>
              <a:t>Важно</a:t>
            </a:r>
            <a:r>
              <a:rPr lang="bg-BG" sz="2200" dirty="0">
                <a:latin typeface="Times New Roman" panose="02020603050405020304" pitchFamily="18" charset="0"/>
                <a:cs typeface="Times New Roman" panose="02020603050405020304" pitchFamily="18" charset="0"/>
              </a:rPr>
              <a:t>: В случай че към съответния краен срок за подаване на проектни предложения не е предвидена сесия на ОС, Решенията може да се представят по време на оценката.</a:t>
            </a:r>
          </a:p>
          <a:p>
            <a:pPr marL="342900" lvl="0" indent="-342900" algn="just">
              <a:spcBef>
                <a:spcPts val="600"/>
              </a:spcBef>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одобрена регионална програма за управление на отпадъците или на одобрена общинска програма за управление на отпадъците.</a:t>
            </a: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827265"/>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218335" y="1340608"/>
            <a:ext cx="11665296" cy="5509200"/>
          </a:xfrm>
          <a:prstGeom prst="rect">
            <a:avLst/>
          </a:prstGeom>
          <a:noFill/>
        </p:spPr>
        <p:txBody>
          <a:bodyPr wrap="square">
            <a:spAutoFit/>
          </a:bodyPr>
          <a:lstStyle/>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Документи за собственост и/или за учредени ограничени вещни права;</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Влязъл в сила ПУП;</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Влезли в сила административни актове за променено предназначение на имотите;</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Документ от имащия съответните права за съответната съпътстваща инфраструктура, издаден по реда на приложимата нормативна уредба, за намерение за изграждане/ присъединяване или др. (ако е приложимо);</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Крайни административни актове (решение по ОВОС или решение за преценяване необходимостта от ОВОС/ОС за инвестиционни предложения за проектното предложение);</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Информация за преценяване на необходимостта от ОВОС или доклад за ОВОС;</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Анализ на морфологичния състав и количествата на битовите отпадъци поотделно за всяка от кандидатстващите общини;</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Предварително (прединвестиционно) проучване;</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Обосновка относно липсата на пазарно предлагане на услуги или за недостатъчното предлагане на услуги по разделно събиране, транспортиране и по третиране на битови биоразградими отпадъци в региона за управление на отпадъците;</a:t>
            </a:r>
          </a:p>
          <a:p>
            <a:pPr marL="342900" lvl="0" indent="-342900" algn="jus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Обосновка за поддръжка и управление.</a:t>
            </a:r>
            <a:endParaRPr lang="bg-BG" sz="2000" dirty="0">
              <a:latin typeface="Times New Roman" panose="02020603050405020304" pitchFamily="18" charset="0"/>
              <a:cs typeface="Times New Roman" panose="02020603050405020304" pitchFamily="18" charset="0"/>
            </a:endParaRP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Box 4">
            <a:extLst>
              <a:ext uri="{FF2B5EF4-FFF2-40B4-BE49-F238E27FC236}">
                <a16:creationId xmlns:a16="http://schemas.microsoft.com/office/drawing/2014/main" xmlns="" id="{F64F02FE-1BE3-4479-76C9-ADE4CE8797DE}"/>
              </a:ext>
            </a:extLst>
          </p:cNvPr>
          <p:cNvSpPr txBox="1"/>
          <p:nvPr/>
        </p:nvSpPr>
        <p:spPr>
          <a:xfrm>
            <a:off x="1487488" y="530113"/>
            <a:ext cx="9012981"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700" dirty="0">
                <a:solidFill>
                  <a:srgbClr val="009900"/>
                </a:solidFill>
                <a:latin typeface="Times New Roman" panose="02020603050405020304" pitchFamily="18" charset="0"/>
                <a:cs typeface="Times New Roman" panose="02020603050405020304" pitchFamily="18" charset="0"/>
              </a:rPr>
              <a:t>Документи за подаване на етап на кандидатстване (2)</a:t>
            </a:r>
            <a:endParaRPr kumimoji="0" lang="en-US" sz="27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4978335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487488" y="530113"/>
            <a:ext cx="9012981" cy="5078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700" dirty="0">
                <a:solidFill>
                  <a:srgbClr val="009900"/>
                </a:solidFill>
                <a:latin typeface="Times New Roman" panose="02020603050405020304" pitchFamily="18" charset="0"/>
                <a:cs typeface="Times New Roman" panose="02020603050405020304" pitchFamily="18" charset="0"/>
              </a:rPr>
              <a:t>Подаване на проектно предложение</a:t>
            </a:r>
            <a:endParaRPr kumimoji="0" lang="en-US" sz="27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236914" y="1440353"/>
            <a:ext cx="11665296" cy="4478149"/>
          </a:xfrm>
          <a:prstGeom prst="rect">
            <a:avLst/>
          </a:prstGeom>
          <a:noFill/>
        </p:spPr>
        <p:txBody>
          <a:bodyPr wrap="square">
            <a:spAutoFit/>
          </a:bodyPr>
          <a:lstStyle/>
          <a:p>
            <a:pPr lvl="0" algn="just">
              <a:defRPr/>
            </a:pPr>
            <a:endParaRPr lang="bg-BG" sz="2000" dirty="0">
              <a:latin typeface="Times New Roman" panose="02020603050405020304" pitchFamily="18" charset="0"/>
              <a:cs typeface="Times New Roman" panose="02020603050405020304" pitchFamily="18" charset="0"/>
            </a:endParaRPr>
          </a:p>
          <a:p>
            <a:pPr marL="342900" lvl="0" indent="-342900" algn="just">
              <a:spcBef>
                <a:spcPts val="600"/>
              </a:spcBef>
              <a:spcAft>
                <a:spcPts val="1800"/>
              </a:spcAf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Проектно предложение по процедурата може да бъде подадено от кандидат или от упълномощено от него лице единствено чрез попълване на уеб базиран формуляр за кандидатстване чрез системата ИСУН: </a:t>
            </a:r>
            <a:r>
              <a:rPr lang="bg-BG" sz="2200" dirty="0">
                <a:latin typeface="Times New Roman" panose="02020603050405020304" pitchFamily="18" charset="0"/>
                <a:cs typeface="Times New Roman" panose="02020603050405020304" pitchFamily="18" charset="0"/>
                <a:hlinkClick r:id="rId4"/>
              </a:rPr>
              <a:t>http://eumis2020.government.bg/</a:t>
            </a:r>
            <a:r>
              <a:rPr lang="bg-BG" sz="2200" dirty="0">
                <a:latin typeface="Times New Roman" panose="02020603050405020304" pitchFamily="18" charset="0"/>
                <a:cs typeface="Times New Roman" panose="02020603050405020304" pitchFamily="18" charset="0"/>
              </a:rPr>
              <a:t>. </a:t>
            </a:r>
          </a:p>
          <a:p>
            <a:pPr marL="342900" lvl="0" indent="-342900" algn="just">
              <a:spcBef>
                <a:spcPts val="600"/>
              </a:spcBef>
              <a:spcAft>
                <a:spcPts val="1800"/>
              </a:spcAf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Формулярът за кандидатстване се попълва в ИСУН, като в системата не следва да се прикачва отделен файл.</a:t>
            </a:r>
          </a:p>
          <a:p>
            <a:pPr marL="342900" lvl="0" indent="-342900" algn="just">
              <a:spcBef>
                <a:spcPts val="600"/>
              </a:spcBef>
              <a:spcAft>
                <a:spcPts val="1800"/>
              </a:spcAft>
              <a:buFont typeface="Wingdings" panose="05000000000000000000" pitchFamily="2" charset="2"/>
              <a:buChar char="ü"/>
              <a:defRPr/>
            </a:pPr>
            <a:r>
              <a:rPr lang="bg-BG" sz="2200" dirty="0">
                <a:latin typeface="Times New Roman" panose="02020603050405020304" pitchFamily="18" charset="0"/>
                <a:cs typeface="Times New Roman" panose="02020603050405020304" pitchFamily="18" charset="0"/>
              </a:rPr>
              <a:t>Подробни указания за попълване на формуляра за кандидатстване се съдържат в Приложение № 1 към Условията за кандидатстване – „</a:t>
            </a:r>
            <a:r>
              <a:rPr lang="bg-BG" sz="2200" i="1" dirty="0">
                <a:latin typeface="Times New Roman" panose="02020603050405020304" pitchFamily="18" charset="0"/>
                <a:cs typeface="Times New Roman" panose="02020603050405020304" pitchFamily="18" charset="0"/>
              </a:rPr>
              <a:t>Указания за попълване на Формуляр за кандидатстване и подаване на проект по процедура № BG16FFPR002-2.003 „Мерки за изграждане, разширяване и/или надграждане на общински/регионални системи за разделно събиране и рециклиране на биоразградими отпадъци“ чрез системата ИСУН“</a:t>
            </a:r>
            <a:endParaRPr lang="bg-BG" sz="2000" i="1" dirty="0">
              <a:latin typeface="Times New Roman" panose="02020603050405020304" pitchFamily="18" charset="0"/>
              <a:cs typeface="Times New Roman" panose="02020603050405020304" pitchFamily="18" charset="0"/>
            </a:endParaRP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9958084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NMihova\Desktop\Capture8.jpg">
            <a:extLst>
              <a:ext uri="{FF2B5EF4-FFF2-40B4-BE49-F238E27FC236}">
                <a16:creationId xmlns:a16="http://schemas.microsoft.com/office/drawing/2014/main" xmlns="" id="{7EF67CC3-8793-3DA7-8CB8-E220EDB97E4B}"/>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18" name="Rounded Rectangle 22"/>
          <p:cNvSpPr/>
          <p:nvPr/>
        </p:nvSpPr>
        <p:spPr>
          <a:xfrm>
            <a:off x="1775521" y="1988840"/>
            <a:ext cx="8795179" cy="35813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just" defTabSz="914400" rtl="0" eaLnBrk="1" fontAlgn="auto" latinLnBrk="0" hangingPunct="1">
              <a:lnSpc>
                <a:spcPct val="100000"/>
              </a:lnSpc>
              <a:spcBef>
                <a:spcPts val="1200"/>
              </a:spcBef>
              <a:spcAft>
                <a:spcPts val="600"/>
              </a:spcAft>
              <a:buClrTx/>
              <a:buSzTx/>
              <a:buFontTx/>
              <a:buNone/>
              <a:tabLst/>
              <a:defRPr/>
            </a:pPr>
            <a:endParaRPr kumimoji="0" lang="bg-BG"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cxnSp>
        <p:nvCxnSpPr>
          <p:cNvPr id="10" name="Straight Connector 7">
            <a:extLst>
              <a:ext uri="{FF2B5EF4-FFF2-40B4-BE49-F238E27FC236}">
                <a16:creationId xmlns:a16="http://schemas.microsoft.com/office/drawing/2014/main" xmlns="" id="{4128D264-1499-8E1C-4D7E-098F9F1C5970}"/>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65D11CBF-FB67-0D72-5BBA-5C4AB6BF2C74}"/>
              </a:ext>
            </a:extLst>
          </p:cNvPr>
          <p:cNvSpPr txBox="1"/>
          <p:nvPr/>
        </p:nvSpPr>
        <p:spPr>
          <a:xfrm>
            <a:off x="443372" y="1607304"/>
            <a:ext cx="11305256" cy="4570482"/>
          </a:xfrm>
          <a:prstGeom prst="rect">
            <a:avLst/>
          </a:prstGeom>
          <a:noFill/>
        </p:spPr>
        <p:txBody>
          <a:bodyPr wrap="square">
            <a:spAutoFit/>
          </a:bodyPr>
          <a:lstStyle/>
          <a:p>
            <a:pPr marL="457200" indent="-457200" algn="just">
              <a:spcBef>
                <a:spcPts val="1200"/>
              </a:spcBef>
              <a:spcAft>
                <a:spcPts val="600"/>
              </a:spcAft>
              <a:buFont typeface="Wingdings" panose="05000000000000000000" pitchFamily="2" charset="2"/>
              <a:buChar char="ü"/>
              <a:defRPr/>
            </a:pPr>
            <a:r>
              <a:rPr lang="bg-BG" sz="2300" dirty="0">
                <a:solidFill>
                  <a:prstClr val="black"/>
                </a:solidFill>
                <a:latin typeface="Times New Roman" panose="02020603050405020304" pitchFamily="18" charset="0"/>
                <a:cs typeface="Times New Roman" panose="02020603050405020304" pitchFamily="18" charset="0"/>
              </a:rPr>
              <a:t>Съобразяване изискванията на нормативната уредба за управление на отпадъците и целите към 2030 г.;</a:t>
            </a:r>
          </a:p>
          <a:p>
            <a:pPr marL="457200" marR="0" lvl="0" indent="-457200" algn="just" defTabSz="914400" rtl="0" eaLnBrk="1" fontAlgn="auto" latinLnBrk="0" hangingPunct="1">
              <a:lnSpc>
                <a:spcPct val="100000"/>
              </a:lnSpc>
              <a:spcBef>
                <a:spcPts val="1200"/>
              </a:spcBef>
              <a:spcAft>
                <a:spcPts val="600"/>
              </a:spcAft>
              <a:buClrTx/>
              <a:buSzTx/>
              <a:buFont typeface="Wingdings" panose="05000000000000000000" pitchFamily="2" charset="2"/>
              <a:buChar char="ü"/>
              <a:tabLst/>
              <a:defRPr/>
            </a:pPr>
            <a:r>
              <a:rPr lang="bg-BG" sz="2300" dirty="0">
                <a:solidFill>
                  <a:prstClr val="black"/>
                </a:solidFill>
                <a:latin typeface="Times New Roman" panose="02020603050405020304" pitchFamily="18" charset="0"/>
                <a:cs typeface="Times New Roman" panose="02020603050405020304" pitchFamily="18" charset="0"/>
              </a:rPr>
              <a:t>Съобразяване с изискванията</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на нормативната уредба за финансиране за период 2021-2027 г. – европейска и национална;</a:t>
            </a:r>
          </a:p>
          <a:p>
            <a:pPr marL="457200" indent="-457200" algn="just">
              <a:spcBef>
                <a:spcPts val="1200"/>
              </a:spcBef>
              <a:spcAft>
                <a:spcPts val="600"/>
              </a:spcAft>
              <a:buFont typeface="Wingdings" panose="05000000000000000000" pitchFamily="2" charset="2"/>
              <a:buChar char="ü"/>
              <a:defRPr/>
            </a:pPr>
            <a:r>
              <a:rPr lang="bg-BG" sz="2300" dirty="0">
                <a:solidFill>
                  <a:prstClr val="black"/>
                </a:solidFill>
                <a:latin typeface="Times New Roman" panose="02020603050405020304" pitchFamily="18" charset="0"/>
                <a:cs typeface="Times New Roman" panose="02020603050405020304" pitchFamily="18" charset="0"/>
              </a:rPr>
              <a:t>Съобразяване с идентифицираните потребности в НПУО 2021-2027 г.;</a:t>
            </a:r>
          </a:p>
          <a:p>
            <a:pPr marL="457200" lvl="0" indent="-457200" algn="just">
              <a:spcBef>
                <a:spcPts val="1200"/>
              </a:spcBef>
              <a:spcAft>
                <a:spcPts val="600"/>
              </a:spcAft>
              <a:buFont typeface="Wingdings" panose="05000000000000000000" pitchFamily="2" charset="2"/>
              <a:buChar char="ü"/>
              <a:defRPr/>
            </a:pPr>
            <a:r>
              <a:rPr lang="bg-BG" sz="2300" dirty="0">
                <a:solidFill>
                  <a:prstClr val="black"/>
                </a:solidFill>
                <a:latin typeface="Times New Roman" panose="02020603050405020304" pitchFamily="18" charset="0"/>
                <a:cs typeface="Times New Roman" panose="02020603050405020304" pitchFamily="18" charset="0"/>
              </a:rPr>
              <a:t>Отчитане задълженията при оценка и изпълнение на финансирани проекти; </a:t>
            </a:r>
            <a:endPar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457200" indent="-457200" algn="just">
              <a:spcBef>
                <a:spcPts val="1200"/>
              </a:spcBef>
              <a:spcAft>
                <a:spcPts val="600"/>
              </a:spcAft>
              <a:buFont typeface="Wingdings" panose="05000000000000000000" pitchFamily="2" charset="2"/>
              <a:buChar char="ü"/>
              <a:defRPr/>
            </a:pPr>
            <a:r>
              <a:rPr lang="bg-BG" sz="2300" dirty="0">
                <a:solidFill>
                  <a:prstClr val="black"/>
                </a:solidFill>
                <a:latin typeface="Times New Roman" panose="02020603050405020304" pitchFamily="18" charset="0"/>
                <a:cs typeface="Times New Roman" panose="02020603050405020304" pitchFamily="18" charset="0"/>
              </a:rPr>
              <a:t>Съобразяване с някои условия и изисквания по процедурите по ОПОС 2014-2020 г. с подобен предмет и бенефициенти; </a:t>
            </a:r>
          </a:p>
          <a:p>
            <a:pPr marL="457200" marR="0" lvl="0" indent="-457200" algn="just" defTabSz="914400" rtl="0" eaLnBrk="1" fontAlgn="auto" latinLnBrk="0" hangingPunct="1">
              <a:lnSpc>
                <a:spcPct val="100000"/>
              </a:lnSpc>
              <a:spcBef>
                <a:spcPts val="1200"/>
              </a:spcBef>
              <a:spcAft>
                <a:spcPts val="600"/>
              </a:spcAft>
              <a:buClrTx/>
              <a:buSzTx/>
              <a:buFont typeface="Wingdings" panose="05000000000000000000" pitchFamily="2" charset="2"/>
              <a:buChar char="ü"/>
              <a:tabLst/>
              <a:defRPr/>
            </a:pPr>
            <a:r>
              <a:rPr lang="bg-BG" sz="2300" dirty="0">
                <a:solidFill>
                  <a:prstClr val="black"/>
                </a:solidFill>
                <a:latin typeface="Times New Roman" panose="02020603050405020304" pitchFamily="18" charset="0"/>
                <a:cs typeface="Times New Roman" panose="02020603050405020304" pitchFamily="18" charset="0"/>
              </a:rPr>
              <a:t>Отчитане на научени уроци от финансирането през периода 2014-2020 г.</a:t>
            </a:r>
          </a:p>
        </p:txBody>
      </p:sp>
      <p:grpSp>
        <p:nvGrpSpPr>
          <p:cNvPr id="15" name="Group 14">
            <a:extLst>
              <a:ext uri="{FF2B5EF4-FFF2-40B4-BE49-F238E27FC236}">
                <a16:creationId xmlns:a16="http://schemas.microsoft.com/office/drawing/2014/main" xmlns="" id="{D4D98132-8064-6972-9BDE-CC9C4943308D}"/>
              </a:ext>
            </a:extLst>
          </p:cNvPr>
          <p:cNvGrpSpPr/>
          <p:nvPr/>
        </p:nvGrpSpPr>
        <p:grpSpPr>
          <a:xfrm>
            <a:off x="191344" y="116631"/>
            <a:ext cx="11953328" cy="1323723"/>
            <a:chOff x="191344" y="116631"/>
            <a:chExt cx="11953328" cy="1323723"/>
          </a:xfrm>
        </p:grpSpPr>
        <p:pic>
          <p:nvPicPr>
            <p:cNvPr id="16" name="Picture 15">
              <a:extLst>
                <a:ext uri="{FF2B5EF4-FFF2-40B4-BE49-F238E27FC236}">
                  <a16:creationId xmlns:a16="http://schemas.microsoft.com/office/drawing/2014/main" xmlns="" id="{1C8FEF37-5803-EB3D-0029-54A1F6A4264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a:extLst>
                <a:ext uri="{FF2B5EF4-FFF2-40B4-BE49-F238E27FC236}">
                  <a16:creationId xmlns:a16="http://schemas.microsoft.com/office/drawing/2014/main" xmlns="" id="{A40DCC4B-5060-334A-5C73-D0F20277F0A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4">
            <a:extLst>
              <a:ext uri="{FF2B5EF4-FFF2-40B4-BE49-F238E27FC236}">
                <a16:creationId xmlns:a16="http://schemas.microsoft.com/office/drawing/2014/main" xmlns="" id="{C7B07FD6-2893-0CCE-7979-BE03873FD899}"/>
              </a:ext>
            </a:extLst>
          </p:cNvPr>
          <p:cNvSpPr txBox="1"/>
          <p:nvPr/>
        </p:nvSpPr>
        <p:spPr>
          <a:xfrm>
            <a:off x="1487488" y="528161"/>
            <a:ext cx="9012981"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Подход при подготовка на процедурата</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7286488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921313" y="530113"/>
            <a:ext cx="8423159"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рокове</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457890"/>
            <a:ext cx="12192000" cy="400110"/>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335360" y="1674356"/>
            <a:ext cx="11521280" cy="3847207"/>
          </a:xfrm>
          <a:prstGeom prst="rect">
            <a:avLst/>
          </a:prstGeom>
          <a:noFill/>
        </p:spPr>
        <p:txBody>
          <a:bodyPr wrap="square">
            <a:spAutoFit/>
          </a:bodyPr>
          <a:lstStyle/>
          <a:p>
            <a:pPr marL="457200" marR="0" lvl="0" indent="-457200" algn="just" defTabSz="914400" rtl="0" eaLnBrk="1" fontAlgn="auto" latinLnBrk="0" hangingPunct="1">
              <a:lnSpc>
                <a:spcPct val="100000"/>
              </a:lnSpc>
              <a:spcBef>
                <a:spcPts val="1800"/>
              </a:spcBef>
              <a:spcAft>
                <a:spcPts val="600"/>
              </a:spcAft>
              <a:buClrTx/>
              <a:buSzTx/>
              <a:buFont typeface="Wingdings" panose="05000000000000000000" pitchFamily="2" charset="2"/>
              <a:buChar char="ü"/>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Индикативен срок за обявяване на процедурата – </a:t>
            </a: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март 2024 г.</a:t>
            </a:r>
          </a:p>
          <a:p>
            <a:pPr marL="457200" marR="0" lvl="0" indent="-457200" algn="just" defTabSz="914400" rtl="0" eaLnBrk="1" fontAlgn="auto" latinLnBrk="0" hangingPunct="1">
              <a:lnSpc>
                <a:spcPct val="100000"/>
              </a:lnSpc>
              <a:spcBef>
                <a:spcPts val="1800"/>
              </a:spcBef>
              <a:spcAft>
                <a:spcPts val="600"/>
              </a:spcAft>
              <a:buClrTx/>
              <a:buSzTx/>
              <a:buFont typeface="Wingdings" panose="05000000000000000000" pitchFamily="2" charset="2"/>
              <a:buChar char="ü"/>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Краен срок за кандидатстване: </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 месеца от датата на обявяване</a:t>
            </a:r>
          </a:p>
          <a:p>
            <a:pPr marL="457200" marR="0" lvl="0" indent="-457200" algn="just" defTabSz="914400" rtl="0" eaLnBrk="1" fontAlgn="auto" latinLnBrk="0" hangingPunct="1">
              <a:lnSpc>
                <a:spcPct val="100000"/>
              </a:lnSpc>
              <a:spcBef>
                <a:spcPts val="1800"/>
              </a:spcBef>
              <a:spcAft>
                <a:spcPts val="600"/>
              </a:spcAft>
              <a:buClrTx/>
              <a:buSzTx/>
              <a:buFont typeface="Wingdings" panose="05000000000000000000" pitchFamily="2" charset="2"/>
              <a:buChar char="ü"/>
              <a:tabLst/>
              <a:defRPr/>
            </a:pPr>
            <a:r>
              <a:rPr lang="bg-BG" sz="2300" b="1" dirty="0">
                <a:solidFill>
                  <a:prstClr val="black"/>
                </a:solidFill>
                <a:latin typeface="Times New Roman" panose="02020603050405020304" pitchFamily="18" charset="0"/>
                <a:cs typeface="Times New Roman" panose="02020603050405020304" pitchFamily="18" charset="0"/>
              </a:rPr>
              <a:t>Максимален срок за оценка на подадените проектни предложения</a:t>
            </a:r>
            <a:r>
              <a:rPr lang="bg-BG" sz="2300" dirty="0">
                <a:solidFill>
                  <a:prstClr val="black"/>
                </a:solidFill>
                <a:latin typeface="Times New Roman" panose="02020603050405020304" pitchFamily="18" charset="0"/>
                <a:cs typeface="Times New Roman" panose="02020603050405020304" pitchFamily="18" charset="0"/>
              </a:rPr>
              <a:t>: до 6 месеца от датата на стартиране на оценката</a:t>
            </a:r>
            <a:endPar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1" fontAlgn="auto" latinLnBrk="0" hangingPunct="1">
              <a:lnSpc>
                <a:spcPct val="100000"/>
              </a:lnSpc>
              <a:spcBef>
                <a:spcPts val="1800"/>
              </a:spcBef>
              <a:spcAft>
                <a:spcPts val="600"/>
              </a:spcAft>
              <a:buClrTx/>
              <a:buSzTx/>
              <a:buFont typeface="Wingdings" panose="05000000000000000000" pitchFamily="2" charset="2"/>
              <a:buChar char="ü"/>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Максимален срок за изпълнение на проект: </a:t>
            </a: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до </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30 месеца от сключване на АДБФП, но не по-късно от срока за допустимост на разходите по чл. 63, параграф 2 на Регламент (ЕС) № 2021/1060. След този срок бенефициентът следва да изготви и внесе искане за окончателно плащане по проекта в рамките на 1 месец. </a:t>
            </a:r>
            <a:endPar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1358926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Picture 2" descr="C:\Users\NMihova\Desktop\Capture8.jpg"/>
          <p:cNvPicPr>
            <a:picLocks noChangeAspect="1" noChangeArrowheads="1"/>
          </p:cNvPicPr>
          <p:nvPr/>
        </p:nvPicPr>
        <p:blipFill>
          <a:blip r:embed="rId3"/>
          <a:srcRect/>
          <a:stretch>
            <a:fillRect/>
          </a:stretch>
        </p:blipFill>
        <p:spPr bwMode="auto">
          <a:xfrm>
            <a:off x="47328" y="4551854"/>
            <a:ext cx="12144671" cy="2322469"/>
          </a:xfrm>
          <a:prstGeom prst="rect">
            <a:avLst/>
          </a:prstGeom>
          <a:noFill/>
        </p:spPr>
      </p:pic>
      <p:sp>
        <p:nvSpPr>
          <p:cNvPr id="1048591" name="Title 8"/>
          <p:cNvSpPr>
            <a:spLocks noGrp="1"/>
          </p:cNvSpPr>
          <p:nvPr>
            <p:ph type="ctrTitle"/>
          </p:nvPr>
        </p:nvSpPr>
        <p:spPr>
          <a:xfrm>
            <a:off x="2209800" y="2420889"/>
            <a:ext cx="7772400" cy="1470025"/>
          </a:xfrm>
        </p:spPr>
        <p:txBody>
          <a:bodyPr>
            <a:normAutofit fontScale="90000"/>
          </a:bodyPr>
          <a:lstStyle/>
          <a:p>
            <a:r>
              <a:rPr lang="bg-BG" sz="3600" b="1" dirty="0">
                <a:latin typeface="Times New Roman" panose="02020603050405020304" pitchFamily="18" charset="0"/>
                <a:cs typeface="Times New Roman" panose="02020603050405020304" pitchFamily="18" charset="0"/>
              </a:rPr>
              <a:t/>
            </a:r>
            <a:br>
              <a:rPr lang="bg-BG" sz="3600" b="1" dirty="0">
                <a:latin typeface="Times New Roman" panose="02020603050405020304" pitchFamily="18" charset="0"/>
                <a:cs typeface="Times New Roman" panose="02020603050405020304" pitchFamily="18" charset="0"/>
              </a:rPr>
            </a:br>
            <a:r>
              <a:rPr lang="bg-BG" sz="3600" b="1" dirty="0">
                <a:solidFill>
                  <a:schemeClr val="tx2">
                    <a:lumMod val="75000"/>
                  </a:schemeClr>
                </a:solidFill>
                <a:latin typeface="Times New Roman" panose="02020603050405020304" pitchFamily="18" charset="0"/>
                <a:cs typeface="Times New Roman" panose="02020603050405020304" pitchFamily="18" charset="0"/>
              </a:rPr>
              <a:t>БЛАГОДАРЯ ЗА ВНИМАНИЕТО!</a:t>
            </a:r>
            <a:br>
              <a:rPr lang="bg-BG" sz="3600" b="1" dirty="0">
                <a:solidFill>
                  <a:schemeClr val="tx2">
                    <a:lumMod val="75000"/>
                  </a:schemeClr>
                </a:solidFill>
                <a:latin typeface="Times New Roman" panose="02020603050405020304" pitchFamily="18" charset="0"/>
                <a:cs typeface="Times New Roman" panose="02020603050405020304" pitchFamily="18" charset="0"/>
              </a:rPr>
            </a:br>
            <a:r>
              <a:rPr lang="bg-BG" dirty="0">
                <a:solidFill>
                  <a:schemeClr val="tx2">
                    <a:lumMod val="75000"/>
                  </a:schemeClr>
                </a:solidFill>
                <a:latin typeface="Times New Roman" panose="02020603050405020304" pitchFamily="18" charset="0"/>
                <a:cs typeface="Times New Roman" panose="02020603050405020304" pitchFamily="18" charset="0"/>
              </a:rPr>
              <a:t/>
            </a:r>
            <a:br>
              <a:rPr lang="bg-BG" dirty="0">
                <a:solidFill>
                  <a:schemeClr val="tx2">
                    <a:lumMod val="75000"/>
                  </a:schemeClr>
                </a:solidFill>
                <a:latin typeface="Times New Roman" panose="02020603050405020304" pitchFamily="18" charset="0"/>
                <a:cs typeface="Times New Roman" panose="02020603050405020304" pitchFamily="18" charset="0"/>
              </a:rPr>
            </a:br>
            <a:r>
              <a:rPr lang="en-US"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en-US"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600" dirty="0">
                <a:solidFill>
                  <a:schemeClr val="tx1">
                    <a:lumMod val="65000"/>
                    <a:lumOff val="35000"/>
                  </a:schemeClr>
                </a:solidFill>
                <a:latin typeface="Times New Roman" panose="02020603050405020304" pitchFamily="18" charset="0"/>
                <a:cs typeface="Times New Roman" panose="02020603050405020304" pitchFamily="18" charset="0"/>
              </a:rPr>
            </a:br>
            <a:r>
              <a:rPr lang="en-US" sz="1800" dirty="0">
                <a:solidFill>
                  <a:schemeClr val="tx1">
                    <a:lumMod val="65000"/>
                    <a:lumOff val="35000"/>
                  </a:schemeClr>
                </a:solidFill>
                <a:latin typeface="Times New Roman" panose="02020603050405020304" pitchFamily="18" charset="0"/>
                <a:cs typeface="Times New Roman" panose="02020603050405020304" pitchFamily="18" charset="0"/>
                <a:hlinkClick r:id="rId4"/>
              </a:rPr>
              <a:t>programming@moew.government.bg </a:t>
            </a:r>
            <a: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br>
            <a: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t/>
            </a:r>
            <a:br>
              <a:rPr lang="bg-BG" sz="1800" dirty="0">
                <a:solidFill>
                  <a:schemeClr val="tx1">
                    <a:lumMod val="65000"/>
                    <a:lumOff val="35000"/>
                  </a:schemeClr>
                </a:solidFill>
                <a:latin typeface="Times New Roman" panose="02020603050405020304" pitchFamily="18" charset="0"/>
                <a:cs typeface="Times New Roman" panose="02020603050405020304" pitchFamily="18" charset="0"/>
              </a:rPr>
            </a:br>
            <a:r>
              <a:rPr lang="en-US" sz="1800" dirty="0">
                <a:solidFill>
                  <a:schemeClr val="tx1">
                    <a:lumMod val="65000"/>
                    <a:lumOff val="35000"/>
                  </a:schemeClr>
                </a:solidFill>
                <a:latin typeface="Times New Roman" panose="02020603050405020304" pitchFamily="18" charset="0"/>
                <a:cs typeface="Times New Roman" panose="02020603050405020304" pitchFamily="18" charset="0"/>
                <a:hlinkClick r:id="rId5"/>
              </a:rPr>
              <a:t>https://www.eufunds.bg/bg/opos</a:t>
            </a:r>
            <a:r>
              <a:rPr lang="en-US" sz="1800" dirty="0">
                <a:solidFill>
                  <a:schemeClr val="tx1">
                    <a:lumMod val="65000"/>
                    <a:lumOff val="35000"/>
                  </a:schemeClr>
                </a:solidFill>
                <a:latin typeface="Times New Roman" panose="02020603050405020304" pitchFamily="18" charset="0"/>
                <a:cs typeface="Times New Roman" panose="02020603050405020304" pitchFamily="18" charset="0"/>
              </a:rPr>
              <a:t> </a:t>
            </a:r>
            <a:endParaRPr lang="zh-CN" altLang="en-US"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xmlns="" id="{0960974A-DA2C-4DD4-B63C-7C9931F91848}"/>
              </a:ext>
            </a:extLst>
          </p:cNvPr>
          <p:cNvPicPr>
            <a:picLocks noChangeAspect="1"/>
          </p:cNvPicPr>
          <p:nvPr/>
        </p:nvPicPr>
        <p:blipFill>
          <a:blip r:embed="rId6"/>
          <a:stretch>
            <a:fillRect/>
          </a:stretch>
        </p:blipFill>
        <p:spPr>
          <a:xfrm>
            <a:off x="4727848" y="2420888"/>
            <a:ext cx="2305050" cy="1695450"/>
          </a:xfrm>
          <a:prstGeom prst="rect">
            <a:avLst/>
          </a:prstGeom>
        </p:spPr>
      </p:pic>
      <p:pic>
        <p:nvPicPr>
          <p:cNvPr id="3" name="Picture 2">
            <a:extLst>
              <a:ext uri="{FF2B5EF4-FFF2-40B4-BE49-F238E27FC236}">
                <a16:creationId xmlns:a16="http://schemas.microsoft.com/office/drawing/2014/main" xmlns="" id="{0105D088-DE24-8F99-D63F-B1A7AAB3B5A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302839" y="116631"/>
            <a:ext cx="1841833" cy="148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xmlns="" id="{7AB7FA33-B876-A37C-5ABC-CE0478E8099F}"/>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4701" y="236418"/>
            <a:ext cx="1439398" cy="1470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NMihova\Desktop\Capture8.jpg">
            <a:extLst>
              <a:ext uri="{FF2B5EF4-FFF2-40B4-BE49-F238E27FC236}">
                <a16:creationId xmlns:a16="http://schemas.microsoft.com/office/drawing/2014/main" xmlns="" id="{7EF67CC3-8793-3DA7-8CB8-E220EDB97E4B}"/>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18" name="Rounded Rectangle 22"/>
          <p:cNvSpPr/>
          <p:nvPr/>
        </p:nvSpPr>
        <p:spPr>
          <a:xfrm>
            <a:off x="1775521" y="1988840"/>
            <a:ext cx="8795179" cy="35813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just" defTabSz="914400" rtl="0" eaLnBrk="1" fontAlgn="auto" latinLnBrk="0" hangingPunct="1">
              <a:lnSpc>
                <a:spcPct val="100000"/>
              </a:lnSpc>
              <a:spcBef>
                <a:spcPts val="1200"/>
              </a:spcBef>
              <a:spcAft>
                <a:spcPts val="600"/>
              </a:spcAft>
              <a:buClrTx/>
              <a:buSzTx/>
              <a:buFontTx/>
              <a:buNone/>
              <a:tabLst/>
              <a:defRPr/>
            </a:pPr>
            <a:endParaRPr kumimoji="0" lang="bg-BG"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cxnSp>
        <p:nvCxnSpPr>
          <p:cNvPr id="10" name="Straight Connector 7">
            <a:extLst>
              <a:ext uri="{FF2B5EF4-FFF2-40B4-BE49-F238E27FC236}">
                <a16:creationId xmlns:a16="http://schemas.microsoft.com/office/drawing/2014/main" xmlns="" id="{4128D264-1499-8E1C-4D7E-098F9F1C5970}"/>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65D11CBF-FB67-0D72-5BBA-5C4AB6BF2C74}"/>
              </a:ext>
            </a:extLst>
          </p:cNvPr>
          <p:cNvSpPr txBox="1"/>
          <p:nvPr/>
        </p:nvSpPr>
        <p:spPr>
          <a:xfrm>
            <a:off x="278344" y="1341004"/>
            <a:ext cx="11431270" cy="5332229"/>
          </a:xfrm>
          <a:prstGeom prst="rect">
            <a:avLst/>
          </a:prstGeom>
          <a:noFill/>
        </p:spPr>
        <p:txBody>
          <a:bodyPr wrap="square">
            <a:spAutoFit/>
          </a:bodyPr>
          <a:lstStyle/>
          <a:p>
            <a:pPr marR="0" lvl="0" algn="just" defTabSz="914400" rtl="0" eaLnBrk="1" fontAlgn="auto" latinLnBrk="0" hangingPunct="1">
              <a:lnSpc>
                <a:spcPct val="100000"/>
              </a:lnSpc>
              <a:buClrTx/>
              <a:buSzTx/>
              <a:tabLst/>
              <a:defRPr/>
            </a:pPr>
            <a:r>
              <a:rPr lang="bg-BG" sz="2200" dirty="0">
                <a:solidFill>
                  <a:prstClr val="black"/>
                </a:solidFill>
                <a:latin typeface="Times New Roman" panose="02020603050405020304" pitchFamily="18" charset="0"/>
                <a:cs typeface="Times New Roman" panose="02020603050405020304" pitchFamily="18" charset="0"/>
              </a:rPr>
              <a:t>1. </a:t>
            </a:r>
            <a:r>
              <a:rPr lang="bg-BG" sz="2200" b="1" dirty="0">
                <a:solidFill>
                  <a:prstClr val="black"/>
                </a:solidFill>
                <a:latin typeface="Times New Roman" panose="02020603050405020304" pitchFamily="18" charset="0"/>
                <a:cs typeface="Times New Roman" panose="02020603050405020304" pitchFamily="18" charset="0"/>
              </a:rPr>
              <a:t>Условия за кандидатстване </a:t>
            </a:r>
            <a:r>
              <a:rPr lang="bg-BG" sz="2200" dirty="0">
                <a:solidFill>
                  <a:prstClr val="black"/>
                </a:solidFill>
                <a:latin typeface="Times New Roman" panose="02020603050405020304" pitchFamily="18" charset="0"/>
                <a:cs typeface="Times New Roman" panose="02020603050405020304" pitchFamily="18" charset="0"/>
              </a:rPr>
              <a:t>и приложения:</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Указания за попълване на ФК и подаване на проект чрез ИСУН;</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Анализ на остойностяването – образец;</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Обща декларация – образец;</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Декларация за данни от НСИ – образец;</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Структура и насоки за изготвяне на консолидирана документация за доказване на климатична устойчивост;</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Контролни листа за извършване на проверка относно климатична устойчивост на постъпилите проектните предложения по ПОС 2021-2027 г.</a:t>
            </a:r>
          </a:p>
          <a:p>
            <a:pPr marL="714375" indent="-342900" algn="just">
              <a:spcBef>
                <a:spcPts val="300"/>
              </a:spcBef>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Изисквания за минимално съдържание и обхват на предварително (прединвестиционно) проучване за изграждане на инсталации за компостиране.</a:t>
            </a:r>
          </a:p>
          <a:p>
            <a:pPr marR="0" lvl="0" algn="just" defTabSz="914400" rtl="0" eaLnBrk="1" fontAlgn="auto" latinLnBrk="0" hangingPunct="1">
              <a:lnSpc>
                <a:spcPct val="100000"/>
              </a:lnSpc>
              <a:spcBef>
                <a:spcPts val="1200"/>
              </a:spcBef>
              <a:buClrTx/>
              <a:buSzTx/>
              <a:tabLst/>
              <a:defRPr/>
            </a:pPr>
            <a:r>
              <a:rPr lang="bg-BG" sz="2200" dirty="0">
                <a:solidFill>
                  <a:prstClr val="black"/>
                </a:solidFill>
                <a:latin typeface="Times New Roman" panose="02020603050405020304" pitchFamily="18" charset="0"/>
                <a:cs typeface="Times New Roman" panose="02020603050405020304" pitchFamily="18" charset="0"/>
              </a:rPr>
              <a:t>2. </a:t>
            </a:r>
            <a:r>
              <a:rPr lang="bg-BG" sz="2200" b="1" dirty="0">
                <a:solidFill>
                  <a:prstClr val="black"/>
                </a:solidFill>
                <a:latin typeface="Times New Roman" panose="02020603050405020304" pitchFamily="18" charset="0"/>
                <a:cs typeface="Times New Roman" panose="02020603050405020304" pitchFamily="18" charset="0"/>
              </a:rPr>
              <a:t>Условия за изпълнение </a:t>
            </a:r>
            <a:r>
              <a:rPr lang="bg-BG" sz="2200" dirty="0">
                <a:solidFill>
                  <a:prstClr val="black"/>
                </a:solidFill>
                <a:latin typeface="Times New Roman" panose="02020603050405020304" pitchFamily="18" charset="0"/>
                <a:cs typeface="Times New Roman" panose="02020603050405020304" pitchFamily="18" charset="0"/>
              </a:rPr>
              <a:t>и приложения:</a:t>
            </a:r>
          </a:p>
          <a:p>
            <a:pPr marL="714375" marR="0" lvl="0" indent="-342900" algn="just" fontAlgn="auto">
              <a:lnSpc>
                <a:spcPct val="100000"/>
              </a:lnSpc>
              <a:spcBef>
                <a:spcPts val="300"/>
              </a:spcBef>
              <a:buClrTx/>
              <a:buSzTx/>
              <a:buFont typeface="Wingdings" panose="05000000000000000000" pitchFamily="2" charset="2"/>
              <a:buChar char="ü"/>
              <a:tabLst/>
              <a:defRPr/>
            </a:pPr>
            <a:r>
              <a:rPr lang="bg-BG" sz="2200" dirty="0">
                <a:solidFill>
                  <a:prstClr val="black"/>
                </a:solidFill>
                <a:latin typeface="Times New Roman" panose="02020603050405020304" pitchFamily="18" charset="0"/>
                <a:cs typeface="Times New Roman" panose="02020603050405020304" pitchFamily="18" charset="0"/>
              </a:rPr>
              <a:t>Образец на АДБФП;</a:t>
            </a:r>
          </a:p>
          <a:p>
            <a:pPr marL="714375" marR="0" lvl="0" indent="-342900" algn="just" fontAlgn="auto">
              <a:lnSpc>
                <a:spcPct val="100000"/>
              </a:lnSpc>
              <a:spcBef>
                <a:spcPts val="300"/>
              </a:spcBef>
              <a:buClrTx/>
              <a:buSzTx/>
              <a:buFont typeface="Wingdings" panose="05000000000000000000" pitchFamily="2" charset="2"/>
              <a:buChar char="ü"/>
              <a:tabLst/>
              <a:defRPr/>
            </a:pPr>
            <a:r>
              <a:rPr lang="bg-BG" sz="2200" dirty="0">
                <a:solidFill>
                  <a:prstClr val="black"/>
                </a:solidFill>
                <a:latin typeface="Times New Roman" panose="02020603050405020304" pitchFamily="18" charset="0"/>
                <a:cs typeface="Times New Roman" panose="02020603050405020304" pitchFamily="18" charset="0"/>
              </a:rPr>
              <a:t>Списък на писмените доказателства</a:t>
            </a:r>
          </a:p>
        </p:txBody>
      </p:sp>
      <p:grpSp>
        <p:nvGrpSpPr>
          <p:cNvPr id="15" name="Group 14">
            <a:extLst>
              <a:ext uri="{FF2B5EF4-FFF2-40B4-BE49-F238E27FC236}">
                <a16:creationId xmlns:a16="http://schemas.microsoft.com/office/drawing/2014/main" xmlns="" id="{D4D98132-8064-6972-9BDE-CC9C4943308D}"/>
              </a:ext>
            </a:extLst>
          </p:cNvPr>
          <p:cNvGrpSpPr/>
          <p:nvPr/>
        </p:nvGrpSpPr>
        <p:grpSpPr>
          <a:xfrm>
            <a:off x="191344" y="116631"/>
            <a:ext cx="11953328" cy="1323723"/>
            <a:chOff x="191344" y="116631"/>
            <a:chExt cx="11953328" cy="1323723"/>
          </a:xfrm>
        </p:grpSpPr>
        <p:pic>
          <p:nvPicPr>
            <p:cNvPr id="16" name="Picture 15">
              <a:extLst>
                <a:ext uri="{FF2B5EF4-FFF2-40B4-BE49-F238E27FC236}">
                  <a16:creationId xmlns:a16="http://schemas.microsoft.com/office/drawing/2014/main" xmlns="" id="{1C8FEF37-5803-EB3D-0029-54A1F6A4264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a:extLst>
                <a:ext uri="{FF2B5EF4-FFF2-40B4-BE49-F238E27FC236}">
                  <a16:creationId xmlns:a16="http://schemas.microsoft.com/office/drawing/2014/main" xmlns="" id="{A40DCC4B-5060-334A-5C73-D0F20277F0A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4">
            <a:extLst>
              <a:ext uri="{FF2B5EF4-FFF2-40B4-BE49-F238E27FC236}">
                <a16:creationId xmlns:a16="http://schemas.microsoft.com/office/drawing/2014/main" xmlns="" id="{C7B07FD6-2893-0CCE-7979-BE03873FD899}"/>
              </a:ext>
            </a:extLst>
          </p:cNvPr>
          <p:cNvSpPr txBox="1"/>
          <p:nvPr/>
        </p:nvSpPr>
        <p:spPr>
          <a:xfrm>
            <a:off x="1487488" y="528161"/>
            <a:ext cx="9083212"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Документация по процедурата</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804614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NMihova\Desktop\Capture8.jpg">
            <a:extLst>
              <a:ext uri="{FF2B5EF4-FFF2-40B4-BE49-F238E27FC236}">
                <a16:creationId xmlns:a16="http://schemas.microsoft.com/office/drawing/2014/main" xmlns="" id="{7EF67CC3-8793-3DA7-8CB8-E220EDB97E4B}"/>
              </a:ext>
            </a:extLst>
          </p:cNvPr>
          <p:cNvPicPr>
            <a:picLocks noChangeAspect="1" noChangeArrowheads="1"/>
          </p:cNvPicPr>
          <p:nvPr/>
        </p:nvPicPr>
        <p:blipFill>
          <a:blip r:embed="rId3"/>
          <a:srcRect/>
          <a:stretch>
            <a:fillRect/>
          </a:stretch>
        </p:blipFill>
        <p:spPr bwMode="auto">
          <a:xfrm>
            <a:off x="0" y="6362277"/>
            <a:ext cx="12192000" cy="495723"/>
          </a:xfrm>
          <a:prstGeom prst="rect">
            <a:avLst/>
          </a:prstGeom>
          <a:noFill/>
        </p:spPr>
      </p:pic>
      <p:sp>
        <p:nvSpPr>
          <p:cNvPr id="1048618" name="Rounded Rectangle 22"/>
          <p:cNvSpPr/>
          <p:nvPr/>
        </p:nvSpPr>
        <p:spPr>
          <a:xfrm>
            <a:off x="1775521" y="1988840"/>
            <a:ext cx="8795179" cy="35813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just" defTabSz="914400" rtl="0" eaLnBrk="1" fontAlgn="auto" latinLnBrk="0" hangingPunct="1">
              <a:lnSpc>
                <a:spcPct val="100000"/>
              </a:lnSpc>
              <a:spcBef>
                <a:spcPts val="1200"/>
              </a:spcBef>
              <a:spcAft>
                <a:spcPts val="600"/>
              </a:spcAft>
              <a:buClrTx/>
              <a:buSzTx/>
              <a:buFontTx/>
              <a:buNone/>
              <a:tabLst/>
              <a:defRPr/>
            </a:pPr>
            <a:endParaRPr kumimoji="0" lang="bg-BG"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cxnSp>
        <p:nvCxnSpPr>
          <p:cNvPr id="10" name="Straight Connector 7">
            <a:extLst>
              <a:ext uri="{FF2B5EF4-FFF2-40B4-BE49-F238E27FC236}">
                <a16:creationId xmlns:a16="http://schemas.microsoft.com/office/drawing/2014/main" xmlns="" id="{4128D264-1499-8E1C-4D7E-098F9F1C5970}"/>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65D11CBF-FB67-0D72-5BBA-5C4AB6BF2C74}"/>
              </a:ext>
            </a:extLst>
          </p:cNvPr>
          <p:cNvSpPr txBox="1"/>
          <p:nvPr/>
        </p:nvSpPr>
        <p:spPr>
          <a:xfrm>
            <a:off x="317358" y="1530184"/>
            <a:ext cx="11557284" cy="4832092"/>
          </a:xfrm>
          <a:prstGeom prst="rect">
            <a:avLst/>
          </a:prstGeom>
          <a:noFill/>
        </p:spPr>
        <p:txBody>
          <a:bodyPr wrap="square">
            <a:spAutoFit/>
          </a:bodyPr>
          <a:lstStyle/>
          <a:p>
            <a:pPr marL="0" marR="0" lvl="0" indent="0" algn="just" defTabSz="914400" rtl="0" eaLnBrk="1" fontAlgn="auto" latinLnBrk="0" hangingPunct="1">
              <a:lnSpc>
                <a:spcPct val="100000"/>
              </a:lnSpc>
              <a:spcBef>
                <a:spcPts val="1800"/>
              </a:spcBef>
              <a:spcAft>
                <a:spcPts val="600"/>
              </a:spcAft>
              <a:buClrTx/>
              <a:buSzTx/>
              <a:buFontTx/>
              <a:buNone/>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Процедура </a:t>
            </a:r>
            <a:r>
              <a:rPr lang="bg-BG" sz="2300" b="1" dirty="0">
                <a:effectLst/>
                <a:latin typeface="Times New Roman" panose="02020603050405020304" pitchFamily="18" charset="0"/>
                <a:ea typeface="Times New Roman" panose="02020603050405020304" pitchFamily="18" charset="0"/>
              </a:rPr>
              <a:t>BG16FFPR002-2.003 </a:t>
            </a:r>
            <a:r>
              <a:rPr lang="en-US" sz="2300" dirty="0">
                <a:effectLst/>
                <a:latin typeface="Times New Roman" panose="02020603050405020304" pitchFamily="18" charset="0"/>
                <a:ea typeface="Times New Roman" panose="02020603050405020304" pitchFamily="18" charset="0"/>
              </a:rPr>
              <a:t>–</a:t>
            </a: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директно предоставяне на </a:t>
            </a:r>
            <a:r>
              <a:rPr lang="bg-BG" sz="2300" dirty="0">
                <a:solidFill>
                  <a:prstClr val="black"/>
                </a:solidFill>
                <a:latin typeface="Times New Roman" panose="02020603050405020304" pitchFamily="18" charset="0"/>
                <a:cs typeface="Times New Roman" panose="02020603050405020304" pitchFamily="18" charset="0"/>
              </a:rPr>
              <a:t>БФП</a:t>
            </a: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към общини за подпомагане изпълнението на задълженията им по управление на битовите биоразградими отпадъци.</a:t>
            </a:r>
          </a:p>
          <a:p>
            <a:pPr marL="0" marR="0" lvl="0" indent="0" algn="just" defTabSz="914400" rtl="0" eaLnBrk="1" fontAlgn="auto" latinLnBrk="0" hangingPunct="1">
              <a:lnSpc>
                <a:spcPct val="100000"/>
              </a:lnSpc>
              <a:spcBef>
                <a:spcPts val="1800"/>
              </a:spcBef>
              <a:spcAft>
                <a:spcPts val="600"/>
              </a:spcAft>
              <a:buClrTx/>
              <a:buSzTx/>
              <a:buFontTx/>
              <a:buNone/>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Цел: </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принос към изпълнение на изискванията (след 2023 г.) за:</a:t>
            </a:r>
          </a:p>
          <a:p>
            <a:pPr marL="342900" marR="0" lvl="0" indent="-342900" algn="just" defTabSz="914400" rtl="0" eaLnBrk="1" fontAlgn="auto" latinLnBrk="0" hangingPunct="1">
              <a:lnSpc>
                <a:spcPct val="100000"/>
              </a:lnSpc>
              <a:spcAft>
                <a:spcPts val="600"/>
              </a:spcAft>
              <a:buClrTx/>
              <a:buSzTx/>
              <a:buFont typeface="Wingdings" panose="05000000000000000000" pitchFamily="2" charset="2"/>
              <a:buChar char="ü"/>
              <a:tabLst/>
              <a:defRPr/>
            </a:pP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задължително разделно събиране на биоотпадъците</a:t>
            </a:r>
            <a:r>
              <a:rPr lang="bg-BG" sz="2300" dirty="0">
                <a:solidFill>
                  <a:prstClr val="black"/>
                </a:solidFill>
                <a:latin typeface="Times New Roman" panose="02020603050405020304" pitchFamily="18" charset="0"/>
                <a:cs typeface="Times New Roman" panose="02020603050405020304" pitchFamily="18" charset="0"/>
              </a:rPr>
              <a:t>;</a:t>
            </a:r>
            <a:endPar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Aft>
                <a:spcPts val="600"/>
              </a:spcAft>
              <a:buClrTx/>
              <a:buSzTx/>
              <a:buFont typeface="Wingdings" panose="05000000000000000000" pitchFamily="2" charset="2"/>
              <a:buChar char="ü"/>
              <a:tabLst/>
              <a:defRPr/>
            </a:pP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постигане  целите за разделно събиране и рециклиране към 2030 г.; </a:t>
            </a:r>
          </a:p>
          <a:p>
            <a:pPr marL="342900" marR="0" lvl="0" indent="-342900" algn="just" defTabSz="914400" rtl="0" eaLnBrk="1" fontAlgn="auto" latinLnBrk="0" hangingPunct="1">
              <a:lnSpc>
                <a:spcPct val="100000"/>
              </a:lnSpc>
              <a:spcAft>
                <a:spcPts val="600"/>
              </a:spcAft>
              <a:buClrTx/>
              <a:buSzTx/>
              <a:buFont typeface="Wingdings" panose="05000000000000000000" pitchFamily="2" charset="2"/>
              <a:buChar char="ü"/>
              <a:tabLst/>
              <a:defRPr/>
            </a:pP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намаляване на количествата депонирани битови отпадъци.</a:t>
            </a:r>
          </a:p>
          <a:p>
            <a:pPr marL="0" marR="0" lvl="0" indent="0" algn="just" defTabSz="914400" rtl="0" eaLnBrk="1" fontAlgn="auto" latinLnBrk="0" hangingPunct="1">
              <a:lnSpc>
                <a:spcPct val="100000"/>
              </a:lnSpc>
              <a:spcBef>
                <a:spcPts val="1800"/>
              </a:spcBef>
              <a:spcAft>
                <a:spcPts val="600"/>
              </a:spcAft>
              <a:buClrTx/>
              <a:buSzTx/>
              <a:buFontTx/>
              <a:buNone/>
              <a:tabLst/>
              <a:defRPr/>
            </a:pP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Очаквани резултати: </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изградени и въведени в експлоатация общински системи за разделно събиране на биоразградимите битови отпадъци и  изграждане/ надграждане на общински инсталации за компостиране на разделно събрани биоразградими битови отпадъци.</a:t>
            </a:r>
          </a:p>
        </p:txBody>
      </p:sp>
      <p:grpSp>
        <p:nvGrpSpPr>
          <p:cNvPr id="15" name="Group 14">
            <a:extLst>
              <a:ext uri="{FF2B5EF4-FFF2-40B4-BE49-F238E27FC236}">
                <a16:creationId xmlns:a16="http://schemas.microsoft.com/office/drawing/2014/main" xmlns="" id="{D4D98132-8064-6972-9BDE-CC9C4943308D}"/>
              </a:ext>
            </a:extLst>
          </p:cNvPr>
          <p:cNvGrpSpPr/>
          <p:nvPr/>
        </p:nvGrpSpPr>
        <p:grpSpPr>
          <a:xfrm>
            <a:off x="191344" y="116631"/>
            <a:ext cx="11953328" cy="1323723"/>
            <a:chOff x="191344" y="116631"/>
            <a:chExt cx="11953328" cy="1323723"/>
          </a:xfrm>
        </p:grpSpPr>
        <p:pic>
          <p:nvPicPr>
            <p:cNvPr id="16" name="Picture 15">
              <a:extLst>
                <a:ext uri="{FF2B5EF4-FFF2-40B4-BE49-F238E27FC236}">
                  <a16:creationId xmlns:a16="http://schemas.microsoft.com/office/drawing/2014/main" xmlns="" id="{1C8FEF37-5803-EB3D-0029-54A1F6A4264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a:extLst>
                <a:ext uri="{FF2B5EF4-FFF2-40B4-BE49-F238E27FC236}">
                  <a16:creationId xmlns:a16="http://schemas.microsoft.com/office/drawing/2014/main" xmlns="" id="{A40DCC4B-5060-334A-5C73-D0F20277F0A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4">
            <a:extLst>
              <a:ext uri="{FF2B5EF4-FFF2-40B4-BE49-F238E27FC236}">
                <a16:creationId xmlns:a16="http://schemas.microsoft.com/office/drawing/2014/main" xmlns="" id="{C7B07FD6-2893-0CCE-7979-BE03873FD899}"/>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Цел и очаквани резултати</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221904" y="1594248"/>
            <a:ext cx="11803322" cy="462265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0"/>
              </a:spcBef>
              <a:tabLst>
                <a:tab pos="116205" algn="l"/>
              </a:tabLst>
              <a:defRPr/>
            </a:pP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Отчитане изпълнението на проектите – чрез задължителни </a:t>
            </a:r>
            <a:r>
              <a:rPr lang="bg-BG" sz="2300" dirty="0">
                <a:solidFill>
                  <a:prstClr val="black"/>
                </a:solidFill>
                <a:latin typeface="Times New Roman" panose="02020603050405020304" pitchFamily="18" charset="0"/>
                <a:cs typeface="Times New Roman" panose="02020603050405020304" pitchFamily="18" charset="0"/>
              </a:rPr>
              <a:t> </a:t>
            </a: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индикатори (показатели):</a:t>
            </a:r>
          </a:p>
          <a:p>
            <a:pPr lvl="0" algn="just">
              <a:spcBef>
                <a:spcPts val="1800"/>
              </a:spcBef>
              <a:spcAft>
                <a:spcPts val="600"/>
              </a:spcAft>
              <a:tabLst>
                <a:tab pos="116205" algn="l"/>
              </a:tabLst>
              <a:defRPr/>
            </a:pP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За резултат (показател за резултат по </a:t>
            </a:r>
            <a:r>
              <a:rPr lang="bg-BG" sz="2300" dirty="0">
                <a:solidFill>
                  <a:prstClr val="black"/>
                </a:solidFill>
                <a:latin typeface="Times New Roman" panose="02020603050405020304" pitchFamily="18" charset="0"/>
                <a:cs typeface="Times New Roman" panose="02020603050405020304" pitchFamily="18" charset="0"/>
              </a:rPr>
              <a:t>приоритет „Отпадъци“ на ПОС 2021-2027</a:t>
            </a: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987425" indent="-457200" algn="just">
              <a:spcBef>
                <a:spcPts val="600"/>
              </a:spcBef>
              <a:buFont typeface="Wingdings" panose="05000000000000000000" pitchFamily="2" charset="2"/>
              <a:buChar char="ü"/>
              <a:tabLst>
                <a:tab pos="115888" algn="l"/>
                <a:tab pos="357188" algn="l"/>
              </a:tabLst>
              <a:defRPr/>
            </a:pPr>
            <a:r>
              <a:rPr lang="bg-BG" sz="2300" b="1" dirty="0">
                <a:solidFill>
                  <a:prstClr val="black"/>
                </a:solidFill>
                <a:latin typeface="Times New Roman" panose="02020603050405020304" pitchFamily="18" charset="0"/>
                <a:cs typeface="Times New Roman" panose="02020603050405020304" pitchFamily="18" charset="0"/>
              </a:rPr>
              <a:t>Отпадъци, събрани разделно – т/год. </a:t>
            </a:r>
          </a:p>
          <a:p>
            <a:pPr marL="987425" indent="-457200" algn="just">
              <a:spcBef>
                <a:spcPts val="600"/>
              </a:spcBef>
              <a:buFont typeface="Wingdings" panose="05000000000000000000" pitchFamily="2" charset="2"/>
              <a:buChar char="ü"/>
              <a:tabLst>
                <a:tab pos="115888" algn="l"/>
                <a:tab pos="357188" algn="l"/>
              </a:tabLst>
              <a:defRPr/>
            </a:pPr>
            <a:r>
              <a:rPr lang="bg-BG" sz="2300" b="1" dirty="0">
                <a:solidFill>
                  <a:prstClr val="black"/>
                </a:solidFill>
                <a:latin typeface="Times New Roman" panose="02020603050405020304" pitchFamily="18" charset="0"/>
                <a:cs typeface="Times New Roman" panose="02020603050405020304" pitchFamily="18" charset="0"/>
              </a:rPr>
              <a:t>Рециклирани отпадъци – т/год. </a:t>
            </a:r>
          </a:p>
          <a:p>
            <a:pPr lvl="0" algn="just">
              <a:spcBef>
                <a:spcPts val="1800"/>
              </a:spcBef>
              <a:spcAft>
                <a:spcPts val="600"/>
              </a:spcAft>
              <a:tabLst>
                <a:tab pos="116205" algn="l"/>
              </a:tabLst>
              <a:defRPr/>
            </a:pP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За изпълнение (</a:t>
            </a:r>
            <a:r>
              <a:rPr lang="bg-BG" sz="2300" dirty="0">
                <a:solidFill>
                  <a:prstClr val="black"/>
                </a:solidFill>
                <a:latin typeface="Times New Roman" panose="02020603050405020304" pitchFamily="18" charset="0"/>
                <a:cs typeface="Times New Roman" panose="02020603050405020304" pitchFamily="18" charset="0"/>
              </a:rPr>
              <a:t>показател за краен продукт по приоритет „Отпадъци“ на ПОС 2021-2027)</a:t>
            </a:r>
            <a:r>
              <a:rPr kumimoji="0" lang="bg-BG" sz="230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987425" marR="0" lvl="0" indent="-457200" algn="just" fontAlgn="auto">
              <a:spcBef>
                <a:spcPts val="600"/>
              </a:spcBef>
              <a:buClrTx/>
              <a:buSzTx/>
              <a:buFont typeface="Wingdings" panose="05000000000000000000" pitchFamily="2" charset="2"/>
              <a:buChar char="ü"/>
              <a:tabLst>
                <a:tab pos="115888" algn="l"/>
                <a:tab pos="357188" algn="l"/>
              </a:tabLst>
              <a:defRPr/>
            </a:pPr>
            <a:r>
              <a:rPr lang="bg-BG" sz="2300" b="1" dirty="0">
                <a:solidFill>
                  <a:prstClr val="black"/>
                </a:solidFill>
                <a:latin typeface="Times New Roman" panose="02020603050405020304" pitchFamily="18" charset="0"/>
                <a:cs typeface="Times New Roman" panose="02020603050405020304" pitchFamily="18" charset="0"/>
              </a:rPr>
              <a:t>Допълнителен капацитет за рециклиране на отпадъци </a:t>
            </a:r>
            <a:r>
              <a:rPr lang="bg-BG" sz="2300" dirty="0">
                <a:solidFill>
                  <a:prstClr val="black"/>
                </a:solidFill>
                <a:latin typeface="Times New Roman" panose="02020603050405020304" pitchFamily="18" charset="0"/>
                <a:cs typeface="Times New Roman" panose="02020603050405020304" pitchFamily="18" charset="0"/>
              </a:rPr>
              <a:t>– т/год. </a:t>
            </a:r>
          </a:p>
          <a:p>
            <a:pPr marL="987425" marR="0" lvl="0" indent="-457200" algn="just" fontAlgn="auto">
              <a:spcBef>
                <a:spcPts val="600"/>
              </a:spcBef>
              <a:buClrTx/>
              <a:buSzTx/>
              <a:buFont typeface="Wingdings" panose="05000000000000000000" pitchFamily="2" charset="2"/>
              <a:buChar char="ü"/>
              <a:tabLst>
                <a:tab pos="115888" algn="l"/>
                <a:tab pos="357188" algn="l"/>
              </a:tabLst>
              <a:defRPr/>
            </a:pPr>
            <a:r>
              <a:rPr lang="bg-BG" sz="2300" b="1" dirty="0">
                <a:solidFill>
                  <a:prstClr val="black"/>
                </a:solidFill>
                <a:latin typeface="Times New Roman" panose="02020603050405020304" pitchFamily="18" charset="0"/>
                <a:cs typeface="Times New Roman" panose="02020603050405020304" pitchFamily="18" charset="0"/>
              </a:rPr>
              <a:t>Инвестиции в съоръжения за разделно събиране на отпадъци </a:t>
            </a:r>
            <a:r>
              <a:rPr lang="bg-BG" sz="2300" dirty="0">
                <a:solidFill>
                  <a:prstClr val="black"/>
                </a:solidFill>
                <a:latin typeface="Times New Roman" panose="02020603050405020304" pitchFamily="18" charset="0"/>
                <a:cs typeface="Times New Roman" panose="02020603050405020304" pitchFamily="18" charset="0"/>
              </a:rPr>
              <a:t>– евро</a:t>
            </a:r>
          </a:p>
          <a:p>
            <a:pPr marR="0" lvl="0" algn="just" defTabSz="914400" rtl="0" eaLnBrk="1" fontAlgn="auto" latinLnBrk="0" hangingPunct="1">
              <a:lnSpc>
                <a:spcPct val="100000"/>
              </a:lnSpc>
              <a:spcBef>
                <a:spcPts val="2400"/>
              </a:spcBef>
              <a:spcAft>
                <a:spcPts val="600"/>
              </a:spcAft>
              <a:buClrTx/>
              <a:buSzTx/>
              <a:tabLst>
                <a:tab pos="115888" algn="l"/>
                <a:tab pos="357188" algn="l"/>
              </a:tabLst>
              <a:defRPr/>
            </a:pPr>
            <a:r>
              <a:rPr kumimoji="0" lang="bg-BG" sz="2300" b="1" i="0" u="none" strike="noStrike" kern="1200" cap="none" spc="0" normalizeH="0" baseline="0" dirty="0">
                <a:ln>
                  <a:noFill/>
                </a:ln>
                <a:solidFill>
                  <a:srgbClr val="C00000"/>
                </a:solidFill>
                <a:effectLst/>
                <a:uLnTx/>
                <a:uFillTx/>
                <a:latin typeface="Times New Roman" panose="02020603050405020304" pitchFamily="18" charset="0"/>
                <a:ea typeface="+mn-ea"/>
                <a:cs typeface="Times New Roman" panose="02020603050405020304" pitchFamily="18" charset="0"/>
              </a:rPr>
              <a:t>Важно: </a:t>
            </a:r>
            <a:r>
              <a:rPr kumimoji="0" lang="bg-BG" sz="23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Бенефициентите обосновават целеви стойности на индикаторите, обвързани и съответстващи на  данните и параметрите на проектното предложение. </a:t>
            </a: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Индикатори (показатели)</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8204226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921313" y="530113"/>
            <a:ext cx="849516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Конкретни бенефициенти</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457890"/>
            <a:ext cx="12192000" cy="400110"/>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227348" y="1832493"/>
            <a:ext cx="11773308" cy="4026743"/>
          </a:xfrm>
          <a:prstGeom prst="rect">
            <a:avLst/>
          </a:prstGeom>
          <a:noFill/>
        </p:spPr>
        <p:txBody>
          <a:bodyPr wrap="square">
            <a:spAutoFit/>
          </a:bodyPr>
          <a:lstStyle/>
          <a:p>
            <a:pPr marR="0" lvl="0" algn="just" defTabSz="914400" rtl="0" eaLnBrk="1" fontAlgn="auto" latinLnBrk="0" hangingPunct="1">
              <a:lnSpc>
                <a:spcPct val="100000"/>
              </a:lnSpc>
              <a:spcBef>
                <a:spcPts val="1800"/>
              </a:spcBef>
              <a:spcAft>
                <a:spcPts val="600"/>
              </a:spcAft>
              <a:buClrTx/>
              <a:buSzTx/>
              <a:tabLst/>
              <a:defRPr/>
            </a:pPr>
            <a:r>
              <a:rPr lang="bg-BG" sz="2300" b="1" dirty="0">
                <a:solidFill>
                  <a:prstClr val="black"/>
                </a:solidFill>
                <a:latin typeface="Times New Roman" panose="02020603050405020304" pitchFamily="18" charset="0"/>
                <a:cs typeface="Times New Roman" panose="02020603050405020304" pitchFamily="18" charset="0"/>
              </a:rPr>
              <a:t>Конкретни</a:t>
            </a:r>
            <a:r>
              <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бенефициенти: </a:t>
            </a: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167 общини от 33 РСУО, </a:t>
            </a:r>
            <a:r>
              <a:rPr kumimoji="0" lang="bg-BG" sz="2300" b="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които:</a:t>
            </a:r>
          </a:p>
          <a:p>
            <a:pPr marL="809625" marR="0" lvl="0" indent="-357188" algn="just" fontAlgn="auto">
              <a:lnSpc>
                <a:spcPct val="100000"/>
              </a:lnSpc>
              <a:spcBef>
                <a:spcPts val="300"/>
              </a:spcBef>
              <a:spcAft>
                <a:spcPts val="400"/>
              </a:spcAft>
              <a:buClrTx/>
              <a:buSzTx/>
              <a:buFont typeface="Wingdings" panose="05000000000000000000" pitchFamily="2" charset="2"/>
              <a:buChar char="ü"/>
              <a:tabLst/>
              <a:defRPr/>
            </a:pPr>
            <a:r>
              <a:rPr lang="bg-BG" sz="2300" dirty="0">
                <a:solidFill>
                  <a:prstClr val="black"/>
                </a:solidFill>
                <a:latin typeface="Times New Roman" panose="02020603050405020304" pitchFamily="18" charset="0"/>
                <a:cs typeface="Times New Roman" panose="02020603050405020304" pitchFamily="18" charset="0"/>
              </a:rPr>
              <a:t>са включени в Приложение № 8 на НПУО 2021-2028 г. и</a:t>
            </a:r>
          </a:p>
          <a:p>
            <a:pPr marL="809625" marR="0" lvl="0" indent="-357188" algn="just" fontAlgn="auto">
              <a:lnSpc>
                <a:spcPct val="100000"/>
              </a:lnSpc>
              <a:spcBef>
                <a:spcPts val="300"/>
              </a:spcBef>
              <a:spcAft>
                <a:spcPts val="400"/>
              </a:spcAft>
              <a:buClrTx/>
              <a:buSzTx/>
              <a:buFont typeface="Wingdings" panose="05000000000000000000" pitchFamily="2" charset="2"/>
              <a:buChar char="ü"/>
              <a:tabLst/>
              <a:defRPr/>
            </a:pPr>
            <a:r>
              <a:rPr lang="bg-BG" sz="2300" dirty="0">
                <a:solidFill>
                  <a:prstClr val="black"/>
                </a:solidFill>
                <a:latin typeface="Times New Roman" panose="02020603050405020304" pitchFamily="18" charset="0"/>
                <a:cs typeface="Times New Roman" panose="02020603050405020304" pitchFamily="18" charset="0"/>
              </a:rPr>
              <a:t>не са получили средства от ОПОС 2014-2020 г. за изграждане на инсталации              за предварително третиране на смесено събрани битови отпадъци</a:t>
            </a:r>
          </a:p>
          <a:p>
            <a:pPr marR="0" lvl="0" algn="just" defTabSz="914400" rtl="0" eaLnBrk="1" fontAlgn="auto" latinLnBrk="0" hangingPunct="1">
              <a:lnSpc>
                <a:spcPct val="100000"/>
              </a:lnSpc>
              <a:spcBef>
                <a:spcPts val="1800"/>
              </a:spcBef>
              <a:spcAft>
                <a:spcPts val="600"/>
              </a:spcAft>
              <a:buClrTx/>
              <a:buSzTx/>
              <a:tabLst/>
              <a:defRPr/>
            </a:pPr>
            <a:endParaRPr lang="bg-BG" sz="2300" dirty="0">
              <a:solidFill>
                <a:prstClr val="black"/>
              </a:solidFill>
              <a:latin typeface="Times New Roman" panose="02020603050405020304" pitchFamily="18" charset="0"/>
              <a:cs typeface="Times New Roman" panose="02020603050405020304" pitchFamily="18" charset="0"/>
            </a:endParaRPr>
          </a:p>
          <a:p>
            <a:pPr marR="0" lvl="0" algn="just" defTabSz="914400" rtl="0" eaLnBrk="1" fontAlgn="auto" latinLnBrk="0" hangingPunct="1">
              <a:lnSpc>
                <a:spcPct val="100000"/>
              </a:lnSpc>
              <a:spcBef>
                <a:spcPts val="1800"/>
              </a:spcBef>
              <a:spcAft>
                <a:spcPts val="600"/>
              </a:spcAft>
              <a:buClrTx/>
              <a:buSzTx/>
              <a:tabLst/>
              <a:defRPr/>
            </a:pPr>
            <a:r>
              <a:rPr lang="bg-BG" sz="2300" dirty="0">
                <a:solidFill>
                  <a:prstClr val="black"/>
                </a:solidFill>
                <a:latin typeface="Times New Roman" panose="02020603050405020304" pitchFamily="18" charset="0"/>
                <a:cs typeface="Times New Roman" panose="02020603050405020304" pitchFamily="18" charset="0"/>
              </a:rPr>
              <a:t>При промяна на общините в РСУО спрямо списъка по Приложение № 4 от НПУО 2021-2028 се прилага Решението на Общото събрание на регионалното сдружение за промяната. </a:t>
            </a:r>
          </a:p>
          <a:p>
            <a:pPr marR="0" lvl="0" algn="just" defTabSz="914400" rtl="0" eaLnBrk="1" fontAlgn="auto" latinLnBrk="0" hangingPunct="1">
              <a:lnSpc>
                <a:spcPct val="100000"/>
              </a:lnSpc>
              <a:spcBef>
                <a:spcPts val="1800"/>
              </a:spcBef>
              <a:spcAft>
                <a:spcPts val="600"/>
              </a:spcAft>
              <a:buClrTx/>
              <a:buSzTx/>
              <a:tabLst/>
              <a:defRPr/>
            </a:pPr>
            <a:r>
              <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Общините могат да кандидатстват самостоятелно или в партньорство.</a:t>
            </a: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xmlns="" id="{C26539BE-1B34-FA11-C5F0-2D07ABF9AEB1}"/>
              </a:ext>
            </a:extLst>
          </p:cNvPr>
          <p:cNvSpPr txBox="1"/>
          <p:nvPr/>
        </p:nvSpPr>
        <p:spPr>
          <a:xfrm>
            <a:off x="1921313" y="530113"/>
            <a:ext cx="849516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Партньорство</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descr="C:\Users\NMihova\Desktop\Capture8.jpg">
            <a:extLst>
              <a:ext uri="{FF2B5EF4-FFF2-40B4-BE49-F238E27FC236}">
                <a16:creationId xmlns:a16="http://schemas.microsoft.com/office/drawing/2014/main" xmlns="" id="{AEE05B85-8F74-E889-B044-3998A422983F}"/>
              </a:ext>
            </a:extLst>
          </p:cNvPr>
          <p:cNvPicPr>
            <a:picLocks noChangeAspect="1" noChangeArrowheads="1"/>
          </p:cNvPicPr>
          <p:nvPr/>
        </p:nvPicPr>
        <p:blipFill>
          <a:blip r:embed="rId3"/>
          <a:srcRect/>
          <a:stretch>
            <a:fillRect/>
          </a:stretch>
        </p:blipFill>
        <p:spPr bwMode="auto">
          <a:xfrm>
            <a:off x="0" y="6457890"/>
            <a:ext cx="12192000" cy="400110"/>
          </a:xfrm>
          <a:prstGeom prst="rect">
            <a:avLst/>
          </a:prstGeom>
          <a:noFill/>
        </p:spPr>
      </p:pic>
      <p:sp>
        <p:nvSpPr>
          <p:cNvPr id="1048625" name="TextBox 1"/>
          <p:cNvSpPr txBox="1"/>
          <p:nvPr/>
        </p:nvSpPr>
        <p:spPr>
          <a:xfrm>
            <a:off x="2135560" y="1670605"/>
            <a:ext cx="7416824" cy="40011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bg-BG"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Box 14">
            <a:extLst>
              <a:ext uri="{FF2B5EF4-FFF2-40B4-BE49-F238E27FC236}">
                <a16:creationId xmlns:a16="http://schemas.microsoft.com/office/drawing/2014/main" xmlns="" id="{F94962D8-5871-64D6-42EC-1A2EB3E181C3}"/>
              </a:ext>
            </a:extLst>
          </p:cNvPr>
          <p:cNvSpPr txBox="1"/>
          <p:nvPr/>
        </p:nvSpPr>
        <p:spPr>
          <a:xfrm>
            <a:off x="299356" y="1440353"/>
            <a:ext cx="11593288" cy="4991110"/>
          </a:xfrm>
          <a:prstGeom prst="rect">
            <a:avLst/>
          </a:prstGeom>
          <a:noFill/>
        </p:spPr>
        <p:txBody>
          <a:bodyPr wrap="square">
            <a:spAutoFit/>
          </a:bodyPr>
          <a:lstStyle/>
          <a:p>
            <a:pPr marR="0" lvl="0" algn="just" defTabSz="914400" rtl="0" eaLnBrk="1" fontAlgn="auto" latinLnBrk="0" hangingPunct="1">
              <a:spcBef>
                <a:spcPts val="600"/>
              </a:spcBef>
              <a:spcAft>
                <a:spcPts val="600"/>
              </a:spcAft>
              <a:buClrTx/>
              <a:buSzTx/>
              <a:tabLst/>
              <a:defRPr/>
            </a:pPr>
            <a:r>
              <a:rPr lang="bg-BG" sz="2200" dirty="0">
                <a:solidFill>
                  <a:prstClr val="black"/>
                </a:solidFill>
                <a:latin typeface="Times New Roman" panose="02020603050405020304" pitchFamily="18" charset="0"/>
                <a:cs typeface="Times New Roman" panose="02020603050405020304" pitchFamily="18" charset="0"/>
              </a:rPr>
              <a:t> </a:t>
            </a:r>
            <a:r>
              <a:rPr lang="bg-BG" sz="2200" b="1" dirty="0">
                <a:solidFill>
                  <a:prstClr val="black"/>
                </a:solidFill>
                <a:latin typeface="Times New Roman" panose="02020603050405020304" pitchFamily="18" charset="0"/>
                <a:cs typeface="Times New Roman" panose="02020603050405020304" pitchFamily="18" charset="0"/>
              </a:rPr>
              <a:t>Партньорство е допустимо:</a:t>
            </a:r>
          </a:p>
          <a:p>
            <a:pPr marL="630238"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между общини от едно и също РСУО за подаване на общо проектно предложение;</a:t>
            </a:r>
          </a:p>
          <a:p>
            <a:pPr marL="630238"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след сключване на споразумение за партньорство (минимални изисквания за уредени взаимоотношения).</a:t>
            </a:r>
          </a:p>
          <a:p>
            <a:pPr lvl="0" algn="just">
              <a:spcBef>
                <a:spcPts val="200"/>
              </a:spcBef>
              <a:spcAft>
                <a:spcPts val="200"/>
              </a:spcAft>
              <a:defRPr/>
            </a:pPr>
            <a:r>
              <a:rPr lang="bg-BG" sz="2300" b="1" dirty="0">
                <a:solidFill>
                  <a:srgbClr val="C00000"/>
                </a:solidFill>
                <a:latin typeface="Times New Roman" panose="02020603050405020304" pitchFamily="18" charset="0"/>
                <a:cs typeface="Times New Roman" panose="02020603050405020304" pitchFamily="18" charset="0"/>
              </a:rPr>
              <a:t>Важно</a:t>
            </a:r>
            <a:r>
              <a:rPr lang="bg-BG" sz="2200" b="1" dirty="0">
                <a:solidFill>
                  <a:srgbClr val="CC3300"/>
                </a:solidFill>
                <a:latin typeface="Times New Roman" panose="02020603050405020304" pitchFamily="18" charset="0"/>
                <a:cs typeface="Times New Roman" panose="02020603050405020304" pitchFamily="18" charset="0"/>
              </a:rPr>
              <a:t>: </a:t>
            </a:r>
          </a:p>
          <a:p>
            <a:pPr marL="630238" lvl="0"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о</a:t>
            </a:r>
            <a:r>
              <a:rPr lang="bg-BG" sz="2200" dirty="0" smtClean="0">
                <a:solidFill>
                  <a:prstClr val="black"/>
                </a:solidFill>
                <a:latin typeface="Times New Roman" panose="02020603050405020304" pitchFamily="18" charset="0"/>
                <a:cs typeface="Times New Roman" panose="02020603050405020304" pitchFamily="18" charset="0"/>
              </a:rPr>
              <a:t>бщо </a:t>
            </a:r>
            <a:r>
              <a:rPr lang="bg-BG" sz="2200" smtClean="0">
                <a:solidFill>
                  <a:prstClr val="black"/>
                </a:solidFill>
                <a:latin typeface="Times New Roman" panose="02020603050405020304" pitchFamily="18" charset="0"/>
                <a:cs typeface="Times New Roman" panose="02020603050405020304" pitchFamily="18" charset="0"/>
              </a:rPr>
              <a:t>решение</a:t>
            </a:r>
            <a:r>
              <a:rPr lang="bg-BG" sz="2200" smtClean="0">
                <a:solidFill>
                  <a:prstClr val="black"/>
                </a:solidFill>
                <a:latin typeface="Times New Roman" panose="02020603050405020304" pitchFamily="18" charset="0"/>
                <a:cs typeface="Times New Roman" panose="02020603050405020304" pitchFamily="18" charset="0"/>
              </a:rPr>
              <a:t> по отношение на изграждането и експлоатацията </a:t>
            </a:r>
            <a:r>
              <a:rPr lang="bg-BG" sz="2200" dirty="0">
                <a:solidFill>
                  <a:prstClr val="black"/>
                </a:solidFill>
                <a:latin typeface="Times New Roman" panose="02020603050405020304" pitchFamily="18" charset="0"/>
                <a:cs typeface="Times New Roman" panose="02020603050405020304" pitchFamily="18" charset="0"/>
              </a:rPr>
              <a:t>на инсталацията;</a:t>
            </a:r>
          </a:p>
          <a:p>
            <a:pPr marL="630238" lvl="0"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съсобственост на общините на инсталацията за компостиране; </a:t>
            </a:r>
          </a:p>
          <a:p>
            <a:pPr marL="630238" lvl="0"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общинско предприятие не може самостоятелно да изгражда, да изгражда и експлоатира или само да експлоатира инсталация за компостиране </a:t>
            </a:r>
            <a:r>
              <a:rPr lang="bg-BG" sz="2200" b="1" dirty="0">
                <a:solidFill>
                  <a:prstClr val="black"/>
                </a:solidFill>
                <a:latin typeface="Times New Roman" panose="02020603050405020304" pitchFamily="18" charset="0"/>
                <a:cs typeface="Times New Roman" panose="02020603050405020304" pitchFamily="18" charset="0"/>
              </a:rPr>
              <a:t>при партньорство</a:t>
            </a:r>
            <a:r>
              <a:rPr lang="bg-BG" sz="2200" dirty="0">
                <a:solidFill>
                  <a:prstClr val="black"/>
                </a:solidFill>
                <a:latin typeface="Times New Roman" panose="02020603050405020304" pitchFamily="18" charset="0"/>
                <a:cs typeface="Times New Roman" panose="02020603050405020304" pitchFamily="18" charset="0"/>
              </a:rPr>
              <a:t>;</a:t>
            </a:r>
          </a:p>
          <a:p>
            <a:pPr marL="630238" lvl="0"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взаимоотношения по сключения АДБФП, в т.ч. финансови, се уреждат между УО на ПОС 2021-2027 г. и водещата община, но договорът се подписва от всички партньори;</a:t>
            </a:r>
          </a:p>
          <a:p>
            <a:pPr marL="630238" lvl="0" indent="-357188" algn="just">
              <a:spcBef>
                <a:spcPts val="600"/>
              </a:spcBef>
              <a:spcAft>
                <a:spcPts val="200"/>
              </a:spcAft>
              <a:buFont typeface="Wingdings" panose="05000000000000000000" pitchFamily="2" charset="2"/>
              <a:buChar char="ü"/>
              <a:defRPr/>
            </a:pPr>
            <a:r>
              <a:rPr lang="bg-BG" sz="2200" dirty="0">
                <a:solidFill>
                  <a:prstClr val="black"/>
                </a:solidFill>
                <a:latin typeface="Times New Roman" panose="02020603050405020304" pitchFamily="18" charset="0"/>
                <a:cs typeface="Times New Roman" panose="02020603050405020304" pitchFamily="18" charset="0"/>
              </a:rPr>
              <a:t>разплащанията от програмата – само през една банкова сметка. </a:t>
            </a:r>
          </a:p>
        </p:txBody>
      </p:sp>
      <p:cxnSp>
        <p:nvCxnSpPr>
          <p:cNvPr id="17" name="Straight Connector 7">
            <a:extLst>
              <a:ext uri="{FF2B5EF4-FFF2-40B4-BE49-F238E27FC236}">
                <a16:creationId xmlns:a16="http://schemas.microsoft.com/office/drawing/2014/main" xmlns="" id="{7DCCF23C-CCBB-0C43-F122-F049DACADB47}"/>
              </a:ext>
            </a:extLst>
          </p:cNvPr>
          <p:cNvCxnSpPr>
            <a:cxnSpLocks/>
          </p:cNvCxnSpPr>
          <p:nvPr/>
        </p:nvCxnSpPr>
        <p:spPr>
          <a:xfrm>
            <a:off x="3935760" y="1196752"/>
            <a:ext cx="648072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F0CB2A3E-8BF0-AD6D-6D85-288660A2A70E}"/>
              </a:ext>
            </a:extLst>
          </p:cNvPr>
          <p:cNvGrpSpPr/>
          <p:nvPr/>
        </p:nvGrpSpPr>
        <p:grpSpPr>
          <a:xfrm>
            <a:off x="191344" y="116631"/>
            <a:ext cx="11953328" cy="1323723"/>
            <a:chOff x="191344" y="116631"/>
            <a:chExt cx="11953328" cy="1323723"/>
          </a:xfrm>
        </p:grpSpPr>
        <p:pic>
          <p:nvPicPr>
            <p:cNvPr id="12" name="Picture 11">
              <a:extLst>
                <a:ext uri="{FF2B5EF4-FFF2-40B4-BE49-F238E27FC236}">
                  <a16:creationId xmlns:a16="http://schemas.microsoft.com/office/drawing/2014/main" xmlns="" id="{A1309C19-BC0F-9E7E-1A72-A12EA87207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8AA34133-254F-F9AD-613A-B99867E8EE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8457821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317358" y="1440353"/>
            <a:ext cx="11557284" cy="484811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R="0" lvl="0" algn="just" defTabSz="914400" rtl="0" eaLnBrk="1" fontAlgn="auto" latinLnBrk="0" hangingPunct="1">
              <a:lnSpc>
                <a:spcPct val="100000"/>
              </a:lnSpc>
              <a:spcBef>
                <a:spcPts val="1200"/>
              </a:spcBef>
              <a:spcAft>
                <a:spcPts val="600"/>
              </a:spcAft>
              <a:buClrTx/>
              <a:buSzTx/>
              <a:tabLst>
                <a:tab pos="116205" algn="l"/>
              </a:tabLst>
              <a:defRPr/>
            </a:pPr>
            <a:r>
              <a:rPr kumimoji="0" lang="bg-BG" sz="230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1. Спомагателни дейности – предварително (прединвестиционно) проучване, устройствено планиране, проектиране, съгласувателни процедури, анализ на остойностяването и др.</a:t>
            </a:r>
          </a:p>
          <a:p>
            <a:pPr marL="0" marR="0" lvl="0" indent="0" algn="just" defTabSz="914400" rtl="0" eaLnBrk="1" fontAlgn="auto" latinLnBrk="0" hangingPunct="1">
              <a:lnSpc>
                <a:spcPct val="100000"/>
              </a:lnSpc>
              <a:spcBef>
                <a:spcPts val="1200"/>
              </a:spcBef>
              <a:spcAft>
                <a:spcPts val="600"/>
              </a:spcAft>
              <a:buClrTx/>
              <a:buSzTx/>
              <a:buFontTx/>
              <a:buNone/>
              <a:tabLst>
                <a:tab pos="116205" algn="l"/>
              </a:tabLst>
              <a:defRPr/>
            </a:pP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Изграждане, разширяване и/или надграждане на системите за разделно събиране и транспортиране на битовите биоразградими отпадъци – </a:t>
            </a:r>
            <a:r>
              <a:rPr kumimoji="0" lang="bg-BG" sz="230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задължителна</a:t>
            </a:r>
          </a:p>
          <a:p>
            <a:pPr marR="0" lvl="0" algn="just" defTabSz="914400" rtl="0" eaLnBrk="1" fontAlgn="auto" latinLnBrk="0" hangingPunct="1">
              <a:lnSpc>
                <a:spcPct val="100000"/>
              </a:lnSpc>
              <a:spcBef>
                <a:spcPts val="1200"/>
              </a:spcBef>
              <a:spcAft>
                <a:spcPts val="600"/>
              </a:spcAft>
              <a:buClrTx/>
              <a:buSzTx/>
              <a:tabLst>
                <a:tab pos="116205" algn="l"/>
              </a:tabLst>
              <a:defRPr/>
            </a:pP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Рециклиране на разделно събрани биоразградими  битови отпадъци – </a:t>
            </a:r>
            <a:r>
              <a:rPr kumimoji="0" lang="bg-BG" sz="230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задължителна</a:t>
            </a:r>
          </a:p>
          <a:p>
            <a:pPr marR="0" lvl="0" algn="just" defTabSz="914400" rtl="0" eaLnBrk="1" fontAlgn="auto" latinLnBrk="0" hangingPunct="1">
              <a:lnSpc>
                <a:spcPct val="100000"/>
              </a:lnSpc>
              <a:spcBef>
                <a:spcPts val="1200"/>
              </a:spcBef>
              <a:spcAft>
                <a:spcPts val="600"/>
              </a:spcAft>
              <a:buClrTx/>
              <a:buSzTx/>
              <a:tabLst>
                <a:tab pos="116205" algn="l"/>
              </a:tabLst>
              <a:defRPr/>
            </a:pP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 Мерки за повишаване на осведомеността и поведението за устойчиво управление на отпадъците в региона – </a:t>
            </a:r>
            <a:r>
              <a:rPr kumimoji="0" lang="bg-BG" sz="230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задължителна</a:t>
            </a:r>
            <a:endParaRPr kumimoji="0" lang="bg-BG" sz="2300" i="1"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1200"/>
              </a:spcBef>
              <a:spcAft>
                <a:spcPts val="600"/>
              </a:spcAft>
              <a:buClrTx/>
              <a:buSzTx/>
              <a:buFontTx/>
              <a:buNone/>
              <a:tabLst>
                <a:tab pos="116205" algn="l"/>
              </a:tabLst>
              <a:defRPr/>
            </a:pP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 Придобиване на земя и/или учредяване на право на строеж и други ограничени вещни права</a:t>
            </a:r>
            <a:endParaRPr kumimoji="0" lang="ru-RU"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1200"/>
              </a:spcBef>
              <a:spcAft>
                <a:spcPts val="600"/>
              </a:spcAft>
              <a:buClrTx/>
              <a:buSzTx/>
              <a:buFontTx/>
              <a:buNone/>
              <a:tabLst>
                <a:tab pos="116205" algn="l"/>
              </a:tabLst>
              <a:defRPr/>
            </a:pPr>
            <a:r>
              <a:rPr kumimoji="0" lang="bg-BG"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 Организация и управление на проекта, видимост, прозрачност и комуникация и подготовка на документации за възлагане на обществени поръчки по реда на ЗОП</a:t>
            </a:r>
          </a:p>
          <a:p>
            <a:pPr marR="0" lvl="0" algn="just" defTabSz="914400" rtl="0" eaLnBrk="1" fontAlgn="auto" latinLnBrk="0" hangingPunct="1">
              <a:lnSpc>
                <a:spcPct val="100000"/>
              </a:lnSpc>
              <a:spcBef>
                <a:spcPts val="600"/>
              </a:spcBef>
              <a:spcAft>
                <a:spcPts val="600"/>
              </a:spcAft>
              <a:buClrTx/>
              <a:buSzTx/>
              <a:tabLst>
                <a:tab pos="116205" algn="l"/>
              </a:tabLst>
              <a:defRPr/>
            </a:pPr>
            <a:endParaRPr kumimoji="0" lang="bg-BG"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1200"/>
              </a:spcBef>
              <a:spcAft>
                <a:spcPts val="600"/>
              </a:spcAft>
              <a:buClrTx/>
              <a:buSzTx/>
              <a:buFont typeface="Arial" panose="020B0604020202020204" pitchFamily="34" charset="0"/>
              <a:buNone/>
              <a:tabLst>
                <a:tab pos="116205" algn="l"/>
              </a:tabLst>
              <a:defRPr/>
            </a:pPr>
            <a:endParaRPr kumimoji="0" lang="bg-BG"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Допустими дейности  </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xmlns="" id="{826F6A6A-B354-6B5E-4492-BF7AA1365582}"/>
              </a:ext>
            </a:extLst>
          </p:cNvPr>
          <p:cNvGrpSpPr/>
          <p:nvPr/>
        </p:nvGrpSpPr>
        <p:grpSpPr>
          <a:xfrm>
            <a:off x="191344" y="116631"/>
            <a:ext cx="11953328" cy="1323723"/>
            <a:chOff x="191344" y="116631"/>
            <a:chExt cx="11953328" cy="1323723"/>
          </a:xfrm>
        </p:grpSpPr>
        <p:pic>
          <p:nvPicPr>
            <p:cNvPr id="17" name="Picture 16">
              <a:extLst>
                <a:ext uri="{FF2B5EF4-FFF2-40B4-BE49-F238E27FC236}">
                  <a16:creationId xmlns:a16="http://schemas.microsoft.com/office/drawing/2014/main" xmlns="" id="{5F1DF657-DA1E-9394-1229-7826C53DA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0469" y="116632"/>
              <a:ext cx="1644203"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xmlns="" id="{5528497E-0EE8-B2B8-ED02-09C9C5215F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44" y="116631"/>
              <a:ext cx="1296144" cy="132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2" descr="C:\Users\NMihova\Desktop\Capture8.jpg">
            <a:extLst>
              <a:ext uri="{FF2B5EF4-FFF2-40B4-BE49-F238E27FC236}">
                <a16:creationId xmlns:a16="http://schemas.microsoft.com/office/drawing/2014/main" xmlns="" id="{511F8CA2-CC0F-1736-F025-9549FDBB4846}"/>
              </a:ext>
            </a:extLst>
          </p:cNvPr>
          <p:cNvPicPr>
            <a:picLocks noChangeAspect="1" noChangeArrowheads="1"/>
          </p:cNvPicPr>
          <p:nvPr/>
        </p:nvPicPr>
        <p:blipFill>
          <a:blip r:embed="rId5"/>
          <a:srcRect/>
          <a:stretch>
            <a:fillRect/>
          </a:stretch>
        </p:blipFill>
        <p:spPr bwMode="auto">
          <a:xfrm>
            <a:off x="0" y="6362277"/>
            <a:ext cx="12192000" cy="495723"/>
          </a:xfrm>
          <a:prstGeom prst="rect">
            <a:avLst/>
          </a:prstGeom>
          <a:noFill/>
        </p:spPr>
      </p:pic>
      <p:sp>
        <p:nvSpPr>
          <p:cNvPr id="1048650" name="Content Placeholder 12"/>
          <p:cNvSpPr txBox="1"/>
          <p:nvPr/>
        </p:nvSpPr>
        <p:spPr>
          <a:xfrm>
            <a:off x="189186" y="1440353"/>
            <a:ext cx="11791785" cy="542281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1800"/>
              </a:spcBef>
              <a:spcAft>
                <a:spcPts val="600"/>
              </a:spcAft>
            </a:pPr>
            <a:r>
              <a:rPr kumimoji="0" lang="bg-BG" sz="2200" b="1"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1. Решения на Общото събрание на РСУО на основание чл. 26, ал. 1 от ЗУО:</a:t>
            </a:r>
          </a:p>
          <a:p>
            <a:pPr marL="630238" lvl="0" indent="-357188" algn="just">
              <a:spcBef>
                <a:spcPts val="0"/>
              </a:spcBef>
              <a:buFont typeface="Wingdings" panose="05000000000000000000" pitchFamily="2" charset="2"/>
              <a:buChar char="ü"/>
            </a:pPr>
            <a:r>
              <a:rPr kumimoji="0" lang="bg-BG" sz="220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Решение по т. 4 за определяне на отделните съоръжения за третиране на отпадъци, структурата и развитието на регионалната система за управление на отпадъци – </a:t>
            </a:r>
            <a:r>
              <a:rPr kumimoji="0" lang="bg-BG" sz="2200" i="1"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обосновка на необходимия допълнителен капацитет на ниво РСУО за изграждане на инсталациите</a:t>
            </a:r>
            <a:r>
              <a:rPr kumimoji="0" lang="bg-BG" sz="220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630238" lvl="0" indent="-357188" algn="just">
              <a:spcBef>
                <a:spcPts val="300"/>
              </a:spcBef>
              <a:buFont typeface="Wingdings" panose="05000000000000000000" pitchFamily="2" charset="2"/>
              <a:buChar char="ü"/>
            </a:pPr>
            <a:r>
              <a:rPr kumimoji="0" lang="bg-BG" sz="2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Решение по т. 5 за определяне на общините, които възлагат обществени поръчки за избор на доставчици и изпълнители по изграждането на елементите на регионалната система за управление на отпадъци, както и за представителността на общините в комисиите за провеждане на обществените поръчки;</a:t>
            </a:r>
          </a:p>
          <a:p>
            <a:pPr marL="630238" lvl="0" indent="-357188" algn="just">
              <a:spcBef>
                <a:spcPts val="300"/>
              </a:spcBef>
              <a:buFont typeface="Wingdings" panose="05000000000000000000" pitchFamily="2" charset="2"/>
              <a:buChar char="ü"/>
            </a:pPr>
            <a:r>
              <a:rPr kumimoji="0" lang="bg-BG" sz="2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Решение по т. 6 за разпределението на задълженията между отделните общини за изпълнение на целите по чл. 31, ал. 1 от ЗУО;</a:t>
            </a:r>
          </a:p>
          <a:p>
            <a:pPr marL="630238" lvl="0" indent="-357188" algn="just">
              <a:spcBef>
                <a:spcPts val="300"/>
              </a:spcBef>
              <a:buFont typeface="Wingdings" panose="05000000000000000000" pitchFamily="2" charset="2"/>
              <a:buChar char="ü"/>
            </a:pPr>
            <a:r>
              <a:rPr kumimoji="0" lang="bg-BG" sz="2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Решение по т. 11 за собствеността съоръженията за третиране на отпадъци;</a:t>
            </a:r>
          </a:p>
          <a:p>
            <a:pPr algn="just">
              <a:spcBef>
                <a:spcPts val="1800"/>
              </a:spcBef>
              <a:spcAft>
                <a:spcPts val="600"/>
              </a:spcAft>
            </a:pPr>
            <a:r>
              <a:rPr lang="bg-BG" sz="2200" b="1" dirty="0">
                <a:solidFill>
                  <a:prstClr val="black"/>
                </a:solidFill>
                <a:latin typeface="Times New Roman" panose="02020603050405020304" pitchFamily="18" charset="0"/>
                <a:cs typeface="Times New Roman" panose="02020603050405020304" pitchFamily="18" charset="0"/>
              </a:rPr>
              <a:t>2. Решение за кандидатстване по процедурата</a:t>
            </a:r>
            <a:r>
              <a:rPr lang="bg-BG" sz="2200" dirty="0">
                <a:solidFill>
                  <a:prstClr val="black"/>
                </a:solidFill>
                <a:latin typeface="Times New Roman" panose="02020603050405020304" pitchFamily="18" charset="0"/>
                <a:cs typeface="Times New Roman" panose="02020603050405020304" pitchFamily="18" charset="0"/>
              </a:rPr>
              <a:t>.</a:t>
            </a:r>
          </a:p>
          <a:p>
            <a:pPr lvl="0" algn="just">
              <a:spcBef>
                <a:spcPts val="1200"/>
              </a:spcBef>
            </a:pPr>
            <a:r>
              <a:rPr kumimoji="0" lang="bg-BG" sz="220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Отговорността за спазване процедурите за вземане на решения по чл. 26 от ЗУО е на общините. </a:t>
            </a:r>
            <a:endPar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lvl="0" algn="just">
              <a:spcBef>
                <a:spcPts val="1800"/>
              </a:spcBef>
              <a:spcAft>
                <a:spcPts val="600"/>
              </a:spcAft>
            </a:pPr>
            <a:endParaRPr kumimoji="0" lang="bg-BG"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2" name="Straight Connector 7">
            <a:extLst>
              <a:ext uri="{FF2B5EF4-FFF2-40B4-BE49-F238E27FC236}">
                <a16:creationId xmlns:a16="http://schemas.microsoft.com/office/drawing/2014/main" xmlns="" id="{761B8570-BE9E-0C95-9329-A495407B903E}"/>
              </a:ext>
            </a:extLst>
          </p:cNvPr>
          <p:cNvCxnSpPr>
            <a:cxnSpLocks/>
          </p:cNvCxnSpPr>
          <p:nvPr/>
        </p:nvCxnSpPr>
        <p:spPr>
          <a:xfrm>
            <a:off x="4151784" y="1196752"/>
            <a:ext cx="626469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8" name="TextBox 4">
            <a:extLst>
              <a:ext uri="{FF2B5EF4-FFF2-40B4-BE49-F238E27FC236}">
                <a16:creationId xmlns:a16="http://schemas.microsoft.com/office/drawing/2014/main" xmlns="" id="{03CF890F-FF3B-A359-91A7-91C78435122E}"/>
              </a:ext>
            </a:extLst>
          </p:cNvPr>
          <p:cNvSpPr txBox="1"/>
          <p:nvPr/>
        </p:nvSpPr>
        <p:spPr>
          <a:xfrm>
            <a:off x="1909610" y="528161"/>
            <a:ext cx="8579156"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bg-BG" sz="2800" dirty="0">
                <a:solidFill>
                  <a:srgbClr val="009900"/>
                </a:solidFill>
                <a:latin typeface="Times New Roman" panose="02020603050405020304" pitchFamily="18" charset="0"/>
                <a:cs typeface="Times New Roman" panose="02020603050405020304" pitchFamily="18" charset="0"/>
              </a:rPr>
              <a:t>Специфични условия и изисквания </a:t>
            </a:r>
            <a:r>
              <a:rPr kumimoji="0" lang="bg-BG"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rPr>
              <a:t>(1)</a:t>
            </a:r>
            <a:endParaRPr kumimoji="0" lang="en-US" sz="2800" b="0" i="0" u="none" strike="noStrike" kern="1200" cap="none" spc="0" normalizeH="0" baseline="0" noProof="0" dirty="0">
              <a:ln>
                <a:noFill/>
              </a:ln>
              <a:solidFill>
                <a:srgbClr val="0099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73973033"/>
      </p:ext>
    </p:extLst>
  </p:cSld>
  <p:clrMapOvr>
    <a:masterClrMapping/>
  </p:clrMapOvr>
  <p:transition spd="slow">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14813</TotalTime>
  <Words>8282</Words>
  <Application>Microsoft Office PowerPoint</Application>
  <PresentationFormat>Widescreen</PresentationFormat>
  <Paragraphs>368</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宋体</vt:lpstr>
      <vt:lpstr>Arabic Typesetting</vt:lpstr>
      <vt:lpstr>Arial</vt:lpstr>
      <vt:lpstr>Calibri</vt:lpstr>
      <vt:lpstr>Times New Roman</vt:lpstr>
      <vt:lpstr>Wingdings</vt:lpstr>
      <vt:lpstr>1_Office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БЛАГОДАРЯ ЗА ВНИМАНИЕТО!         programming@moew.government.bg    https://www.eufunds.bg/bg/opos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DVasileva</dc:creator>
  <cp:lastModifiedBy>User</cp:lastModifiedBy>
  <cp:revision>508</cp:revision>
  <cp:lastPrinted>2024-01-22T16:00:43Z</cp:lastPrinted>
  <dcterms:created xsi:type="dcterms:W3CDTF">2013-04-01T19:50:56Z</dcterms:created>
  <dcterms:modified xsi:type="dcterms:W3CDTF">2024-01-23T07:27:57Z</dcterms:modified>
</cp:coreProperties>
</file>