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2"/>
  </p:notesMasterIdLst>
  <p:sldIdLst>
    <p:sldId id="256" r:id="rId5"/>
    <p:sldId id="257" r:id="rId6"/>
    <p:sldId id="260" r:id="rId7"/>
    <p:sldId id="286" r:id="rId8"/>
    <p:sldId id="265" r:id="rId9"/>
    <p:sldId id="287" r:id="rId10"/>
    <p:sldId id="266" r:id="rId11"/>
    <p:sldId id="267" r:id="rId12"/>
    <p:sldId id="264" r:id="rId13"/>
    <p:sldId id="269" r:id="rId14"/>
    <p:sldId id="268" r:id="rId15"/>
    <p:sldId id="272" r:id="rId16"/>
    <p:sldId id="270" r:id="rId17"/>
    <p:sldId id="271" r:id="rId18"/>
    <p:sldId id="289" r:id="rId19"/>
    <p:sldId id="274" r:id="rId20"/>
    <p:sldId id="276" r:id="rId21"/>
    <p:sldId id="283" r:id="rId22"/>
    <p:sldId id="288" r:id="rId23"/>
    <p:sldId id="275" r:id="rId24"/>
    <p:sldId id="277" r:id="rId25"/>
    <p:sldId id="290" r:id="rId26"/>
    <p:sldId id="278" r:id="rId27"/>
    <p:sldId id="280" r:id="rId28"/>
    <p:sldId id="285" r:id="rId29"/>
    <p:sldId id="261" r:id="rId30"/>
    <p:sldId id="262" r:id="rId31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2F"/>
    <a:srgbClr val="969696"/>
    <a:srgbClr val="8BC33E"/>
    <a:srgbClr val="206220"/>
    <a:srgbClr val="FF9933"/>
    <a:srgbClr val="1B6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896E23-38E7-423F-9209-4D81E4C01ECB}" v="4" dt="2024-01-22T14:59:54.9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FY\Desktop\New%20Microsoft%20Excel%20Worksheet%20(3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 sz="1600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Цели за рециклиране и повторна употреба на битови отпадъци                                          </a:t>
            </a:r>
            <a:endParaRPr lang="en-US" sz="1600" baseline="0">
              <a:solidFill>
                <a:schemeClr val="tx1">
                  <a:lumMod val="50000"/>
                  <a:lumOff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CFACD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A20-440A-ABA3-716E26D97EF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A20-440A-ABA3-716E26D97EF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A20-440A-ABA3-716E26D97EF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A20-440A-ABA3-716E26D97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Sheet1!$B$9:$E$9</c:f>
              <c:numCache>
                <c:formatCode>General</c:formatCode>
                <c:ptCount val="4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</c:numCache>
            </c:numRef>
          </c:cat>
          <c:val>
            <c:numRef>
              <c:f>Sheet1!$B$9:$E$9</c:f>
              <c:numCache>
                <c:formatCode>General</c:formatCode>
                <c:ptCount val="4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20-440A-ABA3-716E26D97EF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1844832"/>
        <c:axId val="216949264"/>
      </c:barChart>
      <c:catAx>
        <c:axId val="31844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949264"/>
        <c:crosses val="autoZero"/>
        <c:auto val="1"/>
        <c:lblAlgn val="ctr"/>
        <c:lblOffset val="100"/>
        <c:noMultiLvlLbl val="0"/>
      </c:catAx>
      <c:valAx>
        <c:axId val="2169492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84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636EB-FA16-4B63-BD8F-8B3CCA8304CC}" type="datetimeFigureOut">
              <a:rPr lang="bg-BG" smtClean="0"/>
              <a:t>23.1.2024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F7116-5466-47AD-902F-4C709DF888C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4928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98B8-1C2A-1550-D065-2B8363ECA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A27BEF-3B31-1CF6-438D-5513A94AD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4CA02-66AD-A40A-D139-7017A97B3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1E3A-6510-4E57-8300-D7A830304699}" type="datetime1">
              <a:rPr lang="bg-BG" smtClean="0"/>
              <a:t>23.1.2024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377AF-6B73-0AC9-89DD-8399B1A1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AE1A1-CB71-A483-4CAC-8BF83A9B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3935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C313B-55BF-D54D-8BFF-BC1B5A337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8776A5-4F69-4F63-1606-C69E583FB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5B2D-DEDB-B57A-1309-834C63602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84D4-0683-4264-AD07-083519894715}" type="datetime1">
              <a:rPr lang="bg-BG" smtClean="0"/>
              <a:t>23.1.2024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5064A-7B98-A0F5-BDDF-194503EB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531F4-3982-EE55-8EBA-3AA1F4F0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5032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B2E962-786F-95EB-22DD-6733C56B09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6813B-A12E-FCD1-B088-592979CE2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70EF0-0063-17CB-58C2-465DAB8A8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14BF5-AF47-486A-9014-5AAB36EEC05E}" type="datetime1">
              <a:rPr lang="bg-BG" smtClean="0"/>
              <a:t>23.1.2024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E3CBC-04AE-2B95-469E-99F075FD4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60198-73D3-530B-9E85-2786DEAB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665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1F6F-A765-3554-E76C-2DBEA2626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9BE49-F50F-34D9-B31B-4DC4166F7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F2A2-7235-C671-1010-A8191A28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F53BA-E799-44AA-B7BC-5A1E7B429CB6}" type="datetime1">
              <a:rPr lang="bg-BG" smtClean="0"/>
              <a:t>23.1.2024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7F713-3A8C-5D3C-8AB6-0ED7A7A0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9B4FA-5989-FDDC-FE70-FBA41AB2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2793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74A8-7762-4D0C-3E29-5B17B8F3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4E236-AFDD-85B9-5E9A-9C20493B3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D2F5B-A42C-760E-E608-79D623968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9737-5875-4CB4-8FD5-0645DB32966D}" type="datetime1">
              <a:rPr lang="bg-BG" smtClean="0"/>
              <a:t>23.1.2024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B0B46-E9F7-442F-BB47-44D2FBB2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F1849-9703-2CF8-2F16-019F00348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554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8161-A240-F661-251D-1E49BF23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E323E-7A87-6877-2CCD-54E09B9F5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E5568-6A14-7A21-74E3-91AB662F1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37330-5398-C98F-BD3A-B58B6A3C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16F-0689-446A-ACA0-92BB85607910}" type="datetime1">
              <a:rPr lang="bg-BG" smtClean="0"/>
              <a:t>23.1.2024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1F3ED-7FF6-6357-8BC7-341B671A5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DD948-D770-8C9A-F5D3-5CAB130E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7407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56D1-EA02-920F-2E03-2E05920B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BFF29-3C05-94ED-B69E-F26F9F271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D4BFB-A4EC-0DC9-AB81-E6483D813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A7FC05-099B-FC44-CE7F-F5DBB5CB6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9387A1-2715-2E92-68E2-D042F38FC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9B3AE3-8B9B-99C0-F734-A8F1D9E59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9D03E-F10F-452E-8CEA-AB371222867A}" type="datetime1">
              <a:rPr lang="bg-BG" smtClean="0"/>
              <a:t>23.1.2024 г.</a:t>
            </a:fld>
            <a:endParaRPr lang="bg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507D8-6FA5-B80D-6EDB-2327B508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8BAD6-5FFA-1468-0E03-C7D7F8CC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340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01CD8-A93C-1B98-3E54-36841B494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B284BF-9964-C85F-2966-318835F23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CC30-4A00-4C0C-8B0E-03894364AECD}" type="datetime1">
              <a:rPr lang="bg-BG" smtClean="0"/>
              <a:t>23.1.2024 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B34A4-54CE-86FC-B76D-36F9E1AF9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DDB60-99AC-E623-2B1A-65CF10534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7596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F1BFA1-6AD4-C5F9-8FA0-180B687B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14B5-5F9D-4437-9195-75F3B1875809}" type="datetime1">
              <a:rPr lang="bg-BG" smtClean="0"/>
              <a:t>23.1.2024 г.</a:t>
            </a:fld>
            <a:endParaRPr lang="bg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F3B823-E1B1-01FA-E7CC-F6AF013D0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0B695-45BA-484D-2723-5B0A4C32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1878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1736-0B29-A7E4-53F0-775A1A1CF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732DE-147D-07BB-8367-549E1A834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2026-8334-E60B-0AD4-A821A218F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5F606-F846-D622-15D8-54B4EA1E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2EC0-4C7D-4968-ABB5-6A903486FBC9}" type="datetime1">
              <a:rPr lang="bg-BG" smtClean="0"/>
              <a:t>23.1.2024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8B349-BDF3-C27E-D1EC-15A1C9DBA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97B7B-5CF8-E8A1-9267-E6B169D3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421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D908-1809-DD92-9A9B-C72A86A2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029A94-ED9F-7095-2B5D-89910A992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BBA76-EDE3-F3D4-3296-78958453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A1E03-5762-F0A8-7503-C1CF4020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6293-BCF5-46D7-ABD3-E4A4E7D06811}" type="datetime1">
              <a:rPr lang="bg-BG" smtClean="0"/>
              <a:t>23.1.2024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B2ABC-1496-E0E6-B4B6-5EBC04FC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5E169-C9AB-1353-1ADB-EC82CE6A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0014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FF089-46C3-E404-7A4D-43CA98B9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966D9-5173-6FB9-0A2B-C7E2D86BD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4B083-1FD5-09F4-2595-F3AB02B1C0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8014A-A915-4A02-859B-0A20A29E2AE5}" type="datetime1">
              <a:rPr lang="bg-BG" smtClean="0"/>
              <a:t>23.1.2024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B314C-6D2D-A9D5-826F-3F2D2BBDE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22D30-70AA-C95A-6824-C77CECAA3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BDC2A-6E70-4F0F-8547-F38470B94AB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633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\\Mainserver\share\Directors\David\My%20Documents\COTA%20Filing%20System\Outputs\Underground\Video\full_length.exe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9.png"/><Relationship Id="rId21" Type="http://schemas.openxmlformats.org/officeDocument/2006/relationships/chart" Target="../charts/chart1.xml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microsoft.com/office/2007/relationships/hdphoto" Target="../media/hdphoto3.wdp"/><Relationship Id="rId2" Type="http://schemas.openxmlformats.org/officeDocument/2006/relationships/image" Target="../media/image8.png"/><Relationship Id="rId16" Type="http://schemas.openxmlformats.org/officeDocument/2006/relationships/image" Target="../media/image20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75BA-8FA2-B30B-10FA-6A3FE1020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1" y="1851187"/>
            <a:ext cx="4429125" cy="3251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РЪКОВОДСТВО</a:t>
            </a:r>
            <a:br>
              <a:rPr lang="en-US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400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ОПРЕДЕЛЯНЕ БРОЯ И ВИДА НА НЕОБХОДИМИТЕ СЪДОВЕ И ТЕХНИКА ЗА СЪБИРАНЕ И ТРАНСПОРТИРАНЕ НА РЕЦИКЛИРУЕМИ И ЗЕЛЕНИ ОТПАДЪЦИ</a:t>
            </a:r>
            <a:br>
              <a:rPr lang="ru-RU" sz="2000" dirty="0"/>
            </a:br>
            <a:endParaRPr lang="bg-BG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45EABF-56CE-4744-E26C-4F3982490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7141" y="5571837"/>
            <a:ext cx="3607125" cy="1114424"/>
          </a:xfrm>
        </p:spPr>
        <p:txBody>
          <a:bodyPr>
            <a:normAutofit/>
          </a:bodyPr>
          <a:lstStyle/>
          <a:p>
            <a:pPr algn="l"/>
            <a:r>
              <a:rPr lang="bg-BG" dirty="0"/>
              <a:t>Никола Дойчинов</a:t>
            </a:r>
          </a:p>
          <a:p>
            <a:endParaRPr lang="bg-BG" dirty="0"/>
          </a:p>
          <a:p>
            <a:endParaRPr lang="bg-B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E4A24-24F7-89BF-D376-7BF352FFF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428" y="0"/>
            <a:ext cx="6927777" cy="1600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1090E0B-82BE-0AA5-4B02-E53C2B631F73}"/>
              </a:ext>
            </a:extLst>
          </p:cNvPr>
          <p:cNvGrpSpPr/>
          <p:nvPr/>
        </p:nvGrpSpPr>
        <p:grpSpPr>
          <a:xfrm>
            <a:off x="5595730" y="1883378"/>
            <a:ext cx="5883966" cy="3219009"/>
            <a:chOff x="-15969" y="-21738"/>
            <a:chExt cx="5559632" cy="25789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866437-7334-E8B8-8562-FDD01958907C}"/>
                </a:ext>
              </a:extLst>
            </p:cNvPr>
            <p:cNvSpPr/>
            <p:nvPr/>
          </p:nvSpPr>
          <p:spPr>
            <a:xfrm>
              <a:off x="4544597" y="-17390"/>
              <a:ext cx="999066" cy="2574072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FF264A-0AAD-38FD-FB6B-29EBBEBE6434}"/>
                </a:ext>
              </a:extLst>
            </p:cNvPr>
            <p:cNvSpPr/>
            <p:nvPr/>
          </p:nvSpPr>
          <p:spPr>
            <a:xfrm>
              <a:off x="3406691" y="-17390"/>
              <a:ext cx="999066" cy="2574073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137000" r="-4000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E44835-55C3-1634-1B97-60B11DC1B1C8}"/>
                </a:ext>
              </a:extLst>
            </p:cNvPr>
            <p:cNvSpPr/>
            <p:nvPr/>
          </p:nvSpPr>
          <p:spPr>
            <a:xfrm>
              <a:off x="2265026" y="-21738"/>
              <a:ext cx="999066" cy="257842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 l="-139000" r="-5900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C93173-EA3C-8950-5846-874098859E2C}"/>
                </a:ext>
              </a:extLst>
            </p:cNvPr>
            <p:cNvSpPr/>
            <p:nvPr/>
          </p:nvSpPr>
          <p:spPr>
            <a:xfrm>
              <a:off x="-15969" y="-21738"/>
              <a:ext cx="999066" cy="2578902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 l="-149000" r="-3600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541812-C320-0E8A-2BB4-B6315119CD3F}"/>
                </a:ext>
              </a:extLst>
            </p:cNvPr>
            <p:cNvSpPr/>
            <p:nvPr/>
          </p:nvSpPr>
          <p:spPr>
            <a:xfrm>
              <a:off x="1123146" y="-21738"/>
              <a:ext cx="999066" cy="2578421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 l="-106000" r="-8100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0C66A7-2AE5-9D51-7298-1F9F5A1D829A}"/>
              </a:ext>
            </a:extLst>
          </p:cNvPr>
          <p:cNvCxnSpPr>
            <a:cxnSpLocks/>
          </p:cNvCxnSpPr>
          <p:nvPr/>
        </p:nvCxnSpPr>
        <p:spPr>
          <a:xfrm>
            <a:off x="657225" y="1600200"/>
            <a:ext cx="10822471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9F62E5-A9CC-56A0-B12D-120BF3B8F8A2}"/>
              </a:ext>
            </a:extLst>
          </p:cNvPr>
          <p:cNvCxnSpPr>
            <a:cxnSpLocks/>
          </p:cNvCxnSpPr>
          <p:nvPr/>
        </p:nvCxnSpPr>
        <p:spPr>
          <a:xfrm>
            <a:off x="800100" y="5497606"/>
            <a:ext cx="10679596" cy="0"/>
          </a:xfrm>
          <a:prstGeom prst="line">
            <a:avLst/>
          </a:prstGeom>
          <a:ln w="57150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E1380060-6B4F-FD47-4321-669D5EA23C3E}"/>
              </a:ext>
            </a:extLst>
          </p:cNvPr>
          <p:cNvSpPr txBox="1">
            <a:spLocks/>
          </p:cNvSpPr>
          <p:nvPr/>
        </p:nvSpPr>
        <p:spPr>
          <a:xfrm>
            <a:off x="576262" y="5671931"/>
            <a:ext cx="3607125" cy="92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dirty="0">
                <a:solidFill>
                  <a:srgbClr val="FFCD2F"/>
                </a:solidFill>
              </a:rPr>
              <a:t>София, 23 януари 2024 г</a:t>
            </a:r>
            <a:r>
              <a:rPr lang="bg-B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22" name="Picture 21" descr="A green and black logo&#10;&#10;Description automatically generated">
            <a:extLst>
              <a:ext uri="{FF2B5EF4-FFF2-40B4-BE49-F238E27FC236}">
                <a16:creationId xmlns:a16="http://schemas.microsoft.com/office/drawing/2014/main" id="{6E39CC59-B700-8E90-30AD-6E94B4702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205" y="5984143"/>
            <a:ext cx="1889491" cy="5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57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със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стационарни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10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5" name="Picture 4" descr="Surface Side-Loading Containers 1">
            <a:extLst>
              <a:ext uri="{FF2B5EF4-FFF2-40B4-BE49-F238E27FC236}">
                <a16:creationId xmlns:a16="http://schemas.microsoft.com/office/drawing/2014/main" id="{193008D7-5FE0-8951-C10F-50D1A3117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802" y="1013278"/>
            <a:ext cx="4727994" cy="213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ontenedor de carga lateral de inyección Barcelona">
            <a:extLst>
              <a:ext uri="{FF2B5EF4-FFF2-40B4-BE49-F238E27FC236}">
                <a16:creationId xmlns:a16="http://schemas.microsoft.com/office/drawing/2014/main" id="{07515EA8-DBA4-0F90-6932-37DBB4032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56" y="3244694"/>
            <a:ext cx="3953052" cy="263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ide Loader vehicles - Baron Srl">
            <a:extLst>
              <a:ext uri="{FF2B5EF4-FFF2-40B4-BE49-F238E27FC236}">
                <a16:creationId xmlns:a16="http://schemas.microsoft.com/office/drawing/2014/main" id="{92126284-0F07-7A0C-DBA0-F1625E715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102" y="1013278"/>
            <a:ext cx="1982537" cy="141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Pesatura a bordo certificata compattatori">
            <a:extLst>
              <a:ext uri="{FF2B5EF4-FFF2-40B4-BE49-F238E27FC236}">
                <a16:creationId xmlns:a16="http://schemas.microsoft.com/office/drawing/2014/main" id="{D6820AB9-8C05-83A6-6FBE-8449AB7601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42" y="3937522"/>
            <a:ext cx="2748997" cy="196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42E782-AA4E-5BCD-837A-DF999D9E26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12" y="2500584"/>
            <a:ext cx="1955116" cy="1301102"/>
          </a:xfrm>
          <a:prstGeom prst="rect">
            <a:avLst/>
          </a:prstGeo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CF44ED-20AD-93A8-F368-DA2D27DE2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1165322"/>
            <a:ext cx="4640619" cy="4957763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Обем на контейнера 1.8 – 3.0 м</a:t>
            </a:r>
            <a:r>
              <a:rPr lang="bg-BG" sz="2000" baseline="30000" dirty="0"/>
              <a:t>3</a:t>
            </a:r>
            <a:endParaRPr lang="bg-BG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Контейнерите могат да бъдат изработени от </a:t>
            </a:r>
            <a:r>
              <a:rPr lang="bg-BG" sz="2000" dirty="0" err="1"/>
              <a:t>пластмасаили</a:t>
            </a:r>
            <a:r>
              <a:rPr lang="bg-BG" sz="2000" dirty="0"/>
              <a:t> метал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Контейнерите</a:t>
            </a:r>
            <a:r>
              <a:rPr lang="ru-RU" sz="2000" dirty="0"/>
              <a:t> </a:t>
            </a:r>
            <a:r>
              <a:rPr lang="ru-RU" sz="2000" dirty="0" err="1"/>
              <a:t>са</a:t>
            </a:r>
            <a:r>
              <a:rPr lang="ru-RU" sz="2000" dirty="0"/>
              <a:t> </a:t>
            </a:r>
            <a:r>
              <a:rPr lang="ru-RU" sz="2000" dirty="0" err="1"/>
              <a:t>поставени</a:t>
            </a:r>
            <a:r>
              <a:rPr lang="ru-RU" sz="2000" dirty="0"/>
              <a:t> неподвижно </a:t>
            </a:r>
            <a:r>
              <a:rPr lang="ru-RU" sz="2000" dirty="0" err="1"/>
              <a:t>непосредствено</a:t>
            </a:r>
            <a:r>
              <a:rPr lang="ru-RU" sz="2000" dirty="0"/>
              <a:t> на/до </a:t>
            </a:r>
            <a:r>
              <a:rPr lang="ru-RU" sz="2000" dirty="0" err="1"/>
              <a:t>уличното</a:t>
            </a:r>
            <a:r>
              <a:rPr lang="ru-RU" sz="2000" dirty="0"/>
              <a:t> платно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Автомобил</a:t>
            </a:r>
            <a:r>
              <a:rPr lang="ru-RU" sz="2000" dirty="0"/>
              <a:t> за </a:t>
            </a:r>
            <a:r>
              <a:rPr lang="ru-RU" sz="2000" dirty="0" err="1"/>
              <a:t>събиране</a:t>
            </a:r>
            <a:r>
              <a:rPr lang="ru-RU" sz="2000" dirty="0"/>
              <a:t> </a:t>
            </a:r>
            <a:r>
              <a:rPr lang="ru-RU" sz="2000" dirty="0" err="1"/>
              <a:t>със</a:t>
            </a:r>
            <a:r>
              <a:rPr lang="ru-RU" sz="2000" dirty="0"/>
              <a:t> </a:t>
            </a:r>
            <a:r>
              <a:rPr lang="ru-RU" sz="2000" dirty="0" err="1"/>
              <a:t>странично</a:t>
            </a:r>
            <a:r>
              <a:rPr lang="ru-RU" sz="2000" dirty="0"/>
              <a:t> </a:t>
            </a:r>
            <a:r>
              <a:rPr lang="ru-RU" sz="2000" dirty="0" err="1"/>
              <a:t>товарене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Не е необходим </a:t>
            </a:r>
            <a:r>
              <a:rPr lang="ru-RU" sz="2000" dirty="0" err="1"/>
              <a:t>допълнителен</a:t>
            </a:r>
            <a:r>
              <a:rPr lang="ru-RU" sz="2000" dirty="0"/>
              <a:t> персонал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Потенциален проблем с </a:t>
            </a:r>
            <a:r>
              <a:rPr lang="ru-RU" sz="2000" dirty="0" err="1"/>
              <a:t>паркирани</a:t>
            </a:r>
            <a:r>
              <a:rPr lang="ru-RU" sz="2000" dirty="0"/>
              <a:t> автомобили пред контейнера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По-високи</a:t>
            </a:r>
            <a:r>
              <a:rPr lang="ru-RU" sz="2000" dirty="0"/>
              <a:t> </a:t>
            </a:r>
            <a:r>
              <a:rPr lang="ru-RU" sz="2000" dirty="0" err="1"/>
              <a:t>първоначални</a:t>
            </a:r>
            <a:r>
              <a:rPr lang="ru-RU" sz="2000" dirty="0"/>
              <a:t> инвестиции в сравнение с </a:t>
            </a:r>
            <a:r>
              <a:rPr lang="ru-RU" sz="2000" dirty="0" err="1"/>
              <a:t>контейнерите</a:t>
            </a:r>
            <a:r>
              <a:rPr lang="ru-RU" sz="2000" dirty="0"/>
              <a:t> с колела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Добра система за заключване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298528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36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 в райони с фамилни къщи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11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5" name="Picture 4" descr="Gelbe Tonne">
            <a:extLst>
              <a:ext uri="{FF2B5EF4-FFF2-40B4-BE49-F238E27FC236}">
                <a16:creationId xmlns:a16="http://schemas.microsoft.com/office/drawing/2014/main" id="{67A13B93-E756-70AE-4739-380701285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04" y="1956319"/>
            <a:ext cx="5905500" cy="267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7EF55-9752-6D1A-388B-267B90CD3D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627" y="1956319"/>
            <a:ext cx="4321389" cy="258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300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 в многоетажни сгради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4" descr="LWB Mülltrennung">
            <a:extLst>
              <a:ext uri="{FF2B5EF4-FFF2-40B4-BE49-F238E27FC236}">
                <a16:creationId xmlns:a16="http://schemas.microsoft.com/office/drawing/2014/main" id="{5D340725-896D-BE72-D708-26A454DC2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10" y="1094444"/>
            <a:ext cx="3987023" cy="2999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group of green trash cans&#10;&#10;Description automatically generated">
            <a:extLst>
              <a:ext uri="{FF2B5EF4-FFF2-40B4-BE49-F238E27FC236}">
                <a16:creationId xmlns:a16="http://schemas.microsoft.com/office/drawing/2014/main" id="{17A3E76E-B6A9-9C23-D98B-DD527AA82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1870" y="1106842"/>
            <a:ext cx="5335460" cy="299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A group of garbage cans&#10;&#10;Description automatically generated">
            <a:extLst>
              <a:ext uri="{FF2B5EF4-FFF2-40B4-BE49-F238E27FC236}">
                <a16:creationId xmlns:a16="http://schemas.microsoft.com/office/drawing/2014/main" id="{813A5D0E-2405-1C3B-A2ED-0290020D3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582" y="4270489"/>
            <a:ext cx="4869685" cy="209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row of trash cans&#10;&#10;Description automatically generated">
            <a:extLst>
              <a:ext uri="{FF2B5EF4-FFF2-40B4-BE49-F238E27FC236}">
                <a16:creationId xmlns:a16="http://schemas.microsoft.com/office/drawing/2014/main" id="{6EC0AD20-134D-1CA3-846D-A3B0FC93C5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10" y="4260640"/>
            <a:ext cx="3171221" cy="211730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 descr="recycle | Surrey News">
            <a:extLst>
              <a:ext uri="{FF2B5EF4-FFF2-40B4-BE49-F238E27FC236}">
                <a16:creationId xmlns:a16="http://schemas.microsoft.com/office/drawing/2014/main" id="{5D4F4E74-3096-CEAD-53EC-6094F65DE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0" y="4276961"/>
            <a:ext cx="2777865" cy="2084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747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Външни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конструкции за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колела</a:t>
            </a:r>
            <a:endParaRPr lang="bg-BG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25E9D-449B-9D44-A7E4-9E355F6DD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4506596" cy="4957763"/>
          </a:xfrm>
        </p:spPr>
        <p:txBody>
          <a:bodyPr/>
          <a:lstStyle/>
          <a:p>
            <a:endParaRPr lang="bg-BG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13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0249A-9991-75CB-50E5-2CBA525BC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07" y="1844160"/>
            <a:ext cx="3952225" cy="257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Several black trash cans&#10;&#10;Description automatically generated">
            <a:extLst>
              <a:ext uri="{FF2B5EF4-FFF2-40B4-BE49-F238E27FC236}">
                <a16:creationId xmlns:a16="http://schemas.microsoft.com/office/drawing/2014/main" id="{468B83F5-99B5-0727-6648-9CAE2CF084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63" y="1844160"/>
            <a:ext cx="3444020" cy="2583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F9264C-8CCB-BC73-83B5-30F4149E8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21" y="1844160"/>
            <a:ext cx="3805420" cy="257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363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Интелигентни системи за събиране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14</a:t>
            </a:fld>
            <a:endParaRPr lang="bg-BG" sz="1600" dirty="0">
              <a:solidFill>
                <a:srgbClr val="8BC33E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319DA1A-E749-A058-1ED7-478D33A5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1165322"/>
            <a:ext cx="9856431" cy="4957763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Идентификация на </a:t>
            </a:r>
            <a:r>
              <a:rPr lang="ru-RU" sz="2000" dirty="0" err="1"/>
              <a:t>контейнерите</a:t>
            </a:r>
            <a:r>
              <a:rPr lang="ru-RU" sz="2000" dirty="0"/>
              <a:t> и дистанционно наблюдение на </a:t>
            </a:r>
            <a:r>
              <a:rPr lang="ru-RU" sz="2000" dirty="0" err="1"/>
              <a:t>нивото</a:t>
            </a:r>
            <a:r>
              <a:rPr lang="ru-RU" sz="2000" dirty="0"/>
              <a:t> на </a:t>
            </a:r>
            <a:r>
              <a:rPr lang="ru-RU" sz="2000" dirty="0" err="1"/>
              <a:t>отпадъците</a:t>
            </a:r>
            <a:r>
              <a:rPr lang="ru-RU" sz="2000" dirty="0"/>
              <a:t>, чрез </a:t>
            </a:r>
            <a:r>
              <a:rPr lang="ru-RU" sz="2000" dirty="0" err="1"/>
              <a:t>използване</a:t>
            </a:r>
            <a:r>
              <a:rPr lang="ru-RU" sz="2000" dirty="0"/>
              <a:t> на </a:t>
            </a:r>
            <a:r>
              <a:rPr lang="ru-RU" sz="2000" dirty="0" err="1"/>
              <a:t>сензори</a:t>
            </a:r>
            <a:r>
              <a:rPr lang="ru-RU" sz="2000" dirty="0"/>
              <a:t> за </a:t>
            </a:r>
            <a:r>
              <a:rPr lang="ru-RU" sz="2000" dirty="0" err="1"/>
              <a:t>обем</a:t>
            </a:r>
            <a:r>
              <a:rPr lang="ru-RU" sz="2000" dirty="0"/>
              <a:t>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Заключване</a:t>
            </a:r>
            <a:r>
              <a:rPr lang="ru-RU" sz="2000" dirty="0"/>
              <a:t> на </a:t>
            </a:r>
            <a:r>
              <a:rPr lang="ru-RU" sz="2000" dirty="0" err="1"/>
              <a:t>отвора</a:t>
            </a:r>
            <a:r>
              <a:rPr lang="ru-RU" sz="2000" dirty="0"/>
              <a:t> на контейнера и </a:t>
            </a:r>
            <a:r>
              <a:rPr lang="ru-RU" sz="2000" dirty="0" err="1"/>
              <a:t>осигуряване</a:t>
            </a:r>
            <a:r>
              <a:rPr lang="ru-RU" sz="2000" dirty="0"/>
              <a:t> на </a:t>
            </a:r>
            <a:r>
              <a:rPr lang="ru-RU" sz="2000" dirty="0" err="1"/>
              <a:t>достъп</a:t>
            </a:r>
            <a:r>
              <a:rPr lang="ru-RU" sz="2000" dirty="0"/>
              <a:t> </a:t>
            </a:r>
            <a:r>
              <a:rPr lang="ru-RU" sz="2000" dirty="0" err="1"/>
              <a:t>единствено</a:t>
            </a:r>
            <a:r>
              <a:rPr lang="ru-RU" sz="2000" dirty="0"/>
              <a:t> на ограничен </a:t>
            </a:r>
            <a:r>
              <a:rPr lang="ru-RU" sz="2000" dirty="0" err="1"/>
              <a:t>брой</a:t>
            </a:r>
            <a:r>
              <a:rPr lang="ru-RU" sz="2000" dirty="0"/>
              <a:t> </a:t>
            </a:r>
            <a:r>
              <a:rPr lang="ru-RU" sz="2000" dirty="0" err="1"/>
              <a:t>ползватели</a:t>
            </a:r>
            <a:r>
              <a:rPr lang="ru-RU" sz="2000" dirty="0"/>
              <a:t>, чрез </a:t>
            </a:r>
            <a:r>
              <a:rPr lang="ru-RU" sz="2000" dirty="0" err="1"/>
              <a:t>магнитна</a:t>
            </a:r>
            <a:r>
              <a:rPr lang="ru-RU" sz="2000" dirty="0"/>
              <a:t> карта, код за </a:t>
            </a:r>
            <a:r>
              <a:rPr lang="ru-RU" sz="2000" dirty="0" err="1"/>
              <a:t>достъп</a:t>
            </a:r>
            <a:r>
              <a:rPr lang="ru-RU" sz="2000" dirty="0"/>
              <a:t> или </a:t>
            </a:r>
            <a:r>
              <a:rPr lang="ru-RU" sz="2000" dirty="0" err="1"/>
              <a:t>мобилно</a:t>
            </a:r>
            <a:r>
              <a:rPr lang="ru-RU" sz="2000" dirty="0"/>
              <a:t> приложение за телефон.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Измерване</a:t>
            </a:r>
            <a:r>
              <a:rPr lang="ru-RU" sz="2000" dirty="0"/>
              <a:t> на </a:t>
            </a:r>
            <a:r>
              <a:rPr lang="ru-RU" sz="2000" dirty="0" err="1"/>
              <a:t>теглото</a:t>
            </a:r>
            <a:r>
              <a:rPr lang="ru-RU" sz="2000" dirty="0"/>
              <a:t> на контейнера и </a:t>
            </a:r>
            <a:r>
              <a:rPr lang="ru-RU" sz="2000" dirty="0" err="1"/>
              <a:t>определени</a:t>
            </a:r>
            <a:r>
              <a:rPr lang="ru-RU" sz="2000" dirty="0"/>
              <a:t> случаи </a:t>
            </a:r>
            <a:r>
              <a:rPr lang="ru-RU" sz="2000" dirty="0" err="1"/>
              <a:t>теглото</a:t>
            </a:r>
            <a:r>
              <a:rPr lang="ru-RU" sz="2000" dirty="0"/>
              <a:t> на </a:t>
            </a:r>
            <a:r>
              <a:rPr lang="ru-RU" sz="2000" dirty="0" err="1"/>
              <a:t>отпадъците</a:t>
            </a:r>
            <a:r>
              <a:rPr lang="ru-RU" sz="2000" dirty="0"/>
              <a:t> </a:t>
            </a:r>
            <a:r>
              <a:rPr lang="ru-RU" sz="2000" dirty="0" err="1"/>
              <a:t>изхвърляни</a:t>
            </a:r>
            <a:r>
              <a:rPr lang="ru-RU" sz="2000" dirty="0"/>
              <a:t> от </a:t>
            </a:r>
            <a:r>
              <a:rPr lang="ru-RU" sz="2000" dirty="0" err="1"/>
              <a:t>всеки</a:t>
            </a:r>
            <a:r>
              <a:rPr lang="ru-RU" sz="2000" dirty="0"/>
              <a:t> отделен </a:t>
            </a:r>
            <a:r>
              <a:rPr lang="ru-RU" sz="2000" dirty="0" err="1"/>
              <a:t>ползвател</a:t>
            </a:r>
            <a:r>
              <a:rPr lang="ru-RU" sz="2000" dirty="0"/>
              <a:t>.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Контрол</a:t>
            </a:r>
            <a:r>
              <a:rPr lang="ru-RU" sz="2000" dirty="0"/>
              <a:t> </a:t>
            </a:r>
            <a:r>
              <a:rPr lang="ru-RU" sz="2000" dirty="0" err="1"/>
              <a:t>върху</a:t>
            </a:r>
            <a:r>
              <a:rPr lang="ru-RU" sz="2000" dirty="0"/>
              <a:t> </a:t>
            </a:r>
            <a:r>
              <a:rPr lang="ru-RU" sz="2000" dirty="0" err="1"/>
              <a:t>качеството</a:t>
            </a:r>
            <a:r>
              <a:rPr lang="ru-RU" sz="2000" dirty="0"/>
              <a:t> на </a:t>
            </a:r>
            <a:r>
              <a:rPr lang="ru-RU" sz="2000" dirty="0" err="1"/>
              <a:t>сепарираните</a:t>
            </a:r>
            <a:r>
              <a:rPr lang="ru-RU" sz="2000" dirty="0"/>
              <a:t> </a:t>
            </a:r>
            <a:r>
              <a:rPr lang="ru-RU" sz="2000" dirty="0" err="1"/>
              <a:t>отпадъци</a:t>
            </a:r>
            <a:r>
              <a:rPr lang="ru-RU" sz="2000" dirty="0"/>
              <a:t> и </a:t>
            </a:r>
            <a:r>
              <a:rPr lang="ru-RU" sz="2000" dirty="0" err="1"/>
              <a:t>неправилното</a:t>
            </a:r>
            <a:r>
              <a:rPr lang="ru-RU" sz="2000" dirty="0"/>
              <a:t> </a:t>
            </a:r>
            <a:r>
              <a:rPr lang="ru-RU" sz="2000" dirty="0" err="1"/>
              <a:t>изхвърлянето</a:t>
            </a:r>
            <a:r>
              <a:rPr lang="ru-RU" sz="2000" dirty="0"/>
              <a:t> на </a:t>
            </a:r>
            <a:r>
              <a:rPr lang="ru-RU" sz="2000" dirty="0" err="1"/>
              <a:t>отпадъци</a:t>
            </a:r>
            <a:r>
              <a:rPr lang="ru-RU" sz="2000" dirty="0"/>
              <a:t>, чрез </a:t>
            </a:r>
            <a:r>
              <a:rPr lang="ru-RU" sz="2000" dirty="0" err="1"/>
              <a:t>използването</a:t>
            </a:r>
            <a:r>
              <a:rPr lang="ru-RU" sz="2000" dirty="0"/>
              <a:t> на технология и </a:t>
            </a:r>
            <a:r>
              <a:rPr lang="ru-RU" sz="2000" dirty="0" err="1"/>
              <a:t>софтуер</a:t>
            </a:r>
            <a:r>
              <a:rPr lang="ru-RU" sz="2000" dirty="0"/>
              <a:t> за </a:t>
            </a:r>
            <a:r>
              <a:rPr lang="ru-RU" sz="2000" dirty="0" err="1"/>
              <a:t>разпознаване</a:t>
            </a:r>
            <a:r>
              <a:rPr lang="ru-RU" sz="2000" dirty="0"/>
              <a:t> на изображения.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Оптимизация на маршрута за </a:t>
            </a:r>
            <a:r>
              <a:rPr lang="ru-RU" sz="2000" dirty="0" err="1"/>
              <a:t>събиране</a:t>
            </a:r>
            <a:r>
              <a:rPr lang="ru-RU" sz="2000" dirty="0"/>
              <a:t> на </a:t>
            </a:r>
            <a:r>
              <a:rPr lang="ru-RU" sz="2000" dirty="0" err="1"/>
              <a:t>отпадъците</a:t>
            </a:r>
            <a:r>
              <a:rPr lang="ru-RU" sz="2000" dirty="0"/>
              <a:t> – </a:t>
            </a:r>
            <a:r>
              <a:rPr lang="ru-RU" sz="2000" dirty="0" err="1"/>
              <a:t>изчисляване</a:t>
            </a:r>
            <a:r>
              <a:rPr lang="ru-RU" sz="2000" dirty="0"/>
              <a:t> на оптимален маршрут на </a:t>
            </a:r>
            <a:r>
              <a:rPr lang="ru-RU" sz="2000" dirty="0" err="1"/>
              <a:t>товарния</a:t>
            </a:r>
            <a:r>
              <a:rPr lang="ru-RU" sz="2000" dirty="0"/>
              <a:t> </a:t>
            </a:r>
            <a:r>
              <a:rPr lang="ru-RU" sz="2000" dirty="0" err="1"/>
              <a:t>автомобил</a:t>
            </a:r>
            <a:r>
              <a:rPr lang="ru-RU" sz="2000" dirty="0"/>
              <a:t> в </a:t>
            </a:r>
            <a:r>
              <a:rPr lang="ru-RU" sz="2000" dirty="0" err="1"/>
              <a:t>реално</a:t>
            </a:r>
            <a:r>
              <a:rPr lang="ru-RU" sz="2000" dirty="0"/>
              <a:t> </a:t>
            </a:r>
            <a:r>
              <a:rPr lang="ru-RU" sz="2000" dirty="0" err="1"/>
              <a:t>време</a:t>
            </a:r>
            <a:r>
              <a:rPr lang="ru-RU" sz="2000" dirty="0"/>
              <a:t> </a:t>
            </a:r>
            <a:r>
              <a:rPr lang="ru-RU" sz="2000" dirty="0" err="1"/>
              <a:t>според</a:t>
            </a:r>
            <a:r>
              <a:rPr lang="ru-RU" sz="2000" dirty="0"/>
              <a:t> </a:t>
            </a:r>
            <a:r>
              <a:rPr lang="ru-RU" sz="2000" dirty="0" err="1"/>
              <a:t>постъпилата</a:t>
            </a:r>
            <a:r>
              <a:rPr lang="ru-RU" sz="2000" dirty="0"/>
              <a:t> информация за </a:t>
            </a:r>
            <a:r>
              <a:rPr lang="ru-RU" sz="2000" dirty="0" err="1"/>
              <a:t>запълване</a:t>
            </a:r>
            <a:r>
              <a:rPr lang="ru-RU" sz="2000" dirty="0"/>
              <a:t> на контейнера.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Прилагането</a:t>
            </a:r>
            <a:r>
              <a:rPr lang="ru-RU" sz="2000" dirty="0"/>
              <a:t> на </a:t>
            </a:r>
            <a:r>
              <a:rPr lang="ru-RU" sz="2000" dirty="0" err="1"/>
              <a:t>системи</a:t>
            </a:r>
            <a:r>
              <a:rPr lang="ru-RU" sz="2000" dirty="0"/>
              <a:t> за управление на </a:t>
            </a:r>
            <a:r>
              <a:rPr lang="ru-RU" sz="2000" dirty="0" err="1"/>
              <a:t>информацията</a:t>
            </a:r>
            <a:r>
              <a:rPr lang="ru-RU" sz="2000" dirty="0"/>
              <a:t> и </a:t>
            </a:r>
            <a:r>
              <a:rPr lang="ru-RU" sz="2000" dirty="0" err="1"/>
              <a:t>планиране</a:t>
            </a:r>
            <a:r>
              <a:rPr lang="ru-RU" sz="2000" dirty="0"/>
              <a:t>, </a:t>
            </a:r>
            <a:r>
              <a:rPr lang="ru-RU" sz="2000" dirty="0" err="1"/>
              <a:t>основани</a:t>
            </a:r>
            <a:r>
              <a:rPr lang="ru-RU" sz="2000" dirty="0"/>
              <a:t> на </a:t>
            </a:r>
            <a:r>
              <a:rPr lang="ru-RU" sz="2000" dirty="0" err="1"/>
              <a:t>пълни</a:t>
            </a:r>
            <a:r>
              <a:rPr lang="ru-RU" sz="2000" dirty="0"/>
              <a:t> </a:t>
            </a:r>
            <a:r>
              <a:rPr lang="ru-RU" sz="2000" dirty="0" err="1"/>
              <a:t>данни</a:t>
            </a:r>
            <a:r>
              <a:rPr lang="ru-RU" sz="2000" dirty="0"/>
              <a:t> за </a:t>
            </a:r>
            <a:r>
              <a:rPr lang="ru-RU" sz="2000" dirty="0" err="1"/>
              <a:t>отпадъците</a:t>
            </a:r>
            <a:r>
              <a:rPr lang="ru-RU" sz="2000" dirty="0"/>
              <a:t> и анализ на </a:t>
            </a:r>
            <a:r>
              <a:rPr lang="ru-RU" sz="2000" dirty="0" err="1"/>
              <a:t>потребителските</a:t>
            </a:r>
            <a:r>
              <a:rPr lang="ru-RU" sz="2000" dirty="0"/>
              <a:t> </a:t>
            </a:r>
            <a:r>
              <a:rPr lang="ru-RU" sz="2000" dirty="0" err="1"/>
              <a:t>навици</a:t>
            </a:r>
            <a:r>
              <a:rPr lang="ru-RU" sz="2000" dirty="0"/>
              <a:t>. 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46912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Интелигентни системи за събиране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15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8" name="Picture 7" descr="evo bedieing aug 2008 007">
            <a:extLst>
              <a:ext uri="{FF2B5EF4-FFF2-40B4-BE49-F238E27FC236}">
                <a16:creationId xmlns:a16="http://schemas.microsoft.com/office/drawing/2014/main" id="{F148B8F5-36CB-D3C8-7976-880972FD80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886341"/>
            <a:ext cx="2390189" cy="17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evo bedieing aug 2008 015">
            <a:extLst>
              <a:ext uri="{FF2B5EF4-FFF2-40B4-BE49-F238E27FC236}">
                <a16:creationId xmlns:a16="http://schemas.microsoft.com/office/drawing/2014/main" id="{2B6A050A-F9FE-7C1D-30CB-BB90A7FC2B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11244"/>
            <a:ext cx="2390189" cy="184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Boulogne du Mer 1">
            <a:extLst>
              <a:ext uri="{FF2B5EF4-FFF2-40B4-BE49-F238E27FC236}">
                <a16:creationId xmlns:a16="http://schemas.microsoft.com/office/drawing/2014/main" id="{6A00A82D-21CD-0C55-9E75-E8484A89752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312637"/>
            <a:ext cx="2390189" cy="179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ANY0224">
            <a:extLst>
              <a:ext uri="{FF2B5EF4-FFF2-40B4-BE49-F238E27FC236}">
                <a16:creationId xmlns:a16="http://schemas.microsoft.com/office/drawing/2014/main" id="{699E6988-445B-18DA-CD6A-50D0D62D2E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1436" y="1312637"/>
            <a:ext cx="3784485" cy="50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underground_3">
            <a:hlinkClick r:id="rId6" action="ppaction://hlinkfile"/>
            <a:extLst>
              <a:ext uri="{FF2B5EF4-FFF2-40B4-BE49-F238E27FC236}">
                <a16:creationId xmlns:a16="http://schemas.microsoft.com/office/drawing/2014/main" id="{26AF60E8-7232-4C60-D0F8-A2CE0076B22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6516" y="1312636"/>
            <a:ext cx="3363687" cy="505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8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Интелигентни системи за събиране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16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7" name="Picture 6" descr="A row of lockers on a sidewalk&#10;&#10;Description automatically generated">
            <a:extLst>
              <a:ext uri="{FF2B5EF4-FFF2-40B4-BE49-F238E27FC236}">
                <a16:creationId xmlns:a16="http://schemas.microsoft.com/office/drawing/2014/main" id="{86CA707A-DBB4-4802-0A54-44ED5C215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8" y="1608881"/>
            <a:ext cx="5618409" cy="421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large white container with colorful designs&#10;&#10;Description automatically generated with medium confidence">
            <a:extLst>
              <a:ext uri="{FF2B5EF4-FFF2-40B4-BE49-F238E27FC236}">
                <a16:creationId xmlns:a16="http://schemas.microsoft.com/office/drawing/2014/main" id="{D03A5B27-B2CD-AB42-E8E9-41195224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37" y="1204621"/>
            <a:ext cx="6942362" cy="461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187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Едновременно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различни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фракции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17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7" name="Picture 6" descr="A colorful truck with a black background&#10;&#10;Description automatically generated">
            <a:extLst>
              <a:ext uri="{FF2B5EF4-FFF2-40B4-BE49-F238E27FC236}">
                <a16:creationId xmlns:a16="http://schemas.microsoft.com/office/drawing/2014/main" id="{90DAF598-7B69-3B73-22CD-8219668B1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421" y="1181445"/>
            <a:ext cx="4160215" cy="2773625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C0CF0E-34EC-85AA-CF0E-E38147839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8587"/>
            <a:ext cx="5257801" cy="4957763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Товарни автомобили с две и повече секции за разтоварване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Ограничено приложение поради висока цена и неравномерно запълване на отделните секции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Разделно събиране в малки населени места и при организиране на събития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2000" dirty="0"/>
          </a:p>
        </p:txBody>
      </p:sp>
      <p:pic>
        <p:nvPicPr>
          <p:cNvPr id="10" name="Picture 9" descr="An orange garbage truck with wheels&#10;&#10;Description automatically generated">
            <a:extLst>
              <a:ext uri="{FF2B5EF4-FFF2-40B4-BE49-F238E27FC236}">
                <a16:creationId xmlns:a16="http://schemas.microsoft.com/office/drawing/2014/main" id="{E3AD7922-DC5D-FD6D-46B6-CA4C725184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239" y="3877468"/>
            <a:ext cx="3235096" cy="2875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580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Разделно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пешеходни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зони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18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5" name="Picture 4" descr="A picture containing text, line&#10;&#10;Description automatically generated">
            <a:extLst>
              <a:ext uri="{FF2B5EF4-FFF2-40B4-BE49-F238E27FC236}">
                <a16:creationId xmlns:a16="http://schemas.microsoft.com/office/drawing/2014/main" id="{4496B863-F7A5-B8ED-7D13-F9694A2BE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04" y="1217814"/>
            <a:ext cx="2531902" cy="253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text, screenshot, parking&#10;&#10;Description automatically generated">
            <a:extLst>
              <a:ext uri="{FF2B5EF4-FFF2-40B4-BE49-F238E27FC236}">
                <a16:creationId xmlns:a16="http://schemas.microsoft.com/office/drawing/2014/main" id="{8B6B05ED-72C2-A4DD-7A1B-4A86109B8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582" y="1415230"/>
            <a:ext cx="1256922" cy="164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BigBelly Smart Bin - Waste Management in Smart Cities">
            <a:extLst>
              <a:ext uri="{FF2B5EF4-FFF2-40B4-BE49-F238E27FC236}">
                <a16:creationId xmlns:a16="http://schemas.microsoft.com/office/drawing/2014/main" id="{15EB33F3-8D33-13AF-188F-94DBC8F5F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8" y="1298463"/>
            <a:ext cx="4512907" cy="237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group of trash cans&#10;&#10;Description automatically generated">
            <a:extLst>
              <a:ext uri="{FF2B5EF4-FFF2-40B4-BE49-F238E27FC236}">
                <a16:creationId xmlns:a16="http://schemas.microsoft.com/office/drawing/2014/main" id="{14DDD9F5-6C77-C5BC-6142-298A5B155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04" y="4024554"/>
            <a:ext cx="3325903" cy="24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lasdon Jubilee™ Duo 220 Recycling Bin Dual Bin for Recyclable Waste">
            <a:extLst>
              <a:ext uri="{FF2B5EF4-FFF2-40B4-BE49-F238E27FC236}">
                <a16:creationId xmlns:a16="http://schemas.microsoft.com/office/drawing/2014/main" id="{E4C907CE-BCEF-1390-C227-491878A34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97" y="4024553"/>
            <a:ext cx="2494428" cy="249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Nexus® Evolution City Quad Recycling Bin">
            <a:extLst>
              <a:ext uri="{FF2B5EF4-FFF2-40B4-BE49-F238E27FC236}">
                <a16:creationId xmlns:a16="http://schemas.microsoft.com/office/drawing/2014/main" id="{8DC4C1E1-315E-5904-D8E8-FB22559B4C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411" y="4024553"/>
            <a:ext cx="2468924" cy="246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950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Определяне</a:t>
            </a:r>
            <a:r>
              <a:rPr lang="ru-RU" sz="32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необходимия</a:t>
            </a:r>
            <a:r>
              <a:rPr lang="ru-RU" sz="32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брой</a:t>
            </a:r>
            <a:r>
              <a:rPr lang="ru-RU" sz="32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съдове</a:t>
            </a:r>
            <a:r>
              <a:rPr lang="ru-RU" sz="32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автомобили</a:t>
            </a:r>
            <a:endParaRPr lang="bg-BG" sz="3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19</a:t>
            </a:fld>
            <a:endParaRPr lang="bg-BG" sz="1600" dirty="0">
              <a:solidFill>
                <a:srgbClr val="8BC33E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96B40E5-A4DB-259C-7358-3A5F62A6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8587"/>
            <a:ext cx="5525279" cy="4957763"/>
          </a:xfrm>
        </p:spPr>
        <p:txBody>
          <a:bodyPr>
            <a:normAutofit/>
          </a:bodyPr>
          <a:lstStyle/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bg-BG" sz="2000" b="1" dirty="0">
                <a:solidFill>
                  <a:schemeClr val="accent6">
                    <a:lumMod val="75000"/>
                  </a:schemeClr>
                </a:solidFill>
              </a:rPr>
              <a:t>СЪДОВЕ ЗА СЪБИРАНЕ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Вид и количество на събираните отпадъци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Плътност на отпадъците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Обем</a:t>
            </a:r>
            <a:r>
              <a:rPr lang="ru-RU" sz="2000" dirty="0"/>
              <a:t> на </a:t>
            </a:r>
            <a:r>
              <a:rPr lang="ru-RU" sz="2000" dirty="0" err="1"/>
              <a:t>съдовете</a:t>
            </a:r>
            <a:r>
              <a:rPr lang="ru-RU" sz="2000" dirty="0"/>
              <a:t> за </a:t>
            </a:r>
            <a:r>
              <a:rPr lang="ru-RU" sz="2000" dirty="0" err="1"/>
              <a:t>разделно</a:t>
            </a:r>
            <a:r>
              <a:rPr lang="ru-RU" sz="2000" dirty="0"/>
              <a:t> </a:t>
            </a:r>
            <a:r>
              <a:rPr lang="ru-RU" sz="2000" dirty="0" err="1"/>
              <a:t>събиране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Честота на събиране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Степен на </a:t>
            </a:r>
            <a:r>
              <a:rPr lang="ru-RU" sz="2000" dirty="0" err="1"/>
              <a:t>запълване</a:t>
            </a:r>
            <a:r>
              <a:rPr lang="ru-RU" sz="2000" dirty="0"/>
              <a:t> на </a:t>
            </a:r>
            <a:r>
              <a:rPr lang="ru-RU" sz="2000" dirty="0" err="1"/>
              <a:t>контейнерите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Коефициент</a:t>
            </a:r>
            <a:r>
              <a:rPr lang="ru-RU" sz="2000" dirty="0"/>
              <a:t> на </a:t>
            </a:r>
            <a:r>
              <a:rPr lang="ru-RU" sz="2000" dirty="0" err="1"/>
              <a:t>неравномерност</a:t>
            </a:r>
            <a:r>
              <a:rPr lang="ru-RU" sz="2000" dirty="0"/>
              <a:t> </a:t>
            </a:r>
            <a:r>
              <a:rPr lang="ru-RU" sz="2000" dirty="0" err="1"/>
              <a:t>отразяващ</a:t>
            </a:r>
            <a:r>
              <a:rPr lang="ru-RU" sz="2000" dirty="0"/>
              <a:t> </a:t>
            </a:r>
            <a:r>
              <a:rPr lang="ru-RU" sz="2000" dirty="0" err="1"/>
              <a:t>отношението</a:t>
            </a:r>
            <a:r>
              <a:rPr lang="ru-RU" sz="2000" dirty="0"/>
              <a:t> на </a:t>
            </a:r>
            <a:r>
              <a:rPr lang="ru-RU" sz="2000" dirty="0" err="1"/>
              <a:t>максималното</a:t>
            </a:r>
            <a:r>
              <a:rPr lang="ru-RU" sz="2000" dirty="0"/>
              <a:t> </a:t>
            </a:r>
            <a:r>
              <a:rPr lang="ru-RU" sz="2000" dirty="0" err="1"/>
              <a:t>към</a:t>
            </a:r>
            <a:r>
              <a:rPr lang="ru-RU" sz="2000" dirty="0"/>
              <a:t> </a:t>
            </a:r>
            <a:r>
              <a:rPr lang="ru-RU" sz="2000" dirty="0" err="1"/>
              <a:t>среднот</a:t>
            </a:r>
            <a:r>
              <a:rPr lang="ru-RU" sz="2000" dirty="0"/>
              <a:t> количество на </a:t>
            </a:r>
            <a:r>
              <a:rPr lang="ru-RU" sz="2000" dirty="0" err="1"/>
              <a:t>отпадъците</a:t>
            </a:r>
            <a:r>
              <a:rPr lang="ru-RU" sz="2000" dirty="0"/>
              <a:t> за </a:t>
            </a:r>
            <a:r>
              <a:rPr lang="ru-RU" sz="2000" dirty="0" err="1"/>
              <a:t>опрелен</a:t>
            </a:r>
            <a:r>
              <a:rPr lang="ru-RU" sz="2000" dirty="0"/>
              <a:t> период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Резервни</a:t>
            </a:r>
            <a:r>
              <a:rPr lang="ru-RU" sz="2000" dirty="0"/>
              <a:t> </a:t>
            </a:r>
            <a:r>
              <a:rPr lang="ru-RU" sz="2000" dirty="0" err="1"/>
              <a:t>контейнери</a:t>
            </a:r>
            <a:r>
              <a:rPr lang="ru-RU" sz="2000" dirty="0"/>
              <a:t> за </a:t>
            </a:r>
            <a:r>
              <a:rPr lang="ru-RU" sz="2000" dirty="0" err="1"/>
              <a:t>подмяна</a:t>
            </a:r>
            <a:r>
              <a:rPr lang="ru-RU" sz="2000" dirty="0"/>
              <a:t> и </a:t>
            </a:r>
            <a:r>
              <a:rPr lang="ru-RU" sz="2000" dirty="0" err="1"/>
              <a:t>поддръжка</a:t>
            </a:r>
            <a:endParaRPr lang="bg-BG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BD913-107E-27C0-5688-C91962AE55A1}"/>
              </a:ext>
            </a:extLst>
          </p:cNvPr>
          <p:cNvSpPr txBox="1">
            <a:spLocks/>
          </p:cNvSpPr>
          <p:nvPr/>
        </p:nvSpPr>
        <p:spPr>
          <a:xfrm>
            <a:off x="6473889" y="1379536"/>
            <a:ext cx="5525279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bg-BG" sz="2000" b="1" dirty="0">
                <a:solidFill>
                  <a:schemeClr val="accent6">
                    <a:lumMod val="75000"/>
                  </a:schemeClr>
                </a:solidFill>
              </a:rPr>
              <a:t>ТОВАРНИ АВТОМОБИЛИ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Вид и характеристики на автомобила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Товароносимост, отчитаща степента на </a:t>
            </a:r>
            <a:r>
              <a:rPr lang="bg-BG" sz="2000" dirty="0" err="1"/>
              <a:t>компактиране</a:t>
            </a:r>
            <a:r>
              <a:rPr lang="bg-BG" sz="2000" dirty="0"/>
              <a:t> на отпадъците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Натоварване</a:t>
            </a:r>
            <a:r>
              <a:rPr lang="ru-RU" sz="2000" dirty="0"/>
              <a:t> на </a:t>
            </a:r>
            <a:r>
              <a:rPr lang="ru-RU" sz="2000" dirty="0" err="1"/>
              <a:t>автомобила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Наличност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Работни смени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Работни дни в седмицата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Време</a:t>
            </a:r>
            <a:r>
              <a:rPr lang="ru-RU" sz="2000" dirty="0"/>
              <a:t> за </a:t>
            </a:r>
            <a:r>
              <a:rPr lang="ru-RU" sz="2000" dirty="0" err="1"/>
              <a:t>обслужване</a:t>
            </a:r>
            <a:r>
              <a:rPr lang="ru-RU" sz="2000" dirty="0"/>
              <a:t> на един контейнер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Време</a:t>
            </a:r>
            <a:r>
              <a:rPr lang="ru-RU" sz="2000" dirty="0"/>
              <a:t> за </a:t>
            </a:r>
            <a:r>
              <a:rPr lang="ru-RU" sz="2000" dirty="0" err="1"/>
              <a:t>разтоварване</a:t>
            </a:r>
            <a:r>
              <a:rPr lang="ru-RU" sz="2000" dirty="0"/>
              <a:t> на </a:t>
            </a:r>
            <a:r>
              <a:rPr lang="ru-RU" sz="2000" dirty="0" err="1"/>
              <a:t>площадката</a:t>
            </a:r>
            <a:r>
              <a:rPr lang="ru-RU" sz="2000" dirty="0"/>
              <a:t> за </a:t>
            </a:r>
            <a:r>
              <a:rPr lang="ru-RU" sz="2000" dirty="0" err="1"/>
              <a:t>третиране</a:t>
            </a:r>
            <a:r>
              <a:rPr lang="ru-RU" sz="2000" dirty="0"/>
              <a:t> на </a:t>
            </a:r>
            <a:r>
              <a:rPr lang="ru-RU" sz="2000" dirty="0" err="1"/>
              <a:t>отпадъци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разстояние</a:t>
            </a:r>
            <a:r>
              <a:rPr lang="ru-RU" sz="2000" dirty="0"/>
              <a:t> до </a:t>
            </a:r>
            <a:r>
              <a:rPr lang="ru-RU" sz="2000" dirty="0" err="1"/>
              <a:t>площадката</a:t>
            </a:r>
            <a:r>
              <a:rPr lang="ru-RU" sz="2000" dirty="0"/>
              <a:t> за </a:t>
            </a:r>
            <a:r>
              <a:rPr lang="ru-RU" sz="2000" dirty="0" err="1"/>
              <a:t>разтоварване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средна</a:t>
            </a:r>
            <a:r>
              <a:rPr lang="ru-RU" sz="2000" dirty="0"/>
              <a:t> </a:t>
            </a:r>
            <a:r>
              <a:rPr lang="ru-RU" sz="2000" dirty="0" err="1"/>
              <a:t>скорост</a:t>
            </a:r>
            <a:r>
              <a:rPr lang="ru-RU" sz="2000" dirty="0"/>
              <a:t> на движение</a:t>
            </a:r>
            <a:endParaRPr lang="bg-BG" sz="2000" dirty="0"/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44259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Основни</a:t>
            </a:r>
            <a:r>
              <a:rPr lang="ru-RU" sz="32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положения при </a:t>
            </a:r>
            <a:r>
              <a:rPr lang="ru-RU" sz="32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изготвяне</a:t>
            </a:r>
            <a:r>
              <a:rPr lang="ru-RU" sz="32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32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ръководството</a:t>
            </a:r>
            <a:endParaRPr lang="bg-BG" sz="3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2</a:t>
            </a:fld>
            <a:endParaRPr lang="bg-BG" sz="1600" dirty="0">
              <a:solidFill>
                <a:srgbClr val="8BC33E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3DB7F9-ED7E-5E4E-F42C-34CDC22B5E05}"/>
              </a:ext>
            </a:extLst>
          </p:cNvPr>
          <p:cNvSpPr txBox="1">
            <a:spLocks/>
          </p:cNvSpPr>
          <p:nvPr/>
        </p:nvSpPr>
        <p:spPr>
          <a:xfrm>
            <a:off x="838200" y="1398587"/>
            <a:ext cx="10239374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Изисквания на законодателството за разделно събиране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Цели за подготовка за повторна употреба и рециклиране на битови отпадъци и отпадъци от опаковки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Общинските администрации за отговорни за организиране на разделното събиране на отпадъци на тяхна територия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Основните фракции допринасящи за изпълнението на целите за рециклиране са отпадъците от хартия и картон, пластмаса, стъкло и метали, както и биоотпадъците 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Системите за разширена отговорност на производителя за отпадъците от опаковки (и в бъдеще за текстил) следва да допринасят значително за изпълнението на общинските цели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Вида на използваните системи за разделно събиране е определящ за количествата и качеството на разделно събраните отпадъци (и разходите за управление на отпадъци)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Системите за разделно събиране трябва да бъдат надеждно планирани и оразмерени, така че да позволят постигане на поставените цели</a:t>
            </a:r>
          </a:p>
        </p:txBody>
      </p:sp>
    </p:spTree>
    <p:extLst>
      <p:ext uri="{BB962C8B-B14F-4D97-AF65-F5344CB8AC3E}">
        <p14:creationId xmlns:p14="http://schemas.microsoft.com/office/powerpoint/2010/main" val="1269761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Разделно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биоотпадъци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20</a:t>
            </a:fld>
            <a:endParaRPr lang="bg-BG" sz="1600" dirty="0">
              <a:solidFill>
                <a:srgbClr val="8BC33E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312842-5CA8-70DF-D0E4-AE671AFCC72E}"/>
              </a:ext>
            </a:extLst>
          </p:cNvPr>
          <p:cNvSpPr txBox="1">
            <a:spLocks/>
          </p:cNvSpPr>
          <p:nvPr/>
        </p:nvSpPr>
        <p:spPr>
          <a:xfrm>
            <a:off x="752475" y="1170781"/>
            <a:ext cx="9865762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Кои са основните източници и количествата на био-отпадъци в общината?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паркове и зелени площи,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пазари и търговски обекти,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домакинства,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предприятия от хранително-вкусовата промишленост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селско стопанство.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Разделно събиране или домашно компостиране на биоотпадъците от домакинствата?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Централизирано или децентрализирано компостиране на зелени отпадъци?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Кои фракции биоотпадъци да бъдат събирани разделно?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Какви са наличните инсталации за компостиране и/или анаеробно разграждане и какви са изискванията към приеманите отпадъци?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Разделно или съвместно събиране на зелени (растителни) и хранителни отпадъци?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Каква система за разделно събиране да бъде избрана? </a:t>
            </a:r>
          </a:p>
        </p:txBody>
      </p:sp>
    </p:spTree>
    <p:extLst>
      <p:ext uri="{BB962C8B-B14F-4D97-AF65-F5344CB8AC3E}">
        <p14:creationId xmlns:p14="http://schemas.microsoft.com/office/powerpoint/2010/main" val="209403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 от врата до врата или от тротоара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21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7" name="Picture 6" descr="Councils face rolling out food waste collections to millions more homes |  ITV News">
            <a:extLst>
              <a:ext uri="{FF2B5EF4-FFF2-40B4-BE49-F238E27FC236}">
                <a16:creationId xmlns:a16="http://schemas.microsoft.com/office/drawing/2014/main" id="{3E9F441D-D577-C91B-349D-F46AB8044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3" y="2164689"/>
            <a:ext cx="3519196" cy="264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ood scraps recycling trial extended : EcoVoice – Environment News Australia">
            <a:extLst>
              <a:ext uri="{FF2B5EF4-FFF2-40B4-BE49-F238E27FC236}">
                <a16:creationId xmlns:a16="http://schemas.microsoft.com/office/drawing/2014/main" id="{9F2036A2-9EDA-F81A-B3F4-0BF823181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53" y="2164689"/>
            <a:ext cx="3955225" cy="263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CTV set to watch over new bins in Glasgow">
            <a:extLst>
              <a:ext uri="{FF2B5EF4-FFF2-40B4-BE49-F238E27FC236}">
                <a16:creationId xmlns:a16="http://schemas.microsoft.com/office/drawing/2014/main" id="{BABDE590-CBE1-FD39-EA27-8A79E6DCF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414" y="2164688"/>
            <a:ext cx="3988804" cy="2636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507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 на зелени отпадъци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22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2050" name="Picture 2" descr="green waste">
            <a:extLst>
              <a:ext uri="{FF2B5EF4-FFF2-40B4-BE49-F238E27FC236}">
                <a16:creationId xmlns:a16="http://schemas.microsoft.com/office/drawing/2014/main" id="{46C99E57-1F2F-B643-1A57-CB213895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106252"/>
            <a:ext cx="4080782" cy="271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cycling green waste | Sustainable Gardening Australia">
            <a:extLst>
              <a:ext uri="{FF2B5EF4-FFF2-40B4-BE49-F238E27FC236}">
                <a16:creationId xmlns:a16="http://schemas.microsoft.com/office/drawing/2014/main" id="{C6E5ACAC-39EB-1CF2-D4BD-A6C70787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35" y="1279268"/>
            <a:ext cx="3780458" cy="431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7913F9-6494-40DC-67C3-DA48D2D37D35}"/>
              </a:ext>
            </a:extLst>
          </p:cNvPr>
          <p:cNvSpPr txBox="1"/>
          <p:nvPr/>
        </p:nvSpPr>
        <p:spPr>
          <a:xfrm>
            <a:off x="640507" y="3822523"/>
            <a:ext cx="585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https://www.orangebins.com.au/blog/what-is-green-waste/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A2882-151F-308C-E73B-B58DA02ECF30}"/>
              </a:ext>
            </a:extLst>
          </p:cNvPr>
          <p:cNvSpPr txBox="1"/>
          <p:nvPr/>
        </p:nvSpPr>
        <p:spPr>
          <a:xfrm>
            <a:off x="7287208" y="5807631"/>
            <a:ext cx="453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https://www.sgaonline.org.au/recycling-green-waste/</a:t>
            </a:r>
          </a:p>
        </p:txBody>
      </p:sp>
      <p:pic>
        <p:nvPicPr>
          <p:cNvPr id="15" name="Picture 14" descr="A green and white machine with a trailer&#10;&#10;Description automatically generated">
            <a:extLst>
              <a:ext uri="{FF2B5EF4-FFF2-40B4-BE49-F238E27FC236}">
                <a16:creationId xmlns:a16="http://schemas.microsoft.com/office/drawing/2014/main" id="{A52CE499-0C80-CB03-0E3E-E890C811A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4224861"/>
            <a:ext cx="5343525" cy="24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99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Съдове за събиране на хранителни отпадъци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464393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23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F3771-8083-82D9-F11E-E12AE1C52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94" y="1245072"/>
            <a:ext cx="7416697" cy="4669953"/>
          </a:xfrm>
          <a:prstGeom prst="rect">
            <a:avLst/>
          </a:prstGeom>
          <a:noFill/>
        </p:spPr>
      </p:pic>
      <p:pic>
        <p:nvPicPr>
          <p:cNvPr id="8" name="Picture 7" descr="A green and black bin with a green lid&#10;&#10;Description automatically generated">
            <a:extLst>
              <a:ext uri="{FF2B5EF4-FFF2-40B4-BE49-F238E27FC236}">
                <a16:creationId xmlns:a16="http://schemas.microsoft.com/office/drawing/2014/main" id="{E9E7861B-3FB6-A76C-6A2B-DE2DB7FC9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13684"/>
            <a:ext cx="2933700" cy="32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eparate Weekly Food Waste Collections - West Berkshire Council">
            <a:extLst>
              <a:ext uri="{FF2B5EF4-FFF2-40B4-BE49-F238E27FC236}">
                <a16:creationId xmlns:a16="http://schemas.microsoft.com/office/drawing/2014/main" id="{7C1C2481-DF59-67AA-8BF8-91E37C107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458335"/>
            <a:ext cx="2933700" cy="1956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439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Съдове за събиране на хранителни отпадъци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2728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24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7" name="Picture 6" descr="Spearheading Community Composting Of Food Waste In China | BioCycle">
            <a:extLst>
              <a:ext uri="{FF2B5EF4-FFF2-40B4-BE49-F238E27FC236}">
                <a16:creationId xmlns:a16="http://schemas.microsoft.com/office/drawing/2014/main" id="{C37C4B2A-3C6B-1B74-6FC1-85A9CF666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55" y="1134834"/>
            <a:ext cx="2736000" cy="269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🥦🥑🍗FOOD WASTE 🍔🌭🍓">
            <a:extLst>
              <a:ext uri="{FF2B5EF4-FFF2-40B4-BE49-F238E27FC236}">
                <a16:creationId xmlns:a16="http://schemas.microsoft.com/office/drawing/2014/main" id="{1F210663-0562-ED8D-E65B-B26DF2FCB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49" y="1114042"/>
            <a:ext cx="2410762" cy="256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FX 240FP Communal Food Waste Bin Housings">
            <a:extLst>
              <a:ext uri="{FF2B5EF4-FFF2-40B4-BE49-F238E27FC236}">
                <a16:creationId xmlns:a16="http://schemas.microsoft.com/office/drawing/2014/main" id="{3E8A7666-A604-8404-342E-ACFEB2AF4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54" y="4001477"/>
            <a:ext cx="3924788" cy="235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white and green recycle bin&#10;&#10;Description automatically generated">
            <a:extLst>
              <a:ext uri="{FF2B5EF4-FFF2-40B4-BE49-F238E27FC236}">
                <a16:creationId xmlns:a16="http://schemas.microsoft.com/office/drawing/2014/main" id="{CD15295F-3354-1CBC-8348-B60E3D68C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30" y="3828988"/>
            <a:ext cx="1848357" cy="2696999"/>
          </a:xfrm>
          <a:prstGeom prst="rect">
            <a:avLst/>
          </a:prstGeom>
          <a:noFill/>
        </p:spPr>
      </p:pic>
      <p:pic>
        <p:nvPicPr>
          <p:cNvPr id="14" name="Picture 13" descr="Surface Side-Loading Containers 2">
            <a:extLst>
              <a:ext uri="{FF2B5EF4-FFF2-40B4-BE49-F238E27FC236}">
                <a16:creationId xmlns:a16="http://schemas.microsoft.com/office/drawing/2014/main" id="{46128AFF-BF98-5396-7D70-7B8F6125F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83" y="1026762"/>
            <a:ext cx="3704543" cy="280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Surface Vertical-Loading Containers 2">
            <a:extLst>
              <a:ext uri="{FF2B5EF4-FFF2-40B4-BE49-F238E27FC236}">
                <a16:creationId xmlns:a16="http://schemas.microsoft.com/office/drawing/2014/main" id="{5C37E14E-C73D-C457-E575-B19A2E45D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019" y="3828988"/>
            <a:ext cx="3234629" cy="2446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23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Автомобили за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хранителни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отпадъци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25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5" name="Picture 4" descr="A person standing next to a garbage truck&#10;&#10;Description automatically generated">
            <a:extLst>
              <a:ext uri="{FF2B5EF4-FFF2-40B4-BE49-F238E27FC236}">
                <a16:creationId xmlns:a16="http://schemas.microsoft.com/office/drawing/2014/main" id="{74C8966D-19A7-F360-1DEA-3790D2634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62" y="3116918"/>
            <a:ext cx="3276787" cy="218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et voting! Food waste truck names shortlisted for public vote - Hillingdon  Council">
            <a:extLst>
              <a:ext uri="{FF2B5EF4-FFF2-40B4-BE49-F238E27FC236}">
                <a16:creationId xmlns:a16="http://schemas.microsoft.com/office/drawing/2014/main" id="{166D6F64-CCDE-DC73-B392-D369659DE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61" y="1379127"/>
            <a:ext cx="3276788" cy="172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ilan, an outstanding example of separate waste collection – Materbi EN">
            <a:extLst>
              <a:ext uri="{FF2B5EF4-FFF2-40B4-BE49-F238E27FC236}">
                <a16:creationId xmlns:a16="http://schemas.microsoft.com/office/drawing/2014/main" id="{F58A3441-24FC-81D7-C755-2934BFB85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1" y="1379127"/>
            <a:ext cx="7718128" cy="3921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532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Заключение 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26</a:t>
            </a:fld>
            <a:endParaRPr lang="bg-BG" sz="1600" dirty="0">
              <a:solidFill>
                <a:srgbClr val="8BC33E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337194-A305-FC5A-2F1C-F9DC6B821E01}"/>
              </a:ext>
            </a:extLst>
          </p:cNvPr>
          <p:cNvSpPr txBox="1">
            <a:spLocks/>
          </p:cNvSpPr>
          <p:nvPr/>
        </p:nvSpPr>
        <p:spPr>
          <a:xfrm>
            <a:off x="752475" y="1170781"/>
            <a:ext cx="9865762" cy="4957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Съществуват голям брой технически и организационни решения за организиране на разделно събиране на битовите отпадъци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Постигането на високи цели за разделно събиране, налага цялостна промяна на начина на управление на отпадъци в общините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В бъдеще, системите за събиране на отпадъци с доближаване до източника ще играят все по-голяма роля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Преминаването към определяне размера на такса битови отпадъци в зависимост от обема или количествата на отпадъците предполага системи за събиране на отпадъци с индивидуални съдове или интелигентни системи с контрол на достъпа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Направените инвестиции и разходи следва да бъдат насочени към постигане на измерими резултати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Не винаги решенията основани на ниски инвестиции водят до ниски общи разходи, както и високите разходи и инвестиции не гарантират постигане на високи резултати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Оборудването за събиране на отпадъци ще продължи да се развива и новите технологии основани на автоматизирани интелигентни решения постепенно ще се наложат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По-добрата обществена информираност и постигането  на устойчиво потребление и по-високо участие в системите за разделно събиране е не по-малко важно от техническата обезпеченост на системата за управление на отпадъци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225198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75BA-8FA2-B30B-10FA-6A3FE1020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897" y="707969"/>
            <a:ext cx="4429125" cy="3251200"/>
          </a:xfrm>
        </p:spPr>
        <p:txBody>
          <a:bodyPr>
            <a:noAutofit/>
          </a:bodyPr>
          <a:lstStyle/>
          <a:p>
            <a:r>
              <a:rPr lang="bg-BG" sz="44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Благодаря за вниманието!</a:t>
            </a:r>
            <a:br>
              <a:rPr lang="ru-RU" sz="2000" dirty="0"/>
            </a:br>
            <a:endParaRPr lang="bg-BG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45EABF-56CE-4744-E26C-4F3982490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2571" y="4577548"/>
            <a:ext cx="3607125" cy="1114424"/>
          </a:xfrm>
        </p:spPr>
        <p:txBody>
          <a:bodyPr>
            <a:normAutofit/>
          </a:bodyPr>
          <a:lstStyle/>
          <a:p>
            <a:pPr algn="r"/>
            <a:r>
              <a:rPr lang="bg-BG" b="1" dirty="0"/>
              <a:t>Никола Дойчинов</a:t>
            </a:r>
          </a:p>
          <a:p>
            <a:pPr algn="r"/>
            <a:r>
              <a:rPr lang="en-US" dirty="0"/>
              <a:t>ndoychinov@epc-koc.com</a:t>
            </a:r>
            <a:endParaRPr lang="bg-BG" dirty="0"/>
          </a:p>
          <a:p>
            <a:pPr algn="r"/>
            <a:endParaRPr lang="bg-BG" dirty="0"/>
          </a:p>
          <a:p>
            <a:pPr algn="r"/>
            <a:endParaRPr lang="bg-BG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0C66A7-2AE5-9D51-7298-1F9F5A1D829A}"/>
              </a:ext>
            </a:extLst>
          </p:cNvPr>
          <p:cNvCxnSpPr>
            <a:cxnSpLocks/>
          </p:cNvCxnSpPr>
          <p:nvPr/>
        </p:nvCxnSpPr>
        <p:spPr>
          <a:xfrm>
            <a:off x="657225" y="1967948"/>
            <a:ext cx="10822471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9F62E5-A9CC-56A0-B12D-120BF3B8F8A2}"/>
              </a:ext>
            </a:extLst>
          </p:cNvPr>
          <p:cNvCxnSpPr>
            <a:cxnSpLocks/>
          </p:cNvCxnSpPr>
          <p:nvPr/>
        </p:nvCxnSpPr>
        <p:spPr>
          <a:xfrm>
            <a:off x="800100" y="4078439"/>
            <a:ext cx="10679596" cy="0"/>
          </a:xfrm>
          <a:prstGeom prst="line">
            <a:avLst/>
          </a:prstGeom>
          <a:ln w="57150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" name="Picture 21" descr="A green and black logo&#10;&#10;Description automatically generated">
            <a:extLst>
              <a:ext uri="{FF2B5EF4-FFF2-40B4-BE49-F238E27FC236}">
                <a16:creationId xmlns:a16="http://schemas.microsoft.com/office/drawing/2014/main" id="{6E39CC59-B700-8E90-30AD-6E94B470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31" y="506340"/>
            <a:ext cx="2777315" cy="7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Система за управление на </a:t>
            </a:r>
            <a:r>
              <a:rPr lang="ru-RU" sz="32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битови</a:t>
            </a:r>
            <a:r>
              <a:rPr lang="ru-RU" sz="32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отпадъци</a:t>
            </a:r>
            <a:endParaRPr lang="bg-BG" sz="3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3</a:t>
            </a:fld>
            <a:endParaRPr lang="bg-BG" sz="1600" dirty="0">
              <a:solidFill>
                <a:srgbClr val="8BC33E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5CC540-435A-284B-D956-7CB1E2C155C2}"/>
              </a:ext>
            </a:extLst>
          </p:cNvPr>
          <p:cNvSpPr/>
          <p:nvPr/>
        </p:nvSpPr>
        <p:spPr>
          <a:xfrm>
            <a:off x="166254" y="1212149"/>
            <a:ext cx="6082145" cy="2687103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BEF244E-B8AF-4CFE-454A-A2E6006685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15" y="1863879"/>
            <a:ext cx="425007" cy="425007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1082883-4C3D-6A2A-8100-235A1A258F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48" y="1863880"/>
            <a:ext cx="425006" cy="425006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5B4499E-F143-0017-A1AB-081A2D9E55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895" y="1879068"/>
            <a:ext cx="425007" cy="425007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DACC683-B176-806A-4A0C-37DF5DDF5A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26" y="2710038"/>
            <a:ext cx="425006" cy="425006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45D20C-03DB-176F-7D7D-7E68B8AD97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220" y="2710038"/>
            <a:ext cx="425006" cy="4250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F6E0628-ECF5-613A-5572-6DFF47D7AF7F}"/>
              </a:ext>
            </a:extLst>
          </p:cNvPr>
          <p:cNvGrpSpPr/>
          <p:nvPr/>
        </p:nvGrpSpPr>
        <p:grpSpPr>
          <a:xfrm>
            <a:off x="260444" y="5341626"/>
            <a:ext cx="486115" cy="542735"/>
            <a:chOff x="303435" y="3498703"/>
            <a:chExt cx="486115" cy="542735"/>
          </a:xfrm>
        </p:grpSpPr>
        <p:pic>
          <p:nvPicPr>
            <p:cNvPr id="13" name="Picture 12" descr="A green leafy plant with black background&#10;&#10;Description automatically generated">
              <a:extLst>
                <a:ext uri="{FF2B5EF4-FFF2-40B4-BE49-F238E27FC236}">
                  <a16:creationId xmlns:a16="http://schemas.microsoft.com/office/drawing/2014/main" id="{381DCB4B-446B-F3BE-6213-2EB956582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435" y="3555323"/>
              <a:ext cx="486115" cy="486115"/>
            </a:xfrm>
            <a:prstGeom prst="rect">
              <a:avLst/>
            </a:prstGeom>
          </p:spPr>
        </p:pic>
        <p:pic>
          <p:nvPicPr>
            <p:cNvPr id="14" name="Picture 13" descr="A green leafy plant with black background&#10;&#10;Description automatically generated">
              <a:extLst>
                <a:ext uri="{FF2B5EF4-FFF2-40B4-BE49-F238E27FC236}">
                  <a16:creationId xmlns:a16="http://schemas.microsoft.com/office/drawing/2014/main" id="{CFD66A34-A089-3E69-44F2-DC3F9E2B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62460" y="3498703"/>
              <a:ext cx="427090" cy="404236"/>
            </a:xfrm>
            <a:prstGeom prst="rect">
              <a:avLst/>
            </a:prstGeom>
          </p:spPr>
        </p:pic>
      </p:grp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F4EB3D5-CE0F-F04A-EDF9-FBA7472676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78" y="6088601"/>
            <a:ext cx="441039" cy="441039"/>
          </a:xfrm>
          <a:prstGeom prst="rect">
            <a:avLst/>
          </a:prstGeom>
        </p:spPr>
      </p:pic>
      <p:pic>
        <p:nvPicPr>
          <p:cNvPr id="16" name="Picture 15" descr="A green recycle bin with a smiling face&#10;&#10;Description automatically generated">
            <a:extLst>
              <a:ext uri="{FF2B5EF4-FFF2-40B4-BE49-F238E27FC236}">
                <a16:creationId xmlns:a16="http://schemas.microsoft.com/office/drawing/2014/main" id="{989CB63B-0676-BBE5-63BB-3BF6258F58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340" y="5467010"/>
            <a:ext cx="379656" cy="379656"/>
          </a:xfrm>
          <a:prstGeom prst="rect">
            <a:avLst/>
          </a:prstGeom>
        </p:spPr>
      </p:pic>
      <p:pic>
        <p:nvPicPr>
          <p:cNvPr id="17" name="Picture 16" descr="A three trash cans with different colored containers&#10;&#10;Description automatically generated">
            <a:extLst>
              <a:ext uri="{FF2B5EF4-FFF2-40B4-BE49-F238E27FC236}">
                <a16:creationId xmlns:a16="http://schemas.microsoft.com/office/drawing/2014/main" id="{98901D04-2B45-0BE0-E981-84E50698717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47" y="4050178"/>
            <a:ext cx="421359" cy="4213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796BCE-AC1C-3CD5-00AC-1974D57C248D}"/>
              </a:ext>
            </a:extLst>
          </p:cNvPr>
          <p:cNvSpPr txBox="1"/>
          <p:nvPr/>
        </p:nvSpPr>
        <p:spPr>
          <a:xfrm>
            <a:off x="2259337" y="1642974"/>
            <a:ext cx="2530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>
                <a:latin typeface="Century Gothic" panose="020B0502020202020204" pitchFamily="34" charset="0"/>
              </a:rPr>
              <a:t>Райони с високо строителство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4FC07-680F-3286-C259-4FDCFBFFA906}"/>
              </a:ext>
            </a:extLst>
          </p:cNvPr>
          <p:cNvSpPr txBox="1"/>
          <p:nvPr/>
        </p:nvSpPr>
        <p:spPr>
          <a:xfrm>
            <a:off x="2294264" y="2511730"/>
            <a:ext cx="2530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>
                <a:latin typeface="Century Gothic" panose="020B0502020202020204" pitchFamily="34" charset="0"/>
              </a:rPr>
              <a:t>Индивидуални съдове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3CD6F1-3622-B6D9-9CA8-03D7E7C6C27E}"/>
              </a:ext>
            </a:extLst>
          </p:cNvPr>
          <p:cNvSpPr txBox="1"/>
          <p:nvPr/>
        </p:nvSpPr>
        <p:spPr>
          <a:xfrm>
            <a:off x="138351" y="1650444"/>
            <a:ext cx="1006374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bg-BG" sz="1000" dirty="0">
                <a:latin typeface="Century Gothic" panose="020B0502020202020204" pitchFamily="34" charset="0"/>
              </a:rPr>
              <a:t>Пластмаса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FB048B-5C76-A7E1-7499-1E847A37E18C}"/>
              </a:ext>
            </a:extLst>
          </p:cNvPr>
          <p:cNvSpPr txBox="1"/>
          <p:nvPr/>
        </p:nvSpPr>
        <p:spPr>
          <a:xfrm>
            <a:off x="971746" y="1655246"/>
            <a:ext cx="834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dirty="0">
                <a:latin typeface="Century Gothic" panose="020B0502020202020204" pitchFamily="34" charset="0"/>
              </a:rPr>
              <a:t>Картон 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50722-E9F1-BB09-1FBA-2D5D124B673C}"/>
              </a:ext>
            </a:extLst>
          </p:cNvPr>
          <p:cNvSpPr txBox="1"/>
          <p:nvPr/>
        </p:nvSpPr>
        <p:spPr>
          <a:xfrm>
            <a:off x="1607344" y="1659775"/>
            <a:ext cx="910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dirty="0">
                <a:latin typeface="Century Gothic" panose="020B0502020202020204" pitchFamily="34" charset="0"/>
              </a:rPr>
              <a:t>Стъкло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D89BBA-143D-D888-BE0C-36718996D35E}"/>
              </a:ext>
            </a:extLst>
          </p:cNvPr>
          <p:cNvSpPr txBox="1"/>
          <p:nvPr/>
        </p:nvSpPr>
        <p:spPr>
          <a:xfrm>
            <a:off x="439642" y="1284381"/>
            <a:ext cx="537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00" b="1" dirty="0">
                <a:latin typeface="Century Gothic" panose="020B0502020202020204" pitchFamily="34" charset="0"/>
              </a:rPr>
              <a:t>Система за събиране на отпадъци от опаковки и други отпадъци за рециклиране (Разширена отговорност на производителя)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B5E23A-11B1-4489-18D6-622C4643925C}"/>
              </a:ext>
            </a:extLst>
          </p:cNvPr>
          <p:cNvSpPr txBox="1"/>
          <p:nvPr/>
        </p:nvSpPr>
        <p:spPr>
          <a:xfrm>
            <a:off x="276536" y="2504175"/>
            <a:ext cx="731169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bg-BG" sz="1000" dirty="0">
                <a:latin typeface="Century Gothic" panose="020B0502020202020204" pitchFamily="34" charset="0"/>
              </a:rPr>
              <a:t>смесени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BB43F-3188-D029-8B58-08DA26DEE886}"/>
              </a:ext>
            </a:extLst>
          </p:cNvPr>
          <p:cNvSpPr txBox="1"/>
          <p:nvPr/>
        </p:nvSpPr>
        <p:spPr>
          <a:xfrm>
            <a:off x="1006019" y="2507170"/>
            <a:ext cx="124265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bg-BG" sz="1000" dirty="0" err="1">
                <a:latin typeface="Century Gothic" panose="020B0502020202020204" pitchFamily="34" charset="0"/>
              </a:rPr>
              <a:t>рециклируеми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AF6C8E0-46D3-D106-4DBC-A767F4C9637E}"/>
              </a:ext>
            </a:extLst>
          </p:cNvPr>
          <p:cNvSpPr/>
          <p:nvPr/>
        </p:nvSpPr>
        <p:spPr>
          <a:xfrm>
            <a:off x="200578" y="5332307"/>
            <a:ext cx="6364587" cy="602766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286E76-667A-7459-3EB7-9A5A21231BC8}"/>
              </a:ext>
            </a:extLst>
          </p:cNvPr>
          <p:cNvSpPr txBox="1"/>
          <p:nvPr/>
        </p:nvSpPr>
        <p:spPr>
          <a:xfrm>
            <a:off x="772587" y="5457422"/>
            <a:ext cx="1924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>
                <a:latin typeface="Century Gothic" panose="020B0502020202020204" pitchFamily="34" charset="0"/>
              </a:rPr>
              <a:t>Зелени отпадъци от паркове и градини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8C84E6C-1BDE-5F77-875D-26E2B7C98530}"/>
              </a:ext>
            </a:extLst>
          </p:cNvPr>
          <p:cNvSpPr/>
          <p:nvPr/>
        </p:nvSpPr>
        <p:spPr>
          <a:xfrm>
            <a:off x="200577" y="6031127"/>
            <a:ext cx="5895423" cy="552054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0A858-CF93-EC94-1BE1-9A293C796548}"/>
              </a:ext>
            </a:extLst>
          </p:cNvPr>
          <p:cNvSpPr txBox="1"/>
          <p:nvPr/>
        </p:nvSpPr>
        <p:spPr>
          <a:xfrm>
            <a:off x="772587" y="6180682"/>
            <a:ext cx="1963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>
                <a:latin typeface="Century Gothic" panose="020B0502020202020204" pitchFamily="34" charset="0"/>
              </a:rPr>
              <a:t>Хранителни (биоотпадъци) в градските райони 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1B09D67-F5B7-D10C-9DB6-75304F5F5A5F}"/>
              </a:ext>
            </a:extLst>
          </p:cNvPr>
          <p:cNvSpPr/>
          <p:nvPr/>
        </p:nvSpPr>
        <p:spPr>
          <a:xfrm>
            <a:off x="6686857" y="5357997"/>
            <a:ext cx="3474455" cy="552054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9ECC4-553C-1B80-7963-C5B3D1866504}"/>
              </a:ext>
            </a:extLst>
          </p:cNvPr>
          <p:cNvSpPr txBox="1"/>
          <p:nvPr/>
        </p:nvSpPr>
        <p:spPr>
          <a:xfrm>
            <a:off x="7258866" y="5374202"/>
            <a:ext cx="2575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>
                <a:latin typeface="Century Gothic" panose="020B0502020202020204" pitchFamily="34" charset="0"/>
              </a:rPr>
              <a:t>Домашно компостиране</a:t>
            </a:r>
            <a:endParaRPr lang="en-US" sz="1000" b="1" dirty="0">
              <a:latin typeface="Century Gothic" panose="020B0502020202020204" pitchFamily="34" charset="0"/>
            </a:endParaRPr>
          </a:p>
          <a:p>
            <a:r>
              <a:rPr lang="bg-BG" sz="1000" dirty="0">
                <a:latin typeface="Century Gothic" panose="020B0502020202020204" pitchFamily="34" charset="0"/>
              </a:rPr>
              <a:t>Малки населени места и градски райони с фамилни къщи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1C82F9E-ADBC-FA8F-C37A-3DD280ED0BEA}"/>
              </a:ext>
            </a:extLst>
          </p:cNvPr>
          <p:cNvSpPr/>
          <p:nvPr/>
        </p:nvSpPr>
        <p:spPr>
          <a:xfrm>
            <a:off x="200577" y="3999150"/>
            <a:ext cx="2831872" cy="552054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B2EEC2-6CED-A47F-AF28-ACAAC417D533}"/>
              </a:ext>
            </a:extLst>
          </p:cNvPr>
          <p:cNvSpPr txBox="1"/>
          <p:nvPr/>
        </p:nvSpPr>
        <p:spPr>
          <a:xfrm>
            <a:off x="772587" y="4095649"/>
            <a:ext cx="1924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>
                <a:latin typeface="Century Gothic" panose="020B0502020202020204" pitchFamily="34" charset="0"/>
              </a:rPr>
              <a:t>Общински площадки за предаване на отпадъци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9EFD3F4-9B0A-3070-AFEC-D3C80A57C7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78" y="4727803"/>
            <a:ext cx="441039" cy="44103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990E018-286E-1C4E-B112-508E41AE1FD3}"/>
              </a:ext>
            </a:extLst>
          </p:cNvPr>
          <p:cNvSpPr/>
          <p:nvPr/>
        </p:nvSpPr>
        <p:spPr>
          <a:xfrm>
            <a:off x="200577" y="4670329"/>
            <a:ext cx="3221577" cy="552054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E1F666-B6F3-133A-1138-B78B2D89C343}"/>
              </a:ext>
            </a:extLst>
          </p:cNvPr>
          <p:cNvSpPr txBox="1"/>
          <p:nvPr/>
        </p:nvSpPr>
        <p:spPr>
          <a:xfrm>
            <a:off x="772587" y="4819884"/>
            <a:ext cx="1924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>
                <a:latin typeface="Century Gothic" panose="020B0502020202020204" pitchFamily="34" charset="0"/>
              </a:rPr>
              <a:t>Събиране на смесени отпадъци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pic>
        <p:nvPicPr>
          <p:cNvPr id="37" name="Picture 36" descr="A green garbage truck with a recycle symbol on the side&#10;&#10;Description automatically generated">
            <a:extLst>
              <a:ext uri="{FF2B5EF4-FFF2-40B4-BE49-F238E27FC236}">
                <a16:creationId xmlns:a16="http://schemas.microsoft.com/office/drawing/2014/main" id="{224864C0-9FAF-43E8-D37A-601E6E2C8F7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33" y="1952267"/>
            <a:ext cx="576000" cy="576000"/>
          </a:xfrm>
          <a:prstGeom prst="rect">
            <a:avLst/>
          </a:prstGeom>
        </p:spPr>
      </p:pic>
      <p:pic>
        <p:nvPicPr>
          <p:cNvPr id="38" name="Picture 37" descr="A green garbage truck with a recycle symbol on the side&#10;&#10;Description automatically generated">
            <a:extLst>
              <a:ext uri="{FF2B5EF4-FFF2-40B4-BE49-F238E27FC236}">
                <a16:creationId xmlns:a16="http://schemas.microsoft.com/office/drawing/2014/main" id="{3E4EE736-88CD-8084-56FE-B6317AA833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457" y="5352200"/>
            <a:ext cx="576000" cy="576000"/>
          </a:xfrm>
          <a:prstGeom prst="rect">
            <a:avLst/>
          </a:prstGeom>
        </p:spPr>
      </p:pic>
      <p:pic>
        <p:nvPicPr>
          <p:cNvPr id="39" name="Picture 38" descr="A green garbage truck with a recycle symbol on the side&#10;&#10;Description automatically generated">
            <a:extLst>
              <a:ext uri="{FF2B5EF4-FFF2-40B4-BE49-F238E27FC236}">
                <a16:creationId xmlns:a16="http://schemas.microsoft.com/office/drawing/2014/main" id="{2D0B30C6-FD40-9A85-6430-92C46FD76A2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450" y="6003822"/>
            <a:ext cx="576000" cy="576000"/>
          </a:xfrm>
          <a:prstGeom prst="rect">
            <a:avLst/>
          </a:prstGeom>
        </p:spPr>
      </p:pic>
      <p:pic>
        <p:nvPicPr>
          <p:cNvPr id="40" name="Picture 39" descr="A green garbage truck with a recycle symbol on the side&#10;&#10;Description automatically generated">
            <a:extLst>
              <a:ext uri="{FF2B5EF4-FFF2-40B4-BE49-F238E27FC236}">
                <a16:creationId xmlns:a16="http://schemas.microsoft.com/office/drawing/2014/main" id="{684E26A1-C85C-EADA-478C-E423E82AF75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007" y="4663939"/>
            <a:ext cx="576000" cy="576000"/>
          </a:xfrm>
          <a:prstGeom prst="rect">
            <a:avLst/>
          </a:prstGeom>
        </p:spPr>
      </p:pic>
      <p:pic>
        <p:nvPicPr>
          <p:cNvPr id="41" name="Picture 4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0F3A65-06C2-0273-3AB7-FF1F0D3E6A4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136" y="4643060"/>
            <a:ext cx="523783" cy="523783"/>
          </a:xfrm>
          <a:prstGeom prst="rect">
            <a:avLst/>
          </a:prstGeom>
        </p:spPr>
      </p:pic>
      <p:pic>
        <p:nvPicPr>
          <p:cNvPr id="42" name="Picture 4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F44187-D39F-70F6-7246-DF83F7B3BC1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365" y="5483025"/>
            <a:ext cx="438707" cy="438707"/>
          </a:xfrm>
          <a:prstGeom prst="rect">
            <a:avLst/>
          </a:prstGeom>
        </p:spPr>
      </p:pic>
      <p:pic>
        <p:nvPicPr>
          <p:cNvPr id="43" name="Picture 4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50A6F4A-7EB5-54B2-F0DC-34CD050556F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085" y="5483025"/>
            <a:ext cx="438707" cy="438707"/>
          </a:xfrm>
          <a:prstGeom prst="rect">
            <a:avLst/>
          </a:prstGeom>
        </p:spPr>
      </p:pic>
      <p:pic>
        <p:nvPicPr>
          <p:cNvPr id="44" name="Picture 7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32E258-E6E3-E365-C7A9-17C21B97111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57294" y="1875376"/>
            <a:ext cx="1027212" cy="675615"/>
          </a:xfrm>
          <a:prstGeom prst="rect">
            <a:avLst/>
          </a:prstGeom>
        </p:spPr>
      </p:pic>
      <p:pic>
        <p:nvPicPr>
          <p:cNvPr id="45" name="Picture 44" descr="A blue and grey container with ladders&#10;&#10;Description automatically generated">
            <a:extLst>
              <a:ext uri="{FF2B5EF4-FFF2-40B4-BE49-F238E27FC236}">
                <a16:creationId xmlns:a16="http://schemas.microsoft.com/office/drawing/2014/main" id="{A6699BCA-7FE2-95A1-011E-12A15F0A1DD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721" y="6082085"/>
            <a:ext cx="438707" cy="438707"/>
          </a:xfrm>
          <a:prstGeom prst="rect">
            <a:avLst/>
          </a:prstGeom>
        </p:spPr>
      </p:pic>
      <p:pic>
        <p:nvPicPr>
          <p:cNvPr id="46" name="Picture 45" descr="A white truck in a garage&#10;&#10;Description automatically generated">
            <a:extLst>
              <a:ext uri="{FF2B5EF4-FFF2-40B4-BE49-F238E27FC236}">
                <a16:creationId xmlns:a16="http://schemas.microsoft.com/office/drawing/2014/main" id="{5DC28660-D324-8EE2-1D2E-03940A36505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14" y="3371759"/>
            <a:ext cx="510104" cy="368409"/>
          </a:xfrm>
          <a:prstGeom prst="rect">
            <a:avLst/>
          </a:prstGeom>
        </p:spPr>
      </p:pic>
      <p:pic>
        <p:nvPicPr>
          <p:cNvPr id="47" name="Picture 4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5315691-6C7D-AFBA-2D9C-5BC6964CF9F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290" y="4782037"/>
            <a:ext cx="744856" cy="40842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4EA8DE7-BC69-11F6-952F-9E1CCC55F4B3}"/>
              </a:ext>
            </a:extLst>
          </p:cNvPr>
          <p:cNvSpPr txBox="1"/>
          <p:nvPr/>
        </p:nvSpPr>
        <p:spPr>
          <a:xfrm>
            <a:off x="4782103" y="1599911"/>
            <a:ext cx="1313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00" b="1" dirty="0">
                <a:latin typeface="Century Gothic" panose="020B0502020202020204" pitchFamily="34" charset="0"/>
              </a:rPr>
              <a:t>Инсталация за сепариране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5E17B8-7357-B7AA-78D6-6494A57101A4}"/>
              </a:ext>
            </a:extLst>
          </p:cNvPr>
          <p:cNvSpPr txBox="1"/>
          <p:nvPr/>
        </p:nvSpPr>
        <p:spPr>
          <a:xfrm>
            <a:off x="3262805" y="5294425"/>
            <a:ext cx="21956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00" b="1" dirty="0">
                <a:latin typeface="Century Gothic" panose="020B0502020202020204" pitchFamily="34" charset="0"/>
              </a:rPr>
              <a:t>Инсталация за компостиране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2EEE8A-BC8B-29D5-CFA4-52803E7B6B04}"/>
              </a:ext>
            </a:extLst>
          </p:cNvPr>
          <p:cNvSpPr txBox="1"/>
          <p:nvPr/>
        </p:nvSpPr>
        <p:spPr>
          <a:xfrm>
            <a:off x="3970609" y="4425686"/>
            <a:ext cx="1313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MBT</a:t>
            </a:r>
          </a:p>
        </p:txBody>
      </p:sp>
      <p:pic>
        <p:nvPicPr>
          <p:cNvPr id="52" name="Picture 5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4602C94-FF3A-BA61-39D2-D1011B703BF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80445" y="4614253"/>
            <a:ext cx="589317" cy="58420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05811AC-9DC5-A0F8-36D3-66E3E0FEAC63}"/>
              </a:ext>
            </a:extLst>
          </p:cNvPr>
          <p:cNvSpPr txBox="1"/>
          <p:nvPr/>
        </p:nvSpPr>
        <p:spPr>
          <a:xfrm>
            <a:off x="5284364" y="4393725"/>
            <a:ext cx="1313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entury Gothic" panose="020B0502020202020204" pitchFamily="34" charset="0"/>
              </a:rPr>
              <a:t>RDF/ </a:t>
            </a:r>
            <a:r>
              <a:rPr lang="en-US" sz="1000" b="1" dirty="0" err="1">
                <a:latin typeface="Century Gothic" panose="020B0502020202020204" pitchFamily="34" charset="0"/>
              </a:rPr>
              <a:t>WtE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C1828E0-4988-305D-009E-7C881E4E625C}"/>
              </a:ext>
            </a:extLst>
          </p:cNvPr>
          <p:cNvSpPr txBox="1"/>
          <p:nvPr/>
        </p:nvSpPr>
        <p:spPr>
          <a:xfrm>
            <a:off x="6751189" y="4388215"/>
            <a:ext cx="1313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00" b="1" dirty="0">
                <a:latin typeface="Century Gothic" panose="020B0502020202020204" pitchFamily="34" charset="0"/>
              </a:rPr>
              <a:t>Депо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8253132-8CD3-DC3A-6490-F55BDC0EE910}"/>
              </a:ext>
            </a:extLst>
          </p:cNvPr>
          <p:cNvSpPr txBox="1"/>
          <p:nvPr/>
        </p:nvSpPr>
        <p:spPr>
          <a:xfrm>
            <a:off x="4859565" y="6109065"/>
            <a:ext cx="1286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00" b="1" dirty="0">
                <a:latin typeface="Century Gothic" panose="020B0502020202020204" pitchFamily="34" charset="0"/>
              </a:rPr>
              <a:t>Анаеробно разграждане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D07B8C4-0DAC-D853-83C5-40788DAFB744}"/>
              </a:ext>
            </a:extLst>
          </p:cNvPr>
          <p:cNvSpPr/>
          <p:nvPr/>
        </p:nvSpPr>
        <p:spPr>
          <a:xfrm>
            <a:off x="3974673" y="4425686"/>
            <a:ext cx="1268852" cy="788696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455A774-A1E1-721A-AD7E-544C1AF3E8D9}"/>
              </a:ext>
            </a:extLst>
          </p:cNvPr>
          <p:cNvSpPr/>
          <p:nvPr/>
        </p:nvSpPr>
        <p:spPr>
          <a:xfrm>
            <a:off x="5355444" y="4425685"/>
            <a:ext cx="1268852" cy="796697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6D53E04-635B-606B-EF14-29C189543075}"/>
              </a:ext>
            </a:extLst>
          </p:cNvPr>
          <p:cNvSpPr/>
          <p:nvPr/>
        </p:nvSpPr>
        <p:spPr>
          <a:xfrm>
            <a:off x="6780672" y="4425685"/>
            <a:ext cx="1268852" cy="854884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 descr="A group of people holding up trash cans&#10;&#10;Description automatically generated">
            <a:extLst>
              <a:ext uri="{FF2B5EF4-FFF2-40B4-BE49-F238E27FC236}">
                <a16:creationId xmlns:a16="http://schemas.microsoft.com/office/drawing/2014/main" id="{45297A31-C705-A453-11D7-36A4D4D628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95" y="3295509"/>
            <a:ext cx="739416" cy="53766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43877CD-9D65-9E27-14C8-581B5485D7A7}"/>
              </a:ext>
            </a:extLst>
          </p:cNvPr>
          <p:cNvSpPr txBox="1"/>
          <p:nvPr/>
        </p:nvSpPr>
        <p:spPr>
          <a:xfrm>
            <a:off x="1080379" y="3387708"/>
            <a:ext cx="175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>
                <a:latin typeface="Century Gothic" panose="020B0502020202020204" pitchFamily="34" charset="0"/>
              </a:rPr>
              <a:t>Пунктове за вторични суровини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4A3F105-494C-D946-55D2-54BAC582080D}"/>
              </a:ext>
            </a:extLst>
          </p:cNvPr>
          <p:cNvSpPr txBox="1"/>
          <p:nvPr/>
        </p:nvSpPr>
        <p:spPr>
          <a:xfrm>
            <a:off x="3601033" y="3396399"/>
            <a:ext cx="2530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>
                <a:latin typeface="Century Gothic" panose="020B0502020202020204" pitchFamily="34" charset="0"/>
              </a:rPr>
              <a:t>Разделно събиране от търговски и </a:t>
            </a:r>
            <a:r>
              <a:rPr lang="bg-BG" sz="1000" b="1" dirty="0" err="1">
                <a:latin typeface="Century Gothic" panose="020B0502020202020204" pitchFamily="34" charset="0"/>
              </a:rPr>
              <a:t>произвоствени</a:t>
            </a:r>
            <a:r>
              <a:rPr lang="bg-BG" sz="1000" b="1" dirty="0">
                <a:latin typeface="Century Gothic" panose="020B0502020202020204" pitchFamily="34" charset="0"/>
              </a:rPr>
              <a:t> обекти</a:t>
            </a:r>
            <a:endParaRPr lang="en-US" sz="10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74" name="Chart 73">
            <a:extLst>
              <a:ext uri="{FF2B5EF4-FFF2-40B4-BE49-F238E27FC236}">
                <a16:creationId xmlns:a16="http://schemas.microsoft.com/office/drawing/2014/main" id="{F474D044-B731-89A0-5A1A-184387085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6853891"/>
              </p:ext>
            </p:extLst>
          </p:nvPr>
        </p:nvGraphicFramePr>
        <p:xfrm>
          <a:off x="6488363" y="1356837"/>
          <a:ext cx="5216839" cy="2603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val="132174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определящи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количеството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качеството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разделно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събираните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отпадъци</a:t>
            </a:r>
            <a:endParaRPr lang="bg-BG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25E9D-449B-9D44-A7E4-9E355F6DD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587"/>
            <a:ext cx="4928118" cy="495776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Фактори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които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не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могат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да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бъдат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повлияни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брой</a:t>
            </a:r>
            <a:r>
              <a:rPr lang="ru-RU" sz="2000" dirty="0"/>
              <a:t> жители, </a:t>
            </a:r>
            <a:r>
              <a:rPr lang="ru-RU" sz="2000" dirty="0" err="1"/>
              <a:t>демографска</a:t>
            </a:r>
            <a:r>
              <a:rPr lang="ru-RU" sz="2000" dirty="0"/>
              <a:t> структура,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размер/</a:t>
            </a:r>
            <a:r>
              <a:rPr lang="ru-RU" sz="2000" dirty="0" err="1"/>
              <a:t>площ</a:t>
            </a:r>
            <a:r>
              <a:rPr lang="ru-RU" sz="2000" dirty="0"/>
              <a:t> на </a:t>
            </a:r>
            <a:r>
              <a:rPr lang="ru-RU" sz="2000" dirty="0" err="1"/>
              <a:t>населеното</a:t>
            </a:r>
            <a:r>
              <a:rPr lang="ru-RU" sz="2000" dirty="0"/>
              <a:t> </a:t>
            </a:r>
            <a:r>
              <a:rPr lang="ru-RU" sz="2000" dirty="0" err="1"/>
              <a:t>място</a:t>
            </a:r>
            <a:r>
              <a:rPr lang="ru-RU" sz="2000" dirty="0"/>
              <a:t> или </a:t>
            </a:r>
            <a:r>
              <a:rPr lang="ru-RU" sz="2000" dirty="0" err="1"/>
              <a:t>обслужваната</a:t>
            </a:r>
            <a:r>
              <a:rPr lang="ru-RU" sz="2000" dirty="0"/>
              <a:t> </a:t>
            </a:r>
            <a:r>
              <a:rPr lang="ru-RU" sz="2000" dirty="0" err="1"/>
              <a:t>територия</a:t>
            </a:r>
            <a:r>
              <a:rPr lang="ru-RU" sz="2000" dirty="0"/>
              <a:t>;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стандарт на живот;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сезонни</a:t>
            </a:r>
            <a:r>
              <a:rPr lang="ru-RU" sz="2000" dirty="0"/>
              <a:t> </a:t>
            </a:r>
            <a:r>
              <a:rPr lang="ru-RU" sz="2000" dirty="0" err="1"/>
              <a:t>промени</a:t>
            </a:r>
            <a:r>
              <a:rPr lang="ru-RU" sz="2000" dirty="0"/>
              <a:t>;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местно</a:t>
            </a:r>
            <a:r>
              <a:rPr lang="ru-RU" sz="2000" dirty="0"/>
              <a:t> и </a:t>
            </a:r>
            <a:r>
              <a:rPr lang="ru-RU" sz="2000" dirty="0" err="1"/>
              <a:t>регионално</a:t>
            </a:r>
            <a:r>
              <a:rPr lang="ru-RU" sz="2000" dirty="0"/>
              <a:t> </a:t>
            </a:r>
            <a:r>
              <a:rPr lang="ru-RU" sz="2000" dirty="0" err="1"/>
              <a:t>икономическо</a:t>
            </a:r>
            <a:r>
              <a:rPr lang="ru-RU" sz="2000" dirty="0"/>
              <a:t> развитие, </a:t>
            </a:r>
            <a:r>
              <a:rPr lang="ru-RU" sz="2000" dirty="0" err="1"/>
              <a:t>обществена</a:t>
            </a:r>
            <a:r>
              <a:rPr lang="ru-RU" sz="2000" dirty="0"/>
              <a:t> структура;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брой</a:t>
            </a:r>
            <a:r>
              <a:rPr lang="ru-RU" sz="2000" dirty="0"/>
              <a:t> на </a:t>
            </a:r>
            <a:r>
              <a:rPr lang="ru-RU" sz="2000" dirty="0" err="1"/>
              <a:t>живущите</a:t>
            </a:r>
            <a:r>
              <a:rPr lang="ru-RU" sz="2000" dirty="0"/>
              <a:t> в </a:t>
            </a:r>
            <a:r>
              <a:rPr lang="ru-RU" sz="2000" dirty="0" err="1"/>
              <a:t>отделните</a:t>
            </a:r>
            <a:r>
              <a:rPr lang="ru-RU" sz="2000" dirty="0"/>
              <a:t> </a:t>
            </a:r>
            <a:r>
              <a:rPr lang="ru-RU" sz="2000" dirty="0" err="1"/>
              <a:t>сгради</a:t>
            </a:r>
            <a:r>
              <a:rPr lang="ru-RU" sz="2000" dirty="0"/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4</a:t>
            </a:fld>
            <a:endParaRPr lang="bg-BG" sz="1600" dirty="0">
              <a:solidFill>
                <a:srgbClr val="8BC33E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292E53-3E37-4A35-DB89-10E01ACA9368}"/>
              </a:ext>
            </a:extLst>
          </p:cNvPr>
          <p:cNvSpPr txBox="1">
            <a:spLocks/>
          </p:cNvSpPr>
          <p:nvPr/>
        </p:nvSpPr>
        <p:spPr>
          <a:xfrm>
            <a:off x="6149456" y="1398588"/>
            <a:ext cx="4928118" cy="391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Фактори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които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могат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да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бъдат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повлияни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вид на </a:t>
            </a:r>
            <a:r>
              <a:rPr lang="ru-RU" sz="2000" dirty="0" err="1"/>
              <a:t>системата</a:t>
            </a:r>
            <a:r>
              <a:rPr lang="ru-RU" sz="2000" dirty="0"/>
              <a:t> за </a:t>
            </a:r>
            <a:r>
              <a:rPr lang="ru-RU" sz="2000" dirty="0" err="1"/>
              <a:t>разделно</a:t>
            </a:r>
            <a:r>
              <a:rPr lang="ru-RU" sz="2000" dirty="0"/>
              <a:t> </a:t>
            </a:r>
            <a:r>
              <a:rPr lang="ru-RU" sz="2000" dirty="0" err="1"/>
              <a:t>събиране</a:t>
            </a:r>
            <a:r>
              <a:rPr lang="ru-RU" sz="2000" dirty="0"/>
              <a:t>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разделно</a:t>
            </a:r>
            <a:r>
              <a:rPr lang="ru-RU" sz="2000" dirty="0"/>
              <a:t> </a:t>
            </a:r>
            <a:r>
              <a:rPr lang="ru-RU" sz="2000" dirty="0" err="1"/>
              <a:t>събирани</a:t>
            </a:r>
            <a:r>
              <a:rPr lang="ru-RU" sz="2000" dirty="0"/>
              <a:t> фракции (</a:t>
            </a:r>
            <a:r>
              <a:rPr lang="ru-RU" sz="2000" dirty="0" err="1"/>
              <a:t>разделно</a:t>
            </a:r>
            <a:r>
              <a:rPr lang="ru-RU" sz="2000" dirty="0"/>
              <a:t> </a:t>
            </a:r>
            <a:r>
              <a:rPr lang="ru-RU" sz="2000" dirty="0" err="1"/>
              <a:t>събиране</a:t>
            </a:r>
            <a:r>
              <a:rPr lang="ru-RU" sz="2000" dirty="0"/>
              <a:t> или </a:t>
            </a:r>
            <a:r>
              <a:rPr lang="ru-RU" sz="2000" dirty="0" err="1"/>
              <a:t>комбинирано</a:t>
            </a:r>
            <a:r>
              <a:rPr lang="ru-RU" sz="2000" dirty="0"/>
              <a:t> </a:t>
            </a:r>
            <a:r>
              <a:rPr lang="ru-RU" sz="2000" dirty="0" err="1"/>
              <a:t>събиране</a:t>
            </a:r>
            <a:r>
              <a:rPr lang="ru-RU" sz="2000" dirty="0"/>
              <a:t> на </a:t>
            </a:r>
            <a:r>
              <a:rPr lang="ru-RU" sz="2000" dirty="0" err="1"/>
              <a:t>няколко</a:t>
            </a:r>
            <a:r>
              <a:rPr lang="ru-RU" sz="2000" dirty="0"/>
              <a:t> материала);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размер и вид на </a:t>
            </a:r>
            <a:r>
              <a:rPr lang="ru-RU" sz="2000" dirty="0" err="1"/>
              <a:t>контейнерите</a:t>
            </a:r>
            <a:r>
              <a:rPr lang="ru-RU" sz="2000" dirty="0"/>
              <a:t> в комбинация с </a:t>
            </a:r>
            <a:r>
              <a:rPr lang="ru-RU" sz="2000" dirty="0" err="1"/>
              <a:t>честота</a:t>
            </a:r>
            <a:r>
              <a:rPr lang="ru-RU" sz="2000" dirty="0"/>
              <a:t> на </a:t>
            </a:r>
            <a:r>
              <a:rPr lang="ru-RU" sz="2000" dirty="0" err="1"/>
              <a:t>извозването</a:t>
            </a:r>
            <a:r>
              <a:rPr lang="ru-RU" sz="2000" dirty="0"/>
              <a:t> им;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потребителски</a:t>
            </a:r>
            <a:r>
              <a:rPr lang="ru-RU" sz="2000" dirty="0"/>
              <a:t> </a:t>
            </a:r>
            <a:r>
              <a:rPr lang="ru-RU" sz="2000" dirty="0" err="1"/>
              <a:t>навици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9753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разделно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рециклируеми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отпадъци</a:t>
            </a:r>
            <a:r>
              <a:rPr lang="ru-RU" sz="28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8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България</a:t>
            </a:r>
            <a:endParaRPr lang="bg-BG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5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5" name="Content Placeholder 4" descr="Системи за разделно събиране на отпадъци от опаковки - Екопак">
            <a:extLst>
              <a:ext uri="{FF2B5EF4-FFF2-40B4-BE49-F238E27FC236}">
                <a16:creationId xmlns:a16="http://schemas.microsoft.com/office/drawing/2014/main" id="{1D023D2C-10B8-E399-8225-E3ECACEAF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1250259"/>
            <a:ext cx="5508486" cy="308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Установена е нужда от допълнителни контейнери в район &quot;Витоша&quot; - Новини">
            <a:extLst>
              <a:ext uri="{FF2B5EF4-FFF2-40B4-BE49-F238E27FC236}">
                <a16:creationId xmlns:a16="http://schemas.microsoft.com/office/drawing/2014/main" id="{6B0EF8E5-3162-2442-2D52-E1903F38B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4431651"/>
            <a:ext cx="3140107" cy="176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E13BC-A75F-1775-F411-FFEE60021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09" y="4431651"/>
            <a:ext cx="2368379" cy="17598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CF8F3B-243D-02FF-71C1-AA6B7C83ED71}"/>
              </a:ext>
            </a:extLst>
          </p:cNvPr>
          <p:cNvSpPr txBox="1">
            <a:spLocks/>
          </p:cNvSpPr>
          <p:nvPr/>
        </p:nvSpPr>
        <p:spPr>
          <a:xfrm>
            <a:off x="838199" y="1250258"/>
            <a:ext cx="5257801" cy="5106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bg-BG" sz="2000" b="1" dirty="0">
                <a:solidFill>
                  <a:schemeClr val="accent6">
                    <a:lumMod val="75000"/>
                  </a:schemeClr>
                </a:solidFill>
              </a:rPr>
              <a:t>Разделно събиране на отпадъци от домакинствата</a:t>
            </a:r>
            <a:endParaRPr lang="bg-BG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Разделно събиране на отпадъци от опаковки (и други </a:t>
            </a:r>
            <a:r>
              <a:rPr lang="bg-BG" sz="2000" dirty="0" err="1"/>
              <a:t>рециклируеми</a:t>
            </a:r>
            <a:r>
              <a:rPr lang="bg-BG" sz="2000" dirty="0"/>
              <a:t> отпадъци)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Контейнерни площадки с два или три контейнера (система с отдалечавана от източника)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350 – 750 максимален брой жители обслужвани от една площадка (точка) в зависимо от големината на населеното място 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bg-BG" sz="2000" b="1" dirty="0">
                <a:solidFill>
                  <a:schemeClr val="accent6">
                    <a:lumMod val="75000"/>
                  </a:schemeClr>
                </a:solidFill>
              </a:rPr>
              <a:t>Пунктове за вторични суровини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bg-BG" sz="2000" b="1" dirty="0">
                <a:solidFill>
                  <a:schemeClr val="accent6">
                    <a:lumMod val="75000"/>
                  </a:schemeClr>
                </a:solidFill>
              </a:rPr>
              <a:t>Събиране на отпадъци от големи търговски и производствени обекти</a:t>
            </a:r>
            <a:endParaRPr lang="bg-BG" sz="2000" dirty="0"/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45792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Видове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разделно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</a:t>
            </a:r>
            <a:endParaRPr lang="bg-BG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25E9D-449B-9D44-A7E4-9E355F6DD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587"/>
            <a:ext cx="4928118" cy="495776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СИСТЕМИ ЗА РАЗДЕЛНО СЪБИРАНЕ С ОТДАЛЕЧАВАНЕ ОТ ИЗТОЧНИКА</a:t>
            </a:r>
            <a:r>
              <a:rPr lang="bg-BG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пунктове за събиране на вторични суровини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контейнерни площадки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1.1 м</a:t>
            </a:r>
            <a:r>
              <a:rPr lang="bg-BG" sz="2000" baseline="30000" dirty="0"/>
              <a:t>3</a:t>
            </a:r>
            <a:r>
              <a:rPr lang="bg-BG" sz="2000" dirty="0"/>
              <a:t> евро контейнери с колела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Контейнери тип „ИГЛУ“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подземни и полу-подземни контейнери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стационарни контейнери обслужвани от товарен автомобил със странично товарене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6</a:t>
            </a:fld>
            <a:endParaRPr lang="bg-BG" sz="1600" dirty="0">
              <a:solidFill>
                <a:srgbClr val="8BC33E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292E53-3E37-4A35-DB89-10E01ACA9368}"/>
              </a:ext>
            </a:extLst>
          </p:cNvPr>
          <p:cNvSpPr txBox="1">
            <a:spLocks/>
          </p:cNvSpPr>
          <p:nvPr/>
        </p:nvSpPr>
        <p:spPr>
          <a:xfrm>
            <a:off x="6149456" y="1398588"/>
            <a:ext cx="4928118" cy="391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СИСТЕМИ ЗА РАЗДЕЛНО СЪБИРАНЕ С ОТДАЛЕЧАВАНЕ ОТ ИЗТОЧНИКА</a:t>
            </a:r>
            <a:r>
              <a:rPr lang="bg-BG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Събиране с пластмасови чували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Събиране с индивидуални контейнери с две колела или кутии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Събиране „от тротоара“ в районите с многоетажни сгради – използването на съдовете е ограничено до обитателите на сградата 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1244C8-87D5-A50F-7B08-E5191ECEDB58}"/>
              </a:ext>
            </a:extLst>
          </p:cNvPr>
          <p:cNvSpPr txBox="1">
            <a:spLocks/>
          </p:cNvSpPr>
          <p:nvPr/>
        </p:nvSpPr>
        <p:spPr>
          <a:xfrm>
            <a:off x="6149456" y="4758612"/>
            <a:ext cx="4928118" cy="1315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2000" b="1" dirty="0">
                <a:solidFill>
                  <a:schemeClr val="accent6">
                    <a:lumMod val="75000"/>
                  </a:schemeClr>
                </a:solidFill>
              </a:rPr>
              <a:t>ИНТЕЛИГЕНТНИ СИСТЕМИ С КОНТРОЛ НА ДОСТЪПА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791897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колела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7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A190AA-FBA5-BF9E-95C1-A03CF92A2C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1071" y="1523196"/>
            <a:ext cx="3616128" cy="216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E658A0-28CB-075D-80CE-8393E4CF9C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1071" y="3638939"/>
            <a:ext cx="3625976" cy="271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96B40E5-A4DB-259C-7358-3A5F62A6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8587"/>
            <a:ext cx="6588967" cy="4957763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Най-често и използван обем на контейнера 1.1 м</a:t>
            </a:r>
            <a:r>
              <a:rPr lang="bg-BG" sz="2000" baseline="30000" dirty="0"/>
              <a:t>3 </a:t>
            </a:r>
            <a:endParaRPr lang="bg-BG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Широко разпространена система с голям брой производители и доставчици на оборудване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Разполагане на &lt;100 м от входа на обслужваната сграда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Стандартни контейнери и товарни автомобили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Контейнерите могат да бъдат изработени от пластмаса или метал (допълнително прахово покритие за оцветяване на поцинкованите контейнери)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Контейнери</a:t>
            </a:r>
            <a:r>
              <a:rPr lang="ru-RU" sz="2000" dirty="0"/>
              <a:t> с </a:t>
            </a:r>
            <a:r>
              <a:rPr lang="ru-RU" sz="2000" dirty="0" err="1"/>
              <a:t>плосък</a:t>
            </a:r>
            <a:r>
              <a:rPr lang="ru-RU" sz="2000" dirty="0"/>
              <a:t> или </a:t>
            </a:r>
            <a:r>
              <a:rPr lang="ru-RU" sz="2000" dirty="0" err="1"/>
              <a:t>объл</a:t>
            </a:r>
            <a:r>
              <a:rPr lang="ru-RU" sz="2000" dirty="0"/>
              <a:t> </a:t>
            </a:r>
            <a:r>
              <a:rPr lang="ru-RU" sz="2000" dirty="0" err="1"/>
              <a:t>капак</a:t>
            </a:r>
            <a:endParaRPr lang="bg-BG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Необходим е допълнителен персонал за обслужване на контейнерите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Сравнително високо замърсяване в резултат на неправилно изхвърлени отпадъци в контейнерите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Трудна защита срещу нежелан достъп (клошари, вандализъм)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46108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събиране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</a:t>
            </a:r>
            <a:r>
              <a:rPr lang="ru-RU" sz="4000" b="1" dirty="0" err="1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контейнери</a:t>
            </a:r>
            <a:r>
              <a:rPr lang="ru-RU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тип „Иглу“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8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3" name="Picture 2" descr="Separate waste collection | Feel Florence">
            <a:extLst>
              <a:ext uri="{FF2B5EF4-FFF2-40B4-BE49-F238E27FC236}">
                <a16:creationId xmlns:a16="http://schemas.microsoft.com/office/drawing/2014/main" id="{0FE23E35-8DB2-1011-2A4A-71DC8D206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03" y="1223143"/>
            <a:ext cx="4747726" cy="178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yellow and blue trash cans&#10;&#10;Description automatically generated">
            <a:extLst>
              <a:ext uri="{FF2B5EF4-FFF2-40B4-BE49-F238E27FC236}">
                <a16:creationId xmlns:a16="http://schemas.microsoft.com/office/drawing/2014/main" id="{1B4368E8-DE05-26B2-FF2F-7C71288D0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38" y="3088434"/>
            <a:ext cx="1786227" cy="178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Surface Vertical-Loading Containers 7">
            <a:extLst>
              <a:ext uri="{FF2B5EF4-FFF2-40B4-BE49-F238E27FC236}">
                <a16:creationId xmlns:a16="http://schemas.microsoft.com/office/drawing/2014/main" id="{6CB8CD71-DAC6-0E40-16E6-43F31E56D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17" y="4522512"/>
            <a:ext cx="2424851" cy="183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large white truck with a large loader&#10;&#10;Description automatically generated with medium confidence">
            <a:extLst>
              <a:ext uri="{FF2B5EF4-FFF2-40B4-BE49-F238E27FC236}">
                <a16:creationId xmlns:a16="http://schemas.microsoft.com/office/drawing/2014/main" id="{5E7237E0-C109-7A62-9D27-2D4EDE59D3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44" y="4482413"/>
            <a:ext cx="2813586" cy="187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9BD8DE-C4C2-1FD5-F704-7014A7FF3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43" y="3088434"/>
            <a:ext cx="2813586" cy="136000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DABA89-79B4-76A3-000F-484C23639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587"/>
            <a:ext cx="6220804" cy="4957763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Обем на контейнера 1.0 – 5.0 м</a:t>
            </a:r>
            <a:r>
              <a:rPr lang="bg-BG" sz="2000" baseline="30000" dirty="0"/>
              <a:t>3 </a:t>
            </a:r>
            <a:r>
              <a:rPr lang="bg-BG" sz="2000" dirty="0"/>
              <a:t>(обикновено 1.5 – 3 м</a:t>
            </a:r>
            <a:r>
              <a:rPr lang="bg-BG" sz="2000" baseline="30000" dirty="0"/>
              <a:t>3 </a:t>
            </a:r>
            <a:r>
              <a:rPr lang="bg-BG" sz="2000" dirty="0"/>
              <a:t>)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Контейнерите могат да бъдат изработени от пластмаса, фибростъкло/стъклопласт или метал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Контейнерите</a:t>
            </a:r>
            <a:r>
              <a:rPr lang="ru-RU" sz="2000" dirty="0"/>
              <a:t> </a:t>
            </a:r>
            <a:r>
              <a:rPr lang="ru-RU" sz="2000" dirty="0" err="1"/>
              <a:t>са</a:t>
            </a:r>
            <a:r>
              <a:rPr lang="ru-RU" sz="2000" dirty="0"/>
              <a:t> </a:t>
            </a:r>
            <a:r>
              <a:rPr lang="ru-RU" sz="2000" dirty="0" err="1"/>
              <a:t>поставени</a:t>
            </a:r>
            <a:r>
              <a:rPr lang="ru-RU" sz="2000" dirty="0"/>
              <a:t> неподвижно в </a:t>
            </a:r>
            <a:r>
              <a:rPr lang="ru-RU" sz="2000" dirty="0" err="1"/>
              <a:t>близост</a:t>
            </a:r>
            <a:r>
              <a:rPr lang="ru-RU" sz="2000" dirty="0"/>
              <a:t> до </a:t>
            </a:r>
            <a:r>
              <a:rPr lang="ru-RU" sz="2000" dirty="0" err="1"/>
              <a:t>уличното</a:t>
            </a:r>
            <a:r>
              <a:rPr lang="ru-RU" sz="2000" dirty="0"/>
              <a:t> платно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Автомобил</a:t>
            </a:r>
            <a:r>
              <a:rPr lang="ru-RU" sz="2000" dirty="0"/>
              <a:t> за </a:t>
            </a:r>
            <a:r>
              <a:rPr lang="ru-RU" sz="2000" dirty="0" err="1"/>
              <a:t>събиране</a:t>
            </a:r>
            <a:r>
              <a:rPr lang="ru-RU" sz="2000" dirty="0"/>
              <a:t> </a:t>
            </a:r>
            <a:r>
              <a:rPr lang="ru-RU" sz="2000" dirty="0" err="1"/>
              <a:t>оборудван</a:t>
            </a:r>
            <a:r>
              <a:rPr lang="ru-RU" sz="2000" dirty="0"/>
              <a:t> с управляем </a:t>
            </a:r>
            <a:r>
              <a:rPr lang="ru-RU" sz="2000" dirty="0" err="1"/>
              <a:t>хидравличен</a:t>
            </a:r>
            <a:r>
              <a:rPr lang="ru-RU" sz="2000" dirty="0"/>
              <a:t> кран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Невъзможно</a:t>
            </a:r>
            <a:r>
              <a:rPr lang="ru-RU" sz="2000" dirty="0"/>
              <a:t> </a:t>
            </a:r>
            <a:r>
              <a:rPr lang="ru-RU" sz="2000" dirty="0" err="1"/>
              <a:t>поставяне</a:t>
            </a:r>
            <a:r>
              <a:rPr lang="ru-RU" sz="2000" dirty="0"/>
              <a:t> на </a:t>
            </a:r>
            <a:r>
              <a:rPr lang="ru-RU" sz="2000" dirty="0" err="1"/>
              <a:t>контейнерите</a:t>
            </a:r>
            <a:r>
              <a:rPr lang="ru-RU" sz="2000" dirty="0"/>
              <a:t> </a:t>
            </a:r>
            <a:r>
              <a:rPr lang="ru-RU" sz="2000" dirty="0" err="1"/>
              <a:t>близо</a:t>
            </a:r>
            <a:r>
              <a:rPr lang="ru-RU" sz="2000" dirty="0"/>
              <a:t> до  кабели и клони на </a:t>
            </a:r>
            <a:r>
              <a:rPr lang="ru-RU" sz="2000" dirty="0" err="1"/>
              <a:t>дървета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По-високи</a:t>
            </a:r>
            <a:r>
              <a:rPr lang="ru-RU" sz="2000" dirty="0"/>
              <a:t> </a:t>
            </a:r>
            <a:r>
              <a:rPr lang="ru-RU" sz="2000" dirty="0" err="1"/>
              <a:t>първоначални</a:t>
            </a:r>
            <a:r>
              <a:rPr lang="ru-RU" sz="2000" dirty="0"/>
              <a:t> инвестиции в сравнение с </a:t>
            </a:r>
            <a:r>
              <a:rPr lang="ru-RU" sz="2000" dirty="0" err="1"/>
              <a:t>контейнерите</a:t>
            </a:r>
            <a:r>
              <a:rPr lang="ru-RU" sz="2000" dirty="0"/>
              <a:t> с колела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Система за </a:t>
            </a:r>
            <a:r>
              <a:rPr lang="ru-RU" sz="2000" dirty="0" err="1"/>
              <a:t>товарене</a:t>
            </a:r>
            <a:r>
              <a:rPr lang="ru-RU" sz="2000" dirty="0"/>
              <a:t> с две куки или </a:t>
            </a:r>
            <a:r>
              <a:rPr lang="en-US" sz="2000" dirty="0" err="1"/>
              <a:t>Kinshofer</a:t>
            </a:r>
            <a:endParaRPr lang="bg-BG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Отворите на </a:t>
            </a:r>
            <a:r>
              <a:rPr lang="ru-RU" sz="2000" dirty="0" err="1"/>
              <a:t>контейнерите</a:t>
            </a:r>
            <a:r>
              <a:rPr lang="ru-RU" sz="2000" dirty="0"/>
              <a:t> </a:t>
            </a:r>
            <a:r>
              <a:rPr lang="ru-RU" sz="2000" dirty="0" err="1"/>
              <a:t>трябва</a:t>
            </a:r>
            <a:r>
              <a:rPr lang="ru-RU" sz="2000" dirty="0"/>
              <a:t> да </a:t>
            </a:r>
            <a:r>
              <a:rPr lang="ru-RU" sz="2000" dirty="0" err="1"/>
              <a:t>бъдат</a:t>
            </a:r>
            <a:r>
              <a:rPr lang="ru-RU" sz="2000" dirty="0"/>
              <a:t> </a:t>
            </a:r>
            <a:r>
              <a:rPr lang="ru-RU" sz="2000" dirty="0" err="1"/>
              <a:t>съобразени</a:t>
            </a:r>
            <a:r>
              <a:rPr lang="ru-RU" sz="2000" dirty="0"/>
              <a:t> с вида на </a:t>
            </a:r>
            <a:r>
              <a:rPr lang="ru-RU" sz="2000" dirty="0" err="1"/>
              <a:t>отпадъците</a:t>
            </a:r>
            <a:r>
              <a:rPr lang="ru-RU" sz="2000" dirty="0"/>
              <a:t>, за </a:t>
            </a:r>
            <a:r>
              <a:rPr lang="ru-RU" sz="2000" dirty="0" err="1"/>
              <a:t>които</a:t>
            </a:r>
            <a:r>
              <a:rPr lang="ru-RU" sz="2000" dirty="0"/>
              <a:t> </a:t>
            </a:r>
            <a:r>
              <a:rPr lang="ru-RU" sz="2000" dirty="0" err="1"/>
              <a:t>са</a:t>
            </a:r>
            <a:r>
              <a:rPr lang="ru-RU" sz="2000" dirty="0"/>
              <a:t> </a:t>
            </a:r>
            <a:r>
              <a:rPr lang="ru-RU" sz="2000" dirty="0" err="1"/>
              <a:t>предназначени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Сравнително</a:t>
            </a:r>
            <a:r>
              <a:rPr lang="ru-RU" sz="2000" dirty="0"/>
              <a:t> </a:t>
            </a:r>
            <a:r>
              <a:rPr lang="ru-RU" sz="2000" dirty="0" err="1"/>
              <a:t>високо</a:t>
            </a:r>
            <a:r>
              <a:rPr lang="ru-RU" sz="2000" dirty="0"/>
              <a:t> качество на </a:t>
            </a:r>
            <a:r>
              <a:rPr lang="ru-RU" sz="2000" dirty="0" err="1"/>
              <a:t>събираните</a:t>
            </a:r>
            <a:r>
              <a:rPr lang="ru-RU" sz="2000" dirty="0"/>
              <a:t> </a:t>
            </a:r>
            <a:r>
              <a:rPr lang="ru-RU" sz="2000" dirty="0" err="1"/>
              <a:t>отпадъци</a:t>
            </a:r>
            <a:endParaRPr lang="bg-BG" sz="2000" dirty="0"/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50470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2697-907A-810F-AE42-C0424A28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03200"/>
            <a:ext cx="10515600" cy="720725"/>
          </a:xfrm>
        </p:spPr>
        <p:txBody>
          <a:bodyPr>
            <a:normAutofit/>
          </a:bodyPr>
          <a:lstStyle/>
          <a:p>
            <a:r>
              <a:rPr lang="bg-BG" sz="4000" b="1" dirty="0">
                <a:solidFill>
                  <a:srgbClr val="2062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Системи за събиране с подземни контейнери </a:t>
            </a:r>
            <a:endParaRPr lang="bg-BG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90BBB6-7998-3721-5945-BE4A589E6D81}"/>
              </a:ext>
            </a:extLst>
          </p:cNvPr>
          <p:cNvCxnSpPr>
            <a:cxnSpLocks/>
          </p:cNvCxnSpPr>
          <p:nvPr/>
        </p:nvCxnSpPr>
        <p:spPr>
          <a:xfrm>
            <a:off x="838200" y="942975"/>
            <a:ext cx="10515600" cy="0"/>
          </a:xfrm>
          <a:prstGeom prst="line">
            <a:avLst/>
          </a:prstGeom>
          <a:ln w="28575">
            <a:solidFill>
              <a:srgbClr val="8BC33E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FC93-43EB-7BA6-3F1B-FD2B3CBA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356350"/>
            <a:ext cx="276225" cy="501650"/>
          </a:xfrm>
          <a:noFill/>
        </p:spPr>
        <p:txBody>
          <a:bodyPr/>
          <a:lstStyle/>
          <a:p>
            <a:fld id="{DBABDC2A-6E70-4F0F-8547-F38470B94ABC}" type="slidenum">
              <a:rPr lang="bg-BG" sz="1600" smtClean="0">
                <a:solidFill>
                  <a:srgbClr val="8BC33E"/>
                </a:solidFill>
              </a:rPr>
              <a:t>9</a:t>
            </a:fld>
            <a:endParaRPr lang="bg-BG" sz="1600" dirty="0">
              <a:solidFill>
                <a:srgbClr val="8BC33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CC2803-44A2-DD9F-333F-A76AD69F9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76" y="2796166"/>
            <a:ext cx="4200273" cy="164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arge metal containers in a hole&#10;&#10;Description automatically generated with medium confidence">
            <a:extLst>
              <a:ext uri="{FF2B5EF4-FFF2-40B4-BE49-F238E27FC236}">
                <a16:creationId xmlns:a16="http://schemas.microsoft.com/office/drawing/2014/main" id="{EB603D4B-118A-6E06-F23C-68955B813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57" y="4575382"/>
            <a:ext cx="2117090" cy="158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oup of trash cans on the street&#10;&#10;Description automatically generated">
            <a:extLst>
              <a:ext uri="{FF2B5EF4-FFF2-40B4-BE49-F238E27FC236}">
                <a16:creationId xmlns:a16="http://schemas.microsoft.com/office/drawing/2014/main" id="{E9AEFA2F-2888-4EF0-816B-05AD4BBDB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258" y="4531941"/>
            <a:ext cx="2330290" cy="166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crane lifting a large container&#10;&#10;Description automatically generated">
            <a:extLst>
              <a:ext uri="{FF2B5EF4-FFF2-40B4-BE49-F238E27FC236}">
                <a16:creationId xmlns:a16="http://schemas.microsoft.com/office/drawing/2014/main" id="{422A3B46-884D-9862-06B8-BFF18820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48" y="4523629"/>
            <a:ext cx="1692275" cy="169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Underground Vertical-Loading Containers 1">
            <a:extLst>
              <a:ext uri="{FF2B5EF4-FFF2-40B4-BE49-F238E27FC236}">
                <a16:creationId xmlns:a16="http://schemas.microsoft.com/office/drawing/2014/main" id="{760AE749-3594-7EFE-CC08-FE59BDF57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57" y="1157481"/>
            <a:ext cx="3025342" cy="150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FBF4CD-8E70-38C3-35DD-AC3266A7BB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32" y="2796167"/>
            <a:ext cx="2198526" cy="164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crane lifting a truck&#10;&#10;Description automatically generated">
            <a:extLst>
              <a:ext uri="{FF2B5EF4-FFF2-40B4-BE49-F238E27FC236}">
                <a16:creationId xmlns:a16="http://schemas.microsoft.com/office/drawing/2014/main" id="{6E0F1E53-5138-48F9-E5B4-56508FCC5D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33" y="1157480"/>
            <a:ext cx="2265066" cy="150836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3CC50B2-62C6-9458-782C-1E7A52FE8341}"/>
              </a:ext>
            </a:extLst>
          </p:cNvPr>
          <p:cNvSpPr txBox="1">
            <a:spLocks/>
          </p:cNvSpPr>
          <p:nvPr/>
        </p:nvSpPr>
        <p:spPr>
          <a:xfrm>
            <a:off x="643308" y="1141729"/>
            <a:ext cx="5160406" cy="4957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Приемателен</a:t>
            </a:r>
            <a:r>
              <a:rPr lang="ru-RU" sz="2000" dirty="0"/>
              <a:t> пункт над </a:t>
            </a:r>
            <a:r>
              <a:rPr lang="ru-RU" sz="2000" dirty="0" err="1"/>
              <a:t>земята</a:t>
            </a:r>
            <a:r>
              <a:rPr lang="ru-RU" sz="2000" dirty="0"/>
              <a:t> и </a:t>
            </a:r>
            <a:r>
              <a:rPr lang="ru-RU" sz="2000" dirty="0" err="1"/>
              <a:t>подземно</a:t>
            </a:r>
            <a:r>
              <a:rPr lang="ru-RU" sz="2000" dirty="0"/>
              <a:t> </a:t>
            </a:r>
            <a:r>
              <a:rPr lang="ru-RU" sz="2000" dirty="0" err="1"/>
              <a:t>разположен</a:t>
            </a:r>
            <a:r>
              <a:rPr lang="ru-RU" sz="2000" dirty="0"/>
              <a:t> контейнер, </a:t>
            </a:r>
            <a:r>
              <a:rPr lang="ru-RU" sz="2000" dirty="0" err="1"/>
              <a:t>директно</a:t>
            </a:r>
            <a:r>
              <a:rPr lang="ru-RU" sz="2000" dirty="0"/>
              <a:t> под пункта</a:t>
            </a:r>
            <a:endParaRPr lang="bg-BG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bg-BG" sz="2000" dirty="0"/>
              <a:t>Голям обем на контейнера до 5.0 м</a:t>
            </a:r>
            <a:r>
              <a:rPr lang="bg-BG" sz="2000" baseline="30000" dirty="0"/>
              <a:t>3 </a:t>
            </a:r>
            <a:endParaRPr lang="bg-BG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Високи</a:t>
            </a:r>
            <a:r>
              <a:rPr lang="ru-RU" sz="2000" dirty="0"/>
              <a:t> </a:t>
            </a:r>
            <a:r>
              <a:rPr lang="ru-RU" sz="2000" dirty="0" err="1"/>
              <a:t>първоначални</a:t>
            </a:r>
            <a:r>
              <a:rPr lang="ru-RU" sz="2000" dirty="0"/>
              <a:t> </a:t>
            </a:r>
            <a:r>
              <a:rPr lang="ru-RU" sz="2000" dirty="0" err="1"/>
              <a:t>инвестиционни</a:t>
            </a:r>
            <a:r>
              <a:rPr lang="ru-RU" sz="2000" dirty="0"/>
              <a:t> </a:t>
            </a:r>
            <a:r>
              <a:rPr lang="ru-RU" sz="2000" dirty="0" err="1"/>
              <a:t>разходи</a:t>
            </a:r>
            <a:r>
              <a:rPr lang="ru-RU" sz="2000" dirty="0"/>
              <a:t> за </a:t>
            </a:r>
            <a:r>
              <a:rPr lang="ru-RU" sz="2000" dirty="0" err="1"/>
              <a:t>изграждане</a:t>
            </a:r>
            <a:r>
              <a:rPr lang="ru-RU" sz="2000" dirty="0"/>
              <a:t>.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Големият</a:t>
            </a:r>
            <a:r>
              <a:rPr lang="ru-RU" sz="2000" dirty="0"/>
              <a:t> </a:t>
            </a:r>
            <a:r>
              <a:rPr lang="ru-RU" sz="2000" dirty="0" err="1"/>
              <a:t>обем</a:t>
            </a:r>
            <a:r>
              <a:rPr lang="ru-RU" sz="2000" dirty="0"/>
              <a:t> на контейнера </a:t>
            </a:r>
            <a:r>
              <a:rPr lang="ru-RU" sz="2000" dirty="0" err="1"/>
              <a:t>позволява</a:t>
            </a:r>
            <a:r>
              <a:rPr lang="ru-RU" sz="2000" dirty="0"/>
              <a:t> </a:t>
            </a:r>
            <a:r>
              <a:rPr lang="ru-RU" sz="2000" dirty="0" err="1"/>
              <a:t>постигане</a:t>
            </a:r>
            <a:r>
              <a:rPr lang="ru-RU" sz="2000" dirty="0"/>
              <a:t> на </a:t>
            </a:r>
            <a:r>
              <a:rPr lang="ru-RU" sz="2000" dirty="0" err="1"/>
              <a:t>висока</a:t>
            </a:r>
            <a:r>
              <a:rPr lang="ru-RU" sz="2000" dirty="0"/>
              <a:t> </a:t>
            </a:r>
            <a:r>
              <a:rPr lang="ru-RU" sz="2000" dirty="0" err="1"/>
              <a:t>ефективност</a:t>
            </a:r>
            <a:r>
              <a:rPr lang="ru-RU" sz="2000" dirty="0"/>
              <a:t> на </a:t>
            </a:r>
            <a:r>
              <a:rPr lang="ru-RU" sz="2000" dirty="0" err="1"/>
              <a:t>разтоварване</a:t>
            </a:r>
            <a:r>
              <a:rPr lang="ru-RU" sz="2000" dirty="0"/>
              <a:t> на </a:t>
            </a:r>
            <a:r>
              <a:rPr lang="ru-RU" sz="2000" dirty="0" err="1"/>
              <a:t>отпадъците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Извозване</a:t>
            </a:r>
            <a:r>
              <a:rPr lang="ru-RU" sz="2000" dirty="0"/>
              <a:t> при </a:t>
            </a:r>
            <a:r>
              <a:rPr lang="ru-RU" sz="2000" dirty="0" err="1"/>
              <a:t>запълване</a:t>
            </a:r>
            <a:r>
              <a:rPr lang="ru-RU" sz="2000" dirty="0"/>
              <a:t> (автоматична система за управление </a:t>
            </a:r>
            <a:r>
              <a:rPr lang="ru-RU" sz="2000" dirty="0" err="1"/>
              <a:t>със</a:t>
            </a:r>
            <a:r>
              <a:rPr lang="ru-RU" sz="2000" dirty="0"/>
              <a:t> </a:t>
            </a:r>
            <a:r>
              <a:rPr lang="ru-RU" sz="2000" dirty="0" err="1"/>
              <a:t>сензори</a:t>
            </a:r>
            <a:r>
              <a:rPr lang="ru-RU" sz="2000" dirty="0"/>
              <a:t> за </a:t>
            </a:r>
            <a:r>
              <a:rPr lang="ru-RU" sz="2000" dirty="0" err="1"/>
              <a:t>обем</a:t>
            </a:r>
            <a:r>
              <a:rPr lang="ru-RU" sz="2000" dirty="0"/>
              <a:t>)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Възможност</a:t>
            </a:r>
            <a:r>
              <a:rPr lang="ru-RU" sz="2000" dirty="0"/>
              <a:t> за </a:t>
            </a:r>
            <a:r>
              <a:rPr lang="ru-RU" sz="2000" dirty="0" err="1"/>
              <a:t>ограничаване</a:t>
            </a:r>
            <a:r>
              <a:rPr lang="ru-RU" sz="2000" dirty="0"/>
              <a:t> на </a:t>
            </a:r>
            <a:r>
              <a:rPr lang="ru-RU" sz="2000" dirty="0" err="1"/>
              <a:t>достъпа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/>
              <a:t>Защита от </a:t>
            </a:r>
            <a:r>
              <a:rPr lang="ru-RU" sz="2000" dirty="0" err="1"/>
              <a:t>нежелан</a:t>
            </a:r>
            <a:r>
              <a:rPr lang="ru-RU" sz="2000" dirty="0"/>
              <a:t> </a:t>
            </a:r>
            <a:r>
              <a:rPr lang="ru-RU" sz="2000" dirty="0" err="1"/>
              <a:t>достъп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2000" dirty="0" err="1"/>
              <a:t>Подходящ</a:t>
            </a:r>
            <a:r>
              <a:rPr lang="ru-RU" sz="2000" dirty="0"/>
              <a:t> за </a:t>
            </a:r>
            <a:r>
              <a:rPr lang="ru-RU" sz="2000" dirty="0" err="1"/>
              <a:t>централна</a:t>
            </a:r>
            <a:r>
              <a:rPr lang="ru-RU" sz="2000" dirty="0"/>
              <a:t> </a:t>
            </a:r>
            <a:r>
              <a:rPr lang="ru-RU" sz="2000" dirty="0" err="1"/>
              <a:t>градска</a:t>
            </a:r>
            <a:r>
              <a:rPr lang="ru-RU" sz="2000" dirty="0"/>
              <a:t> част с </a:t>
            </a:r>
            <a:r>
              <a:rPr lang="ru-RU" sz="2000" dirty="0" err="1"/>
              <a:t>ограничени</a:t>
            </a:r>
            <a:r>
              <a:rPr lang="ru-RU" sz="2000" dirty="0"/>
              <a:t> места за </a:t>
            </a:r>
            <a:r>
              <a:rPr lang="ru-RU" sz="2000" dirty="0" err="1"/>
              <a:t>разполагане</a:t>
            </a:r>
            <a:r>
              <a:rPr lang="ru-RU" sz="2000" dirty="0"/>
              <a:t> на </a:t>
            </a:r>
            <a:r>
              <a:rPr lang="ru-RU" sz="2000" dirty="0" err="1"/>
              <a:t>контейнерни</a:t>
            </a:r>
            <a:r>
              <a:rPr lang="ru-RU" sz="2000" dirty="0"/>
              <a:t> площадки и </a:t>
            </a:r>
            <a:r>
              <a:rPr lang="ru-RU" sz="2000" dirty="0" err="1"/>
              <a:t>райони</a:t>
            </a:r>
            <a:r>
              <a:rPr lang="ru-RU" sz="2000" dirty="0"/>
              <a:t> с </a:t>
            </a:r>
            <a:r>
              <a:rPr lang="ru-RU" sz="2000" dirty="0" err="1"/>
              <a:t>високо</a:t>
            </a:r>
            <a:r>
              <a:rPr lang="ru-RU" sz="2000" dirty="0"/>
              <a:t> </a:t>
            </a:r>
            <a:r>
              <a:rPr lang="ru-RU" sz="2000" dirty="0" err="1"/>
              <a:t>строителство</a:t>
            </a:r>
            <a:endParaRPr lang="ru-RU" sz="2000" dirty="0"/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2058158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A8CC56C5757D41858AFE5824CA855C" ma:contentTypeVersion="3" ma:contentTypeDescription="Create a new document." ma:contentTypeScope="" ma:versionID="fa8d0190e67c9bb56112fd131b051ce2">
  <xsd:schema xmlns:xsd="http://www.w3.org/2001/XMLSchema" xmlns:xs="http://www.w3.org/2001/XMLSchema" xmlns:p="http://schemas.microsoft.com/office/2006/metadata/properties" xmlns:ns3="e5380463-c956-4cdb-8186-772e893ed2c2" targetNamespace="http://schemas.microsoft.com/office/2006/metadata/properties" ma:root="true" ma:fieldsID="ba6739989a8ecf428bf21fbf30d3aeed" ns3:_="">
    <xsd:import namespace="e5380463-c956-4cdb-8186-772e893ed2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80463-c956-4cdb-8186-772e893ed2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0C1C07-2551-474A-9C44-4EF420B7E7C3}">
  <ds:schemaRefs>
    <ds:schemaRef ds:uri="e5380463-c956-4cdb-8186-772e893ed2c2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CBA2D4E-8B0C-42FF-9B3A-0818417DD4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380463-c956-4cdb-8186-772e893ed2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80EBF4-6F0C-4679-A9BD-6D03507184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1559</Words>
  <Application>Microsoft Office PowerPoint</Application>
  <PresentationFormat>Widescreen</PresentationFormat>
  <Paragraphs>204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Office Theme</vt:lpstr>
      <vt:lpstr>РЪКОВОДСТВО  ЗА ОПРЕДЕЛЯНЕ БРОЯ И ВИДА НА НЕОБХОДИМИТЕ СЪДОВЕ И ТЕХНИКА ЗА СЪБИРАНЕ И ТРАНСПОРТИРАНЕ НА РЕЦИКЛИРУЕМИ И ЗЕЛЕНИ ОТПАДЪЦИ </vt:lpstr>
      <vt:lpstr>Основни положения при изготвяне на ръководството</vt:lpstr>
      <vt:lpstr>Система за управление на битови отпадъци</vt:lpstr>
      <vt:lpstr>Фактори определящи за количеството и качеството на разделно събираните отпадъци</vt:lpstr>
      <vt:lpstr>Системи за разделно събиране на рециклируеми отпадъци в България</vt:lpstr>
      <vt:lpstr>Видове системи за разделно събиране</vt:lpstr>
      <vt:lpstr>Системи за събиране с контейнери с колела</vt:lpstr>
      <vt:lpstr>Системи за събиране с контейнери тип „Иглу“</vt:lpstr>
      <vt:lpstr>Системи за събиране с подземни контейнери </vt:lpstr>
      <vt:lpstr>Системи за събиране със стационарни контейнери </vt:lpstr>
      <vt:lpstr>Събиране в райони с фамилни къщи</vt:lpstr>
      <vt:lpstr>Събиране в многоетажни сгради</vt:lpstr>
      <vt:lpstr>Външни конструкции за контейнери с колела</vt:lpstr>
      <vt:lpstr>Интелигентни системи за събиране</vt:lpstr>
      <vt:lpstr>Интелигентни системи за събиране</vt:lpstr>
      <vt:lpstr>Интелигентни системи за събиране</vt:lpstr>
      <vt:lpstr>Едновременно събиране на различни фракции</vt:lpstr>
      <vt:lpstr>Разделно събиране в пешеходни зони</vt:lpstr>
      <vt:lpstr>Определяне необходимия брой съдове и автомобили</vt:lpstr>
      <vt:lpstr>Разделно събиране на биоотпадъци</vt:lpstr>
      <vt:lpstr>Събиране от врата до врата или от тротоара</vt:lpstr>
      <vt:lpstr>Събиране на зелени отпадъци</vt:lpstr>
      <vt:lpstr>Съдове за събиране на хранителни отпадъци</vt:lpstr>
      <vt:lpstr>Съдове за събиране на хранителни отпадъци</vt:lpstr>
      <vt:lpstr>Автомобили за събиране на хранителни отпадъци </vt:lpstr>
      <vt:lpstr>Заключение </vt:lpstr>
      <vt:lpstr>Благодаря за вниманието!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РЪКОВОДСТВО  ЗА ОПРЕДЕЛЯНЕ БРОЯ И ВИДА НА НЕОБХОДИМИТЕ СЪДОВЕ И ТЕХНИКА ЗА СЪБИРАНЕ И ТРАНСПОРТИРАНЕ НА РЕЦИКЛИРУЕМИ И ЗЕЛЕНИ ОТПАДЪЦИ</dc:title>
  <dc:creator>Stefka Doychinova</dc:creator>
  <cp:lastModifiedBy>Nikola</cp:lastModifiedBy>
  <cp:revision>4</cp:revision>
  <dcterms:created xsi:type="dcterms:W3CDTF">2024-01-22T14:29:22Z</dcterms:created>
  <dcterms:modified xsi:type="dcterms:W3CDTF">2024-01-23T08:02:29Z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0x01010021A8CC56C5757D41858AFE5824CA855C</vt:lpwstr>
  </property>
</Properties>
</file>