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0"/>
  </p:notesMasterIdLst>
  <p:sldIdLst>
    <p:sldId id="640" r:id="rId3"/>
    <p:sldId id="259" r:id="rId4"/>
    <p:sldId id="690" r:id="rId5"/>
    <p:sldId id="685" r:id="rId6"/>
    <p:sldId id="655" r:id="rId7"/>
    <p:sldId id="257" r:id="rId8"/>
    <p:sldId id="5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6FC5AA-B18A-159A-F3DF-D14508421853}" name="Margarita Petrova" initials="МП" userId="S::m.petrova@fmfib.bg::0f9ba654-3028-4d87-9657-2ef8adfc81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39C"/>
    <a:srgbClr val="339999"/>
    <a:srgbClr val="2FC3A7"/>
    <a:srgbClr val="FFCC00"/>
    <a:srgbClr val="FFFF66"/>
    <a:srgbClr val="04003C"/>
    <a:srgbClr val="818181"/>
    <a:srgbClr val="626B78"/>
    <a:srgbClr val="FFFFFF"/>
    <a:srgbClr val="798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10360-AC21-4E3F-9727-10C9E005AD5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516CE-4746-46E8-BB07-61E538C21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8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79690-CDDC-4B60-AB5B-DF10287CB5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91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79690-CDDC-4B60-AB5B-DF10287CB5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91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bg-BG" altLang="bg-BG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Преодоляване на несъвършенства на пазара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bg-BG" altLang="bg-BG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Реализиране на икономически жизнеспособни и устойчиви проекти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ru-RU" altLang="bg-BG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Привличане на частно финансиране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bg-BG" altLang="bg-BG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Стимулиране частния сектор за участие в публични политики</a:t>
            </a:r>
            <a:endParaRPr lang="ru-RU" altLang="bg-BG" sz="12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ru-RU" altLang="bg-BG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По-ефективното използване на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1F497D"/>
              </a:buClr>
              <a:buSzPct val="110000"/>
              <a:defRPr/>
            </a:pPr>
            <a:r>
              <a:rPr lang="ru-RU" altLang="bg-BG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публичния ресурс</a:t>
            </a:r>
            <a:endParaRPr lang="bg-BG" altLang="bg-BG" sz="12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bg-BG" altLang="bg-BG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Експертиза от частния сектор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ru-RU" altLang="bg-BG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Трансфер на знания и опит</a:t>
            </a:r>
            <a:endParaRPr lang="bg-BG" altLang="bg-BG" sz="12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bg-BG" altLang="bg-BG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Развитие на пазарната среда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bg-BG" altLang="bg-BG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Повторно използване на средствата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1F497D"/>
              </a:buClr>
              <a:buSzPct val="110000"/>
              <a:defRPr/>
            </a:pPr>
            <a:r>
              <a:rPr lang="bg-BG" altLang="bg-BG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за аналогични цели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bg-BG" altLang="bg-BG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Подпомагане на публично-частното партньорство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8AD8F-DB69-4B63-AB1C-C00B33543EB9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955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848B1-552A-4F3E-B1C4-E2C1EA62198A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1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E88D790-30F6-4DBB-ABBB-32BFFAE79E6E}" type="datetimeFigureOut">
              <a:rPr lang="en-GB" smtClean="0"/>
              <a:t>26/02/2025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1E74-A7F2-49C9-96C2-A0F8BA26163B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55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D790-30F6-4DBB-ABBB-32BFFAE79E6E}" type="datetimeFigureOut">
              <a:rPr lang="en-GB" smtClean="0"/>
              <a:t>26/02/2025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1E74-A7F2-49C9-96C2-A0F8BA2616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94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D790-30F6-4DBB-ABBB-32BFFAE79E6E}" type="datetimeFigureOut">
              <a:rPr lang="en-GB" smtClean="0"/>
              <a:t>26/02/2025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1E74-A7F2-49C9-96C2-A0F8BA26163B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670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2FF-3E48-4F79-97C2-5623435AFAB7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FDCB-2FEB-4163-9FB6-39A1F14F62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39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2FF-3E48-4F79-97C2-5623435AFAB7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FDCB-2FEB-4163-9FB6-39A1F14F62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52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2FF-3E48-4F79-97C2-5623435AFAB7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FDCB-2FEB-4163-9FB6-39A1F14F62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95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2FF-3E48-4F79-97C2-5623435AFAB7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FDCB-2FEB-4163-9FB6-39A1F14F62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85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2FF-3E48-4F79-97C2-5623435AFAB7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FDCB-2FEB-4163-9FB6-39A1F14F62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82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2FF-3E48-4F79-97C2-5623435AFAB7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FDCB-2FEB-4163-9FB6-39A1F14F62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09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2FF-3E48-4F79-97C2-5623435AFAB7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FDCB-2FEB-4163-9FB6-39A1F14F62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822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2FF-3E48-4F79-97C2-5623435AFAB7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FDCB-2FEB-4163-9FB6-39A1F14F62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9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D790-30F6-4DBB-ABBB-32BFFAE79E6E}" type="datetimeFigureOut">
              <a:rPr lang="en-GB" smtClean="0"/>
              <a:t>26/02/2025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1E74-A7F2-49C9-96C2-A0F8BA2616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113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2FF-3E48-4F79-97C2-5623435AFAB7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FDCB-2FEB-4163-9FB6-39A1F14F62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90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2FF-3E48-4F79-97C2-5623435AFAB7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FDCB-2FEB-4163-9FB6-39A1F14F62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12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2FF-3E48-4F79-97C2-5623435AFAB7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FDCB-2FEB-4163-9FB6-39A1F14F62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2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D790-30F6-4DBB-ABBB-32BFFAE79E6E}" type="datetimeFigureOut">
              <a:rPr lang="en-GB" smtClean="0"/>
              <a:t>26/02/2025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1E74-A7F2-49C9-96C2-A0F8BA26163B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47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D790-30F6-4DBB-ABBB-32BFFAE79E6E}" type="datetimeFigureOut">
              <a:rPr lang="en-GB" smtClean="0"/>
              <a:t>26/02/2025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1E74-A7F2-49C9-96C2-A0F8BA2616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2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D790-30F6-4DBB-ABBB-32BFFAE79E6E}" type="datetimeFigureOut">
              <a:rPr lang="en-GB" smtClean="0"/>
              <a:t>26/02/2025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1E74-A7F2-49C9-96C2-A0F8BA2616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7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D790-30F6-4DBB-ABBB-32BFFAE79E6E}" type="datetimeFigureOut">
              <a:rPr lang="en-GB" smtClean="0"/>
              <a:t>26/02/2025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1E74-A7F2-49C9-96C2-A0F8BA2616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63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D790-30F6-4DBB-ABBB-32BFFAE79E6E}" type="datetimeFigureOut">
              <a:rPr lang="en-GB" smtClean="0"/>
              <a:t>26/02/2025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1E74-A7F2-49C9-96C2-A0F8BA2616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5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D790-30F6-4DBB-ABBB-32BFFAE79E6E}" type="datetimeFigureOut">
              <a:rPr lang="en-GB" smtClean="0"/>
              <a:t>26/02/2025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1E74-A7F2-49C9-96C2-A0F8BA2616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84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D790-30F6-4DBB-ABBB-32BFFAE79E6E}" type="datetimeFigureOut">
              <a:rPr lang="en-GB" smtClean="0"/>
              <a:t>26/02/2025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1E74-A7F2-49C9-96C2-A0F8BA26163B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56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E88D790-30F6-4DBB-ABBB-32BFFAE79E6E}" type="datetimeFigureOut">
              <a:rPr lang="en-GB" smtClean="0"/>
              <a:t>26/02/2025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CBE1E74-A7F2-49C9-96C2-A0F8BA26163B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29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D22FF-3E48-4F79-97C2-5623435AFAB7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8FDCB-2FEB-4163-9FB6-39A1F14F62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40E03-506B-AD07-C960-56E3DF609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1413A5-C014-2502-F1E6-4E12CCE0E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" y="0"/>
            <a:ext cx="1217220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E26A37-1697-E7D8-497A-C28752F8E764}"/>
              </a:ext>
            </a:extLst>
          </p:cNvPr>
          <p:cNvSpPr/>
          <p:nvPr/>
        </p:nvSpPr>
        <p:spPr>
          <a:xfrm>
            <a:off x="84324" y="0"/>
            <a:ext cx="12192000" cy="6858000"/>
          </a:xfrm>
          <a:prstGeom prst="rect">
            <a:avLst/>
          </a:prstGeom>
          <a:solidFill>
            <a:srgbClr val="101D41">
              <a:alpha val="76000"/>
            </a:srgbClr>
          </a:solidFill>
          <a:ln>
            <a:solidFill>
              <a:srgbClr val="101D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34D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DD4E2D-2635-D787-04AB-FEB5CFE59B72}"/>
              </a:ext>
            </a:extLst>
          </p:cNvPr>
          <p:cNvSpPr txBox="1"/>
          <p:nvPr/>
        </p:nvSpPr>
        <p:spPr>
          <a:xfrm>
            <a:off x="1505130" y="2811423"/>
            <a:ext cx="8603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E0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Финансови инструменти по програма „Околна среда“ 2021-2027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C02841-29F5-83A7-C080-333D6A018753}"/>
              </a:ext>
            </a:extLst>
          </p:cNvPr>
          <p:cNvSpPr/>
          <p:nvPr/>
        </p:nvSpPr>
        <p:spPr>
          <a:xfrm>
            <a:off x="782116" y="5172945"/>
            <a:ext cx="2015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bg-BG" altLang="en-US" b="1" dirty="0">
                <a:solidFill>
                  <a:srgbClr val="E0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4-ти март,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</a:p>
        </p:txBody>
      </p:sp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627AEFF-6C30-1FE3-DBBC-7E0918E259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4" b="10485"/>
          <a:stretch/>
        </p:blipFill>
        <p:spPr>
          <a:xfrm>
            <a:off x="4378599" y="96246"/>
            <a:ext cx="2704413" cy="981683"/>
          </a:xfrm>
          <a:prstGeom prst="rect">
            <a:avLst/>
          </a:prstGeom>
        </p:spPr>
      </p:pic>
      <p:pic>
        <p:nvPicPr>
          <p:cNvPr id="9" name="Picture 8" descr="A blue flag with yellow stars&#10;&#10;Description automatically generated">
            <a:extLst>
              <a:ext uri="{FF2B5EF4-FFF2-40B4-BE49-F238E27FC236}">
                <a16:creationId xmlns:a16="http://schemas.microsoft.com/office/drawing/2014/main" id="{5483EAF0-3DBA-0AD4-EC4C-450D54AF7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37" y="0"/>
            <a:ext cx="1370668" cy="1442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C2B5F9-8B10-7740-FC37-5D9403630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3306" y="157967"/>
            <a:ext cx="2009855" cy="76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2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5943"/>
            <a:ext cx="12192000" cy="826295"/>
          </a:xfrm>
          <a:prstGeom prst="rect">
            <a:avLst/>
          </a:prstGeom>
          <a:solidFill>
            <a:srgbClr val="101D41"/>
          </a:solidFill>
          <a:ln>
            <a:solidFill>
              <a:srgbClr val="101D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01D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471F17-2462-D6E7-8A6C-62FCB12C10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66" y="313473"/>
            <a:ext cx="1274211" cy="591234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586FD6F2-2B0E-4527-BB2B-D74CEDE3B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035" y="338292"/>
            <a:ext cx="87183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Aft>
                <a:spcPts val="900"/>
              </a:spcAft>
              <a:defRPr/>
            </a:pPr>
            <a:r>
              <a:rPr lang="bg-BG" altLang="en-US" sz="16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Предварителна оценка за прилагане на финансови инструменти по ПОС 2021-2027</a:t>
            </a:r>
            <a:endParaRPr lang="en-US" altLang="en-US" sz="1600" b="1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081226-6BE6-D5B0-17DE-880497B3847D}"/>
              </a:ext>
            </a:extLst>
          </p:cNvPr>
          <p:cNvCxnSpPr/>
          <p:nvPr/>
        </p:nvCxnSpPr>
        <p:spPr>
          <a:xfrm>
            <a:off x="2909357" y="1022238"/>
            <a:ext cx="14709" cy="5356260"/>
          </a:xfrm>
          <a:prstGeom prst="line">
            <a:avLst/>
          </a:prstGeom>
          <a:ln w="19050">
            <a:solidFill>
              <a:srgbClr val="13A2D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C1B9A0-FA6A-086E-C74E-917E0CF0AD37}"/>
              </a:ext>
            </a:extLst>
          </p:cNvPr>
          <p:cNvSpPr txBox="1"/>
          <p:nvPr/>
        </p:nvSpPr>
        <p:spPr>
          <a:xfrm>
            <a:off x="3496065" y="1500627"/>
            <a:ext cx="80486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dirty="0">
                <a:solidFill>
                  <a:srgbClr val="00B1E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ПРЕДВАРИТЕЛНА ОЦЕНКА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Изготвена </a:t>
            </a:r>
            <a:r>
              <a: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през юли 2021 г. и идентифицираща потенциал за прилагане на финансови инструменти по Приоритет „Води“, </a:t>
            </a: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Приоритет „Отпадъци“ и Приоритет „Въздух“ на ПОС 2021-2027.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9F8C61-4539-A237-00A8-BAC6913F43D0}"/>
              </a:ext>
            </a:extLst>
          </p:cNvPr>
          <p:cNvSpPr txBox="1"/>
          <p:nvPr/>
        </p:nvSpPr>
        <p:spPr>
          <a:xfrm>
            <a:off x="3496066" y="3005723"/>
            <a:ext cx="8048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dirty="0">
                <a:solidFill>
                  <a:srgbClr val="00B1E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АКТУАЛИЗАЦИЯ НА ПРЕДВАРИТЕЛНАТА ОЦЕНКА</a:t>
            </a:r>
            <a:endParaRPr lang="en-US" sz="1600" b="1" dirty="0">
              <a:solidFill>
                <a:srgbClr val="00B1E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Изготвена през август 2023 г. </a:t>
            </a: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идентифицираща потенциал за прилагане на финансови инструменти по Приоритет „Води“ и Приоритет „Отпадъци“ на ПОС 2021-2027.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20553F-D9C3-9AA6-8F09-3271975F0BF1}"/>
              </a:ext>
            </a:extLst>
          </p:cNvPr>
          <p:cNvSpPr txBox="1"/>
          <p:nvPr/>
        </p:nvSpPr>
        <p:spPr>
          <a:xfrm>
            <a:off x="3496065" y="4372489"/>
            <a:ext cx="81659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00B1E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ОСНОВНИ ЕЛЕМЕНТИ НА ПРЕДВАРИТЕЛНАТА ОЦЕНКА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размер на приноса от ПОС 2021-2027 </a:t>
            </a:r>
            <a:r>
              <a:rPr lang="bg-BG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финансови инструменти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</a:t>
            </a:r>
            <a:r>
              <a:rPr lang="bg-BG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очакван е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фект на лоста; 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предвидените финансови продукти, </a:t>
            </a:r>
            <a:r>
              <a:rPr lang="bg-BG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включително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евентуалната необходимост от диференцирано третиране на инвеститорите; 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целева група крайни получатели;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очаквания принос на финансовия инструмент за постигането на специфичните цели.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DEBE00-C303-F49A-D404-37E352610D11}"/>
              </a:ext>
            </a:extLst>
          </p:cNvPr>
          <p:cNvSpPr txBox="1"/>
          <p:nvPr/>
        </p:nvSpPr>
        <p:spPr>
          <a:xfrm>
            <a:off x="166176" y="1500627"/>
            <a:ext cx="2602953" cy="3972758"/>
          </a:xfrm>
          <a:prstGeom prst="roundRect">
            <a:avLst/>
          </a:prstGeom>
          <a:solidFill>
            <a:srgbClr val="04003D"/>
          </a:solidFill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Unica W1G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white"/>
                </a:solidFill>
                <a:latin typeface="Neue Haas Unica W1G"/>
              </a:rPr>
              <a:t>Чл. 58, ал. 3 на Регламент 2021/1060 на Европейския парламент и на Съвета от 24 </a:t>
            </a:r>
            <a:r>
              <a:rPr lang="ru-RU" sz="1600" b="1" dirty="0" err="1">
                <a:solidFill>
                  <a:prstClr val="white"/>
                </a:solidFill>
                <a:latin typeface="Neue Haas Unica W1G"/>
              </a:rPr>
              <a:t>юни</a:t>
            </a:r>
            <a:r>
              <a:rPr lang="ru-RU" sz="1600" b="1" dirty="0">
                <a:solidFill>
                  <a:prstClr val="white"/>
                </a:solidFill>
                <a:latin typeface="Neue Haas Unica W1G"/>
              </a:rPr>
              <a:t> 2021 г., определя, че:</a:t>
            </a:r>
          </a:p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Neue Haas Unica W1G"/>
              </a:rPr>
              <a:t>«Подходящата подкрепа от фондовете чрез финансови инструменти се предоставя въз основа на предварителна оценка, която се изготвя под ръководството та управляващия орган.»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Unica W1G"/>
              <a:ea typeface="+mn-ea"/>
              <a:cs typeface="+mn-cs"/>
            </a:endParaRPr>
          </a:p>
        </p:txBody>
      </p:sp>
      <p:pic>
        <p:nvPicPr>
          <p:cNvPr id="7" name="Picture 6" descr="A black flag with white stars&#10;&#10;Description automatically generated">
            <a:extLst>
              <a:ext uri="{FF2B5EF4-FFF2-40B4-BE49-F238E27FC236}">
                <a16:creationId xmlns:a16="http://schemas.microsoft.com/office/drawing/2014/main" id="{AF25EFB2-74D8-38C3-C6FA-3ED84E852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704" y="137149"/>
            <a:ext cx="900553" cy="94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9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5943"/>
            <a:ext cx="12192000" cy="868447"/>
          </a:xfrm>
          <a:prstGeom prst="rect">
            <a:avLst/>
          </a:prstGeom>
          <a:solidFill>
            <a:srgbClr val="101D41"/>
          </a:solidFill>
          <a:ln>
            <a:solidFill>
              <a:srgbClr val="101D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1D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586FD6F2-2B0E-4527-BB2B-D74CEDE3B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28" y="420708"/>
            <a:ext cx="7054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ПОС 2021-2027 – ФИ в сектор «ВОДИ»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081226-6BE6-D5B0-17DE-880497B3847D}"/>
              </a:ext>
            </a:extLst>
          </p:cNvPr>
          <p:cNvCxnSpPr/>
          <p:nvPr/>
        </p:nvCxnSpPr>
        <p:spPr>
          <a:xfrm>
            <a:off x="3432868" y="1081032"/>
            <a:ext cx="14709" cy="5356260"/>
          </a:xfrm>
          <a:prstGeom prst="line">
            <a:avLst/>
          </a:prstGeom>
          <a:ln w="19050">
            <a:solidFill>
              <a:srgbClr val="13A2D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3F2C0E7-E375-7A6C-130A-C0C99719211D}"/>
              </a:ext>
            </a:extLst>
          </p:cNvPr>
          <p:cNvSpPr txBox="1"/>
          <p:nvPr/>
        </p:nvSpPr>
        <p:spPr>
          <a:xfrm>
            <a:off x="3461073" y="1250719"/>
            <a:ext cx="8716218" cy="5569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-25" dirty="0">
                <a:solidFill>
                  <a:srgbClr val="005B96"/>
                </a:solidFill>
                <a:latin typeface="Roboto"/>
                <a:cs typeface="Roboto"/>
              </a:rPr>
              <a:t>Параметри </a:t>
            </a:r>
            <a:r>
              <a:rPr kumimoji="0" lang="ru-RU" sz="1600" b="1" i="0" u="none" strike="noStrike" kern="1200" cap="none" spc="-5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на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lang="ru-RU" sz="1600" b="1" i="0" u="none" strike="noStrike" kern="1200" cap="none" spc="-25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финансовия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lang="ru-RU" sz="1600" b="1" i="0" u="none" strike="noStrike" kern="1200" cap="none" spc="-10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инструмент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16510" marR="0" lvl="0" indent="0" algn="l" defTabSz="914400" rtl="0" eaLnBrk="1" fontAlgn="auto" latinLnBrk="0" hangingPunct="1">
              <a:lnSpc>
                <a:spcPts val="1310"/>
              </a:lnSpc>
              <a:spcBef>
                <a:spcPts val="1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5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Вид</a:t>
            </a:r>
            <a:r>
              <a:rPr kumimoji="0" lang="ru-RU" sz="1400" b="1" i="0" u="none" strike="noStrike" kern="1200" cap="none" spc="-25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lang="ru-RU" sz="1400" b="1" i="0" u="none" strike="noStrike" kern="1200" cap="none" spc="-20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финансиране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342900" marR="0" indent="-342900" algn="just" fontAlgn="auto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lang="ru-RU" sz="14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дългови ФИ за финансиране със споделяне на риска и гаранции, включително в комбинация с БФП в две операции</a:t>
            </a:r>
          </a:p>
          <a:p>
            <a:pPr marR="0" algn="just" fontAlgn="auto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5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Финансови</a:t>
            </a:r>
            <a:r>
              <a:rPr kumimoji="0" lang="ru-RU" sz="1400" b="1" i="0" u="none" strike="noStrike" kern="1200" cap="none" spc="-20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продукти</a:t>
            </a:r>
            <a:endParaRPr lang="ru-RU" sz="1400" spc="5" dirty="0">
              <a:solidFill>
                <a:srgbClr val="000000"/>
              </a:solidFill>
              <a:latin typeface="Roboto" panose="02000000000000000000" pitchFamily="2" charset="0"/>
              <a:ea typeface="Calibri" panose="020F0502020204030204" pitchFamily="34" charset="0"/>
              <a:cs typeface="Roboto" panose="02000000000000000000" pitchFamily="2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  <a:defRPr/>
            </a:pPr>
            <a:r>
              <a:rPr lang="ru-RU" sz="14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заем, предназначен за собственото участие на ВиКО при комбинирано финансиране с безвъзмездна помощ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  <a:defRPr/>
            </a:pPr>
            <a:r>
              <a:rPr lang="ru-RU" sz="14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заем, предназначен за финансиране на допустими инвестиции по Приоритет Води</a:t>
            </a:r>
          </a:p>
          <a:p>
            <a:pPr marL="16510" marR="0" lvl="0" indent="0" algn="l" defTabSz="914400" rtl="0" eaLnBrk="1" fontAlgn="auto" latinLnBrk="0" hangingPunct="1">
              <a:lnSpc>
                <a:spcPts val="1310"/>
              </a:lnSpc>
              <a:spcBef>
                <a:spcPts val="8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spc="5" dirty="0">
                <a:solidFill>
                  <a:srgbClr val="005B96"/>
                </a:solidFill>
                <a:latin typeface="Roboto"/>
                <a:cs typeface="Roboto"/>
              </a:rPr>
              <a:t>Изпълнение:</a:t>
            </a:r>
          </a:p>
          <a:p>
            <a:pPr marL="626110" marR="0" lvl="0" indent="0" algn="l" defTabSz="914400" rtl="0" eaLnBrk="1" fontAlgn="auto" latinLnBrk="0" hangingPunct="1">
              <a:lnSpc>
                <a:spcPts val="1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чрез финансови посредници</a:t>
            </a:r>
          </a:p>
          <a:p>
            <a:pPr marL="16510" marR="0" lvl="0" indent="0" algn="l" defTabSz="914400" rtl="0" eaLnBrk="1" fontAlgn="auto" latinLnBrk="0" hangingPunct="1">
              <a:lnSpc>
                <a:spcPts val="1310"/>
              </a:lnSpc>
              <a:spcBef>
                <a:spcPts val="9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0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Бюджет</a:t>
            </a:r>
            <a:r>
              <a:rPr kumimoji="0" lang="ru-RU" sz="1400" b="1" i="0" u="none" strike="noStrike" kern="1200" cap="none" spc="-30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lang="ru-RU" sz="1400" b="1" i="0" u="none" strike="noStrike" kern="1200" cap="none" spc="-5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на</a:t>
            </a:r>
            <a:r>
              <a:rPr kumimoji="0" lang="ru-RU" sz="1400" b="1" i="0" u="none" strike="noStrike" kern="1200" cap="none" spc="-35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lang="ru-RU" sz="1400" b="1" i="0" u="none" strike="noStrike" kern="1200" cap="none" spc="40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ФИ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626110" marR="0" lvl="0" indent="0" algn="l" defTabSz="914400" rtl="0" eaLnBrk="1" fontAlgn="auto" latinLnBrk="0" hangingPunct="1">
              <a:lnSpc>
                <a:spcPts val="1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20</a:t>
            </a:r>
            <a:r>
              <a:rPr kumimoji="0" lang="ru-RU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lang="ru-RU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млн.</a:t>
            </a:r>
            <a:r>
              <a:rPr kumimoji="0" lang="ru-RU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lang="ru-RU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евро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16510" marR="0" lvl="0" indent="0" algn="l" defTabSz="914400" rtl="0" eaLnBrk="1" fontAlgn="auto" latinLnBrk="0" hangingPunct="1">
              <a:lnSpc>
                <a:spcPts val="1310"/>
              </a:lnSpc>
              <a:spcBef>
                <a:spcPts val="9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Привлечено</a:t>
            </a:r>
            <a:r>
              <a:rPr kumimoji="0" lang="ru-RU" sz="1400" b="1" i="0" u="none" strike="noStrike" kern="1200" cap="none" spc="-5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lang="ru-RU" sz="1400" b="1" i="0" u="none" strike="noStrike" kern="1200" cap="none" spc="-15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съфинансиране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lang="ru-RU" sz="1400" b="1" i="0" u="none" strike="noStrike" kern="1200" cap="none" spc="-20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от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lang="ru-RU" sz="1400" b="1" i="0" u="none" strike="noStrike" kern="1200" cap="none" spc="-45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финансови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lang="ru-RU" sz="1400" b="1" i="0" u="none" strike="noStrike" kern="1200" cap="none" spc="-5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посредници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626110" marR="0" lvl="0" indent="0" algn="l" defTabSz="914400" rtl="0" eaLnBrk="1" fontAlgn="auto" latinLnBrk="0" hangingPunct="1">
              <a:lnSpc>
                <a:spcPts val="1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spc="5" dirty="0">
              <a:solidFill>
                <a:srgbClr val="000000"/>
              </a:solidFill>
              <a:latin typeface="Roboto" panose="02000000000000000000" pitchFamily="2" charset="0"/>
              <a:ea typeface="Calibri" panose="020F0502020204030204" pitchFamily="34" charset="0"/>
              <a:cs typeface="Roboto" panose="02000000000000000000" pitchFamily="2" charset="0"/>
            </a:endParaRPr>
          </a:p>
          <a:p>
            <a:pPr marL="626110" marR="0" lvl="0" indent="0" algn="l" defTabSz="914400" rtl="0" eaLnBrk="1" fontAlgn="auto" latinLnBrk="0" hangingPunct="1">
              <a:lnSpc>
                <a:spcPts val="1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4,76 млн. евро (ефект на лоста 1,4x)</a:t>
            </a:r>
          </a:p>
          <a:p>
            <a:pPr marL="16510" marR="0" lvl="0" indent="0" algn="l" defTabSz="914400" rtl="0" eaLnBrk="1" fontAlgn="auto" latinLnBrk="0" hangingPunct="1">
              <a:lnSpc>
                <a:spcPts val="1310"/>
              </a:lnSpc>
              <a:spcBef>
                <a:spcPts val="9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5B96"/>
                </a:solidFill>
                <a:latin typeface="Roboto"/>
                <a:cs typeface="Roboto"/>
              </a:rPr>
              <a:t>Крайни получатели</a:t>
            </a:r>
            <a:endParaRPr lang="ru-RU" sz="1400" spc="-15" dirty="0">
              <a:solidFill>
                <a:prstClr val="black"/>
              </a:solidFill>
              <a:latin typeface="Roboto"/>
              <a:cs typeface="Roboto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bg-BG" sz="14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Целеви крайни получатели са допустими кандидати по процедури за БФП по ПОС 2021-2027 г., с фокус върху опериращите в агломерации с над 10 000 екв. ж. в областите в страната, които съвпадат с обособените територии на консолидираните ВиКО, със завършен РПИП, включително и други, които могат да бъдат определени като допустими КП по програмата.</a:t>
            </a:r>
            <a:endParaRPr lang="ru-RU" sz="1400" spc="5" dirty="0">
              <a:solidFill>
                <a:srgbClr val="000000"/>
              </a:solidFill>
              <a:latin typeface="Roboto" panose="02000000000000000000" pitchFamily="2" charset="0"/>
              <a:ea typeface="Calibri" panose="020F0502020204030204" pitchFamily="34" charset="0"/>
              <a:cs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C61F5B-8B27-5365-A711-4594EA85B7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66" y="313473"/>
            <a:ext cx="1274211" cy="591234"/>
          </a:xfrm>
          <a:prstGeom prst="rect">
            <a:avLst/>
          </a:prstGeom>
        </p:spPr>
      </p:pic>
      <p:pic>
        <p:nvPicPr>
          <p:cNvPr id="13" name="Picture 12" descr="A black flag with white stars&#10;&#10;Description automatically generated">
            <a:extLst>
              <a:ext uri="{FF2B5EF4-FFF2-40B4-BE49-F238E27FC236}">
                <a16:creationId xmlns:a16="http://schemas.microsoft.com/office/drawing/2014/main" id="{7084B1BF-635B-B32B-71B5-D265D7DE1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704" y="137149"/>
            <a:ext cx="900553" cy="9476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066959-102A-8E58-BEC8-AAC7B15EB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65" y="1250719"/>
            <a:ext cx="3165597" cy="32823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00A717-29B2-A483-5CC0-8DAA3CCD8C22}"/>
              </a:ext>
            </a:extLst>
          </p:cNvPr>
          <p:cNvSpPr txBox="1"/>
          <p:nvPr/>
        </p:nvSpPr>
        <p:spPr>
          <a:xfrm>
            <a:off x="137465" y="4549676"/>
            <a:ext cx="3323609" cy="2198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 marR="0" lvl="0" indent="0" algn="l" defTabSz="914400" rtl="0" eaLnBrk="1" fontAlgn="auto" latinLnBrk="0" hangingPunct="1">
              <a:lnSpc>
                <a:spcPts val="1310"/>
              </a:lnSpc>
              <a:spcBef>
                <a:spcPts val="9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5B96"/>
                </a:solidFill>
                <a:latin typeface="Roboto"/>
                <a:cs typeface="Roboto"/>
              </a:rPr>
              <a:t>Дейности</a:t>
            </a:r>
            <a:endParaRPr lang="bg-BG" sz="1400" spc="5" dirty="0">
              <a:solidFill>
                <a:srgbClr val="000000"/>
              </a:solidFill>
              <a:latin typeface="Roboto" panose="02000000000000000000" pitchFamily="2" charset="0"/>
              <a:ea typeface="Calibri" panose="020F0502020204030204" pitchFamily="34" charset="0"/>
              <a:cs typeface="Roboto" panose="02000000000000000000" pitchFamily="2" charset="0"/>
            </a:endParaRPr>
          </a:p>
          <a:p>
            <a:pPr algn="just"/>
            <a:endParaRPr lang="bg-BG" sz="1400" spc="5" dirty="0">
              <a:solidFill>
                <a:srgbClr val="000000"/>
              </a:solidFill>
              <a:latin typeface="Roboto" panose="02000000000000000000" pitchFamily="2" charset="0"/>
              <a:ea typeface="Calibri" panose="020F0502020204030204" pitchFamily="34" charset="0"/>
              <a:cs typeface="Roboto" panose="02000000000000000000" pitchFamily="2" charset="0"/>
            </a:endParaRPr>
          </a:p>
          <a:p>
            <a:pPr algn="just"/>
            <a:r>
              <a:rPr lang="bg-BG" sz="14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Инфраструктурни мерки за събиране, отвеждане и пречистване на отпадъчни води</a:t>
            </a:r>
            <a:r>
              <a:rPr lang="en-US" sz="14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 </a:t>
            </a:r>
            <a:r>
              <a:rPr lang="bg-BG" sz="14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и за  водоснабдяване с принос към намаляване на загубите на вода по водопреносната мрежа и подобряване качеството на питейната вода</a:t>
            </a:r>
          </a:p>
        </p:txBody>
      </p:sp>
    </p:spTree>
    <p:extLst>
      <p:ext uri="{BB962C8B-B14F-4D97-AF65-F5344CB8AC3E}">
        <p14:creationId xmlns:p14="http://schemas.microsoft.com/office/powerpoint/2010/main" val="276875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288" y="11737"/>
            <a:ext cx="1274211" cy="5912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235" y="143177"/>
            <a:ext cx="9333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Подкрепа за НИРДИ чрез финансови инструменти по ПКИП 2021-2027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FA7E01-9FCC-29C5-AA03-9E24CAA970AF}"/>
              </a:ext>
            </a:extLst>
          </p:cNvPr>
          <p:cNvSpPr/>
          <p:nvPr/>
        </p:nvSpPr>
        <p:spPr>
          <a:xfrm>
            <a:off x="0" y="195943"/>
            <a:ext cx="12192000" cy="826295"/>
          </a:xfrm>
          <a:prstGeom prst="rect">
            <a:avLst/>
          </a:prstGeom>
          <a:solidFill>
            <a:srgbClr val="101D41"/>
          </a:solidFill>
          <a:ln>
            <a:solidFill>
              <a:srgbClr val="101D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1D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D6DC5C-4D25-7209-83CC-A9C2DDC36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66" y="313473"/>
            <a:ext cx="1274211" cy="591234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45CB0391-AA87-8124-E64B-99F618AC1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240" y="412715"/>
            <a:ext cx="87705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Aft>
                <a:spcPts val="900"/>
              </a:spcAft>
              <a:defRPr/>
            </a:pPr>
            <a:r>
              <a:rPr lang="ru-RU" altLang="en-US" sz="16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ПОС 2021-2027 – ФИ в сектор «ОТПАДЪЦИ»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208927-B72E-57DB-56F4-BAAB62A3167B}"/>
              </a:ext>
            </a:extLst>
          </p:cNvPr>
          <p:cNvCxnSpPr/>
          <p:nvPr/>
        </p:nvCxnSpPr>
        <p:spPr>
          <a:xfrm>
            <a:off x="4903500" y="1358563"/>
            <a:ext cx="14709" cy="5356260"/>
          </a:xfrm>
          <a:prstGeom prst="line">
            <a:avLst/>
          </a:prstGeom>
          <a:ln w="19050">
            <a:solidFill>
              <a:srgbClr val="13A2D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8" name="Picture 7" descr="A black flag with white stars&#10;&#10;Description automatically generated">
            <a:extLst>
              <a:ext uri="{FF2B5EF4-FFF2-40B4-BE49-F238E27FC236}">
                <a16:creationId xmlns:a16="http://schemas.microsoft.com/office/drawing/2014/main" id="{4E78E46E-0D52-B7FF-6F3B-694FE1E4C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704" y="137149"/>
            <a:ext cx="900553" cy="947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25CA66-92AF-BFBC-55F3-74B808768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06444"/>
            <a:ext cx="4516390" cy="34366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675E25-96D4-BC47-9715-686CF1221F36}"/>
              </a:ext>
            </a:extLst>
          </p:cNvPr>
          <p:cNvSpPr txBox="1"/>
          <p:nvPr/>
        </p:nvSpPr>
        <p:spPr>
          <a:xfrm>
            <a:off x="5068780" y="1175380"/>
            <a:ext cx="7052101" cy="564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5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П</a:t>
            </a:r>
            <a:r>
              <a:rPr kumimoji="0" lang="ru-RU" sz="1400" b="1" i="0" u="none" strike="noStrike" kern="1200" cap="none" spc="-5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араметри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lang="ru-RU" sz="1400" b="1" i="0" u="none" strike="noStrike" kern="1200" cap="none" spc="-5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на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lang="ru-RU" sz="1400" b="1" i="0" u="none" strike="noStrike" kern="1200" cap="none" spc="-25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финансовия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lang="ru-RU" sz="1400" b="1" i="0" u="none" strike="noStrike" kern="1200" cap="none" spc="-10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инструмент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16510" marR="0" lvl="0" indent="0" algn="just" defTabSz="914400" rtl="0" eaLnBrk="1" fontAlgn="auto" latinLnBrk="0" hangingPunct="1">
              <a:lnSpc>
                <a:spcPts val="1310"/>
              </a:lnSpc>
              <a:spcBef>
                <a:spcPts val="1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5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Вид</a:t>
            </a:r>
            <a:r>
              <a:rPr kumimoji="0" lang="ru-RU" sz="1400" b="1" i="0" u="none" strike="noStrike" kern="1200" cap="none" spc="-25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lang="ru-RU" sz="1400" b="1" i="0" u="none" strike="noStrike" kern="1200" cap="none" spc="-20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финансиране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342900" marR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  <a:defRPr/>
            </a:pPr>
            <a:r>
              <a:rPr lang="ru-RU" sz="14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дългови ФИ за финансиране със споделяне на риска, включително в комбинация с БФП в две операции</a:t>
            </a:r>
          </a:p>
          <a:p>
            <a:pPr marL="16510" marR="0" lvl="0" indent="0" algn="just" defTabSz="914400" rtl="0" eaLnBrk="1" fontAlgn="auto" latinLnBrk="0" hangingPunct="1">
              <a:lnSpc>
                <a:spcPts val="1310"/>
              </a:lnSpc>
              <a:spcBef>
                <a:spcPts val="9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5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Финансови</a:t>
            </a:r>
            <a:r>
              <a:rPr kumimoji="0" lang="ru-RU" sz="1400" b="1" i="0" u="none" strike="noStrike" kern="1200" cap="none" spc="-20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продукти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342900" marR="400050" lvl="0" indent="-342900" algn="just" fontAlgn="auto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lang="ru-RU" sz="14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заем за собственото участие при проекти с комбинирано  финансиране с БФП за инфраструктура за управление на  битовите отпадъци</a:t>
            </a:r>
          </a:p>
          <a:p>
            <a:pPr marL="342900" marR="0" lvl="0" indent="-342900" algn="just" fontAlgn="auto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lang="ru-RU" sz="14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заем за проекти за рециклиране</a:t>
            </a:r>
          </a:p>
          <a:p>
            <a:pPr marL="16510" marR="0" lvl="0" indent="0" algn="l" defTabSz="914400" rtl="0" eaLnBrk="1" fontAlgn="auto" latinLnBrk="0" hangingPunct="1">
              <a:lnSpc>
                <a:spcPts val="131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5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Изпълнение: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342900" marR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  <a:defRPr/>
            </a:pPr>
            <a:r>
              <a:rPr lang="ru-RU" sz="14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чрез финансови посредници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16510" marR="0" lvl="0" indent="0" algn="l" defTabSz="914400" rtl="0" eaLnBrk="1" fontAlgn="auto" latinLnBrk="0" hangingPunct="1">
              <a:lnSpc>
                <a:spcPts val="131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0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Бюджет</a:t>
            </a:r>
            <a:r>
              <a:rPr kumimoji="0" lang="ru-RU" sz="1400" b="1" i="0" u="none" strike="noStrike" kern="1200" cap="none" spc="-30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lang="ru-RU" sz="1400" b="1" i="0" u="none" strike="noStrike" kern="1200" cap="none" spc="-5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на</a:t>
            </a:r>
            <a:r>
              <a:rPr kumimoji="0" lang="ru-RU" sz="1400" b="1" i="0" u="none" strike="noStrike" kern="1200" cap="none" spc="-35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lang="ru-RU" sz="1400" b="1" i="0" u="none" strike="noStrike" kern="1200" cap="none" spc="40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ФИ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626110" marR="0" lvl="0" indent="0" algn="just" defTabSz="914400" rtl="0" eaLnBrk="1" fontAlgn="auto" latinLnBrk="0" hangingPunct="1">
              <a:lnSpc>
                <a:spcPts val="1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15 млн. евро</a:t>
            </a:r>
          </a:p>
          <a:p>
            <a:pPr marL="16510" marR="0" lvl="0" indent="0" algn="l" defTabSz="914400" rtl="0" eaLnBrk="1" fontAlgn="auto" latinLnBrk="0" hangingPunct="1">
              <a:lnSpc>
                <a:spcPts val="1310"/>
              </a:lnSpc>
              <a:spcBef>
                <a:spcPts val="9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Привлечено</a:t>
            </a:r>
            <a:r>
              <a:rPr kumimoji="0" lang="ru-RU" sz="1400" b="1" i="0" u="none" strike="noStrike" kern="1200" cap="none" spc="-5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lang="ru-RU" sz="1400" b="1" i="0" u="none" strike="noStrike" kern="1200" cap="none" spc="-15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съфинансиране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lang="ru-RU" sz="1400" b="1" i="0" u="none" strike="noStrike" kern="1200" cap="none" spc="-20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от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lang="ru-RU" sz="1400" b="1" i="0" u="none" strike="noStrike" kern="1200" cap="none" spc="-45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финансови </a:t>
            </a:r>
            <a:r>
              <a:rPr kumimoji="0" lang="ru-RU" sz="1400" b="1" i="0" u="none" strike="noStrike" kern="1200" cap="none" spc="-5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посредници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lvl="0" algn="just" fontAlgn="auto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sz="14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              3,63 млн. евро (ефект на лоста 1,43x)</a:t>
            </a:r>
            <a:endParaRPr lang="ru-RU" sz="1400" dirty="0">
              <a:solidFill>
                <a:prstClr val="black"/>
              </a:solidFill>
              <a:latin typeface="Roboto"/>
              <a:cs typeface="Roboto"/>
            </a:endParaRPr>
          </a:p>
          <a:p>
            <a:pPr marL="16510" marR="0" lvl="0" indent="0" algn="l" defTabSz="914400" rtl="0" eaLnBrk="1" fontAlgn="auto" latinLnBrk="0" hangingPunct="1">
              <a:lnSpc>
                <a:spcPts val="1310"/>
              </a:lnSpc>
              <a:spcBef>
                <a:spcPts val="9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Крайни получатели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bg-BG" sz="14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Общини (и техните общински предприятия) от РСУО по Приложение № 8 от НПУО 2021-2028 г.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bg-BG" sz="14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Предприятия за дейности по рециклиране на отпадъци.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6F0D89-2F5D-9B55-9C86-DA7B645930B6}"/>
              </a:ext>
            </a:extLst>
          </p:cNvPr>
          <p:cNvSpPr txBox="1"/>
          <p:nvPr/>
        </p:nvSpPr>
        <p:spPr>
          <a:xfrm>
            <a:off x="71119" y="5059680"/>
            <a:ext cx="4847090" cy="199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 marR="0" lvl="0" indent="0" algn="l" defTabSz="914400" rtl="0" eaLnBrk="1" fontAlgn="auto" latinLnBrk="0" hangingPunct="1">
              <a:lnSpc>
                <a:spcPts val="131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spc="-10" dirty="0">
                <a:solidFill>
                  <a:srgbClr val="005B96"/>
                </a:solidFill>
                <a:latin typeface="Roboto"/>
                <a:cs typeface="Roboto"/>
              </a:rPr>
              <a:t>Дейности</a:t>
            </a:r>
          </a:p>
          <a:p>
            <a:pPr marL="16510" marR="0" lvl="0" indent="0" algn="just" defTabSz="914400" rtl="0" eaLnBrk="1" fontAlgn="auto" latinLnBrk="0" hangingPunct="1">
              <a:lnSpc>
                <a:spcPts val="14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4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изграждане, разширяване и/или надграждане на общински/регионални системи за разделно събиране и рециклиране на биоразградими отпадъци – за РСУО съгласно Приложение № 8 на НПУО 2021-2028 г.</a:t>
            </a:r>
          </a:p>
          <a:p>
            <a:pPr marL="16510" marR="0" lvl="0" indent="0" algn="just" defTabSz="914400" rtl="0" eaLnBrk="1" fontAlgn="auto" latinLnBrk="0" hangingPunct="1">
              <a:lnSpc>
                <a:spcPts val="14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4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рециклиране на отпадъците – допустими в комбинация с разделно събиране и предварително третиране на разделно събрани отпадъци; </a:t>
            </a:r>
          </a:p>
          <a:p>
            <a:pPr marL="16510" marR="0" lvl="0" indent="0" algn="l" defTabSz="914400" rtl="0" eaLnBrk="1" fontAlgn="auto" latinLnBrk="0" hangingPunct="1">
              <a:lnSpc>
                <a:spcPts val="131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400" spc="-5" dirty="0">
              <a:solidFill>
                <a:prstClr val="black"/>
              </a:solidFill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9553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288" y="11737"/>
            <a:ext cx="1274211" cy="5912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1" y="188863"/>
            <a:ext cx="52196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ФИНАНСОВ ИНСТРУМЕНТ ПО ПНИИДИТ 2021-2027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Фонд за </a:t>
            </a:r>
            <a:endParaRPr kumimoji="0" lang="bg-BG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1370E5-68E1-18B1-D167-E4B72A307298}"/>
              </a:ext>
            </a:extLst>
          </p:cNvPr>
          <p:cNvSpPr/>
          <p:nvPr/>
        </p:nvSpPr>
        <p:spPr>
          <a:xfrm>
            <a:off x="0" y="195943"/>
            <a:ext cx="12192000" cy="826295"/>
          </a:xfrm>
          <a:prstGeom prst="rect">
            <a:avLst/>
          </a:prstGeom>
          <a:solidFill>
            <a:srgbClr val="101D41"/>
          </a:solidFill>
          <a:ln>
            <a:solidFill>
              <a:srgbClr val="101D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1D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BAB1C2-4CAA-23CB-672E-6050E92299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66" y="313473"/>
            <a:ext cx="1274211" cy="5912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BE252A-0C0E-639B-D11B-B251CEDC6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76" y="307354"/>
            <a:ext cx="8124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>
              <a:spcAft>
                <a:spcPts val="120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Принос на ФИ за постигане на специфичните цели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black flag with white stars&#10;&#10;Description automatically generated">
            <a:extLst>
              <a:ext uri="{FF2B5EF4-FFF2-40B4-BE49-F238E27FC236}">
                <a16:creationId xmlns:a16="http://schemas.microsoft.com/office/drawing/2014/main" id="{C298A359-52E3-F3F3-8A8D-704078F57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704" y="137149"/>
            <a:ext cx="900553" cy="9476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4494F0-E92B-6E22-4DB8-3CFBF49AA840}"/>
              </a:ext>
            </a:extLst>
          </p:cNvPr>
          <p:cNvSpPr txBox="1"/>
          <p:nvPr/>
        </p:nvSpPr>
        <p:spPr>
          <a:xfrm>
            <a:off x="551676" y="1737360"/>
            <a:ext cx="10015790" cy="351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 marR="0" lvl="0" indent="0" algn="l" defTabSz="914400" rtl="0" eaLnBrk="1" fontAlgn="auto" latinLnBrk="0" hangingPunct="1">
              <a:lnSpc>
                <a:spcPts val="1310"/>
              </a:lnSpc>
              <a:spcBef>
                <a:spcPts val="1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5" normalizeH="0" baseline="0" noProof="0" dirty="0">
                <a:ln>
                  <a:noFill/>
                </a:ln>
                <a:solidFill>
                  <a:srgbClr val="005B96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Води</a:t>
            </a:r>
          </a:p>
          <a:p>
            <a:pPr marL="216000" marR="0" lvl="0" indent="0" algn="just" defTabSz="914400" rtl="0" eaLnBrk="1" fontAlgn="auto" latinLnBrk="0" hangingPunct="1">
              <a:lnSpc>
                <a:spcPts val="1500"/>
              </a:lnSpc>
              <a:spcBef>
                <a:spcPts val="1305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4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ФИ ще допринесе за целите, които следва да се постигнат с изпълнение на проектите, финансирани с БФП, насочени към:</a:t>
            </a:r>
          </a:p>
          <a:p>
            <a:pPr marL="501750" marR="0" lvl="0" indent="-285750" algn="just" defTabSz="914400" rtl="0" eaLnBrk="1" fontAlgn="auto" latinLnBrk="0" hangingPunct="1">
              <a:lnSpc>
                <a:spcPts val="1500"/>
              </a:lnSpc>
              <a:spcBef>
                <a:spcPts val="1305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g-BG" sz="14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Нов или подобрен капацитет за пречистване на отпадъчни води;</a:t>
            </a:r>
          </a:p>
          <a:p>
            <a:pPr marL="501750" marR="0" lvl="0" indent="-285750" algn="just" defTabSz="914400" rtl="0" eaLnBrk="1" fontAlgn="auto" latinLnBrk="0" hangingPunct="1">
              <a:lnSpc>
                <a:spcPts val="1500"/>
              </a:lnSpc>
              <a:spcBef>
                <a:spcPts val="1305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g-BG" sz="14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Жители, свързани към подобрено обществено водоснабдяване;</a:t>
            </a:r>
          </a:p>
          <a:p>
            <a:pPr marL="501750" marR="0" lvl="0" indent="-285750" algn="just" defTabSz="914400" rtl="0" eaLnBrk="1" fontAlgn="auto" latinLnBrk="0" hangingPunct="1">
              <a:lnSpc>
                <a:spcPts val="1500"/>
              </a:lnSpc>
              <a:spcBef>
                <a:spcPts val="1305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g-BG" sz="14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Жители, свързани към поне вторично пречистване на отпадъчни води.</a:t>
            </a:r>
          </a:p>
          <a:p>
            <a:pPr marL="16510" marR="0" lvl="0" indent="0" algn="l" defTabSz="914400" rtl="0" eaLnBrk="1" fontAlgn="auto" latinLnBrk="0" hangingPunct="1">
              <a:lnSpc>
                <a:spcPts val="1310"/>
              </a:lnSpc>
              <a:spcBef>
                <a:spcPts val="1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spc="-15" dirty="0">
                <a:solidFill>
                  <a:srgbClr val="005B96"/>
                </a:solidFill>
                <a:latin typeface="Roboto"/>
                <a:cs typeface="Roboto"/>
              </a:rPr>
              <a:t>Отпадъци</a:t>
            </a:r>
          </a:p>
          <a:p>
            <a:pPr marL="216000" algn="just">
              <a:lnSpc>
                <a:spcPts val="1500"/>
              </a:lnSpc>
              <a:spcBef>
                <a:spcPts val="1305"/>
              </a:spcBef>
              <a:spcAft>
                <a:spcPts val="600"/>
              </a:spcAft>
              <a:defRPr/>
            </a:pPr>
            <a:r>
              <a:rPr lang="ru-RU" sz="14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ФИ ще допринесе за увеличаване на капацитета за рециклиране на отпадъци, като размерът на подкрепата за          постигане на тази цел ще бъде по- голям в по-слабо развитите региони.</a:t>
            </a:r>
          </a:p>
          <a:p>
            <a:pPr marL="216000" marR="0" lvl="0" algn="l" defTabSz="914400" rtl="0" eaLnBrk="1" fontAlgn="auto" latinLnBrk="0" hangingPunct="1">
              <a:lnSpc>
                <a:spcPts val="1500"/>
              </a:lnSpc>
              <a:spcBef>
                <a:spcPts val="1305"/>
              </a:spcBef>
              <a:spcAft>
                <a:spcPts val="600"/>
              </a:spcAft>
              <a:buClrTx/>
              <a:buSzTx/>
              <a:tabLst/>
              <a:defRPr/>
            </a:pPr>
            <a:endParaRPr lang="bg-BG" sz="1400" spc="5" dirty="0">
              <a:solidFill>
                <a:srgbClr val="000000"/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82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398DAE0-5D2B-E8BC-2DAD-C7C1890E9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332" y="904707"/>
            <a:ext cx="18290" cy="58526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5FB116-9A19-30CD-76AD-927F56B096AB}"/>
              </a:ext>
            </a:extLst>
          </p:cNvPr>
          <p:cNvSpPr/>
          <p:nvPr/>
        </p:nvSpPr>
        <p:spPr>
          <a:xfrm>
            <a:off x="0" y="195943"/>
            <a:ext cx="12192000" cy="826295"/>
          </a:xfrm>
          <a:prstGeom prst="rect">
            <a:avLst/>
          </a:prstGeom>
          <a:solidFill>
            <a:srgbClr val="101D41"/>
          </a:solidFill>
          <a:ln>
            <a:solidFill>
              <a:srgbClr val="101D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1D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450B75-B2E7-B616-B08D-1F8CD9BAF5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66" y="313473"/>
            <a:ext cx="1274211" cy="591234"/>
          </a:xfrm>
          <a:prstGeom prst="rect">
            <a:avLst/>
          </a:prstGeom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7ABC0090-9117-2D03-67CB-96B067D60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56" y="439813"/>
            <a:ext cx="77212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Актуален етап на изпълнение на инструмента</a:t>
            </a:r>
          </a:p>
        </p:txBody>
      </p:sp>
      <p:pic>
        <p:nvPicPr>
          <p:cNvPr id="6" name="Picture 5" descr="A black flag with white stars&#10;&#10;Description automatically generated">
            <a:extLst>
              <a:ext uri="{FF2B5EF4-FFF2-40B4-BE49-F238E27FC236}">
                <a16:creationId xmlns:a16="http://schemas.microsoft.com/office/drawing/2014/main" id="{D8A1D306-A4FC-FFAF-35CA-51F63C3423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704" y="137149"/>
            <a:ext cx="900553" cy="947634"/>
          </a:xfrm>
          <a:prstGeom prst="rect">
            <a:avLst/>
          </a:prstGeom>
        </p:spPr>
      </p:pic>
      <p:sp>
        <p:nvSpPr>
          <p:cNvPr id="30" name="Hexagon 29">
            <a:extLst>
              <a:ext uri="{FF2B5EF4-FFF2-40B4-BE49-F238E27FC236}">
                <a16:creationId xmlns:a16="http://schemas.microsoft.com/office/drawing/2014/main" id="{C4D120D4-46A3-1209-9C4B-11B4A1EC8308}"/>
              </a:ext>
            </a:extLst>
          </p:cNvPr>
          <p:cNvSpPr/>
          <p:nvPr/>
        </p:nvSpPr>
        <p:spPr>
          <a:xfrm rot="10800000">
            <a:off x="233382" y="1763132"/>
            <a:ext cx="1751878" cy="1540772"/>
          </a:xfrm>
          <a:prstGeom prst="hexagon">
            <a:avLst/>
          </a:prstGeom>
          <a:solidFill>
            <a:srgbClr val="5B9BD5">
              <a:lumMod val="60000"/>
              <a:lumOff val="40000"/>
            </a:srgbClr>
          </a:solidFill>
          <a:ln w="317500" cap="rnd" cmpd="sng" algn="ctr">
            <a:solidFill>
              <a:srgbClr val="5B9BD5">
                <a:lumMod val="60000"/>
                <a:lumOff val="40000"/>
              </a:srgbClr>
            </a:solidFill>
            <a:prstDash val="solid"/>
            <a:round/>
          </a:ln>
          <a:effectLst/>
        </p:spPr>
        <p:txBody>
          <a:bodyPr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526F79E-641E-B871-2C0D-DDB2C54415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97" y="2841873"/>
            <a:ext cx="448339" cy="44833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32052A5-06BE-0360-B325-790D8CE1C0D4}"/>
              </a:ext>
            </a:extLst>
          </p:cNvPr>
          <p:cNvSpPr txBox="1"/>
          <p:nvPr/>
        </p:nvSpPr>
        <p:spPr>
          <a:xfrm>
            <a:off x="453601" y="1853233"/>
            <a:ext cx="121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ВиК инфраструктура Дългови ФИ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50DA34B1-64DF-EA68-F8AA-7E1AAFCDC8D7}"/>
              </a:ext>
            </a:extLst>
          </p:cNvPr>
          <p:cNvSpPr/>
          <p:nvPr/>
        </p:nvSpPr>
        <p:spPr>
          <a:xfrm rot="10800000">
            <a:off x="233382" y="4134899"/>
            <a:ext cx="1660428" cy="1450665"/>
          </a:xfrm>
          <a:prstGeom prst="hexagon">
            <a:avLst/>
          </a:prstGeom>
          <a:solidFill>
            <a:srgbClr val="70AD47">
              <a:lumMod val="60000"/>
              <a:lumOff val="40000"/>
            </a:srgbClr>
          </a:solidFill>
          <a:ln w="317500" cap="rnd" cmpd="sng" algn="ctr">
            <a:solidFill>
              <a:srgbClr val="70AD47">
                <a:lumMod val="60000"/>
                <a:lumOff val="40000"/>
              </a:srgbClr>
            </a:solidFill>
            <a:prstDash val="solid"/>
            <a:round/>
          </a:ln>
          <a:effectLst/>
        </p:spPr>
        <p:txBody>
          <a:bodyPr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1F53F408-AEB3-57F1-414E-826A16C66C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581" y="5128324"/>
            <a:ext cx="524301" cy="45724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64D2BA8D-CC6C-1F27-F831-6DA30A8B067C}"/>
              </a:ext>
            </a:extLst>
          </p:cNvPr>
          <p:cNvSpPr txBox="1"/>
          <p:nvPr/>
        </p:nvSpPr>
        <p:spPr>
          <a:xfrm>
            <a:off x="550673" y="4267885"/>
            <a:ext cx="94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Отпадъци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Дългови ФИ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414F2CF-2606-E0AF-1681-CDADDD75D7B4}"/>
              </a:ext>
            </a:extLst>
          </p:cNvPr>
          <p:cNvSpPr txBox="1"/>
          <p:nvPr/>
        </p:nvSpPr>
        <p:spPr>
          <a:xfrm>
            <a:off x="2510927" y="2023618"/>
            <a:ext cx="9288270" cy="385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1680"/>
              </a:lnSpc>
              <a:buFont typeface="Wingdings" panose="05000000000000000000" pitchFamily="2" charset="2"/>
              <a:buChar char="§"/>
            </a:pPr>
            <a:r>
              <a:rPr lang="bg-BG" sz="16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Месец декември 2024 г., подписано Споразумение за финансиране между УО на ПОС 2021-2027 и ФМФИБ за прилагане на ФИ по Програмата.</a:t>
            </a:r>
          </a:p>
          <a:p>
            <a:pPr algn="just">
              <a:lnSpc>
                <a:spcPts val="1680"/>
              </a:lnSpc>
            </a:pPr>
            <a:endParaRPr lang="bg-BG" sz="1600" spc="5" dirty="0">
              <a:solidFill>
                <a:srgbClr val="000000"/>
              </a:solidFill>
              <a:latin typeface="Roboto" panose="02000000000000000000" pitchFamily="2" charset="0"/>
              <a:ea typeface="Calibri" panose="020F0502020204030204" pitchFamily="34" charset="0"/>
              <a:cs typeface="Roboto" panose="02000000000000000000" pitchFamily="2" charset="0"/>
            </a:endParaRPr>
          </a:p>
          <a:p>
            <a:pPr marL="285750" indent="-285750" algn="just">
              <a:lnSpc>
                <a:spcPts val="1680"/>
              </a:lnSpc>
              <a:buFont typeface="Wingdings" panose="05000000000000000000" pitchFamily="2" charset="2"/>
              <a:buChar char="§"/>
            </a:pPr>
            <a:r>
              <a:rPr lang="bg-BG" sz="16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В периода 22.01.2025 – 05.02.2025 г. ФМФИБ проведе пазарни консултации</a:t>
            </a:r>
            <a:r>
              <a:rPr lang="en-US" sz="16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, </a:t>
            </a:r>
            <a:r>
              <a:rPr lang="bg-BG" sz="16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с цел привеждане на структурата на финансовите инструменти по Приоритет „Води“ и по Приоритет „Отпадъци“ в съответствие с пазарните нужди и подходящите механизми за изпълнение. Пазарните консултации се провеждат по реда на чл.44 от Закона за обществените поръчки (ЗОП) с потенциални заинтересовани страни по отношение на основните параметри и характеристиките на ФИ.</a:t>
            </a:r>
          </a:p>
          <a:p>
            <a:pPr algn="just">
              <a:lnSpc>
                <a:spcPts val="1680"/>
              </a:lnSpc>
            </a:pPr>
            <a:endParaRPr lang="bg-BG" sz="1600" spc="5" dirty="0">
              <a:solidFill>
                <a:srgbClr val="000000"/>
              </a:solidFill>
              <a:latin typeface="Roboto" panose="02000000000000000000" pitchFamily="2" charset="0"/>
              <a:ea typeface="Calibri" panose="020F0502020204030204" pitchFamily="34" charset="0"/>
              <a:cs typeface="Roboto" panose="02000000000000000000" pitchFamily="2" charset="0"/>
            </a:endParaRPr>
          </a:p>
          <a:p>
            <a:pPr marL="285750" indent="-285750" algn="just">
              <a:lnSpc>
                <a:spcPts val="1680"/>
              </a:lnSpc>
              <a:buFont typeface="Wingdings" panose="05000000000000000000" pitchFamily="2" charset="2"/>
              <a:buChar char="§"/>
            </a:pPr>
            <a:r>
              <a:rPr lang="bg-BG" sz="16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Доклад с обобщена информация за резултатите от проведените пазарни консултации.</a:t>
            </a:r>
          </a:p>
          <a:p>
            <a:pPr algn="just">
              <a:lnSpc>
                <a:spcPts val="1680"/>
              </a:lnSpc>
            </a:pPr>
            <a:endParaRPr lang="bg-BG" sz="1600" spc="5" dirty="0">
              <a:solidFill>
                <a:srgbClr val="000000"/>
              </a:solidFill>
              <a:latin typeface="Roboto" panose="02000000000000000000" pitchFamily="2" charset="0"/>
              <a:ea typeface="Calibri" panose="020F0502020204030204" pitchFamily="34" charset="0"/>
              <a:cs typeface="Roboto" panose="02000000000000000000" pitchFamily="2" charset="0"/>
            </a:endParaRPr>
          </a:p>
          <a:p>
            <a:pPr marL="285750" indent="-285750" algn="just">
              <a:lnSpc>
                <a:spcPts val="1680"/>
              </a:lnSpc>
              <a:buFont typeface="Wingdings" panose="05000000000000000000" pitchFamily="2" charset="2"/>
              <a:buChar char="§"/>
            </a:pPr>
            <a:r>
              <a:rPr lang="bg-BG" sz="1600" spc="5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Предстои изготвяне на пълен пакет документи за процедури за възлагане на изпълнението на инструментите, в съответствие с приложимото право, включително по отношение на приложимите режими на държавни помощи и Закона за обществените поръчки.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07190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" y="0"/>
            <a:ext cx="1217220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1D41">
              <a:alpha val="76000"/>
            </a:srgbClr>
          </a:solidFill>
          <a:ln>
            <a:solidFill>
              <a:srgbClr val="101D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34D6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t="43056" r="35944" b="41595"/>
          <a:stretch/>
        </p:blipFill>
        <p:spPr>
          <a:xfrm>
            <a:off x="717637" y="2313021"/>
            <a:ext cx="5154571" cy="1052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t="57831" r="7190" b="29376"/>
          <a:stretch/>
        </p:blipFill>
        <p:spPr>
          <a:xfrm>
            <a:off x="717637" y="3365675"/>
            <a:ext cx="7943850" cy="877330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5AB5164-C895-256F-D3D5-10526D1028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4" b="10485"/>
          <a:stretch/>
        </p:blipFill>
        <p:spPr>
          <a:xfrm>
            <a:off x="4378599" y="96246"/>
            <a:ext cx="2704413" cy="981683"/>
          </a:xfrm>
          <a:prstGeom prst="rect">
            <a:avLst/>
          </a:prstGeom>
        </p:spPr>
      </p:pic>
      <p:pic>
        <p:nvPicPr>
          <p:cNvPr id="16" name="Picture 15" descr="A blue flag with yellow stars&#10;&#10;Description automatically generated">
            <a:extLst>
              <a:ext uri="{FF2B5EF4-FFF2-40B4-BE49-F238E27FC236}">
                <a16:creationId xmlns:a16="http://schemas.microsoft.com/office/drawing/2014/main" id="{FBDDCC7B-2670-E3F5-0799-A3A118861F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37" y="0"/>
            <a:ext cx="1370668" cy="14423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53937C-4A66-11DE-AE06-64EF6A4350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3306" y="157967"/>
            <a:ext cx="2009855" cy="76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91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4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B0F0"/>
      </a:accent2>
      <a:accent3>
        <a:srgbClr val="4FCEFF"/>
      </a:accent3>
      <a:accent4>
        <a:srgbClr val="00B0F0"/>
      </a:accent4>
      <a:accent5>
        <a:srgbClr val="D8D8D8"/>
      </a:accent5>
      <a:accent6>
        <a:srgbClr val="A5C249"/>
      </a:accent6>
      <a:hlink>
        <a:srgbClr val="F49100"/>
      </a:hlink>
      <a:folHlink>
        <a:srgbClr val="85DFD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3767</TotalTime>
  <Words>863</Words>
  <Application>Microsoft Office PowerPoint</Application>
  <PresentationFormat>Widescreen</PresentationFormat>
  <Paragraphs>92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Neue Haas Unica W1G</vt:lpstr>
      <vt:lpstr>Roboto</vt:lpstr>
      <vt:lpstr>Tw Cen MT</vt:lpstr>
      <vt:lpstr>Tw Cen MT Condensed</vt:lpstr>
      <vt:lpstr>Wingdings</vt:lpstr>
      <vt:lpstr>Wingdings 3</vt:lpstr>
      <vt:lpstr>Integral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Yuliana Ivanova</dc:creator>
  <cp:lastModifiedBy>OPOS BG60</cp:lastModifiedBy>
  <cp:revision>49</cp:revision>
  <dcterms:created xsi:type="dcterms:W3CDTF">2023-12-04T08:14:07Z</dcterms:created>
  <dcterms:modified xsi:type="dcterms:W3CDTF">2025-02-26T09:46:12Z</dcterms:modified>
</cp:coreProperties>
</file>