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7" r:id="rId2"/>
    <p:sldId id="273" r:id="rId3"/>
    <p:sldId id="348" r:id="rId4"/>
    <p:sldId id="349" r:id="rId5"/>
    <p:sldId id="350" r:id="rId6"/>
    <p:sldId id="351" r:id="rId7"/>
    <p:sldId id="352" r:id="rId8"/>
    <p:sldId id="353" r:id="rId9"/>
    <p:sldId id="355" r:id="rId10"/>
    <p:sldId id="354" r:id="rId11"/>
    <p:sldId id="356" r:id="rId12"/>
    <p:sldId id="357" r:id="rId13"/>
    <p:sldId id="358" r:id="rId14"/>
    <p:sldId id="274" r:id="rId15"/>
  </p:sldIdLst>
  <p:sldSz cx="18288000" cy="10287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  <p:bold r:id="rId22"/>
    </p:embeddedFont>
    <p:embeddedFont>
      <p:font typeface="Libre Baskerville" panose="02000000000000000000" pitchFamily="2" charset="0"/>
      <p:regular r:id="rId23"/>
      <p:bold r:id="rId24"/>
      <p: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  <p:cmAuthor id="3" name="OPOS BG29" initials="OB" lastIdx="3" clrIdx="2">
    <p:extLst>
      <p:ext uri="{19B8F6BF-5375-455C-9EA6-DF929625EA0E}">
        <p15:presenceInfo xmlns:p15="http://schemas.microsoft.com/office/powerpoint/2012/main" userId="b1cbe1aae431b0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B23"/>
    <a:srgbClr val="CFE8CA"/>
    <a:srgbClr val="FFFFCC"/>
    <a:srgbClr val="8495EC"/>
    <a:srgbClr val="3AA2F8"/>
    <a:srgbClr val="5897FE"/>
    <a:srgbClr val="A992EA"/>
    <a:srgbClr val="BD82E2"/>
    <a:srgbClr val="9E7EEE"/>
    <a:srgbClr val="B39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4386" autoAdjust="0"/>
  </p:normalViewPr>
  <p:slideViewPr>
    <p:cSldViewPr snapToGrid="0" showGuides="1">
      <p:cViewPr varScale="1">
        <p:scale>
          <a:sx n="77" d="100"/>
          <a:sy n="77" d="100"/>
        </p:scale>
        <p:origin x="4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62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sz="1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6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spcBef>
                <a:spcPts val="1200"/>
              </a:spcBef>
              <a:buSzPct val="70000"/>
              <a:buFont typeface="Wingdings" panose="05000000000000000000" pitchFamily="2" charset="2"/>
              <a:buNone/>
            </a:pPr>
            <a:endParaRPr lang="bg-BG" altLang="en-US" sz="1000" b="0" noProof="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98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spcBef>
                <a:spcPts val="1200"/>
              </a:spcBef>
              <a:buSzPct val="70000"/>
              <a:buFont typeface="Wingdings" panose="05000000000000000000" pitchFamily="2" charset="2"/>
              <a:buNone/>
            </a:pPr>
            <a:endParaRPr lang="bg-BG" altLang="en-US" sz="1000" b="0" noProof="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35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sz="1000" noProof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88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97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06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27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12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noProof="0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76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/>
          <a:srcRect t="5268" b="526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7;p17"/>
          <p:cNvPicPr preferRelativeResize="0"/>
          <p:nvPr/>
        </p:nvPicPr>
        <p:blipFill rotWithShape="1">
          <a:blip r:embed="rId4">
            <a:alphaModFix amt="80000"/>
          </a:blip>
          <a:srcRect/>
          <a:stretch>
            <a:fillRect/>
          </a:stretch>
        </p:blipFill>
        <p:spPr>
          <a:xfrm>
            <a:off x="8990866" y="16662"/>
            <a:ext cx="9240399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4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8956368" y="2389803"/>
            <a:ext cx="375267" cy="376949"/>
            <a:chOff x="1813" y="0"/>
            <a:chExt cx="809173" cy="812800"/>
          </a:xfrm>
        </p:grpSpPr>
        <p:sp>
          <p:nvSpPr>
            <p:cNvPr id="93" name="Google Shape;9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8956368" y="9049402"/>
            <a:ext cx="375267" cy="376949"/>
            <a:chOff x="1813" y="0"/>
            <a:chExt cx="809173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17659115" y="9393575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9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2710922" y="2077730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803647" y="3332223"/>
            <a:ext cx="14570075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О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ЦЕНКА НА РЕЗУЛТАТИТЕ</a:t>
            </a: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 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ОТ</a:t>
            </a:r>
            <a:endParaRPr lang="en-US" altLang="en-US" sz="5400" b="1" dirty="0">
              <a:solidFill>
                <a:srgbClr val="2C6E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eague Spartan"/>
            </a:endParaRPr>
          </a:p>
          <a:p>
            <a:pPr>
              <a:lnSpc>
                <a:spcPct val="115000"/>
              </a:lnSpc>
            </a:pP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М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ЕЖДИНЕН ПРЕГЛЕД НА ИЗПЪЛНЕНИЕТО </a:t>
            </a:r>
          </a:p>
          <a:p>
            <a:pPr>
              <a:lnSpc>
                <a:spcPct val="115000"/>
              </a:lnSpc>
            </a:pP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НА</a:t>
            </a: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 </a:t>
            </a:r>
            <a:r>
              <a:rPr lang="bg-BG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ПРОГРАМА ОКОЛНА СРЕДА 2021-2027 г.</a:t>
            </a:r>
          </a:p>
          <a:p>
            <a:pPr>
              <a:lnSpc>
                <a:spcPct val="135000"/>
              </a:lnSpc>
            </a:pPr>
            <a:endParaRPr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987" y="7286564"/>
            <a:ext cx="6069063" cy="190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ОСМО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ЗАСЕДАНИЕ НА КОМИТЕТА ЗА НАБЛЮДЕНИЕ НА ПОС 2021-2027 г.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гр. 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София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, 0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4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3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.202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г. </a:t>
            </a:r>
          </a:p>
        </p:txBody>
      </p:sp>
      <p:grpSp>
        <p:nvGrpSpPr>
          <p:cNvPr id="3" name="Google Shape;92;p13"/>
          <p:cNvGrpSpPr/>
          <p:nvPr/>
        </p:nvGrpSpPr>
        <p:grpSpPr>
          <a:xfrm>
            <a:off x="13254048" y="6752253"/>
            <a:ext cx="375267" cy="376949"/>
            <a:chOff x="1813" y="0"/>
            <a:chExt cx="809173" cy="812800"/>
          </a:xfrm>
        </p:grpSpPr>
        <p:sp>
          <p:nvSpPr>
            <p:cNvPr id="6" name="Google Shape;9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7" name="Google Shape;9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3F950E0-4F5D-3605-4410-931A389E5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249" y="-16663"/>
            <a:ext cx="41338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622847" y="298549"/>
            <a:ext cx="5514641" cy="987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Заложени оценки в Плана: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ПОС 2021-2027 г. оценка на въздействието и принос на фондовете на Съюза, изпълнявани при споделено управление за постигане на конкретните цели на програмата;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Оценка на уместността на подхода ИТИ за изпълнение на мерки в областта на околната среда и изменението на климата.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</a:t>
            </a:r>
            <a:r>
              <a:rPr lang="bg-BG" sz="3200" i="1" dirty="0">
                <a:solidFill>
                  <a:srgbClr val="FFFF00"/>
                </a:solidFill>
              </a:rPr>
              <a:t>Междинен преглед и оценка на резултатите от междинния преглед по чл. 18 от Общия регламент – </a:t>
            </a:r>
            <a:r>
              <a:rPr lang="bg-BG" sz="3200" b="1" i="1" dirty="0">
                <a:solidFill>
                  <a:srgbClr val="FFFF00"/>
                </a:solidFill>
              </a:rPr>
              <a:t>отпада необходимостта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171606" y="2840934"/>
            <a:ext cx="5700108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tabLst>
                <a:tab pos="355600" algn="l"/>
              </a:tabLst>
            </a:pPr>
            <a:endParaRPr lang="en-US" sz="3200" b="1" dirty="0">
              <a:solidFill>
                <a:srgbClr val="FFFFEB"/>
              </a:solidFill>
            </a:endParaRPr>
          </a:p>
          <a:p>
            <a:pPr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Заложени оценки в Плана:</a:t>
            </a:r>
          </a:p>
          <a:p>
            <a:pPr>
              <a:buSzPct val="70000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Анализ и оценка на добавената стойност на финансирането от ЕФРР и КФ в рамките на един приоритет – Приоритет 1 “Води” и Приоритет 5 “Въздух”</a:t>
            </a:r>
          </a:p>
          <a:p>
            <a:pPr>
              <a:spcBef>
                <a:spcPts val="30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Тематична оценка въз основа на резултатите от междинния преглед в рамките на един приоритет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1754E-8B84-5077-26E2-54049E6FCEE4}"/>
              </a:ext>
            </a:extLst>
          </p:cNvPr>
          <p:cNvSpPr txBox="1"/>
          <p:nvPr/>
        </p:nvSpPr>
        <p:spPr>
          <a:xfrm>
            <a:off x="6631872" y="667056"/>
            <a:ext cx="55373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bg-BG" altLang="en-US" sz="4000" b="1" dirty="0">
                <a:solidFill>
                  <a:srgbClr val="FFFFEB"/>
                </a:solidFill>
              </a:rPr>
              <a:t>д) Основните резултати от съответните оценки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E1657-8B27-0154-B0BB-307B244D5D8E}"/>
              </a:ext>
            </a:extLst>
          </p:cNvPr>
          <p:cNvSpPr txBox="1"/>
          <p:nvPr/>
        </p:nvSpPr>
        <p:spPr>
          <a:xfrm>
            <a:off x="6195098" y="5262380"/>
            <a:ext cx="6103815" cy="4605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за извършване на оценки, одобрен на второто заседание на Комитета за наблюдение, проведено на 17.03.2023 г.</a:t>
            </a:r>
          </a:p>
          <a:p>
            <a:pPr>
              <a:spcBef>
                <a:spcPts val="1800"/>
              </a:spcBef>
              <a:buSzPct val="70000"/>
            </a:pPr>
            <a:endParaRPr lang="bg-BG" altLang="en-US" b="1" dirty="0">
              <a:solidFill>
                <a:srgbClr val="FFFFEB"/>
              </a:solidFill>
            </a:endParaRPr>
          </a:p>
          <a:p>
            <a:pPr>
              <a:spcBef>
                <a:spcPts val="1800"/>
              </a:spcBef>
              <a:buSzPct val="70000"/>
            </a:pPr>
            <a:r>
              <a:rPr lang="bg-BG" altLang="en-US" sz="3200" b="1" dirty="0">
                <a:solidFill>
                  <a:srgbClr val="FFFFEB"/>
                </a:solidFill>
              </a:rPr>
              <a:t>Приключили обжалвания и в процес на сключване на договор с избрания изпълнител.</a:t>
            </a:r>
          </a:p>
          <a:p>
            <a:pPr>
              <a:spcBef>
                <a:spcPts val="1800"/>
              </a:spcBef>
              <a:buSzPct val="70000"/>
            </a:pPr>
            <a:endParaRPr lang="bg-BG" altLang="en-US" sz="3200" b="1" i="1" dirty="0">
              <a:solidFill>
                <a:srgbClr val="FFFF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28B97-05AA-8536-1645-51C0073E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5959578" cy="29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462127" y="214130"/>
            <a:ext cx="5776054" cy="97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Показатели за краен продукт – общо 19 броя, от които: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 за 5 броя междинна стойност не е приложима;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за 6 броя междинната стойност към 2024 г. не е постигната;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за 8 броя междинната стойност е изпълнена.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Това показва, че към 31.12.2024 г.  изпълнението на програмата е малко над 57% от първоначално планираното да бъде постигнато в периода от одобрението на програмата (октомври 2022 г.) до края на 2024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88177A-CA30-8176-EB69-9DD721BE0FBD}"/>
              </a:ext>
            </a:extLst>
          </p:cNvPr>
          <p:cNvSpPr txBox="1"/>
          <p:nvPr/>
        </p:nvSpPr>
        <p:spPr>
          <a:xfrm>
            <a:off x="66041" y="2914650"/>
            <a:ext cx="5811156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Обявен ресурс – 2 929 888 802 лв. (1,49 евро - 82 % от бюджета на програмата);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Договорени средства -              1 430 359 551 лв. (731,3 евро - 48,82% от обявения ресурс или 40,10% от бюджета на програмата)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Реално изплатени средства – 152 718 076 лв. (78,08 млн. евро)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Верифицирани средства –    44 540 658 лв. (22,8 млн. евро)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519EC-0A9C-908F-5831-25D8091321C9}"/>
              </a:ext>
            </a:extLst>
          </p:cNvPr>
          <p:cNvSpPr txBox="1"/>
          <p:nvPr/>
        </p:nvSpPr>
        <p:spPr>
          <a:xfrm>
            <a:off x="6124191" y="5143499"/>
            <a:ext cx="614401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Инвестициите – тежка инфраструктура с работа на терен между 2 и 4 години (след проектиране, съгласувателни и устройствени процедури, търгове и обжалване). 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Цялостното забавяне обаче се компенсира в последните две години от програмния период.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AC940-492B-92D6-84E9-707718009667}"/>
              </a:ext>
            </a:extLst>
          </p:cNvPr>
          <p:cNvSpPr txBox="1"/>
          <p:nvPr/>
        </p:nvSpPr>
        <p:spPr>
          <a:xfrm>
            <a:off x="5917202" y="347480"/>
            <a:ext cx="65316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е) Напредък при постигане на междинните цели, като се отчитат основните трудности, възникнали при изпълнението на програмата.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51BB1-1383-397B-0F90-D88C3B390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50" y="-16663"/>
            <a:ext cx="5921133" cy="29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480118" y="159555"/>
            <a:ext cx="5725503" cy="1024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Поставени ограничения, които дори противоречат на принципа за опростяване на процесите: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Ограничение на ресурса за региона в преход с необходимост от отчитане на проектите на най-ниското възможно ниво;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Задължение за ангажимент за приоритизиране на мерки в Северна България при програма, която финансира законодателни ангажименти, без локална обвързаност, равно приложими за всеки регион в страната или инвестициите покриват територията на цялата страна</a:t>
            </a:r>
            <a:r>
              <a:rPr lang="en-US" sz="3200" b="1" dirty="0">
                <a:solidFill>
                  <a:srgbClr val="FFFFEB"/>
                </a:solidFill>
              </a:rPr>
              <a:t>.</a:t>
            </a:r>
            <a:endParaRPr lang="bg-BG" sz="3200" b="1" dirty="0">
              <a:solidFill>
                <a:srgbClr val="FFFFE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88177A-CA30-8176-EB69-9DD721BE0FBD}"/>
              </a:ext>
            </a:extLst>
          </p:cNvPr>
          <p:cNvSpPr txBox="1"/>
          <p:nvPr/>
        </p:nvSpPr>
        <p:spPr>
          <a:xfrm>
            <a:off x="213361" y="2822981"/>
            <a:ext cx="5711718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</a:t>
            </a:r>
            <a:r>
              <a:rPr lang="bg-BG" altLang="en-US" sz="2800" b="1" dirty="0">
                <a:solidFill>
                  <a:srgbClr val="FFFFEB"/>
                </a:solidFill>
              </a:rPr>
              <a:t>Наличие на множество източници на финансиране;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Ограничен капацитет (човешки ресурс и собствено участие) за тяхното реализиране;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Различни условия на финансиране на сходни по същността им дейности при различните източници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Програмите при споделено управление – с най-тежки процедурни, финансови и административни условия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519EC-0A9C-908F-5831-25D8091321C9}"/>
              </a:ext>
            </a:extLst>
          </p:cNvPr>
          <p:cNvSpPr txBox="1"/>
          <p:nvPr/>
        </p:nvSpPr>
        <p:spPr>
          <a:xfrm>
            <a:off x="6080144" y="5210646"/>
            <a:ext cx="61658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SzPct val="70000"/>
            </a:pPr>
            <a:r>
              <a:rPr lang="bg-BG" sz="3200" b="1" dirty="0">
                <a:solidFill>
                  <a:srgbClr val="FFFFEB"/>
                </a:solidFill>
              </a:rPr>
              <a:t>Едни и същи бенефициенти –общини, изпълняват множество проекти с различен обхват на допустими сходни дейности по различни източници на финансиране, които са с различни правила – Капиталова програма към ЗДБ; ПВУ; Кохезионни програми.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AC940-492B-92D6-84E9-707718009667}"/>
              </a:ext>
            </a:extLst>
          </p:cNvPr>
          <p:cNvSpPr txBox="1"/>
          <p:nvPr/>
        </p:nvSpPr>
        <p:spPr>
          <a:xfrm>
            <a:off x="5932319" y="619186"/>
            <a:ext cx="65316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 предизвикателства пред изпълнението на програмата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0C82A-BE65-5FD3-53B0-8496418D4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" y="-16663"/>
            <a:ext cx="5942329" cy="2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5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0"/>
          <p:cNvSpPr/>
          <p:nvPr/>
        </p:nvSpPr>
        <p:spPr>
          <a:xfrm>
            <a:off x="5643135" y="-15241"/>
            <a:ext cx="6715236" cy="258877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047BEB-16B7-03D5-7F69-21F5DB4202FF}"/>
              </a:ext>
            </a:extLst>
          </p:cNvPr>
          <p:cNvGrpSpPr/>
          <p:nvPr/>
        </p:nvGrpSpPr>
        <p:grpSpPr>
          <a:xfrm>
            <a:off x="0" y="-372745"/>
            <a:ext cx="18288000" cy="10674985"/>
            <a:chOff x="0" y="-372745"/>
            <a:chExt cx="1828800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288000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F2519EC-0A9C-908F-5831-25D8091321C9}"/>
              </a:ext>
            </a:extLst>
          </p:cNvPr>
          <p:cNvSpPr txBox="1"/>
          <p:nvPr/>
        </p:nvSpPr>
        <p:spPr>
          <a:xfrm>
            <a:off x="12509183" y="224659"/>
            <a:ext cx="568959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</a:pPr>
            <a:r>
              <a:rPr lang="bg-BG" sz="3200" b="1" dirty="0">
                <a:solidFill>
                  <a:srgbClr val="FFFFEB"/>
                </a:solidFill>
              </a:rPr>
              <a:t>Видно от сравнителните таблици, въпреки слабия старт на програмите, е налице успешно приключване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AC940-492B-92D6-84E9-707718009667}"/>
              </a:ext>
            </a:extLst>
          </p:cNvPr>
          <p:cNvSpPr txBox="1"/>
          <p:nvPr/>
        </p:nvSpPr>
        <p:spPr>
          <a:xfrm>
            <a:off x="5723465" y="35207"/>
            <a:ext cx="66595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Изводи от извършения междинен преглед за очакваното изпълнение на програмата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2BCC0A-6F5F-308B-DD04-2B58E28CB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19807"/>
              </p:ext>
            </p:extLst>
          </p:nvPr>
        </p:nvGraphicFramePr>
        <p:xfrm>
          <a:off x="277906" y="2632965"/>
          <a:ext cx="17759081" cy="322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8437">
                  <a:extLst>
                    <a:ext uri="{9D8B030D-6E8A-4147-A177-3AD203B41FA5}">
                      <a16:colId xmlns:a16="http://schemas.microsoft.com/office/drawing/2014/main" val="468270865"/>
                    </a:ext>
                  </a:extLst>
                </a:gridCol>
                <a:gridCol w="2442098">
                  <a:extLst>
                    <a:ext uri="{9D8B030D-6E8A-4147-A177-3AD203B41FA5}">
                      <a16:colId xmlns:a16="http://schemas.microsoft.com/office/drawing/2014/main" val="1798710436"/>
                    </a:ext>
                  </a:extLst>
                </a:gridCol>
                <a:gridCol w="1616094">
                  <a:extLst>
                    <a:ext uri="{9D8B030D-6E8A-4147-A177-3AD203B41FA5}">
                      <a16:colId xmlns:a16="http://schemas.microsoft.com/office/drawing/2014/main" val="1630755035"/>
                    </a:ext>
                  </a:extLst>
                </a:gridCol>
                <a:gridCol w="2478011">
                  <a:extLst>
                    <a:ext uri="{9D8B030D-6E8A-4147-A177-3AD203B41FA5}">
                      <a16:colId xmlns:a16="http://schemas.microsoft.com/office/drawing/2014/main" val="139908965"/>
                    </a:ext>
                  </a:extLst>
                </a:gridCol>
                <a:gridCol w="2011141">
                  <a:extLst>
                    <a:ext uri="{9D8B030D-6E8A-4147-A177-3AD203B41FA5}">
                      <a16:colId xmlns:a16="http://schemas.microsoft.com/office/drawing/2014/main" val="644567083"/>
                    </a:ext>
                  </a:extLst>
                </a:gridCol>
                <a:gridCol w="2414982">
                  <a:extLst>
                    <a:ext uri="{9D8B030D-6E8A-4147-A177-3AD203B41FA5}">
                      <a16:colId xmlns:a16="http://schemas.microsoft.com/office/drawing/2014/main" val="3108613693"/>
                    </a:ext>
                  </a:extLst>
                </a:gridCol>
                <a:gridCol w="1598318">
                  <a:extLst>
                    <a:ext uri="{9D8B030D-6E8A-4147-A177-3AD203B41FA5}">
                      <a16:colId xmlns:a16="http://schemas.microsoft.com/office/drawing/2014/main" val="4254903847"/>
                    </a:ext>
                  </a:extLst>
                </a:gridCol>
              </a:tblGrid>
              <a:tr h="464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Програма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ОПОС 2007-2013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ОПОС 2014-2020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ПОС 2021-2027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53531"/>
                  </a:ext>
                </a:extLst>
              </a:tr>
              <a:tr h="40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ДАТА НА ОДОБРЕНИЕ ОТ ЕК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7.11.2007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15.6.2015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7.10.2022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85090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СРАВНЯВАН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ДВУГОДИШЕН НАЧАЛЕН ПЕРИОД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2008-2009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</a:rPr>
                        <a:t>% от бюджета</a:t>
                      </a:r>
                      <a:endParaRPr lang="bg-BG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2016-06/2017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</a:rPr>
                        <a:t>% от бюджета</a:t>
                      </a:r>
                      <a:endParaRPr lang="bg-BG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2023-2024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</a:rPr>
                        <a:t>% от бюджета</a:t>
                      </a:r>
                      <a:endParaRPr lang="bg-BG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40820"/>
                  </a:ext>
                </a:extLst>
              </a:tr>
              <a:tr h="4178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Договаряне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898 770 126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26,0%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749 006 911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21,6%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1 430 359 551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40,1%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21353"/>
                  </a:ext>
                </a:extLst>
              </a:tr>
              <a:tr h="47809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Извършени плащания (вкл. аванси)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96 673 736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3,0%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116 142 136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3,4%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152 718 077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4,3%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32216"/>
                  </a:ext>
                </a:extLst>
              </a:tr>
              <a:tr h="4178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Верифицирани разходи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38 854 698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1,0%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68 333 766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2,0%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44 540 658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1,3%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1922"/>
                  </a:ext>
                </a:extLst>
              </a:tr>
              <a:tr h="4178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Сертифицирани разходи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0,0%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61 673 158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bg-BG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42 600 081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solidFill>
                            <a:schemeClr val="tx1"/>
                          </a:solidFill>
                          <a:effectLst/>
                        </a:rPr>
                        <a:t>1,2%</a:t>
                      </a:r>
                      <a:endParaRPr lang="bg-BG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0540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E5FACAA-750A-96E5-DC19-7BC518063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14228"/>
              </p:ext>
            </p:extLst>
          </p:nvPr>
        </p:nvGraphicFramePr>
        <p:xfrm>
          <a:off x="264459" y="6051739"/>
          <a:ext cx="17772527" cy="2848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4012">
                  <a:extLst>
                    <a:ext uri="{9D8B030D-6E8A-4147-A177-3AD203B41FA5}">
                      <a16:colId xmlns:a16="http://schemas.microsoft.com/office/drawing/2014/main" val="468270865"/>
                    </a:ext>
                  </a:extLst>
                </a:gridCol>
                <a:gridCol w="4674773">
                  <a:extLst>
                    <a:ext uri="{9D8B030D-6E8A-4147-A177-3AD203B41FA5}">
                      <a16:colId xmlns:a16="http://schemas.microsoft.com/office/drawing/2014/main" val="1798710436"/>
                    </a:ext>
                  </a:extLst>
                </a:gridCol>
                <a:gridCol w="1851532">
                  <a:extLst>
                    <a:ext uri="{9D8B030D-6E8A-4147-A177-3AD203B41FA5}">
                      <a16:colId xmlns:a16="http://schemas.microsoft.com/office/drawing/2014/main" val="1630755035"/>
                    </a:ext>
                  </a:extLst>
                </a:gridCol>
                <a:gridCol w="3441917">
                  <a:extLst>
                    <a:ext uri="{9D8B030D-6E8A-4147-A177-3AD203B41FA5}">
                      <a16:colId xmlns:a16="http://schemas.microsoft.com/office/drawing/2014/main" val="139908965"/>
                    </a:ext>
                  </a:extLst>
                </a:gridCol>
                <a:gridCol w="2600293">
                  <a:extLst>
                    <a:ext uri="{9D8B030D-6E8A-4147-A177-3AD203B41FA5}">
                      <a16:colId xmlns:a16="http://schemas.microsoft.com/office/drawing/2014/main" val="644567083"/>
                    </a:ext>
                  </a:extLst>
                </a:gridCol>
              </a:tblGrid>
              <a:tr h="4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Програма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ОПОС 2007-2013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dirty="0">
                          <a:solidFill>
                            <a:srgbClr val="FFFFCC"/>
                          </a:solidFill>
                          <a:effectLst/>
                        </a:rPr>
                        <a:t>ОПОС 2014-2020</a:t>
                      </a:r>
                      <a:endParaRPr lang="bg-BG" sz="24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53531"/>
                  </a:ext>
                </a:extLst>
              </a:tr>
              <a:tr h="43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ИЗПЪЛНЕНИЕ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КЪМ КРАЯ НА 2015 г.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КЪМ КРАЯ НА </a:t>
                      </a:r>
                      <a:r>
                        <a:rPr lang="bg-BG" sz="2400" b="1" dirty="0">
                          <a:solidFill>
                            <a:srgbClr val="FF0000"/>
                          </a:solidFill>
                          <a:effectLst/>
                        </a:rPr>
                        <a:t>2024*</a:t>
                      </a: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</a:rPr>
                        <a:t> г.</a:t>
                      </a:r>
                      <a:endParaRPr lang="bg-BG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85090"/>
                  </a:ext>
                </a:extLst>
              </a:tr>
              <a:tr h="4685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Договаряне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3 355 492 548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104,5%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3 207 322 180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98,3%</a:t>
                      </a:r>
                      <a:r>
                        <a:rPr lang="bg-BG" sz="2800" kern="1200" dirty="0">
                          <a:solidFill>
                            <a:srgbClr val="CFE8C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21353"/>
                  </a:ext>
                </a:extLst>
              </a:tr>
              <a:tr h="5134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Извършени плащания (вкл. аванси)</a:t>
                      </a: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3 401 737 970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106,0%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3 167 093 138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97,1%</a:t>
                      </a:r>
                      <a:r>
                        <a:rPr lang="bg-BG" sz="2800" kern="1200" dirty="0">
                          <a:solidFill>
                            <a:srgbClr val="CFE8C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bg-BG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32216"/>
                  </a:ext>
                </a:extLst>
              </a:tr>
              <a:tr h="4685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Верифицирани разходи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3 216 782 004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100,2%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3 137 881 841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96,2%</a:t>
                      </a:r>
                      <a:r>
                        <a:rPr lang="bg-BG" sz="2800" kern="1200" dirty="0">
                          <a:solidFill>
                            <a:srgbClr val="CFE8C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bg-BG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1922"/>
                  </a:ext>
                </a:extLst>
              </a:tr>
              <a:tr h="4685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</a:rPr>
                        <a:t>Сертифицирани разходи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3 216 782 004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100,2%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3 138 103 120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96,2%</a:t>
                      </a:r>
                      <a:r>
                        <a:rPr lang="bg-BG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44450" marR="4445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0540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21F7F2D6-C18A-92AD-58A0-FC79641858A7}"/>
              </a:ext>
            </a:extLst>
          </p:cNvPr>
          <p:cNvSpPr txBox="1"/>
          <p:nvPr/>
        </p:nvSpPr>
        <p:spPr>
          <a:xfrm>
            <a:off x="6722" y="8911438"/>
            <a:ext cx="18288000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spcBef>
                <a:spcPts val="2400"/>
              </a:spcBef>
              <a:buSzPct val="70000"/>
            </a:pPr>
            <a:r>
              <a:rPr lang="bg-BG" sz="2850" dirty="0">
                <a:solidFill>
                  <a:srgbClr val="FF0000"/>
                </a:solidFill>
              </a:rPr>
              <a:t>      * </a:t>
            </a:r>
            <a:r>
              <a:rPr lang="bg-BG" sz="2850" i="1" dirty="0"/>
              <a:t>Срокът за възстановяване на средства от ЕК към ДЧ - удължен по силата на  </a:t>
            </a:r>
            <a:r>
              <a:rPr lang="en-US" sz="2850" i="1" dirty="0"/>
              <a:t>STEP-</a:t>
            </a:r>
            <a:r>
              <a:rPr lang="bg-BG" sz="2850" i="1" dirty="0"/>
              <a:t>Регламента до Юни 2025; </a:t>
            </a:r>
            <a:r>
              <a:rPr lang="bg-BG" sz="2850" i="1" dirty="0">
                <a:solidFill>
                  <a:srgbClr val="FF0000"/>
                </a:solidFill>
              </a:rPr>
              <a:t>**  </a:t>
            </a:r>
            <a:r>
              <a:rPr lang="bg-BG" sz="2850" i="1" dirty="0"/>
              <a:t>Планира се представяне на още поне 2 сертификата през 2025 г., с което средствата от фондовете на ЕС ще                                                             </a:t>
            </a:r>
            <a:r>
              <a:rPr lang="bg-BG" sz="2850" i="1" dirty="0">
                <a:solidFill>
                  <a:srgbClr val="90BB23"/>
                </a:solidFill>
              </a:rPr>
              <a:t>…..</a:t>
            </a:r>
            <a:r>
              <a:rPr lang="bg-BG" sz="2850" i="1" dirty="0"/>
              <a:t>бъдат усвоени изцяло.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75845-6019-0E3B-55C0-6A3555B8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" y="-16662"/>
            <a:ext cx="5351251" cy="2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9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>
            <a:fillRect/>
          </a:stretch>
        </p:blipFill>
        <p:spPr>
          <a:xfrm rot="5400000">
            <a:off x="4000499" y="290558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97507" y="7863187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7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20" y="5638229"/>
            <a:ext cx="6880363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Галина Симеонова, </a:t>
            </a: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Ръководител на УО на</a:t>
            </a:r>
          </a:p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ПОС 2021-2027 г.</a:t>
            </a: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r>
              <a:rPr lang="en-US" sz="20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  <a:hlinkClick r:id="rId5"/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 </a:t>
            </a:r>
            <a:endParaRPr dirty="0"/>
          </a:p>
        </p:txBody>
      </p:sp>
      <p:grpSp>
        <p:nvGrpSpPr>
          <p:cNvPr id="3" name="Google Shape;293;p21"/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/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" name="Google Shape;293;p21"/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/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38215" y="-15241"/>
            <a:ext cx="6286502" cy="497391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30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3170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Нормативни изискваия за извършване на междин</a:t>
            </a:r>
            <a:r>
              <a:rPr 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bg-BG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 преглед на изпълнението</a:t>
            </a:r>
          </a:p>
          <a:p>
            <a:pPr algn="ctr"/>
            <a:r>
              <a:rPr lang="bg-BG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съгласно чл. 18 от</a:t>
            </a:r>
          </a:p>
          <a:p>
            <a:pPr algn="ctr"/>
            <a:r>
              <a:rPr lang="en-US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Регламент (ЕС) 2021/1060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" y="2794635"/>
            <a:ext cx="5892168" cy="72955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endParaRPr lang="en-US" altLang="en-US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z="3200" b="1" dirty="0">
                <a:solidFill>
                  <a:srgbClr val="FFFFEB"/>
                </a:solidFill>
              </a:rPr>
              <a:t>а) </a:t>
            </a:r>
            <a:r>
              <a:rPr lang="bg-BG" altLang="en-US" sz="3200" b="1" dirty="0">
                <a:solidFill>
                  <a:srgbClr val="FFFFEB"/>
                </a:solidFill>
              </a:rPr>
              <a:t>Н</a:t>
            </a:r>
            <a:r>
              <a:rPr lang="en-US" altLang="en-US" sz="3200" b="1" dirty="0">
                <a:solidFill>
                  <a:srgbClr val="FFFFEB"/>
                </a:solidFill>
              </a:rPr>
              <a:t>овите предизвикателства, набелязани в съответните специфични за държавите препоръки, приети през 2024;</a:t>
            </a:r>
          </a:p>
          <a:p>
            <a:pPr>
              <a:spcBef>
                <a:spcPts val="1200"/>
              </a:spcBef>
            </a:pPr>
            <a:r>
              <a:rPr lang="en-US" altLang="en-US" sz="3200" b="1" dirty="0">
                <a:solidFill>
                  <a:srgbClr val="FFFFEB"/>
                </a:solidFill>
              </a:rPr>
              <a:t>б) </a:t>
            </a:r>
            <a:r>
              <a:rPr lang="bg-BG" altLang="en-US" sz="3200" b="1" dirty="0">
                <a:solidFill>
                  <a:srgbClr val="FFFFEB"/>
                </a:solidFill>
              </a:rPr>
              <a:t>Н</a:t>
            </a:r>
            <a:r>
              <a:rPr lang="en-US" altLang="en-US" sz="3200" b="1" dirty="0">
                <a:solidFill>
                  <a:srgbClr val="FFFFEB"/>
                </a:solidFill>
              </a:rPr>
              <a:t>апредъка при изпълнението на интегрираните национални планове в областта на климата и енергетиката, ако е приложимо;</a:t>
            </a:r>
          </a:p>
          <a:p>
            <a:pPr>
              <a:spcBef>
                <a:spcPts val="1200"/>
              </a:spcBef>
            </a:pPr>
            <a:r>
              <a:rPr lang="en-US" altLang="en-US" sz="3200" b="1" dirty="0">
                <a:solidFill>
                  <a:srgbClr val="FFFFEB"/>
                </a:solidFill>
              </a:rPr>
              <a:t>в) </a:t>
            </a:r>
            <a:r>
              <a:rPr lang="bg-BG" altLang="en-US" sz="3200" b="1" dirty="0">
                <a:solidFill>
                  <a:srgbClr val="FFFFEB"/>
                </a:solidFill>
              </a:rPr>
              <a:t>Н</a:t>
            </a:r>
            <a:r>
              <a:rPr lang="en-US" altLang="en-US" sz="3200" b="1" dirty="0">
                <a:solidFill>
                  <a:srgbClr val="FFFFEB"/>
                </a:solidFill>
              </a:rPr>
              <a:t>апредъка при прилагането на принципите на Европейския стълб на социалните права;</a:t>
            </a:r>
            <a:endParaRPr lang="bg-BG" sz="3200" b="1" dirty="0">
              <a:solidFill>
                <a:srgbClr val="FFFFEB"/>
              </a:solidFill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22"/>
          <p:cNvSpPr txBox="1"/>
          <p:nvPr/>
        </p:nvSpPr>
        <p:spPr>
          <a:xfrm>
            <a:off x="6363970" y="5292052"/>
            <a:ext cx="5765277" cy="4810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Държавите – членки следва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да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извършат междинен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преглед на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всяка от програмите,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получаващи подкрепа от ЕФРР,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ЕСФ+, </a:t>
            </a:r>
            <a:r>
              <a:rPr lang="bg-BG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КФ </a:t>
            </a:r>
            <a:r>
              <a:rPr lang="en-US" altLang="en-US" sz="3600" b="1" dirty="0"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 ФСП</a:t>
            </a:r>
          </a:p>
          <a:p>
            <a:pPr algn="ctr" defTabSz="914400"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defRPr/>
            </a:pPr>
            <a:r>
              <a:rPr lang="bg-BG" sz="3600" b="1" dirty="0">
                <a:solidFill>
                  <a:srgbClr val="FFFFE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 - 31.03.2025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DF7F1-740D-4730-EB91-59D41F5BE41C}"/>
              </a:ext>
            </a:extLst>
          </p:cNvPr>
          <p:cNvSpPr txBox="1"/>
          <p:nvPr/>
        </p:nvSpPr>
        <p:spPr>
          <a:xfrm>
            <a:off x="12442825" y="748142"/>
            <a:ext cx="5803265" cy="86916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</a:pPr>
            <a:r>
              <a:rPr lang="bg-BG" altLang="en-US" sz="3200" b="1" dirty="0">
                <a:solidFill>
                  <a:srgbClr val="FFFFEB"/>
                </a:solidFill>
              </a:rPr>
              <a:t>г) Социално-икономическото положение на съответната ДЧ или регион, като се обърне специално внимание на териториалните нужди и се отчитат евентуалните негативни финансови, икономически или социални промени;</a:t>
            </a:r>
          </a:p>
          <a:p>
            <a:pPr>
              <a:spcBef>
                <a:spcPts val="1800"/>
              </a:spcBef>
            </a:pPr>
            <a:r>
              <a:rPr lang="bg-BG" altLang="en-US" sz="3200" b="1" dirty="0">
                <a:solidFill>
                  <a:srgbClr val="FFFFEB"/>
                </a:solidFill>
              </a:rPr>
              <a:t>д) Основните резултати от съответните оценки;</a:t>
            </a:r>
          </a:p>
          <a:p>
            <a:pPr>
              <a:spcBef>
                <a:spcPts val="1800"/>
              </a:spcBef>
            </a:pPr>
            <a:r>
              <a:rPr lang="bg-BG" altLang="en-US" sz="3200" b="1" dirty="0">
                <a:solidFill>
                  <a:srgbClr val="FFFFEB"/>
                </a:solidFill>
              </a:rPr>
              <a:t>е) Напредъка при постигането на междинните цели, като се отчитат основните трудности, възникнали при изпълнението на програмата.</a:t>
            </a:r>
            <a:endParaRPr lang="bg-BG" sz="3200" b="1" dirty="0">
              <a:solidFill>
                <a:srgbClr val="FFFFE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02484-9BD0-746B-5959-30FE7FC4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5959579" cy="2924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A7082-87A7-52FD-5A49-5BC61D16BFC5}"/>
              </a:ext>
            </a:extLst>
          </p:cNvPr>
          <p:cNvSpPr txBox="1"/>
          <p:nvPr/>
        </p:nvSpPr>
        <p:spPr>
          <a:xfrm>
            <a:off x="74927" y="2815422"/>
            <a:ext cx="594232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Бюджет от 715,8 млн. евро –  близо 99% (705,5 млн. евро) за инвестиции в пречистване на отпадъчни води и водоснабдяване;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3200" b="1" dirty="0">
                <a:solidFill>
                  <a:srgbClr val="FFFFEB"/>
                </a:solidFill>
              </a:rPr>
              <a:t> </a:t>
            </a:r>
            <a:r>
              <a:rPr lang="bg-BG" sz="3200" b="1" dirty="0">
                <a:solidFill>
                  <a:srgbClr val="FFFFEB"/>
                </a:solidFill>
              </a:rPr>
              <a:t>Регионален подход: „един проект – 1 обособена територия – 1 консолидиран ВиК оператор – 1 Регионално прединвестиционно проучване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Подкрепа за агломерации с над 10 000 екв. ж. за постигане съответствие с Директива 91/271/ЕИО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449811" y="347480"/>
            <a:ext cx="5786197" cy="892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Сключени 7 договора за    390 млн. евро с ВиК оператори – за консолидираните области  Велико Търново, Габрово, Плевен, Търговище, Хасково, София-област и Добрич.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Подкрепа за фазирани ВиК проекти, стартирали 2014-2020 г., за 257,5 млн. евро – ВиК операторите </a:t>
            </a:r>
            <a:r>
              <a:rPr lang="ru-RU" sz="3200" b="1" dirty="0">
                <a:solidFill>
                  <a:srgbClr val="FFFFEB"/>
                </a:solidFill>
              </a:rPr>
              <a:t>Бургас, Пловдив, Варна</a:t>
            </a:r>
            <a:r>
              <a:rPr lang="bg-BG" sz="3200" b="1" dirty="0">
                <a:solidFill>
                  <a:srgbClr val="FFFFEB"/>
                </a:solidFill>
              </a:rPr>
              <a:t>, Перник, Стара Загора, Шумен, Видин; и Столична община. 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Проект за продължение изпълнението на РПИП на Столична община – 50 млн. евро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7455" y="5442213"/>
            <a:ext cx="6101046" cy="4140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е да се продължат инвестициите за подобряване управлението на водите, снабдяването с питейна вода и пречистването на отпадъчните води</a:t>
            </a:r>
            <a:endParaRPr lang="bg-BG" sz="3200" b="1" i="1" dirty="0">
              <a:solidFill>
                <a:srgbClr val="FFFF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260783" y="2497043"/>
            <a:ext cx="5816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„Води“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BD51D-1F5B-A74E-6C44-B0D876FD7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5942328" cy="2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604946" y="1741695"/>
            <a:ext cx="5674164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2,5 млн. евро – проект на НСОРБ за методическа подкрепа за общините чрез разработване на модели за определяне на такса смет «плащаш колкото изхвърляш»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45 млн. евро за </a:t>
            </a:r>
            <a:r>
              <a:rPr lang="bg-BG" altLang="en-US" sz="3200" b="1" dirty="0">
                <a:solidFill>
                  <a:srgbClr val="FFFFEB"/>
                </a:solidFill>
              </a:rPr>
              <a:t>рекултивация на регионални депа/ клетки на регионални депа с преустановена експлоатация</a:t>
            </a:r>
            <a:endParaRPr lang="bg-BG" sz="3200" b="1" dirty="0">
              <a:solidFill>
                <a:srgbClr val="FFFFE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6356" y="5098788"/>
            <a:ext cx="6311088" cy="52317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България  е с най-ниска ефективност на рециклиране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Нужда от инвестиции за подобряване на разделното събиране;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Степен на компостиране: само 2% от битовите отпадъци. 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Няма значителен напредък – „замърсителят плаща“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260783" y="2497043"/>
            <a:ext cx="5816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„Отпадъци“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-12997" y="2628889"/>
            <a:ext cx="6018934" cy="730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70000"/>
              <a:tabLst>
                <a:tab pos="355600" algn="l"/>
              </a:tabLst>
            </a:pPr>
            <a:endParaRPr lang="en-US" altLang="en-US" sz="2800" b="1" dirty="0">
              <a:solidFill>
                <a:srgbClr val="FFFFEB"/>
              </a:solidFill>
            </a:endParaRPr>
          </a:p>
          <a:p>
            <a:pPr algn="ctr">
              <a:buSzPct val="70000"/>
              <a:tabLst>
                <a:tab pos="355600" algn="l"/>
              </a:tabLst>
            </a:pPr>
            <a:r>
              <a:rPr lang="bg-BG" altLang="en-US" sz="2800" b="1" dirty="0">
                <a:solidFill>
                  <a:srgbClr val="FFFFEB"/>
                </a:solidFill>
              </a:rPr>
              <a:t>Фокусът през 2021-2027 г.: </a:t>
            </a:r>
          </a:p>
          <a:p>
            <a:pPr algn="ctr">
              <a:buSzPct val="70000"/>
              <a:tabLst>
                <a:tab pos="355600" algn="l"/>
              </a:tabLst>
            </a:pPr>
            <a:r>
              <a:rPr lang="bg-BG" altLang="en-US" sz="2800" b="1" dirty="0">
                <a:solidFill>
                  <a:srgbClr val="FFFFEB"/>
                </a:solidFill>
              </a:rPr>
              <a:t>разделно събиране и рециклиране на битови отпадъци, приоритетно биоразградими отпадъци</a:t>
            </a:r>
          </a:p>
          <a:p>
            <a:pPr>
              <a:buSzPct val="70000"/>
              <a:tabLst>
                <a:tab pos="355600" algn="l"/>
              </a:tabLst>
            </a:pPr>
            <a:endParaRPr lang="bg-BG" altLang="en-US" sz="105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над 150 млн. евро за подкрепа на общини за разделно събиране и рециклиране на биоразградими отпадъци;</a:t>
            </a: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75 млн. евро за центрове за повторна употреба и поправка и за разделно събиране на битови отпадъци, различни от МРО;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D5E4A-E3BF-150C-01C6-CC798783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50" y="-16663"/>
            <a:ext cx="5991961" cy="29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7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644440" y="264367"/>
            <a:ext cx="5502616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145 млн. евро за инвестиции в мерки от Националната рамка за приоритетни действия за Натура 2000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2 млн. евро за подкрепа за ефективната работа и изграждането на капацитет на сформираните органи за управление екологичната мрежа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Осигурен ресурс за разработване на плановете за управление на ЗЗ, което обаче е в пряка зависимост от предстоящото установяване на специфични и подробни цели за опазване за всички защитените зони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7690" y="5741024"/>
            <a:ext cx="6354973" cy="32469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България има възможност да подобри биоразнообразието и опазването и възстановяването на природата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260783" y="2497043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„Биологично разнообразие“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111616" y="3793310"/>
            <a:ext cx="580594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Фокусът през 2021-2027 г. са </a:t>
            </a:r>
            <a:r>
              <a:rPr lang="ru-RU" altLang="en-US" sz="3200" b="1" dirty="0">
                <a:solidFill>
                  <a:srgbClr val="FFFFEB"/>
                </a:solidFill>
              </a:rPr>
              <a:t>инвестиции в „Натура 2000“</a:t>
            </a:r>
            <a:r>
              <a:rPr lang="bg-BG" altLang="en-US" sz="3200" b="1" dirty="0">
                <a:solidFill>
                  <a:srgbClr val="FFFFEB"/>
                </a:solidFill>
              </a:rPr>
              <a:t> </a:t>
            </a:r>
            <a:endParaRPr lang="bg-BG" sz="3200" b="1" dirty="0">
              <a:solidFill>
                <a:srgbClr val="FFFFEB"/>
              </a:solidFill>
            </a:endParaRPr>
          </a:p>
          <a:p>
            <a:pPr algn="ctr">
              <a:buSzPct val="70000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Като втори приоритет се подкрепят инвестиции извън Натура 2000, идентифицирани в стратегически, планови и програмни документи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B4437-7A04-C980-3A09-267B941A0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5975770" cy="29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578787" y="453053"/>
            <a:ext cx="5502616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Приоритетно финансиране за реализацията на устойчиви природосъобразни решения:</a:t>
            </a:r>
          </a:p>
          <a:p>
            <a:pPr>
              <a:spcBef>
                <a:spcPts val="1200"/>
              </a:spcBef>
              <a:buSzPct val="70000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100 млн. евро за защита от наводнения;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85 млн. евро за повишаване на устойчивостта срещу горски пожари;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bg-BG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40 млн. евро за превенция на неблагоприятни геодинамични процеси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7290" y="4978401"/>
            <a:ext cx="6103815" cy="53085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Уязвимостта на България към наводнения е на средното равнище поради по-интензивните и чести екстремни метеорологични явления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Приоритетно значение на съображенията, свързани с устойчивостта спрямо изменението на климата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060927" y="2355912"/>
            <a:ext cx="6166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„Риск </a:t>
            </a:r>
          </a:p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изменение на климата“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206597" y="2840934"/>
            <a:ext cx="5674164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Извършена оценка за съответствие на мерките по ПОС 2021-2027 г. с принципа за „ненанасяне на значителни вреди”;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Разработени Meтодически указания за подготовка на консолидирана документация за доказване на климатична устойчивост на проектите (вкл. смекчаване изменението на климата и адаптиране към изменението на климата)</a:t>
            </a:r>
            <a:endParaRPr lang="bg-BG" sz="3200" b="1" dirty="0">
              <a:solidFill>
                <a:srgbClr val="FFFFE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1B0F6-FAB0-BB60-569E-199E45D9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50" y="-16663"/>
            <a:ext cx="5991961" cy="29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8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622847" y="298549"/>
            <a:ext cx="5514641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300 млн. евро (до 2029 г.) за подмяна на високоемисионни отоплителни устройства на над 75 хил. домакинства, което ще спести над 2 000 т. емисии от ФПЧ/годишно; 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Около 8 млн. евро за изграждане на Зони с ниски емисии от транспорт в общините, идентифицирани в Националната програма за КАВ със значителни проблеми с трафика;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Близо 53,5 млн. евро за зелена инфраструктура в градска среда, адресираща вторичното разпрашаване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5098" y="5262380"/>
            <a:ext cx="6103815" cy="4605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Замърсяването на въздуха остава проблем в България, а доходите оказват влияние върху обема на емисиите, което води до екологични неравенства. Средните нива на замърсяване на въздуха в България са над средните за ЕС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060927" y="2355912"/>
            <a:ext cx="6166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„Въздух“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225626" y="2914650"/>
            <a:ext cx="551203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Над 395 млн. евро за премахване основните източници на замърсители от битовото отопление и транспорта;</a:t>
            </a:r>
          </a:p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bg-BG" altLang="en-US" sz="3200" b="1" dirty="0">
              <a:solidFill>
                <a:srgbClr val="FFFFEB"/>
              </a:solidFill>
            </a:endParaRP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 dirty="0">
                <a:solidFill>
                  <a:srgbClr val="FFFFEB"/>
                </a:solidFill>
              </a:rPr>
              <a:t> Бенефициенти – 21 общини в обхвата на наказателната процедура, които в периода 2017-2021 г. имат регистрирани среднодневни или средногодишни превишения на ФПЧ.</a:t>
            </a:r>
            <a:endParaRPr lang="bg-BG" sz="3200" b="1" dirty="0">
              <a:solidFill>
                <a:srgbClr val="FFFFE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D9D6F-3A7A-DFF3-6FD6-13CAB989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6021174" cy="29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906BC-900D-256D-7429-DC84772D4EBC}"/>
              </a:ext>
            </a:extLst>
          </p:cNvPr>
          <p:cNvSpPr txBox="1"/>
          <p:nvPr/>
        </p:nvSpPr>
        <p:spPr>
          <a:xfrm>
            <a:off x="6277291" y="347480"/>
            <a:ext cx="5816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Специфични за държавата препоръки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622847" y="298549"/>
            <a:ext cx="5514641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Неправилно прилагане на методика за оценка на офертите - неправомерно отстранени оференти или неправомерно неотстранени такива, които после биват класирани на по-предни позиции ;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Споразумение с ЕИБ за укрепване капацитета на бенефициентите по приоритети „Води“, „Отпадъци“ и „Биологично разнообразие“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Отделни пътни карти за необходимите експертни знания, умения и опит – обучителни програми с план график за обученията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5098" y="5262380"/>
            <a:ext cx="6103815" cy="4605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bg-BG" altLang="en-US" sz="3200" b="1" i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Подобряване на функционирането и повишаване на капацитета на публичната администрация, включително на регионално ниво, повишаване на качеството на процедурите за възлагане на обществени поръчки.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F8F3-2647-3B43-B44C-F463F3940AB5}"/>
              </a:ext>
            </a:extLst>
          </p:cNvPr>
          <p:cNvSpPr txBox="1"/>
          <p:nvPr/>
        </p:nvSpPr>
        <p:spPr>
          <a:xfrm>
            <a:off x="6060927" y="2355912"/>
            <a:ext cx="6166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„Административен капацитет“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225626" y="2914650"/>
            <a:ext cx="5512032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>
                <a:solidFill>
                  <a:srgbClr val="FFFFEB"/>
                </a:solidFill>
              </a:rPr>
              <a:t> Изграждане на капацитет в рамките на цялостния проектен цикъл;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altLang="en-US" sz="3200" b="1">
                <a:solidFill>
                  <a:srgbClr val="FFFFEB"/>
                </a:solidFill>
              </a:rPr>
              <a:t> Задължителни обучения на конкретни бенефициенти още преди подаване на проектните предложения за най-често срещаните грешки при провеждане на процедури по възлагане на проектните дейности (предвид условие за кандидатстване с обявени обществени поръчки).</a:t>
            </a:r>
            <a:endParaRPr lang="bg-BG" sz="3200" b="1">
              <a:solidFill>
                <a:srgbClr val="FFFFE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4BC26-7FDC-E1FA-4B96-B7958FF2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9" y="-16663"/>
            <a:ext cx="6007690" cy="29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12815" y="-15241"/>
            <a:ext cx="6345556" cy="4930141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29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" name="Google Shape;508;p30"/>
          <p:cNvSpPr/>
          <p:nvPr/>
        </p:nvSpPr>
        <p:spPr>
          <a:xfrm>
            <a:off x="6039485" y="4978401"/>
            <a:ext cx="6356987" cy="5308599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78F6-4DFC-7BC5-EEC8-E6B5E69393EF}"/>
              </a:ext>
            </a:extLst>
          </p:cNvPr>
          <p:cNvSpPr txBox="1"/>
          <p:nvPr/>
        </p:nvSpPr>
        <p:spPr>
          <a:xfrm>
            <a:off x="12517597" y="299126"/>
            <a:ext cx="5650545" cy="991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Глобалните икономически предизвикателства - силно отражение върху българската икономика и високи нива на инфлация;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Годишният темп на инфлация се забавя чак през 2023 г.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bg-BG" sz="3200" b="1" dirty="0">
                <a:solidFill>
                  <a:srgbClr val="FFFFEB"/>
                </a:solidFill>
              </a:rPr>
              <a:t> Регионалните различия продължават да се задълбочават, като най-развит е Югозападният регион, а най-слабо развит е Северозападният;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3200" b="1" dirty="0">
                <a:solidFill>
                  <a:srgbClr val="FFFFEB"/>
                </a:solidFill>
              </a:rPr>
              <a:t> </a:t>
            </a:r>
            <a:r>
              <a:rPr lang="bg-BG" sz="3200" b="1" dirty="0">
                <a:solidFill>
                  <a:srgbClr val="FFFFEB"/>
                </a:solidFill>
              </a:rPr>
              <a:t>България увеличава разходите за опазване на ОС и постига подобрение в екологичните показатели, но остават предизвикателства</a:t>
            </a:r>
            <a:endParaRPr lang="bg-BG" sz="3200" dirty="0">
              <a:solidFill>
                <a:srgbClr val="FFFFE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DF123-7832-88D6-9DD1-30331BA0D278}"/>
              </a:ext>
            </a:extLst>
          </p:cNvPr>
          <p:cNvSpPr txBox="1"/>
          <p:nvPr/>
        </p:nvSpPr>
        <p:spPr>
          <a:xfrm>
            <a:off x="6293946" y="178561"/>
            <a:ext cx="57001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altLang="en-US" sz="3200" b="1" dirty="0">
                <a:solidFill>
                  <a:srgbClr val="FFFFEB"/>
                </a:solidFill>
              </a:rPr>
              <a:t>г) Социално-икономическото положение на съответната ДЧ или регион, като се обърне специално внимание на териториалните нужди и се отчитат евентуалните негативни финансови, икономически или социални промени</a:t>
            </a:r>
            <a:endParaRPr lang="bg-BG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88177A-CA30-8176-EB69-9DD721BE0FBD}"/>
              </a:ext>
            </a:extLst>
          </p:cNvPr>
          <p:cNvSpPr txBox="1"/>
          <p:nvPr/>
        </p:nvSpPr>
        <p:spPr>
          <a:xfrm>
            <a:off x="27319" y="2914650"/>
            <a:ext cx="601216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bg-BG" altLang="en-US" sz="3200" b="1" dirty="0">
                <a:solidFill>
                  <a:srgbClr val="FFFF00"/>
                </a:solidFill>
              </a:rPr>
              <a:t>НЕПРИЛОЖИМИ ЗА ПОС:</a:t>
            </a:r>
          </a:p>
          <a:p>
            <a:pPr algn="ctr">
              <a:spcBef>
                <a:spcPts val="1200"/>
              </a:spcBef>
            </a:pPr>
            <a:endParaRPr lang="bg-BG" altLang="en-US" sz="3200" b="1" dirty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bg-BG" altLang="en-US" sz="3200" b="1" dirty="0">
                <a:solidFill>
                  <a:srgbClr val="FFFF00"/>
                </a:solidFill>
              </a:rPr>
              <a:t>б) Напредък при изпълнението на интегрираните национални планове в областта на климата и енергетиката, ако е приложимо;</a:t>
            </a:r>
          </a:p>
          <a:p>
            <a:pPr>
              <a:spcBef>
                <a:spcPts val="1200"/>
              </a:spcBef>
            </a:pPr>
            <a:endParaRPr lang="bg-BG" altLang="en-US" sz="3200" b="1" dirty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bg-BG" altLang="en-US" sz="3200" b="1" dirty="0">
                <a:solidFill>
                  <a:srgbClr val="FFFF00"/>
                </a:solidFill>
              </a:rPr>
              <a:t>в) Напредък при прилагането на принципите на Европейския стълб на социалните права;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519EC-0A9C-908F-5831-25D8091321C9}"/>
              </a:ext>
            </a:extLst>
          </p:cNvPr>
          <p:cNvSpPr txBox="1"/>
          <p:nvPr/>
        </p:nvSpPr>
        <p:spPr>
          <a:xfrm>
            <a:off x="6174422" y="5709096"/>
            <a:ext cx="607409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2022 г. стабилно нарастване на икономиката - достига 4%. </a:t>
            </a:r>
          </a:p>
          <a:p>
            <a:pPr>
              <a:spcBef>
                <a:spcPts val="24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В същото време публичните инвестиции са значително нестабилни и се проявява очевидна зависимост от цикъла на усвояване на еврофондове.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1BAFF-0736-D287-1700-A453A8875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" y="-16663"/>
            <a:ext cx="5975028" cy="29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2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2129</Words>
  <Application>Microsoft Office PowerPoint</Application>
  <PresentationFormat>Custom</PresentationFormat>
  <Paragraphs>203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Libre Baskerville</vt:lpstr>
      <vt:lpstr>Wingdings 2</vt:lpstr>
      <vt:lpstr>Arial</vt:lpstr>
      <vt:lpstr>Calibri</vt:lpstr>
      <vt:lpstr>Corbel</vt:lpstr>
      <vt:lpstr>Wingdings</vt:lpstr>
      <vt:lpstr>League Spartan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BG59</cp:lastModifiedBy>
  <cp:revision>481</cp:revision>
  <dcterms:created xsi:type="dcterms:W3CDTF">2025-02-17T07:49:16Z</dcterms:created>
  <dcterms:modified xsi:type="dcterms:W3CDTF">2025-03-06T12:15:55Z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