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87" r:id="rId2"/>
    <p:sldId id="348" r:id="rId3"/>
    <p:sldId id="273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47" r:id="rId12"/>
    <p:sldId id="274" r:id="rId13"/>
  </p:sldIdLst>
  <p:sldSz cx="18288000" cy="10287000"/>
  <p:notesSz cx="6858000" cy="9144000"/>
  <p:embeddedFontLs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League Spartan" panose="020B0604020202020204" charset="0"/>
      <p:regular r:id="rId19"/>
      <p:bold r:id="rId20"/>
    </p:embeddedFont>
    <p:embeddedFont>
      <p:font typeface="Libre Baskerville" panose="02000000000000000000" pitchFamily="2" charset="0"/>
      <p:regular r:id="rId21"/>
      <p:bold r:id="rId22"/>
      <p: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/>
  <p:cmAuthor id="2" name="OPOS BG79" initials="O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193"/>
    <a:srgbClr val="90BB23"/>
    <a:srgbClr val="0000FF"/>
    <a:srgbClr val="0066FF"/>
    <a:srgbClr val="CFE8CA"/>
    <a:srgbClr val="99FF99"/>
    <a:srgbClr val="00FF00"/>
    <a:srgbClr val="FFFFCC"/>
    <a:srgbClr val="8495EC"/>
    <a:srgbClr val="3AA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80" autoAdjust="0"/>
  </p:normalViewPr>
  <p:slideViewPr>
    <p:cSldViewPr snapToGrid="0" showGuides="1">
      <p:cViewPr varScale="1">
        <p:scale>
          <a:sx n="51" d="100"/>
          <a:sy n="51" d="100"/>
        </p:scale>
        <p:origin x="6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sz="1000" noProof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863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sz="1000" noProof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65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40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sz="1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27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8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56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42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altLang="en-US" dirty="0"/>
          </a:p>
        </p:txBody>
      </p:sp>
      <p:sp>
        <p:nvSpPr>
          <p:cNvPr id="504" name="Google Shape;5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6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anose="05020102010507070707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/>
          <a:srcRect t="5268" b="526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7;p17"/>
          <p:cNvPicPr preferRelativeResize="0"/>
          <p:nvPr/>
        </p:nvPicPr>
        <p:blipFill rotWithShape="1">
          <a:blip r:embed="rId4">
            <a:alphaModFix amt="80000"/>
          </a:blip>
          <a:srcRect/>
          <a:stretch>
            <a:fillRect/>
          </a:stretch>
        </p:blipFill>
        <p:spPr>
          <a:xfrm>
            <a:off x="8990866" y="16662"/>
            <a:ext cx="9240399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4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8956368" y="2389803"/>
            <a:ext cx="375267" cy="376949"/>
            <a:chOff x="1813" y="0"/>
            <a:chExt cx="809173" cy="812800"/>
          </a:xfrm>
        </p:grpSpPr>
        <p:sp>
          <p:nvSpPr>
            <p:cNvPr id="93" name="Google Shape;9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8956368" y="9049402"/>
            <a:ext cx="375267" cy="376949"/>
            <a:chOff x="1813" y="0"/>
            <a:chExt cx="809173" cy="812800"/>
          </a:xfrm>
        </p:grpSpPr>
        <p:sp>
          <p:nvSpPr>
            <p:cNvPr id="97" name="Google Shape;9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17659115" y="9393575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9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2710922" y="2077730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1196789" y="3557571"/>
            <a:ext cx="13558557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П</a:t>
            </a:r>
            <a:r>
              <a:rPr lang="bg-BG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РЕДЛОЖЕНИ</a:t>
            </a:r>
            <a:r>
              <a:rPr lang="en-US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E</a:t>
            </a:r>
            <a:r>
              <a:rPr lang="bg-BG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 ЗА ИЗМЕНЕНИЕ</a:t>
            </a:r>
            <a:r>
              <a:rPr lang="en-US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 </a:t>
            </a:r>
            <a:r>
              <a:rPr lang="bg-BG" altLang="en-US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НА</a:t>
            </a:r>
            <a:endParaRPr lang="en-US" altLang="en-US" sz="5400" b="1" dirty="0">
              <a:solidFill>
                <a:srgbClr val="2C6E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eague Spartan"/>
            </a:endParaRPr>
          </a:p>
          <a:p>
            <a:pPr>
              <a:lnSpc>
                <a:spcPct val="115000"/>
              </a:lnSpc>
            </a:pPr>
            <a:r>
              <a:rPr lang="bg-BG" sz="5400" b="1" dirty="0">
                <a:solidFill>
                  <a:srgbClr val="2C6E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eague Spartan"/>
              </a:rPr>
              <a:t>ПРОГРАМА ОКОЛНА СРЕДА 2021-2027 г.</a:t>
            </a:r>
          </a:p>
          <a:p>
            <a:pPr>
              <a:lnSpc>
                <a:spcPct val="135000"/>
              </a:lnSpc>
            </a:pPr>
            <a:endParaRPr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0918" y="7319928"/>
            <a:ext cx="6069063" cy="1906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ОСМО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ЗАСЕДАНИЕ НА КОМИТЕТА ЗА НАБЛЮДЕНИЕ НА ПОС 2021-2027 г.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гр. 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София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, 0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4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3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.202</a:t>
            </a:r>
            <a:r>
              <a:rPr lang="bg-BG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5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г. </a:t>
            </a:r>
          </a:p>
        </p:txBody>
      </p:sp>
      <p:grpSp>
        <p:nvGrpSpPr>
          <p:cNvPr id="3" name="Google Shape;92;p13"/>
          <p:cNvGrpSpPr/>
          <p:nvPr/>
        </p:nvGrpSpPr>
        <p:grpSpPr>
          <a:xfrm>
            <a:off x="13254048" y="6752253"/>
            <a:ext cx="375267" cy="376949"/>
            <a:chOff x="1813" y="0"/>
            <a:chExt cx="809173" cy="812800"/>
          </a:xfrm>
        </p:grpSpPr>
        <p:sp>
          <p:nvSpPr>
            <p:cNvPr id="6" name="Google Shape;9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7" name="Google Shape;9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3F950E0-4F5D-3605-4410-931A389E5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" y="0"/>
            <a:ext cx="413385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4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5406297" y="1089"/>
            <a:ext cx="6918420" cy="2541906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CFE43-1109-2370-9AE0-4C21A7E770A3}"/>
              </a:ext>
            </a:extLst>
          </p:cNvPr>
          <p:cNvGrpSpPr/>
          <p:nvPr/>
        </p:nvGrpSpPr>
        <p:grpSpPr>
          <a:xfrm>
            <a:off x="0" y="-372745"/>
            <a:ext cx="18279110" cy="10674985"/>
            <a:chOff x="0" y="-372745"/>
            <a:chExt cx="18279110" cy="10674985"/>
          </a:xfrm>
        </p:grpSpPr>
        <p:grpSp>
          <p:nvGrpSpPr>
            <p:cNvPr id="9" name="Google Shape;118;p14"/>
            <p:cNvGrpSpPr/>
            <p:nvPr/>
          </p:nvGrpSpPr>
          <p:grpSpPr>
            <a:xfrm>
              <a:off x="0" y="2341245"/>
              <a:ext cx="18190752" cy="7945755"/>
              <a:chOff x="0" y="-47625"/>
              <a:chExt cx="1447742" cy="1429051"/>
            </a:xfrm>
          </p:grpSpPr>
          <p:sp>
            <p:nvSpPr>
              <p:cNvPr id="10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1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" name="Google Shape;118;p14"/>
            <p:cNvGrpSpPr/>
            <p:nvPr/>
          </p:nvGrpSpPr>
          <p:grpSpPr>
            <a:xfrm>
              <a:off x="12428855" y="-372745"/>
              <a:ext cx="5850255" cy="10674985"/>
              <a:chOff x="0" y="-47625"/>
              <a:chExt cx="1447742" cy="1429051"/>
            </a:xfrm>
          </p:grpSpPr>
          <p:sp>
            <p:nvSpPr>
              <p:cNvPr id="14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5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038850" y="530860"/>
            <a:ext cx="628586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„Техническа помощ“ 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C14ED7C-157A-393E-4D95-A77E9883830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31632"/>
              </p:ext>
            </p:extLst>
          </p:nvPr>
        </p:nvGraphicFramePr>
        <p:xfrm>
          <a:off x="167896" y="2791473"/>
          <a:ext cx="17943995" cy="736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6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9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39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Показател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Фонд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Категория регион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Целева </a:t>
                      </a:r>
                      <a:r>
                        <a:rPr lang="bg-BG" altLang="en-US" sz="2800" noProof="0" dirty="0" err="1"/>
                        <a:t>ст-ст</a:t>
                      </a:r>
                      <a:r>
                        <a:rPr lang="bg-BG" altLang="en-US" sz="2800" noProof="0" dirty="0"/>
                        <a:t> (2029) 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Предложение за изменение  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515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000" b="1" noProof="0" dirty="0">
                          <a:solidFill>
                            <a:schemeClr val="tx1"/>
                          </a:solidFill>
                        </a:rPr>
                        <a:t>TA1 </a:t>
                      </a: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</a:rPr>
                        <a:t>Обучени служители на (потенциални) бенефициенти/ партньори с цел повишаване административния им капацитет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Преход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60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388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14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noProof="0" dirty="0"/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110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422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84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b="1" noProof="0" dirty="0">
                          <a:solidFill>
                            <a:schemeClr val="tx1"/>
                          </a:solidFill>
                        </a:rPr>
                        <a:t>TA2 </a:t>
                      </a:r>
                      <a:r>
                        <a:rPr lang="bg-BG" altLang="en-US" sz="3000" noProof="0" dirty="0"/>
                        <a:t>Обучения за служители на УО с цел повишаване на административния капацитет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Преход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20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kern="1200" noProof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9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noProof="0" dirty="0"/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220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125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627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000" b="1" noProof="0" dirty="0">
                          <a:solidFill>
                            <a:schemeClr val="tx1"/>
                          </a:solidFill>
                        </a:rPr>
                        <a:t>TA3 </a:t>
                      </a:r>
                      <a:r>
                        <a:rPr lang="ru-RU" altLang="en-US" sz="3000" noProof="0" dirty="0"/>
                        <a:t>Служители на УО, подкрепени чрез ТП </a:t>
                      </a:r>
                      <a:endParaRPr lang="bg-BG" altLang="en-US" sz="3000" noProof="0" dirty="0"/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Преход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58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9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noProof="0" dirty="0"/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111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63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9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000" b="1" noProof="0" dirty="0">
                          <a:solidFill>
                            <a:schemeClr val="tx1"/>
                          </a:solidFill>
                        </a:rPr>
                        <a:t>TA</a:t>
                      </a:r>
                      <a:r>
                        <a:rPr lang="bg-BG" altLang="en-US" sz="3000" b="1" noProof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altLang="en-US" sz="30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g-BG" altLang="en-US" sz="3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 информационни кампании 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Преход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altLang="en-US" sz="3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4631"/>
                  </a:ext>
                </a:extLst>
              </a:tr>
              <a:tr h="537620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noProof="0" dirty="0"/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noProof="0" dirty="0"/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5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altLang="en-US" sz="3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04292"/>
                  </a:ext>
                </a:extLst>
              </a:tr>
              <a:tr h="656826">
                <a:tc rowSpan="2"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b="1" noProof="0" dirty="0">
                          <a:solidFill>
                            <a:schemeClr val="tx1"/>
                          </a:solidFill>
                        </a:rPr>
                        <a:t>TA</a:t>
                      </a:r>
                      <a:r>
                        <a:rPr lang="bg-BG" altLang="en-US" sz="3000" b="1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altLang="en-US" sz="30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g-BG" altLang="en-US" sz="3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Извършени вътрешни/външни оценки по програмата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Преход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08245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noProof="0" dirty="0"/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3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9647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8A35F8-9B41-4BAD-EDBC-8A1679D01627}"/>
              </a:ext>
            </a:extLst>
          </p:cNvPr>
          <p:cNvSpPr txBox="1"/>
          <p:nvPr/>
        </p:nvSpPr>
        <p:spPr>
          <a:xfrm>
            <a:off x="12660923" y="61858"/>
            <a:ext cx="5383236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Предложения за изменение в целевите стойности на показателите (2029 г.)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BE2C3-40F7-D08E-35C9-173B4A11E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0" y="0"/>
            <a:ext cx="5330553" cy="26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6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/>
          <a:srcRect t="5268" b="5268"/>
          <a:stretch>
            <a:fillRect/>
          </a:stretch>
        </p:blipFill>
        <p:spPr>
          <a:xfrm>
            <a:off x="-1" y="-166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2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0897465" y="4379221"/>
            <a:ext cx="5891144" cy="589111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17380579" y="8740432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7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843037" y="2118802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Google Shape;188;p17"/>
          <p:cNvSpPr txBox="1"/>
          <p:nvPr/>
        </p:nvSpPr>
        <p:spPr>
          <a:xfrm>
            <a:off x="390487" y="2864897"/>
            <a:ext cx="9315913" cy="221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40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  <a:sym typeface="Libre Baskerville" panose="02000000000000000000"/>
              </a:rPr>
              <a:t>ГЛАСУВАНЕ НА ПРЕДЛОЖЕНИЕ ЗА ИЗМЕНЕНИЕ НА ПРОГРАМА “ОКОЛНА СРЕДА“ 2021-2027 г.</a:t>
            </a:r>
            <a:endParaRPr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13141" y="6489451"/>
            <a:ext cx="5567083" cy="1845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гр. </a:t>
            </a:r>
            <a:r>
              <a:rPr kumimoji="0" lang="bg-BG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София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0</a:t>
            </a:r>
            <a:r>
              <a:rPr kumimoji="0" lang="bg-BG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bg-BG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03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bg-BG" alt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9D68B-8599-36F4-C37B-F6C1F585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" y="0"/>
            <a:ext cx="413385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>
            <a:fillRect/>
          </a:stretch>
        </p:blipFill>
        <p:spPr>
          <a:xfrm rot="5400000">
            <a:off x="4000499" y="290558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97507" y="7863187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7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20" y="5638229"/>
            <a:ext cx="6880363" cy="390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Галина Симеонова, </a:t>
            </a: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Ръководител на УО на</a:t>
            </a:r>
          </a:p>
          <a:p>
            <a:pPr lvl="0" algn="ctr">
              <a:lnSpc>
                <a:spcPct val="130000"/>
              </a:lnSpc>
            </a:pPr>
            <a: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ПОС 2021-2027 г.</a:t>
            </a: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br>
              <a:rPr lang="bg-BG" sz="35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</a:br>
            <a:r>
              <a:rPr lang="en-US" sz="20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  <a:hlinkClick r:id="rId5"/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 panose="02000000000000000000"/>
                <a:ea typeface="Libre Baskerville" panose="02000000000000000000"/>
                <a:cs typeface="Libre Baskerville" panose="02000000000000000000"/>
              </a:rPr>
              <a:t> </a:t>
            </a:r>
            <a:endParaRPr dirty="0"/>
          </a:p>
        </p:txBody>
      </p:sp>
      <p:grpSp>
        <p:nvGrpSpPr>
          <p:cNvPr id="3" name="Google Shape;293;p21"/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/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" name="Google Shape;293;p21"/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/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87000"/>
                </a:lnSpc>
              </a:pPr>
              <a:endParaRPr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38215" y="-15241"/>
            <a:ext cx="6286502" cy="4973917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30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38850" y="530860"/>
            <a:ext cx="628586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„Води“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48" y="2914650"/>
            <a:ext cx="5768788" cy="71232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Конкретизиране дейностите при инфраструктурни мерки - подготовка и изпълнение;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Задължителен процент на собствено финансиране за проектите от НПВУ- 12% от общата стойност на допустимите разходи. 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Задължителен процент на собствено финансиране за Столична община - 25% от общата стойност на допустимите разходи. </a:t>
            </a: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DF7F1-740D-4730-EB91-59D41F5BE41C}"/>
              </a:ext>
            </a:extLst>
          </p:cNvPr>
          <p:cNvSpPr txBox="1"/>
          <p:nvPr/>
        </p:nvSpPr>
        <p:spPr>
          <a:xfrm>
            <a:off x="12545622" y="775036"/>
            <a:ext cx="5563310" cy="90547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Допустимост на подкрепа за агломерации между 5 000 и 10 000 екв. ж. – п</a:t>
            </a:r>
            <a:r>
              <a:rPr lang="bg-BG" altLang="en-US" sz="3200" b="1" dirty="0">
                <a:solidFill>
                  <a:srgbClr val="FFFFEB"/>
                </a:solidFill>
              </a:rPr>
              <a:t>одкрепа на инвестиции, договорени в рамките на НПВУ (за които това финансиране е възпрепятствано) за поименно посочените агломерации: Долни Чифлик (ВиК Варна), Ген. Тошево (ВиК Добрич), Крумовград (ВиК Кърджали), Рогош-Скутаре и Съединение (ВиК Пловдив), Котел (ВиК Сливен), Девин (ВиК Смолян), Гълъбово и Павел Баня (ВиК Стара Загора).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949F2-9978-B785-82EB-F58372AE23B8}"/>
              </a:ext>
            </a:extLst>
          </p:cNvPr>
          <p:cNvSpPr txBox="1"/>
          <p:nvPr/>
        </p:nvSpPr>
        <p:spPr>
          <a:xfrm>
            <a:off x="6025514" y="5142626"/>
            <a:ext cx="6394451" cy="51443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 Извеждане на фокуса върху прилагане на регионалния подход; 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Адресиране на наказателната процедура за агломерациите с над 10 000 екв. ж. предвид съобщение на ЕК (от края на 2024) за пристъпване към следваща стъпка - Решение за сезиране на Съда на ЕС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950E0-4F5D-3605-4410-931A389E5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39" y="0"/>
            <a:ext cx="5933440" cy="29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5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4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5471613" y="-15241"/>
            <a:ext cx="6957242" cy="2590267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CFE43-1109-2370-9AE0-4C21A7E770A3}"/>
              </a:ext>
            </a:extLst>
          </p:cNvPr>
          <p:cNvGrpSpPr/>
          <p:nvPr/>
        </p:nvGrpSpPr>
        <p:grpSpPr>
          <a:xfrm>
            <a:off x="0" y="-372745"/>
            <a:ext cx="18279110" cy="10674985"/>
            <a:chOff x="0" y="-372745"/>
            <a:chExt cx="18279110" cy="10674985"/>
          </a:xfrm>
        </p:grpSpPr>
        <p:grpSp>
          <p:nvGrpSpPr>
            <p:cNvPr id="9" name="Google Shape;118;p14"/>
            <p:cNvGrpSpPr/>
            <p:nvPr/>
          </p:nvGrpSpPr>
          <p:grpSpPr>
            <a:xfrm>
              <a:off x="0" y="2341245"/>
              <a:ext cx="18190752" cy="7945755"/>
              <a:chOff x="0" y="-47625"/>
              <a:chExt cx="1447742" cy="1429051"/>
            </a:xfrm>
          </p:grpSpPr>
          <p:sp>
            <p:nvSpPr>
              <p:cNvPr id="10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1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" name="Google Shape;118;p14"/>
            <p:cNvGrpSpPr/>
            <p:nvPr/>
          </p:nvGrpSpPr>
          <p:grpSpPr>
            <a:xfrm>
              <a:off x="12428855" y="-372745"/>
              <a:ext cx="5850255" cy="10674985"/>
              <a:chOff x="0" y="-47625"/>
              <a:chExt cx="1447742" cy="1429051"/>
            </a:xfrm>
          </p:grpSpPr>
          <p:sp>
            <p:nvSpPr>
              <p:cNvPr id="14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5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755231" y="595138"/>
            <a:ext cx="628586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„Води“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C14ED7C-157A-393E-4D95-A77E9883830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1458423"/>
              </p:ext>
            </p:extLst>
          </p:nvPr>
        </p:nvGraphicFramePr>
        <p:xfrm>
          <a:off x="243840" y="2781689"/>
          <a:ext cx="17800319" cy="729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78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Показател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Фонд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Категория регион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Целева </a:t>
                      </a:r>
                      <a:r>
                        <a:rPr lang="bg-BG" altLang="en-US" sz="2800" noProof="0" dirty="0" err="1"/>
                        <a:t>ст-ст</a:t>
                      </a:r>
                      <a:r>
                        <a:rPr lang="bg-BG" altLang="en-US" sz="2800" noProof="0" dirty="0"/>
                        <a:t> (2029) ПОС 2021-2027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Предложение за </a:t>
                      </a:r>
                    </a:p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изменение  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52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b="1" noProof="0" dirty="0">
                          <a:solidFill>
                            <a:schemeClr val="tx1"/>
                          </a:solidFill>
                        </a:rPr>
                        <a:t>RCO32</a:t>
                      </a:r>
                    </a:p>
                    <a:p>
                      <a:pPr>
                        <a:buNone/>
                      </a:pP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</a:rPr>
                        <a:t>Нов или подобрен капацитет за пречистване на отпадъчни води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/>
                        <a:t>По-слабо развити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317 000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340 000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КФ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Неприложимо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23 000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70 000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11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b="1" noProof="0" dirty="0"/>
                        <a:t>RCR41</a:t>
                      </a:r>
                    </a:p>
                    <a:p>
                      <a:pPr>
                        <a:buNone/>
                      </a:pPr>
                      <a:r>
                        <a:rPr lang="bg-BG" altLang="en-US" sz="3000" noProof="0" dirty="0"/>
                        <a:t>Жители, свързани към подобрено обществено водоснабдяване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noStrike" noProof="0" dirty="0"/>
                        <a:t>570 000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none" noProof="0" dirty="0">
                          <a:solidFill>
                            <a:schemeClr val="tx1"/>
                          </a:solidFill>
                        </a:rPr>
                        <a:t>без промяна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13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КФ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Неприложимо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1 109 270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320 000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1835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b="1" noProof="0"/>
                        <a:t>RCR42</a:t>
                      </a:r>
                    </a:p>
                    <a:p>
                      <a:pPr>
                        <a:buNone/>
                      </a:pPr>
                      <a:r>
                        <a:rPr lang="bg-BG" altLang="en-US" sz="3000" noProof="0"/>
                        <a:t>Жители, свързани към поне вторично пречистване на отпадъчни води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105 000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465 000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787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КФ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Неприложимо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103 977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630 000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8A35F8-9B41-4BAD-EDBC-8A1679D01627}"/>
              </a:ext>
            </a:extLst>
          </p:cNvPr>
          <p:cNvSpPr txBox="1"/>
          <p:nvPr/>
        </p:nvSpPr>
        <p:spPr>
          <a:xfrm>
            <a:off x="12660923" y="61858"/>
            <a:ext cx="5383236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Предложения за изменение в целевите стойности на показателите (2029 г.)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E265D-7A3A-C283-FD52-61B98CB9B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39" y="0"/>
            <a:ext cx="5395868" cy="2648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38215" y="-15241"/>
            <a:ext cx="6286502" cy="4973917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30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38850" y="530860"/>
            <a:ext cx="628586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„Отпадъци“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48" y="2914650"/>
            <a:ext cx="5768788" cy="71232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Ревизиран е код 38.21 Рециклиране на материали, във връзка с изменената Класификация - КИД-2025;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Специфицирани са текстове във връзка с финансовите инструменти и териториалната насоченост;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Премахнат е кодът по интервенции за подкрепа на ВОМР, предвид факта, че ПОС остава само като допълващо финансиране, без да участва в изпълнението на подхода.</a:t>
            </a: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DF7F1-740D-4730-EB91-59D41F5BE41C}"/>
              </a:ext>
            </a:extLst>
          </p:cNvPr>
          <p:cNvSpPr txBox="1"/>
          <p:nvPr/>
        </p:nvSpPr>
        <p:spPr>
          <a:xfrm>
            <a:off x="12545622" y="775036"/>
            <a:ext cx="5563310" cy="90547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</a:pPr>
            <a:r>
              <a:rPr lang="bg-BG" sz="3200" b="1" dirty="0">
                <a:solidFill>
                  <a:srgbClr val="FFFFEB"/>
                </a:solidFill>
              </a:rPr>
              <a:t>Предвижда се подкрепа за общините: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За създаване на технически възможности за прилагане от общините на схемата „плащаш, колкото изхвърляш“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Създаване материална обезпеченост за повишаване мотивацията на гражданите за разделно събиране и предаване за последващо рециклиране и/или повторна употреба за сметка на по-малко количество изхвърлени смесени битови отпадъци.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949F2-9978-B785-82EB-F58372AE23B8}"/>
              </a:ext>
            </a:extLst>
          </p:cNvPr>
          <p:cNvSpPr txBox="1"/>
          <p:nvPr/>
        </p:nvSpPr>
        <p:spPr>
          <a:xfrm>
            <a:off x="6322153" y="5331421"/>
            <a:ext cx="5768788" cy="47707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 Включване на нова допустима интервенция - оптимизиране на процесите на управление на битовите отпадъци от общините във връзка с въвеждане на схема „плащаш, колкото изхвърляш“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D4B23-43A9-E1E8-3DE2-D0973A5B5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" y="0"/>
            <a:ext cx="5925187" cy="29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4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5388430" y="-15241"/>
            <a:ext cx="7040425" cy="2631644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CFE43-1109-2370-9AE0-4C21A7E770A3}"/>
              </a:ext>
            </a:extLst>
          </p:cNvPr>
          <p:cNvGrpSpPr/>
          <p:nvPr/>
        </p:nvGrpSpPr>
        <p:grpSpPr>
          <a:xfrm>
            <a:off x="0" y="-372745"/>
            <a:ext cx="18279110" cy="10674985"/>
            <a:chOff x="0" y="-372745"/>
            <a:chExt cx="18279110" cy="10674985"/>
          </a:xfrm>
        </p:grpSpPr>
        <p:grpSp>
          <p:nvGrpSpPr>
            <p:cNvPr id="9" name="Google Shape;118;p14"/>
            <p:cNvGrpSpPr/>
            <p:nvPr/>
          </p:nvGrpSpPr>
          <p:grpSpPr>
            <a:xfrm>
              <a:off x="0" y="2341245"/>
              <a:ext cx="18190752" cy="7945755"/>
              <a:chOff x="0" y="-47625"/>
              <a:chExt cx="1447742" cy="1429051"/>
            </a:xfrm>
          </p:grpSpPr>
          <p:sp>
            <p:nvSpPr>
              <p:cNvPr id="10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1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" name="Google Shape;118;p14"/>
            <p:cNvGrpSpPr/>
            <p:nvPr/>
          </p:nvGrpSpPr>
          <p:grpSpPr>
            <a:xfrm>
              <a:off x="12428855" y="-372745"/>
              <a:ext cx="5850255" cy="10674985"/>
              <a:chOff x="0" y="-47625"/>
              <a:chExt cx="1447742" cy="1429051"/>
            </a:xfrm>
          </p:grpSpPr>
          <p:sp>
            <p:nvSpPr>
              <p:cNvPr id="14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5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908037" y="563328"/>
            <a:ext cx="628586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„Отпадъци“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C14ED7C-157A-393E-4D95-A77E9883830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5109527"/>
              </p:ext>
            </p:extLst>
          </p:nvPr>
        </p:nvGraphicFramePr>
        <p:xfrm>
          <a:off x="242944" y="3600145"/>
          <a:ext cx="17802112" cy="490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78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/>
                        <a:t>Показател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/>
                        <a:t>Фонд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/>
                        <a:t>Категория регион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/>
                        <a:t>Целева ст-ст (2029) ПОС 2021-2027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/>
                        <a:t>Предложение за </a:t>
                      </a:r>
                    </a:p>
                    <a:p>
                      <a:pPr algn="ctr">
                        <a:buNone/>
                      </a:pPr>
                      <a:r>
                        <a:rPr lang="bg-BG" altLang="en-US" sz="2800" noProof="0"/>
                        <a:t>изменение  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52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b="1" noProof="0" dirty="0">
                          <a:solidFill>
                            <a:schemeClr val="tx1"/>
                          </a:solidFill>
                        </a:rPr>
                        <a:t>RCO34 </a:t>
                      </a:r>
                    </a:p>
                    <a:p>
                      <a:pPr>
                        <a:buNone/>
                      </a:pP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</a:rPr>
                        <a:t>Допълнителен капацитет за рециклиране на отпадъци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По-слабо развити региони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250 000 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150 000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</a:rPr>
                        <a:t>Преход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80 000 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48 000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11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b="1" noProof="0"/>
                        <a:t>RCR47</a:t>
                      </a:r>
                    </a:p>
                    <a:p>
                      <a:pPr>
                        <a:buNone/>
                      </a:pPr>
                      <a:r>
                        <a:rPr lang="bg-BG" altLang="en-US" sz="3000" b="0" noProof="0"/>
                        <a:t>Рециклирани отпадъци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</a:rPr>
                        <a:t>По-слабо развити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250 000 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150 000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13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  <a:sym typeface="+mn-ea"/>
                        </a:rPr>
                        <a:t>Преход</a:t>
                      </a:r>
                      <a:endParaRPr lang="bg-BG" altLang="en-US" sz="3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80 000 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</a:rPr>
                        <a:t>48 000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6A6358B-9966-F902-BB7F-4F1720260788}"/>
              </a:ext>
            </a:extLst>
          </p:cNvPr>
          <p:cNvSpPr txBox="1"/>
          <p:nvPr/>
        </p:nvSpPr>
        <p:spPr>
          <a:xfrm>
            <a:off x="12660923" y="61858"/>
            <a:ext cx="5383236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Предложения за изменение в целевите стойности на показатели (2029 г.)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2C1A8-60E4-0527-CA7A-8D8A4DBFE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" y="1"/>
            <a:ext cx="5278923" cy="25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38215" y="-15241"/>
            <a:ext cx="6286502" cy="4973917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30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38850" y="530860"/>
            <a:ext cx="628586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„Биологично разнообразие 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412" y="2914651"/>
            <a:ext cx="5904848" cy="69913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Прехвърляне на инвестиция С5І1 , договорена в рамките на НПВУ (за която финансирането от НПВУ е възпрепятствано) към ПОС 2021-2027 г. чрез включване на нова мярка „Разработване на специфични цели за защитените зони от мрежата Натура 2000 и подкрепа за развитие и управление на екосистемните услуги и оценка на състоянието на елементите на зелената инфраструктура“ .</a:t>
            </a: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DF7F1-740D-4730-EB91-59D41F5BE41C}"/>
              </a:ext>
            </a:extLst>
          </p:cNvPr>
          <p:cNvSpPr txBox="1"/>
          <p:nvPr/>
        </p:nvSpPr>
        <p:spPr>
          <a:xfrm>
            <a:off x="12405995" y="10545"/>
            <a:ext cx="5882005" cy="98962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Включване към мярката за осигуряване на условия за опазване на застрашени видове ex situ на образователни и консервационни дейности в тези обекти;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altLang="en-US" sz="3200" b="1" dirty="0">
                <a:solidFill>
                  <a:srgbClr val="FFFFEB"/>
                </a:solidFill>
              </a:rPr>
              <a:t> Включване като допустима дейност закупуване и доставка на МПС за обезпечаване изпълнението на дейности по устройство и управление на ДНП „Рила“, „Пирин“ и „Централен Балкан;</a:t>
            </a:r>
          </a:p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Премахване кода по интервенции за подкрепа на ВОМР, предвид факта, че ПОС остава само като допълващо финансиране, без да участва в изпълнението на подхода.</a:t>
            </a:r>
            <a:endParaRPr lang="bg-BG" altLang="en-US" sz="3200" b="1" dirty="0">
              <a:solidFill>
                <a:srgbClr val="FFFFEB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949F2-9978-B785-82EB-F58372AE23B8}"/>
              </a:ext>
            </a:extLst>
          </p:cNvPr>
          <p:cNvSpPr txBox="1"/>
          <p:nvPr/>
        </p:nvSpPr>
        <p:spPr>
          <a:xfrm>
            <a:off x="6129672" y="5331421"/>
            <a:ext cx="5907296" cy="47707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Разширяване обхвата на допустимите мерки в Натура 2000 и извън Натура 2000;</a:t>
            </a:r>
          </a:p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Специфициране на текстове, свързани с демаркацията и допълняемостта на мерките между отделните източници на финансиране.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4215A-0C4A-BEAA-B49A-CACF0A0B2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39" y="0"/>
            <a:ext cx="5933440" cy="29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4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5330555" y="-15240"/>
            <a:ext cx="7059478" cy="2541906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CFE43-1109-2370-9AE0-4C21A7E770A3}"/>
              </a:ext>
            </a:extLst>
          </p:cNvPr>
          <p:cNvGrpSpPr/>
          <p:nvPr/>
        </p:nvGrpSpPr>
        <p:grpSpPr>
          <a:xfrm>
            <a:off x="0" y="-372745"/>
            <a:ext cx="18279110" cy="10674985"/>
            <a:chOff x="0" y="-372745"/>
            <a:chExt cx="18279110" cy="10674985"/>
          </a:xfrm>
        </p:grpSpPr>
        <p:grpSp>
          <p:nvGrpSpPr>
            <p:cNvPr id="9" name="Google Shape;118;p14"/>
            <p:cNvGrpSpPr/>
            <p:nvPr/>
          </p:nvGrpSpPr>
          <p:grpSpPr>
            <a:xfrm>
              <a:off x="0" y="2341245"/>
              <a:ext cx="18190752" cy="7945755"/>
              <a:chOff x="0" y="-47625"/>
              <a:chExt cx="1447742" cy="1429051"/>
            </a:xfrm>
          </p:grpSpPr>
          <p:sp>
            <p:nvSpPr>
              <p:cNvPr id="10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1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" name="Google Shape;118;p14"/>
            <p:cNvGrpSpPr/>
            <p:nvPr/>
          </p:nvGrpSpPr>
          <p:grpSpPr>
            <a:xfrm>
              <a:off x="12428855" y="-372745"/>
              <a:ext cx="5850255" cy="10674985"/>
              <a:chOff x="0" y="-47625"/>
              <a:chExt cx="1447742" cy="1429051"/>
            </a:xfrm>
          </p:grpSpPr>
          <p:sp>
            <p:nvSpPr>
              <p:cNvPr id="14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5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717360" y="549128"/>
            <a:ext cx="628586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„Биологично разнообразие“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C14ED7C-157A-393E-4D95-A77E9883830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4607201"/>
              </p:ext>
            </p:extLst>
          </p:nvPr>
        </p:nvGraphicFramePr>
        <p:xfrm>
          <a:off x="292417" y="4063714"/>
          <a:ext cx="17800319" cy="318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78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Показател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Фонд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Категория регион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Целева </a:t>
                      </a:r>
                      <a:r>
                        <a:rPr lang="bg-BG" altLang="en-US" sz="2800" noProof="0" dirty="0" err="1"/>
                        <a:t>ст-ст</a:t>
                      </a:r>
                      <a:r>
                        <a:rPr lang="bg-BG" altLang="en-US" sz="2800" noProof="0" dirty="0"/>
                        <a:t> (2029) ПОС 2021-2027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Предложение за </a:t>
                      </a:r>
                    </a:p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изменение  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52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000" b="1" dirty="0">
                          <a:solidFill>
                            <a:schemeClr val="tx1"/>
                          </a:solidFill>
                        </a:rPr>
                        <a:t>RCO3</a:t>
                      </a:r>
                      <a:r>
                        <a:rPr lang="bg-BG" altLang="en-US" sz="3000" b="1" dirty="0">
                          <a:solidFill>
                            <a:schemeClr val="tx1"/>
                          </a:solidFill>
                        </a:rPr>
                        <a:t>7 </a:t>
                      </a:r>
                    </a:p>
                    <a:p>
                      <a:pPr>
                        <a:buNone/>
                      </a:pP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</a:rPr>
                        <a:t>Площ на защитените зони по „Натура 2000“, обхванати от мерки за опазване и възстановяване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0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bg-BG" altLang="en-US" sz="3000" dirty="0">
                          <a:solidFill>
                            <a:schemeClr val="tx1"/>
                          </a:solidFill>
                        </a:rPr>
                        <a:t>реход</a:t>
                      </a:r>
                      <a:endParaRPr lang="en-US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3000" strike="sngStrike" dirty="0"/>
                        <a:t>10 245 </a:t>
                      </a:r>
                      <a:r>
                        <a:rPr lang="bg-BG" altLang="en-US" sz="3000" strike="sngStrike" dirty="0"/>
                        <a:t>ха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3000" u="sng" dirty="0">
                          <a:solidFill>
                            <a:srgbClr val="0000FF"/>
                          </a:solidFill>
                        </a:rPr>
                        <a:t>9 775</a:t>
                      </a:r>
                      <a:r>
                        <a:rPr lang="bg-BG" altLang="en-US" sz="3000" u="sng" dirty="0">
                          <a:solidFill>
                            <a:srgbClr val="0000FF"/>
                          </a:solidFill>
                        </a:rPr>
                        <a:t> ха</a:t>
                      </a:r>
                      <a:endParaRPr lang="en-US" altLang="en-US" sz="3000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По-слабо развити региони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3000" strike="sngStrike" dirty="0"/>
                        <a:t>49 525 </a:t>
                      </a:r>
                      <a:r>
                        <a:rPr lang="bg-BG" altLang="en-US" sz="3000" strike="sngStrike" dirty="0"/>
                        <a:t>ха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3000" u="sng" dirty="0">
                          <a:solidFill>
                            <a:srgbClr val="0000FF"/>
                          </a:solidFill>
                        </a:rPr>
                        <a:t>48 295</a:t>
                      </a:r>
                      <a:r>
                        <a:rPr lang="bg-BG" altLang="en-US" sz="3000" u="sng" dirty="0">
                          <a:solidFill>
                            <a:srgbClr val="0000FF"/>
                          </a:solidFill>
                        </a:rPr>
                        <a:t> ха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8A35F8-9B41-4BAD-EDBC-8A1679D01627}"/>
              </a:ext>
            </a:extLst>
          </p:cNvPr>
          <p:cNvSpPr txBox="1"/>
          <p:nvPr/>
        </p:nvSpPr>
        <p:spPr>
          <a:xfrm>
            <a:off x="12660923" y="61858"/>
            <a:ext cx="5383236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Предложения за изменение в целевата стойност на показател (2029 г.)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00BDB-75D9-F68E-6332-FA0210B5D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0" y="0"/>
            <a:ext cx="5265239" cy="25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3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6038215" y="-15241"/>
            <a:ext cx="6286502" cy="4973917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oogle Shape;118;p14"/>
          <p:cNvGrpSpPr/>
          <p:nvPr/>
        </p:nvGrpSpPr>
        <p:grpSpPr>
          <a:xfrm>
            <a:off x="0" y="2341245"/>
            <a:ext cx="5942330" cy="7945755"/>
            <a:chOff x="0" y="-47625"/>
            <a:chExt cx="1447742" cy="1429051"/>
          </a:xfrm>
        </p:grpSpPr>
        <p:sp>
          <p:nvSpPr>
            <p:cNvPr id="10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1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118;p14"/>
          <p:cNvGrpSpPr/>
          <p:nvPr/>
        </p:nvGrpSpPr>
        <p:grpSpPr>
          <a:xfrm>
            <a:off x="12428855" y="-372745"/>
            <a:ext cx="5850255" cy="10674985"/>
            <a:chOff x="0" y="-47625"/>
            <a:chExt cx="1447742" cy="1429051"/>
          </a:xfrm>
        </p:grpSpPr>
        <p:sp>
          <p:nvSpPr>
            <p:cNvPr id="14" name="Google Shape;119;p14"/>
            <p:cNvSpPr/>
            <p:nvPr/>
          </p:nvSpPr>
          <p:spPr>
            <a:xfrm>
              <a:off x="0" y="0"/>
              <a:ext cx="1447742" cy="1381426"/>
            </a:xfrm>
            <a:custGeom>
              <a:avLst/>
              <a:gdLst/>
              <a:ahLst/>
              <a:cxnLst/>
              <a:rect l="l" t="t" r="r" b="b"/>
              <a:pathLst>
                <a:path w="1447742" h="1381426" extrusionOk="0">
                  <a:moveTo>
                    <a:pt x="0" y="0"/>
                  </a:moveTo>
                  <a:lnTo>
                    <a:pt x="1447742" y="0"/>
                  </a:lnTo>
                  <a:lnTo>
                    <a:pt x="1447742" y="1381426"/>
                  </a:lnTo>
                  <a:lnTo>
                    <a:pt x="0" y="1381426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15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38850" y="530860"/>
            <a:ext cx="628586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„Въздух“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54934" y="1179457"/>
            <a:ext cx="5624176" cy="69913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Включване като допустима интервенция подкрепа за изменения в Закона за чистотата на атмосферния въздух и съответната подзаконова нормативна база, разработване на пътни карти по Директива (ЕС) 2024/2881 по мярката за Разработване/ актуализация на стратегически/ програмни/ планови/ аналитични документи във връзка с КАВ.  </a:t>
            </a: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DF7F1-740D-4730-EB91-59D41F5BE41C}"/>
              </a:ext>
            </a:extLst>
          </p:cNvPr>
          <p:cNvSpPr txBox="1"/>
          <p:nvPr/>
        </p:nvSpPr>
        <p:spPr>
          <a:xfrm>
            <a:off x="285117" y="3427699"/>
            <a:ext cx="5429883" cy="603889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Прецизиране финансовото разпределение по кодовете за интервенции във връзка с предоставените средства по подхода за Интегрирани териториални инвестиции.</a:t>
            </a:r>
            <a:endParaRPr lang="bg-BG" altLang="en-US" sz="3200" b="1" dirty="0">
              <a:solidFill>
                <a:srgbClr val="FFFFEB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949F2-9978-B785-82EB-F58372AE23B8}"/>
              </a:ext>
            </a:extLst>
          </p:cNvPr>
          <p:cNvSpPr txBox="1"/>
          <p:nvPr/>
        </p:nvSpPr>
        <p:spPr>
          <a:xfrm>
            <a:off x="6267450" y="5489536"/>
            <a:ext cx="6057266" cy="46126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rgbClr val="FFFFEB"/>
                </a:solidFill>
              </a:rPr>
              <a:t> Разширяване обхвата на допустимите дейности и прецизиране на текстове, свързани с обосновките предвид влизането в сила на новата Директива (ЕС) 2024/2881.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DFFCA-2449-6BA3-A816-1218A3E2F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" y="0"/>
            <a:ext cx="5925187" cy="29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0"/>
          <p:cNvPicPr preferRelativeResize="0"/>
          <p:nvPr/>
        </p:nvPicPr>
        <p:blipFill rotWithShape="1">
          <a:blip r:embed="rId4"/>
          <a:srcRect b="105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0"/>
          <p:cNvSpPr/>
          <p:nvPr/>
        </p:nvSpPr>
        <p:spPr>
          <a:xfrm>
            <a:off x="5471613" y="-15240"/>
            <a:ext cx="6885762" cy="2621288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CFE43-1109-2370-9AE0-4C21A7E770A3}"/>
              </a:ext>
            </a:extLst>
          </p:cNvPr>
          <p:cNvGrpSpPr/>
          <p:nvPr/>
        </p:nvGrpSpPr>
        <p:grpSpPr>
          <a:xfrm>
            <a:off x="0" y="-372745"/>
            <a:ext cx="18279110" cy="10674985"/>
            <a:chOff x="0" y="-372745"/>
            <a:chExt cx="18279110" cy="10674985"/>
          </a:xfrm>
        </p:grpSpPr>
        <p:grpSp>
          <p:nvGrpSpPr>
            <p:cNvPr id="9" name="Google Shape;118;p14"/>
            <p:cNvGrpSpPr/>
            <p:nvPr/>
          </p:nvGrpSpPr>
          <p:grpSpPr>
            <a:xfrm>
              <a:off x="0" y="2341245"/>
              <a:ext cx="18190752" cy="7945755"/>
              <a:chOff x="0" y="-47625"/>
              <a:chExt cx="1447742" cy="1429051"/>
            </a:xfrm>
          </p:grpSpPr>
          <p:sp>
            <p:nvSpPr>
              <p:cNvPr id="10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1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" name="Google Shape;118;p14"/>
            <p:cNvGrpSpPr/>
            <p:nvPr/>
          </p:nvGrpSpPr>
          <p:grpSpPr>
            <a:xfrm>
              <a:off x="12428855" y="-372745"/>
              <a:ext cx="5850255" cy="10674985"/>
              <a:chOff x="0" y="-47625"/>
              <a:chExt cx="1447742" cy="1429051"/>
            </a:xfrm>
          </p:grpSpPr>
          <p:sp>
            <p:nvSpPr>
              <p:cNvPr id="14" name="Google Shape;119;p14"/>
              <p:cNvSpPr/>
              <p:nvPr/>
            </p:nvSpPr>
            <p:spPr>
              <a:xfrm>
                <a:off x="0" y="0"/>
                <a:ext cx="1447742" cy="1381426"/>
              </a:xfrm>
              <a:custGeom>
                <a:avLst/>
                <a:gdLst/>
                <a:ahLst/>
                <a:cxnLst/>
                <a:rect l="l" t="t" r="r" b="b"/>
                <a:pathLst>
                  <a:path w="1447742" h="1381426" extrusionOk="0">
                    <a:moveTo>
                      <a:pt x="0" y="0"/>
                    </a:moveTo>
                    <a:lnTo>
                      <a:pt x="1447742" y="0"/>
                    </a:lnTo>
                    <a:lnTo>
                      <a:pt x="1447742" y="1381426"/>
                    </a:lnTo>
                    <a:lnTo>
                      <a:pt x="0" y="1381426"/>
                    </a:lnTo>
                    <a:close/>
                  </a:path>
                </a:pathLst>
              </a:custGeom>
              <a:solidFill>
                <a:srgbClr val="65BB8B"/>
              </a:solidFill>
              <a:ln>
                <a:noFill/>
              </a:ln>
            </p:spPr>
          </p:sp>
          <p:sp>
            <p:nvSpPr>
              <p:cNvPr id="15" name="Google Shape;120;p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738902" y="715207"/>
            <a:ext cx="628586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 „ Въздух“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08;p30"/>
          <p:cNvSpPr/>
          <p:nvPr/>
        </p:nvSpPr>
        <p:spPr>
          <a:xfrm>
            <a:off x="6039484" y="5143500"/>
            <a:ext cx="6306187" cy="5158740"/>
          </a:xfrm>
          <a:prstGeom prst="rect">
            <a:avLst/>
          </a:prstGeom>
          <a:solidFill>
            <a:srgbClr val="65B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C14ED7C-157A-393E-4D95-A77E9883830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9078226"/>
              </p:ext>
            </p:extLst>
          </p:nvPr>
        </p:nvGraphicFramePr>
        <p:xfrm>
          <a:off x="292417" y="3570074"/>
          <a:ext cx="17800319" cy="406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78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Показател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Фонд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Категория регион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Междинна стойност (2024) ПОС 2021-2027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Предложение за </a:t>
                      </a:r>
                    </a:p>
                    <a:p>
                      <a:pPr algn="ctr">
                        <a:buNone/>
                      </a:pPr>
                      <a:r>
                        <a:rPr lang="bg-BG" altLang="en-US" sz="2800" noProof="0" dirty="0"/>
                        <a:t>изменение  </a:t>
                      </a:r>
                    </a:p>
                  </a:txBody>
                  <a:tcPr anchor="ctr">
                    <a:solidFill>
                      <a:srgbClr val="90B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566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b="1" noProof="0" dirty="0">
                          <a:solidFill>
                            <a:schemeClr val="tx1"/>
                          </a:solidFill>
                        </a:rPr>
                        <a:t>5.2 </a:t>
                      </a:r>
                    </a:p>
                    <a:p>
                      <a:pPr>
                        <a:buNone/>
                      </a:pPr>
                      <a:r>
                        <a:rPr lang="bg-BG" altLang="en-US" sz="3000" b="0" noProof="0" dirty="0">
                          <a:solidFill>
                            <a:schemeClr val="tx1"/>
                          </a:solidFill>
                        </a:rPr>
                        <a:t>Жилища с подменени отоплителни устройства на твърдо гориво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ЕФРР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По-слабо развити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strike="sngStrike" noProof="0" dirty="0"/>
                        <a:t>4 590 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u="sng" noProof="0" dirty="0">
                          <a:solidFill>
                            <a:srgbClr val="0000FF"/>
                          </a:solidFill>
                          <a:sym typeface="+mn-ea"/>
                        </a:rPr>
                        <a:t>2 923</a:t>
                      </a:r>
                      <a:endParaRPr lang="bg-BG" altLang="en-US" sz="3000" u="sng" noProof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>
                          <a:solidFill>
                            <a:schemeClr val="tx1"/>
                          </a:solidFill>
                        </a:rPr>
                        <a:t>Преход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noProof="0" dirty="0"/>
                        <a:t>Неприложимо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g-BG" altLang="en-US" sz="3000" noProof="0" dirty="0"/>
                        <a:t>Неприложимо</a:t>
                      </a: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068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g-BG" altLang="en-US" sz="3000" noProof="0" dirty="0"/>
                        <a:t>КФ</a:t>
                      </a:r>
                    </a:p>
                  </a:txBody>
                  <a:tcPr anchor="ctr">
                    <a:solidFill>
                      <a:srgbClr val="9DD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bg-BG" altLang="en-US" sz="3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3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1 667</a:t>
                      </a:r>
                    </a:p>
                  </a:txBody>
                  <a:tcPr marL="68580" marR="68580" marT="0" marB="0" anchor="ctr">
                    <a:solidFill>
                      <a:srgbClr val="C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3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 промяна</a:t>
                      </a:r>
                    </a:p>
                  </a:txBody>
                  <a:tcPr marL="68580" marR="68580" marT="0" marB="0" anchor="ctr">
                    <a:solidFill>
                      <a:srgbClr val="C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74995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8A35F8-9B41-4BAD-EDBC-8A1679D01627}"/>
              </a:ext>
            </a:extLst>
          </p:cNvPr>
          <p:cNvSpPr txBox="1"/>
          <p:nvPr/>
        </p:nvSpPr>
        <p:spPr>
          <a:xfrm>
            <a:off x="12660923" y="61858"/>
            <a:ext cx="5383236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Предложение за ревизия в междинната стойност на показател (2024)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49ED78-58CA-51A5-7E86-5B656D8D6EBB}"/>
              </a:ext>
            </a:extLst>
          </p:cNvPr>
          <p:cNvSpPr txBox="1"/>
          <p:nvPr/>
        </p:nvSpPr>
        <p:spPr>
          <a:xfrm>
            <a:off x="292417" y="8141404"/>
            <a:ext cx="17521726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bg-BG" altLang="en-US" sz="4000" b="1" dirty="0">
                <a:solidFill>
                  <a:srgbClr val="FFFF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Изменението е за отстраняване на техническа грешка и не влияе върху постигането на междинната стойност към 31.12.2024 г. (2 923 + 1 667 = 4 590)</a:t>
            </a:r>
            <a:endParaRPr lang="en-US" altLang="en-US" sz="4000" b="1" dirty="0">
              <a:solidFill>
                <a:srgbClr val="FFFF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4533F-B246-2E80-DBD2-37730C56E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0" y="0"/>
            <a:ext cx="5363211" cy="26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9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19*695"/>
  <p:tag name="TABLE_ENDDRAG_RECT" val="20*188*1419*6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19*695"/>
  <p:tag name="TABLE_ENDDRAG_RECT" val="20*188*1419*6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19*695"/>
  <p:tag name="TABLE_ENDDRAG_RECT" val="20*188*1419*6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19*695"/>
  <p:tag name="TABLE_ENDDRAG_RECT" val="20*188*1419*6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19*695"/>
  <p:tag name="TABLE_ENDDRAG_RECT" val="20*188*1419*695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1151</Words>
  <Application>Microsoft Office PowerPoint</Application>
  <PresentationFormat>Custom</PresentationFormat>
  <Paragraphs>185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League Spartan</vt:lpstr>
      <vt:lpstr>Libre Baskerville</vt:lpstr>
      <vt:lpstr>Calibri</vt:lpstr>
      <vt:lpstr>Corbel</vt:lpstr>
      <vt:lpstr>Wingdings</vt:lpstr>
      <vt:lpstr>Wingdings 2</vt:lpstr>
      <vt:lpstr>Arial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Simeonova</dc:creator>
  <cp:lastModifiedBy>OPOS BG64</cp:lastModifiedBy>
  <cp:revision>473</cp:revision>
  <dcterms:created xsi:type="dcterms:W3CDTF">2025-02-17T07:49:16Z</dcterms:created>
  <dcterms:modified xsi:type="dcterms:W3CDTF">2025-03-06T12:15:41Z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2A57285A3812401CAAE14CB7E21A4F00_12</vt:lpwstr>
  </property>
  <property fmtid="{D5CDD505-2E9C-101B-9397-08002B2CF9AE}" pid="3" name="KSOProductBuildVer">
    <vt:lpwstr>1033-12.2.0.19805</vt:lpwstr>
  </property>
</Properties>
</file>