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91" r:id="rId2"/>
    <p:sldId id="292" r:id="rId3"/>
    <p:sldId id="293" r:id="rId4"/>
    <p:sldId id="294" r:id="rId5"/>
    <p:sldId id="287" r:id="rId6"/>
    <p:sldId id="274" r:id="rId7"/>
  </p:sldIdLst>
  <p:sldSz cx="18288000" cy="10287000"/>
  <p:notesSz cx="6858000" cy="9144000"/>
  <p:embeddedFontLst>
    <p:embeddedFont>
      <p:font typeface="Bahnschrift SemiBold Condensed" panose="020B0502040204020203" pitchFamily="34" charset="0"/>
      <p:bold r:id="rId9"/>
    </p:embeddedFont>
    <p:embeddedFont>
      <p:font typeface="League Spartan" panose="020B0604020202020204" charset="0"/>
      <p:regular r:id="rId10"/>
      <p:bold r:id="rId11"/>
    </p:embeddedFont>
    <p:embeddedFont>
      <p:font typeface="Libre Baskerville" panose="02000000000000000000" pitchFamily="2" charset="0"/>
      <p:regular r:id="rId12"/>
      <p:bold r:id="rId13"/>
      <p: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OS BG51" initials="OB" lastIdx="1" clrIdx="0">
    <p:extLst>
      <p:ext uri="{19B8F6BF-5375-455C-9EA6-DF929625EA0E}">
        <p15:presenceInfo xmlns:p15="http://schemas.microsoft.com/office/powerpoint/2012/main" userId="e90cd6b7fceb39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E488"/>
    <a:srgbClr val="90EC99"/>
    <a:srgbClr val="77D777"/>
    <a:srgbClr val="80DA80"/>
    <a:srgbClr val="2C7C58"/>
    <a:srgbClr val="4D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A7B871-1B43-42B7-8097-2AD4734AA12D}">
  <a:tblStyle styleId="{BFA7B871-1B43-42B7-8097-2AD4734AA1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50" autoAdjust="0"/>
  </p:normalViewPr>
  <p:slideViewPr>
    <p:cSldViewPr snapToGrid="0">
      <p:cViewPr varScale="1">
        <p:scale>
          <a:sx n="49" d="100"/>
          <a:sy n="49" d="100"/>
        </p:scale>
        <p:origin x="7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5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33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66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17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eufunds.bg/bg/opo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-35328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/>
          <p:nvPr/>
        </p:nvSpPr>
        <p:spPr>
          <a:xfrm>
            <a:off x="9729142" y="-426359"/>
            <a:ext cx="12243660" cy="1224360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19"/>
          <p:cNvSpPr txBox="1"/>
          <p:nvPr/>
        </p:nvSpPr>
        <p:spPr>
          <a:xfrm>
            <a:off x="446092" y="2840787"/>
            <a:ext cx="16638872" cy="52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defTabSz="457200">
              <a:buClrTx/>
            </a:pPr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ПРОЦЕДУРА </a:t>
            </a:r>
            <a:r>
              <a:rPr lang="ru-RU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„ПРОГРАМА ЗА ИЗГРАЖДАНЕ/ДОИЗГРАЖДАНЕ/РЕКОНСТРУКЦИЯ НА ВОДОСНАБДИТЕЛНИ И КАНАЛИЗАЦИОННИ СИСТЕМИ, ВКЛЮЧИТЕЛНО И ПСОВ ЗА АГЛОМЕРАЦИИ МЕЖДУ 5 000 И 10 000 ЕКВ. Ж.” </a:t>
            </a:r>
          </a:p>
          <a:p>
            <a:pPr lvl="0" defTabSz="457200">
              <a:buClrTx/>
            </a:pPr>
            <a:endParaRPr lang="bg-BG" b="1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defTabSz="457200">
              <a:buClrTx/>
            </a:pPr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1 „Води“ на</a:t>
            </a:r>
            <a:r>
              <a:rPr lang="en-US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ПОС 2021-2027 г.</a:t>
            </a:r>
            <a:endParaRPr sz="5400" b="1" dirty="0"/>
          </a:p>
        </p:txBody>
      </p:sp>
      <p:cxnSp>
        <p:nvCxnSpPr>
          <p:cNvPr id="249" name="Google Shape;249;p19"/>
          <p:cNvCxnSpPr/>
          <p:nvPr/>
        </p:nvCxnSpPr>
        <p:spPr>
          <a:xfrm>
            <a:off x="513833" y="7108444"/>
            <a:ext cx="8132100" cy="0"/>
          </a:xfrm>
          <a:prstGeom prst="straightConnector1">
            <a:avLst/>
          </a:prstGeom>
          <a:noFill/>
          <a:ln w="190500" cap="rnd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0" name="Google Shape;250;p19"/>
          <p:cNvGrpSpPr/>
          <p:nvPr/>
        </p:nvGrpSpPr>
        <p:grpSpPr>
          <a:xfrm>
            <a:off x="5061827" y="563807"/>
            <a:ext cx="269790" cy="270999"/>
            <a:chOff x="1813" y="0"/>
            <a:chExt cx="809173" cy="812800"/>
          </a:xfrm>
        </p:grpSpPr>
        <p:sp>
          <p:nvSpPr>
            <p:cNvPr id="251" name="Google Shape;25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9"/>
          <p:cNvGrpSpPr/>
          <p:nvPr/>
        </p:nvGrpSpPr>
        <p:grpSpPr>
          <a:xfrm>
            <a:off x="9855938" y="2816713"/>
            <a:ext cx="375267" cy="376949"/>
            <a:chOff x="1813" y="0"/>
            <a:chExt cx="809173" cy="812800"/>
          </a:xfrm>
        </p:grpSpPr>
        <p:sp>
          <p:nvSpPr>
            <p:cNvPr id="254" name="Google Shape;25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9"/>
          <p:cNvSpPr/>
          <p:nvPr/>
        </p:nvSpPr>
        <p:spPr>
          <a:xfrm>
            <a:off x="3991621" y="8928908"/>
            <a:ext cx="4654312" cy="465429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9"/>
          <p:cNvGrpSpPr/>
          <p:nvPr/>
        </p:nvGrpSpPr>
        <p:grpSpPr>
          <a:xfrm>
            <a:off x="9541087" y="699307"/>
            <a:ext cx="187634" cy="188475"/>
            <a:chOff x="1813" y="0"/>
            <a:chExt cx="809173" cy="812800"/>
          </a:xfrm>
        </p:grpSpPr>
        <p:sp>
          <p:nvSpPr>
            <p:cNvPr id="261" name="Google Shape;26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9364510" y="9258300"/>
            <a:ext cx="269790" cy="270999"/>
            <a:chOff x="1813" y="0"/>
            <a:chExt cx="809173" cy="812800"/>
          </a:xfrm>
        </p:grpSpPr>
        <p:sp>
          <p:nvSpPr>
            <p:cNvPr id="264" name="Google Shape;26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4579883" y="2598948"/>
            <a:ext cx="375153" cy="376835"/>
            <a:chOff x="1813" y="0"/>
            <a:chExt cx="809173" cy="812800"/>
          </a:xfrm>
        </p:grpSpPr>
        <p:sp>
          <p:nvSpPr>
            <p:cNvPr id="267" name="Google Shape;267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2090564" y="2211697"/>
            <a:ext cx="226448" cy="227463"/>
            <a:chOff x="1813" y="0"/>
            <a:chExt cx="809173" cy="812800"/>
          </a:xfrm>
        </p:grpSpPr>
        <p:sp>
          <p:nvSpPr>
            <p:cNvPr id="270" name="Google Shape;270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7041064" y="8284050"/>
            <a:ext cx="187634" cy="188475"/>
            <a:chOff x="1813" y="0"/>
            <a:chExt cx="809173" cy="812800"/>
          </a:xfrm>
        </p:grpSpPr>
        <p:sp>
          <p:nvSpPr>
            <p:cNvPr id="273" name="Google Shape;273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6B214A-D45E-3030-A5AA-B79E8E6686F7}"/>
              </a:ext>
            </a:extLst>
          </p:cNvPr>
          <p:cNvSpPr txBox="1"/>
          <p:nvPr/>
        </p:nvSpPr>
        <p:spPr>
          <a:xfrm>
            <a:off x="11626223" y="8290676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09.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04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.202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49EDBA0-D5D2-18EC-CFBB-1B4A5973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" y="31650"/>
            <a:ext cx="1730839" cy="177841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EFEA8E8-EF02-5D71-630A-9EF01A21A5AF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D5079A4-DE19-B757-3E0D-339A612F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705C34-7A03-9431-B0ED-B52A683C9DFF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93568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-4638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78F6C1-A78F-445B-33F5-2A2F509E4C45}"/>
              </a:ext>
            </a:extLst>
          </p:cNvPr>
          <p:cNvSpPr/>
          <p:nvPr/>
        </p:nvSpPr>
        <p:spPr>
          <a:xfrm>
            <a:off x="752485" y="2298549"/>
            <a:ext cx="5497509" cy="7860043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7313" algn="just">
              <a:tabLst>
                <a:tab pos="536575" algn="l"/>
                <a:tab pos="5110163" algn="l"/>
              </a:tabLst>
            </a:pPr>
            <a:endParaRPr lang="bg-BG" sz="2600" b="1" dirty="0">
              <a:solidFill>
                <a:srgbClr val="FFFFEB"/>
              </a:solidFill>
              <a:latin typeface="+mn-lt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6853683" y="360141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ЦЕЛ И ОЧАКВАНИ РЕЗУЛТАТИ</a:t>
            </a:r>
            <a:endParaRPr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1697C-5488-4635-691C-5499E3E69547}"/>
              </a:ext>
            </a:extLst>
          </p:cNvPr>
          <p:cNvSpPr/>
          <p:nvPr/>
        </p:nvSpPr>
        <p:spPr>
          <a:xfrm>
            <a:off x="8781143" y="2298549"/>
            <a:ext cx="4973139" cy="7860043"/>
          </a:xfrm>
          <a:prstGeom prst="rect">
            <a:avLst/>
          </a:prstGeom>
          <a:solidFill>
            <a:srgbClr val="2C7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endParaRPr lang="bg-BG" sz="2600" b="1" dirty="0">
              <a:solidFill>
                <a:srgbClr val="FFFFEB"/>
              </a:solidFill>
            </a:endParaRPr>
          </a:p>
          <a:p>
            <a:pPr marL="631825" indent="-457200">
              <a:buFontTx/>
              <a:buChar char="-"/>
            </a:pPr>
            <a:endParaRPr lang="ru-RU" sz="2600" b="1" dirty="0">
              <a:solidFill>
                <a:srgbClr val="FFFFE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A2AFB-6619-DA15-88CD-34820AC5D643}"/>
              </a:ext>
            </a:extLst>
          </p:cNvPr>
          <p:cNvSpPr/>
          <p:nvPr/>
        </p:nvSpPr>
        <p:spPr>
          <a:xfrm>
            <a:off x="13919200" y="2299954"/>
            <a:ext cx="4290643" cy="7860045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CA1FA-E7FB-F56D-2ABA-AD2E48E3F4C9}"/>
              </a:ext>
            </a:extLst>
          </p:cNvPr>
          <p:cNvSpPr/>
          <p:nvPr/>
        </p:nvSpPr>
        <p:spPr>
          <a:xfrm>
            <a:off x="226837" y="3805979"/>
            <a:ext cx="360730" cy="4265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ЦЕЛ</a:t>
            </a:r>
            <a:endParaRPr lang="bg-BG" sz="32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A6FF7-0384-D903-34F4-01EA2D40FDBE}"/>
              </a:ext>
            </a:extLst>
          </p:cNvPr>
          <p:cNvSpPr/>
          <p:nvPr/>
        </p:nvSpPr>
        <p:spPr>
          <a:xfrm>
            <a:off x="6328151" y="5249484"/>
            <a:ext cx="2438643" cy="886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РЕЗУЛТАТИ</a:t>
            </a:r>
            <a:endParaRPr lang="bg-BG" sz="30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8EC582-1527-3D77-E9AD-65B8E6B1D59F}"/>
              </a:ext>
            </a:extLst>
          </p:cNvPr>
          <p:cNvCxnSpPr>
            <a:cxnSpLocks/>
          </p:cNvCxnSpPr>
          <p:nvPr/>
        </p:nvCxnSpPr>
        <p:spPr>
          <a:xfrm>
            <a:off x="6366433" y="6097320"/>
            <a:ext cx="2167967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968093E-8066-DEF2-8FB5-F98FFCA3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" y="4638"/>
            <a:ext cx="1730839" cy="17784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7CCC77C-BFBE-FB2E-D0D8-9DA10509E274}"/>
              </a:ext>
            </a:extLst>
          </p:cNvPr>
          <p:cNvGrpSpPr/>
          <p:nvPr/>
        </p:nvGrpSpPr>
        <p:grpSpPr>
          <a:xfrm>
            <a:off x="16273093" y="-70644"/>
            <a:ext cx="2059078" cy="1637594"/>
            <a:chOff x="16273093" y="-70644"/>
            <a:chExt cx="2059078" cy="16375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502C06-BF03-A370-4589-A69B340A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A1A2A6-AED6-25D5-E231-9FE2D513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4FFA21CA-C1F9-C7C4-6C47-602F211B1B3A}"/>
              </a:ext>
            </a:extLst>
          </p:cNvPr>
          <p:cNvSpPr txBox="1"/>
          <p:nvPr/>
        </p:nvSpPr>
        <p:spPr>
          <a:xfrm>
            <a:off x="876299" y="2826873"/>
            <a:ext cx="4900387" cy="631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Изпълнение на нормативно установени задължения на Република България за постигане на  съответствие на 10 агломерации с над 5 000 екв.</a:t>
            </a:r>
            <a:r>
              <a:rPr lang="en-US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ж. в консолидирани райони на ВиК оператори с изискванията на Директива на Съвета от 21 май 1991 година за пречистването на градските отпадъчни води (Директива 91/271/ЕИО)</a:t>
            </a:r>
          </a:p>
        </p:txBody>
      </p:sp>
      <p:sp>
        <p:nvSpPr>
          <p:cNvPr id="17" name="Google Shape;653;p36">
            <a:extLst>
              <a:ext uri="{FF2B5EF4-FFF2-40B4-BE49-F238E27FC236}">
                <a16:creationId xmlns:a16="http://schemas.microsoft.com/office/drawing/2014/main" id="{EFA990F9-C1A0-B104-C0A3-2DF36C5DA55C}"/>
              </a:ext>
            </a:extLst>
          </p:cNvPr>
          <p:cNvSpPr txBox="1"/>
          <p:nvPr/>
        </p:nvSpPr>
        <p:spPr>
          <a:xfrm>
            <a:off x="8931712" y="2826873"/>
            <a:ext cx="4639145" cy="671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Подпомагане достигането на съответствие с изискванията на Директива 91/271/ЕИО, съответно  изпълнение на основни мерки в ПУРБ, в унисон с Директива 2000/60/ЕО (Рамковата директива по водите) и допълващо – с Директива (ЕС) 2020/2184 (относно качеството на питейните води|. </a:t>
            </a:r>
          </a:p>
        </p:txBody>
      </p:sp>
      <p:sp>
        <p:nvSpPr>
          <p:cNvPr id="19" name="Google Shape;653;p36">
            <a:extLst>
              <a:ext uri="{FF2B5EF4-FFF2-40B4-BE49-F238E27FC236}">
                <a16:creationId xmlns:a16="http://schemas.microsoft.com/office/drawing/2014/main" id="{1A1274D6-E531-17E1-689A-A7D59E8B5A3F}"/>
              </a:ext>
            </a:extLst>
          </p:cNvPr>
          <p:cNvSpPr txBox="1"/>
          <p:nvPr/>
        </p:nvSpPr>
        <p:spPr>
          <a:xfrm>
            <a:off x="14084088" y="2826873"/>
            <a:ext cx="397707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8288">
              <a:spcBef>
                <a:spcPts val="1200"/>
              </a:spcBef>
              <a:buClr>
                <a:srgbClr val="FFFFFF"/>
              </a:buClr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Принос към целите за увеличаване на:</a:t>
            </a: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новия или подобрен капацитет за пречистване на отпадъчни води </a:t>
            </a: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броя жители, свързани към поне вторично пречистване на отпадъчни води;</a:t>
            </a: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броя жители, свързани към подобрено обществено водоснабдяване</a:t>
            </a:r>
          </a:p>
        </p:txBody>
      </p:sp>
    </p:spTree>
    <p:extLst>
      <p:ext uri="{BB962C8B-B14F-4D97-AF65-F5344CB8AC3E}">
        <p14:creationId xmlns:p14="http://schemas.microsoft.com/office/powerpoint/2010/main" val="7410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13547" y="0"/>
            <a:ext cx="18288000" cy="10438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36"/>
          <p:cNvGrpSpPr/>
          <p:nvPr/>
        </p:nvGrpSpPr>
        <p:grpSpPr>
          <a:xfrm>
            <a:off x="5715192" y="3189131"/>
            <a:ext cx="4516864" cy="7097869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653;p36">
            <a:extLst>
              <a:ext uri="{FF2B5EF4-FFF2-40B4-BE49-F238E27FC236}">
                <a16:creationId xmlns:a16="http://schemas.microsoft.com/office/drawing/2014/main" id="{E484949C-6AC8-FFAE-FC2A-52DBCA9C328D}"/>
              </a:ext>
            </a:extLst>
          </p:cNvPr>
          <p:cNvSpPr txBox="1"/>
          <p:nvPr/>
        </p:nvSpPr>
        <p:spPr>
          <a:xfrm>
            <a:off x="5939162" y="5683846"/>
            <a:ext cx="4279289" cy="167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Неприложимо</a:t>
            </a:r>
          </a:p>
          <a:p>
            <a:pPr lvl="0">
              <a:spcBef>
                <a:spcPts val="1200"/>
              </a:spcBef>
              <a:buClr>
                <a:srgbClr val="FFFFFF"/>
              </a:buClr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grpSp>
        <p:nvGrpSpPr>
          <p:cNvPr id="630" name="Google Shape;630;p36"/>
          <p:cNvGrpSpPr/>
          <p:nvPr/>
        </p:nvGrpSpPr>
        <p:grpSpPr>
          <a:xfrm>
            <a:off x="13786994" y="3385401"/>
            <a:ext cx="4407099" cy="6901599"/>
            <a:chOff x="0" y="-147098"/>
            <a:chExt cx="1193672" cy="1674675"/>
          </a:xfrm>
        </p:grpSpPr>
        <p:sp>
          <p:nvSpPr>
            <p:cNvPr id="631" name="Google Shape;631;p36"/>
            <p:cNvSpPr/>
            <p:nvPr/>
          </p:nvSpPr>
          <p:spPr>
            <a:xfrm>
              <a:off x="262890" y="-147098"/>
              <a:ext cx="930782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32" name="Google Shape;632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36"/>
          <p:cNvGrpSpPr/>
          <p:nvPr/>
        </p:nvGrpSpPr>
        <p:grpSpPr>
          <a:xfrm>
            <a:off x="10143577" y="3173688"/>
            <a:ext cx="4599313" cy="7113312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1029489" y="5294709"/>
            <a:ext cx="352038" cy="353616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6"/>
          <p:cNvGrpSpPr/>
          <p:nvPr/>
        </p:nvGrpSpPr>
        <p:grpSpPr>
          <a:xfrm>
            <a:off x="40441" y="3369958"/>
            <a:ext cx="5771793" cy="6917042"/>
            <a:chOff x="0" y="-147097"/>
            <a:chExt cx="1238666" cy="1674675"/>
          </a:xfrm>
        </p:grpSpPr>
        <p:sp>
          <p:nvSpPr>
            <p:cNvPr id="640" name="Google Shape;640;p36"/>
            <p:cNvSpPr/>
            <p:nvPr/>
          </p:nvSpPr>
          <p:spPr>
            <a:xfrm>
              <a:off x="20311" y="-147097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36"/>
          <p:cNvSpPr/>
          <p:nvPr/>
        </p:nvSpPr>
        <p:spPr>
          <a:xfrm>
            <a:off x="6541204" y="47896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7" name="Google Shape;647;p36"/>
          <p:cNvCxnSpPr>
            <a:cxnSpLocks/>
          </p:cNvCxnSpPr>
          <p:nvPr/>
        </p:nvCxnSpPr>
        <p:spPr>
          <a:xfrm>
            <a:off x="6683483" y="4908491"/>
            <a:ext cx="6818278" cy="3065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36"/>
          <p:cNvCxnSpPr>
            <a:cxnSpLocks/>
          </p:cNvCxnSpPr>
          <p:nvPr/>
        </p:nvCxnSpPr>
        <p:spPr>
          <a:xfrm>
            <a:off x="13381928" y="4916311"/>
            <a:ext cx="4285068" cy="2283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0" name="Google Shape;650;p36"/>
          <p:cNvSpPr txBox="1"/>
          <p:nvPr/>
        </p:nvSpPr>
        <p:spPr>
          <a:xfrm>
            <a:off x="1053884" y="3740430"/>
            <a:ext cx="3917122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БЕНЕФИЦИЕНТИ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348249" y="5142222"/>
            <a:ext cx="5146268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lvl="0" indent="-4445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Варна (Девня и Долни Чифлик)</a:t>
            </a:r>
          </a:p>
          <a:p>
            <a:pPr marL="444500" lvl="0" indent="-4445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Добрич (Генерал Тошево)</a:t>
            </a:r>
          </a:p>
          <a:p>
            <a:pPr marL="444500" lvl="0" indent="-4445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Кърджали ( Крумовград)</a:t>
            </a:r>
          </a:p>
          <a:p>
            <a:pPr marL="444500" lvl="0" indent="-4445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Пловдив ( Рогош-Скутаре и Съединение)</a:t>
            </a:r>
          </a:p>
          <a:p>
            <a:pPr marL="444500" lvl="0" indent="-4445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Сливен (Котел)</a:t>
            </a:r>
          </a:p>
          <a:p>
            <a:pPr marL="444500" lvl="0" indent="-4445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Смолян (Девин) </a:t>
            </a:r>
          </a:p>
          <a:p>
            <a:pPr marL="444500" lvl="0" indent="-4445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Стара Загора (Гълъбово и Павел Баня)“</a:t>
            </a:r>
            <a:endParaRPr lang="bg-BG" sz="2500" b="1" i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0274714" y="3508198"/>
            <a:ext cx="4409241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СРОК ЗА ОБЯВЯВАНЕ И КАНДИДАТСТВАНЕ</a:t>
            </a: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6686458" y="3785034"/>
            <a:ext cx="253238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ПАРТНЬОРИ</a:t>
            </a:r>
          </a:p>
        </p:txBody>
      </p:sp>
      <p:sp>
        <p:nvSpPr>
          <p:cNvPr id="5" name="Google Shape;650;p36">
            <a:extLst>
              <a:ext uri="{FF2B5EF4-FFF2-40B4-BE49-F238E27FC236}">
                <a16:creationId xmlns:a16="http://schemas.microsoft.com/office/drawing/2014/main" id="{66D68BD5-0E7E-9A9F-7684-60556AFF9D34}"/>
              </a:ext>
            </a:extLst>
          </p:cNvPr>
          <p:cNvSpPr txBox="1"/>
          <p:nvPr/>
        </p:nvSpPr>
        <p:spPr>
          <a:xfrm>
            <a:off x="14681141" y="3458623"/>
            <a:ext cx="361500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bg-BG" sz="28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СРОК ЗА ИЗПЪЛНЕНИЕ НА ПРОЕКТА</a:t>
            </a:r>
          </a:p>
        </p:txBody>
      </p: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3915C345-EF3B-DFF8-E78D-94D26513E08C}"/>
              </a:ext>
            </a:extLst>
          </p:cNvPr>
          <p:cNvSpPr txBox="1"/>
          <p:nvPr/>
        </p:nvSpPr>
        <p:spPr>
          <a:xfrm>
            <a:off x="14888727" y="6126656"/>
            <a:ext cx="3174235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4625">
              <a:lnSpc>
                <a:spcPct val="105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 39 месеца, но не по-късно от 31.03.2029 г.</a:t>
            </a:r>
          </a:p>
        </p:txBody>
      </p: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E2BFA7F5-CCD1-94C2-A314-8F1E3D533F0A}"/>
              </a:ext>
            </a:extLst>
          </p:cNvPr>
          <p:cNvSpPr txBox="1"/>
          <p:nvPr/>
        </p:nvSpPr>
        <p:spPr>
          <a:xfrm>
            <a:off x="7438170" y="557979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</a:t>
            </a: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ЕНЕФИЦИЕНТИ И СРОКОВЕ</a:t>
            </a:r>
            <a:endParaRPr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ED17D-95C3-6923-AB8A-BE0C01C6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1" y="0"/>
            <a:ext cx="1730839" cy="1778419"/>
          </a:xfrm>
          <a:prstGeom prst="rect">
            <a:avLst/>
          </a:prstGeom>
        </p:spPr>
      </p:pic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E4E4D40-9985-7BE9-7C0D-9A789FC7ED51}"/>
              </a:ext>
            </a:extLst>
          </p:cNvPr>
          <p:cNvSpPr/>
          <p:nvPr/>
        </p:nvSpPr>
        <p:spPr>
          <a:xfrm>
            <a:off x="390311" y="479231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43;p36">
            <a:extLst>
              <a:ext uri="{FF2B5EF4-FFF2-40B4-BE49-F238E27FC236}">
                <a16:creationId xmlns:a16="http://schemas.microsoft.com/office/drawing/2014/main" id="{F7FE1B5B-E6AC-D0A7-52E7-C657FA482FFD}"/>
              </a:ext>
            </a:extLst>
          </p:cNvPr>
          <p:cNvSpPr/>
          <p:nvPr/>
        </p:nvSpPr>
        <p:spPr>
          <a:xfrm>
            <a:off x="13262096" y="4824899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43;p36">
            <a:extLst>
              <a:ext uri="{FF2B5EF4-FFF2-40B4-BE49-F238E27FC236}">
                <a16:creationId xmlns:a16="http://schemas.microsoft.com/office/drawing/2014/main" id="{03814265-095A-159E-0ED6-B48E779C47E1}"/>
              </a:ext>
            </a:extLst>
          </p:cNvPr>
          <p:cNvSpPr/>
          <p:nvPr/>
        </p:nvSpPr>
        <p:spPr>
          <a:xfrm>
            <a:off x="17660422" y="4817597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647;p36">
            <a:extLst>
              <a:ext uri="{FF2B5EF4-FFF2-40B4-BE49-F238E27FC236}">
                <a16:creationId xmlns:a16="http://schemas.microsoft.com/office/drawing/2014/main" id="{E4FC9702-2DCE-E938-8F09-EB5917EE36A7}"/>
              </a:ext>
            </a:extLst>
          </p:cNvPr>
          <p:cNvCxnSpPr>
            <a:cxnSpLocks/>
          </p:cNvCxnSpPr>
          <p:nvPr/>
        </p:nvCxnSpPr>
        <p:spPr>
          <a:xfrm flipV="1">
            <a:off x="660326" y="4908491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050DB0-F0AB-42F9-1AF3-9607F76D27DD}"/>
              </a:ext>
            </a:extLst>
          </p:cNvPr>
          <p:cNvGrpSpPr/>
          <p:nvPr/>
        </p:nvGrpSpPr>
        <p:grpSpPr>
          <a:xfrm>
            <a:off x="16273093" y="91718"/>
            <a:ext cx="2059078" cy="1637594"/>
            <a:chOff x="16273093" y="-70644"/>
            <a:chExt cx="2059078" cy="163759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4CE2202-DEE5-9899-AE39-5C355922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C17C99C-FECF-0FF6-244E-64DF6916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42" name="Google Shape;653;p36">
            <a:extLst>
              <a:ext uri="{FF2B5EF4-FFF2-40B4-BE49-F238E27FC236}">
                <a16:creationId xmlns:a16="http://schemas.microsoft.com/office/drawing/2014/main" id="{657E4E61-78D8-EBF6-44DB-3179A67266AF}"/>
              </a:ext>
            </a:extLst>
          </p:cNvPr>
          <p:cNvSpPr txBox="1"/>
          <p:nvPr/>
        </p:nvSpPr>
        <p:spPr>
          <a:xfrm>
            <a:off x="10434493" y="4962104"/>
            <a:ext cx="4279289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  <a:spcBef>
                <a:spcPts val="1800"/>
              </a:spcBef>
            </a:pPr>
            <a:endParaRPr lang="bg-BG" sz="25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93663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Второ/ трето тримесечие  на 2025 г.</a:t>
            </a:r>
          </a:p>
          <a:p>
            <a:pPr marL="93663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Трето/четвърто тримесечие на 2025 г</a:t>
            </a:r>
          </a:p>
        </p:txBody>
      </p:sp>
    </p:spTree>
    <p:extLst>
      <p:ext uri="{BB962C8B-B14F-4D97-AF65-F5344CB8AC3E}">
        <p14:creationId xmlns:p14="http://schemas.microsoft.com/office/powerpoint/2010/main" val="29212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36"/>
          <p:cNvGrpSpPr/>
          <p:nvPr/>
        </p:nvGrpSpPr>
        <p:grpSpPr>
          <a:xfrm>
            <a:off x="13538710" y="1681020"/>
            <a:ext cx="4668507" cy="8605982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36"/>
          <p:cNvGrpSpPr/>
          <p:nvPr/>
        </p:nvGrpSpPr>
        <p:grpSpPr>
          <a:xfrm>
            <a:off x="4596479" y="1681020"/>
            <a:ext cx="9029982" cy="8605982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57151" y="1683976"/>
            <a:ext cx="4771312" cy="8603028"/>
            <a:chOff x="0" y="-47625"/>
            <a:chExt cx="1066495" cy="1724461"/>
          </a:xfrm>
        </p:grpSpPr>
        <p:sp>
          <p:nvSpPr>
            <p:cNvPr id="640" name="Google Shape;640;p36"/>
            <p:cNvSpPr/>
            <p:nvPr/>
          </p:nvSpPr>
          <p:spPr>
            <a:xfrm>
              <a:off x="9631" y="2161"/>
              <a:ext cx="1056864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36"/>
          <p:cNvSpPr txBox="1"/>
          <p:nvPr/>
        </p:nvSpPr>
        <p:spPr>
          <a:xfrm>
            <a:off x="5923749" y="494368"/>
            <a:ext cx="109288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БЮДЖЕТ И ДОПУСТИМИ ДЕЙНОСТИ</a:t>
            </a:r>
            <a:r>
              <a:rPr lang="ru-RU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lang="en-US" sz="4800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650" name="Google Shape;650;p36"/>
          <p:cNvSpPr txBox="1"/>
          <p:nvPr/>
        </p:nvSpPr>
        <p:spPr>
          <a:xfrm>
            <a:off x="958708" y="2123799"/>
            <a:ext cx="253238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БЮДЖЕТ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97699" y="3462014"/>
            <a:ext cx="4679719" cy="642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5000"/>
              </a:lnSpc>
              <a:buClr>
                <a:schemeClr val="bg1"/>
              </a:buClr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     363 500 000 лв.</a:t>
            </a:r>
          </a:p>
          <a:p>
            <a:pPr lvl="0">
              <a:lnSpc>
                <a:spcPct val="105000"/>
              </a:lnSpc>
              <a:buClr>
                <a:schemeClr val="bg1"/>
              </a:buClr>
            </a:pPr>
            <a:endParaRPr lang="bg-BG" sz="24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Варна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- 53 270 995 лв. </a:t>
            </a: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Добрич - 31 577 938 лв. </a:t>
            </a: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Кърджали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-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25 125 477 лв.</a:t>
            </a: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Пловдив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-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94 121 310 лв.</a:t>
            </a: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Сливен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-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34 582 175 лв.</a:t>
            </a: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Смолян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-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25 266 285 лв.</a:t>
            </a: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ВиК Стара Загора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- 99 555 820 лв. </a:t>
            </a:r>
          </a:p>
          <a:p>
            <a:pPr lvl="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</a:pPr>
            <a:endParaRPr lang="bg-BG" sz="24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lvl="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	Собствен принос 12%</a:t>
            </a: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3688194" y="2123799"/>
            <a:ext cx="4579492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ДОПУСТИМИ РАЗХОДИ</a:t>
            </a:r>
          </a:p>
        </p:txBody>
      </p:sp>
      <p:sp>
        <p:nvSpPr>
          <p:cNvPr id="12" name="Google Shape;653;p36">
            <a:extLst>
              <a:ext uri="{FF2B5EF4-FFF2-40B4-BE49-F238E27FC236}">
                <a16:creationId xmlns:a16="http://schemas.microsoft.com/office/drawing/2014/main" id="{B35C9BB1-EA18-484F-8CC2-394A844C422D}"/>
              </a:ext>
            </a:extLst>
          </p:cNvPr>
          <p:cNvSpPr txBox="1"/>
          <p:nvPr/>
        </p:nvSpPr>
        <p:spPr>
          <a:xfrm>
            <a:off x="13748900" y="3456307"/>
            <a:ext cx="4579492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СМР;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Разходи за услуги; 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Разходи за такси;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Разходи за материални активи;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Разходи за нематериални активи;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Непреки разходи  </a:t>
            </a:r>
            <a:endParaRPr lang="bg-BG" sz="18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6382473" y="2125104"/>
            <a:ext cx="548193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ДОПУСТИМИ ДЕЙНОСТИ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4CC47-4335-E03F-A46A-10EAC505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" y="46381"/>
            <a:ext cx="1730839" cy="177841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ADC27F0-D249-F0F9-2A33-4750B8A32826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34EED0-6658-8763-9AD2-DA0001EC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6A1F6F6-4808-9737-A159-840FAF49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31" name="Google Shape;643;p36">
            <a:extLst>
              <a:ext uri="{FF2B5EF4-FFF2-40B4-BE49-F238E27FC236}">
                <a16:creationId xmlns:a16="http://schemas.microsoft.com/office/drawing/2014/main" id="{8FD6169F-C101-9134-4D43-5F1C0E991BA3}"/>
              </a:ext>
            </a:extLst>
          </p:cNvPr>
          <p:cNvSpPr/>
          <p:nvPr/>
        </p:nvSpPr>
        <p:spPr>
          <a:xfrm>
            <a:off x="6541204" y="294180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43;p36">
            <a:extLst>
              <a:ext uri="{FF2B5EF4-FFF2-40B4-BE49-F238E27FC236}">
                <a16:creationId xmlns:a16="http://schemas.microsoft.com/office/drawing/2014/main" id="{7DD86414-7B1A-6AC3-9266-4D02A43A2EE6}"/>
              </a:ext>
            </a:extLst>
          </p:cNvPr>
          <p:cNvSpPr/>
          <p:nvPr/>
        </p:nvSpPr>
        <p:spPr>
          <a:xfrm>
            <a:off x="390311" y="294446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43;p36">
            <a:extLst>
              <a:ext uri="{FF2B5EF4-FFF2-40B4-BE49-F238E27FC236}">
                <a16:creationId xmlns:a16="http://schemas.microsoft.com/office/drawing/2014/main" id="{ECD4F647-7F58-F9B3-6313-B8EEAA23172C}"/>
              </a:ext>
            </a:extLst>
          </p:cNvPr>
          <p:cNvSpPr/>
          <p:nvPr/>
        </p:nvSpPr>
        <p:spPr>
          <a:xfrm>
            <a:off x="13262096" y="293670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8E1914D-4418-8493-F96D-B72CD4F542CF}"/>
              </a:ext>
            </a:extLst>
          </p:cNvPr>
          <p:cNvSpPr/>
          <p:nvPr/>
        </p:nvSpPr>
        <p:spPr>
          <a:xfrm>
            <a:off x="17660422" y="292940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647;p36">
            <a:extLst>
              <a:ext uri="{FF2B5EF4-FFF2-40B4-BE49-F238E27FC236}">
                <a16:creationId xmlns:a16="http://schemas.microsoft.com/office/drawing/2014/main" id="{E82DDE5B-AEA5-1707-C7BE-A04325486345}"/>
              </a:ext>
            </a:extLst>
          </p:cNvPr>
          <p:cNvCxnSpPr>
            <a:cxnSpLocks/>
          </p:cNvCxnSpPr>
          <p:nvPr/>
        </p:nvCxnSpPr>
        <p:spPr>
          <a:xfrm>
            <a:off x="6628581" y="3056180"/>
            <a:ext cx="6818278" cy="0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648;p36">
            <a:extLst>
              <a:ext uri="{FF2B5EF4-FFF2-40B4-BE49-F238E27FC236}">
                <a16:creationId xmlns:a16="http://schemas.microsoft.com/office/drawing/2014/main" id="{D4A48203-E79B-48EB-DF2E-0335844F959E}"/>
              </a:ext>
            </a:extLst>
          </p:cNvPr>
          <p:cNvCxnSpPr>
            <a:cxnSpLocks/>
          </p:cNvCxnSpPr>
          <p:nvPr/>
        </p:nvCxnSpPr>
        <p:spPr>
          <a:xfrm>
            <a:off x="13327026" y="3064000"/>
            <a:ext cx="4570663" cy="1308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647;p36">
            <a:extLst>
              <a:ext uri="{FF2B5EF4-FFF2-40B4-BE49-F238E27FC236}">
                <a16:creationId xmlns:a16="http://schemas.microsoft.com/office/drawing/2014/main" id="{9F0362FB-841F-6B60-27B0-4918850E1347}"/>
              </a:ext>
            </a:extLst>
          </p:cNvPr>
          <p:cNvCxnSpPr>
            <a:cxnSpLocks/>
          </p:cNvCxnSpPr>
          <p:nvPr/>
        </p:nvCxnSpPr>
        <p:spPr>
          <a:xfrm flipV="1">
            <a:off x="605424" y="3056180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653;p36">
            <a:extLst>
              <a:ext uri="{FF2B5EF4-FFF2-40B4-BE49-F238E27FC236}">
                <a16:creationId xmlns:a16="http://schemas.microsoft.com/office/drawing/2014/main" id="{AF001C21-311F-DAF7-7AB2-1CE9F85FF8AC}"/>
              </a:ext>
            </a:extLst>
          </p:cNvPr>
          <p:cNvSpPr txBox="1"/>
          <p:nvPr/>
        </p:nvSpPr>
        <p:spPr>
          <a:xfrm>
            <a:off x="4928701" y="3545055"/>
            <a:ext cx="8645015" cy="614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3538" lvl="0" indent="-363538">
              <a:lnSpc>
                <a:spcPct val="114000"/>
              </a:lnSpc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Подготовка на проекта, анализ на остойностяване</a:t>
            </a:r>
          </a:p>
          <a:p>
            <a:pPr marL="363538" lvl="0" indent="-363538">
              <a:lnSpc>
                <a:spcPct val="114000"/>
              </a:lnSpc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Проектиране, надзор, процедури по ЗУТ, ЗООС, придобиване на вещни права;</a:t>
            </a:r>
          </a:p>
          <a:p>
            <a:pPr marL="363538" lvl="0" indent="-363538">
              <a:lnSpc>
                <a:spcPct val="114000"/>
              </a:lnSpc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Изграждане или реконструкция на ВиК инфраструктура (и съпътстваща инфраструктура);</a:t>
            </a:r>
          </a:p>
          <a:p>
            <a:pPr marL="363538" lvl="0" indent="-363538">
              <a:lnSpc>
                <a:spcPct val="114000"/>
              </a:lnSpc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Организация, управление, видимост и</a:t>
            </a:r>
            <a:r>
              <a:rPr lang="en-US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комуникация и подготовка на тръжни документи</a:t>
            </a:r>
          </a:p>
        </p:txBody>
      </p:sp>
    </p:spTree>
    <p:extLst>
      <p:ext uri="{BB962C8B-B14F-4D97-AF65-F5344CB8AC3E}">
        <p14:creationId xmlns:p14="http://schemas.microsoft.com/office/powerpoint/2010/main" val="410279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-1" y="-1666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6920448" y="752282"/>
            <a:ext cx="269790" cy="270999"/>
            <a:chOff x="1813" y="0"/>
            <a:chExt cx="809173" cy="812800"/>
          </a:xfrm>
        </p:grpSpPr>
        <p:sp>
          <p:nvSpPr>
            <p:cNvPr id="90" name="Google Shape;9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11386958" y="4395881"/>
            <a:ext cx="5891144" cy="589111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17380579" y="8740432"/>
            <a:ext cx="375267" cy="376949"/>
            <a:chOff x="1813" y="0"/>
            <a:chExt cx="809173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1386958" y="563807"/>
            <a:ext cx="187634" cy="188475"/>
            <a:chOff x="1813" y="0"/>
            <a:chExt cx="809173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3843037" y="2118802"/>
            <a:ext cx="269790" cy="270999"/>
            <a:chOff x="1813" y="0"/>
            <a:chExt cx="809173" cy="812800"/>
          </a:xfrm>
        </p:grpSpPr>
        <p:sp>
          <p:nvSpPr>
            <p:cNvPr id="107" name="Google Shape;10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556D82B0-518C-698D-7E3A-6141BEEF91E7}"/>
              </a:ext>
            </a:extLst>
          </p:cNvPr>
          <p:cNvSpPr txBox="1"/>
          <p:nvPr/>
        </p:nvSpPr>
        <p:spPr>
          <a:xfrm>
            <a:off x="444124" y="2001446"/>
            <a:ext cx="10891595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ГЛАСУВАНЕ НА ПРЕДЛОЖЕНИЕ ЗА МЕТОДИКА И КРИТЕРИИ ЗА ОЦЕНКА НА ПРОЕКТНИ ПРЕДЛОЖЕНИЯ ПО ПРОЦЕДУРА ЧРЕЗ ДИРЕКТНО ПРЕДОСТАВЯНЕ НА БФП </a:t>
            </a:r>
            <a:r>
              <a:rPr lang="bg-BG" sz="40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</a:t>
            </a:r>
            <a:r>
              <a:rPr lang="ru-RU" sz="40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ПРОГРАМА ЗА ИЗГРАЖДАНЕ /ДОИЗГРАЖДАНЕ/РЕКОНСТРУКЦИЯ НА ВОДОСНАБДИТЕЛНИ И КАНАЛИЗАЦИОННИ СИСТЕМИ, ВКЛЮЧИТЕЛНО И ПСОВ ЗА АГЛОМЕРАЦИИ МЕЖДУ 5 000 И 10 000 ЕКВ. Ж.” </a:t>
            </a:r>
            <a:r>
              <a:rPr lang="ru-RU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1 „ВОДИ“</a:t>
            </a:r>
            <a:endParaRPr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06DD85-C579-D967-AB1B-2BFFA6C4DD00}"/>
              </a:ext>
            </a:extLst>
          </p:cNvPr>
          <p:cNvSpPr txBox="1"/>
          <p:nvPr/>
        </p:nvSpPr>
        <p:spPr>
          <a:xfrm>
            <a:off x="11723420" y="6776936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04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.202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BE9E8F0-4221-CBCE-5F2D-67B56DC5E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727"/>
            <a:ext cx="1730839" cy="17784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7AE3EA8-C267-336F-B10E-0A548CDFB093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B1CE1D-57D1-7C29-4B8C-6B5F7C4D3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831C860-B53C-C8E5-2E84-F96C2FA57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64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31"/>
          <p:cNvGrpSpPr/>
          <p:nvPr/>
        </p:nvGrpSpPr>
        <p:grpSpPr>
          <a:xfrm>
            <a:off x="4291056" y="-180826"/>
            <a:ext cx="9705893" cy="10467826"/>
            <a:chOff x="0" y="-47625"/>
            <a:chExt cx="2556284" cy="2756958"/>
          </a:xfrm>
        </p:grpSpPr>
        <p:sp>
          <p:nvSpPr>
            <p:cNvPr id="523" name="Google Shape;523;p31"/>
            <p:cNvSpPr/>
            <p:nvPr/>
          </p:nvSpPr>
          <p:spPr>
            <a:xfrm>
              <a:off x="0" y="0"/>
              <a:ext cx="2556284" cy="2709333"/>
            </a:xfrm>
            <a:custGeom>
              <a:avLst/>
              <a:gdLst/>
              <a:ahLst/>
              <a:cxnLst/>
              <a:rect l="l" t="t" r="r" b="b"/>
              <a:pathLst>
                <a:path w="2556284" h="2709333" extrusionOk="0">
                  <a:moveTo>
                    <a:pt x="0" y="0"/>
                  </a:moveTo>
                  <a:lnTo>
                    <a:pt x="2556284" y="0"/>
                  </a:lnTo>
                  <a:lnTo>
                    <a:pt x="2556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</p:sp>
        <p:sp>
          <p:nvSpPr>
            <p:cNvPr id="524" name="Google Shape;524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5" name="Google Shape;525;p31"/>
          <p:cNvPicPr preferRelativeResize="0"/>
          <p:nvPr/>
        </p:nvPicPr>
        <p:blipFill rotWithShape="1">
          <a:blip r:embed="rId3">
            <a:alphaModFix amt="25000"/>
          </a:blip>
          <a:srcRect l="7605" r="7604"/>
          <a:stretch/>
        </p:blipFill>
        <p:spPr>
          <a:xfrm rot="5400000">
            <a:off x="4000499" y="290556"/>
            <a:ext cx="10287000" cy="970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7507" y="7863185"/>
            <a:ext cx="1292986" cy="12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1"/>
          <p:cNvSpPr txBox="1"/>
          <p:nvPr/>
        </p:nvSpPr>
        <p:spPr>
          <a:xfrm>
            <a:off x="4891651" y="3762375"/>
            <a:ext cx="85047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>
                <a:solidFill>
                  <a:srgbClr val="2C6E4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Благодаря за вниманието</a:t>
            </a:r>
            <a:endParaRPr sz="700" b="1" dirty="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28" name="Google Shape;528;p31"/>
          <p:cNvSpPr txBox="1"/>
          <p:nvPr/>
        </p:nvSpPr>
        <p:spPr>
          <a:xfrm>
            <a:off x="5703818" y="5540218"/>
            <a:ext cx="6880363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Ирена Пенчева, 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Главен директор на ГД ОПОС, МОСВ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https://www.eufunds.bg/bg/opos</a:t>
            </a: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dirty="0"/>
          </a:p>
        </p:txBody>
      </p:sp>
      <p:grpSp>
        <p:nvGrpSpPr>
          <p:cNvPr id="3" name="Google Shape;293;p21">
            <a:extLst>
              <a:ext uri="{FF2B5EF4-FFF2-40B4-BE49-F238E27FC236}">
                <a16:creationId xmlns:a16="http://schemas.microsoft.com/office/drawing/2014/main" id="{C8E527AE-F7E4-AC6B-A4BE-BCB66654D5ED}"/>
              </a:ext>
            </a:extLst>
          </p:cNvPr>
          <p:cNvGrpSpPr/>
          <p:nvPr/>
        </p:nvGrpSpPr>
        <p:grpSpPr>
          <a:xfrm>
            <a:off x="0" y="-516834"/>
            <a:ext cx="4291050" cy="10866784"/>
            <a:chOff x="0" y="-47625"/>
            <a:chExt cx="4816592" cy="1005734"/>
          </a:xfrm>
        </p:grpSpPr>
        <p:sp>
          <p:nvSpPr>
            <p:cNvPr id="4" name="Google Shape;294;p21">
              <a:extLst>
                <a:ext uri="{FF2B5EF4-FFF2-40B4-BE49-F238E27FC236}">
                  <a16:creationId xmlns:a16="http://schemas.microsoft.com/office/drawing/2014/main" id="{63D8CE68-D035-5A81-66F8-E5E8FC887B00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5" name="Google Shape;295;p21">
              <a:extLst>
                <a:ext uri="{FF2B5EF4-FFF2-40B4-BE49-F238E27FC236}">
                  <a16:creationId xmlns:a16="http://schemas.microsoft.com/office/drawing/2014/main" id="{E0ED4A89-2F55-2E7D-EE6E-8CF73743471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93;p21">
            <a:extLst>
              <a:ext uri="{FF2B5EF4-FFF2-40B4-BE49-F238E27FC236}">
                <a16:creationId xmlns:a16="http://schemas.microsoft.com/office/drawing/2014/main" id="{8BEE524F-01A9-97A9-F8E0-E7C91DE02A1A}"/>
              </a:ext>
            </a:extLst>
          </p:cNvPr>
          <p:cNvGrpSpPr/>
          <p:nvPr/>
        </p:nvGrpSpPr>
        <p:grpSpPr>
          <a:xfrm>
            <a:off x="13996950" y="-516834"/>
            <a:ext cx="4291050" cy="10803834"/>
            <a:chOff x="0" y="-47625"/>
            <a:chExt cx="4816592" cy="1005734"/>
          </a:xfrm>
        </p:grpSpPr>
        <p:sp>
          <p:nvSpPr>
            <p:cNvPr id="7" name="Google Shape;294;p21">
              <a:extLst>
                <a:ext uri="{FF2B5EF4-FFF2-40B4-BE49-F238E27FC236}">
                  <a16:creationId xmlns:a16="http://schemas.microsoft.com/office/drawing/2014/main" id="{2B7CC00E-A4AB-F195-C0B2-8263057CD025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8" name="Google Shape;295;p21">
              <a:extLst>
                <a:ext uri="{FF2B5EF4-FFF2-40B4-BE49-F238E27FC236}">
                  <a16:creationId xmlns:a16="http://schemas.microsoft.com/office/drawing/2014/main" id="{348653B0-EB00-BC9F-2D32-EA859F524E34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9BBBF2D-CA1B-883D-23FA-D0E3277CB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235"/>
            <a:ext cx="1730839" cy="17784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4F457BE-A9A7-7D17-CB68-3E1FA983D4E6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4A433C-33FA-7631-6632-0326BEE52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7044B0-1363-F7E8-5408-CD106F739563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538</Words>
  <Application>Microsoft Office PowerPoint</Application>
  <PresentationFormat>Custom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League Spartan</vt:lpstr>
      <vt:lpstr>Libre Baskerville</vt:lpstr>
      <vt:lpstr>Calibri</vt:lpstr>
      <vt:lpstr>Bahnschrift SemiBold Condensed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Albena Mircheva</dc:creator>
  <cp:lastModifiedBy>OPOS BG39</cp:lastModifiedBy>
  <cp:revision>83</cp:revision>
  <dcterms:modified xsi:type="dcterms:W3CDTF">2025-04-07T10:08:23Z</dcterms:modified>
</cp:coreProperties>
</file>