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88" r:id="rId2"/>
    <p:sldId id="291" r:id="rId3"/>
    <p:sldId id="292" r:id="rId4"/>
    <p:sldId id="293" r:id="rId5"/>
    <p:sldId id="287" r:id="rId6"/>
    <p:sldId id="274" r:id="rId7"/>
  </p:sldIdLst>
  <p:sldSz cx="18288000" cy="10287000"/>
  <p:notesSz cx="6858000" cy="9144000"/>
  <p:embeddedFontLst>
    <p:embeddedFont>
      <p:font typeface="Bahnschrift SemiBold Condensed" panose="020B0502040204020203" pitchFamily="34" charset="0"/>
      <p:bold r:id="rId9"/>
    </p:embeddedFont>
    <p:embeddedFont>
      <p:font typeface="League Spartan" panose="020B0604020202020204" charset="0"/>
      <p:regular r:id="rId10"/>
      <p:bold r:id="rId11"/>
    </p:embeddedFont>
    <p:embeddedFont>
      <p:font typeface="Libre Baskerville" panose="02000000000000000000" pitchFamily="2" charset="0"/>
      <p:regular r:id="rId12"/>
      <p:bold r:id="rId13"/>
      <p: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POS BG51" initials="OB" lastIdx="1" clrIdx="0">
    <p:extLst>
      <p:ext uri="{19B8F6BF-5375-455C-9EA6-DF929625EA0E}">
        <p15:presenceInfo xmlns:p15="http://schemas.microsoft.com/office/powerpoint/2012/main" userId="e90cd6b7fceb39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3F3F"/>
    <a:srgbClr val="95E488"/>
    <a:srgbClr val="90EC99"/>
    <a:srgbClr val="77D777"/>
    <a:srgbClr val="80DA80"/>
    <a:srgbClr val="2C7C58"/>
    <a:srgbClr val="4DB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A7B871-1B43-42B7-8097-2AD4734AA12D}">
  <a:tblStyle styleId="{BFA7B871-1B43-42B7-8097-2AD4734AA1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50" autoAdjust="0"/>
  </p:normalViewPr>
  <p:slideViewPr>
    <p:cSldViewPr snapToGrid="0">
      <p:cViewPr varScale="1">
        <p:scale>
          <a:sx n="49" d="100"/>
          <a:sy n="49" d="100"/>
        </p:scale>
        <p:origin x="7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852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433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66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4915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171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eufunds.bg/bg/opos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9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0" y="5616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9"/>
          <p:cNvSpPr/>
          <p:nvPr/>
        </p:nvSpPr>
        <p:spPr>
          <a:xfrm>
            <a:off x="9729142" y="-426359"/>
            <a:ext cx="12243660" cy="1224360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19"/>
          <p:cNvSpPr txBox="1"/>
          <p:nvPr/>
        </p:nvSpPr>
        <p:spPr>
          <a:xfrm>
            <a:off x="393534" y="3720791"/>
            <a:ext cx="12509465" cy="5293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defTabSz="457200">
              <a:buClrTx/>
            </a:pPr>
            <a:r>
              <a:rPr lang="bg-BG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ПРОЦЕДУРА </a:t>
            </a:r>
            <a:r>
              <a:rPr lang="ru-RU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„ПОДКРЕПА ЗА АКТУАЛИЗИРАНЕТО НА ПУРБ - ОЦЕНКИ, НАБИРАНЕ НА ДАННИ И ДР. ЗА ПУРБ 2028-2033 Г.“ </a:t>
            </a:r>
          </a:p>
          <a:p>
            <a:pPr lvl="0" defTabSz="457200">
              <a:buClrTx/>
            </a:pPr>
            <a:endParaRPr lang="bg-BG" b="1" dirty="0">
              <a:solidFill>
                <a:srgbClr val="403F3F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lvl="0" defTabSz="457200">
              <a:buClrTx/>
            </a:pPr>
            <a:r>
              <a:rPr lang="bg-BG" sz="54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 приоритет 1 „Води“ на               ПОС 2021-2027 г.</a:t>
            </a:r>
            <a:endParaRPr sz="5400" b="1" dirty="0"/>
          </a:p>
        </p:txBody>
      </p:sp>
      <p:cxnSp>
        <p:nvCxnSpPr>
          <p:cNvPr id="249" name="Google Shape;249;p19"/>
          <p:cNvCxnSpPr/>
          <p:nvPr/>
        </p:nvCxnSpPr>
        <p:spPr>
          <a:xfrm>
            <a:off x="513833" y="7108444"/>
            <a:ext cx="8132100" cy="0"/>
          </a:xfrm>
          <a:prstGeom prst="straightConnector1">
            <a:avLst/>
          </a:prstGeom>
          <a:noFill/>
          <a:ln w="190500" cap="rnd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50" name="Google Shape;250;p19"/>
          <p:cNvGrpSpPr/>
          <p:nvPr/>
        </p:nvGrpSpPr>
        <p:grpSpPr>
          <a:xfrm>
            <a:off x="5061827" y="563807"/>
            <a:ext cx="269790" cy="270999"/>
            <a:chOff x="1813" y="0"/>
            <a:chExt cx="809173" cy="812800"/>
          </a:xfrm>
        </p:grpSpPr>
        <p:sp>
          <p:nvSpPr>
            <p:cNvPr id="251" name="Google Shape;251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9"/>
          <p:cNvGrpSpPr/>
          <p:nvPr/>
        </p:nvGrpSpPr>
        <p:grpSpPr>
          <a:xfrm>
            <a:off x="6853431" y="2702562"/>
            <a:ext cx="375267" cy="376949"/>
            <a:chOff x="1813" y="0"/>
            <a:chExt cx="809173" cy="812800"/>
          </a:xfrm>
        </p:grpSpPr>
        <p:sp>
          <p:nvSpPr>
            <p:cNvPr id="254" name="Google Shape;254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9"/>
          <p:cNvSpPr/>
          <p:nvPr/>
        </p:nvSpPr>
        <p:spPr>
          <a:xfrm>
            <a:off x="3991621" y="8928908"/>
            <a:ext cx="4654312" cy="4654293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" name="Google Shape;260;p19"/>
          <p:cNvGrpSpPr/>
          <p:nvPr/>
        </p:nvGrpSpPr>
        <p:grpSpPr>
          <a:xfrm>
            <a:off x="9541087" y="699307"/>
            <a:ext cx="187634" cy="188475"/>
            <a:chOff x="1813" y="0"/>
            <a:chExt cx="809173" cy="812800"/>
          </a:xfrm>
        </p:grpSpPr>
        <p:sp>
          <p:nvSpPr>
            <p:cNvPr id="261" name="Google Shape;261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3" name="Google Shape;263;p19"/>
          <p:cNvGrpSpPr/>
          <p:nvPr/>
        </p:nvGrpSpPr>
        <p:grpSpPr>
          <a:xfrm>
            <a:off x="9364510" y="9258300"/>
            <a:ext cx="269790" cy="270999"/>
            <a:chOff x="1813" y="0"/>
            <a:chExt cx="809173" cy="812800"/>
          </a:xfrm>
        </p:grpSpPr>
        <p:sp>
          <p:nvSpPr>
            <p:cNvPr id="264" name="Google Shape;264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19"/>
          <p:cNvGrpSpPr/>
          <p:nvPr/>
        </p:nvGrpSpPr>
        <p:grpSpPr>
          <a:xfrm>
            <a:off x="4489418" y="3167946"/>
            <a:ext cx="375153" cy="376835"/>
            <a:chOff x="1813" y="0"/>
            <a:chExt cx="809173" cy="812800"/>
          </a:xfrm>
        </p:grpSpPr>
        <p:sp>
          <p:nvSpPr>
            <p:cNvPr id="267" name="Google Shape;267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19"/>
          <p:cNvGrpSpPr/>
          <p:nvPr/>
        </p:nvGrpSpPr>
        <p:grpSpPr>
          <a:xfrm>
            <a:off x="2213394" y="3390500"/>
            <a:ext cx="226448" cy="227463"/>
            <a:chOff x="1813" y="0"/>
            <a:chExt cx="809173" cy="812800"/>
          </a:xfrm>
        </p:grpSpPr>
        <p:sp>
          <p:nvSpPr>
            <p:cNvPr id="270" name="Google Shape;270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19"/>
          <p:cNvGrpSpPr/>
          <p:nvPr/>
        </p:nvGrpSpPr>
        <p:grpSpPr>
          <a:xfrm>
            <a:off x="7041064" y="8284050"/>
            <a:ext cx="187634" cy="188475"/>
            <a:chOff x="1813" y="0"/>
            <a:chExt cx="809173" cy="812800"/>
          </a:xfrm>
        </p:grpSpPr>
        <p:sp>
          <p:nvSpPr>
            <p:cNvPr id="273" name="Google Shape;273;p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D46B214A-D45E-3030-A5AA-B79E8E6686F7}"/>
              </a:ext>
            </a:extLst>
          </p:cNvPr>
          <p:cNvSpPr txBox="1"/>
          <p:nvPr/>
        </p:nvSpPr>
        <p:spPr>
          <a:xfrm>
            <a:off x="11626223" y="8290676"/>
            <a:ext cx="556708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ЗАСЕДАНИЕ НА КОМИТЕТА ЗА НАБЛЮДЕНИЕ   НА ПОС 2021-2027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09.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04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.202</a:t>
            </a:r>
            <a:r>
              <a:rPr kumimoji="0" lang="en-US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5</a:t>
            </a: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g-BG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49EDBA0-D5D2-18EC-CFBB-1B4A59734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8" y="31650"/>
            <a:ext cx="1730839" cy="177841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0EFEA8E8-EF02-5D71-630A-9EF01A21A5AF}"/>
              </a:ext>
            </a:extLst>
          </p:cNvPr>
          <p:cNvGrpSpPr/>
          <p:nvPr/>
        </p:nvGrpSpPr>
        <p:grpSpPr>
          <a:xfrm>
            <a:off x="16342478" y="103064"/>
            <a:ext cx="1840154" cy="1463483"/>
            <a:chOff x="16472648" y="103064"/>
            <a:chExt cx="1840154" cy="1463483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D5079A4-DE19-B757-3E0D-339A612FB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72648" y="103064"/>
              <a:ext cx="1840154" cy="1463483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705C34-7A03-9431-B0ED-B52A683C9DFF}"/>
                </a:ext>
              </a:extLst>
            </p:cNvPr>
            <p:cNvSpPr/>
            <p:nvPr/>
          </p:nvSpPr>
          <p:spPr>
            <a:xfrm>
              <a:off x="16698554" y="1193983"/>
              <a:ext cx="786171" cy="85542"/>
            </a:xfrm>
            <a:prstGeom prst="rect">
              <a:avLst/>
            </a:prstGeom>
            <a:solidFill>
              <a:srgbClr val="9DD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412350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7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0" y="-4638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78F6C1-A78F-445B-33F5-2A2F509E4C45}"/>
              </a:ext>
            </a:extLst>
          </p:cNvPr>
          <p:cNvSpPr/>
          <p:nvPr/>
        </p:nvSpPr>
        <p:spPr>
          <a:xfrm>
            <a:off x="752485" y="2298549"/>
            <a:ext cx="5497509" cy="7860043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87313" algn="just">
              <a:tabLst>
                <a:tab pos="536575" algn="l"/>
                <a:tab pos="5110163" algn="l"/>
              </a:tabLst>
            </a:pPr>
            <a:endParaRPr lang="bg-BG" sz="2600" b="1" dirty="0">
              <a:solidFill>
                <a:srgbClr val="FFFFEB"/>
              </a:solidFill>
              <a:latin typeface="+mn-lt"/>
            </a:endParaRPr>
          </a:p>
        </p:txBody>
      </p:sp>
      <p:sp>
        <p:nvSpPr>
          <p:cNvPr id="188" name="Google Shape;188;p17"/>
          <p:cNvSpPr txBox="1"/>
          <p:nvPr/>
        </p:nvSpPr>
        <p:spPr>
          <a:xfrm>
            <a:off x="6853683" y="360141"/>
            <a:ext cx="880429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0" i="0" u="none" strike="noStrike" cap="none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ЦЕЛ И ОЧАКВАНИ РЕЗУЛТАТИ</a:t>
            </a:r>
            <a:endParaRPr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A1697C-5488-4635-691C-5499E3E69547}"/>
              </a:ext>
            </a:extLst>
          </p:cNvPr>
          <p:cNvSpPr/>
          <p:nvPr/>
        </p:nvSpPr>
        <p:spPr>
          <a:xfrm>
            <a:off x="8781143" y="2298549"/>
            <a:ext cx="4973139" cy="7860043"/>
          </a:xfrm>
          <a:prstGeom prst="rect">
            <a:avLst/>
          </a:prstGeom>
          <a:solidFill>
            <a:srgbClr val="2C7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/>
            <a:endParaRPr lang="bg-BG" sz="2600" b="1" dirty="0">
              <a:solidFill>
                <a:srgbClr val="FFFFEB"/>
              </a:solidFill>
            </a:endParaRPr>
          </a:p>
          <a:p>
            <a:pPr marL="631825" indent="-457200">
              <a:buFontTx/>
              <a:buChar char="-"/>
            </a:pPr>
            <a:endParaRPr lang="ru-RU" sz="2600" b="1" dirty="0">
              <a:solidFill>
                <a:srgbClr val="FFFFEB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4A2AFB-6619-DA15-88CD-34820AC5D643}"/>
              </a:ext>
            </a:extLst>
          </p:cNvPr>
          <p:cNvSpPr/>
          <p:nvPr/>
        </p:nvSpPr>
        <p:spPr>
          <a:xfrm>
            <a:off x="13919200" y="2299954"/>
            <a:ext cx="4290643" cy="7860045"/>
          </a:xfrm>
          <a:prstGeom prst="rect">
            <a:avLst/>
          </a:pr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ACA1FA-E7FB-F56D-2ABA-AD2E48E3F4C9}"/>
              </a:ext>
            </a:extLst>
          </p:cNvPr>
          <p:cNvSpPr/>
          <p:nvPr/>
        </p:nvSpPr>
        <p:spPr>
          <a:xfrm>
            <a:off x="226837" y="3805979"/>
            <a:ext cx="360730" cy="4265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</a:rPr>
              <a:t>ЦЕЛ</a:t>
            </a:r>
            <a:endParaRPr lang="bg-BG" sz="32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5A6FF7-0384-D903-34F4-01EA2D40FDBE}"/>
              </a:ext>
            </a:extLst>
          </p:cNvPr>
          <p:cNvSpPr/>
          <p:nvPr/>
        </p:nvSpPr>
        <p:spPr>
          <a:xfrm>
            <a:off x="6328151" y="5249484"/>
            <a:ext cx="2438643" cy="886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chemeClr val="bg1">
                    <a:lumMod val="50000"/>
                  </a:schemeClr>
                </a:solidFill>
                <a:latin typeface="Libre Baskerville"/>
                <a:ea typeface="Libre Baskerville"/>
                <a:cs typeface="Libre Baskerville"/>
              </a:rPr>
              <a:t>РЕЗУЛТАТИ</a:t>
            </a:r>
            <a:endParaRPr lang="bg-BG" sz="3000" dirty="0">
              <a:solidFill>
                <a:schemeClr val="bg1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E8EC582-1527-3D77-E9AD-65B8E6B1D59F}"/>
              </a:ext>
            </a:extLst>
          </p:cNvPr>
          <p:cNvCxnSpPr>
            <a:cxnSpLocks/>
          </p:cNvCxnSpPr>
          <p:nvPr/>
        </p:nvCxnSpPr>
        <p:spPr>
          <a:xfrm>
            <a:off x="6366433" y="6097320"/>
            <a:ext cx="2167967" cy="0"/>
          </a:xfrm>
          <a:prstGeom prst="straightConnector1">
            <a:avLst/>
          </a:prstGeom>
          <a:ln>
            <a:tailEnd type="triangle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968093E-8066-DEF2-8FB5-F98FFCA3A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0" y="4638"/>
            <a:ext cx="1730839" cy="177841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7CCC77C-BFBE-FB2E-D0D8-9DA10509E274}"/>
              </a:ext>
            </a:extLst>
          </p:cNvPr>
          <p:cNvGrpSpPr/>
          <p:nvPr/>
        </p:nvGrpSpPr>
        <p:grpSpPr>
          <a:xfrm>
            <a:off x="16273093" y="-70644"/>
            <a:ext cx="2059078" cy="1637594"/>
            <a:chOff x="16273093" y="-70644"/>
            <a:chExt cx="2059078" cy="16375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502C06-BF03-A370-4589-A69B340A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A1A2A6-AED6-25D5-E231-9FE2D5137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  <p:sp>
        <p:nvSpPr>
          <p:cNvPr id="14" name="Google Shape;653;p36">
            <a:extLst>
              <a:ext uri="{FF2B5EF4-FFF2-40B4-BE49-F238E27FC236}">
                <a16:creationId xmlns:a16="http://schemas.microsoft.com/office/drawing/2014/main" id="{4FFA21CA-C1F9-C7C4-6C47-602F211B1B3A}"/>
              </a:ext>
            </a:extLst>
          </p:cNvPr>
          <p:cNvSpPr txBox="1"/>
          <p:nvPr/>
        </p:nvSpPr>
        <p:spPr>
          <a:xfrm>
            <a:off x="876298" y="4216871"/>
            <a:ext cx="4900387" cy="231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16"/>
              </a:lnSpc>
            </a:pPr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Подкрепа за разработване на ПУРБ 2028-2033 г. във връзка с чл. 157 и чл. 159 от Закона за водите </a:t>
            </a:r>
          </a:p>
        </p:txBody>
      </p:sp>
      <p:sp>
        <p:nvSpPr>
          <p:cNvPr id="17" name="Google Shape;653;p36">
            <a:extLst>
              <a:ext uri="{FF2B5EF4-FFF2-40B4-BE49-F238E27FC236}">
                <a16:creationId xmlns:a16="http://schemas.microsoft.com/office/drawing/2014/main" id="{EFA990F9-C1A0-B104-C0A3-2DF36C5DA55C}"/>
              </a:ext>
            </a:extLst>
          </p:cNvPr>
          <p:cNvSpPr txBox="1"/>
          <p:nvPr/>
        </p:nvSpPr>
        <p:spPr>
          <a:xfrm>
            <a:off x="8931712" y="2826873"/>
            <a:ext cx="4639145" cy="6223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16"/>
              </a:lnSpc>
            </a:pPr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Разработени проучвания, оценки, методологични документи или анализи във връзка с чл. 157 от Закона за водите във връзка с ПУРБ 2028-2033 г.</a:t>
            </a: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Актуализирани Планове за управление на речните басейни за следващия планов период 2028-2033 г. </a:t>
            </a:r>
          </a:p>
        </p:txBody>
      </p:sp>
      <p:sp>
        <p:nvSpPr>
          <p:cNvPr id="19" name="Google Shape;653;p36">
            <a:extLst>
              <a:ext uri="{FF2B5EF4-FFF2-40B4-BE49-F238E27FC236}">
                <a16:creationId xmlns:a16="http://schemas.microsoft.com/office/drawing/2014/main" id="{1A1274D6-E531-17E1-689A-A7D59E8B5A3F}"/>
              </a:ext>
            </a:extLst>
          </p:cNvPr>
          <p:cNvSpPr txBox="1"/>
          <p:nvPr/>
        </p:nvSpPr>
        <p:spPr>
          <a:xfrm>
            <a:off x="14084088" y="3073556"/>
            <a:ext cx="3977075" cy="471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16"/>
              </a:lnSpc>
            </a:pPr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Актуализирани програми от мерки, проведени консултации с обществеността, в т.ч. и изготвени оценки на натиска, въздействието и трансгранична координация</a:t>
            </a:r>
          </a:p>
        </p:txBody>
      </p:sp>
    </p:spTree>
    <p:extLst>
      <p:ext uri="{BB962C8B-B14F-4D97-AF65-F5344CB8AC3E}">
        <p14:creationId xmlns:p14="http://schemas.microsoft.com/office/powerpoint/2010/main" val="74103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36"/>
          <p:cNvPicPr preferRelativeResize="0"/>
          <p:nvPr/>
        </p:nvPicPr>
        <p:blipFill rotWithShape="1">
          <a:blip r:embed="rId3">
            <a:alphaModFix/>
          </a:blip>
          <a:srcRect b="10536"/>
          <a:stretch/>
        </p:blipFill>
        <p:spPr>
          <a:xfrm>
            <a:off x="13547" y="0"/>
            <a:ext cx="18288000" cy="104382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6" name="Google Shape;636;p36"/>
          <p:cNvGrpSpPr/>
          <p:nvPr/>
        </p:nvGrpSpPr>
        <p:grpSpPr>
          <a:xfrm>
            <a:off x="5715192" y="3189131"/>
            <a:ext cx="4516864" cy="7097869"/>
            <a:chOff x="0" y="-47625"/>
            <a:chExt cx="1218355" cy="1722300"/>
          </a:xfrm>
        </p:grpSpPr>
        <p:sp>
          <p:nvSpPr>
            <p:cNvPr id="637" name="Google Shape;637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638" name="Google Shape;638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" name="Google Shape;653;p36">
            <a:extLst>
              <a:ext uri="{FF2B5EF4-FFF2-40B4-BE49-F238E27FC236}">
                <a16:creationId xmlns:a16="http://schemas.microsoft.com/office/drawing/2014/main" id="{E484949C-6AC8-FFAE-FC2A-52DBCA9C328D}"/>
              </a:ext>
            </a:extLst>
          </p:cNvPr>
          <p:cNvSpPr txBox="1"/>
          <p:nvPr/>
        </p:nvSpPr>
        <p:spPr>
          <a:xfrm>
            <a:off x="5939162" y="5683846"/>
            <a:ext cx="4279289" cy="1674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16"/>
              </a:lnSpc>
            </a:pPr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444500" indent="-444500">
              <a:spcBef>
                <a:spcPts val="12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Дирекция УВ в МОСВ</a:t>
            </a:r>
          </a:p>
          <a:p>
            <a:pPr lvl="0">
              <a:spcBef>
                <a:spcPts val="1200"/>
              </a:spcBef>
              <a:buClr>
                <a:srgbClr val="FFFFFF"/>
              </a:buClr>
            </a:pPr>
            <a:endParaRPr lang="bg-BG" sz="26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  <p:grpSp>
        <p:nvGrpSpPr>
          <p:cNvPr id="630" name="Google Shape;630;p36"/>
          <p:cNvGrpSpPr/>
          <p:nvPr/>
        </p:nvGrpSpPr>
        <p:grpSpPr>
          <a:xfrm>
            <a:off x="13786994" y="3385401"/>
            <a:ext cx="4407099" cy="6901599"/>
            <a:chOff x="0" y="-147098"/>
            <a:chExt cx="1193672" cy="1674675"/>
          </a:xfrm>
        </p:grpSpPr>
        <p:sp>
          <p:nvSpPr>
            <p:cNvPr id="631" name="Google Shape;631;p36"/>
            <p:cNvSpPr/>
            <p:nvPr/>
          </p:nvSpPr>
          <p:spPr>
            <a:xfrm>
              <a:off x="262890" y="-147098"/>
              <a:ext cx="930782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632" name="Google Shape;632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3" name="Google Shape;633;p36"/>
          <p:cNvGrpSpPr/>
          <p:nvPr/>
        </p:nvGrpSpPr>
        <p:grpSpPr>
          <a:xfrm>
            <a:off x="10143577" y="3173688"/>
            <a:ext cx="4599313" cy="7113312"/>
            <a:chOff x="0" y="-47625"/>
            <a:chExt cx="1218355" cy="1722300"/>
          </a:xfrm>
        </p:grpSpPr>
        <p:sp>
          <p:nvSpPr>
            <p:cNvPr id="634" name="Google Shape;634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</p:sp>
        <p:sp>
          <p:nvSpPr>
            <p:cNvPr id="635" name="Google Shape;635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2" name="Google Shape;642;p36"/>
          <p:cNvSpPr/>
          <p:nvPr/>
        </p:nvSpPr>
        <p:spPr>
          <a:xfrm>
            <a:off x="1029489" y="5294709"/>
            <a:ext cx="352038" cy="353616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9" name="Google Shape;639;p36"/>
          <p:cNvGrpSpPr/>
          <p:nvPr/>
        </p:nvGrpSpPr>
        <p:grpSpPr>
          <a:xfrm>
            <a:off x="40441" y="3369958"/>
            <a:ext cx="5771793" cy="6917042"/>
            <a:chOff x="0" y="-147097"/>
            <a:chExt cx="1238666" cy="1674675"/>
          </a:xfrm>
        </p:grpSpPr>
        <p:sp>
          <p:nvSpPr>
            <p:cNvPr id="640" name="Google Shape;640;p36"/>
            <p:cNvSpPr/>
            <p:nvPr/>
          </p:nvSpPr>
          <p:spPr>
            <a:xfrm>
              <a:off x="20311" y="-147097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641" name="Google Shape;641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3" name="Google Shape;643;p36"/>
          <p:cNvSpPr/>
          <p:nvPr/>
        </p:nvSpPr>
        <p:spPr>
          <a:xfrm>
            <a:off x="6541204" y="478965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7" name="Google Shape;647;p36"/>
          <p:cNvCxnSpPr>
            <a:cxnSpLocks/>
          </p:cNvCxnSpPr>
          <p:nvPr/>
        </p:nvCxnSpPr>
        <p:spPr>
          <a:xfrm>
            <a:off x="6683483" y="4908491"/>
            <a:ext cx="6818278" cy="30657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8" name="Google Shape;648;p36"/>
          <p:cNvCxnSpPr>
            <a:cxnSpLocks/>
          </p:cNvCxnSpPr>
          <p:nvPr/>
        </p:nvCxnSpPr>
        <p:spPr>
          <a:xfrm>
            <a:off x="13381928" y="4916311"/>
            <a:ext cx="4285068" cy="22837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0" name="Google Shape;650;p36"/>
          <p:cNvSpPr txBox="1"/>
          <p:nvPr/>
        </p:nvSpPr>
        <p:spPr>
          <a:xfrm>
            <a:off x="1053884" y="3740430"/>
            <a:ext cx="3917122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32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БЕНЕФИЦИЕНТИ	</a:t>
            </a:r>
          </a:p>
        </p:txBody>
      </p:sp>
      <p:sp>
        <p:nvSpPr>
          <p:cNvPr id="10" name="Google Shape;653;p36">
            <a:extLst>
              <a:ext uri="{FF2B5EF4-FFF2-40B4-BE49-F238E27FC236}">
                <a16:creationId xmlns:a16="http://schemas.microsoft.com/office/drawing/2014/main" id="{AA1B9409-E905-723D-5EBF-45EE07E1F903}"/>
              </a:ext>
            </a:extLst>
          </p:cNvPr>
          <p:cNvSpPr txBox="1"/>
          <p:nvPr/>
        </p:nvSpPr>
        <p:spPr>
          <a:xfrm>
            <a:off x="338984" y="5335679"/>
            <a:ext cx="5146268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4500" lvl="0" indent="-444500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Басейнова дирекция „Дунавски район“ </a:t>
            </a:r>
          </a:p>
          <a:p>
            <a:pPr marL="444500" lvl="0" indent="-444500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Басейнова дирекция „Черноморски район“ </a:t>
            </a:r>
          </a:p>
          <a:p>
            <a:pPr marL="444500" lvl="0" indent="-444500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Басейнова дирекция „Източнобеломорски район“ </a:t>
            </a:r>
          </a:p>
          <a:p>
            <a:pPr marL="444500" lvl="0" indent="-444500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Басейнова дирекция „Западнобеломорски район“</a:t>
            </a:r>
            <a:endParaRPr lang="bg-BG" sz="2500" b="1" i="1" noProof="0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11" name="Google Shape;650;p36">
            <a:extLst>
              <a:ext uri="{FF2B5EF4-FFF2-40B4-BE49-F238E27FC236}">
                <a16:creationId xmlns:a16="http://schemas.microsoft.com/office/drawing/2014/main" id="{0DF6AFD4-6525-F6F7-1918-BB9EE15886A4}"/>
              </a:ext>
            </a:extLst>
          </p:cNvPr>
          <p:cNvSpPr txBox="1"/>
          <p:nvPr/>
        </p:nvSpPr>
        <p:spPr>
          <a:xfrm>
            <a:off x="10274714" y="3508198"/>
            <a:ext cx="4409241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32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СРОК ЗА ОБЯВЯВАНЕ И КАНДИДАТСТВАНЕ</a:t>
            </a:r>
          </a:p>
        </p:txBody>
      </p:sp>
      <p:sp>
        <p:nvSpPr>
          <p:cNvPr id="4" name="Google Shape;650;p36">
            <a:extLst>
              <a:ext uri="{FF2B5EF4-FFF2-40B4-BE49-F238E27FC236}">
                <a16:creationId xmlns:a16="http://schemas.microsoft.com/office/drawing/2014/main" id="{949A4628-773A-31C4-8E17-DF53A429D2C1}"/>
              </a:ext>
            </a:extLst>
          </p:cNvPr>
          <p:cNvSpPr txBox="1"/>
          <p:nvPr/>
        </p:nvSpPr>
        <p:spPr>
          <a:xfrm>
            <a:off x="6686458" y="3785034"/>
            <a:ext cx="253238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bg-BG" sz="32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ПАРТНЬОРИ</a:t>
            </a:r>
          </a:p>
        </p:txBody>
      </p:sp>
      <p:sp>
        <p:nvSpPr>
          <p:cNvPr id="5" name="Google Shape;650;p36">
            <a:extLst>
              <a:ext uri="{FF2B5EF4-FFF2-40B4-BE49-F238E27FC236}">
                <a16:creationId xmlns:a16="http://schemas.microsoft.com/office/drawing/2014/main" id="{66D68BD5-0E7E-9A9F-7684-60556AFF9D34}"/>
              </a:ext>
            </a:extLst>
          </p:cNvPr>
          <p:cNvSpPr txBox="1"/>
          <p:nvPr/>
        </p:nvSpPr>
        <p:spPr>
          <a:xfrm>
            <a:off x="14681141" y="3458623"/>
            <a:ext cx="361500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bg-BG" sz="28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СРОК ЗА ИЗПЪЛНЕНИЕ НА ПРОЕКТА</a:t>
            </a:r>
          </a:p>
        </p:txBody>
      </p:sp>
      <p:sp>
        <p:nvSpPr>
          <p:cNvPr id="14" name="Google Shape;653;p36">
            <a:extLst>
              <a:ext uri="{FF2B5EF4-FFF2-40B4-BE49-F238E27FC236}">
                <a16:creationId xmlns:a16="http://schemas.microsoft.com/office/drawing/2014/main" id="{3915C345-EF3B-DFF8-E78D-94D26513E08C}"/>
              </a:ext>
            </a:extLst>
          </p:cNvPr>
          <p:cNvSpPr txBox="1"/>
          <p:nvPr/>
        </p:nvSpPr>
        <p:spPr>
          <a:xfrm>
            <a:off x="14845230" y="5619828"/>
            <a:ext cx="3174235" cy="252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4625">
              <a:lnSpc>
                <a:spcPct val="105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</a:t>
            </a:r>
            <a:r>
              <a:rPr lang="bg-BG" sz="26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36 месеца, но не по-късно от крайния срок за допустимост на разходите 31.12.2029 г.</a:t>
            </a:r>
          </a:p>
        </p:txBody>
      </p:sp>
      <p:sp>
        <p:nvSpPr>
          <p:cNvPr id="3" name="Google Shape;188;p17">
            <a:extLst>
              <a:ext uri="{FF2B5EF4-FFF2-40B4-BE49-F238E27FC236}">
                <a16:creationId xmlns:a16="http://schemas.microsoft.com/office/drawing/2014/main" id="{E2BFA7F5-CCD1-94C2-A314-8F1E3D533F0A}"/>
              </a:ext>
            </a:extLst>
          </p:cNvPr>
          <p:cNvSpPr txBox="1"/>
          <p:nvPr/>
        </p:nvSpPr>
        <p:spPr>
          <a:xfrm>
            <a:off x="7438170" y="557979"/>
            <a:ext cx="8804299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</a:t>
            </a:r>
            <a:r>
              <a:rPr lang="bg-BG" sz="4800" b="0" i="0" u="none" strike="noStrike" cap="none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ЕНЕФИЦИЕНТИ И СРОКОВЕ</a:t>
            </a:r>
            <a:endParaRPr sz="4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BED17D-95C3-6923-AB8A-BE0C01C6B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1" y="0"/>
            <a:ext cx="1730839" cy="1778419"/>
          </a:xfrm>
          <a:prstGeom prst="rect">
            <a:avLst/>
          </a:prstGeom>
        </p:spPr>
      </p:pic>
      <p:sp>
        <p:nvSpPr>
          <p:cNvPr id="34" name="Google Shape;643;p36">
            <a:extLst>
              <a:ext uri="{FF2B5EF4-FFF2-40B4-BE49-F238E27FC236}">
                <a16:creationId xmlns:a16="http://schemas.microsoft.com/office/drawing/2014/main" id="{8E4E4D40-9985-7BE9-7C0D-9A789FC7ED51}"/>
              </a:ext>
            </a:extLst>
          </p:cNvPr>
          <p:cNvSpPr/>
          <p:nvPr/>
        </p:nvSpPr>
        <p:spPr>
          <a:xfrm>
            <a:off x="390311" y="4792318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643;p36">
            <a:extLst>
              <a:ext uri="{FF2B5EF4-FFF2-40B4-BE49-F238E27FC236}">
                <a16:creationId xmlns:a16="http://schemas.microsoft.com/office/drawing/2014/main" id="{F7FE1B5B-E6AC-D0A7-52E7-C657FA482FFD}"/>
              </a:ext>
            </a:extLst>
          </p:cNvPr>
          <p:cNvSpPr/>
          <p:nvPr/>
        </p:nvSpPr>
        <p:spPr>
          <a:xfrm>
            <a:off x="13262096" y="4824899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643;p36">
            <a:extLst>
              <a:ext uri="{FF2B5EF4-FFF2-40B4-BE49-F238E27FC236}">
                <a16:creationId xmlns:a16="http://schemas.microsoft.com/office/drawing/2014/main" id="{03814265-095A-159E-0ED6-B48E779C47E1}"/>
              </a:ext>
            </a:extLst>
          </p:cNvPr>
          <p:cNvSpPr/>
          <p:nvPr/>
        </p:nvSpPr>
        <p:spPr>
          <a:xfrm>
            <a:off x="17660422" y="477725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647;p36">
            <a:extLst>
              <a:ext uri="{FF2B5EF4-FFF2-40B4-BE49-F238E27FC236}">
                <a16:creationId xmlns:a16="http://schemas.microsoft.com/office/drawing/2014/main" id="{E4FC9702-2DCE-E938-8F09-EB5917EE36A7}"/>
              </a:ext>
            </a:extLst>
          </p:cNvPr>
          <p:cNvCxnSpPr>
            <a:cxnSpLocks/>
          </p:cNvCxnSpPr>
          <p:nvPr/>
        </p:nvCxnSpPr>
        <p:spPr>
          <a:xfrm flipV="1">
            <a:off x="660326" y="4908491"/>
            <a:ext cx="6213545" cy="13379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050DB0-F0AB-42F9-1AF3-9607F76D27DD}"/>
              </a:ext>
            </a:extLst>
          </p:cNvPr>
          <p:cNvGrpSpPr/>
          <p:nvPr/>
        </p:nvGrpSpPr>
        <p:grpSpPr>
          <a:xfrm>
            <a:off x="16273093" y="91718"/>
            <a:ext cx="2059078" cy="1637594"/>
            <a:chOff x="16273093" y="-70644"/>
            <a:chExt cx="2059078" cy="163759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4CE2202-DEE5-9899-AE39-5C355922C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C17C99C-FECF-0FF6-244E-64DF6916A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  <p:sp>
        <p:nvSpPr>
          <p:cNvPr id="42" name="Google Shape;653;p36">
            <a:extLst>
              <a:ext uri="{FF2B5EF4-FFF2-40B4-BE49-F238E27FC236}">
                <a16:creationId xmlns:a16="http://schemas.microsoft.com/office/drawing/2014/main" id="{657E4E61-78D8-EBF6-44DB-3179A67266AF}"/>
              </a:ext>
            </a:extLst>
          </p:cNvPr>
          <p:cNvSpPr txBox="1"/>
          <p:nvPr/>
        </p:nvSpPr>
        <p:spPr>
          <a:xfrm>
            <a:off x="10259235" y="4667700"/>
            <a:ext cx="4279289" cy="4693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40016"/>
              </a:lnSpc>
              <a:spcBef>
                <a:spcPts val="1800"/>
              </a:spcBef>
            </a:pPr>
            <a:endParaRPr lang="bg-BG" sz="25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93663"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Обявяване – второ/ трето тримесечие 2025 г.</a:t>
            </a:r>
          </a:p>
          <a:p>
            <a:pPr marL="93663">
              <a:spcBef>
                <a:spcPts val="1800"/>
              </a:spcBef>
              <a:buClr>
                <a:srgbClr val="FFFFFF"/>
              </a:buClr>
              <a:buFont typeface="Wingdings" panose="05000000000000000000" pitchFamily="2" charset="2"/>
              <a:buChar char="Ø"/>
            </a:pP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Срок за кандидатстване: Четвърто тримесечие 2025 г./ Първо тримесечие 2026 г. </a:t>
            </a:r>
            <a:r>
              <a:rPr lang="en-US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    </a:t>
            </a:r>
            <a:r>
              <a:rPr lang="bg-BG" sz="25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(до 6 месеца след датата на обявяване на процедурата)</a:t>
            </a:r>
          </a:p>
        </p:txBody>
      </p:sp>
    </p:spTree>
    <p:extLst>
      <p:ext uri="{BB962C8B-B14F-4D97-AF65-F5344CB8AC3E}">
        <p14:creationId xmlns:p14="http://schemas.microsoft.com/office/powerpoint/2010/main" val="2921245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36"/>
          <p:cNvPicPr preferRelativeResize="0"/>
          <p:nvPr/>
        </p:nvPicPr>
        <p:blipFill rotWithShape="1">
          <a:blip r:embed="rId3">
            <a:alphaModFix/>
          </a:blip>
          <a:srcRect b="10536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3" name="Google Shape;633;p36"/>
          <p:cNvGrpSpPr/>
          <p:nvPr/>
        </p:nvGrpSpPr>
        <p:grpSpPr>
          <a:xfrm>
            <a:off x="13538710" y="1681020"/>
            <a:ext cx="4668507" cy="8605982"/>
            <a:chOff x="0" y="-47625"/>
            <a:chExt cx="1218355" cy="1722300"/>
          </a:xfrm>
        </p:grpSpPr>
        <p:sp>
          <p:nvSpPr>
            <p:cNvPr id="634" name="Google Shape;634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</p:sp>
        <p:sp>
          <p:nvSpPr>
            <p:cNvPr id="635" name="Google Shape;635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6" name="Google Shape;636;p36"/>
          <p:cNvGrpSpPr/>
          <p:nvPr/>
        </p:nvGrpSpPr>
        <p:grpSpPr>
          <a:xfrm>
            <a:off x="4596479" y="1681020"/>
            <a:ext cx="9029982" cy="8605982"/>
            <a:chOff x="0" y="-47625"/>
            <a:chExt cx="1218355" cy="1722300"/>
          </a:xfrm>
        </p:grpSpPr>
        <p:sp>
          <p:nvSpPr>
            <p:cNvPr id="637" name="Google Shape;637;p36"/>
            <p:cNvSpPr/>
            <p:nvPr/>
          </p:nvSpPr>
          <p:spPr>
            <a:xfrm>
              <a:off x="0" y="0"/>
              <a:ext cx="1218355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</p:sp>
        <p:sp>
          <p:nvSpPr>
            <p:cNvPr id="638" name="Google Shape;638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9" name="Google Shape;639;p36"/>
          <p:cNvGrpSpPr/>
          <p:nvPr/>
        </p:nvGrpSpPr>
        <p:grpSpPr>
          <a:xfrm>
            <a:off x="57151" y="1683976"/>
            <a:ext cx="4771312" cy="8603028"/>
            <a:chOff x="0" y="-47625"/>
            <a:chExt cx="1066495" cy="1724461"/>
          </a:xfrm>
        </p:grpSpPr>
        <p:sp>
          <p:nvSpPr>
            <p:cNvPr id="640" name="Google Shape;640;p36"/>
            <p:cNvSpPr/>
            <p:nvPr/>
          </p:nvSpPr>
          <p:spPr>
            <a:xfrm>
              <a:off x="9631" y="2161"/>
              <a:ext cx="1056864" cy="1674675"/>
            </a:xfrm>
            <a:custGeom>
              <a:avLst/>
              <a:gdLst/>
              <a:ahLst/>
              <a:cxnLst/>
              <a:rect l="l" t="t" r="r" b="b"/>
              <a:pathLst>
                <a:path w="1218355" h="1674675" extrusionOk="0">
                  <a:moveTo>
                    <a:pt x="0" y="0"/>
                  </a:moveTo>
                  <a:lnTo>
                    <a:pt x="1218355" y="0"/>
                  </a:lnTo>
                  <a:lnTo>
                    <a:pt x="1218355" y="1674675"/>
                  </a:lnTo>
                  <a:lnTo>
                    <a:pt x="0" y="1674675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641" name="Google Shape;641;p3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9" name="Google Shape;649;p36"/>
          <p:cNvSpPr txBox="1"/>
          <p:nvPr/>
        </p:nvSpPr>
        <p:spPr>
          <a:xfrm>
            <a:off x="5923749" y="494368"/>
            <a:ext cx="1092888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bg-BG" sz="48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БЮДЖЕТ И ДОПУСТИМИ ДЕЙНОСТИ</a:t>
            </a:r>
            <a:r>
              <a:rPr lang="ru-RU" sz="48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endParaRPr lang="en-US" sz="4800" dirty="0">
              <a:solidFill>
                <a:srgbClr val="403F3F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650" name="Google Shape;650;p36"/>
          <p:cNvSpPr txBox="1"/>
          <p:nvPr/>
        </p:nvSpPr>
        <p:spPr>
          <a:xfrm>
            <a:off x="958708" y="2123799"/>
            <a:ext cx="253238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32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БЮДЖЕТ	</a:t>
            </a:r>
          </a:p>
        </p:txBody>
      </p:sp>
      <p:sp>
        <p:nvSpPr>
          <p:cNvPr id="10" name="Google Shape;653;p36">
            <a:extLst>
              <a:ext uri="{FF2B5EF4-FFF2-40B4-BE49-F238E27FC236}">
                <a16:creationId xmlns:a16="http://schemas.microsoft.com/office/drawing/2014/main" id="{AA1B9409-E905-723D-5EBF-45EE07E1F903}"/>
              </a:ext>
            </a:extLst>
          </p:cNvPr>
          <p:cNvSpPr txBox="1"/>
          <p:nvPr/>
        </p:nvSpPr>
        <p:spPr>
          <a:xfrm>
            <a:off x="97699" y="3462014"/>
            <a:ext cx="4679719" cy="682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05000"/>
              </a:lnSpc>
              <a:buClr>
                <a:schemeClr val="bg1"/>
              </a:buClr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     10 000 000 лв.</a:t>
            </a:r>
          </a:p>
          <a:p>
            <a:pPr lvl="0">
              <a:lnSpc>
                <a:spcPct val="105000"/>
              </a:lnSpc>
              <a:buClr>
                <a:schemeClr val="bg1"/>
              </a:buClr>
            </a:pPr>
            <a:endParaRPr lang="bg-BG" sz="24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285750" lvl="0" indent="-285750">
              <a:lnSpc>
                <a:spcPct val="105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Басейнова дирекция „Дунавски район</a:t>
            </a:r>
            <a:r>
              <a:rPr lang="bg-BG" sz="2400" b="1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“-                  4 </a:t>
            </a: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094 000 лв.</a:t>
            </a:r>
          </a:p>
          <a:p>
            <a:pPr marL="285750" lvl="0" indent="-285750">
              <a:lnSpc>
                <a:spcPct val="105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Басейнова дирекция „Черноморски район“ -</a:t>
            </a:r>
            <a:r>
              <a:rPr lang="en-US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        1 510 000 лв.</a:t>
            </a:r>
          </a:p>
          <a:p>
            <a:pPr marL="285750" lvl="0" indent="-285750">
              <a:lnSpc>
                <a:spcPct val="105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Басейнова дирекция „Източнобеломорски район“- 3 153 000</a:t>
            </a:r>
            <a:r>
              <a:rPr lang="en-US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лв.  </a:t>
            </a:r>
          </a:p>
          <a:p>
            <a:pPr marL="285750" lvl="0" indent="-285750">
              <a:lnSpc>
                <a:spcPct val="105000"/>
              </a:lnSpc>
              <a:spcBef>
                <a:spcPts val="12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Басейнова дирекция „Западнобеломорски район -</a:t>
            </a:r>
            <a:r>
              <a:rPr lang="en-US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1 243 000</a:t>
            </a:r>
            <a:r>
              <a:rPr lang="en-US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лв.</a:t>
            </a:r>
          </a:p>
          <a:p>
            <a:pPr marL="285750" lvl="0" indent="-285750">
              <a:lnSpc>
                <a:spcPct val="105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bg-BG" sz="24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  <a:p>
            <a:pPr marL="285750" lvl="0" indent="-285750">
              <a:lnSpc>
                <a:spcPct val="105000"/>
              </a:lnSpc>
              <a:buClr>
                <a:schemeClr val="bg1"/>
              </a:buClr>
              <a:buFont typeface="Wingdings" panose="05000000000000000000" pitchFamily="2" charset="2"/>
              <a:buChar char="Ø"/>
            </a:pPr>
            <a:endParaRPr lang="bg-BG" sz="24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11" name="Google Shape;650;p36">
            <a:extLst>
              <a:ext uri="{FF2B5EF4-FFF2-40B4-BE49-F238E27FC236}">
                <a16:creationId xmlns:a16="http://schemas.microsoft.com/office/drawing/2014/main" id="{0DF6AFD4-6525-F6F7-1918-BB9EE15886A4}"/>
              </a:ext>
            </a:extLst>
          </p:cNvPr>
          <p:cNvSpPr txBox="1"/>
          <p:nvPr/>
        </p:nvSpPr>
        <p:spPr>
          <a:xfrm>
            <a:off x="13688194" y="2123799"/>
            <a:ext cx="4579492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32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ДОПУСТИМИ РАЗХОДИ</a:t>
            </a:r>
          </a:p>
        </p:txBody>
      </p:sp>
      <p:sp>
        <p:nvSpPr>
          <p:cNvPr id="12" name="Google Shape;653;p36">
            <a:extLst>
              <a:ext uri="{FF2B5EF4-FFF2-40B4-BE49-F238E27FC236}">
                <a16:creationId xmlns:a16="http://schemas.microsoft.com/office/drawing/2014/main" id="{B35C9BB1-EA18-484F-8CC2-394A844C422D}"/>
              </a:ext>
            </a:extLst>
          </p:cNvPr>
          <p:cNvSpPr txBox="1"/>
          <p:nvPr/>
        </p:nvSpPr>
        <p:spPr>
          <a:xfrm>
            <a:off x="13748900" y="3456307"/>
            <a:ext cx="4579492" cy="584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СМР;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материални активи;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нематериални активи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услуги; 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такси;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Разходи за провеждане и участие в мероприятия;</a:t>
            </a:r>
          </a:p>
          <a:p>
            <a:pPr marL="266700" lvl="0" indent="-171450">
              <a:spcBef>
                <a:spcPts val="2400"/>
              </a:spcBef>
              <a:buClr>
                <a:schemeClr val="bg1"/>
              </a:buClr>
              <a:buSzPct val="70000"/>
              <a:buFont typeface="Wingdings" panose="05000000000000000000" pitchFamily="2" charset="2"/>
              <a:buChar char="Ø"/>
              <a:tabLst>
                <a:tab pos="4400550" algn="l"/>
              </a:tabLst>
            </a:pPr>
            <a:r>
              <a:rPr lang="bg-BG" sz="24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 Непреки разходи  </a:t>
            </a:r>
            <a:endParaRPr lang="bg-BG" sz="1800" b="1" dirty="0">
              <a:solidFill>
                <a:srgbClr val="FFFFEB"/>
              </a:solidFill>
              <a:latin typeface="Libre Baskerville"/>
              <a:ea typeface="Libre Baskerville"/>
              <a:cs typeface="Libre Baskerville"/>
            </a:endParaRPr>
          </a:p>
        </p:txBody>
      </p:sp>
      <p:sp>
        <p:nvSpPr>
          <p:cNvPr id="4" name="Google Shape;650;p36">
            <a:extLst>
              <a:ext uri="{FF2B5EF4-FFF2-40B4-BE49-F238E27FC236}">
                <a16:creationId xmlns:a16="http://schemas.microsoft.com/office/drawing/2014/main" id="{949A4628-773A-31C4-8E17-DF53A429D2C1}"/>
              </a:ext>
            </a:extLst>
          </p:cNvPr>
          <p:cNvSpPr txBox="1"/>
          <p:nvPr/>
        </p:nvSpPr>
        <p:spPr>
          <a:xfrm>
            <a:off x="6382473" y="2125104"/>
            <a:ext cx="5481931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3200" b="1" dirty="0">
                <a:solidFill>
                  <a:srgbClr val="FFFFEB"/>
                </a:solidFill>
                <a:latin typeface="League Spartan"/>
                <a:ea typeface="League Spartan"/>
                <a:cs typeface="League Spartan"/>
              </a:rPr>
              <a:t>ДОПУСТИМИ ДЕЙНОСТИ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4CC47-4335-E03F-A46A-10EAC505E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88" y="46381"/>
            <a:ext cx="1730839" cy="1778419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ADC27F0-D249-F0F9-2A33-4750B8A32826}"/>
              </a:ext>
            </a:extLst>
          </p:cNvPr>
          <p:cNvGrpSpPr/>
          <p:nvPr/>
        </p:nvGrpSpPr>
        <p:grpSpPr>
          <a:xfrm>
            <a:off x="16175134" y="46381"/>
            <a:ext cx="2059078" cy="1637594"/>
            <a:chOff x="16273093" y="-70644"/>
            <a:chExt cx="2059078" cy="163759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A34EED0-6658-8763-9AD2-DA0001ECC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6A1F6F6-4808-9737-A159-840FAF492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  <p:sp>
        <p:nvSpPr>
          <p:cNvPr id="31" name="Google Shape;643;p36">
            <a:extLst>
              <a:ext uri="{FF2B5EF4-FFF2-40B4-BE49-F238E27FC236}">
                <a16:creationId xmlns:a16="http://schemas.microsoft.com/office/drawing/2014/main" id="{8FD6169F-C101-9134-4D43-5F1C0E991BA3}"/>
              </a:ext>
            </a:extLst>
          </p:cNvPr>
          <p:cNvSpPr/>
          <p:nvPr/>
        </p:nvSpPr>
        <p:spPr>
          <a:xfrm>
            <a:off x="6541204" y="294180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643;p36">
            <a:extLst>
              <a:ext uri="{FF2B5EF4-FFF2-40B4-BE49-F238E27FC236}">
                <a16:creationId xmlns:a16="http://schemas.microsoft.com/office/drawing/2014/main" id="{7DD86414-7B1A-6AC3-9266-4D02A43A2EE6}"/>
              </a:ext>
            </a:extLst>
          </p:cNvPr>
          <p:cNvSpPr/>
          <p:nvPr/>
        </p:nvSpPr>
        <p:spPr>
          <a:xfrm>
            <a:off x="390311" y="2944468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643;p36">
            <a:extLst>
              <a:ext uri="{FF2B5EF4-FFF2-40B4-BE49-F238E27FC236}">
                <a16:creationId xmlns:a16="http://schemas.microsoft.com/office/drawing/2014/main" id="{ECD4F647-7F58-F9B3-6313-B8EEAA23172C}"/>
              </a:ext>
            </a:extLst>
          </p:cNvPr>
          <p:cNvSpPr/>
          <p:nvPr/>
        </p:nvSpPr>
        <p:spPr>
          <a:xfrm>
            <a:off x="13262096" y="2936708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643;p36">
            <a:extLst>
              <a:ext uri="{FF2B5EF4-FFF2-40B4-BE49-F238E27FC236}">
                <a16:creationId xmlns:a16="http://schemas.microsoft.com/office/drawing/2014/main" id="{88E1914D-4418-8493-F96D-B72CD4F542CF}"/>
              </a:ext>
            </a:extLst>
          </p:cNvPr>
          <p:cNvSpPr/>
          <p:nvPr/>
        </p:nvSpPr>
        <p:spPr>
          <a:xfrm>
            <a:off x="17660422" y="2929406"/>
            <a:ext cx="239665" cy="253311"/>
          </a:xfrm>
          <a:custGeom>
            <a:avLst/>
            <a:gdLst/>
            <a:ahLst/>
            <a:cxnLst/>
            <a:rect l="l" t="t" r="r" b="b"/>
            <a:pathLst>
              <a:path w="6321665" h="6350000" extrusionOk="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5" name="Google Shape;647;p36">
            <a:extLst>
              <a:ext uri="{FF2B5EF4-FFF2-40B4-BE49-F238E27FC236}">
                <a16:creationId xmlns:a16="http://schemas.microsoft.com/office/drawing/2014/main" id="{E82DDE5B-AEA5-1707-C7BE-A04325486345}"/>
              </a:ext>
            </a:extLst>
          </p:cNvPr>
          <p:cNvCxnSpPr>
            <a:cxnSpLocks/>
          </p:cNvCxnSpPr>
          <p:nvPr/>
        </p:nvCxnSpPr>
        <p:spPr>
          <a:xfrm>
            <a:off x="6628581" y="3056180"/>
            <a:ext cx="6818278" cy="0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" name="Google Shape;648;p36">
            <a:extLst>
              <a:ext uri="{FF2B5EF4-FFF2-40B4-BE49-F238E27FC236}">
                <a16:creationId xmlns:a16="http://schemas.microsoft.com/office/drawing/2014/main" id="{D4A48203-E79B-48EB-DF2E-0335844F959E}"/>
              </a:ext>
            </a:extLst>
          </p:cNvPr>
          <p:cNvCxnSpPr>
            <a:cxnSpLocks/>
          </p:cNvCxnSpPr>
          <p:nvPr/>
        </p:nvCxnSpPr>
        <p:spPr>
          <a:xfrm>
            <a:off x="13327026" y="3064000"/>
            <a:ext cx="4570663" cy="1308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" name="Google Shape;647;p36">
            <a:extLst>
              <a:ext uri="{FF2B5EF4-FFF2-40B4-BE49-F238E27FC236}">
                <a16:creationId xmlns:a16="http://schemas.microsoft.com/office/drawing/2014/main" id="{9F0362FB-841F-6B60-27B0-4918850E1347}"/>
              </a:ext>
            </a:extLst>
          </p:cNvPr>
          <p:cNvCxnSpPr>
            <a:cxnSpLocks/>
          </p:cNvCxnSpPr>
          <p:nvPr/>
        </p:nvCxnSpPr>
        <p:spPr>
          <a:xfrm flipV="1">
            <a:off x="605424" y="3056180"/>
            <a:ext cx="6213545" cy="13379"/>
          </a:xfrm>
          <a:prstGeom prst="straightConnector1">
            <a:avLst/>
          </a:prstGeom>
          <a:noFill/>
          <a:ln w="47625" cap="flat" cmpd="sng">
            <a:solidFill>
              <a:srgbClr val="FFFFE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653;p36">
            <a:extLst>
              <a:ext uri="{FF2B5EF4-FFF2-40B4-BE49-F238E27FC236}">
                <a16:creationId xmlns:a16="http://schemas.microsoft.com/office/drawing/2014/main" id="{AF001C21-311F-DAF7-7AB2-1CE9F85FF8AC}"/>
              </a:ext>
            </a:extLst>
          </p:cNvPr>
          <p:cNvSpPr txBox="1"/>
          <p:nvPr/>
        </p:nvSpPr>
        <p:spPr>
          <a:xfrm>
            <a:off x="4981446" y="3544387"/>
            <a:ext cx="8476481" cy="584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63538" lvl="0" indent="-363538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Подготовка на проекта</a:t>
            </a:r>
          </a:p>
          <a:p>
            <a:pPr marL="363538" lvl="0" indent="-363538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Проучвания, оценки, анализи или др. разработки по чл. 157 от Закона за водите;</a:t>
            </a:r>
          </a:p>
          <a:p>
            <a:pPr marL="363538" lvl="0" indent="-363538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Трансгранична координация;</a:t>
            </a:r>
          </a:p>
          <a:p>
            <a:pPr marL="363538" lvl="0" indent="-363538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Обществени консултации и ЕО на проектите на ПУРБ;</a:t>
            </a:r>
          </a:p>
          <a:p>
            <a:pPr marL="363538" lvl="0" indent="-363538">
              <a:spcBef>
                <a:spcPts val="2400"/>
              </a:spcBef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bg-BG" sz="2800" b="1" dirty="0">
                <a:solidFill>
                  <a:srgbClr val="FFFFEB"/>
                </a:solidFill>
                <a:latin typeface="Libre Baskerville"/>
                <a:ea typeface="Libre Baskerville"/>
                <a:cs typeface="Libre Baskerville"/>
              </a:rPr>
              <a:t>Организация и управление, видимост, прозрачност и комуникация, подготовка на документации за възлагане на обществени поръчки по реда на ЗОП</a:t>
            </a:r>
          </a:p>
        </p:txBody>
      </p:sp>
    </p:spTree>
    <p:extLst>
      <p:ext uri="{BB962C8B-B14F-4D97-AF65-F5344CB8AC3E}">
        <p14:creationId xmlns:p14="http://schemas.microsoft.com/office/powerpoint/2010/main" val="4102798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t="5268" b="5268"/>
          <a:stretch/>
        </p:blipFill>
        <p:spPr>
          <a:xfrm>
            <a:off x="-1" y="-1666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3"/>
          <p:cNvGrpSpPr/>
          <p:nvPr/>
        </p:nvGrpSpPr>
        <p:grpSpPr>
          <a:xfrm>
            <a:off x="6920448" y="752282"/>
            <a:ext cx="269790" cy="270999"/>
            <a:chOff x="1813" y="0"/>
            <a:chExt cx="809173" cy="812800"/>
          </a:xfrm>
        </p:grpSpPr>
        <p:sp>
          <p:nvSpPr>
            <p:cNvPr id="90" name="Google Shape;90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3"/>
          <p:cNvSpPr/>
          <p:nvPr/>
        </p:nvSpPr>
        <p:spPr>
          <a:xfrm>
            <a:off x="10897465" y="4379221"/>
            <a:ext cx="5891144" cy="5891119"/>
          </a:xfrm>
          <a:custGeom>
            <a:avLst/>
            <a:gdLst/>
            <a:ahLst/>
            <a:cxnLst/>
            <a:rect l="l" t="t" r="r" b="b"/>
            <a:pathLst>
              <a:path w="6350000" h="6349974" extrusionOk="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9DD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3"/>
          <p:cNvGrpSpPr/>
          <p:nvPr/>
        </p:nvGrpSpPr>
        <p:grpSpPr>
          <a:xfrm>
            <a:off x="17380579" y="8740432"/>
            <a:ext cx="375267" cy="376949"/>
            <a:chOff x="1813" y="0"/>
            <a:chExt cx="809173" cy="812800"/>
          </a:xfrm>
        </p:grpSpPr>
        <p:sp>
          <p:nvSpPr>
            <p:cNvPr id="100" name="Google Shape;100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2C6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11386958" y="563807"/>
            <a:ext cx="187634" cy="188475"/>
            <a:chOff x="1813" y="0"/>
            <a:chExt cx="809173" cy="812800"/>
          </a:xfrm>
        </p:grpSpPr>
        <p:sp>
          <p:nvSpPr>
            <p:cNvPr id="103" name="Google Shape;103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5B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13843037" y="2118802"/>
            <a:ext cx="269790" cy="270999"/>
            <a:chOff x="1813" y="0"/>
            <a:chExt cx="809173" cy="812800"/>
          </a:xfrm>
        </p:grpSpPr>
        <p:sp>
          <p:nvSpPr>
            <p:cNvPr id="107" name="Google Shape;107;p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03F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Google Shape;188;p17">
            <a:extLst>
              <a:ext uri="{FF2B5EF4-FFF2-40B4-BE49-F238E27FC236}">
                <a16:creationId xmlns:a16="http://schemas.microsoft.com/office/drawing/2014/main" id="{556D82B0-518C-698D-7E3A-6141BEEF91E7}"/>
              </a:ext>
            </a:extLst>
          </p:cNvPr>
          <p:cNvSpPr txBox="1"/>
          <p:nvPr/>
        </p:nvSpPr>
        <p:spPr>
          <a:xfrm>
            <a:off x="390487" y="2864897"/>
            <a:ext cx="10344947" cy="590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bg-BG" sz="4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ГЛАСУВАНЕ НА ПРЕДЛОЖЕНИЕ ЗА МЕТОДИКА И КРИТЕРИИ ЗА ОЦЕНКА НА ПРОЕКТНИ ПРЕДЛОЖЕНИЯ ПО ПРОЦЕДУРА ЧРЕЗ ДИРЕКТНО ПРЕДОСТАВЯНЕ НА БФП </a:t>
            </a:r>
            <a:r>
              <a:rPr lang="bg-BG" sz="40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„</a:t>
            </a:r>
            <a:r>
              <a:rPr lang="ru-RU" sz="4000" b="1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ПОДКРЕПА ЗА АКТУАЛИЗИРАНЕТО НА ПУРБ - ОЦЕНКИ, НАБИРАНЕ НА ДАННИ И ДР. ЗА ПУРБ 2028-2033 Г.” </a:t>
            </a:r>
            <a:r>
              <a:rPr lang="ru-RU" sz="4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ПО ПРИОРИТЕТ 1 „ВОДИ“</a:t>
            </a:r>
            <a:endParaRPr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06DD85-C579-D967-AB1B-2BFFA6C4DD00}"/>
              </a:ext>
            </a:extLst>
          </p:cNvPr>
          <p:cNvSpPr txBox="1"/>
          <p:nvPr/>
        </p:nvSpPr>
        <p:spPr>
          <a:xfrm>
            <a:off x="11059495" y="6556687"/>
            <a:ext cx="556708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ЗАСЕДАНИЕ НА КОМИТЕТА ЗА НАБЛЮДЕНИЕ   НА ПОС 2021-2027 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10.04.2024 г.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bg-BG" sz="1400" b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557F28-66E5-3E0C-9692-63AC42B3D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7727"/>
            <a:ext cx="1730839" cy="177841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1F97897-FFD3-C083-E00D-735623CCD2E1}"/>
              </a:ext>
            </a:extLst>
          </p:cNvPr>
          <p:cNvGrpSpPr/>
          <p:nvPr/>
        </p:nvGrpSpPr>
        <p:grpSpPr>
          <a:xfrm>
            <a:off x="16175134" y="46381"/>
            <a:ext cx="2059078" cy="1637594"/>
            <a:chOff x="16273093" y="-70644"/>
            <a:chExt cx="2059078" cy="163759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6D307AB-8624-300D-F423-E56685A6C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273093" y="-70644"/>
              <a:ext cx="2059078" cy="163759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09EB889-0F93-2B32-083A-CC9F7235FC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534282" y="1122713"/>
              <a:ext cx="877418" cy="123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2648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31"/>
          <p:cNvGrpSpPr/>
          <p:nvPr/>
        </p:nvGrpSpPr>
        <p:grpSpPr>
          <a:xfrm>
            <a:off x="4291056" y="-180826"/>
            <a:ext cx="9705893" cy="10467826"/>
            <a:chOff x="0" y="-47625"/>
            <a:chExt cx="2556284" cy="2756958"/>
          </a:xfrm>
        </p:grpSpPr>
        <p:sp>
          <p:nvSpPr>
            <p:cNvPr id="523" name="Google Shape;523;p31"/>
            <p:cNvSpPr/>
            <p:nvPr/>
          </p:nvSpPr>
          <p:spPr>
            <a:xfrm>
              <a:off x="0" y="0"/>
              <a:ext cx="2556284" cy="2709333"/>
            </a:xfrm>
            <a:custGeom>
              <a:avLst/>
              <a:gdLst/>
              <a:ahLst/>
              <a:cxnLst/>
              <a:rect l="l" t="t" r="r" b="b"/>
              <a:pathLst>
                <a:path w="2556284" h="2709333" extrusionOk="0">
                  <a:moveTo>
                    <a:pt x="0" y="0"/>
                  </a:moveTo>
                  <a:lnTo>
                    <a:pt x="2556284" y="0"/>
                  </a:lnTo>
                  <a:lnTo>
                    <a:pt x="255628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EB"/>
            </a:solidFill>
            <a:ln>
              <a:noFill/>
            </a:ln>
          </p:spPr>
        </p:sp>
        <p:sp>
          <p:nvSpPr>
            <p:cNvPr id="524" name="Google Shape;524;p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25" name="Google Shape;525;p31"/>
          <p:cNvPicPr preferRelativeResize="0"/>
          <p:nvPr/>
        </p:nvPicPr>
        <p:blipFill rotWithShape="1">
          <a:blip r:embed="rId3">
            <a:alphaModFix amt="25000"/>
          </a:blip>
          <a:srcRect l="7605" r="7604"/>
          <a:stretch/>
        </p:blipFill>
        <p:spPr>
          <a:xfrm rot="5400000">
            <a:off x="4000499" y="290556"/>
            <a:ext cx="10287000" cy="9705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97507" y="7863185"/>
            <a:ext cx="1292986" cy="1254197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1"/>
          <p:cNvSpPr txBox="1"/>
          <p:nvPr/>
        </p:nvSpPr>
        <p:spPr>
          <a:xfrm>
            <a:off x="4891651" y="3762375"/>
            <a:ext cx="85047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b="1" dirty="0">
                <a:solidFill>
                  <a:srgbClr val="2C6E4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Благодаря за вниманието</a:t>
            </a:r>
            <a:endParaRPr sz="700" b="1" dirty="0"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28" name="Google Shape;528;p31"/>
          <p:cNvSpPr txBox="1"/>
          <p:nvPr/>
        </p:nvSpPr>
        <p:spPr>
          <a:xfrm>
            <a:off x="5703818" y="5540218"/>
            <a:ext cx="6880363" cy="4601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Ирена Пенчева, </a:t>
            </a: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Главен директор на ГД ОПОС, МОСВ</a:t>
            </a: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br>
              <a:rPr lang="bg-BG" sz="35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</a:br>
            <a:r>
              <a:rPr lang="en-US" sz="2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https://www.eufunds.bg/bg/opos</a:t>
            </a:r>
            <a:r>
              <a:rPr lang="en-US" sz="2000" dirty="0">
                <a:solidFill>
                  <a:srgbClr val="403F3F"/>
                </a:solidFill>
                <a:latin typeface="Libre Baskerville"/>
                <a:ea typeface="Libre Baskerville"/>
                <a:cs typeface="Libre Baskerville"/>
              </a:rPr>
              <a:t> </a:t>
            </a:r>
            <a:endParaRPr dirty="0"/>
          </a:p>
        </p:txBody>
      </p:sp>
      <p:grpSp>
        <p:nvGrpSpPr>
          <p:cNvPr id="3" name="Google Shape;293;p21">
            <a:extLst>
              <a:ext uri="{FF2B5EF4-FFF2-40B4-BE49-F238E27FC236}">
                <a16:creationId xmlns:a16="http://schemas.microsoft.com/office/drawing/2014/main" id="{C8E527AE-F7E4-AC6B-A4BE-BCB66654D5ED}"/>
              </a:ext>
            </a:extLst>
          </p:cNvPr>
          <p:cNvGrpSpPr/>
          <p:nvPr/>
        </p:nvGrpSpPr>
        <p:grpSpPr>
          <a:xfrm>
            <a:off x="0" y="-516834"/>
            <a:ext cx="4291050" cy="10866784"/>
            <a:chOff x="0" y="-47625"/>
            <a:chExt cx="4816592" cy="1005734"/>
          </a:xfrm>
        </p:grpSpPr>
        <p:sp>
          <p:nvSpPr>
            <p:cNvPr id="4" name="Google Shape;294;p21">
              <a:extLst>
                <a:ext uri="{FF2B5EF4-FFF2-40B4-BE49-F238E27FC236}">
                  <a16:creationId xmlns:a16="http://schemas.microsoft.com/office/drawing/2014/main" id="{63D8CE68-D035-5A81-66F8-E5E8FC887B00}"/>
                </a:ext>
              </a:extLst>
            </p:cNvPr>
            <p:cNvSpPr/>
            <p:nvPr/>
          </p:nvSpPr>
          <p:spPr>
            <a:xfrm>
              <a:off x="0" y="0"/>
              <a:ext cx="4816592" cy="958109"/>
            </a:xfrm>
            <a:custGeom>
              <a:avLst/>
              <a:gdLst/>
              <a:ahLst/>
              <a:cxnLst/>
              <a:rect l="l" t="t" r="r" b="b"/>
              <a:pathLst>
                <a:path w="4816592" h="95810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58109"/>
                  </a:lnTo>
                  <a:lnTo>
                    <a:pt x="0" y="958109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5" name="Google Shape;295;p21">
              <a:extLst>
                <a:ext uri="{FF2B5EF4-FFF2-40B4-BE49-F238E27FC236}">
                  <a16:creationId xmlns:a16="http://schemas.microsoft.com/office/drawing/2014/main" id="{E0ED4A89-2F55-2E7D-EE6E-8CF737434716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Google Shape;293;p21">
            <a:extLst>
              <a:ext uri="{FF2B5EF4-FFF2-40B4-BE49-F238E27FC236}">
                <a16:creationId xmlns:a16="http://schemas.microsoft.com/office/drawing/2014/main" id="{8BEE524F-01A9-97A9-F8E0-E7C91DE02A1A}"/>
              </a:ext>
            </a:extLst>
          </p:cNvPr>
          <p:cNvGrpSpPr/>
          <p:nvPr/>
        </p:nvGrpSpPr>
        <p:grpSpPr>
          <a:xfrm>
            <a:off x="13996950" y="-516834"/>
            <a:ext cx="4291050" cy="10803834"/>
            <a:chOff x="0" y="-47625"/>
            <a:chExt cx="4816592" cy="1005734"/>
          </a:xfrm>
        </p:grpSpPr>
        <p:sp>
          <p:nvSpPr>
            <p:cNvPr id="7" name="Google Shape;294;p21">
              <a:extLst>
                <a:ext uri="{FF2B5EF4-FFF2-40B4-BE49-F238E27FC236}">
                  <a16:creationId xmlns:a16="http://schemas.microsoft.com/office/drawing/2014/main" id="{2B7CC00E-A4AB-F195-C0B2-8263057CD025}"/>
                </a:ext>
              </a:extLst>
            </p:cNvPr>
            <p:cNvSpPr/>
            <p:nvPr/>
          </p:nvSpPr>
          <p:spPr>
            <a:xfrm>
              <a:off x="0" y="0"/>
              <a:ext cx="4816592" cy="958109"/>
            </a:xfrm>
            <a:custGeom>
              <a:avLst/>
              <a:gdLst/>
              <a:ahLst/>
              <a:cxnLst/>
              <a:rect l="l" t="t" r="r" b="b"/>
              <a:pathLst>
                <a:path w="4816592" h="958109" extrusionOk="0">
                  <a:moveTo>
                    <a:pt x="0" y="0"/>
                  </a:moveTo>
                  <a:lnTo>
                    <a:pt x="4816592" y="0"/>
                  </a:lnTo>
                  <a:lnTo>
                    <a:pt x="4816592" y="958109"/>
                  </a:lnTo>
                  <a:lnTo>
                    <a:pt x="0" y="958109"/>
                  </a:lnTo>
                  <a:close/>
                </a:path>
              </a:pathLst>
            </a:custGeom>
            <a:solidFill>
              <a:srgbClr val="9DD193"/>
            </a:solidFill>
            <a:ln>
              <a:noFill/>
            </a:ln>
          </p:spPr>
        </p:sp>
        <p:sp>
          <p:nvSpPr>
            <p:cNvPr id="8" name="Google Shape;295;p21">
              <a:extLst>
                <a:ext uri="{FF2B5EF4-FFF2-40B4-BE49-F238E27FC236}">
                  <a16:creationId xmlns:a16="http://schemas.microsoft.com/office/drawing/2014/main" id="{348653B0-EB00-BC9F-2D32-EA859F524E34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7FA604C-C59D-2B96-D4A3-6ED7C8AFA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5235"/>
            <a:ext cx="1730839" cy="177841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F6015F6-33A2-2ECA-216E-4EAB1B0291F7}"/>
              </a:ext>
            </a:extLst>
          </p:cNvPr>
          <p:cNvGrpSpPr/>
          <p:nvPr/>
        </p:nvGrpSpPr>
        <p:grpSpPr>
          <a:xfrm>
            <a:off x="16342478" y="103064"/>
            <a:ext cx="1840154" cy="1463483"/>
            <a:chOff x="16472648" y="103064"/>
            <a:chExt cx="1840154" cy="146348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DCD3421-2B54-175D-BA7F-C1258D7B12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72648" y="103064"/>
              <a:ext cx="1840154" cy="14634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5267B9-6615-54A2-FBD7-8ABC0A1AE30C}"/>
                </a:ext>
              </a:extLst>
            </p:cNvPr>
            <p:cNvSpPr/>
            <p:nvPr/>
          </p:nvSpPr>
          <p:spPr>
            <a:xfrm>
              <a:off x="16698554" y="1193983"/>
              <a:ext cx="786171" cy="85542"/>
            </a:xfrm>
            <a:prstGeom prst="rect">
              <a:avLst/>
            </a:prstGeom>
            <a:solidFill>
              <a:srgbClr val="9DD1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480</Words>
  <Application>Microsoft Office PowerPoint</Application>
  <PresentationFormat>Custom</PresentationFormat>
  <Paragraphs>58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Calibri</vt:lpstr>
      <vt:lpstr>League Spartan</vt:lpstr>
      <vt:lpstr>Libre Baskerville</vt:lpstr>
      <vt:lpstr>Wingdings</vt:lpstr>
      <vt:lpstr>Bahnschrift SemiBold Condensed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Albena Mircheva</dc:creator>
  <cp:lastModifiedBy>OPOS BG39</cp:lastModifiedBy>
  <cp:revision>90</cp:revision>
  <dcterms:modified xsi:type="dcterms:W3CDTF">2025-04-07T10:08:57Z</dcterms:modified>
</cp:coreProperties>
</file>