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88" r:id="rId2"/>
    <p:sldId id="291" r:id="rId3"/>
    <p:sldId id="292" r:id="rId4"/>
    <p:sldId id="293" r:id="rId5"/>
    <p:sldId id="350" r:id="rId6"/>
    <p:sldId id="274" r:id="rId7"/>
  </p:sldIdLst>
  <p:sldSz cx="18288000" cy="10287000"/>
  <p:notesSz cx="6735763" cy="9866313"/>
  <p:embeddedFontLst>
    <p:embeddedFont>
      <p:font typeface="Bahnschrift SemiBold Condensed" panose="020B0502040204020203" pitchFamily="34" charset="0"/>
      <p:bold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League Spartan" panose="020B0604020202020204" charset="0"/>
      <p:regular r:id="rId14"/>
      <p:bold r:id="rId15"/>
    </p:embeddedFont>
    <p:embeddedFont>
      <p:font typeface="Libre Baskerville" panose="02000000000000000000" pitchFamily="2" charset="0"/>
      <p:regular r:id="rId16"/>
      <p:bold r:id="rId17"/>
      <p:italic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OS BG51" initials="OB" lastIdx="1" clrIdx="0"/>
  <p:cmAuthor id="2" name="OPOS BG79" initials="OB" lastIdx="1" clrIdx="1"/>
  <p:cmAuthor id="3" name="Administrator" initials="A" lastIdx="1" clrIdx="2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193"/>
    <a:srgbClr val="90BB23"/>
    <a:srgbClr val="0000FF"/>
    <a:srgbClr val="0066FF"/>
    <a:srgbClr val="CFE8CA"/>
    <a:srgbClr val="99FF99"/>
    <a:srgbClr val="00FF00"/>
    <a:srgbClr val="FFFFCC"/>
    <a:srgbClr val="8495EC"/>
    <a:srgbClr val="3AA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19" autoAdjust="0"/>
  </p:normalViewPr>
  <p:slideViewPr>
    <p:cSldViewPr snapToGrid="0" showGuides="1">
      <p:cViewPr varScale="1">
        <p:scale>
          <a:sx n="41" d="100"/>
          <a:sy n="41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5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444500" algn="just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1000" b="0" noProof="0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</a:rPr>
              <a:t>постигне по-добро разбиране у заинтересованите страни по отношение на процеса на определяне на специфичните и подробни цели на защитените зони и мерките за опазването им, по отношение на процеса по картиране и оценка на състоянието на екосистемите и техните услуги, и на зелената инфраструктура на територията на мрежата Натура 2000, както и на монетарната оценка на екосистемите и техните услуги;</a:t>
            </a:r>
          </a:p>
          <a:p>
            <a:pPr marL="444500" indent="-444500" algn="just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1000" b="0" noProof="0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</a:rPr>
              <a:t>изграждане на капацитет на администрациите, въвлечени в процеса на управление на мрежата Натура 2000“</a:t>
            </a:r>
            <a:r>
              <a:rPr lang="bg-BG" sz="1000" b="1" noProof="0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33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66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1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17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anose="05020102010507070707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eufunds.bg/bg/opo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5616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/>
          <p:nvPr/>
        </p:nvSpPr>
        <p:spPr>
          <a:xfrm>
            <a:off x="9729142" y="-426359"/>
            <a:ext cx="12243660" cy="1224360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19"/>
          <p:cNvSpPr txBox="1"/>
          <p:nvPr/>
        </p:nvSpPr>
        <p:spPr>
          <a:xfrm>
            <a:off x="395807" y="2796945"/>
            <a:ext cx="13596786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Процедура „Интегриране на екосистемния подход и прилагане на природосъобразни решения при опазването на защитените зони от мрежата НАТУРА 2000“ </a:t>
            </a:r>
          </a:p>
          <a:p>
            <a:pPr lvl="0" defTabSz="457200">
              <a:buClrTx/>
            </a:pPr>
            <a:endParaRPr lang="bg-BG" b="1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 defTabSz="457200">
              <a:buClrTx/>
            </a:pPr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3 „Биологично разнообразие“ на ПОС 2021-2027 г.</a:t>
            </a:r>
            <a:endParaRPr lang="bg-BG" sz="5400" b="1" dirty="0"/>
          </a:p>
        </p:txBody>
      </p:sp>
      <p:cxnSp>
        <p:nvCxnSpPr>
          <p:cNvPr id="249" name="Google Shape;249;p19"/>
          <p:cNvCxnSpPr/>
          <p:nvPr/>
        </p:nvCxnSpPr>
        <p:spPr>
          <a:xfrm>
            <a:off x="513833" y="7108444"/>
            <a:ext cx="8132100" cy="0"/>
          </a:xfrm>
          <a:prstGeom prst="straightConnector1">
            <a:avLst/>
          </a:prstGeom>
          <a:noFill/>
          <a:ln w="190500" cap="rnd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0" name="Google Shape;250;p19"/>
          <p:cNvGrpSpPr/>
          <p:nvPr/>
        </p:nvGrpSpPr>
        <p:grpSpPr>
          <a:xfrm>
            <a:off x="5061827" y="563807"/>
            <a:ext cx="269790" cy="270999"/>
            <a:chOff x="1813" y="0"/>
            <a:chExt cx="809173" cy="812800"/>
          </a:xfrm>
        </p:grpSpPr>
        <p:sp>
          <p:nvSpPr>
            <p:cNvPr id="251" name="Google Shape;25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9"/>
          <p:cNvGrpSpPr/>
          <p:nvPr/>
        </p:nvGrpSpPr>
        <p:grpSpPr>
          <a:xfrm>
            <a:off x="10902917" y="3082924"/>
            <a:ext cx="375267" cy="376949"/>
            <a:chOff x="1813" y="0"/>
            <a:chExt cx="809173" cy="812800"/>
          </a:xfrm>
        </p:grpSpPr>
        <p:sp>
          <p:nvSpPr>
            <p:cNvPr id="254" name="Google Shape;25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9"/>
          <p:cNvSpPr/>
          <p:nvPr/>
        </p:nvSpPr>
        <p:spPr>
          <a:xfrm>
            <a:off x="3991621" y="8928908"/>
            <a:ext cx="4654312" cy="465429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9"/>
          <p:cNvGrpSpPr/>
          <p:nvPr/>
        </p:nvGrpSpPr>
        <p:grpSpPr>
          <a:xfrm>
            <a:off x="9541087" y="699307"/>
            <a:ext cx="187634" cy="188475"/>
            <a:chOff x="1813" y="0"/>
            <a:chExt cx="809173" cy="812800"/>
          </a:xfrm>
        </p:grpSpPr>
        <p:sp>
          <p:nvSpPr>
            <p:cNvPr id="261" name="Google Shape;26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>
            <a:off x="9364510" y="9258300"/>
            <a:ext cx="269790" cy="270999"/>
            <a:chOff x="1813" y="0"/>
            <a:chExt cx="809173" cy="812800"/>
          </a:xfrm>
        </p:grpSpPr>
        <p:sp>
          <p:nvSpPr>
            <p:cNvPr id="264" name="Google Shape;26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3804044" y="2561336"/>
            <a:ext cx="375153" cy="376835"/>
            <a:chOff x="1813" y="0"/>
            <a:chExt cx="809173" cy="812800"/>
          </a:xfrm>
        </p:grpSpPr>
        <p:sp>
          <p:nvSpPr>
            <p:cNvPr id="267" name="Google Shape;267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9"/>
          <p:cNvGrpSpPr/>
          <p:nvPr/>
        </p:nvGrpSpPr>
        <p:grpSpPr>
          <a:xfrm>
            <a:off x="1609759" y="3544745"/>
            <a:ext cx="226448" cy="227463"/>
            <a:chOff x="1813" y="0"/>
            <a:chExt cx="809173" cy="812800"/>
          </a:xfrm>
        </p:grpSpPr>
        <p:sp>
          <p:nvSpPr>
            <p:cNvPr id="270" name="Google Shape;270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9082871" y="6919969"/>
            <a:ext cx="187634" cy="188475"/>
            <a:chOff x="1813" y="0"/>
            <a:chExt cx="809173" cy="812800"/>
          </a:xfrm>
        </p:grpSpPr>
        <p:sp>
          <p:nvSpPr>
            <p:cNvPr id="273" name="Google Shape;273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46B214A-D45E-3030-A5AA-B79E8E6686F7}"/>
              </a:ext>
            </a:extLst>
          </p:cNvPr>
          <p:cNvSpPr txBox="1"/>
          <p:nvPr/>
        </p:nvSpPr>
        <p:spPr>
          <a:xfrm>
            <a:off x="12745719" y="8589468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09.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04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.202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49EDBA0-D5D2-18EC-CFBB-1B4A5973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" y="31650"/>
            <a:ext cx="1730839" cy="177841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EFEA8E8-EF02-5D71-630A-9EF01A21A5AF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D5079A4-DE19-B757-3E0D-339A612F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705C34-7A03-9431-B0ED-B52A683C9DFF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412350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7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-4638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78F6C1-A78F-445B-33F5-2A2F509E4C45}"/>
              </a:ext>
            </a:extLst>
          </p:cNvPr>
          <p:cNvSpPr/>
          <p:nvPr/>
        </p:nvSpPr>
        <p:spPr>
          <a:xfrm>
            <a:off x="667328" y="2298549"/>
            <a:ext cx="5699105" cy="7860043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7313" algn="just">
              <a:tabLst>
                <a:tab pos="536575" algn="l"/>
                <a:tab pos="5110163" algn="l"/>
              </a:tabLst>
            </a:pPr>
            <a:endParaRPr lang="bg-BG" sz="2600" b="1" dirty="0">
              <a:solidFill>
                <a:srgbClr val="FFFFEB"/>
              </a:solidFill>
              <a:latin typeface="+mn-lt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6853683" y="360141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ЦЕЛ И ОЧАКВАНИ РЕЗУЛТАТИ</a:t>
            </a:r>
            <a:endParaRPr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1697C-5488-4635-691C-5499E3E69547}"/>
              </a:ext>
            </a:extLst>
          </p:cNvPr>
          <p:cNvSpPr/>
          <p:nvPr/>
        </p:nvSpPr>
        <p:spPr>
          <a:xfrm>
            <a:off x="8622629" y="2298549"/>
            <a:ext cx="4964656" cy="7860043"/>
          </a:xfrm>
          <a:prstGeom prst="rect">
            <a:avLst/>
          </a:prstGeom>
          <a:solidFill>
            <a:srgbClr val="2C7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endParaRPr lang="bg-BG" sz="2600" b="1" dirty="0">
              <a:solidFill>
                <a:srgbClr val="FFFFEB"/>
              </a:solidFill>
            </a:endParaRPr>
          </a:p>
          <a:p>
            <a:pPr marL="631825" indent="-457200">
              <a:buFontTx/>
              <a:buChar char="-"/>
            </a:pPr>
            <a:endParaRPr lang="ru-RU" sz="2600" b="1" dirty="0">
              <a:solidFill>
                <a:srgbClr val="FFFFE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A2AFB-6619-DA15-88CD-34820AC5D643}"/>
              </a:ext>
            </a:extLst>
          </p:cNvPr>
          <p:cNvSpPr/>
          <p:nvPr/>
        </p:nvSpPr>
        <p:spPr>
          <a:xfrm>
            <a:off x="13587284" y="2298549"/>
            <a:ext cx="4700716" cy="7860045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CA1FA-E7FB-F56D-2ABA-AD2E48E3F4C9}"/>
              </a:ext>
            </a:extLst>
          </p:cNvPr>
          <p:cNvSpPr/>
          <p:nvPr/>
        </p:nvSpPr>
        <p:spPr>
          <a:xfrm>
            <a:off x="226837" y="3805979"/>
            <a:ext cx="360730" cy="4265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ЦЕЛ</a:t>
            </a:r>
            <a:endParaRPr lang="bg-BG" sz="32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A6FF7-0384-D903-34F4-01EA2D40FDBE}"/>
              </a:ext>
            </a:extLst>
          </p:cNvPr>
          <p:cNvSpPr/>
          <p:nvPr/>
        </p:nvSpPr>
        <p:spPr>
          <a:xfrm>
            <a:off x="6328151" y="5249484"/>
            <a:ext cx="2438643" cy="886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РЕЗУЛТАТИ</a:t>
            </a:r>
            <a:endParaRPr lang="bg-BG" sz="30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8EC582-1527-3D77-E9AD-65B8E6B1D59F}"/>
              </a:ext>
            </a:extLst>
          </p:cNvPr>
          <p:cNvCxnSpPr>
            <a:cxnSpLocks/>
          </p:cNvCxnSpPr>
          <p:nvPr/>
        </p:nvCxnSpPr>
        <p:spPr>
          <a:xfrm>
            <a:off x="6366433" y="6097320"/>
            <a:ext cx="2167967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968093E-8066-DEF2-8FB5-F98FFCA3A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" y="4638"/>
            <a:ext cx="1730839" cy="17784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7CCC77C-BFBE-FB2E-D0D8-9DA10509E274}"/>
              </a:ext>
            </a:extLst>
          </p:cNvPr>
          <p:cNvGrpSpPr/>
          <p:nvPr/>
        </p:nvGrpSpPr>
        <p:grpSpPr>
          <a:xfrm>
            <a:off x="16273093" y="-70644"/>
            <a:ext cx="2059078" cy="1637594"/>
            <a:chOff x="16273093" y="-70644"/>
            <a:chExt cx="2059078" cy="16375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502C06-BF03-A370-4589-A69B340A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A1A2A6-AED6-25D5-E231-9FE2D513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4FFA21CA-C1F9-C7C4-6C47-602F211B1B3A}"/>
              </a:ext>
            </a:extLst>
          </p:cNvPr>
          <p:cNvSpPr txBox="1"/>
          <p:nvPr/>
        </p:nvSpPr>
        <p:spPr>
          <a:xfrm>
            <a:off x="817803" y="2465556"/>
            <a:ext cx="5398153" cy="726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Завършване на процеса по определяне на специфични цели и мерки на защитените зони</a:t>
            </a: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Картиране и оценка на състоянието на екосистемите и техните услуги и на зелената инфраструктура за Натура 2000;</a:t>
            </a: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Изготвяне на монетарна оценка на екосистемите и техните услуги и определяне на стойността на «природния капитал»;</a:t>
            </a: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Демонстрационно прилагане на решения, базирани на природата, смекчаващи влиянието на климатичните промени;</a:t>
            </a:r>
          </a:p>
        </p:txBody>
      </p:sp>
      <p:sp>
        <p:nvSpPr>
          <p:cNvPr id="17" name="Google Shape;653;p36">
            <a:extLst>
              <a:ext uri="{FF2B5EF4-FFF2-40B4-BE49-F238E27FC236}">
                <a16:creationId xmlns:a16="http://schemas.microsoft.com/office/drawing/2014/main" id="{EFA990F9-C1A0-B104-C0A3-2DF36C5DA55C}"/>
              </a:ext>
            </a:extLst>
          </p:cNvPr>
          <p:cNvSpPr txBox="1"/>
          <p:nvPr/>
        </p:nvSpPr>
        <p:spPr>
          <a:xfrm>
            <a:off x="8716769" y="2211730"/>
            <a:ext cx="4776376" cy="78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Разработени специфични цели за защитените зони и мерки за опазването им, с фокус върху прилагането на решения, базирани на природата</a:t>
            </a: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Картирани екосистеми и елементите на зелената инфраструктура в защитените зони от Натура 2000</a:t>
            </a: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Оценено състояние на екосистемите и екосистемните услуги, монетарно остойностяване на икономическата им стойност и оценка на състоянието на елементите на зелената инфраструктура в мрежата Натура 2000</a:t>
            </a:r>
          </a:p>
        </p:txBody>
      </p:sp>
      <p:sp>
        <p:nvSpPr>
          <p:cNvPr id="19" name="Google Shape;653;p36">
            <a:extLst>
              <a:ext uri="{FF2B5EF4-FFF2-40B4-BE49-F238E27FC236}">
                <a16:creationId xmlns:a16="http://schemas.microsoft.com/office/drawing/2014/main" id="{1A1274D6-E531-17E1-689A-A7D59E8B5A3F}"/>
              </a:ext>
            </a:extLst>
          </p:cNvPr>
          <p:cNvSpPr txBox="1"/>
          <p:nvPr/>
        </p:nvSpPr>
        <p:spPr>
          <a:xfrm>
            <a:off x="13631398" y="2369747"/>
            <a:ext cx="4656602" cy="796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Създадени специализирани бази данни за екосистемите, екосистемните услуги и зелената инфраструктура в мрежата Натура 2000 и тяхната визуализация в съществуваща информационна среда</a:t>
            </a:r>
          </a:p>
          <a:p>
            <a:pPr marL="342900" indent="-342900">
              <a:lnSpc>
                <a:spcPct val="105000"/>
              </a:lnSpc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Възстановени 150 </a:t>
            </a:r>
            <a:r>
              <a:rPr lang="bg-BG" sz="2400" b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ha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значими за климата екосистеми</a:t>
            </a:r>
          </a:p>
          <a:p>
            <a:pPr marL="342900" indent="-342900">
              <a:lnSpc>
                <a:spcPct val="105000"/>
              </a:lnSpc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Осигурена подкрепа на обществеността, чрез включването ѝ в процеса на взимане на решения за опазването на защитените зони от мрежата Натура 2000 </a:t>
            </a:r>
          </a:p>
          <a:p>
            <a:pPr>
              <a:lnSpc>
                <a:spcPct val="105000"/>
              </a:lnSpc>
              <a:spcBef>
                <a:spcPts val="1200"/>
              </a:spcBef>
              <a:buClr>
                <a:srgbClr val="FFFFFF"/>
              </a:buClr>
            </a:pPr>
            <a:endParaRPr lang="bg-BG" sz="2300" b="1" i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7410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13547" y="0"/>
            <a:ext cx="18288000" cy="10438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36"/>
          <p:cNvGrpSpPr/>
          <p:nvPr/>
        </p:nvGrpSpPr>
        <p:grpSpPr>
          <a:xfrm>
            <a:off x="5053942" y="2267445"/>
            <a:ext cx="5178114" cy="8019556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36"/>
          <p:cNvGrpSpPr/>
          <p:nvPr/>
        </p:nvGrpSpPr>
        <p:grpSpPr>
          <a:xfrm>
            <a:off x="13786994" y="2489201"/>
            <a:ext cx="4541447" cy="7797800"/>
            <a:chOff x="0" y="-147098"/>
            <a:chExt cx="1193672" cy="1674675"/>
          </a:xfrm>
        </p:grpSpPr>
        <p:sp>
          <p:nvSpPr>
            <p:cNvPr id="631" name="Google Shape;631;p36"/>
            <p:cNvSpPr/>
            <p:nvPr/>
          </p:nvSpPr>
          <p:spPr>
            <a:xfrm>
              <a:off x="262890" y="-147098"/>
              <a:ext cx="930782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32" name="Google Shape;632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36"/>
          <p:cNvGrpSpPr/>
          <p:nvPr/>
        </p:nvGrpSpPr>
        <p:grpSpPr>
          <a:xfrm>
            <a:off x="10143577" y="2249995"/>
            <a:ext cx="4599313" cy="8037005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1029489" y="5294709"/>
            <a:ext cx="352038" cy="353616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6"/>
          <p:cNvGrpSpPr/>
          <p:nvPr/>
        </p:nvGrpSpPr>
        <p:grpSpPr>
          <a:xfrm>
            <a:off x="40441" y="2471752"/>
            <a:ext cx="5348351" cy="7815248"/>
            <a:chOff x="0" y="-147097"/>
            <a:chExt cx="1238666" cy="1674675"/>
          </a:xfrm>
        </p:grpSpPr>
        <p:sp>
          <p:nvSpPr>
            <p:cNvPr id="640" name="Google Shape;640;p36"/>
            <p:cNvSpPr/>
            <p:nvPr/>
          </p:nvSpPr>
          <p:spPr>
            <a:xfrm>
              <a:off x="20311" y="-147097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36"/>
          <p:cNvSpPr/>
          <p:nvPr/>
        </p:nvSpPr>
        <p:spPr>
          <a:xfrm>
            <a:off x="6541204" y="397685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7" name="Google Shape;647;p36"/>
          <p:cNvCxnSpPr>
            <a:cxnSpLocks/>
          </p:cNvCxnSpPr>
          <p:nvPr/>
        </p:nvCxnSpPr>
        <p:spPr>
          <a:xfrm>
            <a:off x="6683483" y="4095691"/>
            <a:ext cx="6818278" cy="3065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Google Shape;648;p36"/>
          <p:cNvCxnSpPr>
            <a:cxnSpLocks/>
          </p:cNvCxnSpPr>
          <p:nvPr/>
        </p:nvCxnSpPr>
        <p:spPr>
          <a:xfrm>
            <a:off x="13381928" y="4103511"/>
            <a:ext cx="4285068" cy="2283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0" name="Google Shape;650;p36"/>
          <p:cNvSpPr txBox="1"/>
          <p:nvPr/>
        </p:nvSpPr>
        <p:spPr>
          <a:xfrm>
            <a:off x="1053884" y="2981921"/>
            <a:ext cx="3917122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БЕНЕФИЦИЕНТИ</a:t>
            </a:r>
            <a:r>
              <a:rPr lang="bg-BG" sz="26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440278" y="5471517"/>
            <a:ext cx="47396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spcBef>
                <a:spcPts val="2400"/>
              </a:spcBef>
              <a:buClr>
                <a:schemeClr val="bg1"/>
              </a:buClr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„Национална служба за защита на природата в МОСВ“</a:t>
            </a: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0274714" y="2695398"/>
            <a:ext cx="4409241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ОБЯВЯВАНЕ И КАНДИДАТСТВАНЕ</a:t>
            </a: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6686458" y="3026525"/>
            <a:ext cx="253238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ПАРТНЬОРИ</a:t>
            </a:r>
          </a:p>
        </p:txBody>
      </p:sp>
      <p:sp>
        <p:nvSpPr>
          <p:cNvPr id="5" name="Google Shape;650;p36">
            <a:extLst>
              <a:ext uri="{FF2B5EF4-FFF2-40B4-BE49-F238E27FC236}">
                <a16:creationId xmlns:a16="http://schemas.microsoft.com/office/drawing/2014/main" id="{66D68BD5-0E7E-9A9F-7684-60556AFF9D34}"/>
              </a:ext>
            </a:extLst>
          </p:cNvPr>
          <p:cNvSpPr txBox="1"/>
          <p:nvPr/>
        </p:nvSpPr>
        <p:spPr>
          <a:xfrm>
            <a:off x="14932929" y="2761854"/>
            <a:ext cx="3314630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</a:t>
            </a:r>
          </a:p>
          <a:p>
            <a:pPr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ИЗПЪЛНЕНИЕ</a:t>
            </a:r>
          </a:p>
        </p:txBody>
      </p: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3915C345-EF3B-DFF8-E78D-94D26513E08C}"/>
              </a:ext>
            </a:extLst>
          </p:cNvPr>
          <p:cNvSpPr txBox="1"/>
          <p:nvPr/>
        </p:nvSpPr>
        <p:spPr>
          <a:xfrm>
            <a:off x="14981896" y="5634350"/>
            <a:ext cx="3138668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4625">
              <a:lnSpc>
                <a:spcPct val="105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36 месеца, но не по-късно от 31.03.2029 г.</a:t>
            </a:r>
          </a:p>
        </p:txBody>
      </p: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E2BFA7F5-CCD1-94C2-A314-8F1E3D533F0A}"/>
              </a:ext>
            </a:extLst>
          </p:cNvPr>
          <p:cNvSpPr txBox="1"/>
          <p:nvPr/>
        </p:nvSpPr>
        <p:spPr>
          <a:xfrm>
            <a:off x="7438170" y="557979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</a:t>
            </a: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ЕНЕФИЦИЕНТИ И СРОКОВЕ</a:t>
            </a:r>
            <a:endParaRPr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ED17D-95C3-6923-AB8A-BE0C01C6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1" y="0"/>
            <a:ext cx="1730839" cy="1778419"/>
          </a:xfrm>
          <a:prstGeom prst="rect">
            <a:avLst/>
          </a:prstGeom>
        </p:spPr>
      </p:pic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E4E4D40-9985-7BE9-7C0D-9A789FC7ED51}"/>
              </a:ext>
            </a:extLst>
          </p:cNvPr>
          <p:cNvSpPr/>
          <p:nvPr/>
        </p:nvSpPr>
        <p:spPr>
          <a:xfrm>
            <a:off x="390311" y="397951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43;p36">
            <a:extLst>
              <a:ext uri="{FF2B5EF4-FFF2-40B4-BE49-F238E27FC236}">
                <a16:creationId xmlns:a16="http://schemas.microsoft.com/office/drawing/2014/main" id="{F7FE1B5B-E6AC-D0A7-52E7-C657FA482FFD}"/>
              </a:ext>
            </a:extLst>
          </p:cNvPr>
          <p:cNvSpPr/>
          <p:nvPr/>
        </p:nvSpPr>
        <p:spPr>
          <a:xfrm>
            <a:off x="13262096" y="4012099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43;p36">
            <a:extLst>
              <a:ext uri="{FF2B5EF4-FFF2-40B4-BE49-F238E27FC236}">
                <a16:creationId xmlns:a16="http://schemas.microsoft.com/office/drawing/2014/main" id="{03814265-095A-159E-0ED6-B48E779C47E1}"/>
              </a:ext>
            </a:extLst>
          </p:cNvPr>
          <p:cNvSpPr/>
          <p:nvPr/>
        </p:nvSpPr>
        <p:spPr>
          <a:xfrm>
            <a:off x="17660422" y="396445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647;p36">
            <a:extLst>
              <a:ext uri="{FF2B5EF4-FFF2-40B4-BE49-F238E27FC236}">
                <a16:creationId xmlns:a16="http://schemas.microsoft.com/office/drawing/2014/main" id="{E4FC9702-2DCE-E938-8F09-EB5917EE36A7}"/>
              </a:ext>
            </a:extLst>
          </p:cNvPr>
          <p:cNvCxnSpPr>
            <a:cxnSpLocks/>
          </p:cNvCxnSpPr>
          <p:nvPr/>
        </p:nvCxnSpPr>
        <p:spPr>
          <a:xfrm flipV="1">
            <a:off x="660326" y="4095691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050DB0-F0AB-42F9-1AF3-9607F76D27DD}"/>
              </a:ext>
            </a:extLst>
          </p:cNvPr>
          <p:cNvGrpSpPr/>
          <p:nvPr/>
        </p:nvGrpSpPr>
        <p:grpSpPr>
          <a:xfrm>
            <a:off x="16273093" y="91718"/>
            <a:ext cx="2059078" cy="1637594"/>
            <a:chOff x="16273093" y="-70644"/>
            <a:chExt cx="2059078" cy="163759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4CE2202-DEE5-9899-AE39-5C355922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C17C99C-FECF-0FF6-244E-64DF6916A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42" name="Google Shape;653;p36">
            <a:extLst>
              <a:ext uri="{FF2B5EF4-FFF2-40B4-BE49-F238E27FC236}">
                <a16:creationId xmlns:a16="http://schemas.microsoft.com/office/drawing/2014/main" id="{657E4E61-78D8-EBF6-44DB-3179A67266AF}"/>
              </a:ext>
            </a:extLst>
          </p:cNvPr>
          <p:cNvSpPr txBox="1"/>
          <p:nvPr/>
        </p:nvSpPr>
        <p:spPr>
          <a:xfrm>
            <a:off x="10208379" y="5356252"/>
            <a:ext cx="4464498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3400" indent="-439738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Обявяване – второ/ трето</a:t>
            </a:r>
            <a:r>
              <a:rPr lang="en-US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тримесечие 2025 г.</a:t>
            </a:r>
          </a:p>
          <a:p>
            <a:pPr marL="93663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endParaRPr lang="bg-BG" sz="25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350838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кандидатстване</a:t>
            </a:r>
            <a:r>
              <a:rPr lang="bg-BG" sz="2500" b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: трето/ четвърто </a:t>
            </a: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тримесечие 2025 г.</a:t>
            </a:r>
          </a:p>
        </p:txBody>
      </p:sp>
      <p:sp>
        <p:nvSpPr>
          <p:cNvPr id="36" name="Google Shape;653;p36">
            <a:extLst>
              <a:ext uri="{FF2B5EF4-FFF2-40B4-BE49-F238E27FC236}">
                <a16:creationId xmlns:a16="http://schemas.microsoft.com/office/drawing/2014/main" id="{AE7D1FA0-7E2A-9BEF-2C5A-0CEAABBE4260}"/>
              </a:ext>
            </a:extLst>
          </p:cNvPr>
          <p:cNvSpPr txBox="1"/>
          <p:nvPr/>
        </p:nvSpPr>
        <p:spPr>
          <a:xfrm>
            <a:off x="6229826" y="5664942"/>
            <a:ext cx="367959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spcBef>
                <a:spcPts val="2400"/>
              </a:spcBef>
              <a:buClr>
                <a:schemeClr val="bg1"/>
              </a:buClr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Неприложимо</a:t>
            </a:r>
            <a:endParaRPr lang="bg-BG" sz="2500" b="1" i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9212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36"/>
          <p:cNvGrpSpPr/>
          <p:nvPr/>
        </p:nvGrpSpPr>
        <p:grpSpPr>
          <a:xfrm>
            <a:off x="13538710" y="1641207"/>
            <a:ext cx="4668507" cy="8645795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36"/>
          <p:cNvGrpSpPr/>
          <p:nvPr/>
        </p:nvGrpSpPr>
        <p:grpSpPr>
          <a:xfrm>
            <a:off x="5600699" y="1641207"/>
            <a:ext cx="8025761" cy="8645796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36"/>
          <p:cNvGrpSpPr/>
          <p:nvPr/>
        </p:nvGrpSpPr>
        <p:grpSpPr>
          <a:xfrm>
            <a:off x="-16457" y="1641207"/>
            <a:ext cx="5596467" cy="8631496"/>
            <a:chOff x="0" y="-47625"/>
            <a:chExt cx="1066495" cy="1724461"/>
          </a:xfrm>
        </p:grpSpPr>
        <p:sp>
          <p:nvSpPr>
            <p:cNvPr id="640" name="Google Shape;640;p36"/>
            <p:cNvSpPr/>
            <p:nvPr/>
          </p:nvSpPr>
          <p:spPr>
            <a:xfrm>
              <a:off x="9631" y="2161"/>
              <a:ext cx="1056864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36"/>
          <p:cNvSpPr txBox="1"/>
          <p:nvPr/>
        </p:nvSpPr>
        <p:spPr>
          <a:xfrm>
            <a:off x="5923749" y="494368"/>
            <a:ext cx="109288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БЮДЖЕТ И ДОПУСТИМИ ДЕЙНОСТИ</a:t>
            </a:r>
            <a:r>
              <a:rPr lang="ru-RU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lang="en-US" sz="4800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650" name="Google Shape;650;p36"/>
          <p:cNvSpPr txBox="1"/>
          <p:nvPr/>
        </p:nvSpPr>
        <p:spPr>
          <a:xfrm>
            <a:off x="1821820" y="2216816"/>
            <a:ext cx="253238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БЮДЖЕТ</a:t>
            </a:r>
            <a:r>
              <a:rPr lang="bg-BG" sz="26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193328" y="5094299"/>
            <a:ext cx="542076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5000"/>
              </a:lnSpc>
              <a:buClr>
                <a:schemeClr val="bg1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             36 500 000 лв.</a:t>
            </a:r>
          </a:p>
          <a:p>
            <a:pPr lvl="0">
              <a:lnSpc>
                <a:spcPct val="105000"/>
              </a:lnSpc>
              <a:buClr>
                <a:schemeClr val="bg1"/>
              </a:buClr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4330389" y="2316808"/>
            <a:ext cx="4579492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ДОПУСТИМИ РАЗХОДИ</a:t>
            </a:r>
          </a:p>
        </p:txBody>
      </p:sp>
      <p:sp>
        <p:nvSpPr>
          <p:cNvPr id="12" name="Google Shape;653;p36">
            <a:extLst>
              <a:ext uri="{FF2B5EF4-FFF2-40B4-BE49-F238E27FC236}">
                <a16:creationId xmlns:a16="http://schemas.microsoft.com/office/drawing/2014/main" id="{B35C9BB1-EA18-484F-8CC2-394A844C422D}"/>
              </a:ext>
            </a:extLst>
          </p:cNvPr>
          <p:cNvSpPr txBox="1"/>
          <p:nvPr/>
        </p:nvSpPr>
        <p:spPr>
          <a:xfrm>
            <a:off x="13710263" y="3352167"/>
            <a:ext cx="4267236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услуги;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персонал;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такси;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материални активи; 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провеждане и участие в мероприятия;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Непреки разходи – в т.ч. разходи за организация и управление, комуникация и видимост на проекта и разработване на тръжни документи.</a:t>
            </a: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7407071" y="2265987"/>
            <a:ext cx="5481931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ДОПУСТИМИ ДЕЙНОСТИ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4CC47-4335-E03F-A46A-10EAC505E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" y="46381"/>
            <a:ext cx="1730839" cy="177841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ADC27F0-D249-F0F9-2A33-4750B8A32826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A34EED0-6658-8763-9AD2-DA0001ECC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6A1F6F6-4808-9737-A159-840FAF49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31" name="Google Shape;643;p36">
            <a:extLst>
              <a:ext uri="{FF2B5EF4-FFF2-40B4-BE49-F238E27FC236}">
                <a16:creationId xmlns:a16="http://schemas.microsoft.com/office/drawing/2014/main" id="{8FD6169F-C101-9134-4D43-5F1C0E991BA3}"/>
              </a:ext>
            </a:extLst>
          </p:cNvPr>
          <p:cNvSpPr/>
          <p:nvPr/>
        </p:nvSpPr>
        <p:spPr>
          <a:xfrm>
            <a:off x="6541204" y="294180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43;p36">
            <a:extLst>
              <a:ext uri="{FF2B5EF4-FFF2-40B4-BE49-F238E27FC236}">
                <a16:creationId xmlns:a16="http://schemas.microsoft.com/office/drawing/2014/main" id="{7DD86414-7B1A-6AC3-9266-4D02A43A2EE6}"/>
              </a:ext>
            </a:extLst>
          </p:cNvPr>
          <p:cNvSpPr/>
          <p:nvPr/>
        </p:nvSpPr>
        <p:spPr>
          <a:xfrm>
            <a:off x="390311" y="294446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43;p36">
            <a:extLst>
              <a:ext uri="{FF2B5EF4-FFF2-40B4-BE49-F238E27FC236}">
                <a16:creationId xmlns:a16="http://schemas.microsoft.com/office/drawing/2014/main" id="{ECD4F647-7F58-F9B3-6313-B8EEAA23172C}"/>
              </a:ext>
            </a:extLst>
          </p:cNvPr>
          <p:cNvSpPr/>
          <p:nvPr/>
        </p:nvSpPr>
        <p:spPr>
          <a:xfrm>
            <a:off x="13262096" y="293670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8E1914D-4418-8493-F96D-B72CD4F542CF}"/>
              </a:ext>
            </a:extLst>
          </p:cNvPr>
          <p:cNvSpPr/>
          <p:nvPr/>
        </p:nvSpPr>
        <p:spPr>
          <a:xfrm>
            <a:off x="17660422" y="292940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647;p36">
            <a:extLst>
              <a:ext uri="{FF2B5EF4-FFF2-40B4-BE49-F238E27FC236}">
                <a16:creationId xmlns:a16="http://schemas.microsoft.com/office/drawing/2014/main" id="{E82DDE5B-AEA5-1707-C7BE-A04325486345}"/>
              </a:ext>
            </a:extLst>
          </p:cNvPr>
          <p:cNvCxnSpPr>
            <a:cxnSpLocks/>
          </p:cNvCxnSpPr>
          <p:nvPr/>
        </p:nvCxnSpPr>
        <p:spPr>
          <a:xfrm>
            <a:off x="6628581" y="3056180"/>
            <a:ext cx="6818278" cy="0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648;p36">
            <a:extLst>
              <a:ext uri="{FF2B5EF4-FFF2-40B4-BE49-F238E27FC236}">
                <a16:creationId xmlns:a16="http://schemas.microsoft.com/office/drawing/2014/main" id="{D4A48203-E79B-48EB-DF2E-0335844F959E}"/>
              </a:ext>
            </a:extLst>
          </p:cNvPr>
          <p:cNvCxnSpPr>
            <a:cxnSpLocks/>
          </p:cNvCxnSpPr>
          <p:nvPr/>
        </p:nvCxnSpPr>
        <p:spPr>
          <a:xfrm>
            <a:off x="13327026" y="3064000"/>
            <a:ext cx="4570663" cy="1308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647;p36">
            <a:extLst>
              <a:ext uri="{FF2B5EF4-FFF2-40B4-BE49-F238E27FC236}">
                <a16:creationId xmlns:a16="http://schemas.microsoft.com/office/drawing/2014/main" id="{9F0362FB-841F-6B60-27B0-4918850E1347}"/>
              </a:ext>
            </a:extLst>
          </p:cNvPr>
          <p:cNvCxnSpPr>
            <a:cxnSpLocks/>
          </p:cNvCxnSpPr>
          <p:nvPr/>
        </p:nvCxnSpPr>
        <p:spPr>
          <a:xfrm flipV="1">
            <a:off x="605424" y="3056180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653;p36">
            <a:extLst>
              <a:ext uri="{FF2B5EF4-FFF2-40B4-BE49-F238E27FC236}">
                <a16:creationId xmlns:a16="http://schemas.microsoft.com/office/drawing/2014/main" id="{AF001C21-311F-DAF7-7AB2-1CE9F85FF8AC}"/>
              </a:ext>
            </a:extLst>
          </p:cNvPr>
          <p:cNvSpPr txBox="1"/>
          <p:nvPr/>
        </p:nvSpPr>
        <p:spPr>
          <a:xfrm>
            <a:off x="5684502" y="3264300"/>
            <a:ext cx="7901186" cy="632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Подготовка на проектното предложение;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Дейности по разработване на специфични цели на защитените зони от мрежата НАТУРА 2000;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Дейности в подкрепа за развитие и управление на екосистемните услуги и оценка на състоянието на елементите на зелената инфраструктура;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Дейности по оценка и контрол на данните;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Организация и управление, комуникация и видимост и подготовка на документации за възлагане на обществени поръчки.</a:t>
            </a:r>
          </a:p>
        </p:txBody>
      </p:sp>
    </p:spTree>
    <p:extLst>
      <p:ext uri="{BB962C8B-B14F-4D97-AF65-F5344CB8AC3E}">
        <p14:creationId xmlns:p14="http://schemas.microsoft.com/office/powerpoint/2010/main" val="410279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-1" y="-1666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6920448" y="752282"/>
            <a:ext cx="269790" cy="270999"/>
            <a:chOff x="1813" y="0"/>
            <a:chExt cx="809173" cy="812800"/>
          </a:xfrm>
        </p:grpSpPr>
        <p:sp>
          <p:nvSpPr>
            <p:cNvPr id="90" name="Google Shape;9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10897465" y="4379221"/>
            <a:ext cx="5891144" cy="589111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3"/>
          <p:cNvGrpSpPr/>
          <p:nvPr/>
        </p:nvGrpSpPr>
        <p:grpSpPr>
          <a:xfrm>
            <a:off x="17380579" y="8740432"/>
            <a:ext cx="375267" cy="376949"/>
            <a:chOff x="1813" y="0"/>
            <a:chExt cx="809173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1386958" y="563807"/>
            <a:ext cx="187634" cy="188475"/>
            <a:chOff x="1813" y="0"/>
            <a:chExt cx="809173" cy="812800"/>
          </a:xfrm>
        </p:grpSpPr>
        <p:sp>
          <p:nvSpPr>
            <p:cNvPr id="103" name="Google Shape;10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3843037" y="2118802"/>
            <a:ext cx="269790" cy="270999"/>
            <a:chOff x="1813" y="0"/>
            <a:chExt cx="809173" cy="812800"/>
          </a:xfrm>
        </p:grpSpPr>
        <p:sp>
          <p:nvSpPr>
            <p:cNvPr id="107" name="Google Shape;107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556D82B0-518C-698D-7E3A-6141BEEF91E7}"/>
              </a:ext>
            </a:extLst>
          </p:cNvPr>
          <p:cNvSpPr txBox="1"/>
          <p:nvPr/>
        </p:nvSpPr>
        <p:spPr>
          <a:xfrm>
            <a:off x="401784" y="2118802"/>
            <a:ext cx="11155559" cy="738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ГЛАСУВАНЕ НА ПРЕДЛОЖЕНИЕ ЗА МЕТОДИКА И КРИТЕРИИ ЗА ОЦЕНКА НА ПРОЕКТНИ ПРЕДЛОЖЕНИЯ ПО ПРОЦЕДУРА ЧРЕЗ ДИРЕКТНО ПРЕДОСТАВЯНЕ НА БФП </a:t>
            </a:r>
            <a:r>
              <a:rPr lang="bg-BG" sz="40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</a:t>
            </a:r>
            <a:r>
              <a:rPr lang="ru-RU" sz="40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ИНТЕГРИРАНЕ НА ЕКОСИСТЕМНИЯ ПОДХОД И ПРИЛАГАНЕ НА ПРИРОДОСЪОБРАЗНИ РЕШЕНИЯ ПРИ ОПАЗВАНЕТО НА ЗАЩИТЕНИТЕ ЗОНИ ОТ МРЕЖАТА НАТУРА 2000” </a:t>
            </a:r>
            <a:r>
              <a:rPr lang="ru-RU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3 „БИОЛОГИЧНО РАЗНООБРАЗИЕ“ НА ПОС 2021-2027 Г.</a:t>
            </a:r>
            <a:endParaRPr sz="4000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06DD85-C579-D967-AB1B-2BFFA6C4DD00}"/>
              </a:ext>
            </a:extLst>
          </p:cNvPr>
          <p:cNvSpPr txBox="1"/>
          <p:nvPr/>
        </p:nvSpPr>
        <p:spPr>
          <a:xfrm>
            <a:off x="11084297" y="7509187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09.04.2024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557F28-66E5-3E0C-9692-63AC42B3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727"/>
            <a:ext cx="1730839" cy="17784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1F97897-FFD3-C083-E00D-735623CCD2E1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D307AB-8624-300D-F423-E56685A6C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9EB889-0F93-2B32-083A-CC9F7235F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64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31"/>
          <p:cNvGrpSpPr/>
          <p:nvPr/>
        </p:nvGrpSpPr>
        <p:grpSpPr>
          <a:xfrm>
            <a:off x="4291056" y="-180826"/>
            <a:ext cx="9705893" cy="10467826"/>
            <a:chOff x="0" y="-47625"/>
            <a:chExt cx="2556284" cy="2756958"/>
          </a:xfrm>
        </p:grpSpPr>
        <p:sp>
          <p:nvSpPr>
            <p:cNvPr id="523" name="Google Shape;523;p31"/>
            <p:cNvSpPr/>
            <p:nvPr/>
          </p:nvSpPr>
          <p:spPr>
            <a:xfrm>
              <a:off x="0" y="0"/>
              <a:ext cx="2556284" cy="2709333"/>
            </a:xfrm>
            <a:custGeom>
              <a:avLst/>
              <a:gdLst/>
              <a:ahLst/>
              <a:cxnLst/>
              <a:rect l="l" t="t" r="r" b="b"/>
              <a:pathLst>
                <a:path w="2556284" h="2709333" extrusionOk="0">
                  <a:moveTo>
                    <a:pt x="0" y="0"/>
                  </a:moveTo>
                  <a:lnTo>
                    <a:pt x="2556284" y="0"/>
                  </a:lnTo>
                  <a:lnTo>
                    <a:pt x="2556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</p:sp>
        <p:sp>
          <p:nvSpPr>
            <p:cNvPr id="524" name="Google Shape;524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5" name="Google Shape;525;p31"/>
          <p:cNvPicPr preferRelativeResize="0"/>
          <p:nvPr/>
        </p:nvPicPr>
        <p:blipFill rotWithShape="1">
          <a:blip r:embed="rId3">
            <a:alphaModFix amt="25000"/>
          </a:blip>
          <a:srcRect l="7605" r="7604"/>
          <a:stretch/>
        </p:blipFill>
        <p:spPr>
          <a:xfrm rot="5400000">
            <a:off x="4000499" y="290556"/>
            <a:ext cx="10287000" cy="970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7507" y="7863185"/>
            <a:ext cx="1292986" cy="125419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1"/>
          <p:cNvSpPr txBox="1"/>
          <p:nvPr/>
        </p:nvSpPr>
        <p:spPr>
          <a:xfrm>
            <a:off x="4891651" y="3762375"/>
            <a:ext cx="85047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>
                <a:solidFill>
                  <a:srgbClr val="2C6E4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Благодаря за вниманието</a:t>
            </a:r>
            <a:endParaRPr sz="700" b="1" dirty="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28" name="Google Shape;528;p31"/>
          <p:cNvSpPr txBox="1"/>
          <p:nvPr/>
        </p:nvSpPr>
        <p:spPr>
          <a:xfrm>
            <a:off x="5703818" y="5540218"/>
            <a:ext cx="6880363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Ирена Пенчева, 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Главен директор на ГД ОПОС, МОСВ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https://www.eufunds.bg/bg/opos</a:t>
            </a: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dirty="0"/>
          </a:p>
        </p:txBody>
      </p:sp>
      <p:grpSp>
        <p:nvGrpSpPr>
          <p:cNvPr id="3" name="Google Shape;293;p21">
            <a:extLst>
              <a:ext uri="{FF2B5EF4-FFF2-40B4-BE49-F238E27FC236}">
                <a16:creationId xmlns:a16="http://schemas.microsoft.com/office/drawing/2014/main" id="{C8E527AE-F7E4-AC6B-A4BE-BCB66654D5ED}"/>
              </a:ext>
            </a:extLst>
          </p:cNvPr>
          <p:cNvGrpSpPr/>
          <p:nvPr/>
        </p:nvGrpSpPr>
        <p:grpSpPr>
          <a:xfrm>
            <a:off x="0" y="-516834"/>
            <a:ext cx="4291050" cy="10866784"/>
            <a:chOff x="0" y="-47625"/>
            <a:chExt cx="4816592" cy="1005734"/>
          </a:xfrm>
        </p:grpSpPr>
        <p:sp>
          <p:nvSpPr>
            <p:cNvPr id="4" name="Google Shape;294;p21">
              <a:extLst>
                <a:ext uri="{FF2B5EF4-FFF2-40B4-BE49-F238E27FC236}">
                  <a16:creationId xmlns:a16="http://schemas.microsoft.com/office/drawing/2014/main" id="{63D8CE68-D035-5A81-66F8-E5E8FC887B00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5" name="Google Shape;295;p21">
              <a:extLst>
                <a:ext uri="{FF2B5EF4-FFF2-40B4-BE49-F238E27FC236}">
                  <a16:creationId xmlns:a16="http://schemas.microsoft.com/office/drawing/2014/main" id="{E0ED4A89-2F55-2E7D-EE6E-8CF73743471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93;p21">
            <a:extLst>
              <a:ext uri="{FF2B5EF4-FFF2-40B4-BE49-F238E27FC236}">
                <a16:creationId xmlns:a16="http://schemas.microsoft.com/office/drawing/2014/main" id="{8BEE524F-01A9-97A9-F8E0-E7C91DE02A1A}"/>
              </a:ext>
            </a:extLst>
          </p:cNvPr>
          <p:cNvGrpSpPr/>
          <p:nvPr/>
        </p:nvGrpSpPr>
        <p:grpSpPr>
          <a:xfrm>
            <a:off x="13996950" y="-516834"/>
            <a:ext cx="4291050" cy="10803834"/>
            <a:chOff x="0" y="-47625"/>
            <a:chExt cx="4816592" cy="1005734"/>
          </a:xfrm>
        </p:grpSpPr>
        <p:sp>
          <p:nvSpPr>
            <p:cNvPr id="7" name="Google Shape;294;p21">
              <a:extLst>
                <a:ext uri="{FF2B5EF4-FFF2-40B4-BE49-F238E27FC236}">
                  <a16:creationId xmlns:a16="http://schemas.microsoft.com/office/drawing/2014/main" id="{2B7CC00E-A4AB-F195-C0B2-8263057CD025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8" name="Google Shape;295;p21">
              <a:extLst>
                <a:ext uri="{FF2B5EF4-FFF2-40B4-BE49-F238E27FC236}">
                  <a16:creationId xmlns:a16="http://schemas.microsoft.com/office/drawing/2014/main" id="{348653B0-EB00-BC9F-2D32-EA859F524E34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7FA604C-C59D-2B96-D4A3-6ED7C8AFA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235"/>
            <a:ext cx="1730839" cy="17784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F6015F6-33A2-2ECA-216E-4EAB1B0291F7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CD3421-2B54-175D-BA7F-C1258D7B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5267B9-6615-54A2-FBD7-8ABC0A1AE30C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599</Words>
  <Application>Microsoft Office PowerPoint</Application>
  <PresentationFormat>Custom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Calibri</vt:lpstr>
      <vt:lpstr>Corbel</vt:lpstr>
      <vt:lpstr>Wingdings</vt:lpstr>
      <vt:lpstr>League Spartan</vt:lpstr>
      <vt:lpstr>Libre Baskerville</vt:lpstr>
      <vt:lpstr>Wingdings 2</vt:lpstr>
      <vt:lpstr>Arial</vt:lpstr>
      <vt:lpstr>Bahnschrift SemiBold Condensed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 Simeonova</dc:creator>
  <cp:lastModifiedBy>OPOS BG39</cp:lastModifiedBy>
  <cp:revision>508</cp:revision>
  <cp:lastPrinted>2025-02-28T14:53:37Z</cp:lastPrinted>
  <dcterms:created xsi:type="dcterms:W3CDTF">2025-02-17T07:49:16Z</dcterms:created>
  <dcterms:modified xsi:type="dcterms:W3CDTF">2025-04-07T10:10:30Z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2A57285A3812401CAAE14CB7E21A4F00_12</vt:lpwstr>
  </property>
  <property fmtid="{D5CDD505-2E9C-101B-9397-08002B2CF9AE}" pid="3" name="KSOProductBuildVer">
    <vt:lpwstr>1033-12.2.0.19805</vt:lpwstr>
  </property>
</Properties>
</file>