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92" r:id="rId4"/>
    <p:sldId id="293" r:id="rId5"/>
    <p:sldId id="350" r:id="rId6"/>
    <p:sldId id="274" r:id="rId7"/>
  </p:sldIdLst>
  <p:sldSz cx="18288000" cy="10287000"/>
  <p:notesSz cx="6735763" cy="9866313"/>
  <p:embeddedFontLst>
    <p:embeddedFont>
      <p:font typeface="Bahnschrift SemiBold Condensed" panose="020B0502040204020203" pitchFamily="34" charset="0"/>
      <p:bold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  <p:bold r:id="rId15"/>
    </p:embeddedFont>
    <p:embeddedFont>
      <p:font typeface="Libre Baskerville" panose="02000000000000000000" pitchFamily="2" charset="0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/>
  <p:cmAuthor id="2" name="OPOS BG79" initials="OB" lastIdx="1" clrIdx="1"/>
  <p:cmAuthor id="3" name="Administrator" initials="A" lastIdx="1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193"/>
    <a:srgbClr val="90BB23"/>
    <a:srgbClr val="0000FF"/>
    <a:srgbClr val="0066FF"/>
    <a:srgbClr val="CFE8CA"/>
    <a:srgbClr val="99FF99"/>
    <a:srgbClr val="00FF00"/>
    <a:srgbClr val="FFFFCC"/>
    <a:srgbClr val="8495EC"/>
    <a:srgbClr val="3AA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 showGuides="1">
      <p:cViewPr varScale="1">
        <p:scale>
          <a:sx n="51" d="100"/>
          <a:sy n="51" d="100"/>
        </p:scale>
        <p:origin x="6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anose="05020102010507070707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56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393534" y="3655476"/>
            <a:ext cx="1250946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</a:t>
            </a:r>
            <a:r>
              <a:rPr lang="ru-RU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„ИЗПЪЛНЕНИЕ НА МЯРКА 69 ОТ НАЦИОНАЛНАТА РАМКА ЗА ПРИОРИТЕТНИ ДЕЙСТВИЯ ЗА НАТУРА 2000 - 2“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</a:t>
            </a:r>
            <a:r>
              <a:rPr lang="en-US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„Биологично разнообразие“ на ПОС 2021-2027 г.</a:t>
            </a:r>
            <a:endParaRPr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7108444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6853431" y="2702562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489418" y="3167946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2213394" y="3390500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8561420" y="6442187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2745719" y="8589468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2350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667328" y="2298549"/>
            <a:ext cx="5497509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781143" y="2298549"/>
            <a:ext cx="4973139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3919200" y="2299954"/>
            <a:ext cx="4290643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632815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636643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750881" y="1965263"/>
            <a:ext cx="5325216" cy="78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Да се подобри природозащитното състояние на вида Виюн (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Misgurnus</a:t>
            </a:r>
            <a:r>
              <a:rPr lang="bg-BG" sz="2600" b="1" i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fossilis</a:t>
            </a: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), чрез изпълнение на мярка 69 от НРПД. Мярката предвижда „подсилване“ на локални популации на вида в естествения му ареал </a:t>
            </a:r>
          </a:p>
          <a:p>
            <a:pPr marL="177800">
              <a:spcBef>
                <a:spcPts val="2400"/>
              </a:spcBef>
              <a:buClr>
                <a:srgbClr val="FFFFFF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Процедурата е идентична на процедура BG16FFPR002-3.010 Изпълнение на мярка 69 от Националната рамка за приоритетни действия за НАТУРА 2000, като са изключени дейностите за вида Главоч (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Cottus</a:t>
            </a:r>
            <a:r>
              <a:rPr lang="bg-BG" sz="2600" b="1" i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gobio</a:t>
            </a: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), за който има сключен договор</a:t>
            </a: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931682" y="3611868"/>
            <a:ext cx="4639145" cy="533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Подобрено природозащитно състояние на видa Виюн (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Misgurnus</a:t>
            </a:r>
            <a:r>
              <a:rPr lang="bg-BG" sz="2600" b="1" i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600" b="1" i="1" dirty="0" err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fossilis</a:t>
            </a: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) </a:t>
            </a:r>
          </a:p>
          <a:p>
            <a:pPr marL="444500" indent="-444500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„Подсилени“ локални популации на видa в естествения му ареал</a:t>
            </a:r>
          </a:p>
          <a:p>
            <a:pPr marL="444500" indent="-444500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Изпълнена мярка 69 от НРПД</a:t>
            </a:r>
          </a:p>
          <a:p>
            <a:pPr>
              <a:spcBef>
                <a:spcPts val="1200"/>
              </a:spcBef>
              <a:buClr>
                <a:srgbClr val="FFFFFF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4011706" y="2620366"/>
            <a:ext cx="4198137" cy="750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Мярката следва да се приложи в следните защитени зони от мрежата Натура 2000: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  <a:buClr>
                <a:srgbClr val="FFFFFF"/>
              </a:buClr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>
              <a:lnSpc>
                <a:spcPct val="125000"/>
              </a:lnSpc>
              <a:spcBef>
                <a:spcPts val="1200"/>
              </a:spcBef>
              <a:buClr>
                <a:srgbClr val="FFFFFF"/>
              </a:buClr>
            </a:pPr>
            <a:r>
              <a:rPr lang="en-GB" sz="23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BG0000497, BG0000232,</a:t>
            </a:r>
            <a:r>
              <a:rPr lang="bg-BG" sz="23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en-GB" sz="23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BG0000377, BG0000335, BG0000608, BG0000169, BG0000631, BG0000524, BG0000182, BG0000334, BG0000533, BG0000530, BG0000181, BG0000427, BG0000614, BG0000610, BG0000134, BG0000275</a:t>
            </a:r>
            <a:endParaRPr lang="bg-BG" sz="23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  <a:buClr>
                <a:srgbClr val="FFFFFF"/>
              </a:buClr>
            </a:pPr>
            <a:r>
              <a:rPr lang="bg-BG" sz="2300" b="1" i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изключени са целевите зони по сключения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053942" y="2267445"/>
            <a:ext cx="5178114" cy="8019556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6"/>
          <p:cNvGrpSpPr/>
          <p:nvPr/>
        </p:nvGrpSpPr>
        <p:grpSpPr>
          <a:xfrm>
            <a:off x="13786994" y="2489201"/>
            <a:ext cx="4541447" cy="7797800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2249995"/>
            <a:ext cx="4599313" cy="8037005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2471752"/>
            <a:ext cx="5348351" cy="7815248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39768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0956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1035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2981921"/>
            <a:ext cx="3917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БЕНЕФИЦИЕНТИ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304102" y="4821864"/>
            <a:ext cx="4991472" cy="377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Структури на/към МОСВ/МЗХ, общини, областни администрации, юридически лица с нестопанска цел, научни институти, природонаучни музеи (към БАН и към Министерство на културата) и висши учебни заведения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2695398"/>
            <a:ext cx="4409241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026525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932929" y="2761854"/>
            <a:ext cx="331463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</a:t>
            </a:r>
          </a:p>
          <a:p>
            <a:pPr algn="ctr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ИЗПЪЛНЕНИЕ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981896" y="5634350"/>
            <a:ext cx="3138668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24 месеца, но не по-късно от 31.12.2028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39795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0120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39644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0956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208379" y="5356252"/>
            <a:ext cx="4464498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3400" indent="-4397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Обявяване – второ</a:t>
            </a:r>
            <a:r>
              <a:rPr lang="en-US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тримесечие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350838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Срок за кандидатстване: трето тримесечие 2025 г.</a:t>
            </a:r>
          </a:p>
        </p:txBody>
      </p:sp>
      <p:sp>
        <p:nvSpPr>
          <p:cNvPr id="36" name="Google Shape;653;p36">
            <a:extLst>
              <a:ext uri="{FF2B5EF4-FFF2-40B4-BE49-F238E27FC236}">
                <a16:creationId xmlns:a16="http://schemas.microsoft.com/office/drawing/2014/main" id="{AE7D1FA0-7E2A-9BEF-2C5A-0CEAABBE4260}"/>
              </a:ext>
            </a:extLst>
          </p:cNvPr>
          <p:cNvSpPr txBox="1"/>
          <p:nvPr/>
        </p:nvSpPr>
        <p:spPr>
          <a:xfrm>
            <a:off x="5470203" y="4943643"/>
            <a:ext cx="4498745" cy="453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Структури на/към МОСВ/МЗХ, общини, областни администрации, юридически лица с нестопанска цел, научни институти, природонаучни музеи (към БАН и към Министерство на културата) и висши учебни заведения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81020"/>
            <a:ext cx="4668507" cy="860598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3669773" y="1681019"/>
            <a:ext cx="9956688" cy="8605983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57151" y="1681020"/>
            <a:ext cx="3672201" cy="8605984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1100436" y="2278797"/>
            <a:ext cx="25323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БЮДЖЕТ</a:t>
            </a:r>
            <a:r>
              <a:rPr lang="bg-BG" sz="26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124490" y="5627249"/>
            <a:ext cx="4679719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232 775,58 лв.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4330389" y="2316808"/>
            <a:ext cx="457949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3748900" y="3456307"/>
            <a:ext cx="4579492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материални активи;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услуги;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персонал;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такси;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материали;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Непреки разходи – в т.ч. разходи за организация и управление, комуникация   и видимост на проекта и разработване на тръжни документи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7407071" y="2265987"/>
            <a:ext cx="548193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9418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94446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93670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9294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3056180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3064000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3056180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3851791" y="2937123"/>
            <a:ext cx="9550910" cy="729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Подготовка на проекта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Избор на донорна популация (вкл. анализи на налични данни и информация, в т.ч. и за условията на средата, при която живеят изходните популации, посещения на терен и др.)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Подбор на речни участъци (вкл. анализи на налични данни и информация, в т.ч. и за условията на средата, в която ще се зарибява, посещения на терен и др.)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„Подсилване“ на локални популации чрез зарибяване (вкл. асистирано размножаване при необходимост)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Мониторинг на резултатите по отношение на оцеляемост, жизненост, нарастване, миграция от първоначалните места на освобождаване на екземплярите.</a:t>
            </a:r>
          </a:p>
          <a:p>
            <a:pPr marL="363538" lvl="0" indent="-363538"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 и управление, видимост, прозрачност и комуникация, подготовка на документации за възлагане на обществени поръчки по реда на ЗОП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293507" y="2469407"/>
            <a:ext cx="10634510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ПОДБОР </a:t>
            </a:r>
            <a:r>
              <a:rPr lang="bg-BG" sz="400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НА ПРОЕКТИ </a:t>
            </a:r>
            <a:r>
              <a:rPr lang="bg-BG" sz="4000" b="1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ИЗПЪЛНЕНИЕ НА МЯРКА 69 ОТ НАЦИОНАЛНАТА РАМКА ЗА ПРИОРИТЕТНИ ДЕЙСТВИЯ ЗА НАТУРА 2000 - 2”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3 „БИОЛОГИЧНО РАЗНООБРАЗИЕ“ НА ПОС 2021-2027 Г.</a:t>
            </a:r>
            <a:endParaRPr sz="40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194390" y="7071204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09.04.2024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57F28-66E5-3E0C-9692-63AC42B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97897-FFD3-C083-E00D-735623CCD2E1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D307AB-8624-300D-F423-E56685A6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EB889-0F93-2B32-083A-CC9F7235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A604C-C59D-2B96-D4A3-6ED7C8AF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015F6-33A2-2ECA-216E-4EAB1B0291F7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CD3421-2B54-175D-BA7F-C1258D7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267B9-6615-54A2-FBD7-8ABC0A1AE30C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611</Words>
  <Application>Microsoft Office PowerPoint</Application>
  <PresentationFormat>Custom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League Spartan</vt:lpstr>
      <vt:lpstr>Libre Baskerville</vt:lpstr>
      <vt:lpstr>Bahnschrift SemiBold Condensed</vt:lpstr>
      <vt:lpstr>Calibri</vt:lpstr>
      <vt:lpstr>Corbel</vt:lpstr>
      <vt:lpstr>Wingdings</vt:lpstr>
      <vt:lpstr>Wingdings 2</vt:lpstr>
      <vt:lpstr>Arial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Simeonova</dc:creator>
  <cp:lastModifiedBy>OPOS BG39</cp:lastModifiedBy>
  <cp:revision>500</cp:revision>
  <cp:lastPrinted>2025-02-28T14:53:37Z</cp:lastPrinted>
  <dcterms:created xsi:type="dcterms:W3CDTF">2025-02-17T07:49:16Z</dcterms:created>
  <dcterms:modified xsi:type="dcterms:W3CDTF">2025-04-07T10:09:32Z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2A57285A3812401CAAE14CB7E21A4F00_12</vt:lpwstr>
  </property>
  <property fmtid="{D5CDD505-2E9C-101B-9397-08002B2CF9AE}" pid="3" name="KSOProductBuildVer">
    <vt:lpwstr>1033-12.2.0.19805</vt:lpwstr>
  </property>
</Properties>
</file>