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8" r:id="rId2"/>
    <p:sldId id="291" r:id="rId3"/>
    <p:sldId id="292" r:id="rId4"/>
    <p:sldId id="293" r:id="rId5"/>
    <p:sldId id="350" r:id="rId6"/>
    <p:sldId id="274" r:id="rId7"/>
  </p:sldIdLst>
  <p:sldSz cx="18288000" cy="10287000"/>
  <p:notesSz cx="6735763" cy="9866313"/>
  <p:embeddedFontLst>
    <p:embeddedFont>
      <p:font typeface="Bahnschrift SemiBold Condensed" panose="020B0502040204020203" pitchFamily="34" charset="0"/>
      <p:bold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  <p:bold r:id="rId15"/>
    </p:embeddedFont>
    <p:embeddedFont>
      <p:font typeface="Libre Baskerville" panose="02000000000000000000" pitchFamily="2" charset="0"/>
      <p:regular r:id="rId16"/>
      <p:bold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/>
  <p:cmAuthor id="2" name="OPOS BG79" initials="OB" lastIdx="1" clrIdx="1"/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193"/>
    <a:srgbClr val="90BB23"/>
    <a:srgbClr val="0000FF"/>
    <a:srgbClr val="0066FF"/>
    <a:srgbClr val="CFE8CA"/>
    <a:srgbClr val="99FF99"/>
    <a:srgbClr val="00FF00"/>
    <a:srgbClr val="FFFFCC"/>
    <a:srgbClr val="8495EC"/>
    <a:srgbClr val="3A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3" autoAdjust="0"/>
  </p:normalViewPr>
  <p:slideViewPr>
    <p:cSldViewPr snapToGrid="0" showGuides="1">
      <p:cViewPr varScale="1">
        <p:scale>
          <a:sx n="47" d="100"/>
          <a:sy n="47" d="100"/>
        </p:scale>
        <p:origin x="8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3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anose="05020102010507070707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56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/>
          <p:nvPr/>
        </p:nvSpPr>
        <p:spPr>
          <a:xfrm>
            <a:off x="9729142" y="-426359"/>
            <a:ext cx="12243660" cy="1224360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513833" y="3213890"/>
            <a:ext cx="13596786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Процедура „Разработване/ актуализиране на планове за управление на защитени територии “ </a:t>
            </a:r>
          </a:p>
          <a:p>
            <a:pPr lvl="0" defTabSz="457200">
              <a:buClrTx/>
            </a:pPr>
            <a:endParaRPr lang="bg-BG" b="1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lang="bg-BG" sz="5400" b="1" dirty="0"/>
          </a:p>
        </p:txBody>
      </p:sp>
      <p:cxnSp>
        <p:nvCxnSpPr>
          <p:cNvPr id="249" name="Google Shape;249;p19"/>
          <p:cNvCxnSpPr/>
          <p:nvPr/>
        </p:nvCxnSpPr>
        <p:spPr>
          <a:xfrm>
            <a:off x="513833" y="5921327"/>
            <a:ext cx="8132100" cy="0"/>
          </a:xfrm>
          <a:prstGeom prst="straightConnector1">
            <a:avLst/>
          </a:prstGeom>
          <a:noFill/>
          <a:ln w="190500" cap="rnd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5061827" y="563807"/>
            <a:ext cx="269790" cy="270999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10902917" y="3082924"/>
            <a:ext cx="375267" cy="376949"/>
            <a:chOff x="1813" y="0"/>
            <a:chExt cx="809173" cy="812800"/>
          </a:xfrm>
        </p:grpSpPr>
        <p:sp>
          <p:nvSpPr>
            <p:cNvPr id="254" name="Google Shape;25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3991621" y="8928908"/>
            <a:ext cx="4654312" cy="465429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9541087" y="699307"/>
            <a:ext cx="187634" cy="188475"/>
            <a:chOff x="1813" y="0"/>
            <a:chExt cx="809173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9364510" y="9258300"/>
            <a:ext cx="269790" cy="270999"/>
            <a:chOff x="1813" y="0"/>
            <a:chExt cx="809173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3804044" y="2561336"/>
            <a:ext cx="375153" cy="376835"/>
            <a:chOff x="1813" y="0"/>
            <a:chExt cx="809173" cy="812800"/>
          </a:xfrm>
        </p:grpSpPr>
        <p:sp>
          <p:nvSpPr>
            <p:cNvPr id="267" name="Google Shape;267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970787" y="8067871"/>
            <a:ext cx="226448" cy="227463"/>
            <a:chOff x="1813" y="0"/>
            <a:chExt cx="809173" cy="812800"/>
          </a:xfrm>
        </p:grpSpPr>
        <p:sp>
          <p:nvSpPr>
            <p:cNvPr id="270" name="Google Shape;270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6224960" y="7669349"/>
            <a:ext cx="187634" cy="188475"/>
            <a:chOff x="1813" y="0"/>
            <a:chExt cx="809173" cy="812800"/>
          </a:xfrm>
        </p:grpSpPr>
        <p:sp>
          <p:nvSpPr>
            <p:cNvPr id="273" name="Google Shape;273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6B214A-D45E-3030-A5AA-B79E8E6686F7}"/>
              </a:ext>
            </a:extLst>
          </p:cNvPr>
          <p:cNvSpPr txBox="1"/>
          <p:nvPr/>
        </p:nvSpPr>
        <p:spPr>
          <a:xfrm>
            <a:off x="12637554" y="8125322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EDBA0-D5D2-18EC-CFBB-1B4A5973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" y="31650"/>
            <a:ext cx="1730839" cy="17784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FEA8E8-EF02-5D71-630A-9EF01A21A5AF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5079A4-DE19-B757-3E0D-339A612F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705C34-7A03-9431-B0ED-B52A683C9DFF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2350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4638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8F6C1-A78F-445B-33F5-2A2F509E4C45}"/>
              </a:ext>
            </a:extLst>
          </p:cNvPr>
          <p:cNvSpPr/>
          <p:nvPr/>
        </p:nvSpPr>
        <p:spPr>
          <a:xfrm>
            <a:off x="667328" y="2298549"/>
            <a:ext cx="5236167" cy="786004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algn="just">
              <a:tabLst>
                <a:tab pos="536575" algn="l"/>
                <a:tab pos="5110163" algn="l"/>
              </a:tabLst>
            </a:pPr>
            <a:endParaRPr lang="bg-BG" sz="2600" b="1" dirty="0">
              <a:solidFill>
                <a:srgbClr val="FFFFEB"/>
              </a:solidFill>
              <a:latin typeface="+mn-l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853683" y="360141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 И ОЧАКВАНИ РЕЗУЛТАТИ</a:t>
            </a:r>
            <a:endParaRPr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697C-5488-4635-691C-5499E3E69547}"/>
              </a:ext>
            </a:extLst>
          </p:cNvPr>
          <p:cNvSpPr/>
          <p:nvPr/>
        </p:nvSpPr>
        <p:spPr>
          <a:xfrm>
            <a:off x="8203634" y="2298549"/>
            <a:ext cx="4307979" cy="7860043"/>
          </a:xfrm>
          <a:prstGeom prst="rect">
            <a:avLst/>
          </a:prstGeom>
          <a:solidFill>
            <a:srgbClr val="2C7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bg-BG" sz="2600" b="1" dirty="0">
              <a:solidFill>
                <a:srgbClr val="FFFFEB"/>
              </a:solidFill>
            </a:endParaRPr>
          </a:p>
          <a:p>
            <a:pPr marL="631825" indent="-457200">
              <a:buFontTx/>
              <a:buChar char="-"/>
            </a:pPr>
            <a:endParaRPr lang="ru-RU" sz="2600" b="1" dirty="0">
              <a:solidFill>
                <a:srgbClr val="FFFFE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A2AFB-6619-DA15-88CD-34820AC5D643}"/>
              </a:ext>
            </a:extLst>
          </p:cNvPr>
          <p:cNvSpPr/>
          <p:nvPr/>
        </p:nvSpPr>
        <p:spPr>
          <a:xfrm>
            <a:off x="12520397" y="2298549"/>
            <a:ext cx="5767604" cy="7860045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A1FA-E7FB-F56D-2ABA-AD2E48E3F4C9}"/>
              </a:ext>
            </a:extLst>
          </p:cNvPr>
          <p:cNvSpPr/>
          <p:nvPr/>
        </p:nvSpPr>
        <p:spPr>
          <a:xfrm>
            <a:off x="226837" y="3805979"/>
            <a:ext cx="360730" cy="426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ЦЕЛ</a:t>
            </a:r>
            <a:endParaRPr lang="bg-BG" sz="3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6FF7-0384-D903-34F4-01EA2D40FDBE}"/>
              </a:ext>
            </a:extLst>
          </p:cNvPr>
          <p:cNvSpPr/>
          <p:nvPr/>
        </p:nvSpPr>
        <p:spPr>
          <a:xfrm>
            <a:off x="5873281" y="5249484"/>
            <a:ext cx="2438643" cy="88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РЕЗУЛТАТИ</a:t>
            </a:r>
            <a:endParaRPr lang="bg-BG" sz="3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EC582-1527-3D77-E9AD-65B8E6B1D59F}"/>
              </a:ext>
            </a:extLst>
          </p:cNvPr>
          <p:cNvCxnSpPr>
            <a:cxnSpLocks/>
          </p:cNvCxnSpPr>
          <p:nvPr/>
        </p:nvCxnSpPr>
        <p:spPr>
          <a:xfrm>
            <a:off x="5911563" y="6097320"/>
            <a:ext cx="2167967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68093E-8066-DEF2-8FB5-F98FFCA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" y="4638"/>
            <a:ext cx="1730839" cy="1778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7CCC77C-BFBE-FB2E-D0D8-9DA10509E274}"/>
              </a:ext>
            </a:extLst>
          </p:cNvPr>
          <p:cNvGrpSpPr/>
          <p:nvPr/>
        </p:nvGrpSpPr>
        <p:grpSpPr>
          <a:xfrm>
            <a:off x="16273093" y="-70644"/>
            <a:ext cx="2059078" cy="1637594"/>
            <a:chOff x="16273093" y="-70644"/>
            <a:chExt cx="2059078" cy="163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02C06-BF03-A370-4589-A69B340A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A2A6-AED6-25D5-E231-9FE2D513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4FFA21CA-C1F9-C7C4-6C47-602F211B1B3A}"/>
              </a:ext>
            </a:extLst>
          </p:cNvPr>
          <p:cNvSpPr txBox="1"/>
          <p:nvPr/>
        </p:nvSpPr>
        <p:spPr>
          <a:xfrm>
            <a:off x="760513" y="3478164"/>
            <a:ext cx="4861102" cy="510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Да се подкрепи изпълнението на ангажиментите по ЗЗТ и постигането на Национална цел 2 от проекта на Стратегия за биологичното разнообразие в Република България чрез разработване/ актуализиране на Планове за управление на защитени територии</a:t>
            </a:r>
          </a:p>
          <a:p>
            <a:pPr>
              <a:spcBef>
                <a:spcPts val="1200"/>
              </a:spcBef>
              <a:buClr>
                <a:srgbClr val="FFFFFF"/>
              </a:buClr>
            </a:pPr>
            <a:endParaRPr lang="bg-BG" sz="2400" b="1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7" name="Google Shape;653;p36">
            <a:extLst>
              <a:ext uri="{FF2B5EF4-FFF2-40B4-BE49-F238E27FC236}">
                <a16:creationId xmlns:a16="http://schemas.microsoft.com/office/drawing/2014/main" id="{EFA990F9-C1A0-B104-C0A3-2DF36C5DA55C}"/>
              </a:ext>
            </a:extLst>
          </p:cNvPr>
          <p:cNvSpPr txBox="1"/>
          <p:nvPr/>
        </p:nvSpPr>
        <p:spPr>
          <a:xfrm>
            <a:off x="8320708" y="3245858"/>
            <a:ext cx="4190905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Разработени/ актуализирани и приети планове за управление на природни паркове „Врачански Балкан“, „Златни пясъци“, „Шуменско плато“, „Рилски манастир“, „Странджа“ и „Сините камъни“</a:t>
            </a:r>
          </a:p>
        </p:txBody>
      </p:sp>
      <p:sp>
        <p:nvSpPr>
          <p:cNvPr id="19" name="Google Shape;653;p36">
            <a:extLst>
              <a:ext uri="{FF2B5EF4-FFF2-40B4-BE49-F238E27FC236}">
                <a16:creationId xmlns:a16="http://schemas.microsoft.com/office/drawing/2014/main" id="{1A1274D6-E531-17E1-689A-A7D59E8B5A3F}"/>
              </a:ext>
            </a:extLst>
          </p:cNvPr>
          <p:cNvSpPr txBox="1"/>
          <p:nvPr/>
        </p:nvSpPr>
        <p:spPr>
          <a:xfrm>
            <a:off x="12588334" y="2665700"/>
            <a:ext cx="5743837" cy="694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Разработени/ актуализирани и приети планове за управление на резервати и поддържани резервати: „Камчия“, „Кастраклий“, „Казаните“, „Сосковчето“, „Калиакра“, „Църна река“,  “Острица”, “Габра”, “Балтата”, “Момчиловски дол”,  “Шабаница”, “Тъмната гора”, “Конски дол”, „Патлейна“, „Дервиша“, „Момин град“, „Вълчи проход“, „Киров дол“, „Върбов дол“, „Хайдушки чукар“, „Амзово“ и „Калфата“</a:t>
            </a:r>
            <a:endParaRPr lang="bg-BG" sz="24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741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13547" y="0"/>
            <a:ext cx="18288000" cy="1043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6"/>
          <p:cNvGrpSpPr/>
          <p:nvPr/>
        </p:nvGrpSpPr>
        <p:grpSpPr>
          <a:xfrm>
            <a:off x="5053942" y="2267445"/>
            <a:ext cx="5178114" cy="8019556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6"/>
          <p:cNvGrpSpPr/>
          <p:nvPr/>
        </p:nvGrpSpPr>
        <p:grpSpPr>
          <a:xfrm>
            <a:off x="13786994" y="2489201"/>
            <a:ext cx="4541447" cy="7797800"/>
            <a:chOff x="0" y="-147098"/>
            <a:chExt cx="1193672" cy="1674675"/>
          </a:xfrm>
        </p:grpSpPr>
        <p:sp>
          <p:nvSpPr>
            <p:cNvPr id="631" name="Google Shape;631;p36"/>
            <p:cNvSpPr/>
            <p:nvPr/>
          </p:nvSpPr>
          <p:spPr>
            <a:xfrm>
              <a:off x="262890" y="-147098"/>
              <a:ext cx="930782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32" name="Google Shape;632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6"/>
          <p:cNvGrpSpPr/>
          <p:nvPr/>
        </p:nvGrpSpPr>
        <p:grpSpPr>
          <a:xfrm>
            <a:off x="10143577" y="2249995"/>
            <a:ext cx="4599313" cy="8037005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1029489" y="5294709"/>
            <a:ext cx="352038" cy="35361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0441" y="2471752"/>
            <a:ext cx="5348351" cy="7815248"/>
            <a:chOff x="0" y="-147097"/>
            <a:chExt cx="1238666" cy="1674675"/>
          </a:xfrm>
        </p:grpSpPr>
        <p:sp>
          <p:nvSpPr>
            <p:cNvPr id="640" name="Google Shape;640;p36"/>
            <p:cNvSpPr/>
            <p:nvPr/>
          </p:nvSpPr>
          <p:spPr>
            <a:xfrm>
              <a:off x="20311" y="-147097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6541204" y="39768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36"/>
          <p:cNvCxnSpPr>
            <a:cxnSpLocks/>
          </p:cNvCxnSpPr>
          <p:nvPr/>
        </p:nvCxnSpPr>
        <p:spPr>
          <a:xfrm>
            <a:off x="6683483" y="4095691"/>
            <a:ext cx="6818278" cy="3065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6"/>
          <p:cNvCxnSpPr>
            <a:cxnSpLocks/>
          </p:cNvCxnSpPr>
          <p:nvPr/>
        </p:nvCxnSpPr>
        <p:spPr>
          <a:xfrm>
            <a:off x="13381928" y="4103511"/>
            <a:ext cx="4285068" cy="2283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36"/>
          <p:cNvSpPr txBox="1"/>
          <p:nvPr/>
        </p:nvSpPr>
        <p:spPr>
          <a:xfrm>
            <a:off x="1053884" y="2981921"/>
            <a:ext cx="391712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БЕНЕФИЦИЕНТИ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440278" y="5471517"/>
            <a:ext cx="47396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Bef>
                <a:spcPts val="2400"/>
              </a:spcBef>
              <a:buClr>
                <a:schemeClr val="bg1"/>
              </a:buClr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„Национална служба за защита на природата в МОСВ“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0274714" y="2695398"/>
            <a:ext cx="4409241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ОБЯВЯВАНЕ И КАНДИДАТСТВАНЕ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686458" y="3026525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ПАРТНЬОРИ</a:t>
            </a:r>
          </a:p>
        </p:txBody>
      </p:sp>
      <p:sp>
        <p:nvSpPr>
          <p:cNvPr id="5" name="Google Shape;650;p36">
            <a:extLst>
              <a:ext uri="{FF2B5EF4-FFF2-40B4-BE49-F238E27FC236}">
                <a16:creationId xmlns:a16="http://schemas.microsoft.com/office/drawing/2014/main" id="{66D68BD5-0E7E-9A9F-7684-60556AFF9D34}"/>
              </a:ext>
            </a:extLst>
          </p:cNvPr>
          <p:cNvSpPr txBox="1"/>
          <p:nvPr/>
        </p:nvSpPr>
        <p:spPr>
          <a:xfrm>
            <a:off x="14932929" y="2761854"/>
            <a:ext cx="331463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</a:t>
            </a:r>
          </a:p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ИЗПЪЛНЕНИЕ</a:t>
            </a:r>
          </a:p>
        </p:txBody>
      </p: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3915C345-EF3B-DFF8-E78D-94D26513E08C}"/>
              </a:ext>
            </a:extLst>
          </p:cNvPr>
          <p:cNvSpPr txBox="1"/>
          <p:nvPr/>
        </p:nvSpPr>
        <p:spPr>
          <a:xfrm>
            <a:off x="14981896" y="5634350"/>
            <a:ext cx="3138668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36 месеца, но не по късно от 31.12.2028 г.</a:t>
            </a:r>
          </a:p>
        </p:txBody>
      </p: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E2BFA7F5-CCD1-94C2-A314-8F1E3D533F0A}"/>
              </a:ext>
            </a:extLst>
          </p:cNvPr>
          <p:cNvSpPr txBox="1"/>
          <p:nvPr/>
        </p:nvSpPr>
        <p:spPr>
          <a:xfrm>
            <a:off x="7438170" y="557979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ЕНЕФИЦИЕНТИ И СРОКОВЕ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D17D-95C3-6923-AB8A-BE0C01C6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" y="0"/>
            <a:ext cx="1730839" cy="1778419"/>
          </a:xfrm>
          <a:prstGeom prst="rect">
            <a:avLst/>
          </a:prstGeom>
        </p:spPr>
      </p:pic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E4E4D40-9985-7BE9-7C0D-9A789FC7ED51}"/>
              </a:ext>
            </a:extLst>
          </p:cNvPr>
          <p:cNvSpPr/>
          <p:nvPr/>
        </p:nvSpPr>
        <p:spPr>
          <a:xfrm>
            <a:off x="390311" y="397951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3;p36">
            <a:extLst>
              <a:ext uri="{FF2B5EF4-FFF2-40B4-BE49-F238E27FC236}">
                <a16:creationId xmlns:a16="http://schemas.microsoft.com/office/drawing/2014/main" id="{F7FE1B5B-E6AC-D0A7-52E7-C657FA482FFD}"/>
              </a:ext>
            </a:extLst>
          </p:cNvPr>
          <p:cNvSpPr/>
          <p:nvPr/>
        </p:nvSpPr>
        <p:spPr>
          <a:xfrm>
            <a:off x="13262096" y="4012099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43;p36">
            <a:extLst>
              <a:ext uri="{FF2B5EF4-FFF2-40B4-BE49-F238E27FC236}">
                <a16:creationId xmlns:a16="http://schemas.microsoft.com/office/drawing/2014/main" id="{03814265-095A-159E-0ED6-B48E779C47E1}"/>
              </a:ext>
            </a:extLst>
          </p:cNvPr>
          <p:cNvSpPr/>
          <p:nvPr/>
        </p:nvSpPr>
        <p:spPr>
          <a:xfrm>
            <a:off x="17660422" y="39644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647;p36">
            <a:extLst>
              <a:ext uri="{FF2B5EF4-FFF2-40B4-BE49-F238E27FC236}">
                <a16:creationId xmlns:a16="http://schemas.microsoft.com/office/drawing/2014/main" id="{E4FC9702-2DCE-E938-8F09-EB5917EE36A7}"/>
              </a:ext>
            </a:extLst>
          </p:cNvPr>
          <p:cNvCxnSpPr>
            <a:cxnSpLocks/>
          </p:cNvCxnSpPr>
          <p:nvPr/>
        </p:nvCxnSpPr>
        <p:spPr>
          <a:xfrm flipV="1">
            <a:off x="660326" y="4095691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050DB0-F0AB-42F9-1AF3-9607F76D27DD}"/>
              </a:ext>
            </a:extLst>
          </p:cNvPr>
          <p:cNvGrpSpPr/>
          <p:nvPr/>
        </p:nvGrpSpPr>
        <p:grpSpPr>
          <a:xfrm>
            <a:off x="16273093" y="91718"/>
            <a:ext cx="2059078" cy="1637594"/>
            <a:chOff x="16273093" y="-70644"/>
            <a:chExt cx="2059078" cy="16375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CE2202-DEE5-9899-AE39-5C355922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17C99C-FECF-0FF6-244E-64DF6916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42" name="Google Shape;653;p36">
            <a:extLst>
              <a:ext uri="{FF2B5EF4-FFF2-40B4-BE49-F238E27FC236}">
                <a16:creationId xmlns:a16="http://schemas.microsoft.com/office/drawing/2014/main" id="{657E4E61-78D8-EBF6-44DB-3179A67266AF}"/>
              </a:ext>
            </a:extLst>
          </p:cNvPr>
          <p:cNvSpPr txBox="1"/>
          <p:nvPr/>
        </p:nvSpPr>
        <p:spPr>
          <a:xfrm>
            <a:off x="10208379" y="5356252"/>
            <a:ext cx="4464498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3400" indent="-4397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Обявяване – трето</a:t>
            </a:r>
            <a:r>
              <a:rPr lang="en-US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тримесечие 2025 г.</a:t>
            </a: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bg-BG" sz="25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3508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кандидатстване: четвърто тримесечие 2025 г.</a:t>
            </a:r>
          </a:p>
        </p:txBody>
      </p:sp>
      <p:sp>
        <p:nvSpPr>
          <p:cNvPr id="36" name="Google Shape;653;p36">
            <a:extLst>
              <a:ext uri="{FF2B5EF4-FFF2-40B4-BE49-F238E27FC236}">
                <a16:creationId xmlns:a16="http://schemas.microsoft.com/office/drawing/2014/main" id="{AE7D1FA0-7E2A-9BEF-2C5A-0CEAABBE4260}"/>
              </a:ext>
            </a:extLst>
          </p:cNvPr>
          <p:cNvSpPr txBox="1"/>
          <p:nvPr/>
        </p:nvSpPr>
        <p:spPr>
          <a:xfrm>
            <a:off x="6229826" y="5664942"/>
            <a:ext cx="367959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Bef>
                <a:spcPts val="2400"/>
              </a:spcBef>
              <a:buClr>
                <a:schemeClr val="bg1"/>
              </a:buClr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Неприложимо</a:t>
            </a:r>
            <a:endParaRPr lang="bg-BG" sz="25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212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6"/>
          <p:cNvGrpSpPr/>
          <p:nvPr/>
        </p:nvGrpSpPr>
        <p:grpSpPr>
          <a:xfrm>
            <a:off x="13538710" y="1603523"/>
            <a:ext cx="4668507" cy="8683479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5763825" y="1641207"/>
            <a:ext cx="7862635" cy="8645796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-16457" y="1641207"/>
            <a:ext cx="5842523" cy="8631496"/>
            <a:chOff x="0" y="-47625"/>
            <a:chExt cx="1066495" cy="1724461"/>
          </a:xfrm>
        </p:grpSpPr>
        <p:sp>
          <p:nvSpPr>
            <p:cNvPr id="640" name="Google Shape;640;p36"/>
            <p:cNvSpPr/>
            <p:nvPr/>
          </p:nvSpPr>
          <p:spPr>
            <a:xfrm>
              <a:off x="9631" y="2161"/>
              <a:ext cx="1056864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6"/>
          <p:cNvSpPr txBox="1"/>
          <p:nvPr/>
        </p:nvSpPr>
        <p:spPr>
          <a:xfrm>
            <a:off x="5923749" y="494368"/>
            <a:ext cx="109288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БЮДЖЕТ И ДОПУСТИМИ ДЕЙНОСТИ</a:t>
            </a:r>
            <a:r>
              <a:rPr lang="ru-RU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48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650" name="Google Shape;650;p36"/>
          <p:cNvSpPr txBox="1"/>
          <p:nvPr/>
        </p:nvSpPr>
        <p:spPr>
          <a:xfrm>
            <a:off x="1821820" y="2216816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БЮДЖЕТ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293563" y="3246397"/>
            <a:ext cx="5400468" cy="699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        14 400 000 лв.</a:t>
            </a:r>
          </a:p>
          <a:p>
            <a:pPr lvl="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</a:pPr>
            <a:r>
              <a:rPr lang="ru-RU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Максимален размер на БФП: 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всеки резерват - 400 000 лв. 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Природен парк „Врачански Балкан“ - 950 000 лв.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Природен парк „Златни пясъци“ - 300 000 лв.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Природен парк „Шуменско плато“ - 450 000 лв.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Природен парк „Рилски манастир“ - 550 000 лв.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Природен парк „Странджа“ -  2 100 000 лв.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Природен парк „Сините камъни“ - 1 250 000 лв.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4330389" y="2316808"/>
            <a:ext cx="457949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РАЗХОДИ</a:t>
            </a:r>
          </a:p>
        </p:txBody>
      </p:sp>
      <p:sp>
        <p:nvSpPr>
          <p:cNvPr id="12" name="Google Shape;653;p36">
            <a:extLst>
              <a:ext uri="{FF2B5EF4-FFF2-40B4-BE49-F238E27FC236}">
                <a16:creationId xmlns:a16="http://schemas.microsoft.com/office/drawing/2014/main" id="{B35C9BB1-EA18-484F-8CC2-394A844C422D}"/>
              </a:ext>
            </a:extLst>
          </p:cNvPr>
          <p:cNvSpPr txBox="1"/>
          <p:nvPr/>
        </p:nvSpPr>
        <p:spPr>
          <a:xfrm>
            <a:off x="13710263" y="3352167"/>
            <a:ext cx="4267236" cy="62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услуги;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персонал;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такси;</a:t>
            </a:r>
            <a:endParaRPr lang="en-US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Разходи </a:t>
            </a:r>
            <a:r>
              <a:rPr lang="bg-BG" sz="2400" b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материали;</a:t>
            </a:r>
            <a:endParaRPr lang="bg-BG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провеждане и участие в мероприятия;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Непреки разходи – в т.ч. разходи за организация и управление, комуникация и видимост на проекта и разработване на тръжни документи.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7407071" y="2265987"/>
            <a:ext cx="5481931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ДЕЙНОСТИ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C47-4335-E03F-A46A-10EAC505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6381"/>
            <a:ext cx="1730839" cy="17784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ADC27F0-D249-F0F9-2A33-4750B8A32826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34EED0-6658-8763-9AD2-DA0001EC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6A1F6F6-4808-9737-A159-840FAF4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31" name="Google Shape;643;p36">
            <a:extLst>
              <a:ext uri="{FF2B5EF4-FFF2-40B4-BE49-F238E27FC236}">
                <a16:creationId xmlns:a16="http://schemas.microsoft.com/office/drawing/2014/main" id="{8FD6169F-C101-9134-4D43-5F1C0E991BA3}"/>
              </a:ext>
            </a:extLst>
          </p:cNvPr>
          <p:cNvSpPr/>
          <p:nvPr/>
        </p:nvSpPr>
        <p:spPr>
          <a:xfrm>
            <a:off x="6541204" y="287763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36">
            <a:extLst>
              <a:ext uri="{FF2B5EF4-FFF2-40B4-BE49-F238E27FC236}">
                <a16:creationId xmlns:a16="http://schemas.microsoft.com/office/drawing/2014/main" id="{7DD86414-7B1A-6AC3-9266-4D02A43A2EE6}"/>
              </a:ext>
            </a:extLst>
          </p:cNvPr>
          <p:cNvSpPr/>
          <p:nvPr/>
        </p:nvSpPr>
        <p:spPr>
          <a:xfrm>
            <a:off x="390311" y="2880300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43;p36">
            <a:extLst>
              <a:ext uri="{FF2B5EF4-FFF2-40B4-BE49-F238E27FC236}">
                <a16:creationId xmlns:a16="http://schemas.microsoft.com/office/drawing/2014/main" id="{ECD4F647-7F58-F9B3-6313-B8EEAA23172C}"/>
              </a:ext>
            </a:extLst>
          </p:cNvPr>
          <p:cNvSpPr/>
          <p:nvPr/>
        </p:nvSpPr>
        <p:spPr>
          <a:xfrm>
            <a:off x="13262096" y="2872540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8E1914D-4418-8493-F96D-B72CD4F542CF}"/>
              </a:ext>
            </a:extLst>
          </p:cNvPr>
          <p:cNvSpPr/>
          <p:nvPr/>
        </p:nvSpPr>
        <p:spPr>
          <a:xfrm>
            <a:off x="17660422" y="286523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647;p36">
            <a:extLst>
              <a:ext uri="{FF2B5EF4-FFF2-40B4-BE49-F238E27FC236}">
                <a16:creationId xmlns:a16="http://schemas.microsoft.com/office/drawing/2014/main" id="{E82DDE5B-AEA5-1707-C7BE-A04325486345}"/>
              </a:ext>
            </a:extLst>
          </p:cNvPr>
          <p:cNvCxnSpPr>
            <a:cxnSpLocks/>
          </p:cNvCxnSpPr>
          <p:nvPr/>
        </p:nvCxnSpPr>
        <p:spPr>
          <a:xfrm>
            <a:off x="6628581" y="2992012"/>
            <a:ext cx="6818278" cy="0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648;p36">
            <a:extLst>
              <a:ext uri="{FF2B5EF4-FFF2-40B4-BE49-F238E27FC236}">
                <a16:creationId xmlns:a16="http://schemas.microsoft.com/office/drawing/2014/main" id="{D4A48203-E79B-48EB-DF2E-0335844F959E}"/>
              </a:ext>
            </a:extLst>
          </p:cNvPr>
          <p:cNvCxnSpPr>
            <a:cxnSpLocks/>
          </p:cNvCxnSpPr>
          <p:nvPr/>
        </p:nvCxnSpPr>
        <p:spPr>
          <a:xfrm>
            <a:off x="13327026" y="2999832"/>
            <a:ext cx="4570663" cy="1308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647;p36">
            <a:extLst>
              <a:ext uri="{FF2B5EF4-FFF2-40B4-BE49-F238E27FC236}">
                <a16:creationId xmlns:a16="http://schemas.microsoft.com/office/drawing/2014/main" id="{9F0362FB-841F-6B60-27B0-4918850E1347}"/>
              </a:ext>
            </a:extLst>
          </p:cNvPr>
          <p:cNvCxnSpPr>
            <a:cxnSpLocks/>
          </p:cNvCxnSpPr>
          <p:nvPr/>
        </p:nvCxnSpPr>
        <p:spPr>
          <a:xfrm flipV="1">
            <a:off x="605424" y="2992012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653;p36">
            <a:extLst>
              <a:ext uri="{FF2B5EF4-FFF2-40B4-BE49-F238E27FC236}">
                <a16:creationId xmlns:a16="http://schemas.microsoft.com/office/drawing/2014/main" id="{AF001C21-311F-DAF7-7AB2-1CE9F85FF8AC}"/>
              </a:ext>
            </a:extLst>
          </p:cNvPr>
          <p:cNvSpPr txBox="1"/>
          <p:nvPr/>
        </p:nvSpPr>
        <p:spPr>
          <a:xfrm>
            <a:off x="5923749" y="3073733"/>
            <a:ext cx="7661939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Анализ на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налични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данни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и информация</a:t>
            </a:r>
            <a:r>
              <a:rPr lang="bg-BG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Теренни проучвания;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27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Разработване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/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актуализиране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на План за управление</a:t>
            </a:r>
            <a:r>
              <a:rPr lang="en-US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Провеждане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на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срещи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,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обществени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обсъждания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и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други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форми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на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включване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на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заинтересовани</a:t>
            </a:r>
            <a:r>
              <a:rPr lang="ru-RU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ru-RU" sz="27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страни</a:t>
            </a:r>
            <a:r>
              <a:rPr lang="en-US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7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Организация и управление, комуникация и видимост и подготовка на документации за възлагане на обществени поръчки</a:t>
            </a: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7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0897465" y="437922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556D82B0-518C-698D-7E3A-6141BEEF91E7}"/>
              </a:ext>
            </a:extLst>
          </p:cNvPr>
          <p:cNvSpPr txBox="1"/>
          <p:nvPr/>
        </p:nvSpPr>
        <p:spPr>
          <a:xfrm>
            <a:off x="401784" y="2118802"/>
            <a:ext cx="11155559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ГЛАСУВАНЕ НА ПРЕДЛОЖЕНИЕ ЗА МЕТОДИКА И КРИТЕРИИ ЗА ОЦЕНКА НА ПРОЕКТНИ ПРЕДЛОЖЕНИЯ ПО ПРОЦЕДУРА ЧРЕЗ ДИРЕКТНО ПРЕДОСТАВЯНЕ НА БФП „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РАЗРАБОТВАНЕ/ АКТУАЛИЗИРАНЕ НА ПЛАНОВЕ ЗА УПРАВЛЕНИЕ НА ЗАЩИТЕНИ ТЕРИТОРИИ”</a:t>
            </a:r>
            <a:r>
              <a:rPr lang="ru-RU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sz="40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6DD85-C579-D967-AB1B-2BFFA6C4DD00}"/>
              </a:ext>
            </a:extLst>
          </p:cNvPr>
          <p:cNvSpPr txBox="1"/>
          <p:nvPr/>
        </p:nvSpPr>
        <p:spPr>
          <a:xfrm>
            <a:off x="11084297" y="7509187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09.04.2024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557F28-66E5-3E0C-9692-63AC42B3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27"/>
            <a:ext cx="1730839" cy="1778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F97897-FFD3-C083-E00D-735623CCD2E1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D307AB-8624-300D-F423-E56685A6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EB889-0F93-2B32-083A-CC9F7235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/>
        </p:blipFill>
        <p:spPr>
          <a:xfrm rot="5400000">
            <a:off x="4000499" y="290556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507" y="7863185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5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18" y="5540218"/>
            <a:ext cx="6880363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Ирена Пенчева, 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Главен директор на ГД ОПОС, МОСВ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dirty="0"/>
          </a:p>
        </p:txBody>
      </p:sp>
      <p:grpSp>
        <p:nvGrpSpPr>
          <p:cNvPr id="3" name="Google Shape;293;p21">
            <a:extLst>
              <a:ext uri="{FF2B5EF4-FFF2-40B4-BE49-F238E27FC236}">
                <a16:creationId xmlns:a16="http://schemas.microsoft.com/office/drawing/2014/main" id="{C8E527AE-F7E4-AC6B-A4BE-BCB66654D5ED}"/>
              </a:ext>
            </a:extLst>
          </p:cNvPr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>
              <a:extLst>
                <a:ext uri="{FF2B5EF4-FFF2-40B4-BE49-F238E27FC236}">
                  <a16:creationId xmlns:a16="http://schemas.microsoft.com/office/drawing/2014/main" id="{63D8CE68-D035-5A81-66F8-E5E8FC887B00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>
              <a:extLst>
                <a:ext uri="{FF2B5EF4-FFF2-40B4-BE49-F238E27FC236}">
                  <a16:creationId xmlns:a16="http://schemas.microsoft.com/office/drawing/2014/main" id="{E0ED4A89-2F55-2E7D-EE6E-8CF73743471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93;p21">
            <a:extLst>
              <a:ext uri="{FF2B5EF4-FFF2-40B4-BE49-F238E27FC236}">
                <a16:creationId xmlns:a16="http://schemas.microsoft.com/office/drawing/2014/main" id="{8BEE524F-01A9-97A9-F8E0-E7C91DE02A1A}"/>
              </a:ext>
            </a:extLst>
          </p:cNvPr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>
              <a:extLst>
                <a:ext uri="{FF2B5EF4-FFF2-40B4-BE49-F238E27FC236}">
                  <a16:creationId xmlns:a16="http://schemas.microsoft.com/office/drawing/2014/main" id="{2B7CC00E-A4AB-F195-C0B2-8263057CD025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>
              <a:extLst>
                <a:ext uri="{FF2B5EF4-FFF2-40B4-BE49-F238E27FC236}">
                  <a16:creationId xmlns:a16="http://schemas.microsoft.com/office/drawing/2014/main" id="{348653B0-EB00-BC9F-2D32-EA859F524E3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A604C-C59D-2B96-D4A3-6ED7C8AF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235"/>
            <a:ext cx="1730839" cy="1778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6015F6-33A2-2ECA-216E-4EAB1B0291F7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CD3421-2B54-175D-BA7F-C1258D7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5267B9-6615-54A2-FBD7-8ABC0A1AE30C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552</Words>
  <Application>Microsoft Office PowerPoint</Application>
  <PresentationFormat>Custom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League Spartan</vt:lpstr>
      <vt:lpstr>Libre Baskerville</vt:lpstr>
      <vt:lpstr>Corbel</vt:lpstr>
      <vt:lpstr>Calibri</vt:lpstr>
      <vt:lpstr>Bahnschrift SemiBold Condensed</vt:lpstr>
      <vt:lpstr>Wingdings</vt:lpstr>
      <vt:lpstr>Wingdings 2</vt:lpstr>
      <vt:lpstr>Arial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Simeonova</dc:creator>
  <cp:lastModifiedBy>OPOS BG39</cp:lastModifiedBy>
  <cp:revision>517</cp:revision>
  <cp:lastPrinted>2025-02-28T14:53:37Z</cp:lastPrinted>
  <dcterms:created xsi:type="dcterms:W3CDTF">2025-02-17T07:49:16Z</dcterms:created>
  <dcterms:modified xsi:type="dcterms:W3CDTF">2025-04-07T10:10:08Z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2A57285A3812401CAAE14CB7E21A4F00_12</vt:lpwstr>
  </property>
  <property fmtid="{D5CDD505-2E9C-101B-9397-08002B2CF9AE}" pid="3" name="KSOProductBuildVer">
    <vt:lpwstr>1033-12.2.0.19805</vt:lpwstr>
  </property>
</Properties>
</file>