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0" r:id="rId2"/>
    <p:sldId id="258" r:id="rId3"/>
    <p:sldId id="273" r:id="rId4"/>
    <p:sldId id="271" r:id="rId5"/>
    <p:sldId id="272" r:id="rId6"/>
    <p:sldId id="274" r:id="rId7"/>
    <p:sldId id="276" r:id="rId8"/>
    <p:sldId id="277" r:id="rId9"/>
    <p:sldId id="275" r:id="rId10"/>
    <p:sldId id="280" r:id="rId11"/>
    <p:sldId id="279" r:id="rId12"/>
    <p:sldId id="278" r:id="rId13"/>
    <p:sldId id="269" r:id="rId14"/>
  </p:sldIdLst>
  <p:sldSz cx="9144000" cy="6858000" type="screen4x3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669900"/>
    <a:srgbClr val="009900"/>
    <a:srgbClr val="006600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8" autoAdjust="0"/>
    <p:restoredTop sz="93609" autoAdjust="0"/>
  </p:normalViewPr>
  <p:slideViewPr>
    <p:cSldViewPr>
      <p:cViewPr>
        <p:scale>
          <a:sx n="100" d="100"/>
          <a:sy n="100" d="100"/>
        </p:scale>
        <p:origin x="-1140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1944" y="-84"/>
      </p:cViewPr>
      <p:guideLst>
        <p:guide orient="horz" pos="312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CE95E-FDC1-425B-A189-FABCE250F435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F5324-7C38-40D1-8A18-DDDC05D89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951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4E366-08EB-448C-A7DE-4AFD8499ECA3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EDAC40-929A-4182-901A-79F82F9D2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88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DAC40-929A-4182-901A-79F82F9D27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274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bg-BG" sz="1200" dirty="0" smtClean="0"/>
              <a:t>използването му в рамките на 5-годишния мониторингов период за сградна инсталация/експлоатационния срок на отоплителния уред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bg-BG" sz="1200" dirty="0" smtClean="0"/>
              <a:t>извършването на най-малко две последващи проверки - да се гарантира, че старият уред е демонтиран и използва новия с грижата на добър стопанин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bg-BG" sz="120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Бенефициентът може при наличието на по-голям брой заявления от този, който би могъл да се покрие с наличния ресурс по проекта и в зависимост от специфичната ситуация да отчете и съответно да даде приоритет на едно или повече от следните: социалните съображения/“енергийна бедност“ (наличие на домакинства с право на целева помощ за отопление на територията на неговата община); капацитет на отоплителните съоръжения/системи (такива с по-голям ефект, обхващащи по-голям брой домакинства); концентрация на замърсяването (локални „горещи точки“); относителна рентабилност на решението за отопление (цена спрямо намаление на ФПЧ</a:t>
            </a:r>
            <a:r>
              <a:rPr lang="bg-BG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и др.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bg-BG" sz="120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bg-BG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DAC40-929A-4182-901A-79F82F9D272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981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договора/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ите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или рамковото/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ите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споразумение/я с изпълнителя/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ите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се залага времеви график с максимален краен срок за доставка и монтаж на отоплителните устройства и/или изграждане на 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сградната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инсталация в домакинствата/жилищните сгради и съответно за демонтажа на подменяните отоплителни устройства на твърдо гориво и/или свързването/възстановяването на връзката към топлофикационна система/газоразпределителна мрежа. В договора/споразумението с изпълнителя/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ите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се включва изискване за предоставяне на информация за крайните получатели по отношение на използването, поддръжката и почистването на устройствата/инсталациите, за да бъдат последните в изправност.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DAC40-929A-4182-901A-79F82F9D272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98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DAC40-929A-4182-901A-79F82F9D272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981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DAC40-929A-4182-901A-79F82F9D272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932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bg-BG" sz="1200" dirty="0" smtClean="0"/>
              <a:t>Наличие на действаща ОП КАВ към датата на кандидатстване (одобрена с Решение на ОС)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200" dirty="0" smtClean="0"/>
          </a:p>
          <a:p>
            <a:r>
              <a:rPr lang="en-US" sz="1200" dirty="0" smtClean="0"/>
              <a:t>II</a:t>
            </a:r>
            <a:r>
              <a:rPr lang="en-US" sz="1200" baseline="0" dirty="0" smtClean="0"/>
              <a:t> 2) &amp; 3) -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надвишава средния за 25</a:t>
            </a:r>
            <a:r>
              <a:rPr lang="bg-BG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общини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Средноаритметичният кумулативен брой превишения (СГН+СДН) за 25те общини за периода 2011 – 2017г. е 9,28 броя.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Изчислен е средноаритметичният дял на засегнатото население за всички 25 общини с нарушено КАВ, който е 47,33%.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/>
              <a:t> </a:t>
            </a:r>
            <a:endParaRPr lang="bg-BG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DAC40-929A-4182-901A-79F82F9D272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98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Максималната стойност на ресурса за проектно предложение е определена, като е установен броят на домакинствата на твърдо гориво във всяка една от 7те общини, който е съотнесен към общия брой домакинства на твърдо гориво във всички 25 общини с нарушено КАВ. По този начин е изчислен делът на домакинствата, които се отопляват с дърва/въглища във всяка една от общините-кандидати. Общият ресурс по процедурата е 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пропорциално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разпределен между всички кандидати според този дял.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Максималният размер на допустимите разходи, за които може да бъде предоставена БФП за проектно предложение, включва всички допустими разходи за изпълнение на проекта, вкл. разходите за организация и управление и информация и комуникация.</a:t>
            </a:r>
          </a:p>
          <a:p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Общият размер на БФП по процедурата е 111 442 101,58 лева. - </a:t>
            </a:r>
            <a:r>
              <a:rPr lang="bg-BG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Посочената сума е остатъчният размер на наличните средства по оста, отчитащ сключените договори в рамките на обявени процедури и спестявания от тяхното изпълнение, както и резултатите от актуализацията на предварителната оценка на финансовите инструменти.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DAC40-929A-4182-901A-79F82F9D272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98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DAC40-929A-4182-901A-79F82F9D27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98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Процедурата не насърчава подмяната на отоплителни устройства на твърдо гориво с такива, използващи дърва, въглища или брикети като първично или вторично гориво. Въпреки това в определени надлежно обосновани случаи (напр. базирани на социална </a:t>
            </a:r>
            <a:r>
              <a:rPr lang="bg-BG" sz="1200" u="non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поносимост</a:t>
            </a:r>
            <a:r>
              <a:rPr lang="bg-BG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„енергийна бедност“ или други изключения) могат да бъдат допустими за финансиране и модерни отоплителни устройства на твърдо гориво, отговарящи на стандартите за екодизайн, когато всички останали допустими опции са изчерпани или неприложими. </a:t>
            </a:r>
            <a:endParaRPr lang="en-US" sz="1200" u="non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DAC40-929A-4182-901A-79F82F9D272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98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dirty="0" smtClean="0"/>
              <a:t>Етап </a:t>
            </a:r>
            <a:r>
              <a:rPr lang="en-US" sz="1200" dirty="0" smtClean="0"/>
              <a:t>I</a:t>
            </a:r>
            <a:r>
              <a:rPr lang="bg-BG" sz="1200" dirty="0" smtClean="0"/>
              <a:t>: </a:t>
            </a:r>
          </a:p>
          <a:p>
            <a:r>
              <a:rPr lang="bg-BG" sz="1200" dirty="0" smtClean="0"/>
              <a:t>1)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Споразумение за представяне на подкрепа по проекти в рамките на Меморандум за разбирателство между правителството на Република България и Международна финансова институция.</a:t>
            </a:r>
            <a:endParaRPr lang="en-US" sz="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2) За кандидати, бенефициенти по проект LIFE IP 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Clean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Air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недопустими за финансиране са дейности, попадащи в обхвата на цитирания проект, като включването им в първия етап не представлява задължителна, нито допустима дейност. За целите на изпълнение на техните проекти тези общини следва да използват резултатите от аналогични анализи/ проучвания/ кампании , които се финансират в рамките на LIFE проекта. </a:t>
            </a:r>
            <a:endParaRPr lang="bg-BG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bg-BG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dirty="0" smtClean="0"/>
              <a:t>Етап </a:t>
            </a:r>
            <a:r>
              <a:rPr lang="en-US" sz="1200" dirty="0" smtClean="0"/>
              <a:t>II</a:t>
            </a:r>
            <a:r>
              <a:rPr lang="bg-BG" sz="1200" dirty="0" smtClean="0"/>
              <a:t>:</a:t>
            </a:r>
          </a:p>
          <a:p>
            <a:pPr marL="171450" indent="-171450">
              <a:buFontTx/>
              <a:buChar char="-"/>
            </a:pP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средствата от програмата ще допълват усилията на общините за подобряване качеството на атмосферния въздух, подпомагани от други финансови източници, вкл. по програма LIFE, както и други източници на финансиране на такива мерки (включително Националната програма за енергийна ефективност, ОП Региони в растеж 2014-2020 г., DESIREE, REECL и т.н.). Кандидатът посочва в проектното си предложение начините, чрез които ще се гарантира цялостен ефект, както и липсата на припокриване на финансирането за подобни/аналогични мерки </a:t>
            </a:r>
          </a:p>
          <a:p>
            <a:pPr marL="171450" indent="-171450">
              <a:buFontTx/>
              <a:buChar char="-"/>
            </a:pP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средствата от програмата ще допълват усилията на общините за подобряване качеството на атмосферния въздух, подпомагани от други финансови източници, вкл. по програма LIFE, както и други източници на финансиране на такива мерки (включително Националната програма за енергийна ефективност, ОП Региони в растеж 2014-2020 г., DESIREE, REECL и т.н.). Кандидатът посочва в проектното си предложение начините, чрез които ще се гарантира цялостен ефект, както и липсата на припокриване на финансирането за подобни/аналогични мерки </a:t>
            </a:r>
          </a:p>
          <a:p>
            <a:pPr marL="171450" indent="-171450">
              <a:buFontTx/>
              <a:buChar char="-"/>
            </a:pP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 се допуска финансиране на подмяна на обща инсталация в </a:t>
            </a:r>
            <a:r>
              <a:rPr lang="bg-BG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многофамилна</a:t>
            </a:r>
            <a:r>
              <a:rPr lang="bg-BG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сграда с индивидуални инсталации за всяко отделно домакинство в нея, с изключение на случаите, когато се подменя общ котел на твърдо гориво с отопление на електричество или газ.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случаите, в които се подменят отоплителни устройства в многофамилни сгради, в които група от самостоятелни обекти ползват общо локално отопление, общината-бенефициент одобрява документи за кандидатстване, които включват задължително решение на общото събрание (или в случай на сдружение на собствениците – Решение на сдружението), както и отделни индивидуални декларации от всички собственици на съответните обекти в групата на локално отопление в жилищната сграда.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DAC40-929A-4182-901A-79F82F9D272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98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DAC40-929A-4182-901A-79F82F9D272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98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DAC40-929A-4182-901A-79F82F9D272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981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Към пакета следва да се приложат и резултатите от извършените дейности от първия етап, като: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  Доклад от проведено проучване на нагласите на населението;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Подробен доклад по отношение на мерките в рамките проведената/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ите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разяснителна/обучителна кампания/и. Докладът следва задължително да завършва с отчитане на резултатите и изводи от тях.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  Доклад от извършената актуализация/осъвременяване на данните от инвентаризацията на емисиите;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 Механизъм за осигуряване на приоритетност в санирани сгради;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 Механизъм, отчитащ приходите от предаването на заменените отоплителни устройства;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 Доклади с резултати от анализи, оценки, обосновки (критерии за избор, прилагани от общините, идентифициране на локални „горещи точки“), изследвания;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 Образец на предложение за определяне на параметри на втория етап от проекта (в .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doc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 образец, предоставен на бенефициента от УО на ОПОС) в раздели Бюджет (в лева), План за изпълнение/Дейности по проекта (информацията), Индикатори, План за външно възлагане, други, съгласно указанията на Насоките за кандидатстване.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Актуализиран бюджет в Приложение № 1 „Разяснения за попълване на бюджет по проекта“ за втория етап от проекта.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Анализ на остойностяването на дейностите по втория етап от изпълнението на проекта </a:t>
            </a: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Разработен документ със средни/пределни цени за отопление за различните алтернативни форми на отопление при подмяна на устройство на дърва и въглища.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ВАЖНО: За бенефициентите по проект LIFE IP 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Clean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Air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е задължително вместо докладите от проведените проучване на нагласите на населението и разяснителни/обучителни кампании и актуализиране на данни от инвентаризации на емисии да представят: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bg-BG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DAC40-929A-4182-901A-79F82F9D272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98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462-A0DE-42CE-949E-7CE9F9AE293A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44E3-EE6F-488A-8ADD-7F73B492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52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462-A0DE-42CE-949E-7CE9F9AE293A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44E3-EE6F-488A-8ADD-7F73B492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695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462-A0DE-42CE-949E-7CE9F9AE293A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44E3-EE6F-488A-8ADD-7F73B492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8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462-A0DE-42CE-949E-7CE9F9AE293A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44E3-EE6F-488A-8ADD-7F73B492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99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462-A0DE-42CE-949E-7CE9F9AE293A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44E3-EE6F-488A-8ADD-7F73B492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32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462-A0DE-42CE-949E-7CE9F9AE293A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44E3-EE6F-488A-8ADD-7F73B492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68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462-A0DE-42CE-949E-7CE9F9AE293A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44E3-EE6F-488A-8ADD-7F73B492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32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462-A0DE-42CE-949E-7CE9F9AE293A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44E3-EE6F-488A-8ADD-7F73B492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677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462-A0DE-42CE-949E-7CE9F9AE293A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44E3-EE6F-488A-8ADD-7F73B492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0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462-A0DE-42CE-949E-7CE9F9AE293A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44E3-EE6F-488A-8ADD-7F73B492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63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5462-A0DE-42CE-949E-7CE9F9AE293A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E44E3-EE6F-488A-8ADD-7F73B492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4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85462-A0DE-42CE-949E-7CE9F9AE293A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E44E3-EE6F-488A-8ADD-7F73B492E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882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://ope.moew.government.bg/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mailto:programming@moew.government.b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Mihova\Desktop\Capture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11" y="133111"/>
            <a:ext cx="1368152" cy="112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Mihova\Desktop\Capture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5893"/>
            <a:ext cx="1213282" cy="133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NMihova\Desktop\Capture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589240"/>
            <a:ext cx="9108504" cy="1264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8"/>
          <p:cNvSpPr txBox="1">
            <a:spLocks/>
          </p:cNvSpPr>
          <p:nvPr/>
        </p:nvSpPr>
        <p:spPr>
          <a:xfrm>
            <a:off x="613792" y="1844824"/>
            <a:ext cx="8062664" cy="22346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bg-BG" sz="3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Процедура на директно предоставяне на БФП</a:t>
            </a:r>
            <a:br>
              <a:rPr lang="bg-BG" sz="3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</a:br>
            <a:r>
              <a:rPr lang="bg-BG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</a:t>
            </a:r>
            <a:r>
              <a:rPr lang="ru-RU" sz="31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„</a:t>
            </a:r>
            <a:r>
              <a:rPr lang="bg-BG" sz="31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Мерки за подобряване качеството на атмосферния въздух</a:t>
            </a:r>
            <a:r>
              <a:rPr lang="ru-RU" sz="31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“ </a:t>
            </a:r>
            <a:br>
              <a:rPr lang="ru-RU" sz="31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</a:br>
            <a:r>
              <a:rPr lang="ru-RU" sz="3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по приоритетна ос 5 на ОПОС 2014-2020 г.</a:t>
            </a:r>
            <a:endParaRPr lang="en-US" sz="31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8" name="Subtitle 1"/>
          <p:cNvSpPr>
            <a:spLocks noGrp="1"/>
          </p:cNvSpPr>
          <p:nvPr>
            <p:ph type="subTitle" idx="1"/>
          </p:nvPr>
        </p:nvSpPr>
        <p:spPr>
          <a:xfrm>
            <a:off x="3347864" y="4941168"/>
            <a:ext cx="5533762" cy="697632"/>
          </a:xfrm>
        </p:spPr>
        <p:txBody>
          <a:bodyPr>
            <a:normAutofit lnSpcReduction="10000"/>
          </a:bodyPr>
          <a:lstStyle/>
          <a:p>
            <a:pPr lvl="1" algn="r"/>
            <a:r>
              <a:rPr lang="bg-BG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12-то заседание на КН на ОПОС 2014-2020 г., 12 ноември 2018 г.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06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Mihova\Desktop\Capture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11" y="133111"/>
            <a:ext cx="1368152" cy="112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Mihova\Desktop\Capture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5893"/>
            <a:ext cx="1213282" cy="133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NMihova\Desktop\Capture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60641"/>
            <a:ext cx="9133146" cy="1124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251520" y="1484784"/>
            <a:ext cx="8568952" cy="4752528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bg-BG" sz="1900" dirty="0" smtClean="0"/>
              <a:t>Общината </a:t>
            </a:r>
            <a:r>
              <a:rPr lang="bg-BG" sz="1900" dirty="0" smtClean="0"/>
              <a:t>определя срок/</a:t>
            </a:r>
            <a:r>
              <a:rPr lang="bg-BG" sz="1900" dirty="0" err="1" smtClean="0"/>
              <a:t>ове</a:t>
            </a:r>
            <a:r>
              <a:rPr lang="bg-BG" sz="1900" dirty="0" smtClean="0"/>
              <a:t> за подаване на документи от крайните получатели и изисква предварителното му потвърждение за:</a:t>
            </a:r>
          </a:p>
          <a:p>
            <a:pPr marL="533400" indent="-177800" algn="just">
              <a:spcBef>
                <a:spcPts val="400"/>
              </a:spcBef>
              <a:buFont typeface="Calibri" panose="020F0502020204030204" pitchFamily="34" charset="0"/>
              <a:buChar char="−"/>
            </a:pPr>
            <a:r>
              <a:rPr lang="bg-BG" sz="1900" dirty="0" smtClean="0"/>
              <a:t>желание </a:t>
            </a:r>
            <a:r>
              <a:rPr lang="bg-BG" sz="1900" dirty="0"/>
              <a:t>за подмяна на отоплително устройство на твърдо </a:t>
            </a:r>
            <a:r>
              <a:rPr lang="bg-BG" sz="1900" dirty="0" smtClean="0"/>
              <a:t>гориво;</a:t>
            </a:r>
            <a:endParaRPr lang="bg-BG" sz="1900" dirty="0" smtClean="0"/>
          </a:p>
          <a:p>
            <a:pPr marL="533400" indent="-177800" algn="just">
              <a:spcBef>
                <a:spcPts val="400"/>
              </a:spcBef>
              <a:buFont typeface="Calibri" panose="020F0502020204030204" pitchFamily="34" charset="0"/>
              <a:buChar char="−"/>
            </a:pPr>
            <a:r>
              <a:rPr lang="bg-BG" sz="1900" dirty="0" smtClean="0"/>
              <a:t>използване </a:t>
            </a:r>
            <a:r>
              <a:rPr lang="bg-BG" sz="1900" dirty="0" smtClean="0"/>
              <a:t>на новия тип отопление в </a:t>
            </a:r>
            <a:r>
              <a:rPr lang="bg-BG" sz="1900" dirty="0" smtClean="0"/>
              <a:t>рамките на </a:t>
            </a:r>
            <a:r>
              <a:rPr lang="bg-BG" sz="1900" dirty="0" smtClean="0"/>
              <a:t>мониторинговия период;</a:t>
            </a:r>
            <a:endParaRPr lang="bg-BG" sz="1900" dirty="0" smtClean="0"/>
          </a:p>
          <a:p>
            <a:pPr marL="533400" indent="-177800" algn="just">
              <a:spcBef>
                <a:spcPts val="400"/>
              </a:spcBef>
              <a:buFont typeface="Calibri" panose="020F0502020204030204" pitchFamily="34" charset="0"/>
              <a:buChar char="−"/>
            </a:pPr>
            <a:r>
              <a:rPr lang="bg-BG" sz="1900" dirty="0" smtClean="0"/>
              <a:t>извършване </a:t>
            </a:r>
            <a:r>
              <a:rPr lang="bg-BG" sz="1900" dirty="0"/>
              <a:t>на най-малко две последващи </a:t>
            </a:r>
            <a:r>
              <a:rPr lang="bg-BG" sz="1900" dirty="0" smtClean="0"/>
              <a:t>проверки; </a:t>
            </a:r>
            <a:endParaRPr lang="bg-BG" sz="1900" dirty="0" smtClean="0"/>
          </a:p>
          <a:p>
            <a:pPr marL="533400" indent="-177800" algn="just">
              <a:spcBef>
                <a:spcPts val="400"/>
              </a:spcBef>
              <a:buFont typeface="Calibri" panose="020F0502020204030204" pitchFamily="34" charset="0"/>
              <a:buChar char="−"/>
            </a:pPr>
            <a:r>
              <a:rPr lang="bg-BG" sz="1900" dirty="0" smtClean="0"/>
              <a:t>използване на типа </a:t>
            </a:r>
            <a:r>
              <a:rPr lang="bg-BG" sz="1900" dirty="0"/>
              <a:t>гориво, </a:t>
            </a:r>
            <a:r>
              <a:rPr lang="bg-BG" sz="1900" dirty="0" smtClean="0"/>
              <a:t>предписан </a:t>
            </a:r>
            <a:r>
              <a:rPr lang="bg-BG" sz="1900" dirty="0"/>
              <a:t>от </a:t>
            </a:r>
            <a:r>
              <a:rPr lang="bg-BG" sz="1900" dirty="0" smtClean="0"/>
              <a:t>производителя;</a:t>
            </a:r>
            <a:endParaRPr lang="bg-BG" sz="1900" dirty="0" smtClean="0"/>
          </a:p>
          <a:p>
            <a:pPr marL="533400" indent="-177800" algn="just">
              <a:spcBef>
                <a:spcPts val="400"/>
              </a:spcBef>
              <a:buFont typeface="Calibri" panose="020F0502020204030204" pitchFamily="34" charset="0"/>
              <a:buChar char="−"/>
            </a:pPr>
            <a:r>
              <a:rPr lang="bg-BG" sz="1900" dirty="0" smtClean="0"/>
              <a:t>липса на двойно финансиране в </a:t>
            </a:r>
            <a:r>
              <a:rPr lang="bg-BG" sz="1900" dirty="0" smtClean="0"/>
              <a:t>имота.</a:t>
            </a:r>
            <a:endParaRPr lang="bg-BG" sz="1900" dirty="0" smtClean="0"/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bg-BG" sz="1900" dirty="0" smtClean="0"/>
              <a:t>Общината разглежда подадените документи и информира </a:t>
            </a:r>
            <a:r>
              <a:rPr lang="bg-BG" sz="1900" dirty="0"/>
              <a:t>гражданина, че е одобрен за подмяна на отоплителното му устройство на твърдо </a:t>
            </a:r>
            <a:r>
              <a:rPr lang="bg-BG" sz="1900" dirty="0" smtClean="0"/>
              <a:t>гориво.</a:t>
            </a:r>
            <a:endParaRPr lang="bg-BG" sz="1900" dirty="0" smtClean="0"/>
          </a:p>
          <a:p>
            <a:pPr marL="0" indent="0" algn="just">
              <a:spcBef>
                <a:spcPts val="1200"/>
              </a:spcBef>
              <a:buNone/>
            </a:pPr>
            <a:r>
              <a:rPr lang="bg-BG" sz="1800" i="1" dirty="0" smtClean="0">
                <a:solidFill>
                  <a:srgbClr val="006600"/>
                </a:solidFill>
              </a:rPr>
              <a:t>При наличен брой заявления, надвишаващ финансовия ресурс, бенефициентът може да </a:t>
            </a:r>
            <a:r>
              <a:rPr lang="bg-BG" sz="1800" i="1" dirty="0">
                <a:solidFill>
                  <a:srgbClr val="006600"/>
                </a:solidFill>
              </a:rPr>
              <a:t>даде </a:t>
            </a:r>
            <a:r>
              <a:rPr lang="bg-BG" sz="1800" i="1" dirty="0" smtClean="0">
                <a:solidFill>
                  <a:srgbClr val="006600"/>
                </a:solidFill>
              </a:rPr>
              <a:t>приоритет, </a:t>
            </a:r>
            <a:r>
              <a:rPr lang="bg-BG" sz="1800" i="1" dirty="0">
                <a:solidFill>
                  <a:srgbClr val="006600"/>
                </a:solidFill>
              </a:rPr>
              <a:t>о</a:t>
            </a:r>
            <a:r>
              <a:rPr lang="bg-BG" sz="1800" i="1" dirty="0" smtClean="0">
                <a:solidFill>
                  <a:srgbClr val="006600"/>
                </a:solidFill>
              </a:rPr>
              <a:t>тчитайки: </a:t>
            </a:r>
            <a:r>
              <a:rPr lang="bg-BG" sz="1800" i="1" dirty="0">
                <a:solidFill>
                  <a:srgbClr val="006600"/>
                </a:solidFill>
              </a:rPr>
              <a:t>социалните </a:t>
            </a:r>
            <a:r>
              <a:rPr lang="bg-BG" sz="1800" i="1" dirty="0" smtClean="0">
                <a:solidFill>
                  <a:srgbClr val="006600"/>
                </a:solidFill>
              </a:rPr>
              <a:t>съображения; </a:t>
            </a:r>
            <a:r>
              <a:rPr lang="bg-BG" sz="1800" i="1" dirty="0">
                <a:solidFill>
                  <a:srgbClr val="006600"/>
                </a:solidFill>
              </a:rPr>
              <a:t>капацитет на </a:t>
            </a:r>
            <a:r>
              <a:rPr lang="bg-BG" sz="1800" i="1" dirty="0" smtClean="0">
                <a:solidFill>
                  <a:srgbClr val="006600"/>
                </a:solidFill>
              </a:rPr>
              <a:t>отоплителните</a:t>
            </a:r>
            <a:r>
              <a:rPr lang="bg-BG" sz="1800" dirty="0"/>
              <a:t> </a:t>
            </a:r>
            <a:r>
              <a:rPr lang="bg-BG" sz="1800" i="1" dirty="0">
                <a:solidFill>
                  <a:srgbClr val="006600"/>
                </a:solidFill>
              </a:rPr>
              <a:t>съоръжения/системи; относителна рентабилност </a:t>
            </a:r>
            <a:r>
              <a:rPr lang="bg-BG" sz="1800" i="1" dirty="0" smtClean="0">
                <a:solidFill>
                  <a:srgbClr val="006600"/>
                </a:solidFill>
              </a:rPr>
              <a:t>(</a:t>
            </a:r>
            <a:r>
              <a:rPr lang="bg-BG" sz="1800" i="1" dirty="0">
                <a:solidFill>
                  <a:srgbClr val="006600"/>
                </a:solidFill>
              </a:rPr>
              <a:t>цена спрямо намаление на ФПЧ</a:t>
            </a:r>
            <a:r>
              <a:rPr lang="bg-BG" sz="1400" i="1" dirty="0">
                <a:solidFill>
                  <a:srgbClr val="006600"/>
                </a:solidFill>
              </a:rPr>
              <a:t>10</a:t>
            </a:r>
            <a:r>
              <a:rPr lang="bg-BG" sz="1800" i="1" dirty="0">
                <a:solidFill>
                  <a:srgbClr val="006600"/>
                </a:solidFill>
              </a:rPr>
              <a:t>) и др.</a:t>
            </a:r>
            <a:endParaRPr lang="en-US" sz="1800" i="1" dirty="0">
              <a:solidFill>
                <a:srgbClr val="006600"/>
              </a:solidFill>
            </a:endParaRPr>
          </a:p>
          <a:p>
            <a:pPr marL="0" indent="0" algn="just">
              <a:spcBef>
                <a:spcPts val="1200"/>
              </a:spcBef>
              <a:buNone/>
            </a:pPr>
            <a:endParaRPr lang="en-US" sz="18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1800" i="1" dirty="0">
              <a:solidFill>
                <a:srgbClr val="006600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bg-BG" sz="2200" i="1" dirty="0">
              <a:solidFill>
                <a:srgbClr val="006600"/>
              </a:solidFill>
            </a:endParaRPr>
          </a:p>
        </p:txBody>
      </p:sp>
      <p:sp>
        <p:nvSpPr>
          <p:cNvPr id="9" name="Content Placeholder 12"/>
          <p:cNvSpPr txBox="1">
            <a:spLocks/>
          </p:cNvSpPr>
          <p:nvPr/>
        </p:nvSpPr>
        <p:spPr>
          <a:xfrm>
            <a:off x="1542562" y="486904"/>
            <a:ext cx="6053773" cy="565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830595" y="260648"/>
            <a:ext cx="60537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bg-BG" sz="2800" b="1" dirty="0" smtClean="0">
                <a:solidFill>
                  <a:srgbClr val="006600"/>
                </a:solidFill>
                <a:latin typeface="+mj-lt"/>
              </a:rPr>
              <a:t>МЕХАНИЗЪМ ЗА ИЗПЪЛНЕНИЕ (2) </a:t>
            </a:r>
            <a:endParaRPr lang="en-US" sz="2800" b="1" dirty="0">
              <a:solidFill>
                <a:srgbClr val="006600"/>
              </a:solidFill>
              <a:latin typeface="+mj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059833" y="836712"/>
            <a:ext cx="4680519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339752" y="836712"/>
            <a:ext cx="540060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72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Mihova\Desktop\Capture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11" y="133111"/>
            <a:ext cx="1368152" cy="112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Mihova\Desktop\Capture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5893"/>
            <a:ext cx="1213282" cy="133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NMihova\Desktop\Capture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60641"/>
            <a:ext cx="9133146" cy="1124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539552" y="1556792"/>
            <a:ext cx="8136904" cy="4680521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bg-BG" sz="1900" dirty="0" smtClean="0"/>
              <a:t>Общината обявява процедура/и за избор на изпълнител/и по ЗОП за основните дейности – доставка, демонтаж, монтаж, предаване за последващо третиране на старото устройство.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bg-BG" sz="1700" i="1" dirty="0">
                <a:solidFill>
                  <a:srgbClr val="006600"/>
                </a:solidFill>
              </a:rPr>
              <a:t>Остойностяването</a:t>
            </a:r>
            <a:r>
              <a:rPr lang="bg-BG" sz="1700" i="1" dirty="0" smtClean="0">
                <a:solidFill>
                  <a:srgbClr val="006600"/>
                </a:solidFill>
              </a:rPr>
              <a:t> на процедурите: въз основа на проучването на нагласите на населението, разработените </a:t>
            </a:r>
            <a:r>
              <a:rPr lang="bg-BG" sz="1700" i="1" dirty="0" smtClean="0">
                <a:solidFill>
                  <a:srgbClr val="006600"/>
                </a:solidFill>
              </a:rPr>
              <a:t>средни/пределни </a:t>
            </a:r>
            <a:r>
              <a:rPr lang="bg-BG" sz="1700" i="1" dirty="0" smtClean="0">
                <a:solidFill>
                  <a:srgbClr val="006600"/>
                </a:solidFill>
              </a:rPr>
              <a:t>цени (ако е приложимо), както и подадените заявление от гражданите;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bg-BG" sz="1700" i="1" dirty="0" smtClean="0">
                <a:solidFill>
                  <a:srgbClr val="006600"/>
                </a:solidFill>
              </a:rPr>
              <a:t>За новите отоплителни устройства следва да се изисква сертификат от производителя, че същите отговарят на техническите параметри за </a:t>
            </a:r>
            <a:r>
              <a:rPr lang="bg-BG" sz="1700" i="1" dirty="0" smtClean="0">
                <a:solidFill>
                  <a:srgbClr val="006600"/>
                </a:solidFill>
              </a:rPr>
              <a:t>екодизайн</a:t>
            </a:r>
            <a:r>
              <a:rPr lang="bg-BG" sz="1700" i="1" dirty="0">
                <a:solidFill>
                  <a:srgbClr val="006600"/>
                </a:solidFill>
              </a:rPr>
              <a:t>.</a:t>
            </a:r>
            <a:endParaRPr lang="bg-BG" sz="1700" i="1" dirty="0" smtClean="0">
              <a:solidFill>
                <a:srgbClr val="006600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1700" i="1" dirty="0">
              <a:solidFill>
                <a:srgbClr val="006600"/>
              </a:solidFill>
            </a:endParaRP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bg-BG" sz="1900" dirty="0"/>
              <a:t>Общината сключва договор с всеки краен получател.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bg-BG" sz="1700" i="1" dirty="0">
                <a:solidFill>
                  <a:srgbClr val="006600"/>
                </a:solidFill>
              </a:rPr>
              <a:t>Собствеността на новите отоплителни устройства е на гражданите.</a:t>
            </a:r>
          </a:p>
        </p:txBody>
      </p:sp>
      <p:sp>
        <p:nvSpPr>
          <p:cNvPr id="9" name="Content Placeholder 12"/>
          <p:cNvSpPr txBox="1">
            <a:spLocks/>
          </p:cNvSpPr>
          <p:nvPr/>
        </p:nvSpPr>
        <p:spPr>
          <a:xfrm>
            <a:off x="1542562" y="486904"/>
            <a:ext cx="6053773" cy="565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830595" y="260648"/>
            <a:ext cx="60537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bg-BG" sz="2800" b="1" dirty="0" smtClean="0">
                <a:solidFill>
                  <a:srgbClr val="006600"/>
                </a:solidFill>
                <a:latin typeface="+mj-lt"/>
              </a:rPr>
              <a:t>МЕХАНИЗЪМ ЗА ИЗПЪЛНЕНИЕ (3) </a:t>
            </a:r>
            <a:endParaRPr lang="en-US" sz="2800" b="1" dirty="0">
              <a:solidFill>
                <a:srgbClr val="006600"/>
              </a:solidFill>
              <a:latin typeface="+mj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059833" y="836712"/>
            <a:ext cx="4680519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339752" y="836712"/>
            <a:ext cx="540060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015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Mihova\Desktop\Capture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11" y="133111"/>
            <a:ext cx="1368152" cy="112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Mihova\Desktop\Capture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5893"/>
            <a:ext cx="1213282" cy="133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NMihova\Desktop\Capture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60641"/>
            <a:ext cx="9133146" cy="1124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539552" y="1504519"/>
            <a:ext cx="8064896" cy="5020825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bg-BG" sz="2200" i="1" dirty="0">
                <a:solidFill>
                  <a:srgbClr val="006600"/>
                </a:solidFill>
              </a:rPr>
              <a:t>С</a:t>
            </a:r>
            <a:r>
              <a:rPr lang="bg-BG" sz="2200" i="1" dirty="0" smtClean="0">
                <a:solidFill>
                  <a:srgbClr val="006600"/>
                </a:solidFill>
              </a:rPr>
              <a:t>рок за подаване на проектни предложения</a:t>
            </a:r>
            <a:r>
              <a:rPr lang="ru-RU" sz="2000" i="1" dirty="0">
                <a:solidFill>
                  <a:srgbClr val="006600"/>
                </a:solidFill>
              </a:rPr>
              <a:t> </a:t>
            </a:r>
            <a:r>
              <a:rPr lang="ru-RU" sz="2000" i="1" dirty="0" smtClean="0">
                <a:solidFill>
                  <a:srgbClr val="006600"/>
                </a:solidFill>
              </a:rPr>
              <a:t>– </a:t>
            </a:r>
            <a:r>
              <a:rPr lang="ru-RU" sz="2000" dirty="0"/>
              <a:t>6 </a:t>
            </a:r>
            <a:r>
              <a:rPr lang="bg-BG" sz="2000" dirty="0" smtClean="0"/>
              <a:t>месеца от датата </a:t>
            </a:r>
            <a:r>
              <a:rPr lang="ru-RU" sz="2000" dirty="0" smtClean="0"/>
              <a:t>на </a:t>
            </a:r>
            <a:r>
              <a:rPr lang="bg-BG" sz="2000" dirty="0" smtClean="0"/>
              <a:t>обявяване на процедурата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bg-BG" sz="2200" i="1" dirty="0" smtClean="0">
                <a:solidFill>
                  <a:srgbClr val="006600"/>
                </a:solidFill>
              </a:rPr>
              <a:t>Максимален </a:t>
            </a:r>
            <a:r>
              <a:rPr lang="bg-BG" sz="2200" i="1" dirty="0">
                <a:solidFill>
                  <a:srgbClr val="006600"/>
                </a:solidFill>
              </a:rPr>
              <a:t>срок за изпълнение на проекта: </a:t>
            </a:r>
            <a:r>
              <a:rPr lang="bg-BG" sz="2200" dirty="0" smtClean="0"/>
              <a:t>59 месеца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bg-BG" sz="2000" dirty="0"/>
              <a:t>54 месеца за физическото изпълнение на </a:t>
            </a:r>
            <a:r>
              <a:rPr lang="bg-BG" sz="2000" dirty="0" smtClean="0"/>
              <a:t>дейностите</a:t>
            </a:r>
          </a:p>
          <a:p>
            <a:pPr marL="533400" indent="-177800" algn="just">
              <a:spcBef>
                <a:spcPts val="300"/>
              </a:spcBef>
              <a:buFont typeface="Calibri" panose="020F0502020204030204" pitchFamily="34" charset="0"/>
              <a:buChar char="−"/>
            </a:pPr>
            <a:r>
              <a:rPr lang="bg-BG" sz="2000" dirty="0" smtClean="0"/>
              <a:t>за дейностите </a:t>
            </a:r>
            <a:r>
              <a:rPr lang="bg-BG" sz="2000" dirty="0"/>
              <a:t>от </a:t>
            </a:r>
            <a:r>
              <a:rPr lang="bg-BG" sz="2000" dirty="0" smtClean="0"/>
              <a:t>Етап</a:t>
            </a:r>
            <a:r>
              <a:rPr lang="en-US" sz="2000" dirty="0" smtClean="0"/>
              <a:t> I:</a:t>
            </a:r>
            <a:r>
              <a:rPr lang="bg-BG" sz="2000" dirty="0" smtClean="0"/>
              <a:t> до </a:t>
            </a:r>
            <a:r>
              <a:rPr lang="bg-BG" sz="2000" dirty="0"/>
              <a:t>31.05.2021 г</a:t>
            </a:r>
            <a:r>
              <a:rPr lang="bg-BG" sz="2000" dirty="0" smtClean="0"/>
              <a:t>.</a:t>
            </a:r>
          </a:p>
          <a:p>
            <a:pPr marL="533400" indent="-177800" algn="just">
              <a:spcBef>
                <a:spcPts val="300"/>
              </a:spcBef>
              <a:buFont typeface="Calibri" panose="020F0502020204030204" pitchFamily="34" charset="0"/>
              <a:buChar char="−"/>
            </a:pPr>
            <a:r>
              <a:rPr lang="bg-BG" sz="2000" dirty="0" smtClean="0"/>
              <a:t>за дейностите </a:t>
            </a:r>
            <a:r>
              <a:rPr lang="bg-BG" sz="2000" dirty="0"/>
              <a:t>от Етап</a:t>
            </a:r>
            <a:r>
              <a:rPr lang="en-US" sz="2000" dirty="0"/>
              <a:t> </a:t>
            </a:r>
            <a:r>
              <a:rPr lang="en-US" sz="2000" dirty="0" smtClean="0"/>
              <a:t>II:</a:t>
            </a:r>
            <a:r>
              <a:rPr lang="bg-BG" sz="2000" dirty="0" smtClean="0"/>
              <a:t> </a:t>
            </a:r>
            <a:r>
              <a:rPr lang="bg-BG" sz="2000" dirty="0"/>
              <a:t>до </a:t>
            </a:r>
            <a:r>
              <a:rPr lang="bg-BG" sz="2000" dirty="0" smtClean="0"/>
              <a:t>31.12.2023 </a:t>
            </a:r>
            <a:r>
              <a:rPr lang="bg-BG" sz="2000" dirty="0"/>
              <a:t>г</a:t>
            </a:r>
            <a:r>
              <a:rPr lang="bg-BG" sz="2000" dirty="0" smtClean="0"/>
              <a:t>.</a:t>
            </a:r>
            <a:endParaRPr lang="en-US" sz="2000" dirty="0"/>
          </a:p>
          <a:p>
            <a:pPr marL="355600" lvl="0" indent="-355600" algn="just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355600" algn="l"/>
              </a:tabLst>
            </a:pPr>
            <a:r>
              <a:rPr lang="bg-BG" sz="2000" dirty="0" smtClean="0"/>
              <a:t>5 месеца за документално приключване на проекта:</a:t>
            </a:r>
          </a:p>
          <a:p>
            <a:pPr marL="533400" lvl="0" indent="-177800" algn="just">
              <a:spcBef>
                <a:spcPts val="300"/>
              </a:spcBef>
              <a:buFont typeface="Calibri" panose="020F0502020204030204" pitchFamily="34" charset="0"/>
              <a:buChar char="−"/>
              <a:tabLst>
                <a:tab pos="355600" algn="l"/>
              </a:tabLst>
            </a:pPr>
            <a:r>
              <a:rPr lang="bg-BG" sz="2000" dirty="0"/>
              <a:t>1 месец след изтичането на срока за физическо изпълнение – внасяне на искане за окончателно плащане по проекта;</a:t>
            </a:r>
          </a:p>
          <a:p>
            <a:pPr marL="533400" lvl="0" indent="-177800" algn="just">
              <a:spcBef>
                <a:spcPts val="300"/>
              </a:spcBef>
              <a:buFont typeface="Calibri" panose="020F0502020204030204" pitchFamily="34" charset="0"/>
              <a:buChar char="−"/>
              <a:tabLst>
                <a:tab pos="355600" algn="l"/>
              </a:tabLst>
            </a:pPr>
            <a:r>
              <a:rPr lang="bg-BG" sz="2000" dirty="0"/>
              <a:t> 90 дни след получаването на искането за окончателно плащане </a:t>
            </a:r>
            <a:r>
              <a:rPr lang="bg-BG" sz="2000" dirty="0"/>
              <a:t>– </a:t>
            </a:r>
            <a:r>
              <a:rPr lang="bg-BG" sz="2000" dirty="0"/>
              <a:t>УО извършва документално приключване на проекта и окончателно плащане на верифицираните разходи (до 1 месец за предоставяне на разяснения, при необходимост). </a:t>
            </a:r>
          </a:p>
          <a:p>
            <a:pPr marL="533400" indent="-177800" algn="just">
              <a:spcBef>
                <a:spcPts val="0"/>
              </a:spcBef>
              <a:buFont typeface="Calibri" panose="020F0502020204030204" pitchFamily="34" charset="0"/>
              <a:buChar char="−"/>
            </a:pPr>
            <a:endParaRPr lang="en-US" sz="19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2000" i="1" dirty="0">
              <a:solidFill>
                <a:srgbClr val="006600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bg-BG" sz="2200" i="1" dirty="0">
              <a:solidFill>
                <a:srgbClr val="006600"/>
              </a:solidFill>
            </a:endParaRPr>
          </a:p>
        </p:txBody>
      </p:sp>
      <p:sp>
        <p:nvSpPr>
          <p:cNvPr id="9" name="Content Placeholder 12"/>
          <p:cNvSpPr txBox="1">
            <a:spLocks/>
          </p:cNvSpPr>
          <p:nvPr/>
        </p:nvSpPr>
        <p:spPr>
          <a:xfrm>
            <a:off x="1542562" y="486904"/>
            <a:ext cx="6053773" cy="565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830595" y="260648"/>
            <a:ext cx="605377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bg-BG" sz="2800" b="1" dirty="0" smtClean="0">
                <a:solidFill>
                  <a:srgbClr val="006600"/>
                </a:solidFill>
                <a:latin typeface="+mj-lt"/>
              </a:rPr>
              <a:t>СРОКОВЕ ЗА                      КАНДИДАТСТВАНЕ И ИЗПЪЛНЕНИЕ </a:t>
            </a:r>
            <a:endParaRPr lang="en-US" sz="2800" b="1" dirty="0">
              <a:solidFill>
                <a:srgbClr val="006600"/>
              </a:solidFill>
              <a:latin typeface="+mj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411760" y="692696"/>
            <a:ext cx="5328592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95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4639"/>
          </a:xfrm>
        </p:spPr>
        <p:txBody>
          <a:bodyPr>
            <a:normAutofit fontScale="90000"/>
          </a:bodyPr>
          <a:lstStyle/>
          <a:p>
            <a:r>
              <a:rPr lang="bg-BG" sz="3600" b="1" dirty="0" smtClean="0"/>
              <a:t/>
            </a:r>
            <a:br>
              <a:rPr lang="bg-BG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bg-BG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БЛАГОДАРЯ ЗА ВНИМАНИЕТО!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http://ope.moew.government.bg</a:t>
            </a:r>
            <a:r>
              <a:rPr lang="bg-BG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bg-BG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programming@moew.government.bg</a:t>
            </a: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bg-BG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bg-BG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4" descr="C:\Users\NMihova\Desktop\Capture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11" y="133111"/>
            <a:ext cx="1368152" cy="112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Mihova\Desktop\Capture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5893"/>
            <a:ext cx="1213282" cy="133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NMihova\Desktop\Capture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682" y="476672"/>
            <a:ext cx="3769548" cy="65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NMihova\Desktop\Capture8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57192"/>
            <a:ext cx="9144000" cy="1717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12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Mihova\Desktop\Capture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11" y="133111"/>
            <a:ext cx="1368152" cy="112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Mihova\Desktop\Capture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5893"/>
            <a:ext cx="1213282" cy="133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NMihova\Desktop\Capture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60641"/>
            <a:ext cx="9133146" cy="1124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67544" y="1412776"/>
            <a:ext cx="8352928" cy="5020825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bg-BG" sz="2200" dirty="0"/>
              <a:t>О</a:t>
            </a:r>
            <a:r>
              <a:rPr lang="bg-BG" sz="2200" dirty="0" smtClean="0"/>
              <a:t>бследване на ОП КАВ на 25-те общини с нарушен КАВ и оценка по две групи критерии: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n-US" sz="2200" i="1" dirty="0" smtClean="0">
                <a:solidFill>
                  <a:srgbClr val="006600"/>
                </a:solidFill>
              </a:rPr>
              <a:t>I</a:t>
            </a:r>
            <a:r>
              <a:rPr lang="bg-BG" sz="2200" i="1" dirty="0" smtClean="0">
                <a:solidFill>
                  <a:srgbClr val="006600"/>
                </a:solidFill>
              </a:rPr>
              <a:t> </a:t>
            </a:r>
            <a:r>
              <a:rPr lang="bg-BG" sz="2200" i="1" dirty="0">
                <a:solidFill>
                  <a:srgbClr val="006600"/>
                </a:solidFill>
              </a:rPr>
              <a:t>Група: Критерий за допустимост:</a:t>
            </a:r>
            <a:endParaRPr lang="en-US" sz="2200" i="1" dirty="0">
              <a:solidFill>
                <a:srgbClr val="006600"/>
              </a:solidFill>
            </a:endParaRPr>
          </a:p>
          <a:p>
            <a:pPr marL="355600" indent="-355600">
              <a:spcBef>
                <a:spcPts val="280"/>
              </a:spcBef>
              <a:buFont typeface="+mj-lt"/>
              <a:buAutoNum type="arabicPeriod"/>
            </a:pPr>
            <a:r>
              <a:rPr lang="bg-BG" sz="2000" dirty="0" smtClean="0"/>
              <a:t>Действаща ОП КАВ към датата на кандидатстване</a:t>
            </a:r>
          </a:p>
          <a:p>
            <a:pPr marL="355600" indent="-355600">
              <a:spcBef>
                <a:spcPts val="280"/>
              </a:spcBef>
              <a:buFont typeface="+mj-lt"/>
              <a:buAutoNum type="arabicPeriod"/>
            </a:pPr>
            <a:r>
              <a:rPr lang="bg-BG" sz="2000" dirty="0" smtClean="0"/>
              <a:t>Битовото </a:t>
            </a:r>
            <a:r>
              <a:rPr lang="bg-BG" sz="2000" dirty="0"/>
              <a:t>отопление </a:t>
            </a:r>
            <a:r>
              <a:rPr lang="en-US" sz="2000" dirty="0" smtClean="0"/>
              <a:t>-</a:t>
            </a:r>
            <a:r>
              <a:rPr lang="bg-BG" sz="2000" dirty="0" smtClean="0"/>
              <a:t> </a:t>
            </a:r>
            <a:r>
              <a:rPr lang="bg-BG" sz="2000" dirty="0"/>
              <a:t>основен източник на замърсяване на въздуха</a:t>
            </a:r>
          </a:p>
          <a:p>
            <a:pPr marL="355600" indent="-355600">
              <a:spcBef>
                <a:spcPts val="280"/>
              </a:spcBef>
              <a:buFont typeface="+mj-lt"/>
              <a:buAutoNum type="arabicPeriod"/>
            </a:pPr>
            <a:r>
              <a:rPr lang="bg-BG" sz="2000" dirty="0" smtClean="0"/>
              <a:t>Заложени </a:t>
            </a:r>
            <a:r>
              <a:rPr lang="bg-BG" sz="2000" dirty="0"/>
              <a:t>мерки за подмяна на отоплителни </a:t>
            </a:r>
            <a:r>
              <a:rPr lang="bg-BG" sz="2000" dirty="0" smtClean="0"/>
              <a:t>уреди на </a:t>
            </a:r>
            <a:r>
              <a:rPr lang="bg-BG" sz="2000" dirty="0"/>
              <a:t>дърва и въглища</a:t>
            </a:r>
          </a:p>
          <a:p>
            <a:pPr marL="177800" lvl="0" indent="0" algn="just">
              <a:buNone/>
            </a:pPr>
            <a:endParaRPr lang="en-US" sz="6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en-US" sz="2200" i="1" dirty="0">
                <a:solidFill>
                  <a:srgbClr val="006600"/>
                </a:solidFill>
              </a:rPr>
              <a:t>II</a:t>
            </a:r>
            <a:r>
              <a:rPr lang="bg-BG" sz="2200" i="1" dirty="0">
                <a:solidFill>
                  <a:srgbClr val="006600"/>
                </a:solidFill>
              </a:rPr>
              <a:t> Група: Критерий за качество:</a:t>
            </a:r>
            <a:endParaRPr lang="en-US" sz="2200" i="1" dirty="0">
              <a:solidFill>
                <a:srgbClr val="006600"/>
              </a:solidFill>
            </a:endParaRPr>
          </a:p>
          <a:p>
            <a:pPr marL="355600" lvl="0" indent="-355600">
              <a:spcBef>
                <a:spcPts val="280"/>
              </a:spcBef>
              <a:buFont typeface="+mj-lt"/>
              <a:buAutoNum type="arabicPeriod"/>
              <a:tabLst>
                <a:tab pos="355600" algn="l"/>
              </a:tabLst>
            </a:pPr>
            <a:r>
              <a:rPr lang="bg-BG" sz="2000" dirty="0"/>
              <a:t>Брой превишения </a:t>
            </a:r>
            <a:r>
              <a:rPr lang="bg-BG" sz="2000" dirty="0" smtClean="0"/>
              <a:t>на СГН + </a:t>
            </a:r>
            <a:r>
              <a:rPr lang="bg-BG" sz="2000" dirty="0"/>
              <a:t>СДН за периода 2011-2017 г. </a:t>
            </a:r>
            <a:endParaRPr lang="en-US" sz="2000" dirty="0"/>
          </a:p>
          <a:p>
            <a:pPr marL="355600" lvl="0" indent="-355600">
              <a:spcBef>
                <a:spcPts val="280"/>
              </a:spcBef>
              <a:buFont typeface="+mj-lt"/>
              <a:buAutoNum type="arabicPeriod"/>
              <a:tabLst>
                <a:tab pos="355600" algn="l"/>
              </a:tabLst>
            </a:pPr>
            <a:r>
              <a:rPr lang="bg-BG" sz="2000" dirty="0"/>
              <a:t>Дял на засегнатото население</a:t>
            </a:r>
            <a:endParaRPr lang="en-US" sz="2000" dirty="0"/>
          </a:p>
          <a:p>
            <a:pPr marL="355600" lvl="0" indent="-355600">
              <a:spcBef>
                <a:spcPts val="280"/>
              </a:spcBef>
              <a:buFont typeface="+mj-lt"/>
              <a:buAutoNum type="arabicPeriod"/>
              <a:tabLst>
                <a:tab pos="355600" algn="l"/>
              </a:tabLst>
            </a:pPr>
            <a:r>
              <a:rPr lang="bg-BG" sz="2000" dirty="0"/>
              <a:t>Заложени регулаторни </a:t>
            </a:r>
            <a:r>
              <a:rPr lang="bg-BG" sz="2000" dirty="0" smtClean="0"/>
              <a:t>мерки</a:t>
            </a:r>
          </a:p>
          <a:p>
            <a:pPr marL="0" lvl="0" indent="0">
              <a:buNone/>
              <a:tabLst>
                <a:tab pos="355600" algn="l"/>
              </a:tabLst>
            </a:pPr>
            <a:endParaRPr lang="en-US" sz="1700" dirty="0" smtClean="0"/>
          </a:p>
          <a:p>
            <a:pPr marL="0" indent="0" algn="just">
              <a:buNone/>
            </a:pPr>
            <a:r>
              <a:rPr lang="bg-BG" sz="2300" i="1" dirty="0">
                <a:solidFill>
                  <a:srgbClr val="006600"/>
                </a:solidFill>
              </a:rPr>
              <a:t>Допустими бенефициенти</a:t>
            </a:r>
            <a:r>
              <a:rPr lang="en-US" sz="2300" i="1" dirty="0">
                <a:solidFill>
                  <a:srgbClr val="006600"/>
                </a:solidFill>
              </a:rPr>
              <a:t>:</a:t>
            </a:r>
            <a:r>
              <a:rPr lang="en-US" sz="2300" dirty="0" smtClean="0"/>
              <a:t> </a:t>
            </a:r>
            <a:r>
              <a:rPr lang="bg-BG" sz="2000" dirty="0" smtClean="0"/>
              <a:t>Бургас, Видин, Димитровград, Монтана, Пловдив, Смолян и Столична община</a:t>
            </a:r>
            <a:endParaRPr lang="en-US" sz="2000" dirty="0" smtClean="0"/>
          </a:p>
          <a:p>
            <a:pPr marL="0" lvl="1" indent="0" algn="just">
              <a:lnSpc>
                <a:spcPct val="110000"/>
              </a:lnSpc>
              <a:spcAft>
                <a:spcPts val="800"/>
              </a:spcAft>
              <a:buClr>
                <a:srgbClr val="17375E"/>
              </a:buClr>
              <a:buNone/>
              <a:defRPr/>
            </a:pPr>
            <a:endParaRPr lang="en-US" sz="700" dirty="0"/>
          </a:p>
        </p:txBody>
      </p:sp>
      <p:sp>
        <p:nvSpPr>
          <p:cNvPr id="9" name="Content Placeholder 12"/>
          <p:cNvSpPr txBox="1">
            <a:spLocks/>
          </p:cNvSpPr>
          <p:nvPr/>
        </p:nvSpPr>
        <p:spPr>
          <a:xfrm>
            <a:off x="1542562" y="486904"/>
            <a:ext cx="6053773" cy="565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830595" y="260648"/>
            <a:ext cx="60537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bg-BG" sz="2800" b="1" dirty="0">
                <a:solidFill>
                  <a:srgbClr val="006600"/>
                </a:solidFill>
                <a:latin typeface="+mj-lt"/>
              </a:rPr>
              <a:t>ДОПУСТИМИ БЕНЕФИЦИЕНТИ</a:t>
            </a:r>
            <a:endParaRPr lang="en-US" sz="2800" b="1" dirty="0">
              <a:solidFill>
                <a:srgbClr val="006600"/>
              </a:solidFill>
              <a:latin typeface="+mj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059833" y="836712"/>
            <a:ext cx="4680519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906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Mihova\Desktop\Capture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11" y="133111"/>
            <a:ext cx="1368152" cy="112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Mihova\Desktop\Capture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5893"/>
            <a:ext cx="1213282" cy="133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NMihova\Desktop\Capture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60641"/>
            <a:ext cx="9133146" cy="1124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67544" y="1484784"/>
            <a:ext cx="8352928" cy="5020825"/>
          </a:xfrm>
        </p:spPr>
        <p:txBody>
          <a:bodyPr>
            <a:noAutofit/>
          </a:bodyPr>
          <a:lstStyle/>
          <a:p>
            <a:pPr marL="177800" lvl="0" indent="0" algn="just">
              <a:buNone/>
            </a:pPr>
            <a:endParaRPr lang="en-US" sz="600" dirty="0" smtClean="0"/>
          </a:p>
          <a:p>
            <a:pPr marL="177800" lvl="0" indent="0" algn="just">
              <a:buNone/>
            </a:pPr>
            <a:endParaRPr lang="en-US" sz="600" dirty="0" smtClean="0"/>
          </a:p>
          <a:p>
            <a:pPr marL="177800" lvl="0" indent="0" algn="just">
              <a:buNone/>
            </a:pPr>
            <a:endParaRPr lang="en-US" sz="600" dirty="0"/>
          </a:p>
          <a:p>
            <a:pPr marL="177800" lvl="0" indent="0" algn="just">
              <a:buNone/>
            </a:pPr>
            <a:endParaRPr lang="en-US" sz="600" dirty="0" smtClean="0"/>
          </a:p>
          <a:p>
            <a:pPr marL="177800" lvl="0" indent="0" algn="just">
              <a:buNone/>
            </a:pPr>
            <a:endParaRPr lang="en-US" sz="600" dirty="0"/>
          </a:p>
          <a:p>
            <a:pPr marL="177800" lvl="0" indent="0" algn="just">
              <a:buNone/>
            </a:pPr>
            <a:endParaRPr lang="en-US" sz="600" dirty="0" smtClean="0"/>
          </a:p>
          <a:p>
            <a:pPr marL="177800" lvl="0" indent="0" algn="just">
              <a:buNone/>
            </a:pPr>
            <a:endParaRPr lang="en-US" sz="600" dirty="0"/>
          </a:p>
          <a:p>
            <a:pPr marL="177800" lvl="0" indent="0" algn="just">
              <a:buNone/>
            </a:pPr>
            <a:endParaRPr lang="en-US" sz="600" dirty="0" smtClean="0"/>
          </a:p>
          <a:p>
            <a:pPr marL="177800" lvl="0" indent="0" algn="just">
              <a:buNone/>
            </a:pPr>
            <a:endParaRPr lang="en-US" sz="600" dirty="0"/>
          </a:p>
          <a:p>
            <a:pPr marL="177800" lvl="0" indent="0" algn="just">
              <a:buNone/>
            </a:pPr>
            <a:endParaRPr lang="en-US" sz="600" dirty="0" smtClean="0"/>
          </a:p>
          <a:p>
            <a:pPr marL="177800" lvl="0" indent="0" algn="just">
              <a:buNone/>
            </a:pPr>
            <a:endParaRPr lang="en-US" sz="600" dirty="0"/>
          </a:p>
        </p:txBody>
      </p:sp>
      <p:sp>
        <p:nvSpPr>
          <p:cNvPr id="9" name="Content Placeholder 12"/>
          <p:cNvSpPr txBox="1">
            <a:spLocks/>
          </p:cNvSpPr>
          <p:nvPr/>
        </p:nvSpPr>
        <p:spPr>
          <a:xfrm>
            <a:off x="1542562" y="486904"/>
            <a:ext cx="6053773" cy="565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830595" y="260648"/>
            <a:ext cx="605377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bg-BG" sz="2800" b="1" dirty="0">
                <a:solidFill>
                  <a:srgbClr val="006600"/>
                </a:solidFill>
                <a:latin typeface="+mj-lt"/>
              </a:rPr>
              <a:t>РАЗПРЕДЕЛЕНИЕ НА </a:t>
            </a:r>
            <a:endParaRPr lang="en-US" sz="2800" b="1" dirty="0" smtClean="0">
              <a:solidFill>
                <a:srgbClr val="006600"/>
              </a:solidFill>
              <a:latin typeface="+mj-lt"/>
            </a:endParaRPr>
          </a:p>
          <a:p>
            <a:pPr algn="r">
              <a:spcAft>
                <a:spcPts val="0"/>
              </a:spcAft>
            </a:pPr>
            <a:r>
              <a:rPr lang="bg-BG" sz="2800" b="1" dirty="0" smtClean="0">
                <a:solidFill>
                  <a:srgbClr val="006600"/>
                </a:solidFill>
                <a:latin typeface="+mj-lt"/>
              </a:rPr>
              <a:t>ФИНАНСОВИЯ </a:t>
            </a:r>
            <a:r>
              <a:rPr lang="bg-BG" sz="2800" b="1" dirty="0">
                <a:solidFill>
                  <a:srgbClr val="006600"/>
                </a:solidFill>
                <a:latin typeface="+mj-lt"/>
              </a:rPr>
              <a:t>РЕСУРС</a:t>
            </a:r>
            <a:endParaRPr lang="en-US" sz="2800" b="1" dirty="0">
              <a:solidFill>
                <a:srgbClr val="006600"/>
              </a:solidFill>
              <a:latin typeface="+mj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4067944" y="692696"/>
            <a:ext cx="3672407" cy="502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86922"/>
              </p:ext>
            </p:extLst>
          </p:nvPr>
        </p:nvGraphicFramePr>
        <p:xfrm>
          <a:off x="467546" y="1700808"/>
          <a:ext cx="8280918" cy="3744415"/>
        </p:xfrm>
        <a:graphic>
          <a:graphicData uri="http://schemas.openxmlformats.org/drawingml/2006/table">
            <a:tbl>
              <a:tblPr firstRow="1" firstCol="1" bandRow="1"/>
              <a:tblGrid>
                <a:gridCol w="2250960"/>
                <a:gridCol w="1732476"/>
                <a:gridCol w="2245480"/>
                <a:gridCol w="2052002"/>
              </a:tblGrid>
              <a:tr h="10189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Община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Брой домакинства на твърдо гориво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Дял на домакинствата спрямо общия в </a:t>
                      </a:r>
                      <a:r>
                        <a:rPr lang="bg-BG" sz="17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25те </a:t>
                      </a:r>
                      <a:r>
                        <a:rPr lang="bg-BG" sz="1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общини (%)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7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Максимален размер на БФП (лв.)</a:t>
                      </a:r>
                      <a:endParaRPr lang="en-US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432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Бургас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17 014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4,05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12 965 829,11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2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Видин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16 343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3,89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12 453 598,83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2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Димитровград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9 897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2,36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7 555 396,72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2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Монтана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14 009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3,34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10 692 807,22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2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Пловдив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18 165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4,33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13 862 232,11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2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Смолян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12 582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3,00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9 604 317,86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2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Столична община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58 091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13,84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44 307 919,73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032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700" b="1" kern="1200" dirty="0" smtClean="0">
                          <a:solidFill>
                            <a:srgbClr val="0066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Общ бр. домакинства на твърдо гориво в 25 общини: 419 735</a:t>
                      </a:r>
                      <a:endParaRPr lang="en-US" sz="1700" b="1" kern="1200" dirty="0">
                        <a:solidFill>
                          <a:srgbClr val="00660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bg-BG" sz="1800" b="1" kern="1200" dirty="0" smtClean="0">
                          <a:solidFill>
                            <a:srgbClr val="0066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111 442 101,58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727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Mihova\Desktop\Capture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11" y="133111"/>
            <a:ext cx="1368152" cy="112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Mihova\Desktop\Capture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5893"/>
            <a:ext cx="1213282" cy="133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NMihova\Desktop\Capture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60641"/>
            <a:ext cx="9133146" cy="1124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23528" y="1264568"/>
            <a:ext cx="8568952" cy="525658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bg-BG" sz="2200" i="1" dirty="0" smtClean="0">
                <a:solidFill>
                  <a:srgbClr val="006600"/>
                </a:solidFill>
              </a:rPr>
              <a:t>Етап</a:t>
            </a:r>
            <a:r>
              <a:rPr lang="en-US" sz="2200" i="1" dirty="0" smtClean="0">
                <a:solidFill>
                  <a:srgbClr val="006600"/>
                </a:solidFill>
              </a:rPr>
              <a:t> </a:t>
            </a:r>
            <a:r>
              <a:rPr lang="en-US" sz="2200" i="1" dirty="0">
                <a:solidFill>
                  <a:srgbClr val="006600"/>
                </a:solidFill>
              </a:rPr>
              <a:t>I</a:t>
            </a:r>
            <a:r>
              <a:rPr lang="bg-BG" sz="2200" i="1" dirty="0" smtClean="0">
                <a:solidFill>
                  <a:srgbClr val="006600"/>
                </a:solidFill>
              </a:rPr>
              <a:t>: </a:t>
            </a:r>
            <a:r>
              <a:rPr lang="bg-BG" sz="2100" i="1" dirty="0" smtClean="0">
                <a:solidFill>
                  <a:srgbClr val="006600"/>
                </a:solidFill>
              </a:rPr>
              <a:t>Дейности, свързани с подготовката на проектното предложение (Техническа помощ</a:t>
            </a:r>
            <a:r>
              <a:rPr lang="ru-RU" sz="2100" i="1" dirty="0" smtClean="0">
                <a:solidFill>
                  <a:srgbClr val="006600"/>
                </a:solidFill>
              </a:rPr>
              <a:t>)</a:t>
            </a:r>
            <a:endParaRPr lang="en-US" sz="2100" i="1" dirty="0" smtClean="0">
              <a:solidFill>
                <a:srgbClr val="006600"/>
              </a:solidFill>
            </a:endParaRPr>
          </a:p>
          <a:p>
            <a:pPr>
              <a:spcBef>
                <a:spcPts val="380"/>
              </a:spcBef>
              <a:buFont typeface="Wingdings" panose="05000000000000000000" pitchFamily="2" charset="2"/>
              <a:buChar char="§"/>
            </a:pPr>
            <a:r>
              <a:rPr lang="bg-BG" sz="2000" dirty="0" smtClean="0"/>
              <a:t>проучване нагласите на </a:t>
            </a:r>
            <a:r>
              <a:rPr lang="bg-BG" sz="2000" dirty="0" smtClean="0"/>
              <a:t>населението;</a:t>
            </a:r>
            <a:endParaRPr lang="bg-BG" sz="2000" dirty="0" smtClean="0"/>
          </a:p>
          <a:p>
            <a:pPr>
              <a:spcBef>
                <a:spcPts val="380"/>
              </a:spcBef>
              <a:buFont typeface="Wingdings" panose="05000000000000000000" pitchFamily="2" charset="2"/>
              <a:buChar char="§"/>
            </a:pPr>
            <a:r>
              <a:rPr lang="bg-BG" sz="2000" dirty="0" smtClean="0"/>
              <a:t>провеждане на разяснителна/обучителна кампания; </a:t>
            </a:r>
            <a:endParaRPr lang="bg-BG" sz="2000" dirty="0" smtClean="0"/>
          </a:p>
          <a:p>
            <a:pPr algn="just">
              <a:spcBef>
                <a:spcPts val="380"/>
              </a:spcBef>
              <a:buFont typeface="Wingdings" panose="05000000000000000000" pitchFamily="2" charset="2"/>
              <a:buChar char="§"/>
            </a:pPr>
            <a:r>
              <a:rPr lang="bg-BG" sz="2000" dirty="0" smtClean="0"/>
              <a:t>разработване на визия </a:t>
            </a:r>
            <a:r>
              <a:rPr lang="bg-BG" sz="2000" dirty="0"/>
              <a:t>за подхода</a:t>
            </a:r>
            <a:r>
              <a:rPr lang="ru-RU" sz="2000" dirty="0"/>
              <a:t>, </a:t>
            </a:r>
            <a:r>
              <a:rPr lang="bg-BG" sz="2000" dirty="0"/>
              <a:t>по който ще бъдат подменяни отоплителните </a:t>
            </a:r>
            <a:r>
              <a:rPr lang="ru-RU" sz="2000" dirty="0"/>
              <a:t>устройства на </a:t>
            </a:r>
            <a:r>
              <a:rPr lang="bg-BG" sz="2000" dirty="0"/>
              <a:t>твърдо</a:t>
            </a:r>
            <a:r>
              <a:rPr lang="ru-RU" sz="2000" dirty="0"/>
              <a:t> </a:t>
            </a:r>
            <a:r>
              <a:rPr lang="bg-BG" sz="2000" dirty="0"/>
              <a:t>гориво, вкл. актуализация на данни от инвентаризация на емисиите (при доказана необходимост</a:t>
            </a:r>
            <a:r>
              <a:rPr lang="bg-BG" sz="2000" dirty="0" smtClean="0"/>
              <a:t>);</a:t>
            </a:r>
            <a:endParaRPr lang="bg-BG" sz="2000" dirty="0"/>
          </a:p>
          <a:p>
            <a:pPr algn="just">
              <a:spcBef>
                <a:spcPts val="380"/>
              </a:spcBef>
              <a:buFont typeface="Wingdings" panose="05000000000000000000" pitchFamily="2" charset="2"/>
              <a:buChar char="§"/>
            </a:pPr>
            <a:r>
              <a:rPr lang="bg-BG" sz="2000" dirty="0"/>
              <a:t>разработване на механизъм </a:t>
            </a:r>
            <a:r>
              <a:rPr lang="bg-BG" sz="2000" dirty="0" smtClean="0"/>
              <a:t>за осигуряване на </a:t>
            </a:r>
            <a:r>
              <a:rPr lang="bg-BG" sz="2000" dirty="0"/>
              <a:t>приоритетност на инвестициите в санирани </a:t>
            </a:r>
            <a:r>
              <a:rPr lang="bg-BG" sz="2000" dirty="0" smtClean="0"/>
              <a:t>сгради;</a:t>
            </a:r>
            <a:endParaRPr lang="bg-BG" sz="2000" dirty="0" smtClean="0"/>
          </a:p>
          <a:p>
            <a:pPr algn="just">
              <a:spcBef>
                <a:spcPts val="380"/>
              </a:spcBef>
              <a:buFont typeface="Wingdings" panose="05000000000000000000" pitchFamily="2" charset="2"/>
              <a:buChar char="§"/>
            </a:pPr>
            <a:r>
              <a:rPr lang="bg-BG" sz="2000" dirty="0"/>
              <a:t>разработване на механизъм</a:t>
            </a:r>
            <a:r>
              <a:rPr lang="bg-BG" sz="2000" dirty="0" smtClean="0"/>
              <a:t>, отчитащ </a:t>
            </a:r>
            <a:r>
              <a:rPr lang="bg-BG" sz="2000" dirty="0"/>
              <a:t>приходи от предаването на заменените отоплителни </a:t>
            </a:r>
            <a:r>
              <a:rPr lang="bg-BG" sz="2000" dirty="0" smtClean="0"/>
              <a:t>устройства за последващо </a:t>
            </a:r>
            <a:r>
              <a:rPr lang="bg-BG" sz="2000" dirty="0" smtClean="0"/>
              <a:t>третиране; </a:t>
            </a:r>
            <a:endParaRPr lang="bg-BG" sz="2000" dirty="0" smtClean="0"/>
          </a:p>
          <a:p>
            <a:pPr algn="just">
              <a:spcBef>
                <a:spcPts val="380"/>
              </a:spcBef>
              <a:buFont typeface="Wingdings" panose="05000000000000000000" pitchFamily="2" charset="2"/>
              <a:buChar char="§"/>
            </a:pPr>
            <a:r>
              <a:rPr lang="bg-BG" sz="2000" dirty="0" smtClean="0"/>
              <a:t>подготовка </a:t>
            </a:r>
            <a:r>
              <a:rPr lang="bg-BG" sz="2000" dirty="0"/>
              <a:t>на тръжна </a:t>
            </a:r>
            <a:r>
              <a:rPr lang="bg-BG" sz="2000" dirty="0" smtClean="0"/>
              <a:t>документация; </a:t>
            </a:r>
            <a:endParaRPr lang="bg-BG" sz="2000" dirty="0" smtClean="0"/>
          </a:p>
          <a:p>
            <a:pPr algn="just">
              <a:spcBef>
                <a:spcPts val="380"/>
              </a:spcBef>
              <a:buFont typeface="Wingdings" panose="05000000000000000000" pitchFamily="2" charset="2"/>
              <a:buChar char="§"/>
            </a:pPr>
            <a:r>
              <a:rPr lang="bg-BG" sz="2000" dirty="0"/>
              <a:t>изготвяне на </a:t>
            </a:r>
            <a:r>
              <a:rPr lang="bg-BG" sz="2000" dirty="0" smtClean="0"/>
              <a:t>анализи, </a:t>
            </a:r>
            <a:r>
              <a:rPr lang="bg-BG" sz="2000" dirty="0"/>
              <a:t>оценки, </a:t>
            </a:r>
            <a:r>
              <a:rPr lang="bg-BG" sz="2000" dirty="0" smtClean="0"/>
              <a:t>обосновки, </a:t>
            </a:r>
            <a:r>
              <a:rPr lang="bg-BG" sz="2000" dirty="0" smtClean="0"/>
              <a:t>изследвания;</a:t>
            </a:r>
            <a:endParaRPr lang="bg-BG" sz="2000" dirty="0" smtClean="0"/>
          </a:p>
          <a:p>
            <a:pPr algn="just">
              <a:spcBef>
                <a:spcPts val="380"/>
              </a:spcBef>
              <a:buFont typeface="Wingdings" panose="05000000000000000000" pitchFamily="2" charset="2"/>
              <a:buChar char="§"/>
            </a:pPr>
            <a:r>
              <a:rPr lang="bg-BG" sz="2000" dirty="0"/>
              <a:t>разработване на средни/пределни цени за единица </a:t>
            </a:r>
            <a:r>
              <a:rPr lang="bg-BG" sz="2000" dirty="0" smtClean="0"/>
              <a:t>продукт; </a:t>
            </a:r>
            <a:endParaRPr lang="bg-BG" sz="2000" dirty="0" smtClean="0"/>
          </a:p>
          <a:p>
            <a:pPr algn="just">
              <a:spcBef>
                <a:spcPts val="380"/>
              </a:spcBef>
              <a:buFont typeface="Wingdings" panose="05000000000000000000" pitchFamily="2" charset="2"/>
              <a:buChar char="§"/>
            </a:pPr>
            <a:r>
              <a:rPr lang="bg-BG" sz="2000" dirty="0"/>
              <a:t>изготвяне на проектното </a:t>
            </a:r>
            <a:r>
              <a:rPr lang="bg-BG" sz="2000" dirty="0" smtClean="0"/>
              <a:t>предложение.</a:t>
            </a:r>
            <a:endParaRPr lang="en-US" sz="2000" dirty="0" smtClean="0"/>
          </a:p>
          <a:p>
            <a:pPr marL="0" lvl="1" indent="0" algn="just">
              <a:lnSpc>
                <a:spcPct val="110000"/>
              </a:lnSpc>
              <a:spcAft>
                <a:spcPts val="800"/>
              </a:spcAft>
              <a:buClr>
                <a:srgbClr val="17375E"/>
              </a:buClr>
              <a:buNone/>
              <a:defRPr/>
            </a:pPr>
            <a:endParaRPr lang="en-US" sz="700" dirty="0"/>
          </a:p>
        </p:txBody>
      </p:sp>
      <p:sp>
        <p:nvSpPr>
          <p:cNvPr id="9" name="Content Placeholder 12"/>
          <p:cNvSpPr txBox="1">
            <a:spLocks/>
          </p:cNvSpPr>
          <p:nvPr/>
        </p:nvSpPr>
        <p:spPr>
          <a:xfrm>
            <a:off x="1542562" y="486904"/>
            <a:ext cx="6053773" cy="565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830595" y="260648"/>
            <a:ext cx="60537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bg-BG" sz="2800" b="1" dirty="0">
                <a:solidFill>
                  <a:srgbClr val="006600"/>
                </a:solidFill>
                <a:latin typeface="+mj-lt"/>
              </a:rPr>
              <a:t>ДОПУСТИМИ </a:t>
            </a:r>
            <a:r>
              <a:rPr lang="bg-BG" sz="2800" b="1" dirty="0" smtClean="0">
                <a:solidFill>
                  <a:srgbClr val="006600"/>
                </a:solidFill>
                <a:latin typeface="+mj-lt"/>
              </a:rPr>
              <a:t>ДЕЙНОСТИ (1)</a:t>
            </a:r>
            <a:endParaRPr lang="en-US" sz="2800" b="1" dirty="0">
              <a:solidFill>
                <a:srgbClr val="006600"/>
              </a:solidFill>
              <a:latin typeface="+mj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347864" y="836712"/>
            <a:ext cx="4392488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8"/>
          <p:cNvSpPr txBox="1">
            <a:spLocks/>
          </p:cNvSpPr>
          <p:nvPr/>
        </p:nvSpPr>
        <p:spPr>
          <a:xfrm>
            <a:off x="4139952" y="3284984"/>
            <a:ext cx="8424936" cy="4275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1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516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Mihova\Desktop\Capture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11" y="133111"/>
            <a:ext cx="1368152" cy="112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Mihova\Desktop\Capture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5893"/>
            <a:ext cx="1213282" cy="133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NMihova\Desktop\Capture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60641"/>
            <a:ext cx="9133146" cy="1124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611560" y="1340768"/>
            <a:ext cx="8136904" cy="518457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bg-BG" sz="2200" i="1" dirty="0">
                <a:solidFill>
                  <a:srgbClr val="006600"/>
                </a:solidFill>
              </a:rPr>
              <a:t>Етап</a:t>
            </a:r>
            <a:r>
              <a:rPr lang="en-US" sz="2200" i="1" dirty="0">
                <a:solidFill>
                  <a:srgbClr val="006600"/>
                </a:solidFill>
              </a:rPr>
              <a:t> </a:t>
            </a:r>
            <a:r>
              <a:rPr lang="en-US" sz="2200" i="1" dirty="0" smtClean="0">
                <a:solidFill>
                  <a:srgbClr val="006600"/>
                </a:solidFill>
              </a:rPr>
              <a:t>II</a:t>
            </a:r>
            <a:r>
              <a:rPr lang="bg-BG" sz="2200" i="1" dirty="0" smtClean="0">
                <a:solidFill>
                  <a:srgbClr val="006600"/>
                </a:solidFill>
              </a:rPr>
              <a:t>: </a:t>
            </a:r>
            <a:r>
              <a:rPr lang="bg-BG" sz="2100" i="1" dirty="0">
                <a:solidFill>
                  <a:srgbClr val="006600"/>
                </a:solidFill>
              </a:rPr>
              <a:t>Изпълнение на инвестиционни мерки </a:t>
            </a:r>
            <a:endParaRPr lang="bg-BG" sz="2100" i="1" dirty="0" smtClean="0">
              <a:solidFill>
                <a:srgbClr val="006600"/>
              </a:solidFill>
            </a:endParaRPr>
          </a:p>
          <a:p>
            <a:pPr>
              <a:buFont typeface="+mj-lt"/>
              <a:buAutoNum type="arabicPeriod"/>
            </a:pPr>
            <a:endParaRPr lang="bg-BG" sz="600" dirty="0" smtClean="0"/>
          </a:p>
          <a:p>
            <a:pPr marL="266700" indent="-266700" algn="just">
              <a:buFont typeface="+mj-lt"/>
              <a:buAutoNum type="arabicPeriod"/>
            </a:pPr>
            <a:r>
              <a:rPr lang="bg-BG" sz="2000" dirty="0" smtClean="0"/>
              <a:t>Подмяна (доставка и монтаж) на печки и котли, работещи с твърдо гориво с друг вид отоплителни устройства на: </a:t>
            </a:r>
          </a:p>
          <a:p>
            <a:pPr marL="6096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bg-BG" sz="2000" dirty="0" smtClean="0"/>
              <a:t>пелети; </a:t>
            </a:r>
            <a:endParaRPr lang="bg-BG" sz="2000" dirty="0" smtClean="0"/>
          </a:p>
          <a:p>
            <a:pPr marL="6096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bg-BG" sz="2000" dirty="0" smtClean="0"/>
              <a:t>газ; </a:t>
            </a:r>
            <a:endParaRPr lang="bg-BG" sz="2000" dirty="0" smtClean="0"/>
          </a:p>
          <a:p>
            <a:pPr marL="6096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bg-BG" sz="2000" dirty="0" smtClean="0"/>
              <a:t>електричество;</a:t>
            </a:r>
            <a:endParaRPr lang="bg-BG" sz="2000" dirty="0" smtClean="0"/>
          </a:p>
          <a:p>
            <a:pPr marL="6096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bg-BG" sz="2000" dirty="0"/>
              <a:t>дървесна </a:t>
            </a:r>
            <a:r>
              <a:rPr lang="bg-BG" sz="2000" dirty="0" smtClean="0"/>
              <a:t>биомаса/изкопаемо </a:t>
            </a:r>
            <a:r>
              <a:rPr lang="bg-BG" sz="2000" dirty="0"/>
              <a:t>твърдо гориво</a:t>
            </a:r>
            <a:r>
              <a:rPr lang="bg-BG" sz="2000" dirty="0" smtClean="0"/>
              <a:t>*</a:t>
            </a:r>
          </a:p>
          <a:p>
            <a:pPr marL="0" indent="0" algn="just">
              <a:buNone/>
            </a:pPr>
            <a:r>
              <a:rPr lang="bg-BG" sz="1800" i="1" dirty="0">
                <a:solidFill>
                  <a:srgbClr val="006600"/>
                </a:solidFill>
              </a:rPr>
              <a:t>Новите устройства следва да отговарят на специфичните технически параметри, заложени в </a:t>
            </a:r>
            <a:r>
              <a:rPr lang="bg-BG" sz="1800" i="1" dirty="0" smtClean="0">
                <a:solidFill>
                  <a:srgbClr val="006600"/>
                </a:solidFill>
              </a:rPr>
              <a:t>Директивата за </a:t>
            </a:r>
            <a:r>
              <a:rPr lang="bg-BG" sz="1800" i="1" dirty="0" smtClean="0">
                <a:solidFill>
                  <a:srgbClr val="006600"/>
                </a:solidFill>
              </a:rPr>
              <a:t>екодизайн</a:t>
            </a:r>
            <a:endParaRPr lang="ru-RU" sz="1800" i="1" dirty="0" smtClean="0">
              <a:solidFill>
                <a:srgbClr val="006600"/>
              </a:solidFill>
            </a:endParaRPr>
          </a:p>
          <a:p>
            <a:pPr marL="0" indent="0">
              <a:buNone/>
            </a:pPr>
            <a:endParaRPr lang="ru-RU" sz="1200" dirty="0"/>
          </a:p>
          <a:p>
            <a:pPr marL="266700" indent="-266700" algn="just">
              <a:buAutoNum type="arabicPeriod" startAt="2"/>
              <a:tabLst>
                <a:tab pos="266700" algn="l"/>
                <a:tab pos="355600" algn="l"/>
              </a:tabLst>
            </a:pPr>
            <a:r>
              <a:rPr lang="bg-BG" sz="2000" dirty="0" smtClean="0"/>
              <a:t>Подмяна (</a:t>
            </a:r>
            <a:r>
              <a:rPr lang="bg-BG" sz="2000" dirty="0"/>
              <a:t>доставка и монтаж)</a:t>
            </a:r>
            <a:r>
              <a:rPr lang="bg-BG" sz="2000" dirty="0" smtClean="0"/>
              <a:t> </a:t>
            </a:r>
            <a:r>
              <a:rPr lang="bg-BG" sz="2000" dirty="0"/>
              <a:t>на печки и котли, работещи с твърдо </a:t>
            </a:r>
            <a:r>
              <a:rPr lang="bg-BG" sz="2000" dirty="0" smtClean="0"/>
              <a:t>гориво, с алтернативни източници на топлинна енергия -</a:t>
            </a:r>
            <a:r>
              <a:rPr lang="bg-BG" sz="2000" dirty="0"/>
              <a:t> свързване или възстановяване на връзката </a:t>
            </a:r>
            <a:r>
              <a:rPr lang="bg-BG" sz="2000" dirty="0" smtClean="0"/>
              <a:t>към:</a:t>
            </a:r>
            <a:endParaRPr lang="bg-BG" sz="2000" dirty="0" smtClean="0"/>
          </a:p>
          <a:p>
            <a:pPr marL="6096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 smtClean="0"/>
              <a:t>топлофикационна система</a:t>
            </a:r>
            <a:endParaRPr lang="bg-BG" sz="2000" dirty="0" smtClean="0"/>
          </a:p>
          <a:p>
            <a:pPr marL="6096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 smtClean="0"/>
              <a:t>газоразпределителна мрежа</a:t>
            </a:r>
          </a:p>
          <a:p>
            <a:pPr marL="6096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bg-BG" sz="700" dirty="0" smtClean="0"/>
          </a:p>
          <a:p>
            <a:pPr marL="0" lvl="1" indent="0" algn="just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  <a:buClr>
                <a:srgbClr val="17375E"/>
              </a:buClr>
              <a:buNone/>
              <a:defRPr/>
            </a:pPr>
            <a:r>
              <a:rPr lang="bg-BG" sz="1200" dirty="0" smtClean="0"/>
              <a:t>* </a:t>
            </a:r>
            <a:r>
              <a:rPr lang="bg-BG" sz="1200" i="1" dirty="0" smtClean="0"/>
              <a:t>Когато всички останали допустими опции са изчерпани или неприложими</a:t>
            </a:r>
            <a:endParaRPr lang="bg-BG" sz="1200" i="1" dirty="0"/>
          </a:p>
        </p:txBody>
      </p:sp>
      <p:sp>
        <p:nvSpPr>
          <p:cNvPr id="9" name="Content Placeholder 12"/>
          <p:cNvSpPr txBox="1">
            <a:spLocks/>
          </p:cNvSpPr>
          <p:nvPr/>
        </p:nvSpPr>
        <p:spPr>
          <a:xfrm>
            <a:off x="1542562" y="486904"/>
            <a:ext cx="6053773" cy="565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830595" y="260648"/>
            <a:ext cx="60537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bg-BG" sz="2800" b="1" dirty="0">
                <a:solidFill>
                  <a:srgbClr val="006600"/>
                </a:solidFill>
                <a:latin typeface="+mj-lt"/>
              </a:rPr>
              <a:t>ДОПУСТИМИ </a:t>
            </a:r>
            <a:r>
              <a:rPr lang="bg-BG" sz="2800" b="1" dirty="0" smtClean="0">
                <a:solidFill>
                  <a:srgbClr val="006600"/>
                </a:solidFill>
                <a:latin typeface="+mj-lt"/>
              </a:rPr>
              <a:t>ДЕЙНОСТИ (2)</a:t>
            </a:r>
            <a:endParaRPr lang="en-US" sz="2800" b="1" dirty="0">
              <a:solidFill>
                <a:srgbClr val="006600"/>
              </a:solidFill>
              <a:latin typeface="+mj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275856" y="836712"/>
            <a:ext cx="4464496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8"/>
          <p:cNvSpPr txBox="1">
            <a:spLocks/>
          </p:cNvSpPr>
          <p:nvPr/>
        </p:nvSpPr>
        <p:spPr>
          <a:xfrm>
            <a:off x="4139952" y="3284984"/>
            <a:ext cx="8424936" cy="4275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1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347864" y="836712"/>
            <a:ext cx="4392488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7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Mihova\Desktop\Capture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11" y="133111"/>
            <a:ext cx="1368152" cy="112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Mihova\Desktop\Capture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5893"/>
            <a:ext cx="1213282" cy="133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NMihova\Desktop\Capture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60641"/>
            <a:ext cx="9133146" cy="1124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5020825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bg-BG" sz="2200" i="1" dirty="0" smtClean="0">
                <a:solidFill>
                  <a:srgbClr val="006600"/>
                </a:solidFill>
              </a:rPr>
              <a:t>Задължителни </a:t>
            </a:r>
            <a:r>
              <a:rPr lang="bg-BG" sz="2200" i="1" dirty="0">
                <a:solidFill>
                  <a:srgbClr val="006600"/>
                </a:solidFill>
              </a:rPr>
              <a:t>дейности </a:t>
            </a:r>
            <a:endParaRPr lang="bg-BG" sz="600" dirty="0" smtClean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bg-BG" sz="2000" dirty="0" smtClean="0"/>
              <a:t>Демонтаж на заменяните отоплителни устройства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bg-BG" sz="2000" dirty="0"/>
              <a:t>Организация и управление на </a:t>
            </a:r>
            <a:r>
              <a:rPr lang="bg-BG" sz="2000" dirty="0" smtClean="0"/>
              <a:t>проекта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bg-BG" sz="2000" dirty="0" smtClean="0"/>
              <a:t>Информация и </a:t>
            </a:r>
            <a:r>
              <a:rPr lang="bg-BG" sz="2000" dirty="0"/>
              <a:t>комуникация на проекта </a:t>
            </a:r>
            <a:r>
              <a:rPr lang="bg-BG" sz="2000" dirty="0" smtClean="0"/>
              <a:t>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bg-BG" sz="20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bg-BG" sz="2200" i="1" dirty="0">
                <a:solidFill>
                  <a:srgbClr val="006600"/>
                </a:solidFill>
              </a:rPr>
              <a:t>Изисквания към допустимите дейности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bg-BG" sz="2000" dirty="0" smtClean="0"/>
              <a:t>За изпълнение на Етап </a:t>
            </a:r>
            <a:r>
              <a:rPr lang="en-US" sz="2000" dirty="0" smtClean="0"/>
              <a:t>I</a:t>
            </a:r>
            <a:r>
              <a:rPr lang="bg-BG" sz="2000" dirty="0" smtClean="0"/>
              <a:t> – изпълнител</a:t>
            </a:r>
            <a:r>
              <a:rPr lang="ru-RU" sz="2000" dirty="0" smtClean="0"/>
              <a:t> по </a:t>
            </a:r>
            <a:r>
              <a:rPr lang="ru-RU" sz="2000" dirty="0" smtClean="0"/>
              <a:t>ЗОП; </a:t>
            </a:r>
            <a:endParaRPr lang="ru-RU" sz="20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bg-BG" sz="2000" dirty="0" smtClean="0"/>
              <a:t>За изпълнение на Етап </a:t>
            </a:r>
            <a:r>
              <a:rPr lang="en-US" sz="2000" dirty="0" smtClean="0"/>
              <a:t>II </a:t>
            </a:r>
            <a:r>
              <a:rPr lang="bg-BG" sz="2000" dirty="0"/>
              <a:t>–</a:t>
            </a:r>
            <a:r>
              <a:rPr lang="en-US" sz="2000" dirty="0" smtClean="0"/>
              <a:t> </a:t>
            </a:r>
            <a:r>
              <a:rPr lang="bg-BG" sz="2000" dirty="0" smtClean="0"/>
              <a:t>приоритет </a:t>
            </a:r>
            <a:r>
              <a:rPr lang="bg-BG" sz="2000" dirty="0"/>
              <a:t>се дава на инвестиции в санирани </a:t>
            </a:r>
            <a:r>
              <a:rPr lang="bg-BG" sz="2000" dirty="0" smtClean="0"/>
              <a:t>сгради;</a:t>
            </a:r>
            <a:endParaRPr lang="bg-BG" sz="2000" dirty="0"/>
          </a:p>
          <a:p>
            <a:pPr algn="just">
              <a:spcBef>
                <a:spcPts val="700"/>
              </a:spcBef>
              <a:buFont typeface="Wingdings" panose="05000000000000000000" pitchFamily="2" charset="2"/>
              <a:buChar char="ü"/>
            </a:pPr>
            <a:r>
              <a:rPr lang="bg-BG" sz="2000" dirty="0" smtClean="0"/>
              <a:t>Осигуряване на </a:t>
            </a:r>
            <a:r>
              <a:rPr lang="bg-BG" sz="2000" dirty="0"/>
              <a:t>демаркация с други </a:t>
            </a:r>
            <a:r>
              <a:rPr lang="bg-BG" sz="2000" dirty="0" smtClean="0"/>
              <a:t>програми</a:t>
            </a:r>
            <a:r>
              <a:rPr lang="en-US" sz="2000" dirty="0" smtClean="0"/>
              <a:t>:</a:t>
            </a:r>
            <a:r>
              <a:rPr lang="bg-BG" sz="2000" dirty="0" smtClean="0"/>
              <a:t> </a:t>
            </a:r>
          </a:p>
          <a:p>
            <a:pPr indent="12700" algn="just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bg-BG" sz="2000" dirty="0" smtClean="0"/>
              <a:t> </a:t>
            </a:r>
            <a:r>
              <a:rPr lang="bg-BG" sz="2000" dirty="0" smtClean="0"/>
              <a:t>проект </a:t>
            </a:r>
            <a:r>
              <a:rPr lang="en-US" sz="2000" i="1" dirty="0" smtClean="0"/>
              <a:t>LIFE IP Clean Air </a:t>
            </a:r>
            <a:endParaRPr lang="bg-BG" sz="2000" dirty="0"/>
          </a:p>
          <a:p>
            <a:pPr indent="12700" algn="just"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−"/>
            </a:pPr>
            <a:r>
              <a:rPr lang="bg-BG" sz="2000" dirty="0" smtClean="0"/>
              <a:t> </a:t>
            </a:r>
            <a:r>
              <a:rPr lang="bg-BG" sz="2000" dirty="0" smtClean="0"/>
              <a:t>НПЕЕ</a:t>
            </a:r>
            <a:r>
              <a:rPr lang="bg-BG" sz="2000" dirty="0" smtClean="0"/>
              <a:t>, ОПРР </a:t>
            </a:r>
            <a:r>
              <a:rPr lang="bg-BG" sz="2000" dirty="0"/>
              <a:t>2014-2020 г., DESIREE, REECL </a:t>
            </a:r>
            <a:r>
              <a:rPr lang="bg-BG" sz="2000" dirty="0" smtClean="0"/>
              <a:t>и пр.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bg-BG" sz="2200" i="1" dirty="0">
              <a:solidFill>
                <a:srgbClr val="006600"/>
              </a:solidFill>
            </a:endParaRPr>
          </a:p>
          <a:p>
            <a:pPr marL="0" indent="0" algn="just">
              <a:buNone/>
            </a:pPr>
            <a:endParaRPr lang="bg-BG" sz="2000" dirty="0"/>
          </a:p>
          <a:p>
            <a:pPr marL="0" indent="0" algn="just">
              <a:buNone/>
            </a:pPr>
            <a:endParaRPr lang="bg-BG" sz="700" dirty="0"/>
          </a:p>
        </p:txBody>
      </p:sp>
      <p:sp>
        <p:nvSpPr>
          <p:cNvPr id="9" name="Content Placeholder 12"/>
          <p:cNvSpPr txBox="1">
            <a:spLocks/>
          </p:cNvSpPr>
          <p:nvPr/>
        </p:nvSpPr>
        <p:spPr>
          <a:xfrm>
            <a:off x="1542562" y="486904"/>
            <a:ext cx="6053773" cy="565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830595" y="260648"/>
            <a:ext cx="60537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bg-BG" sz="2800" b="1" dirty="0">
                <a:solidFill>
                  <a:srgbClr val="006600"/>
                </a:solidFill>
                <a:latin typeface="+mj-lt"/>
              </a:rPr>
              <a:t>ДОПУСТИМИ </a:t>
            </a:r>
            <a:r>
              <a:rPr lang="bg-BG" sz="2800" b="1" dirty="0" smtClean="0">
                <a:solidFill>
                  <a:srgbClr val="006600"/>
                </a:solidFill>
                <a:latin typeface="+mj-lt"/>
              </a:rPr>
              <a:t>ДЕЙНОСТИ (3)</a:t>
            </a:r>
            <a:endParaRPr lang="en-US" sz="2800" b="1" dirty="0">
              <a:solidFill>
                <a:srgbClr val="006600"/>
              </a:solidFill>
              <a:latin typeface="+mj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347864" y="836712"/>
            <a:ext cx="4392488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347864" y="836712"/>
            <a:ext cx="4392488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508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Mihova\Desktop\Capture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11" y="133111"/>
            <a:ext cx="1368152" cy="112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Mihova\Desktop\Capture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5893"/>
            <a:ext cx="1213282" cy="133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NMihova\Desktop\Capture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60641"/>
            <a:ext cx="9133146" cy="1124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89062" y="1158652"/>
            <a:ext cx="8424936" cy="540060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bg-BG" sz="2200" i="1" dirty="0" smtClean="0">
                <a:solidFill>
                  <a:srgbClr val="006600"/>
                </a:solidFill>
              </a:rPr>
              <a:t>За </a:t>
            </a:r>
            <a:r>
              <a:rPr lang="bg-BG" sz="2200" i="1" dirty="0">
                <a:solidFill>
                  <a:srgbClr val="006600"/>
                </a:solidFill>
              </a:rPr>
              <a:t>Етап</a:t>
            </a:r>
            <a:r>
              <a:rPr lang="en-US" sz="2200" i="1" dirty="0">
                <a:solidFill>
                  <a:srgbClr val="006600"/>
                </a:solidFill>
              </a:rPr>
              <a:t> I </a:t>
            </a:r>
            <a:r>
              <a:rPr lang="bg-BG" sz="2400" dirty="0" smtClean="0">
                <a:solidFill>
                  <a:srgbClr val="008000"/>
                </a:solidFill>
              </a:rPr>
              <a:t>(брой):</a:t>
            </a:r>
            <a:endParaRPr lang="bg-BG" sz="2200" i="1" dirty="0" smtClean="0">
              <a:solidFill>
                <a:srgbClr val="006600"/>
              </a:solidFill>
            </a:endParaRPr>
          </a:p>
          <a:p>
            <a:pPr marL="0" indent="0" algn="just">
              <a:spcBef>
                <a:spcPts val="1000"/>
              </a:spcBef>
              <a:buNone/>
            </a:pPr>
            <a:r>
              <a:rPr lang="bg-BG" sz="2000" b="1" dirty="0">
                <a:solidFill>
                  <a:srgbClr val="008000"/>
                </a:solidFill>
              </a:rPr>
              <a:t>Индикатор за </a:t>
            </a:r>
            <a:r>
              <a:rPr lang="bg-BG" sz="2000" b="1" dirty="0" smtClean="0">
                <a:solidFill>
                  <a:srgbClr val="008000"/>
                </a:solidFill>
              </a:rPr>
              <a:t>резултат:</a:t>
            </a:r>
            <a:endParaRPr lang="bg-BG" sz="2000" b="1" dirty="0">
              <a:solidFill>
                <a:srgbClr val="008000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bg-BG" sz="1900" dirty="0"/>
              <a:t>Представено предложение за определяне на параметрите на втория етап от проекта на база резултатите от изпълнението на първия </a:t>
            </a:r>
            <a:r>
              <a:rPr lang="bg-BG" sz="1900" dirty="0" smtClean="0"/>
              <a:t>етап (</a:t>
            </a:r>
            <a:r>
              <a:rPr lang="bg-BG" sz="1900" i="1" dirty="0" smtClean="0"/>
              <a:t>по образец</a:t>
            </a:r>
            <a:r>
              <a:rPr lang="bg-BG" sz="1900" dirty="0" smtClean="0"/>
              <a:t>);</a:t>
            </a:r>
            <a:endParaRPr lang="bg-BG" sz="1900" dirty="0"/>
          </a:p>
          <a:p>
            <a:pPr marL="0" indent="0" algn="just">
              <a:spcBef>
                <a:spcPts val="1200"/>
              </a:spcBef>
              <a:buNone/>
            </a:pPr>
            <a:r>
              <a:rPr lang="bg-BG" sz="2000" b="1" dirty="0">
                <a:solidFill>
                  <a:srgbClr val="008000"/>
                </a:solidFill>
              </a:rPr>
              <a:t>Индикатори за </a:t>
            </a:r>
            <a:r>
              <a:rPr lang="bg-BG" sz="2000" b="1" dirty="0" smtClean="0">
                <a:solidFill>
                  <a:srgbClr val="008000"/>
                </a:solidFill>
              </a:rPr>
              <a:t>изпълнение: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bg-BG" sz="1800" dirty="0"/>
              <a:t>Проекти, насочени към намаляване количествата на ФПЧ</a:t>
            </a:r>
            <a:r>
              <a:rPr lang="bg-BG" sz="1400" dirty="0"/>
              <a:t>10</a:t>
            </a:r>
            <a:r>
              <a:rPr lang="bg-BG" sz="1800" dirty="0"/>
              <a:t> и NOx ;</a:t>
            </a:r>
            <a:endParaRPr lang="en-US" sz="1800" dirty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bg-BG" sz="1800" dirty="0"/>
              <a:t>Извършени проучвания на нагласите на населението в рамките на общината;</a:t>
            </a:r>
            <a:endParaRPr lang="en-US" sz="1800" dirty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bg-BG" sz="1800" dirty="0" smtClean="0"/>
              <a:t>Проведени разяснителни/обучителни </a:t>
            </a:r>
            <a:r>
              <a:rPr lang="bg-BG" sz="1800" dirty="0"/>
              <a:t>кампании за повишаване осведомеността на населението в общината;</a:t>
            </a:r>
            <a:endParaRPr lang="en-US" sz="1800" dirty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bg-BG" sz="1800" dirty="0" smtClean="0"/>
              <a:t>Разработена визия за подхода, по който ще бъдат подменяни отоплителните устройства на твърдо гориво</a:t>
            </a:r>
            <a:r>
              <a:rPr lang="ru-RU" sz="1800" dirty="0" smtClean="0"/>
              <a:t>;</a:t>
            </a:r>
            <a:endParaRPr lang="bg-BG" sz="18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bg-BG" sz="1800" dirty="0" smtClean="0"/>
              <a:t>Разработен </a:t>
            </a:r>
            <a:r>
              <a:rPr lang="bg-BG" sz="1800" dirty="0"/>
              <a:t>Механизъм, чрез който кандидатът ще осигури приоритетност на инвестициите в санирани сгради</a:t>
            </a:r>
            <a:r>
              <a:rPr lang="bg-BG" sz="1800" dirty="0" smtClean="0"/>
              <a:t>;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bg-BG" sz="1800" dirty="0" smtClean="0"/>
              <a:t>Разработен Механизъм</a:t>
            </a:r>
            <a:r>
              <a:rPr lang="bg-BG" sz="1800" dirty="0"/>
              <a:t>,</a:t>
            </a:r>
            <a:r>
              <a:rPr lang="bg-BG" sz="1800" dirty="0" smtClean="0"/>
              <a:t> </a:t>
            </a:r>
            <a:r>
              <a:rPr lang="bg-BG" sz="1800" dirty="0"/>
              <a:t>отчитащ приходи от предаването на заменените отоплителни устройства за последващо </a:t>
            </a:r>
            <a:r>
              <a:rPr lang="bg-BG" sz="1800" dirty="0" smtClean="0"/>
              <a:t>третиране. </a:t>
            </a:r>
            <a:endParaRPr lang="bg-BG" sz="1800" dirty="0"/>
          </a:p>
          <a:p>
            <a:pPr marL="0" indent="0" algn="just">
              <a:spcBef>
                <a:spcPts val="600"/>
              </a:spcBef>
              <a:buNone/>
            </a:pPr>
            <a:endParaRPr lang="bg-BG" sz="2000" dirty="0" smtClean="0"/>
          </a:p>
          <a:p>
            <a:pPr marL="0" indent="0" algn="just">
              <a:buNone/>
            </a:pPr>
            <a:endParaRPr lang="bg-BG" sz="700" dirty="0"/>
          </a:p>
        </p:txBody>
      </p:sp>
      <p:sp>
        <p:nvSpPr>
          <p:cNvPr id="9" name="Content Placeholder 12"/>
          <p:cNvSpPr txBox="1">
            <a:spLocks/>
          </p:cNvSpPr>
          <p:nvPr/>
        </p:nvSpPr>
        <p:spPr>
          <a:xfrm>
            <a:off x="1542562" y="486904"/>
            <a:ext cx="6053773" cy="565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830595" y="260648"/>
            <a:ext cx="60537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bg-BG" sz="2800" b="1" dirty="0" smtClean="0">
                <a:solidFill>
                  <a:srgbClr val="006600"/>
                </a:solidFill>
                <a:latin typeface="+mj-lt"/>
              </a:rPr>
              <a:t>ИНДИКАТОРИ (1) </a:t>
            </a:r>
            <a:endParaRPr lang="en-US" sz="2800" b="1" dirty="0">
              <a:solidFill>
                <a:srgbClr val="006600"/>
              </a:solidFill>
              <a:latin typeface="+mj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857481" y="836712"/>
            <a:ext cx="2882871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8"/>
          <p:cNvSpPr txBox="1">
            <a:spLocks/>
          </p:cNvSpPr>
          <p:nvPr/>
        </p:nvSpPr>
        <p:spPr>
          <a:xfrm>
            <a:off x="4139952" y="3284984"/>
            <a:ext cx="8424936" cy="4275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1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609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NMihova\Desktop\Capture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11" y="133111"/>
            <a:ext cx="1368152" cy="112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Mihova\Desktop\Capture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5893"/>
            <a:ext cx="1213282" cy="133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NMihova\Desktop\Capture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60641"/>
            <a:ext cx="9133146" cy="1124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539552" y="1412776"/>
            <a:ext cx="8136904" cy="5145107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bg-BG" sz="2200" i="1" dirty="0" smtClean="0">
                <a:solidFill>
                  <a:srgbClr val="006600"/>
                </a:solidFill>
              </a:rPr>
              <a:t>Допълнителен към </a:t>
            </a:r>
            <a:r>
              <a:rPr lang="bg-BG" sz="2200" i="1" dirty="0">
                <a:solidFill>
                  <a:srgbClr val="006600"/>
                </a:solidFill>
              </a:rPr>
              <a:t>Етап</a:t>
            </a:r>
            <a:r>
              <a:rPr lang="en-US" sz="2200" i="1" dirty="0">
                <a:solidFill>
                  <a:srgbClr val="006600"/>
                </a:solidFill>
              </a:rPr>
              <a:t> I</a:t>
            </a:r>
            <a:r>
              <a:rPr lang="bg-BG" sz="2200" i="1" dirty="0">
                <a:solidFill>
                  <a:srgbClr val="006600"/>
                </a:solidFill>
              </a:rPr>
              <a:t>: 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bg-BG" sz="1900" dirty="0"/>
              <a:t>Разработен документ със средни/пределни цени за отопление за различните алтернативни форми на отопление при подмяна на устройство на дърва и </a:t>
            </a:r>
            <a:r>
              <a:rPr lang="bg-BG" sz="1900" dirty="0" smtClean="0"/>
              <a:t>въглища</a:t>
            </a:r>
            <a:endParaRPr lang="en-US" sz="1900" dirty="0" smtClean="0"/>
          </a:p>
          <a:p>
            <a:pPr marL="0" indent="0" algn="just">
              <a:spcBef>
                <a:spcPts val="600"/>
              </a:spcBef>
              <a:buNone/>
            </a:pPr>
            <a:endParaRPr lang="bg-BG" sz="1500" i="1" dirty="0" smtClean="0">
              <a:solidFill>
                <a:srgbClr val="006600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bg-BG" sz="2200" i="1" dirty="0" smtClean="0">
                <a:solidFill>
                  <a:srgbClr val="006600"/>
                </a:solidFill>
              </a:rPr>
              <a:t>За </a:t>
            </a:r>
            <a:r>
              <a:rPr lang="bg-BG" sz="2200" i="1" dirty="0">
                <a:solidFill>
                  <a:srgbClr val="006600"/>
                </a:solidFill>
              </a:rPr>
              <a:t>Етап</a:t>
            </a:r>
            <a:r>
              <a:rPr lang="en-US" sz="2200" i="1" dirty="0">
                <a:solidFill>
                  <a:srgbClr val="006600"/>
                </a:solidFill>
              </a:rPr>
              <a:t> </a:t>
            </a:r>
            <a:r>
              <a:rPr lang="en-US" sz="2200" i="1" dirty="0" smtClean="0">
                <a:solidFill>
                  <a:srgbClr val="006600"/>
                </a:solidFill>
              </a:rPr>
              <a:t>II</a:t>
            </a:r>
            <a:r>
              <a:rPr lang="bg-BG" sz="2200" i="1" dirty="0" smtClean="0">
                <a:solidFill>
                  <a:srgbClr val="006600"/>
                </a:solidFill>
              </a:rPr>
              <a:t>: </a:t>
            </a:r>
            <a:endParaRPr lang="bg-BG" sz="2200" i="1" dirty="0">
              <a:solidFill>
                <a:srgbClr val="006600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bg-BG" sz="2000" b="1" dirty="0" smtClean="0">
                <a:solidFill>
                  <a:srgbClr val="008000"/>
                </a:solidFill>
              </a:rPr>
              <a:t>Индикатор </a:t>
            </a:r>
            <a:r>
              <a:rPr lang="bg-BG" sz="2000" b="1" dirty="0">
                <a:solidFill>
                  <a:srgbClr val="008000"/>
                </a:solidFill>
              </a:rPr>
              <a:t>за </a:t>
            </a:r>
            <a:r>
              <a:rPr lang="bg-BG" sz="2000" b="1" dirty="0" smtClean="0">
                <a:solidFill>
                  <a:srgbClr val="008000"/>
                </a:solidFill>
              </a:rPr>
              <a:t>резултат:</a:t>
            </a:r>
            <a:endParaRPr lang="bg-BG" sz="2000" b="1" dirty="0">
              <a:solidFill>
                <a:srgbClr val="008000"/>
              </a:solidFill>
            </a:endParaRP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bg-BG" sz="1900" dirty="0"/>
              <a:t>Количество на ФПЧ</a:t>
            </a:r>
            <a:r>
              <a:rPr lang="bg-BG" sz="1600" dirty="0"/>
              <a:t>10</a:t>
            </a:r>
            <a:r>
              <a:rPr lang="bg-BG" sz="1900" dirty="0"/>
              <a:t> – </a:t>
            </a:r>
            <a:r>
              <a:rPr lang="bg-BG" sz="1900" dirty="0" smtClean="0"/>
              <a:t>тона/година</a:t>
            </a:r>
          </a:p>
          <a:p>
            <a:pPr marL="0" indent="0" algn="just">
              <a:spcBef>
                <a:spcPts val="0"/>
              </a:spcBef>
              <a:buNone/>
            </a:pPr>
            <a:endParaRPr lang="bg-BG" sz="1800" b="1" dirty="0">
              <a:solidFill>
                <a:srgbClr val="008000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bg-BG" sz="2000" b="1" dirty="0" smtClean="0">
                <a:solidFill>
                  <a:srgbClr val="008000"/>
                </a:solidFill>
              </a:rPr>
              <a:t>Индикатори </a:t>
            </a:r>
            <a:r>
              <a:rPr lang="bg-BG" sz="2000" b="1" dirty="0">
                <a:solidFill>
                  <a:srgbClr val="008000"/>
                </a:solidFill>
              </a:rPr>
              <a:t>за </a:t>
            </a:r>
            <a:r>
              <a:rPr lang="bg-BG" sz="2000" b="1" dirty="0" smtClean="0">
                <a:solidFill>
                  <a:srgbClr val="008000"/>
                </a:solidFill>
              </a:rPr>
              <a:t>изпълнение: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bg-BG" sz="1900" dirty="0" smtClean="0"/>
              <a:t>Население, обхванато от мерките за намаляване на количествата на ФПЧ</a:t>
            </a:r>
            <a:r>
              <a:rPr lang="bg-BG" sz="1600" dirty="0" smtClean="0"/>
              <a:t>10</a:t>
            </a:r>
            <a:r>
              <a:rPr lang="bg-BG" sz="1900" dirty="0" smtClean="0"/>
              <a:t> и NOx – лица;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bg-BG" sz="1900" dirty="0" smtClean="0"/>
              <a:t>Домакинства</a:t>
            </a:r>
            <a:r>
              <a:rPr lang="bg-BG" sz="1900" dirty="0"/>
              <a:t>, които ще бъдат обхванати от мерките по проекта – </a:t>
            </a:r>
            <a:r>
              <a:rPr lang="bg-BG" sz="1900" dirty="0" smtClean="0"/>
              <a:t>брой.</a:t>
            </a:r>
            <a:endParaRPr lang="en-US" sz="1800" dirty="0"/>
          </a:p>
          <a:p>
            <a:pPr marL="0" indent="0" algn="just">
              <a:spcBef>
                <a:spcPts val="600"/>
              </a:spcBef>
              <a:buNone/>
            </a:pPr>
            <a:endParaRPr lang="bg-BG" sz="2000" dirty="0" smtClean="0"/>
          </a:p>
          <a:p>
            <a:pPr marL="0" indent="0" algn="just">
              <a:buNone/>
            </a:pPr>
            <a:endParaRPr lang="bg-BG" sz="700" dirty="0"/>
          </a:p>
        </p:txBody>
      </p:sp>
      <p:sp>
        <p:nvSpPr>
          <p:cNvPr id="9" name="Content Placeholder 12"/>
          <p:cNvSpPr txBox="1">
            <a:spLocks/>
          </p:cNvSpPr>
          <p:nvPr/>
        </p:nvSpPr>
        <p:spPr>
          <a:xfrm>
            <a:off x="1542562" y="486904"/>
            <a:ext cx="6053773" cy="565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830595" y="260648"/>
            <a:ext cx="60537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bg-BG" sz="2800" b="1" dirty="0" smtClean="0">
                <a:solidFill>
                  <a:srgbClr val="006600"/>
                </a:solidFill>
                <a:latin typeface="+mj-lt"/>
              </a:rPr>
              <a:t>ИНДИКАТОРИ (2) </a:t>
            </a:r>
            <a:endParaRPr lang="en-US" sz="2800" b="1" dirty="0">
              <a:solidFill>
                <a:srgbClr val="006600"/>
              </a:solidFill>
              <a:latin typeface="+mj-lt"/>
            </a:endParaRPr>
          </a:p>
        </p:txBody>
      </p:sp>
      <p:sp>
        <p:nvSpPr>
          <p:cNvPr id="17" name="Title 8"/>
          <p:cNvSpPr txBox="1">
            <a:spLocks/>
          </p:cNvSpPr>
          <p:nvPr/>
        </p:nvSpPr>
        <p:spPr>
          <a:xfrm>
            <a:off x="4139952" y="3284984"/>
            <a:ext cx="8424936" cy="4275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1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857481" y="836712"/>
            <a:ext cx="2882871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74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Mihova\Desktop\Capture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60641"/>
            <a:ext cx="9133146" cy="1124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NMihova\Desktop\Capture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11" y="133111"/>
            <a:ext cx="1368152" cy="112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NMihova\Desktop\Capture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5893"/>
            <a:ext cx="1213282" cy="133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18427" y="1418819"/>
            <a:ext cx="8502045" cy="4962509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bg-BG" sz="1900" dirty="0" smtClean="0"/>
              <a:t>Общината изпълнява </a:t>
            </a:r>
            <a:r>
              <a:rPr lang="bg-BG" sz="1900" dirty="0"/>
              <a:t>дейностите успоредно или последователно по своя </a:t>
            </a:r>
            <a:r>
              <a:rPr lang="bg-BG" sz="1900" dirty="0" smtClean="0"/>
              <a:t>преценка;</a:t>
            </a:r>
            <a:endParaRPr lang="bg-BG" sz="1900" dirty="0"/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bg-BG" sz="1900" dirty="0" smtClean="0"/>
              <a:t>След изпълнението </a:t>
            </a:r>
            <a:r>
              <a:rPr lang="bg-BG" sz="1900" dirty="0"/>
              <a:t>на </a:t>
            </a:r>
            <a:r>
              <a:rPr lang="bg-BG" sz="1900" dirty="0" smtClean="0"/>
              <a:t>дейностите от Етап І </a:t>
            </a:r>
            <a:r>
              <a:rPr lang="bg-BG" sz="1900" dirty="0"/>
              <a:t>общината подава </a:t>
            </a:r>
            <a:r>
              <a:rPr lang="bg-BG" sz="1900" dirty="0"/>
              <a:t>чрез </a:t>
            </a:r>
            <a:r>
              <a:rPr lang="bg-BG" sz="1900" dirty="0" smtClean="0"/>
              <a:t>ИСУН2020 </a:t>
            </a:r>
            <a:r>
              <a:rPr lang="bg-BG" sz="1900" dirty="0"/>
              <a:t>пакет </a:t>
            </a:r>
            <a:r>
              <a:rPr lang="bg-BG" sz="1900" dirty="0"/>
              <a:t>отчетни </a:t>
            </a:r>
            <a:r>
              <a:rPr lang="bg-BG" sz="1900" dirty="0"/>
              <a:t>документи </a:t>
            </a:r>
            <a:r>
              <a:rPr lang="bg-BG" sz="1900" dirty="0" smtClean="0"/>
              <a:t>– технически </a:t>
            </a:r>
            <a:r>
              <a:rPr lang="bg-BG" sz="1900" dirty="0"/>
              <a:t>и финансов </a:t>
            </a:r>
            <a:r>
              <a:rPr lang="bg-BG" sz="1900" dirty="0"/>
              <a:t>отчет и искане за </a:t>
            </a:r>
            <a:r>
              <a:rPr lang="bg-BG" sz="1900" dirty="0"/>
              <a:t>плащане, както и </a:t>
            </a:r>
            <a:r>
              <a:rPr lang="bg-BG" sz="1900" dirty="0"/>
              <a:t>резултатите от извършените </a:t>
            </a:r>
            <a:r>
              <a:rPr lang="bg-BG" sz="1900" dirty="0" smtClean="0"/>
              <a:t>дейности;</a:t>
            </a:r>
            <a:endParaRPr lang="bg-BG" sz="1900" dirty="0"/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bg-BG" sz="1900" dirty="0" smtClean="0"/>
              <a:t>Бенефициентът определя параметрите </a:t>
            </a:r>
            <a:r>
              <a:rPr lang="bg-BG" sz="1900" dirty="0"/>
              <a:t>на </a:t>
            </a:r>
            <a:r>
              <a:rPr lang="bg-BG" sz="1900" dirty="0" smtClean="0"/>
              <a:t>Етап ІІ от </a:t>
            </a:r>
            <a:r>
              <a:rPr lang="bg-BG" sz="1900" dirty="0"/>
              <a:t>проекта </a:t>
            </a:r>
            <a:r>
              <a:rPr lang="bg-BG" sz="1900" dirty="0" smtClean="0"/>
              <a:t>в частите </a:t>
            </a:r>
            <a:r>
              <a:rPr lang="bg-BG" sz="1900" dirty="0"/>
              <a:t>Бюджет, План за </a:t>
            </a:r>
            <a:r>
              <a:rPr lang="bg-BG" sz="1900" dirty="0" smtClean="0"/>
              <a:t>изпълнение/Дейности </a:t>
            </a:r>
            <a:r>
              <a:rPr lang="bg-BG" sz="1900" dirty="0"/>
              <a:t>по </a:t>
            </a:r>
            <a:r>
              <a:rPr lang="bg-BG" sz="1900" dirty="0" smtClean="0"/>
              <a:t>проекта, </a:t>
            </a:r>
            <a:r>
              <a:rPr lang="bg-BG" sz="1900" dirty="0"/>
              <a:t>Индикатори, План за външно </a:t>
            </a:r>
            <a:r>
              <a:rPr lang="bg-BG" sz="1900" dirty="0" smtClean="0"/>
              <a:t>възлагане;</a:t>
            </a:r>
            <a:endParaRPr lang="bg-BG" sz="1900" dirty="0" smtClean="0"/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bg-BG" sz="1900" dirty="0" smtClean="0"/>
              <a:t>УО </a:t>
            </a:r>
            <a:r>
              <a:rPr lang="bg-BG" sz="1900" dirty="0"/>
              <a:t>на ОПОС извършва </a:t>
            </a:r>
            <a:r>
              <a:rPr lang="bg-BG" sz="1900" dirty="0" smtClean="0"/>
              <a:t>верификация на пакета </a:t>
            </a:r>
            <a:r>
              <a:rPr lang="bg-BG" sz="1900" dirty="0"/>
              <a:t>отчетни документи </a:t>
            </a:r>
            <a:r>
              <a:rPr lang="bg-BG" sz="1900" dirty="0" smtClean="0"/>
              <a:t>от</a:t>
            </a:r>
            <a:r>
              <a:rPr lang="bg-BG" sz="1900" dirty="0" smtClean="0"/>
              <a:t> Етап</a:t>
            </a:r>
            <a:r>
              <a:rPr lang="en-US" sz="1900" dirty="0" smtClean="0"/>
              <a:t> I</a:t>
            </a:r>
            <a:r>
              <a:rPr lang="bg-BG" sz="1900" dirty="0" smtClean="0"/>
              <a:t>;</a:t>
            </a:r>
            <a:endParaRPr lang="bg-BG" sz="1900" dirty="0"/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bg-BG" sz="1900" dirty="0" smtClean="0"/>
              <a:t>След </a:t>
            </a:r>
            <a:r>
              <a:rPr lang="bg-BG" sz="1900" dirty="0"/>
              <a:t>одобряване на пакета отчетни документи се представя искане за изменение на </a:t>
            </a:r>
            <a:r>
              <a:rPr lang="bg-BG" sz="1900" dirty="0" smtClean="0"/>
              <a:t>АДБФП;</a:t>
            </a:r>
            <a:endParaRPr lang="bg-BG" sz="1900" dirty="0" smtClean="0"/>
          </a:p>
          <a:p>
            <a:pPr algn="just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bg-BG" sz="1900" dirty="0" smtClean="0"/>
              <a:t>Изпълнение на дейностите от Етап</a:t>
            </a:r>
            <a:r>
              <a:rPr lang="en-US" sz="1900" dirty="0" smtClean="0"/>
              <a:t> II:  </a:t>
            </a:r>
            <a:r>
              <a:rPr lang="bg-BG" sz="1900" dirty="0"/>
              <a:t>официално стартира с подписаното </a:t>
            </a:r>
            <a:r>
              <a:rPr lang="bg-BG" sz="1900" dirty="0" smtClean="0"/>
              <a:t>изменение </a:t>
            </a:r>
            <a:r>
              <a:rPr lang="bg-BG" sz="1900" dirty="0"/>
              <a:t>на </a:t>
            </a:r>
            <a:r>
              <a:rPr lang="bg-BG" sz="1900" dirty="0" smtClean="0"/>
              <a:t>АДБФП. </a:t>
            </a:r>
            <a:endParaRPr lang="bg-BG" sz="1900" dirty="0"/>
          </a:p>
        </p:txBody>
      </p:sp>
      <p:sp>
        <p:nvSpPr>
          <p:cNvPr id="9" name="Content Placeholder 12"/>
          <p:cNvSpPr txBox="1">
            <a:spLocks/>
          </p:cNvSpPr>
          <p:nvPr/>
        </p:nvSpPr>
        <p:spPr>
          <a:xfrm>
            <a:off x="1542562" y="486904"/>
            <a:ext cx="6053773" cy="565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830595" y="260648"/>
            <a:ext cx="60537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bg-BG" sz="2800" b="1" dirty="0" smtClean="0">
                <a:solidFill>
                  <a:srgbClr val="006600"/>
                </a:solidFill>
                <a:latin typeface="+mj-lt"/>
              </a:rPr>
              <a:t>МЕХАНИЗЪМ ЗА ИЗПЪЛНЕНИЕ (1) </a:t>
            </a:r>
            <a:endParaRPr lang="en-US" sz="2800" b="1" dirty="0">
              <a:solidFill>
                <a:srgbClr val="006600"/>
              </a:solidFill>
              <a:latin typeface="+mj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339752" y="836712"/>
            <a:ext cx="5400600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8"/>
          <p:cNvSpPr txBox="1">
            <a:spLocks/>
          </p:cNvSpPr>
          <p:nvPr/>
        </p:nvSpPr>
        <p:spPr>
          <a:xfrm>
            <a:off x="4139952" y="3284984"/>
            <a:ext cx="8424936" cy="4275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100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7965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14467</TotalTime>
  <Words>2355</Words>
  <Application>Microsoft Office PowerPoint</Application>
  <PresentationFormat>On-screen Show (4:3)</PresentationFormat>
  <Paragraphs>210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БЛАГОДАРЯ ЗА ВНИМАНИЕТО! http://ope.moew.government.bg programming@moew.government.bg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NMihova</dc:creator>
  <cp:lastModifiedBy>Prog</cp:lastModifiedBy>
  <cp:revision>392</cp:revision>
  <cp:lastPrinted>2018-02-09T15:16:03Z</cp:lastPrinted>
  <dcterms:created xsi:type="dcterms:W3CDTF">2015-09-08T07:54:54Z</dcterms:created>
  <dcterms:modified xsi:type="dcterms:W3CDTF">2018-11-07T15:42:35Z</dcterms:modified>
</cp:coreProperties>
</file>