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handoutMasterIdLst>
    <p:handoutMasterId r:id="rId8"/>
  </p:handoutMasterIdLst>
  <p:sldIdLst>
    <p:sldId id="410" r:id="rId2"/>
    <p:sldId id="446" r:id="rId3"/>
    <p:sldId id="460" r:id="rId4"/>
    <p:sldId id="449" r:id="rId5"/>
    <p:sldId id="416" r:id="rId6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Tsvetkov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FF0000"/>
    <a:srgbClr val="00FF99"/>
    <a:srgbClr val="0033CC"/>
    <a:srgbClr val="0000CC"/>
    <a:srgbClr val="FFD796"/>
    <a:srgbClr val="195019"/>
    <a:srgbClr val="BEA0DC"/>
    <a:srgbClr val="DCDCC8"/>
    <a:srgbClr val="FA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1" autoAdjust="0"/>
    <p:restoredTop sz="91953" autoAdjust="0"/>
  </p:normalViewPr>
  <p:slideViewPr>
    <p:cSldViewPr>
      <p:cViewPr>
        <p:scale>
          <a:sx n="96" d="100"/>
          <a:sy n="96" d="100"/>
        </p:scale>
        <p:origin x="-132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264" y="-90"/>
      </p:cViewPr>
      <p:guideLst>
        <p:guide orient="horz" pos="312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B909493-B41E-4590-B1FB-08F1A94AED83}" type="datetimeFigureOut">
              <a:rPr lang="bg-BG" smtClean="0"/>
              <a:t>29.1.2018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4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8556984-BFA1-4032-A2F7-943390F401A9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81728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2B82725-62A2-4311-9ACD-D34C66DD3C7F}" type="datetimeFigureOut">
              <a:rPr lang="bg-BG" smtClean="0"/>
              <a:t>29.1.2018 г.</a:t>
            </a:fld>
            <a:endParaRPr lang="bg-B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bg-B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bg-B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6332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22844A-9D9A-451E-8533-AC68D816AE04}" type="slidenum">
              <a:rPr lang="bg-BG" smtClean="0"/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46065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86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48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843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623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18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269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01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619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795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927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31CDB-9F6F-4F34-A203-4C73DD400C6E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A0D09-95BE-481B-84AB-35C029DC86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70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moew.government.b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ope.moew.government.bg/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8609" y="1598935"/>
            <a:ext cx="7772400" cy="147002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bg-BG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56182" y="5025022"/>
            <a:ext cx="4572000" cy="10926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bg-BG" b="1" dirty="0" smtClean="0">
              <a:solidFill>
                <a:srgbClr val="92D05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US" b="1" dirty="0" smtClean="0">
                <a:solidFill>
                  <a:srgbClr val="92D05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bg-BG" b="1" dirty="0" smtClean="0">
                <a:solidFill>
                  <a:srgbClr val="92D05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заседание на КН на ОПОС 2014-2020 г. </a:t>
            </a:r>
          </a:p>
          <a:p>
            <a:pPr algn="ctr">
              <a:defRPr/>
            </a:pPr>
            <a:r>
              <a:rPr lang="bg-BG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София, 30 януари 2018 г.</a:t>
            </a:r>
          </a:p>
          <a:p>
            <a:pPr algn="ctr"/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5949280"/>
            <a:ext cx="9108504" cy="92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562" y="2233261"/>
            <a:ext cx="5707063" cy="131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Image result for images wa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691" y="3544784"/>
            <a:ext cx="35052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92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" y="0"/>
            <a:ext cx="9108504" cy="685800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946647"/>
          </a:xfrm>
        </p:spPr>
        <p:txBody>
          <a:bodyPr>
            <a:noAutofit/>
          </a:bodyPr>
          <a:lstStyle/>
          <a:p>
            <a:pPr algn="l"/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</a:t>
            </a:r>
            <a:r>
              <a:rPr lang="bg-BG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ОБЩА </a:t>
            </a:r>
            <a:r>
              <a:rPr lang="bg-BG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ИНФОРМАЦИЯ 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bg-BG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	за ПО 1 </a:t>
            </a:r>
            <a:br>
              <a:rPr lang="bg-BG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Най-големият дял от финансовия </a:t>
            </a: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 </a:t>
            </a: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ОПОС 2014-2020 г. е </a:t>
            </a: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съсредоточен в сектор „Води“ –  </a:t>
            </a:r>
            <a:r>
              <a:rPr lang="bg-BG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2,3 млрд. </a:t>
            </a: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лв</a:t>
            </a: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Обявени </a:t>
            </a: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 </a:t>
            </a: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процедури на обща стойност 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866 209 </a:t>
            </a:r>
            <a:r>
              <a:rPr lang="en-US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959</a:t>
            </a:r>
            <a:r>
              <a:rPr lang="bg-BG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лв. - </a:t>
            </a:r>
            <a:r>
              <a:rPr lang="bg-BG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37 %</a:t>
            </a: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ресурса на оста.</a:t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Броят на сключените административни договори/издадени заповеди</a:t>
            </a: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БФП е </a:t>
            </a:r>
            <a:r>
              <a:rPr lang="bg-BG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bg-BG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bg-BG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Стойността на сключените административни договори/издадените заповеди за БФП е </a:t>
            </a:r>
            <a:r>
              <a:rPr lang="bg-BG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628 776 </a:t>
            </a:r>
            <a:r>
              <a:rPr lang="bg-BG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7,99</a:t>
            </a:r>
            <a:r>
              <a:rPr lang="bg-BG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лв. -  </a:t>
            </a:r>
            <a:r>
              <a:rPr lang="bg-BG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27% </a:t>
            </a: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ресурса на оста.  </a:t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Продължава оценката на 2 проекта на </a:t>
            </a: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стойност  </a:t>
            </a:r>
            <a:r>
              <a:rPr lang="bg-BG" sz="2000" b="1" dirty="0" smtClean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120 485 362 </a:t>
            </a: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лв. </a:t>
            </a: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72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" y="188640"/>
            <a:ext cx="9108504" cy="685800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253285"/>
            <a:ext cx="7772400" cy="447523"/>
          </a:xfrm>
        </p:spPr>
        <p:txBody>
          <a:bodyPr>
            <a:noAutofit/>
          </a:bodyPr>
          <a:lstStyle/>
          <a:p>
            <a:pPr algn="l"/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                                                      </a:t>
            </a:r>
            <a:r>
              <a:rPr lang="bg-BG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РЕЗУЛТАТИ</a:t>
            </a:r>
            <a:r>
              <a:rPr lang="bg-BG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Рамка за изпълнение </a:t>
            </a:r>
            <a:r>
              <a:rPr lang="bg-BG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br>
              <a:rPr lang="bg-BG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889372"/>
              </p:ext>
            </p:extLst>
          </p:nvPr>
        </p:nvGraphicFramePr>
        <p:xfrm>
          <a:off x="971600" y="1916832"/>
          <a:ext cx="6500495" cy="3627879"/>
        </p:xfrm>
        <a:graphic>
          <a:graphicData uri="http://schemas.openxmlformats.org/drawingml/2006/table">
            <a:tbl>
              <a:tblPr firstRow="1" firstCol="1" bandRow="1"/>
              <a:tblGrid>
                <a:gridCol w="2351405"/>
                <a:gridCol w="614045"/>
                <a:gridCol w="898525"/>
                <a:gridCol w="899795"/>
                <a:gridCol w="900430"/>
                <a:gridCol w="836295"/>
              </a:tblGrid>
              <a:tr h="16181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Мерна единица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Етапна цел (2018)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Планирано изпълнение на база на обявени процедури и сключени договори (2018), %</a:t>
                      </a:r>
                      <a:endParaRPr lang="bg-BG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Крайна цел (2023)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Планирано изпълнение на база на обявени процедури и сключени договори (2023), %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Общ размер на сертифицираните разходи от Сертифициращия орган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Евро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169 764 705,88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bg-BG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 </a:t>
                      </a:r>
                      <a:r>
                        <a:rPr lang="bg-BG" sz="10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%</a:t>
                      </a:r>
                      <a:endParaRPr lang="bg-BG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1 196 318 599,00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25%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СО18 Допълнителен  брой жители с достъп до подобрено водоснабдяване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Лица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89 000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bg-BG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93 %</a:t>
                      </a:r>
                      <a:endParaRPr lang="bg-BG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220 000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37%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СО19 Допълнителен  брой жители, с достъп до подобрено пречистване на отпадъчни води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Екв. ж.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100 000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bg-BG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211 %</a:t>
                      </a:r>
                      <a:endParaRPr lang="bg-BG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1 473 384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14%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1.5 Нови/Актуализирани аналитични/програмни/стратегически документи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Брой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bg-BG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i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100 %</a:t>
                      </a:r>
                      <a:endParaRPr lang="bg-BG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bg-BG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55%</a:t>
                      </a:r>
                      <a:endParaRPr lang="bg-BG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819" y="404664"/>
            <a:ext cx="167640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52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" y="0"/>
            <a:ext cx="9139383" cy="685800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72669" y="396939"/>
            <a:ext cx="7772400" cy="14700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bg-BG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Планирано 2018 г. – 2019 г.</a:t>
            </a:r>
            <a:br>
              <a:rPr lang="bg-BG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488832" cy="5040560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endParaRPr lang="bg-BG" sz="1600" b="1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spcBef>
                <a:spcPts val="0"/>
              </a:spcBef>
            </a:pPr>
            <a:endParaRPr lang="bg-BG" sz="1600" b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buBlip>
                <a:blip r:embed="rId3"/>
              </a:buBlip>
            </a:pPr>
            <a:r>
              <a:rPr lang="bg-BG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Обявяване на 5 процедури на обща стойност 1 817 000 </a:t>
            </a:r>
            <a:r>
              <a:rPr lang="bg-BG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000</a:t>
            </a:r>
            <a:r>
              <a:rPr lang="bg-BG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лв. за </a:t>
            </a:r>
            <a:r>
              <a:rPr lang="bg-BG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ВиК</a:t>
            </a:r>
            <a:r>
              <a:rPr lang="bg-BG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сектора </a:t>
            </a:r>
          </a:p>
          <a:p>
            <a:pPr algn="just">
              <a:spcBef>
                <a:spcPts val="0"/>
              </a:spcBef>
            </a:pPr>
            <a:endParaRPr lang="bg-BG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Изграждане на </a:t>
            </a:r>
            <a:r>
              <a:rPr lang="bg-BG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ВиК</a:t>
            </a:r>
            <a:r>
              <a:rPr lang="bg-BG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инфраструктура за 16 консолидирани </a:t>
            </a:r>
            <a:r>
              <a:rPr lang="bg-BG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ВиК</a:t>
            </a:r>
            <a:r>
              <a:rPr lang="bg-BG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оператора (</a:t>
            </a:r>
            <a:r>
              <a:rPr lang="bg-BG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ВиК</a:t>
            </a:r>
            <a:r>
              <a:rPr lang="bg-BG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Смолян; </a:t>
            </a:r>
            <a:r>
              <a:rPr lang="bg-BG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ВиК</a:t>
            </a:r>
            <a:r>
              <a:rPr lang="bg-BG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оператори с готови 14 РПИП и СО); разработване на третия цикъл от ПУРБ и разработване на нови РПИП за </a:t>
            </a:r>
            <a:r>
              <a:rPr lang="bg-BG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новоконсолидирани</a:t>
            </a:r>
            <a:r>
              <a:rPr lang="bg-BG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bg-BG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ВиК</a:t>
            </a:r>
            <a:r>
              <a:rPr lang="bg-BG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оператори.</a:t>
            </a:r>
            <a:r>
              <a:rPr lang="bg-BG" sz="1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just">
              <a:spcBef>
                <a:spcPts val="0"/>
              </a:spcBef>
            </a:pPr>
            <a:endParaRPr lang="en-US" sz="1600" b="1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0" indent="-285750" algn="just">
              <a:spcBef>
                <a:spcPts val="0"/>
              </a:spcBef>
              <a:buBlip>
                <a:blip r:embed="rId3"/>
              </a:buBlip>
            </a:pPr>
            <a:r>
              <a:rPr lang="bg-BG" sz="1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Обявяване през 2018 г. и 2019 г. на 2 процедури на обща </a:t>
            </a:r>
            <a:r>
              <a:rPr lang="bg-BG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стойност </a:t>
            </a:r>
            <a:r>
              <a:rPr lang="bg-BG" sz="1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34 000 </a:t>
            </a:r>
            <a:r>
              <a:rPr lang="bg-BG" sz="1600" b="1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000</a:t>
            </a:r>
            <a:r>
              <a:rPr lang="bg-BG" sz="1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лв</a:t>
            </a:r>
            <a:r>
              <a:rPr lang="bg-BG" sz="1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</a:p>
          <a:p>
            <a:pPr algn="just">
              <a:spcBef>
                <a:spcPts val="0"/>
              </a:spcBef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ru-RU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Третия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цикъл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от ПУРБ и </a:t>
            </a:r>
            <a:r>
              <a:rPr lang="ru-RU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Морската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стратегия (2022 -2027 г.); </a:t>
            </a:r>
            <a:r>
              <a:rPr lang="ru-RU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Надграждане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и/или </a:t>
            </a:r>
            <a:r>
              <a:rPr lang="ru-RU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оптимизиране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на </a:t>
            </a:r>
            <a:r>
              <a:rPr lang="ru-RU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мрежите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за мониторинг на </a:t>
            </a:r>
            <a:r>
              <a:rPr lang="ru-RU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химичното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състояние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на </a:t>
            </a:r>
            <a:r>
              <a:rPr lang="ru-RU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подземните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води</a:t>
            </a:r>
          </a:p>
          <a:p>
            <a:pPr algn="just"/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lvl="0" indent="-285750" algn="just">
              <a:spcBef>
                <a:spcPts val="0"/>
              </a:spcBef>
              <a:buBlip>
                <a:blip r:embed="rId3"/>
              </a:buBlip>
            </a:pPr>
            <a:r>
              <a:rPr lang="bg-BG" sz="1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Предоставяне на финансови инструменти по ПО1 през 2018 г. </a:t>
            </a:r>
            <a:endParaRPr lang="bg-BG" sz="16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just"/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bg-BG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bg-BG" sz="1600" b="1" dirty="0" smtClean="0">
                <a:solidFill>
                  <a:srgbClr val="FF0000"/>
                </a:solidFill>
              </a:rPr>
              <a:t>Общата стойност на всички обявени по ПО1 процедури към 2019 г. ще е </a:t>
            </a:r>
          </a:p>
          <a:p>
            <a:r>
              <a:rPr lang="bg-BG" sz="1600" b="1" dirty="0" smtClean="0">
                <a:solidFill>
                  <a:srgbClr val="FF0000"/>
                </a:solidFill>
              </a:rPr>
              <a:t>125,10 </a:t>
            </a:r>
            <a:r>
              <a:rPr lang="bg-BG" sz="1600" b="1" smtClean="0">
                <a:solidFill>
                  <a:srgbClr val="FF0000"/>
                </a:solidFill>
              </a:rPr>
              <a:t>%  от </a:t>
            </a:r>
            <a:r>
              <a:rPr lang="bg-BG" sz="1600" b="1" dirty="0" smtClean="0">
                <a:solidFill>
                  <a:srgbClr val="FF0000"/>
                </a:solidFill>
              </a:rPr>
              <a:t>бюджета по оста.</a:t>
            </a:r>
            <a:endParaRPr lang="bg-BG" sz="1600" b="1" dirty="0">
              <a:solidFill>
                <a:srgbClr val="FF0000"/>
              </a:solidFill>
            </a:endParaRPr>
          </a:p>
          <a:p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spcBef>
                <a:spcPts val="0"/>
              </a:spcBef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spcBef>
                <a:spcPts val="0"/>
              </a:spcBef>
            </a:pPr>
            <a:endParaRPr lang="bg-BG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ts val="0"/>
              </a:spcBef>
            </a:pPr>
            <a:r>
              <a:rPr lang="bg-BG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45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indent="0">
              <a:spcBef>
                <a:spcPts val="600"/>
              </a:spcBef>
            </a:pPr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75856" y="3940314"/>
            <a:ext cx="27417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hlinkClick r:id="rId6"/>
              </a:rPr>
              <a:t>http://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6"/>
              </a:rPr>
              <a:t>ope.moew.government.bg</a:t>
            </a:r>
            <a:endParaRPr lang="bg-BG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bg-BG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www.moew.government.bg</a:t>
            </a:r>
            <a:r>
              <a:rPr lang="bg-BG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0533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7325</TotalTime>
  <Words>239</Words>
  <Application>Microsoft Office PowerPoint</Application>
  <PresentationFormat>On-screen Show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         ОБЩА ИНФОРМАЦИЯ        за ПО 1      Най-големият дял от финансовия ресурс на ОПОС 2014-2020 г. е съсредоточен в сектор „Води“ –  2,3 млрд. лв.  Обявени са 10 процедури на обща стойност  866 209 959 лв. - 37 % от ресурса на оста.  Броят на сключените административни договори/издадени заповеди за БФП е 22.   Стойността на сключените административни договори/издадените заповеди за БФП е 628 776 947,99 лв. -  27% от ресурса на оста.    Продължава оценката на 2 проекта на стойност  120 485 362 лв.  </vt:lpstr>
      <vt:lpstr>                                                         РЕЗУЛТАТИ    Рамка за изпълнение         </vt:lpstr>
      <vt:lpstr>Планирано 2018 г. – 2019 г. </vt:lpstr>
      <vt:lpstr> БЛАГОДАРЯ ЗА ВНИМАНИЕТО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DVasileva</dc:creator>
  <cp:lastModifiedBy>OPE</cp:lastModifiedBy>
  <cp:revision>1612</cp:revision>
  <cp:lastPrinted>2015-09-25T10:43:42Z</cp:lastPrinted>
  <dcterms:created xsi:type="dcterms:W3CDTF">2013-04-02T07:50:56Z</dcterms:created>
  <dcterms:modified xsi:type="dcterms:W3CDTF">2018-01-29T10:40:49Z</dcterms:modified>
</cp:coreProperties>
</file>