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2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3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4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0" r:id="rId2"/>
    <p:sldId id="295" r:id="rId3"/>
    <p:sldId id="309" r:id="rId4"/>
    <p:sldId id="312" r:id="rId5"/>
    <p:sldId id="313" r:id="rId6"/>
    <p:sldId id="314" r:id="rId7"/>
    <p:sldId id="316" r:id="rId8"/>
    <p:sldId id="359" r:id="rId9"/>
    <p:sldId id="318" r:id="rId10"/>
    <p:sldId id="320" r:id="rId11"/>
    <p:sldId id="323" r:id="rId12"/>
    <p:sldId id="324" r:id="rId13"/>
    <p:sldId id="326" r:id="rId14"/>
    <p:sldId id="360" r:id="rId15"/>
    <p:sldId id="269" r:id="rId16"/>
  </p:sldIdLst>
  <p:sldSz cx="9144000" cy="6858000" type="screen4x3"/>
  <p:notesSz cx="68199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591" autoAdjust="0"/>
    <p:restoredTop sz="84260" autoAdjust="0"/>
  </p:normalViewPr>
  <p:slideViewPr>
    <p:cSldViewPr>
      <p:cViewPr>
        <p:scale>
          <a:sx n="90" d="100"/>
          <a:sy n="90" d="100"/>
        </p:scale>
        <p:origin x="-1524" y="-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366" y="-108"/>
      </p:cViewPr>
      <p:guideLst>
        <p:guide orient="horz" pos="3128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g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gif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6C1012-D1C6-4D9F-9F37-DCB67E6A2821}" type="doc">
      <dgm:prSet loTypeId="urn:microsoft.com/office/officeart/2008/layout/PictureStrips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0CED6B8C-68B4-484D-8691-4525217BD362}">
      <dgm:prSet custT="1"/>
      <dgm:spPr/>
      <dgm:t>
        <a:bodyPr>
          <a:scene3d>
            <a:camera prst="orthographicFront"/>
            <a:lightRig rig="morning" dir="t"/>
          </a:scene3d>
          <a:sp3d extrusionH="31750" contourW="12700" prstMaterial="metal">
            <a:bevelT w="88900" h="12700"/>
            <a:bevelB w="88900" h="19050"/>
            <a:extrusionClr>
              <a:schemeClr val="tx1">
                <a:lumMod val="75000"/>
                <a:lumOff val="25000"/>
              </a:schemeClr>
            </a:extrusionClr>
            <a:contourClr>
              <a:schemeClr val="accent3">
                <a:lumMod val="75000"/>
              </a:schemeClr>
            </a:contourClr>
          </a:sp3d>
        </a:bodyPr>
        <a:lstStyle/>
        <a:p>
          <a:pPr algn="ctr" rtl="0"/>
          <a:r>
            <a:rPr lang="bg-BG" sz="1800" b="1" i="1" smtClean="0">
              <a:solidFill>
                <a:schemeClr val="tx1">
                  <a:lumMod val="95000"/>
                  <a:lumOff val="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279400" dir="5400000" sx="91000" sy="91000" algn="ctr" rotWithShape="0">
                  <a:srgbClr val="000000">
                    <a:alpha val="28000"/>
                  </a:srgbClr>
                </a:outerShdw>
                <a:reflection blurRad="215900" stA="62000" endPos="65000" dir="5400000" sy="-100000" algn="bl" rotWithShape="0"/>
              </a:effectLst>
            </a:rPr>
            <a:t>Какво постигнахме </a:t>
          </a:r>
        </a:p>
        <a:p>
          <a:pPr algn="ctr" rtl="0"/>
          <a:r>
            <a:rPr lang="bg-BG" sz="1800" b="1" i="1" smtClean="0">
              <a:solidFill>
                <a:schemeClr val="tx1">
                  <a:lumMod val="95000"/>
                  <a:lumOff val="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279400" dir="5400000" sx="91000" sy="91000" algn="ctr" rotWithShape="0">
                  <a:srgbClr val="000000">
                    <a:alpha val="28000"/>
                  </a:srgbClr>
                </a:outerShdw>
                <a:reflection blurRad="215900" stA="62000" endPos="65000" dir="5400000" sy="-100000" algn="bl" rotWithShape="0"/>
              </a:effectLst>
            </a:rPr>
            <a:t>през 2017 г.?</a:t>
          </a:r>
          <a:endParaRPr lang="en-US" sz="1800" b="1" i="1">
            <a:solidFill>
              <a:schemeClr val="tx1">
                <a:lumMod val="95000"/>
                <a:lumOff val="5000"/>
              </a:schemeClr>
            </a:solidFill>
            <a:effectLst>
              <a:glow rad="139700">
                <a:schemeClr val="accent3">
                  <a:satMod val="175000"/>
                  <a:alpha val="40000"/>
                </a:schemeClr>
              </a:glow>
              <a:outerShdw blurRad="279400" dir="5400000" sx="91000" sy="91000" algn="ctr" rotWithShape="0">
                <a:srgbClr val="000000">
                  <a:alpha val="28000"/>
                </a:srgbClr>
              </a:outerShdw>
              <a:reflection blurRad="215900" stA="62000" endPos="65000" dir="5400000" sy="-100000" algn="bl" rotWithShape="0"/>
            </a:effectLst>
          </a:endParaRPr>
        </a:p>
      </dgm:t>
    </dgm:pt>
    <dgm:pt modelId="{2DCF88E7-60DE-402F-B718-68BAF44DBBB1}" type="parTrans" cxnId="{43A25E55-1E69-4CDA-A65F-8B5FEB8FFDAC}">
      <dgm:prSet/>
      <dgm:spPr/>
      <dgm:t>
        <a:bodyPr/>
        <a:lstStyle/>
        <a:p>
          <a:endParaRPr lang="en-US"/>
        </a:p>
      </dgm:t>
    </dgm:pt>
    <dgm:pt modelId="{F0F22F52-0D11-4BDB-B2B4-5D9C06285893}" type="sibTrans" cxnId="{43A25E55-1E69-4CDA-A65F-8B5FEB8FFDAC}">
      <dgm:prSet/>
      <dgm:spPr/>
      <dgm:t>
        <a:bodyPr/>
        <a:lstStyle/>
        <a:p>
          <a:endParaRPr lang="en-US"/>
        </a:p>
      </dgm:t>
    </dgm:pt>
    <dgm:pt modelId="{CAB4B240-B752-45F7-AF3B-DADB42623BCC}">
      <dgm:prSet custT="1"/>
      <dgm:spPr/>
      <dgm:t>
        <a:bodyPr anchor="t">
          <a:scene3d>
            <a:camera prst="orthographicFront"/>
            <a:lightRig rig="threePt" dir="t"/>
          </a:scene3d>
          <a:sp3d contourW="12700" prstMaterial="metal">
            <a:contourClr>
              <a:schemeClr val="accent3">
                <a:lumMod val="75000"/>
              </a:schemeClr>
            </a:contourClr>
          </a:sp3d>
        </a:bodyPr>
        <a:lstStyle/>
        <a:p>
          <a:pPr algn="l" rtl="0"/>
          <a:r>
            <a:rPr lang="ru-RU" sz="13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Бяха одобрени за финансиране 28 проекта с  предоставена безвъзмездна помощ на стойност 281 764 997 лв. от които 169 980 126 лв. за Кохезионен фонд и  111 784 871лв. за Европейския фонд за регионално развитие;</a:t>
          </a:r>
          <a:endParaRPr lang="en-US" sz="1300" b="1" i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B144029-7C95-475E-BDAF-F46D6950F17C}" type="parTrans" cxnId="{22AB8BA8-B82F-4C55-93F2-1430E7C33EB0}">
      <dgm:prSet/>
      <dgm:spPr/>
      <dgm:t>
        <a:bodyPr/>
        <a:lstStyle/>
        <a:p>
          <a:endParaRPr lang="en-US"/>
        </a:p>
      </dgm:t>
    </dgm:pt>
    <dgm:pt modelId="{A27EB1BC-BB96-43DE-9642-2847E2CE6FD5}" type="sibTrans" cxnId="{22AB8BA8-B82F-4C55-93F2-1430E7C33EB0}">
      <dgm:prSet/>
      <dgm:spPr/>
      <dgm:t>
        <a:bodyPr/>
        <a:lstStyle/>
        <a:p>
          <a:endParaRPr lang="en-US"/>
        </a:p>
      </dgm:t>
    </dgm:pt>
    <dgm:pt modelId="{645D2E72-E856-4CFD-A00A-C727D6B438D2}">
      <dgm:prSet custT="1"/>
      <dgm:spPr>
        <a:solidFill>
          <a:schemeClr val="accent3">
            <a:lumMod val="60000"/>
            <a:lumOff val="40000"/>
            <a:alpha val="9000"/>
          </a:schemeClr>
        </a:solidFill>
      </dgm:spPr>
      <dgm:t>
        <a:bodyPr>
          <a:scene3d>
            <a:camera prst="orthographicFront"/>
            <a:lightRig rig="threePt" dir="t"/>
          </a:scene3d>
          <a:sp3d contourW="12700" prstMaterial="metal">
            <a:contourClr>
              <a:schemeClr val="accent3">
                <a:lumMod val="75000"/>
              </a:schemeClr>
            </a:contourClr>
          </a:sp3d>
        </a:bodyPr>
        <a:lstStyle/>
        <a:p>
          <a:pPr algn="just" rtl="0"/>
          <a:r>
            <a:rPr lang="ru-RU" sz="13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 края на 2017 г. е предоставено безвъзмездно финансиране за изпълнението на 54 проекта , които са на стойност от 834 662 926 лв. (24,1% от бюджета на програмата), от които 677 104 386 лв. за КФ и 157 558 540 лв. за ЕФРР. </a:t>
          </a:r>
          <a:endParaRPr lang="en-US" sz="1300" b="1" i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E839186-8003-4086-9133-2D3F943D8F2A}" type="parTrans" cxnId="{88AE429A-B7B1-429A-AAB2-3667698F87A1}">
      <dgm:prSet/>
      <dgm:spPr/>
      <dgm:t>
        <a:bodyPr/>
        <a:lstStyle/>
        <a:p>
          <a:endParaRPr lang="en-US"/>
        </a:p>
      </dgm:t>
    </dgm:pt>
    <dgm:pt modelId="{B7628753-8C2E-428B-B9D3-8AD3BBD61F73}" type="sibTrans" cxnId="{88AE429A-B7B1-429A-AAB2-3667698F87A1}">
      <dgm:prSet/>
      <dgm:spPr/>
      <dgm:t>
        <a:bodyPr/>
        <a:lstStyle/>
        <a:p>
          <a:endParaRPr lang="en-US"/>
        </a:p>
      </dgm:t>
    </dgm:pt>
    <dgm:pt modelId="{5A7BE91A-67CC-49A0-B3EC-DE7B664EE816}">
      <dgm:prSet custT="1"/>
      <dgm:spPr/>
      <dgm:t>
        <a:bodyPr>
          <a:scene3d>
            <a:camera prst="orthographicFront"/>
            <a:lightRig rig="threePt" dir="t"/>
          </a:scene3d>
          <a:sp3d contourW="12700" prstMaterial="metal">
            <a:contourClr>
              <a:schemeClr val="accent3">
                <a:lumMod val="75000"/>
              </a:schemeClr>
            </a:contourClr>
          </a:sp3d>
        </a:bodyPr>
        <a:lstStyle/>
        <a:p>
          <a:pPr algn="just" rtl="0"/>
          <a:r>
            <a:rPr lang="ru-RU" sz="13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Приключиха 5 проекта с усвоен ресурс  от 12 360 762 лв.</a:t>
          </a:r>
          <a:endParaRPr lang="en-US" sz="1300" b="1" i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73608D0-FF14-4C1A-B52E-7F85892766C6}" type="parTrans" cxnId="{46F1AAA0-EF39-4FF5-8350-A135B2B251DF}">
      <dgm:prSet/>
      <dgm:spPr/>
      <dgm:t>
        <a:bodyPr/>
        <a:lstStyle/>
        <a:p>
          <a:endParaRPr lang="en-US"/>
        </a:p>
      </dgm:t>
    </dgm:pt>
    <dgm:pt modelId="{DD094CB5-2948-4A2C-8B02-5DE83469AB8E}" type="sibTrans" cxnId="{46F1AAA0-EF39-4FF5-8350-A135B2B251DF}">
      <dgm:prSet/>
      <dgm:spPr/>
      <dgm:t>
        <a:bodyPr/>
        <a:lstStyle/>
        <a:p>
          <a:endParaRPr lang="en-US"/>
        </a:p>
      </dgm:t>
    </dgm:pt>
    <dgm:pt modelId="{16D6C129-9DE5-46AF-B71A-157DDB354476}">
      <dgm:prSet custT="1"/>
      <dgm:spPr/>
      <dgm:t>
        <a:bodyPr>
          <a:scene3d>
            <a:camera prst="orthographicFront"/>
            <a:lightRig rig="threePt" dir="t"/>
          </a:scene3d>
          <a:sp3d contourW="12700" prstMaterial="metal">
            <a:contourClr>
              <a:schemeClr val="accent3">
                <a:lumMod val="75000"/>
              </a:schemeClr>
            </a:contourClr>
          </a:sp3d>
        </a:bodyPr>
        <a:lstStyle/>
        <a:p>
          <a:pPr algn="just" rtl="0"/>
          <a:r>
            <a:rPr lang="ru-RU" sz="13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УО изплати сумата от 115 374 318,01 лв. , от които 94 648 959,53 лв. по КФ и 20 725 358,48 лв. по ЕФРР. Сертифицираните пред ЕК разходи са 112 540 673,21 лв.;</a:t>
          </a:r>
          <a:endParaRPr lang="en-US" sz="1300" b="1" i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6096170-CF44-47B5-A396-739C1DCED12E}" type="parTrans" cxnId="{99715E92-5B16-43A0-959A-4DB38472F61D}">
      <dgm:prSet/>
      <dgm:spPr/>
      <dgm:t>
        <a:bodyPr/>
        <a:lstStyle/>
        <a:p>
          <a:endParaRPr lang="en-US"/>
        </a:p>
      </dgm:t>
    </dgm:pt>
    <dgm:pt modelId="{9FE9D742-C0C1-4E39-8DFC-3AAA13A48E4B}" type="sibTrans" cxnId="{99715E92-5B16-43A0-959A-4DB38472F61D}">
      <dgm:prSet/>
      <dgm:spPr/>
      <dgm:t>
        <a:bodyPr/>
        <a:lstStyle/>
        <a:p>
          <a:endParaRPr lang="en-US"/>
        </a:p>
      </dgm:t>
    </dgm:pt>
    <dgm:pt modelId="{2DE52C9D-94C9-402E-8F50-3AE714C051D6}">
      <dgm:prSet custT="1"/>
      <dgm:spPr/>
      <dgm:t>
        <a:bodyPr>
          <a:scene3d>
            <a:camera prst="orthographicFront"/>
            <a:lightRig rig="threePt" dir="t"/>
          </a:scene3d>
          <a:sp3d contourW="12700" prstMaterial="metal">
            <a:contourClr>
              <a:schemeClr val="accent3">
                <a:lumMod val="75000"/>
              </a:schemeClr>
            </a:contourClr>
          </a:sp3d>
        </a:bodyPr>
        <a:lstStyle/>
        <a:p>
          <a:pPr algn="just" rtl="0"/>
          <a:r>
            <a:rPr lang="ru-RU" sz="13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Постинат е съществен напредък по изпълнението на предварителните условия по програмата. </a:t>
          </a:r>
        </a:p>
        <a:p>
          <a:pPr algn="just" rtl="0"/>
          <a:r>
            <a:rPr lang="ru-RU" sz="13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Всички предварителни условия по ОПОС са изпълнени, което е официално потвърдено от страна на ЕК.</a:t>
          </a:r>
          <a:endParaRPr lang="en-US" sz="1300" b="1" i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AE887A4-E4D6-480E-9FE1-01F656B4ADBB}" type="parTrans" cxnId="{B9C724ED-3562-4905-9850-C417704EBAA4}">
      <dgm:prSet/>
      <dgm:spPr/>
      <dgm:t>
        <a:bodyPr/>
        <a:lstStyle/>
        <a:p>
          <a:endParaRPr lang="en-US"/>
        </a:p>
      </dgm:t>
    </dgm:pt>
    <dgm:pt modelId="{9D9FC93F-40C1-4A32-9E80-106E50A3D0F7}" type="sibTrans" cxnId="{B9C724ED-3562-4905-9850-C417704EBAA4}">
      <dgm:prSet/>
      <dgm:spPr/>
      <dgm:t>
        <a:bodyPr/>
        <a:lstStyle/>
        <a:p>
          <a:endParaRPr lang="en-US"/>
        </a:p>
      </dgm:t>
    </dgm:pt>
    <dgm:pt modelId="{AC9B557C-8212-41EB-9E66-213869416F8F}" type="pres">
      <dgm:prSet presAssocID="{646C1012-D1C6-4D9F-9F37-DCB67E6A28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50219A-3BF8-4C4C-85BB-F99B9E9E73BA}" type="pres">
      <dgm:prSet presAssocID="{0CED6B8C-68B4-484D-8691-4525217BD362}" presName="composite" presStyleCnt="0"/>
      <dgm:spPr/>
    </dgm:pt>
    <dgm:pt modelId="{14E814EC-0479-461B-AF8F-EBC0552FD026}" type="pres">
      <dgm:prSet presAssocID="{0CED6B8C-68B4-484D-8691-4525217BD362}" presName="rect1" presStyleLbl="trAlignAcc1" presStyleIdx="0" presStyleCnt="6" custScaleX="91354" custScaleY="114895" custLinFactNeighborX="-3522" custLinFactNeighborY="-69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457DCD-758F-4CF3-B434-ADB9FF1CEE69}" type="pres">
      <dgm:prSet presAssocID="{0CED6B8C-68B4-484D-8691-4525217BD362}" presName="rect2" presStyleLbl="fgImgPlace1" presStyleIdx="0" presStyleCnt="6" custScaleX="124300" custScaleY="107353" custLinFactNeighborX="-51349" custLinFactNeighborY="368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  <dgm:pt modelId="{6A0E666F-594F-4359-993C-F2DF66A315E7}" type="pres">
      <dgm:prSet presAssocID="{F0F22F52-0D11-4BDB-B2B4-5D9C06285893}" presName="sibTrans" presStyleCnt="0"/>
      <dgm:spPr/>
    </dgm:pt>
    <dgm:pt modelId="{85082A50-C6BF-4467-9F86-EC042988424B}" type="pres">
      <dgm:prSet presAssocID="{CAB4B240-B752-45F7-AF3B-DADB42623BCC}" presName="composite" presStyleCnt="0"/>
      <dgm:spPr/>
    </dgm:pt>
    <dgm:pt modelId="{8BE931EB-0B8B-4392-B248-69F286621CEA}" type="pres">
      <dgm:prSet presAssocID="{CAB4B240-B752-45F7-AF3B-DADB42623BCC}" presName="rect1" presStyleLbl="trAlignAcc1" presStyleIdx="1" presStyleCnt="6" custScaleX="111324" custScaleY="159824" custLinFactNeighborX="980" custLinFactNeighborY="-17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537D09-3883-44FD-9ABF-18985CEAF976}" type="pres">
      <dgm:prSet presAssocID="{CAB4B240-B752-45F7-AF3B-DADB42623BCC}" presName="rect2" presStyleLbl="fgImgPlace1" presStyleIdx="1" presStyleCnt="6" custScaleX="81989" custScaleY="56263" custLinFactNeighborX="-26783" custLinFactNeighborY="-4595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US"/>
        </a:p>
      </dgm:t>
    </dgm:pt>
    <dgm:pt modelId="{54FE2F70-991B-4A50-A608-88BA2E32CAC8}" type="pres">
      <dgm:prSet presAssocID="{A27EB1BC-BB96-43DE-9642-2847E2CE6FD5}" presName="sibTrans" presStyleCnt="0"/>
      <dgm:spPr/>
    </dgm:pt>
    <dgm:pt modelId="{947B6E57-9506-4006-B37A-2FBDFDC78B81}" type="pres">
      <dgm:prSet presAssocID="{645D2E72-E856-4CFD-A00A-C727D6B438D2}" presName="composite" presStyleCnt="0"/>
      <dgm:spPr/>
    </dgm:pt>
    <dgm:pt modelId="{4ABE5E9F-7388-42A1-9504-3B55277F369B}" type="pres">
      <dgm:prSet presAssocID="{645D2E72-E856-4CFD-A00A-C727D6B438D2}" presName="rect1" presStyleLbl="trAlignAcc1" presStyleIdx="2" presStyleCnt="6" custScaleX="129790" custScaleY="196438" custLinFactNeighborX="-3093" custLinFactNeighborY="-44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F15DAF-9330-4EAA-9D6C-9FA2C1C070C6}" type="pres">
      <dgm:prSet presAssocID="{645D2E72-E856-4CFD-A00A-C727D6B438D2}" presName="rect2" presStyleLbl="fgImgPlace1" presStyleIdx="2" presStyleCnt="6" custScaleX="89598" custScaleY="75584" custLinFactNeighborX="-78332" custLinFactNeighborY="-63208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86422418-8298-4DFB-9B25-A653A4D9DD69}" type="pres">
      <dgm:prSet presAssocID="{B7628753-8C2E-428B-B9D3-8AD3BBD61F73}" presName="sibTrans" presStyleCnt="0"/>
      <dgm:spPr/>
    </dgm:pt>
    <dgm:pt modelId="{A443E59F-A27A-43C9-932C-F116316D1033}" type="pres">
      <dgm:prSet presAssocID="{5A7BE91A-67CC-49A0-B3EC-DE7B664EE816}" presName="composite" presStyleCnt="0"/>
      <dgm:spPr/>
    </dgm:pt>
    <dgm:pt modelId="{54819919-865B-43EA-B824-9385A7D8AE12}" type="pres">
      <dgm:prSet presAssocID="{5A7BE91A-67CC-49A0-B3EC-DE7B664EE816}" presName="rect1" presStyleLbl="trAlignAcc1" presStyleIdx="3" presStyleCnt="6" custScaleX="109340" custLinFactNeighborX="15961" custLinFactNeighborY="15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EA5DCB-23B2-428D-90D3-41C1AF336784}" type="pres">
      <dgm:prSet presAssocID="{5A7BE91A-67CC-49A0-B3EC-DE7B664EE816}" presName="rect2" presStyleLbl="fgImgPlace1" presStyleIdx="3" presStyleCnt="6" custFlipHor="0" custScaleX="77379" custScaleY="61843" custLinFactNeighborX="47835" custLinFactNeighborY="-1920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  <dgm:t>
        <a:bodyPr/>
        <a:lstStyle/>
        <a:p>
          <a:endParaRPr lang="en-US"/>
        </a:p>
      </dgm:t>
    </dgm:pt>
    <dgm:pt modelId="{C0E6F710-3D5A-4919-88FB-2A4B97EFD4DE}" type="pres">
      <dgm:prSet presAssocID="{DD094CB5-2948-4A2C-8B02-5DE83469AB8E}" presName="sibTrans" presStyleCnt="0"/>
      <dgm:spPr/>
    </dgm:pt>
    <dgm:pt modelId="{B59C13DF-FA16-4E35-A1AB-390B90AD9214}" type="pres">
      <dgm:prSet presAssocID="{16D6C129-9DE5-46AF-B71A-157DDB354476}" presName="composite" presStyleCnt="0"/>
      <dgm:spPr/>
    </dgm:pt>
    <dgm:pt modelId="{5664E781-27AF-45E9-9121-507B80E1DFAF}" type="pres">
      <dgm:prSet presAssocID="{16D6C129-9DE5-46AF-B71A-157DDB354476}" presName="rect1" presStyleLbl="trAlignAcc1" presStyleIdx="4" presStyleCnt="6" custScaleX="123949" custScaleY="108514" custLinFactNeighborX="-302" custLinFactNeighborY="13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E3F667-C7B7-48B3-A1B7-235FC059EBE2}" type="pres">
      <dgm:prSet presAssocID="{16D6C129-9DE5-46AF-B71A-157DDB354476}" presName="rect2" presStyleLbl="fgImgPlace1" presStyleIdx="4" presStyleCnt="6" custScaleX="78900" custScaleY="46402" custLinFactNeighborX="-66359" custLinFactNeighborY="-2160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US"/>
        </a:p>
      </dgm:t>
    </dgm:pt>
    <dgm:pt modelId="{DC47C009-6AC7-4F98-B659-3B243B28BB25}" type="pres">
      <dgm:prSet presAssocID="{9FE9D742-C0C1-4E39-8DFC-3AAA13A48E4B}" presName="sibTrans" presStyleCnt="0"/>
      <dgm:spPr/>
    </dgm:pt>
    <dgm:pt modelId="{9EFD4905-6AEC-4033-BFF5-9EDADC4E4E42}" type="pres">
      <dgm:prSet presAssocID="{2DE52C9D-94C9-402E-8F50-3AE714C051D6}" presName="composite" presStyleCnt="0"/>
      <dgm:spPr/>
    </dgm:pt>
    <dgm:pt modelId="{E5621D78-5795-4099-AC22-636F963AB264}" type="pres">
      <dgm:prSet presAssocID="{2DE52C9D-94C9-402E-8F50-3AE714C051D6}" presName="rect1" presStyleLbl="trAlignAcc1" presStyleIdx="5" presStyleCnt="6" custScaleX="108676" custScaleY="169652" custLinFactNeighborX="-3455" custLinFactNeighborY="-48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F1208C-86C4-4E5E-B9DE-91F06BDB45DA}" type="pres">
      <dgm:prSet presAssocID="{2DE52C9D-94C9-402E-8F50-3AE714C051D6}" presName="rect2" presStyleLbl="fgImgPlace1" presStyleIdx="5" presStyleCnt="6" custScaleX="58968" custScaleY="46320" custLinFactNeighborX="-43421" custLinFactNeighborY="-5090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US"/>
        </a:p>
      </dgm:t>
    </dgm:pt>
  </dgm:ptLst>
  <dgm:cxnLst>
    <dgm:cxn modelId="{22AB8BA8-B82F-4C55-93F2-1430E7C33EB0}" srcId="{646C1012-D1C6-4D9F-9F37-DCB67E6A2821}" destId="{CAB4B240-B752-45F7-AF3B-DADB42623BCC}" srcOrd="1" destOrd="0" parTransId="{2B144029-7C95-475E-BDAF-F46D6950F17C}" sibTransId="{A27EB1BC-BB96-43DE-9642-2847E2CE6FD5}"/>
    <dgm:cxn modelId="{99715E92-5B16-43A0-959A-4DB38472F61D}" srcId="{646C1012-D1C6-4D9F-9F37-DCB67E6A2821}" destId="{16D6C129-9DE5-46AF-B71A-157DDB354476}" srcOrd="4" destOrd="0" parTransId="{26096170-CF44-47B5-A396-739C1DCED12E}" sibTransId="{9FE9D742-C0C1-4E39-8DFC-3AAA13A48E4B}"/>
    <dgm:cxn modelId="{43A25E55-1E69-4CDA-A65F-8B5FEB8FFDAC}" srcId="{646C1012-D1C6-4D9F-9F37-DCB67E6A2821}" destId="{0CED6B8C-68B4-484D-8691-4525217BD362}" srcOrd="0" destOrd="0" parTransId="{2DCF88E7-60DE-402F-B718-68BAF44DBBB1}" sibTransId="{F0F22F52-0D11-4BDB-B2B4-5D9C06285893}"/>
    <dgm:cxn modelId="{46F1AAA0-EF39-4FF5-8350-A135B2B251DF}" srcId="{646C1012-D1C6-4D9F-9F37-DCB67E6A2821}" destId="{5A7BE91A-67CC-49A0-B3EC-DE7B664EE816}" srcOrd="3" destOrd="0" parTransId="{C73608D0-FF14-4C1A-B52E-7F85892766C6}" sibTransId="{DD094CB5-2948-4A2C-8B02-5DE83469AB8E}"/>
    <dgm:cxn modelId="{D0DDC164-CA50-4C3B-8ED8-26479BF2B3B2}" type="presOf" srcId="{16D6C129-9DE5-46AF-B71A-157DDB354476}" destId="{5664E781-27AF-45E9-9121-507B80E1DFAF}" srcOrd="0" destOrd="0" presId="urn:microsoft.com/office/officeart/2008/layout/PictureStrips"/>
    <dgm:cxn modelId="{581A5711-2752-471B-8F09-B3CA309D48AC}" type="presOf" srcId="{2DE52C9D-94C9-402E-8F50-3AE714C051D6}" destId="{E5621D78-5795-4099-AC22-636F963AB264}" srcOrd="0" destOrd="0" presId="urn:microsoft.com/office/officeart/2008/layout/PictureStrips"/>
    <dgm:cxn modelId="{88AE429A-B7B1-429A-AAB2-3667698F87A1}" srcId="{646C1012-D1C6-4D9F-9F37-DCB67E6A2821}" destId="{645D2E72-E856-4CFD-A00A-C727D6B438D2}" srcOrd="2" destOrd="0" parTransId="{CE839186-8003-4086-9133-2D3F943D8F2A}" sibTransId="{B7628753-8C2E-428B-B9D3-8AD3BBD61F73}"/>
    <dgm:cxn modelId="{9D9A4ACE-B4B7-415E-BDB0-3EAAB2E7A26C}" type="presOf" srcId="{646C1012-D1C6-4D9F-9F37-DCB67E6A2821}" destId="{AC9B557C-8212-41EB-9E66-213869416F8F}" srcOrd="0" destOrd="0" presId="urn:microsoft.com/office/officeart/2008/layout/PictureStrips"/>
    <dgm:cxn modelId="{360CDF23-3A8E-45C3-98D3-1E56DDCB82A7}" type="presOf" srcId="{645D2E72-E856-4CFD-A00A-C727D6B438D2}" destId="{4ABE5E9F-7388-42A1-9504-3B55277F369B}" srcOrd="0" destOrd="0" presId="urn:microsoft.com/office/officeart/2008/layout/PictureStrips"/>
    <dgm:cxn modelId="{A2C7341D-9967-405B-976F-199AD6B793C0}" type="presOf" srcId="{CAB4B240-B752-45F7-AF3B-DADB42623BCC}" destId="{8BE931EB-0B8B-4392-B248-69F286621CEA}" srcOrd="0" destOrd="0" presId="urn:microsoft.com/office/officeart/2008/layout/PictureStrips"/>
    <dgm:cxn modelId="{D064886E-E092-4CD3-9E39-63D02D3A2B5B}" type="presOf" srcId="{5A7BE91A-67CC-49A0-B3EC-DE7B664EE816}" destId="{54819919-865B-43EA-B824-9385A7D8AE12}" srcOrd="0" destOrd="0" presId="urn:microsoft.com/office/officeart/2008/layout/PictureStrips"/>
    <dgm:cxn modelId="{B9C724ED-3562-4905-9850-C417704EBAA4}" srcId="{646C1012-D1C6-4D9F-9F37-DCB67E6A2821}" destId="{2DE52C9D-94C9-402E-8F50-3AE714C051D6}" srcOrd="5" destOrd="0" parTransId="{9AE887A4-E4D6-480E-9FE1-01F656B4ADBB}" sibTransId="{9D9FC93F-40C1-4A32-9E80-106E50A3D0F7}"/>
    <dgm:cxn modelId="{3A2C6FD0-9065-40F6-B6E4-90324286368C}" type="presOf" srcId="{0CED6B8C-68B4-484D-8691-4525217BD362}" destId="{14E814EC-0479-461B-AF8F-EBC0552FD026}" srcOrd="0" destOrd="0" presId="urn:microsoft.com/office/officeart/2008/layout/PictureStrips"/>
    <dgm:cxn modelId="{84B090B0-F34A-412E-986E-6E30202BB264}" type="presParOf" srcId="{AC9B557C-8212-41EB-9E66-213869416F8F}" destId="{0950219A-3BF8-4C4C-85BB-F99B9E9E73BA}" srcOrd="0" destOrd="0" presId="urn:microsoft.com/office/officeart/2008/layout/PictureStrips"/>
    <dgm:cxn modelId="{7891B7BD-37F9-427E-81FF-9B9DE8D5DCCD}" type="presParOf" srcId="{0950219A-3BF8-4C4C-85BB-F99B9E9E73BA}" destId="{14E814EC-0479-461B-AF8F-EBC0552FD026}" srcOrd="0" destOrd="0" presId="urn:microsoft.com/office/officeart/2008/layout/PictureStrips"/>
    <dgm:cxn modelId="{5B9A87F8-2544-4E45-9E94-7DF58AC7A516}" type="presParOf" srcId="{0950219A-3BF8-4C4C-85BB-F99B9E9E73BA}" destId="{1D457DCD-758F-4CF3-B434-ADB9FF1CEE69}" srcOrd="1" destOrd="0" presId="urn:microsoft.com/office/officeart/2008/layout/PictureStrips"/>
    <dgm:cxn modelId="{FEDFA38A-456E-450F-B10C-ACA2AD5593D5}" type="presParOf" srcId="{AC9B557C-8212-41EB-9E66-213869416F8F}" destId="{6A0E666F-594F-4359-993C-F2DF66A315E7}" srcOrd="1" destOrd="0" presId="urn:microsoft.com/office/officeart/2008/layout/PictureStrips"/>
    <dgm:cxn modelId="{FBCBE0FA-C1FE-4514-9FC2-CC67B87383FF}" type="presParOf" srcId="{AC9B557C-8212-41EB-9E66-213869416F8F}" destId="{85082A50-C6BF-4467-9F86-EC042988424B}" srcOrd="2" destOrd="0" presId="urn:microsoft.com/office/officeart/2008/layout/PictureStrips"/>
    <dgm:cxn modelId="{9C5FE152-0711-4AE1-90E3-6CC0BCFC8A73}" type="presParOf" srcId="{85082A50-C6BF-4467-9F86-EC042988424B}" destId="{8BE931EB-0B8B-4392-B248-69F286621CEA}" srcOrd="0" destOrd="0" presId="urn:microsoft.com/office/officeart/2008/layout/PictureStrips"/>
    <dgm:cxn modelId="{9E0BE76D-67AE-4041-8A74-4D1FD4E66F79}" type="presParOf" srcId="{85082A50-C6BF-4467-9F86-EC042988424B}" destId="{29537D09-3883-44FD-9ABF-18985CEAF976}" srcOrd="1" destOrd="0" presId="urn:microsoft.com/office/officeart/2008/layout/PictureStrips"/>
    <dgm:cxn modelId="{03322839-BA41-4098-AEE4-E0FF03591776}" type="presParOf" srcId="{AC9B557C-8212-41EB-9E66-213869416F8F}" destId="{54FE2F70-991B-4A50-A608-88BA2E32CAC8}" srcOrd="3" destOrd="0" presId="urn:microsoft.com/office/officeart/2008/layout/PictureStrips"/>
    <dgm:cxn modelId="{71795336-171A-4AC9-86EE-C17ED3DC67D5}" type="presParOf" srcId="{AC9B557C-8212-41EB-9E66-213869416F8F}" destId="{947B6E57-9506-4006-B37A-2FBDFDC78B81}" srcOrd="4" destOrd="0" presId="urn:microsoft.com/office/officeart/2008/layout/PictureStrips"/>
    <dgm:cxn modelId="{106CA630-CD89-4327-9CAD-D53D73D98063}" type="presParOf" srcId="{947B6E57-9506-4006-B37A-2FBDFDC78B81}" destId="{4ABE5E9F-7388-42A1-9504-3B55277F369B}" srcOrd="0" destOrd="0" presId="urn:microsoft.com/office/officeart/2008/layout/PictureStrips"/>
    <dgm:cxn modelId="{92B79DA8-B639-43A9-A6AB-A4F9D4D8C442}" type="presParOf" srcId="{947B6E57-9506-4006-B37A-2FBDFDC78B81}" destId="{EAF15DAF-9330-4EAA-9D6C-9FA2C1C070C6}" srcOrd="1" destOrd="0" presId="urn:microsoft.com/office/officeart/2008/layout/PictureStrips"/>
    <dgm:cxn modelId="{C28B6CF0-C936-4F51-8729-F7EFA58CA4CC}" type="presParOf" srcId="{AC9B557C-8212-41EB-9E66-213869416F8F}" destId="{86422418-8298-4DFB-9B25-A653A4D9DD69}" srcOrd="5" destOrd="0" presId="urn:microsoft.com/office/officeart/2008/layout/PictureStrips"/>
    <dgm:cxn modelId="{BBCC6F26-E2D3-40A6-A4DA-0FAB2CA8283E}" type="presParOf" srcId="{AC9B557C-8212-41EB-9E66-213869416F8F}" destId="{A443E59F-A27A-43C9-932C-F116316D1033}" srcOrd="6" destOrd="0" presId="urn:microsoft.com/office/officeart/2008/layout/PictureStrips"/>
    <dgm:cxn modelId="{1D1DE677-0207-45AD-91D4-26DAD9BC3EBF}" type="presParOf" srcId="{A443E59F-A27A-43C9-932C-F116316D1033}" destId="{54819919-865B-43EA-B824-9385A7D8AE12}" srcOrd="0" destOrd="0" presId="urn:microsoft.com/office/officeart/2008/layout/PictureStrips"/>
    <dgm:cxn modelId="{3D5E4003-B8E9-4D8A-BA00-445393E85287}" type="presParOf" srcId="{A443E59F-A27A-43C9-932C-F116316D1033}" destId="{55EA5DCB-23B2-428D-90D3-41C1AF336784}" srcOrd="1" destOrd="0" presId="urn:microsoft.com/office/officeart/2008/layout/PictureStrips"/>
    <dgm:cxn modelId="{B81CD126-628A-493E-A7FF-13667F23DAE3}" type="presParOf" srcId="{AC9B557C-8212-41EB-9E66-213869416F8F}" destId="{C0E6F710-3D5A-4919-88FB-2A4B97EFD4DE}" srcOrd="7" destOrd="0" presId="urn:microsoft.com/office/officeart/2008/layout/PictureStrips"/>
    <dgm:cxn modelId="{022DF86C-B462-45E9-9D83-B741A2658B77}" type="presParOf" srcId="{AC9B557C-8212-41EB-9E66-213869416F8F}" destId="{B59C13DF-FA16-4E35-A1AB-390B90AD9214}" srcOrd="8" destOrd="0" presId="urn:microsoft.com/office/officeart/2008/layout/PictureStrips"/>
    <dgm:cxn modelId="{7B8EC835-F411-41FB-9A71-33C854F6E004}" type="presParOf" srcId="{B59C13DF-FA16-4E35-A1AB-390B90AD9214}" destId="{5664E781-27AF-45E9-9121-507B80E1DFAF}" srcOrd="0" destOrd="0" presId="urn:microsoft.com/office/officeart/2008/layout/PictureStrips"/>
    <dgm:cxn modelId="{9FD8B6CE-ADCD-4A06-9B9E-169FDF7679D1}" type="presParOf" srcId="{B59C13DF-FA16-4E35-A1AB-390B90AD9214}" destId="{B5E3F667-C7B7-48B3-A1B7-235FC059EBE2}" srcOrd="1" destOrd="0" presId="urn:microsoft.com/office/officeart/2008/layout/PictureStrips"/>
    <dgm:cxn modelId="{E964928C-0537-402C-83EA-19556009C967}" type="presParOf" srcId="{AC9B557C-8212-41EB-9E66-213869416F8F}" destId="{DC47C009-6AC7-4F98-B659-3B243B28BB25}" srcOrd="9" destOrd="0" presId="urn:microsoft.com/office/officeart/2008/layout/PictureStrips"/>
    <dgm:cxn modelId="{A4F7C631-90BE-4BC6-87A6-7CEE11FEA981}" type="presParOf" srcId="{AC9B557C-8212-41EB-9E66-213869416F8F}" destId="{9EFD4905-6AEC-4033-BFF5-9EDADC4E4E42}" srcOrd="10" destOrd="0" presId="urn:microsoft.com/office/officeart/2008/layout/PictureStrips"/>
    <dgm:cxn modelId="{7FB6312C-37A7-4EEF-8B8E-C8FED9F50075}" type="presParOf" srcId="{9EFD4905-6AEC-4033-BFF5-9EDADC4E4E42}" destId="{E5621D78-5795-4099-AC22-636F963AB264}" srcOrd="0" destOrd="0" presId="urn:microsoft.com/office/officeart/2008/layout/PictureStrips"/>
    <dgm:cxn modelId="{74C23FBE-587C-4919-B0DB-AD7320529AE7}" type="presParOf" srcId="{9EFD4905-6AEC-4033-BFF5-9EDADC4E4E42}" destId="{49F1208C-86C4-4E5E-B9DE-91F06BDB45DA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46C1012-D1C6-4D9F-9F37-DCB67E6A2821}" type="doc">
      <dgm:prSet loTypeId="urn:microsoft.com/office/officeart/2008/layout/PictureStrips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46B738D6-B238-4049-AFFD-E2DB25E9F2C6}">
      <dgm:prSet custT="1"/>
      <dgm:spPr/>
      <dgm:t>
        <a:bodyPr>
          <a:scene3d>
            <a:camera prst="orthographicFront"/>
            <a:lightRig rig="threePt" dir="t"/>
          </a:scene3d>
          <a:sp3d extrusionH="57150">
            <a:extrusionClr>
              <a:schemeClr val="accent3">
                <a:lumMod val="75000"/>
              </a:schemeClr>
            </a:extrusionClr>
          </a:sp3d>
        </a:bodyPr>
        <a:lstStyle/>
        <a:p>
          <a:pPr algn="ctr"/>
          <a:r>
            <a:rPr lang="bg-BG" sz="1800" b="1" i="1" smtClean="0"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dist="38100" dir="2700000" algn="tl">
                  <a:srgbClr val="000000">
                    <a:alpha val="43137"/>
                  </a:srgbClr>
                </a:outerShdw>
                <a:reflection blurRad="38100" stA="89000" endPos="23000" dir="5400000" sy="-100000" algn="bl" rotWithShape="0"/>
              </a:effectLst>
            </a:rPr>
            <a:t>Финансово изпълнение на ОПОС 2014 - 2020 г. през 2016 г. и 2017 г.</a:t>
          </a:r>
          <a:endParaRPr lang="en-US" sz="1800" b="1" i="1">
            <a:effectLst>
              <a:glow rad="139700">
                <a:schemeClr val="accent3">
                  <a:satMod val="175000"/>
                  <a:alpha val="40000"/>
                </a:schemeClr>
              </a:glow>
              <a:outerShdw dist="38100" dir="2700000" algn="tl">
                <a:srgbClr val="000000">
                  <a:alpha val="43137"/>
                </a:srgbClr>
              </a:outerShdw>
              <a:reflection blurRad="38100" stA="89000" endPos="23000" dir="5400000" sy="-100000" algn="bl" rotWithShape="0"/>
            </a:effectLst>
          </a:endParaRPr>
        </a:p>
      </dgm:t>
    </dgm:pt>
    <dgm:pt modelId="{0FFB1A82-58A0-4A6E-8971-A432C7721F9F}" type="parTrans" cxnId="{70D1BFC1-F9EB-41EE-9FF9-0612A9F99771}">
      <dgm:prSet/>
      <dgm:spPr/>
      <dgm:t>
        <a:bodyPr/>
        <a:lstStyle/>
        <a:p>
          <a:endParaRPr lang="en-US"/>
        </a:p>
      </dgm:t>
    </dgm:pt>
    <dgm:pt modelId="{1B641560-7EDE-4AF9-B453-217A017902D2}" type="sibTrans" cxnId="{70D1BFC1-F9EB-41EE-9FF9-0612A9F99771}">
      <dgm:prSet/>
      <dgm:spPr/>
      <dgm:t>
        <a:bodyPr/>
        <a:lstStyle/>
        <a:p>
          <a:endParaRPr lang="en-US"/>
        </a:p>
      </dgm:t>
    </dgm:pt>
    <dgm:pt modelId="{AC9B557C-8212-41EB-9E66-213869416F8F}" type="pres">
      <dgm:prSet presAssocID="{646C1012-D1C6-4D9F-9F37-DCB67E6A28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F6A734-810F-419A-8DF5-63D69986F899}" type="pres">
      <dgm:prSet presAssocID="{46B738D6-B238-4049-AFFD-E2DB25E9F2C6}" presName="composite" presStyleCnt="0"/>
      <dgm:spPr/>
    </dgm:pt>
    <dgm:pt modelId="{9FDFFD5C-50CD-46BE-B8C7-6E767037E152}" type="pres">
      <dgm:prSet presAssocID="{46B738D6-B238-4049-AFFD-E2DB25E9F2C6}" presName="rect1" presStyleLbl="trAlignAcc1" presStyleIdx="0" presStyleCnt="1" custScaleX="273938" custScaleY="608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31DD91-9577-46BC-AE82-0E992ED9D7D9}" type="pres">
      <dgm:prSet presAssocID="{46B738D6-B238-4049-AFFD-E2DB25E9F2C6}" presName="rect2" presStyleLbl="fgImgPlace1" presStyleIdx="0" presStyleCnt="1" custScaleX="172405" custScaleY="109478" custLinFactX="-144564" custLinFactNeighborX="-200000" custLinFactNeighborY="-1211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  <dgm:t>
        <a:bodyPr/>
        <a:lstStyle/>
        <a:p>
          <a:endParaRPr lang="en-US"/>
        </a:p>
      </dgm:t>
    </dgm:pt>
  </dgm:ptLst>
  <dgm:cxnLst>
    <dgm:cxn modelId="{52C2B4A9-8D37-40B8-8368-A90502F3817D}" type="presOf" srcId="{46B738D6-B238-4049-AFFD-E2DB25E9F2C6}" destId="{9FDFFD5C-50CD-46BE-B8C7-6E767037E152}" srcOrd="0" destOrd="0" presId="urn:microsoft.com/office/officeart/2008/layout/PictureStrips"/>
    <dgm:cxn modelId="{5C986952-B1AE-4E5E-B3AF-90840D97100B}" type="presOf" srcId="{646C1012-D1C6-4D9F-9F37-DCB67E6A2821}" destId="{AC9B557C-8212-41EB-9E66-213869416F8F}" srcOrd="0" destOrd="0" presId="urn:microsoft.com/office/officeart/2008/layout/PictureStrips"/>
    <dgm:cxn modelId="{70D1BFC1-F9EB-41EE-9FF9-0612A9F99771}" srcId="{646C1012-D1C6-4D9F-9F37-DCB67E6A2821}" destId="{46B738D6-B238-4049-AFFD-E2DB25E9F2C6}" srcOrd="0" destOrd="0" parTransId="{0FFB1A82-58A0-4A6E-8971-A432C7721F9F}" sibTransId="{1B641560-7EDE-4AF9-B453-217A017902D2}"/>
    <dgm:cxn modelId="{04CA6D8C-3F51-4181-A434-E71B5E0CCAE4}" type="presParOf" srcId="{AC9B557C-8212-41EB-9E66-213869416F8F}" destId="{AEF6A734-810F-419A-8DF5-63D69986F899}" srcOrd="0" destOrd="0" presId="urn:microsoft.com/office/officeart/2008/layout/PictureStrips"/>
    <dgm:cxn modelId="{066B79BA-4542-4A5B-AAAA-A6A960275DCC}" type="presParOf" srcId="{AEF6A734-810F-419A-8DF5-63D69986F899}" destId="{9FDFFD5C-50CD-46BE-B8C7-6E767037E152}" srcOrd="0" destOrd="0" presId="urn:microsoft.com/office/officeart/2008/layout/PictureStrips"/>
    <dgm:cxn modelId="{34389B47-6BA6-430C-B123-7320AC26E2A2}" type="presParOf" srcId="{AEF6A734-810F-419A-8DF5-63D69986F899}" destId="{9C31DD91-9577-46BC-AE82-0E992ED9D7D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46C1012-D1C6-4D9F-9F37-DCB67E6A2821}" type="doc">
      <dgm:prSet loTypeId="urn:microsoft.com/office/officeart/2008/layout/PictureStrips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46B738D6-B238-4049-AFFD-E2DB25E9F2C6}">
      <dgm:prSet custT="1"/>
      <dgm:spPr/>
      <dgm:t>
        <a:bodyPr>
          <a:scene3d>
            <a:camera prst="orthographicFront"/>
            <a:lightRig rig="threePt" dir="t"/>
          </a:scene3d>
          <a:sp3d extrusionH="57150">
            <a:extrusionClr>
              <a:schemeClr val="accent3">
                <a:lumMod val="75000"/>
              </a:schemeClr>
            </a:extrusionClr>
          </a:sp3d>
        </a:bodyPr>
        <a:lstStyle/>
        <a:p>
          <a:pPr algn="ctr"/>
          <a:endParaRPr lang="en-US" sz="1800" b="1" i="1">
            <a:effectLst>
              <a:glow rad="139700">
                <a:schemeClr val="accent3">
                  <a:satMod val="175000"/>
                  <a:alpha val="40000"/>
                </a:schemeClr>
              </a:glow>
              <a:outerShdw dist="38100" dir="2700000" algn="tl">
                <a:srgbClr val="000000">
                  <a:alpha val="43137"/>
                </a:srgbClr>
              </a:outerShdw>
              <a:reflection blurRad="38100" stA="89000" endPos="23000" dir="5400000" sy="-100000" algn="bl" rotWithShape="0"/>
            </a:effectLst>
          </a:endParaRPr>
        </a:p>
      </dgm:t>
    </dgm:pt>
    <dgm:pt modelId="{1B641560-7EDE-4AF9-B453-217A017902D2}" type="sibTrans" cxnId="{70D1BFC1-F9EB-41EE-9FF9-0612A9F99771}">
      <dgm:prSet/>
      <dgm:spPr/>
      <dgm:t>
        <a:bodyPr/>
        <a:lstStyle/>
        <a:p>
          <a:endParaRPr lang="en-US"/>
        </a:p>
      </dgm:t>
    </dgm:pt>
    <dgm:pt modelId="{0FFB1A82-58A0-4A6E-8971-A432C7721F9F}" type="parTrans" cxnId="{70D1BFC1-F9EB-41EE-9FF9-0612A9F99771}">
      <dgm:prSet/>
      <dgm:spPr/>
      <dgm:t>
        <a:bodyPr/>
        <a:lstStyle/>
        <a:p>
          <a:endParaRPr lang="en-US"/>
        </a:p>
      </dgm:t>
    </dgm:pt>
    <dgm:pt modelId="{AC9B557C-8212-41EB-9E66-213869416F8F}" type="pres">
      <dgm:prSet presAssocID="{646C1012-D1C6-4D9F-9F37-DCB67E6A28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F6A734-810F-419A-8DF5-63D69986F899}" type="pres">
      <dgm:prSet presAssocID="{46B738D6-B238-4049-AFFD-E2DB25E9F2C6}" presName="composite" presStyleCnt="0"/>
      <dgm:spPr/>
    </dgm:pt>
    <dgm:pt modelId="{9FDFFD5C-50CD-46BE-B8C7-6E767037E152}" type="pres">
      <dgm:prSet presAssocID="{46B738D6-B238-4049-AFFD-E2DB25E9F2C6}" presName="rect1" presStyleLbl="trAlignAcc1" presStyleIdx="0" presStyleCnt="1" custFlipVert="1" custFlipHor="0" custScaleX="3452" custScaleY="44436" custLinFactX="-66641" custLinFactNeighborX="-100000" custLinFactNeighborY="64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31DD91-9577-46BC-AE82-0E992ED9D7D9}" type="pres">
      <dgm:prSet presAssocID="{46B738D6-B238-4049-AFFD-E2DB25E9F2C6}" presName="rect2" presStyleLbl="fgImgPlace1" presStyleIdx="0" presStyleCnt="1" custScaleX="271211" custScaleY="61094" custLinFactX="-200000" custLinFactNeighborX="-242326" custLinFactNeighborY="881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n-US"/>
        </a:p>
      </dgm:t>
    </dgm:pt>
  </dgm:ptLst>
  <dgm:cxnLst>
    <dgm:cxn modelId="{436196DC-9EB1-495D-B744-16C27D86EE84}" type="presOf" srcId="{646C1012-D1C6-4D9F-9F37-DCB67E6A2821}" destId="{AC9B557C-8212-41EB-9E66-213869416F8F}" srcOrd="0" destOrd="0" presId="urn:microsoft.com/office/officeart/2008/layout/PictureStrips"/>
    <dgm:cxn modelId="{70D1BFC1-F9EB-41EE-9FF9-0612A9F99771}" srcId="{646C1012-D1C6-4D9F-9F37-DCB67E6A2821}" destId="{46B738D6-B238-4049-AFFD-E2DB25E9F2C6}" srcOrd="0" destOrd="0" parTransId="{0FFB1A82-58A0-4A6E-8971-A432C7721F9F}" sibTransId="{1B641560-7EDE-4AF9-B453-217A017902D2}"/>
    <dgm:cxn modelId="{F0798B41-E5BA-437D-8738-CC8F3FB38F5E}" type="presOf" srcId="{46B738D6-B238-4049-AFFD-E2DB25E9F2C6}" destId="{9FDFFD5C-50CD-46BE-B8C7-6E767037E152}" srcOrd="0" destOrd="0" presId="urn:microsoft.com/office/officeart/2008/layout/PictureStrips"/>
    <dgm:cxn modelId="{C932264D-570C-46CE-9953-8C415A833F02}" type="presParOf" srcId="{AC9B557C-8212-41EB-9E66-213869416F8F}" destId="{AEF6A734-810F-419A-8DF5-63D69986F899}" srcOrd="0" destOrd="0" presId="urn:microsoft.com/office/officeart/2008/layout/PictureStrips"/>
    <dgm:cxn modelId="{A0A8BB58-92D7-4BC4-B43E-4209084F8BE6}" type="presParOf" srcId="{AEF6A734-810F-419A-8DF5-63D69986F899}" destId="{9FDFFD5C-50CD-46BE-B8C7-6E767037E152}" srcOrd="0" destOrd="0" presId="urn:microsoft.com/office/officeart/2008/layout/PictureStrips"/>
    <dgm:cxn modelId="{A44E2CC5-A431-42C3-A372-60627E12442F}" type="presParOf" srcId="{AEF6A734-810F-419A-8DF5-63D69986F899}" destId="{9C31DD91-9577-46BC-AE82-0E992ED9D7D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5542A72-8561-4DA1-A2B2-07C02448591D}" type="doc">
      <dgm:prSet loTypeId="urn:microsoft.com/office/officeart/2005/8/layout/hierarchy3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292A7D57-343F-4591-BF0D-AF4BFD488A88}">
      <dgm:prSet phldrT="[Text]"/>
      <dgm:spPr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bg-BG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2016</a:t>
          </a:r>
          <a:endParaRPr lang="en-US" b="1" i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51B3BAE-8F7E-427E-B748-F41ADA1E6FC7}" type="parTrans" cxnId="{D0BA1F8C-657E-4227-B193-BCBDF0AAB9C9}">
      <dgm:prSet/>
      <dgm:spPr/>
      <dgm:t>
        <a:bodyPr/>
        <a:lstStyle/>
        <a:p>
          <a:endParaRPr lang="en-US"/>
        </a:p>
      </dgm:t>
    </dgm:pt>
    <dgm:pt modelId="{31DAE46D-8007-4C5B-B883-DBE3B5696370}" type="sibTrans" cxnId="{D0BA1F8C-657E-4227-B193-BCBDF0AAB9C9}">
      <dgm:prSet/>
      <dgm:spPr/>
      <dgm:t>
        <a:bodyPr/>
        <a:lstStyle/>
        <a:p>
          <a:endParaRPr lang="en-US"/>
        </a:p>
      </dgm:t>
    </dgm:pt>
    <dgm:pt modelId="{EA08202A-1821-411B-9CD4-72579E716324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/>
        <a:effectLst>
          <a:glow rad="101600">
            <a:schemeClr val="accent3">
              <a:satMod val="175000"/>
              <a:alpha val="40000"/>
            </a:schemeClr>
          </a:glow>
        </a:effectLst>
      </dgm:spPr>
      <dgm:t>
        <a:bodyPr anchor="ctr"/>
        <a:lstStyle/>
        <a:p>
          <a:pPr algn="l"/>
          <a:r>
            <a:rPr lang="bg-BG" sz="1100" smtClean="0"/>
            <a:t> </a:t>
          </a:r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</a:t>
          </a:r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обявени са 6 процедури за набиране на проектни предложения;</a:t>
          </a:r>
        </a:p>
        <a:p>
          <a:pPr algn="l"/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предоставено е безвъзмездно финансиране за изпълнението на 24 проекта;</a:t>
          </a:r>
          <a:endParaRPr lang="en-US" sz="1400" b="1" i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BDE528F-0834-4D19-BCAF-C4ADDC5AFB6B}" type="parTrans" cxnId="{9F49FF41-0962-458D-9DFD-0CADF4E6C523}">
      <dgm:prSet/>
      <dgm:spPr/>
      <dgm:t>
        <a:bodyPr/>
        <a:lstStyle/>
        <a:p>
          <a:endParaRPr lang="en-US"/>
        </a:p>
      </dgm:t>
    </dgm:pt>
    <dgm:pt modelId="{6290DB6F-A2BA-4067-8C1F-D31EC07AF3DF}" type="sibTrans" cxnId="{9F49FF41-0962-458D-9DFD-0CADF4E6C523}">
      <dgm:prSet/>
      <dgm:spPr/>
      <dgm:t>
        <a:bodyPr/>
        <a:lstStyle/>
        <a:p>
          <a:endParaRPr lang="en-US"/>
        </a:p>
      </dgm:t>
    </dgm:pt>
    <dgm:pt modelId="{F953B8D2-9A6C-4C40-825A-18EBC971F760}">
      <dgm:prSet phldrT="[Text]" custT="1"/>
      <dgm:spPr>
        <a:effectLst>
          <a:glow rad="101600">
            <a:schemeClr val="accent3">
              <a:satMod val="175000"/>
              <a:alpha val="40000"/>
            </a:schemeClr>
          </a:glow>
        </a:effectLst>
      </dgm:spPr>
      <dgm:t>
        <a:bodyPr anchor="t"/>
        <a:lstStyle/>
        <a:p>
          <a:pPr algn="l"/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 и</a:t>
          </a:r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зплатените суми на бенефициентите са в общ размер на </a:t>
          </a:r>
        </a:p>
        <a:p>
          <a:pPr algn="l"/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69 579 558 лв;</a:t>
          </a:r>
        </a:p>
        <a:p>
          <a:pPr algn="l"/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верифицираните разходи от УО  възлизат на 31 893 029 лв.;</a:t>
          </a:r>
        </a:p>
        <a:p>
          <a:pPr algn="l"/>
          <a:r>
            <a:rPr lang="en-US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</a:t>
          </a:r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сертифицираните разходи пред ЕК са </a:t>
          </a:r>
        </a:p>
        <a:p>
          <a:pPr algn="l"/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5 661 911 лв.</a:t>
          </a:r>
          <a:endParaRPr lang="en-US" sz="1400" b="1" i="1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sym typeface="Wingdings"/>
          </a:endParaRPr>
        </a:p>
        <a:p>
          <a:pPr algn="l"/>
          <a:endParaRPr lang="bg-BG" sz="1400" smtClean="0"/>
        </a:p>
        <a:p>
          <a:pPr algn="l"/>
          <a:endParaRPr lang="en-US" sz="1400"/>
        </a:p>
      </dgm:t>
    </dgm:pt>
    <dgm:pt modelId="{0F45E321-9CDC-4B6F-A4D2-3B9009F0A65B}" type="parTrans" cxnId="{5C916894-4097-47E0-9156-534F14F97E73}">
      <dgm:prSet/>
      <dgm:spPr/>
      <dgm:t>
        <a:bodyPr/>
        <a:lstStyle/>
        <a:p>
          <a:endParaRPr lang="en-US"/>
        </a:p>
      </dgm:t>
    </dgm:pt>
    <dgm:pt modelId="{41C734C0-F02F-450C-B1F2-23142ABC3C1A}" type="sibTrans" cxnId="{5C916894-4097-47E0-9156-534F14F97E73}">
      <dgm:prSet/>
      <dgm:spPr/>
      <dgm:t>
        <a:bodyPr/>
        <a:lstStyle/>
        <a:p>
          <a:endParaRPr lang="en-US"/>
        </a:p>
      </dgm:t>
    </dgm:pt>
    <dgm:pt modelId="{39FEC837-C3E5-4B35-909E-59F8DBFD12AA}">
      <dgm:prSet phldrT="[Text]"/>
      <dgm:spPr>
        <a:ln>
          <a:noFill/>
        </a:ln>
        <a:effectLst>
          <a:glow rad="1397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bg-BG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2017</a:t>
          </a:r>
          <a:endParaRPr lang="en-US" b="1" i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AC6A70-8270-4913-8C19-1E5A38DE3808}" type="parTrans" cxnId="{909621FA-094A-4009-8FD5-F0FD5E624B1A}">
      <dgm:prSet/>
      <dgm:spPr/>
      <dgm:t>
        <a:bodyPr/>
        <a:lstStyle/>
        <a:p>
          <a:endParaRPr lang="en-US"/>
        </a:p>
      </dgm:t>
    </dgm:pt>
    <dgm:pt modelId="{FF79BA00-A54F-48C0-B63F-151C357C2CDD}" type="sibTrans" cxnId="{909621FA-094A-4009-8FD5-F0FD5E624B1A}">
      <dgm:prSet/>
      <dgm:spPr/>
      <dgm:t>
        <a:bodyPr/>
        <a:lstStyle/>
        <a:p>
          <a:endParaRPr lang="en-US"/>
        </a:p>
      </dgm:t>
    </dgm:pt>
    <dgm:pt modelId="{11A73944-AC3D-4D17-80AC-C0B034CC7470}">
      <dgm:prSet phldrT="[Text]" custT="1"/>
      <dgm:spPr>
        <a:effectLst>
          <a:glow rad="139700">
            <a:schemeClr val="accent3">
              <a:satMod val="175000"/>
              <a:alpha val="40000"/>
            </a:schemeClr>
          </a:glow>
        </a:effectLst>
      </dgm:spPr>
      <dgm:t>
        <a:bodyPr anchor="ctr"/>
        <a:lstStyle/>
        <a:p>
          <a:pPr algn="just"/>
          <a:r>
            <a:rPr lang="bg-BG" sz="1100" smtClean="0"/>
            <a:t> </a:t>
          </a:r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</a:t>
          </a:r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обявени са 10 процедури за набиране на проектни предложения;</a:t>
          </a:r>
        </a:p>
        <a:p>
          <a:pPr algn="just"/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</a:t>
          </a:r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предоставено е безвъзмездно финансиране за изпълнението на 28 проекта;</a:t>
          </a:r>
        </a:p>
        <a:p>
          <a:pPr algn="l"/>
          <a:r>
            <a:rPr lang="bg-BG" sz="1100" smtClean="0"/>
            <a:t>  </a:t>
          </a:r>
          <a:endParaRPr lang="en-US" sz="1100"/>
        </a:p>
      </dgm:t>
    </dgm:pt>
    <dgm:pt modelId="{B8D4BB54-4E15-40BA-880D-2CCFC9FDFB64}" type="parTrans" cxnId="{541F5592-0951-4024-9C09-6882A8FB6FF8}">
      <dgm:prSet/>
      <dgm:spPr/>
      <dgm:t>
        <a:bodyPr/>
        <a:lstStyle/>
        <a:p>
          <a:endParaRPr lang="en-US"/>
        </a:p>
      </dgm:t>
    </dgm:pt>
    <dgm:pt modelId="{E90CB2BE-ACB2-4A10-B6A9-A2871D38E607}" type="sibTrans" cxnId="{541F5592-0951-4024-9C09-6882A8FB6FF8}">
      <dgm:prSet/>
      <dgm:spPr/>
      <dgm:t>
        <a:bodyPr/>
        <a:lstStyle/>
        <a:p>
          <a:endParaRPr lang="en-US"/>
        </a:p>
      </dgm:t>
    </dgm:pt>
    <dgm:pt modelId="{88AD21FD-C9A4-40D2-B473-8045F8ACBDBE}">
      <dgm:prSet phldrT="[Text]" custT="1"/>
      <dgm:spPr>
        <a:effectLst>
          <a:glow rad="139700">
            <a:schemeClr val="accent3">
              <a:satMod val="175000"/>
              <a:alpha val="40000"/>
            </a:schemeClr>
          </a:glow>
        </a:effectLst>
      </dgm:spPr>
      <dgm:t>
        <a:bodyPr anchor="ctr"/>
        <a:lstStyle/>
        <a:p>
          <a:pPr algn="l"/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</a:t>
          </a:r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изплатените суми на бенефициентите са в общ размер на  115 374 318 лв.;</a:t>
          </a:r>
        </a:p>
        <a:p>
          <a:pPr algn="l"/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</a:t>
          </a:r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верифицираните разходи от УО възлизат на 92 118 820 лв.</a:t>
          </a:r>
        </a:p>
        <a:p>
          <a:pPr algn="l"/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</a:t>
          </a:r>
          <a:r>
            <a:rPr lang="bg-BG" sz="1400" b="1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сертифицираните разходи пред ЕК са 112 540 673 лв</a:t>
          </a:r>
          <a:r>
            <a:rPr lang="bg-BG" sz="1400" smtClean="0"/>
            <a:t>.</a:t>
          </a:r>
        </a:p>
        <a:p>
          <a:pPr algn="just"/>
          <a:endParaRPr lang="en-US" sz="1100"/>
        </a:p>
      </dgm:t>
    </dgm:pt>
    <dgm:pt modelId="{E0AA2957-64CD-4AD6-A38B-5B5FF50B4E35}" type="parTrans" cxnId="{A6A0EC32-1372-46B4-8B40-34845417AC1C}">
      <dgm:prSet/>
      <dgm:spPr/>
      <dgm:t>
        <a:bodyPr/>
        <a:lstStyle/>
        <a:p>
          <a:endParaRPr lang="en-US"/>
        </a:p>
      </dgm:t>
    </dgm:pt>
    <dgm:pt modelId="{59D1D87F-2D34-44A6-9533-20A6152567CB}" type="sibTrans" cxnId="{A6A0EC32-1372-46B4-8B40-34845417AC1C}">
      <dgm:prSet/>
      <dgm:spPr/>
      <dgm:t>
        <a:bodyPr/>
        <a:lstStyle/>
        <a:p>
          <a:endParaRPr lang="en-US"/>
        </a:p>
      </dgm:t>
    </dgm:pt>
    <dgm:pt modelId="{BF750B19-9DA8-496F-857D-B1948C59BEA0}" type="pres">
      <dgm:prSet presAssocID="{45542A72-8561-4DA1-A2B2-07C02448591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AC75749-DF81-42B1-826D-F383EC8CB7CD}" type="pres">
      <dgm:prSet presAssocID="{292A7D57-343F-4591-BF0D-AF4BFD488A88}" presName="root" presStyleCnt="0"/>
      <dgm:spPr/>
    </dgm:pt>
    <dgm:pt modelId="{CF057B06-B066-4E66-961F-28C7FA3897C1}" type="pres">
      <dgm:prSet presAssocID="{292A7D57-343F-4591-BF0D-AF4BFD488A88}" presName="rootComposite" presStyleCnt="0"/>
      <dgm:spPr/>
    </dgm:pt>
    <dgm:pt modelId="{408688AA-D5D6-4D8E-8C27-3CE214426928}" type="pres">
      <dgm:prSet presAssocID="{292A7D57-343F-4591-BF0D-AF4BFD488A88}" presName="rootText" presStyleLbl="node1" presStyleIdx="0" presStyleCnt="2" custScaleX="77421" custScaleY="56557" custLinFactNeighborX="-3526" custLinFactNeighborY="-27418"/>
      <dgm:spPr/>
      <dgm:t>
        <a:bodyPr/>
        <a:lstStyle/>
        <a:p>
          <a:endParaRPr lang="en-US"/>
        </a:p>
      </dgm:t>
    </dgm:pt>
    <dgm:pt modelId="{088187F4-CC58-4DAD-884E-AE33DE7659D5}" type="pres">
      <dgm:prSet presAssocID="{292A7D57-343F-4591-BF0D-AF4BFD488A88}" presName="rootConnector" presStyleLbl="node1" presStyleIdx="0" presStyleCnt="2"/>
      <dgm:spPr/>
      <dgm:t>
        <a:bodyPr/>
        <a:lstStyle/>
        <a:p>
          <a:endParaRPr lang="en-US"/>
        </a:p>
      </dgm:t>
    </dgm:pt>
    <dgm:pt modelId="{E2A6A9CF-9D04-4256-BD4B-63B15835C69B}" type="pres">
      <dgm:prSet presAssocID="{292A7D57-343F-4591-BF0D-AF4BFD488A88}" presName="childShape" presStyleCnt="0"/>
      <dgm:spPr/>
    </dgm:pt>
    <dgm:pt modelId="{E349886B-7924-4305-A38C-EC7D97679CBD}" type="pres">
      <dgm:prSet presAssocID="{9BDE528F-0834-4D19-BCAF-C4ADDC5AFB6B}" presName="Name13" presStyleLbl="parChTrans1D2" presStyleIdx="0" presStyleCnt="4"/>
      <dgm:spPr/>
      <dgm:t>
        <a:bodyPr/>
        <a:lstStyle/>
        <a:p>
          <a:endParaRPr lang="en-US"/>
        </a:p>
      </dgm:t>
    </dgm:pt>
    <dgm:pt modelId="{17AF3B36-F1DA-47BC-8111-4756C57BC9A2}" type="pres">
      <dgm:prSet presAssocID="{EA08202A-1821-411B-9CD4-72579E716324}" presName="childText" presStyleLbl="bgAcc1" presStyleIdx="0" presStyleCnt="4" custScaleX="171687" custScaleY="111452" custLinFactNeighborX="-145" custLinFactNeighborY="-10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48EDC2-9A87-479F-8D2B-9384289E5E4F}" type="pres">
      <dgm:prSet presAssocID="{0F45E321-9CDC-4B6F-A4D2-3B9009F0A65B}" presName="Name13" presStyleLbl="parChTrans1D2" presStyleIdx="1" presStyleCnt="4"/>
      <dgm:spPr/>
      <dgm:t>
        <a:bodyPr/>
        <a:lstStyle/>
        <a:p>
          <a:endParaRPr lang="en-US"/>
        </a:p>
      </dgm:t>
    </dgm:pt>
    <dgm:pt modelId="{7EB1EAD6-D8BA-4BF3-9192-308DA420E8A3}" type="pres">
      <dgm:prSet presAssocID="{F953B8D2-9A6C-4C40-825A-18EBC971F760}" presName="childText" presStyleLbl="bgAcc1" presStyleIdx="1" presStyleCnt="4" custScaleX="170528" custScaleY="1766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008351-BE70-4786-9B49-A06201147245}" type="pres">
      <dgm:prSet presAssocID="{39FEC837-C3E5-4B35-909E-59F8DBFD12AA}" presName="root" presStyleCnt="0"/>
      <dgm:spPr/>
    </dgm:pt>
    <dgm:pt modelId="{9A0CE698-F522-4CCE-80CE-ACFD868366FA}" type="pres">
      <dgm:prSet presAssocID="{39FEC837-C3E5-4B35-909E-59F8DBFD12AA}" presName="rootComposite" presStyleCnt="0"/>
      <dgm:spPr/>
    </dgm:pt>
    <dgm:pt modelId="{AC8BC12C-83CA-44B2-82F5-81E74463699A}" type="pres">
      <dgm:prSet presAssocID="{39FEC837-C3E5-4B35-909E-59F8DBFD12AA}" presName="rootText" presStyleLbl="node1" presStyleIdx="1" presStyleCnt="2" custScaleX="97544" custScaleY="54540" custLinFactNeighborX="-12157" custLinFactNeighborY="-2177"/>
      <dgm:spPr/>
      <dgm:t>
        <a:bodyPr/>
        <a:lstStyle/>
        <a:p>
          <a:endParaRPr lang="en-US"/>
        </a:p>
      </dgm:t>
    </dgm:pt>
    <dgm:pt modelId="{93A3F77E-79FB-4C8D-9B66-F2453BFE90F8}" type="pres">
      <dgm:prSet presAssocID="{39FEC837-C3E5-4B35-909E-59F8DBFD12AA}" presName="rootConnector" presStyleLbl="node1" presStyleIdx="1" presStyleCnt="2"/>
      <dgm:spPr/>
      <dgm:t>
        <a:bodyPr/>
        <a:lstStyle/>
        <a:p>
          <a:endParaRPr lang="en-US"/>
        </a:p>
      </dgm:t>
    </dgm:pt>
    <dgm:pt modelId="{FA7C264D-AB7A-4DD5-9DB2-A859C8105EB7}" type="pres">
      <dgm:prSet presAssocID="{39FEC837-C3E5-4B35-909E-59F8DBFD12AA}" presName="childShape" presStyleCnt="0"/>
      <dgm:spPr/>
    </dgm:pt>
    <dgm:pt modelId="{21577809-BDB4-4F37-8A7E-07BC007556A8}" type="pres">
      <dgm:prSet presAssocID="{B8D4BB54-4E15-40BA-880D-2CCFC9FDFB64}" presName="Name13" presStyleLbl="parChTrans1D2" presStyleIdx="2" presStyleCnt="4"/>
      <dgm:spPr/>
      <dgm:t>
        <a:bodyPr/>
        <a:lstStyle/>
        <a:p>
          <a:endParaRPr lang="en-US"/>
        </a:p>
      </dgm:t>
    </dgm:pt>
    <dgm:pt modelId="{78484048-4A73-464F-B507-FA886522CA7F}" type="pres">
      <dgm:prSet presAssocID="{11A73944-AC3D-4D17-80AC-C0B034CC7470}" presName="childText" presStyleLbl="bgAcc1" presStyleIdx="2" presStyleCnt="4" custScaleX="204630" custScaleY="120935" custLinFactNeighborX="-20830" custLinFactNeighborY="-65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C25ADB-C530-489D-8C4D-47FB16B2499A}" type="pres">
      <dgm:prSet presAssocID="{E0AA2957-64CD-4AD6-A38B-5B5FF50B4E35}" presName="Name13" presStyleLbl="parChTrans1D2" presStyleIdx="3" presStyleCnt="4"/>
      <dgm:spPr/>
      <dgm:t>
        <a:bodyPr/>
        <a:lstStyle/>
        <a:p>
          <a:endParaRPr lang="en-US"/>
        </a:p>
      </dgm:t>
    </dgm:pt>
    <dgm:pt modelId="{309880BF-9E6C-4AF6-9A97-EB71FEC8230B}" type="pres">
      <dgm:prSet presAssocID="{88AD21FD-C9A4-40D2-B473-8045F8ACBDBE}" presName="childText" presStyleLbl="bgAcc1" presStyleIdx="3" presStyleCnt="4" custScaleX="190044" custScaleY="1561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8E58B0-54A9-48BA-8015-ABED0EDDDAE4}" type="presOf" srcId="{39FEC837-C3E5-4B35-909E-59F8DBFD12AA}" destId="{93A3F77E-79FB-4C8D-9B66-F2453BFE90F8}" srcOrd="1" destOrd="0" presId="urn:microsoft.com/office/officeart/2005/8/layout/hierarchy3"/>
    <dgm:cxn modelId="{6A98AC48-40E5-41A8-B42B-35080CA7F4EB}" type="presOf" srcId="{B8D4BB54-4E15-40BA-880D-2CCFC9FDFB64}" destId="{21577809-BDB4-4F37-8A7E-07BC007556A8}" srcOrd="0" destOrd="0" presId="urn:microsoft.com/office/officeart/2005/8/layout/hierarchy3"/>
    <dgm:cxn modelId="{0B37A5A2-A2B9-4AE4-89C7-6721C1BE6121}" type="presOf" srcId="{39FEC837-C3E5-4B35-909E-59F8DBFD12AA}" destId="{AC8BC12C-83CA-44B2-82F5-81E74463699A}" srcOrd="0" destOrd="0" presId="urn:microsoft.com/office/officeart/2005/8/layout/hierarchy3"/>
    <dgm:cxn modelId="{6E56C8A9-5261-4709-9135-CA7D88798817}" type="presOf" srcId="{88AD21FD-C9A4-40D2-B473-8045F8ACBDBE}" destId="{309880BF-9E6C-4AF6-9A97-EB71FEC8230B}" srcOrd="0" destOrd="0" presId="urn:microsoft.com/office/officeart/2005/8/layout/hierarchy3"/>
    <dgm:cxn modelId="{A6A0EC32-1372-46B4-8B40-34845417AC1C}" srcId="{39FEC837-C3E5-4B35-909E-59F8DBFD12AA}" destId="{88AD21FD-C9A4-40D2-B473-8045F8ACBDBE}" srcOrd="1" destOrd="0" parTransId="{E0AA2957-64CD-4AD6-A38B-5B5FF50B4E35}" sibTransId="{59D1D87F-2D34-44A6-9533-20A6152567CB}"/>
    <dgm:cxn modelId="{BCD70BF6-4458-4BCA-B567-DFF60A2B7E6E}" type="presOf" srcId="{0F45E321-9CDC-4B6F-A4D2-3B9009F0A65B}" destId="{4A48EDC2-9A87-479F-8D2B-9384289E5E4F}" srcOrd="0" destOrd="0" presId="urn:microsoft.com/office/officeart/2005/8/layout/hierarchy3"/>
    <dgm:cxn modelId="{F3BF00A0-B767-4F86-B521-2D9162E3C16C}" type="presOf" srcId="{292A7D57-343F-4591-BF0D-AF4BFD488A88}" destId="{088187F4-CC58-4DAD-884E-AE33DE7659D5}" srcOrd="1" destOrd="0" presId="urn:microsoft.com/office/officeart/2005/8/layout/hierarchy3"/>
    <dgm:cxn modelId="{433F2B55-CB80-4B2C-8E32-C5C1EE5F3070}" type="presOf" srcId="{F953B8D2-9A6C-4C40-825A-18EBC971F760}" destId="{7EB1EAD6-D8BA-4BF3-9192-308DA420E8A3}" srcOrd="0" destOrd="0" presId="urn:microsoft.com/office/officeart/2005/8/layout/hierarchy3"/>
    <dgm:cxn modelId="{D0BA1F8C-657E-4227-B193-BCBDF0AAB9C9}" srcId="{45542A72-8561-4DA1-A2B2-07C02448591D}" destId="{292A7D57-343F-4591-BF0D-AF4BFD488A88}" srcOrd="0" destOrd="0" parTransId="{651B3BAE-8F7E-427E-B748-F41ADA1E6FC7}" sibTransId="{31DAE46D-8007-4C5B-B883-DBE3B5696370}"/>
    <dgm:cxn modelId="{909621FA-094A-4009-8FD5-F0FD5E624B1A}" srcId="{45542A72-8561-4DA1-A2B2-07C02448591D}" destId="{39FEC837-C3E5-4B35-909E-59F8DBFD12AA}" srcOrd="1" destOrd="0" parTransId="{BAAC6A70-8270-4913-8C19-1E5A38DE3808}" sibTransId="{FF79BA00-A54F-48C0-B63F-151C357C2CDD}"/>
    <dgm:cxn modelId="{3D218986-C9E3-499F-A6A0-8FDD1D36EC43}" type="presOf" srcId="{292A7D57-343F-4591-BF0D-AF4BFD488A88}" destId="{408688AA-D5D6-4D8E-8C27-3CE214426928}" srcOrd="0" destOrd="0" presId="urn:microsoft.com/office/officeart/2005/8/layout/hierarchy3"/>
    <dgm:cxn modelId="{1C73D1A5-6795-43EC-8D08-5B4A9107C3D0}" type="presOf" srcId="{45542A72-8561-4DA1-A2B2-07C02448591D}" destId="{BF750B19-9DA8-496F-857D-B1948C59BEA0}" srcOrd="0" destOrd="0" presId="urn:microsoft.com/office/officeart/2005/8/layout/hierarchy3"/>
    <dgm:cxn modelId="{F2BD1961-1A5D-4347-97E6-F089AFB25FDF}" type="presOf" srcId="{E0AA2957-64CD-4AD6-A38B-5B5FF50B4E35}" destId="{51C25ADB-C530-489D-8C4D-47FB16B2499A}" srcOrd="0" destOrd="0" presId="urn:microsoft.com/office/officeart/2005/8/layout/hierarchy3"/>
    <dgm:cxn modelId="{541F5592-0951-4024-9C09-6882A8FB6FF8}" srcId="{39FEC837-C3E5-4B35-909E-59F8DBFD12AA}" destId="{11A73944-AC3D-4D17-80AC-C0B034CC7470}" srcOrd="0" destOrd="0" parTransId="{B8D4BB54-4E15-40BA-880D-2CCFC9FDFB64}" sibTransId="{E90CB2BE-ACB2-4A10-B6A9-A2871D38E607}"/>
    <dgm:cxn modelId="{AA83EFB7-9CD9-4F4B-AF7D-E1662748A6EE}" type="presOf" srcId="{EA08202A-1821-411B-9CD4-72579E716324}" destId="{17AF3B36-F1DA-47BC-8111-4756C57BC9A2}" srcOrd="0" destOrd="0" presId="urn:microsoft.com/office/officeart/2005/8/layout/hierarchy3"/>
    <dgm:cxn modelId="{60CAFC70-951E-4FCE-8E52-0D5C8471BB9E}" type="presOf" srcId="{11A73944-AC3D-4D17-80AC-C0B034CC7470}" destId="{78484048-4A73-464F-B507-FA886522CA7F}" srcOrd="0" destOrd="0" presId="urn:microsoft.com/office/officeart/2005/8/layout/hierarchy3"/>
    <dgm:cxn modelId="{9F49FF41-0962-458D-9DFD-0CADF4E6C523}" srcId="{292A7D57-343F-4591-BF0D-AF4BFD488A88}" destId="{EA08202A-1821-411B-9CD4-72579E716324}" srcOrd="0" destOrd="0" parTransId="{9BDE528F-0834-4D19-BCAF-C4ADDC5AFB6B}" sibTransId="{6290DB6F-A2BA-4067-8C1F-D31EC07AF3DF}"/>
    <dgm:cxn modelId="{5C916894-4097-47E0-9156-534F14F97E73}" srcId="{292A7D57-343F-4591-BF0D-AF4BFD488A88}" destId="{F953B8D2-9A6C-4C40-825A-18EBC971F760}" srcOrd="1" destOrd="0" parTransId="{0F45E321-9CDC-4B6F-A4D2-3B9009F0A65B}" sibTransId="{41C734C0-F02F-450C-B1F2-23142ABC3C1A}"/>
    <dgm:cxn modelId="{021FD3E3-28CC-41BA-BE0D-EAEA30178B03}" type="presOf" srcId="{9BDE528F-0834-4D19-BCAF-C4ADDC5AFB6B}" destId="{E349886B-7924-4305-A38C-EC7D97679CBD}" srcOrd="0" destOrd="0" presId="urn:microsoft.com/office/officeart/2005/8/layout/hierarchy3"/>
    <dgm:cxn modelId="{5AD08916-4E27-42BA-A5CF-512C67D29F23}" type="presParOf" srcId="{BF750B19-9DA8-496F-857D-B1948C59BEA0}" destId="{2AC75749-DF81-42B1-826D-F383EC8CB7CD}" srcOrd="0" destOrd="0" presId="urn:microsoft.com/office/officeart/2005/8/layout/hierarchy3"/>
    <dgm:cxn modelId="{28327BD2-C3CE-4395-BB6B-69DFEB72B4AF}" type="presParOf" srcId="{2AC75749-DF81-42B1-826D-F383EC8CB7CD}" destId="{CF057B06-B066-4E66-961F-28C7FA3897C1}" srcOrd="0" destOrd="0" presId="urn:microsoft.com/office/officeart/2005/8/layout/hierarchy3"/>
    <dgm:cxn modelId="{9EC1248D-1BCD-4499-847D-4A161FDE0CF5}" type="presParOf" srcId="{CF057B06-B066-4E66-961F-28C7FA3897C1}" destId="{408688AA-D5D6-4D8E-8C27-3CE214426928}" srcOrd="0" destOrd="0" presId="urn:microsoft.com/office/officeart/2005/8/layout/hierarchy3"/>
    <dgm:cxn modelId="{4C10D40E-C43F-4ABE-AF14-37F6C29047D8}" type="presParOf" srcId="{CF057B06-B066-4E66-961F-28C7FA3897C1}" destId="{088187F4-CC58-4DAD-884E-AE33DE7659D5}" srcOrd="1" destOrd="0" presId="urn:microsoft.com/office/officeart/2005/8/layout/hierarchy3"/>
    <dgm:cxn modelId="{79271FAA-6EF7-4B3C-A6A1-EC54171A8F18}" type="presParOf" srcId="{2AC75749-DF81-42B1-826D-F383EC8CB7CD}" destId="{E2A6A9CF-9D04-4256-BD4B-63B15835C69B}" srcOrd="1" destOrd="0" presId="urn:microsoft.com/office/officeart/2005/8/layout/hierarchy3"/>
    <dgm:cxn modelId="{CC1B4E09-9588-4C25-A828-03DB17350F39}" type="presParOf" srcId="{E2A6A9CF-9D04-4256-BD4B-63B15835C69B}" destId="{E349886B-7924-4305-A38C-EC7D97679CBD}" srcOrd="0" destOrd="0" presId="urn:microsoft.com/office/officeart/2005/8/layout/hierarchy3"/>
    <dgm:cxn modelId="{86B1FB74-E8B5-4DF2-879F-45D11A03584E}" type="presParOf" srcId="{E2A6A9CF-9D04-4256-BD4B-63B15835C69B}" destId="{17AF3B36-F1DA-47BC-8111-4756C57BC9A2}" srcOrd="1" destOrd="0" presId="urn:microsoft.com/office/officeart/2005/8/layout/hierarchy3"/>
    <dgm:cxn modelId="{89598B7F-C48B-49C5-8786-0C319E3898A4}" type="presParOf" srcId="{E2A6A9CF-9D04-4256-BD4B-63B15835C69B}" destId="{4A48EDC2-9A87-479F-8D2B-9384289E5E4F}" srcOrd="2" destOrd="0" presId="urn:microsoft.com/office/officeart/2005/8/layout/hierarchy3"/>
    <dgm:cxn modelId="{74010003-AD05-4A39-AB38-0C3D8B0D27C5}" type="presParOf" srcId="{E2A6A9CF-9D04-4256-BD4B-63B15835C69B}" destId="{7EB1EAD6-D8BA-4BF3-9192-308DA420E8A3}" srcOrd="3" destOrd="0" presId="urn:microsoft.com/office/officeart/2005/8/layout/hierarchy3"/>
    <dgm:cxn modelId="{6EE5D70A-2080-4B6A-A7DB-0B8FE750D5C4}" type="presParOf" srcId="{BF750B19-9DA8-496F-857D-B1948C59BEA0}" destId="{F2008351-BE70-4786-9B49-A06201147245}" srcOrd="1" destOrd="0" presId="urn:microsoft.com/office/officeart/2005/8/layout/hierarchy3"/>
    <dgm:cxn modelId="{E15E2114-12F6-466A-B89C-3F47213D3CE0}" type="presParOf" srcId="{F2008351-BE70-4786-9B49-A06201147245}" destId="{9A0CE698-F522-4CCE-80CE-ACFD868366FA}" srcOrd="0" destOrd="0" presId="urn:microsoft.com/office/officeart/2005/8/layout/hierarchy3"/>
    <dgm:cxn modelId="{21D4A5F2-5EC7-449B-829D-550D426FD95F}" type="presParOf" srcId="{9A0CE698-F522-4CCE-80CE-ACFD868366FA}" destId="{AC8BC12C-83CA-44B2-82F5-81E74463699A}" srcOrd="0" destOrd="0" presId="urn:microsoft.com/office/officeart/2005/8/layout/hierarchy3"/>
    <dgm:cxn modelId="{D6925EA4-EFD9-4678-B595-DF91967FE147}" type="presParOf" srcId="{9A0CE698-F522-4CCE-80CE-ACFD868366FA}" destId="{93A3F77E-79FB-4C8D-9B66-F2453BFE90F8}" srcOrd="1" destOrd="0" presId="urn:microsoft.com/office/officeart/2005/8/layout/hierarchy3"/>
    <dgm:cxn modelId="{7BB6FA7B-4D09-4401-B464-D341812F655C}" type="presParOf" srcId="{F2008351-BE70-4786-9B49-A06201147245}" destId="{FA7C264D-AB7A-4DD5-9DB2-A859C8105EB7}" srcOrd="1" destOrd="0" presId="urn:microsoft.com/office/officeart/2005/8/layout/hierarchy3"/>
    <dgm:cxn modelId="{1911D5F0-C63C-4506-BE47-5F81DA788AD3}" type="presParOf" srcId="{FA7C264D-AB7A-4DD5-9DB2-A859C8105EB7}" destId="{21577809-BDB4-4F37-8A7E-07BC007556A8}" srcOrd="0" destOrd="0" presId="urn:microsoft.com/office/officeart/2005/8/layout/hierarchy3"/>
    <dgm:cxn modelId="{64B00C65-5A4D-4C2F-9EC5-11875EC28C21}" type="presParOf" srcId="{FA7C264D-AB7A-4DD5-9DB2-A859C8105EB7}" destId="{78484048-4A73-464F-B507-FA886522CA7F}" srcOrd="1" destOrd="0" presId="urn:microsoft.com/office/officeart/2005/8/layout/hierarchy3"/>
    <dgm:cxn modelId="{9285E9C2-1096-480F-A7F8-8DBCF411EB39}" type="presParOf" srcId="{FA7C264D-AB7A-4DD5-9DB2-A859C8105EB7}" destId="{51C25ADB-C530-489D-8C4D-47FB16B2499A}" srcOrd="2" destOrd="0" presId="urn:microsoft.com/office/officeart/2005/8/layout/hierarchy3"/>
    <dgm:cxn modelId="{AAF9C287-20F9-484E-A748-C6918B6BF5E1}" type="presParOf" srcId="{FA7C264D-AB7A-4DD5-9DB2-A859C8105EB7}" destId="{309880BF-9E6C-4AF6-9A97-EB71FEC8230B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46C1012-D1C6-4D9F-9F37-DCB67E6A2821}" type="doc">
      <dgm:prSet loTypeId="urn:microsoft.com/office/officeart/2008/layout/PictureStrips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46B738D6-B238-4049-AFFD-E2DB25E9F2C6}">
      <dgm:prSet custT="1"/>
      <dgm:spPr/>
      <dgm:t>
        <a:bodyPr>
          <a:scene3d>
            <a:camera prst="orthographicFront"/>
            <a:lightRig rig="threePt" dir="t"/>
          </a:scene3d>
          <a:sp3d extrusionH="57150">
            <a:extrusionClr>
              <a:schemeClr val="accent3">
                <a:lumMod val="75000"/>
              </a:schemeClr>
            </a:extrusionClr>
          </a:sp3d>
        </a:bodyPr>
        <a:lstStyle/>
        <a:p>
          <a:pPr algn="ctr"/>
          <a:r>
            <a:rPr lang="bg-BG" sz="1800" b="1" i="1" smtClean="0"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dist="38100" dir="2700000" algn="tl">
                  <a:srgbClr val="000000">
                    <a:alpha val="43137"/>
                  </a:srgbClr>
                </a:outerShdw>
                <a:reflection blurRad="38100" stA="89000" endPos="23000" dir="5400000" sy="-100000" algn="bl" rotWithShape="0"/>
              </a:effectLst>
            </a:rPr>
            <a:t>Финансово изпълнение на ОПОС 2014 - 2020 г. към 30.04.2018 г.</a:t>
          </a:r>
          <a:endParaRPr lang="en-US" sz="1800" b="1" i="1">
            <a:effectLst>
              <a:glow rad="139700">
                <a:schemeClr val="accent3">
                  <a:satMod val="175000"/>
                  <a:alpha val="40000"/>
                </a:schemeClr>
              </a:glow>
              <a:outerShdw dist="38100" dir="2700000" algn="tl">
                <a:srgbClr val="000000">
                  <a:alpha val="43137"/>
                </a:srgbClr>
              </a:outerShdw>
              <a:reflection blurRad="38100" stA="89000" endPos="23000" dir="5400000" sy="-100000" algn="bl" rotWithShape="0"/>
            </a:effectLst>
          </a:endParaRPr>
        </a:p>
      </dgm:t>
    </dgm:pt>
    <dgm:pt modelId="{0FFB1A82-58A0-4A6E-8971-A432C7721F9F}" type="parTrans" cxnId="{70D1BFC1-F9EB-41EE-9FF9-0612A9F99771}">
      <dgm:prSet/>
      <dgm:spPr/>
      <dgm:t>
        <a:bodyPr/>
        <a:lstStyle/>
        <a:p>
          <a:endParaRPr lang="en-US"/>
        </a:p>
      </dgm:t>
    </dgm:pt>
    <dgm:pt modelId="{1B641560-7EDE-4AF9-B453-217A017902D2}" type="sibTrans" cxnId="{70D1BFC1-F9EB-41EE-9FF9-0612A9F99771}">
      <dgm:prSet/>
      <dgm:spPr/>
      <dgm:t>
        <a:bodyPr/>
        <a:lstStyle/>
        <a:p>
          <a:endParaRPr lang="en-US"/>
        </a:p>
      </dgm:t>
    </dgm:pt>
    <dgm:pt modelId="{AC9B557C-8212-41EB-9E66-213869416F8F}" type="pres">
      <dgm:prSet presAssocID="{646C1012-D1C6-4D9F-9F37-DCB67E6A28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F6A734-810F-419A-8DF5-63D69986F899}" type="pres">
      <dgm:prSet presAssocID="{46B738D6-B238-4049-AFFD-E2DB25E9F2C6}" presName="composite" presStyleCnt="0"/>
      <dgm:spPr/>
    </dgm:pt>
    <dgm:pt modelId="{9FDFFD5C-50CD-46BE-B8C7-6E767037E152}" type="pres">
      <dgm:prSet presAssocID="{46B738D6-B238-4049-AFFD-E2DB25E9F2C6}" presName="rect1" presStyleLbl="trAlignAcc1" presStyleIdx="0" presStyleCnt="1" custScaleX="417143" custScaleY="127043" custLinFactNeighborX="458" custLinFactNeighborY="62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31DD91-9577-46BC-AE82-0E992ED9D7D9}" type="pres">
      <dgm:prSet presAssocID="{46B738D6-B238-4049-AFFD-E2DB25E9F2C6}" presName="rect2" presStyleLbl="fgImgPlace1" presStyleIdx="0" presStyleCnt="1" custScaleX="257566" custScaleY="139763" custLinFactX="-300000" custLinFactNeighborX="-384505" custLinFactNeighborY="2049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en-US"/>
        </a:p>
      </dgm:t>
    </dgm:pt>
  </dgm:ptLst>
  <dgm:cxnLst>
    <dgm:cxn modelId="{1893B87B-EB1F-4A0A-A022-B8003B997ACB}" type="presOf" srcId="{46B738D6-B238-4049-AFFD-E2DB25E9F2C6}" destId="{9FDFFD5C-50CD-46BE-B8C7-6E767037E152}" srcOrd="0" destOrd="0" presId="urn:microsoft.com/office/officeart/2008/layout/PictureStrips"/>
    <dgm:cxn modelId="{70D1BFC1-F9EB-41EE-9FF9-0612A9F99771}" srcId="{646C1012-D1C6-4D9F-9F37-DCB67E6A2821}" destId="{46B738D6-B238-4049-AFFD-E2DB25E9F2C6}" srcOrd="0" destOrd="0" parTransId="{0FFB1A82-58A0-4A6E-8971-A432C7721F9F}" sibTransId="{1B641560-7EDE-4AF9-B453-217A017902D2}"/>
    <dgm:cxn modelId="{F21B67BB-8862-451B-B035-8CE7DFDE3D3F}" type="presOf" srcId="{646C1012-D1C6-4D9F-9F37-DCB67E6A2821}" destId="{AC9B557C-8212-41EB-9E66-213869416F8F}" srcOrd="0" destOrd="0" presId="urn:microsoft.com/office/officeart/2008/layout/PictureStrips"/>
    <dgm:cxn modelId="{7087C90A-038E-41BF-891E-9954F83A8EBA}" type="presParOf" srcId="{AC9B557C-8212-41EB-9E66-213869416F8F}" destId="{AEF6A734-810F-419A-8DF5-63D69986F899}" srcOrd="0" destOrd="0" presId="urn:microsoft.com/office/officeart/2008/layout/PictureStrips"/>
    <dgm:cxn modelId="{0C32187F-9926-4058-B323-DF4F147FDB16}" type="presParOf" srcId="{AEF6A734-810F-419A-8DF5-63D69986F899}" destId="{9FDFFD5C-50CD-46BE-B8C7-6E767037E152}" srcOrd="0" destOrd="0" presId="urn:microsoft.com/office/officeart/2008/layout/PictureStrips"/>
    <dgm:cxn modelId="{DD0489EA-EB05-4D52-AD30-EFA1FBF0010D}" type="presParOf" srcId="{AEF6A734-810F-419A-8DF5-63D69986F899}" destId="{9C31DD91-9577-46BC-AE82-0E992ED9D7D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46C1012-D1C6-4D9F-9F37-DCB67E6A2821}" type="doc">
      <dgm:prSet loTypeId="urn:microsoft.com/office/officeart/2008/layout/PictureStrips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0CED6B8C-68B4-484D-8691-4525217BD362}">
      <dgm:prSet custT="1"/>
      <dgm:spPr/>
      <dgm:t>
        <a:bodyPr>
          <a:scene3d>
            <a:camera prst="orthographicFront"/>
            <a:lightRig rig="threePt" dir="t"/>
          </a:scene3d>
          <a:sp3d extrusionH="57150" contourW="12700" prstMaterial="dkEdge">
            <a:extrusionClr>
              <a:schemeClr val="accent3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a:bodyPr>
        <a:lstStyle/>
        <a:p>
          <a:pPr algn="ctr" rtl="0"/>
          <a:r>
            <a:rPr lang="bg-BG" sz="1800" b="1" i="1" smtClean="0">
              <a:effectLst>
                <a:glow rad="228600">
                  <a:srgbClr val="92D050">
                    <a:alpha val="40000"/>
                  </a:srgbClr>
                </a:glow>
                <a:outerShdw blurRad="431800" dist="190500" dir="6240000" algn="tl">
                  <a:srgbClr val="000000">
                    <a:alpha val="43137"/>
                  </a:srgbClr>
                </a:outerShdw>
                <a:reflection blurRad="38100" stA="55000" endA="300" endPos="45500" dir="5400000" sy="-100000" algn="bl" rotWithShape="0"/>
              </a:effectLst>
            </a:rPr>
            <a:t>Какво предстои ?</a:t>
          </a:r>
          <a:endParaRPr lang="en-US" sz="1800" b="1" i="1">
            <a:effectLst>
              <a:glow rad="228600">
                <a:srgbClr val="92D050">
                  <a:alpha val="40000"/>
                </a:srgbClr>
              </a:glow>
              <a:outerShdw blurRad="431800" dist="190500" dir="6240000" algn="tl">
                <a:srgbClr val="000000">
                  <a:alpha val="43137"/>
                </a:srgbClr>
              </a:outerShdw>
              <a:reflection blurRad="38100" stA="55000" endA="300" endPos="45500" dir="5400000" sy="-100000" algn="bl" rotWithShape="0"/>
            </a:effectLst>
          </a:endParaRPr>
        </a:p>
      </dgm:t>
    </dgm:pt>
    <dgm:pt modelId="{2DCF88E7-60DE-402F-B718-68BAF44DBBB1}" type="parTrans" cxnId="{43A25E55-1E69-4CDA-A65F-8B5FEB8FFDAC}">
      <dgm:prSet/>
      <dgm:spPr/>
      <dgm:t>
        <a:bodyPr/>
        <a:lstStyle/>
        <a:p>
          <a:endParaRPr lang="en-US"/>
        </a:p>
      </dgm:t>
    </dgm:pt>
    <dgm:pt modelId="{F0F22F52-0D11-4BDB-B2B4-5D9C06285893}" type="sibTrans" cxnId="{43A25E55-1E69-4CDA-A65F-8B5FEB8FFDAC}">
      <dgm:prSet/>
      <dgm:spPr/>
      <dgm:t>
        <a:bodyPr/>
        <a:lstStyle/>
        <a:p>
          <a:endParaRPr lang="en-US"/>
        </a:p>
      </dgm:t>
    </dgm:pt>
    <dgm:pt modelId="{AC9B557C-8212-41EB-9E66-213869416F8F}" type="pres">
      <dgm:prSet presAssocID="{646C1012-D1C6-4D9F-9F37-DCB67E6A28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50219A-3BF8-4C4C-85BB-F99B9E9E73BA}" type="pres">
      <dgm:prSet presAssocID="{0CED6B8C-68B4-484D-8691-4525217BD362}" presName="composite" presStyleCnt="0"/>
      <dgm:spPr/>
    </dgm:pt>
    <dgm:pt modelId="{14E814EC-0479-461B-AF8F-EBC0552FD026}" type="pres">
      <dgm:prSet presAssocID="{0CED6B8C-68B4-484D-8691-4525217BD362}" presName="rect1" presStyleLbl="trAlignAcc1" presStyleIdx="0" presStyleCnt="1" custScaleX="281433" custScaleY="49709" custLinFactNeighborX="-52869" custLinFactNeighborY="-118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457DCD-758F-4CF3-B434-ADB9FF1CEE69}" type="pres">
      <dgm:prSet presAssocID="{0CED6B8C-68B4-484D-8691-4525217BD362}" presName="rect2" presStyleLbl="fgImgPlace1" presStyleIdx="0" presStyleCnt="1" custScaleX="228498" custScaleY="109478" custLinFactX="-156333" custLinFactNeighborX="-200000" custLinFactNeighborY="-158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  <dgm:t>
        <a:bodyPr/>
        <a:lstStyle/>
        <a:p>
          <a:endParaRPr lang="en-US"/>
        </a:p>
      </dgm:t>
    </dgm:pt>
  </dgm:ptLst>
  <dgm:cxnLst>
    <dgm:cxn modelId="{DC814652-4FF3-4229-A857-A8BF9D1E941D}" type="presOf" srcId="{0CED6B8C-68B4-484D-8691-4525217BD362}" destId="{14E814EC-0479-461B-AF8F-EBC0552FD026}" srcOrd="0" destOrd="0" presId="urn:microsoft.com/office/officeart/2008/layout/PictureStrips"/>
    <dgm:cxn modelId="{CB50DBB2-BA76-4452-8A91-FFF293FF0DD1}" type="presOf" srcId="{646C1012-D1C6-4D9F-9F37-DCB67E6A2821}" destId="{AC9B557C-8212-41EB-9E66-213869416F8F}" srcOrd="0" destOrd="0" presId="urn:microsoft.com/office/officeart/2008/layout/PictureStrips"/>
    <dgm:cxn modelId="{43A25E55-1E69-4CDA-A65F-8B5FEB8FFDAC}" srcId="{646C1012-D1C6-4D9F-9F37-DCB67E6A2821}" destId="{0CED6B8C-68B4-484D-8691-4525217BD362}" srcOrd="0" destOrd="0" parTransId="{2DCF88E7-60DE-402F-B718-68BAF44DBBB1}" sibTransId="{F0F22F52-0D11-4BDB-B2B4-5D9C06285893}"/>
    <dgm:cxn modelId="{EEBF9DFF-BB9C-472F-868D-C09B4107B17C}" type="presParOf" srcId="{AC9B557C-8212-41EB-9E66-213869416F8F}" destId="{0950219A-3BF8-4C4C-85BB-F99B9E9E73BA}" srcOrd="0" destOrd="0" presId="urn:microsoft.com/office/officeart/2008/layout/PictureStrips"/>
    <dgm:cxn modelId="{4B2486E0-D293-438E-A674-FFE11EA2DC00}" type="presParOf" srcId="{0950219A-3BF8-4C4C-85BB-F99B9E9E73BA}" destId="{14E814EC-0479-461B-AF8F-EBC0552FD026}" srcOrd="0" destOrd="0" presId="urn:microsoft.com/office/officeart/2008/layout/PictureStrips"/>
    <dgm:cxn modelId="{ED9869F0-6D53-4818-94AB-0F431919842D}" type="presParOf" srcId="{0950219A-3BF8-4C4C-85BB-F99B9E9E73BA}" destId="{1D457DCD-758F-4CF3-B434-ADB9FF1CEE6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6C1012-D1C6-4D9F-9F37-DCB67E6A2821}" type="doc">
      <dgm:prSet loTypeId="urn:microsoft.com/office/officeart/2008/layout/PictureStrips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0CED6B8C-68B4-484D-8691-4525217BD362}">
      <dgm:prSet custT="1"/>
      <dgm:spPr/>
      <dgm:t>
        <a:bodyPr>
          <a:scene3d>
            <a:camera prst="orthographicFront"/>
            <a:lightRig rig="threePt" dir="t"/>
          </a:scene3d>
          <a:sp3d extrusionH="57150" contourW="12700" prstMaterial="dkEdge">
            <a:extrusionClr>
              <a:schemeClr val="accent3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a:bodyPr>
        <a:lstStyle/>
        <a:p>
          <a:pPr algn="ctr" rtl="0"/>
          <a:r>
            <a:rPr lang="bg-BG" sz="1800" b="1" i="1" smtClean="0">
              <a:effectLst>
                <a:glow rad="228600">
                  <a:srgbClr val="92D050">
                    <a:alpha val="40000"/>
                  </a:srgbClr>
                </a:glow>
                <a:outerShdw blurRad="431800" dist="190500" dir="6240000" algn="tl">
                  <a:srgbClr val="000000">
                    <a:alpha val="43137"/>
                  </a:srgbClr>
                </a:outerShdw>
                <a:reflection blurRad="38100" stA="55000" endA="300" endPos="45500" dir="5400000" sy="-100000" algn="bl" rotWithShape="0"/>
              </a:effectLst>
            </a:rPr>
            <a:t>Какво постигнахме през 2017 г. ?</a:t>
          </a:r>
          <a:endParaRPr lang="en-US" sz="1800" b="1" i="1">
            <a:effectLst>
              <a:glow rad="228600">
                <a:srgbClr val="92D050">
                  <a:alpha val="40000"/>
                </a:srgbClr>
              </a:glow>
              <a:outerShdw blurRad="431800" dist="190500" dir="6240000" algn="tl">
                <a:srgbClr val="000000">
                  <a:alpha val="43137"/>
                </a:srgbClr>
              </a:outerShdw>
              <a:reflection blurRad="38100" stA="55000" endA="300" endPos="45500" dir="5400000" sy="-100000" algn="bl" rotWithShape="0"/>
            </a:effectLst>
          </a:endParaRPr>
        </a:p>
      </dgm:t>
    </dgm:pt>
    <dgm:pt modelId="{2DCF88E7-60DE-402F-B718-68BAF44DBBB1}" type="parTrans" cxnId="{43A25E55-1E69-4CDA-A65F-8B5FEB8FFDAC}">
      <dgm:prSet/>
      <dgm:spPr/>
      <dgm:t>
        <a:bodyPr/>
        <a:lstStyle/>
        <a:p>
          <a:endParaRPr lang="en-US"/>
        </a:p>
      </dgm:t>
    </dgm:pt>
    <dgm:pt modelId="{F0F22F52-0D11-4BDB-B2B4-5D9C06285893}" type="sibTrans" cxnId="{43A25E55-1E69-4CDA-A65F-8B5FEB8FFDAC}">
      <dgm:prSet/>
      <dgm:spPr/>
      <dgm:t>
        <a:bodyPr/>
        <a:lstStyle/>
        <a:p>
          <a:endParaRPr lang="en-US"/>
        </a:p>
      </dgm:t>
    </dgm:pt>
    <dgm:pt modelId="{AC9B557C-8212-41EB-9E66-213869416F8F}" type="pres">
      <dgm:prSet presAssocID="{646C1012-D1C6-4D9F-9F37-DCB67E6A28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50219A-3BF8-4C4C-85BB-F99B9E9E73BA}" type="pres">
      <dgm:prSet presAssocID="{0CED6B8C-68B4-484D-8691-4525217BD362}" presName="composite" presStyleCnt="0"/>
      <dgm:spPr/>
    </dgm:pt>
    <dgm:pt modelId="{14E814EC-0479-461B-AF8F-EBC0552FD026}" type="pres">
      <dgm:prSet presAssocID="{0CED6B8C-68B4-484D-8691-4525217BD362}" presName="rect1" presStyleLbl="trAlignAcc1" presStyleIdx="0" presStyleCnt="1" custScaleX="205822" custScaleY="49709" custLinFactNeighborX="-1943" custLinFactNeighborY="-196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457DCD-758F-4CF3-B434-ADB9FF1CEE69}" type="pres">
      <dgm:prSet presAssocID="{0CED6B8C-68B4-484D-8691-4525217BD362}" presName="rect2" presStyleLbl="fgImgPlace1" presStyleIdx="0" presStyleCnt="1" custScaleX="142812" custScaleY="102201" custLinFactX="-100000" custLinFactNeighborX="-115984" custLinFactNeighborY="-2730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</dgm:ptLst>
  <dgm:cxnLst>
    <dgm:cxn modelId="{C3192AAB-8BF8-40CA-9498-2988CEAEFE1A}" type="presOf" srcId="{646C1012-D1C6-4D9F-9F37-DCB67E6A2821}" destId="{AC9B557C-8212-41EB-9E66-213869416F8F}" srcOrd="0" destOrd="0" presId="urn:microsoft.com/office/officeart/2008/layout/PictureStrips"/>
    <dgm:cxn modelId="{43A25E55-1E69-4CDA-A65F-8B5FEB8FFDAC}" srcId="{646C1012-D1C6-4D9F-9F37-DCB67E6A2821}" destId="{0CED6B8C-68B4-484D-8691-4525217BD362}" srcOrd="0" destOrd="0" parTransId="{2DCF88E7-60DE-402F-B718-68BAF44DBBB1}" sibTransId="{F0F22F52-0D11-4BDB-B2B4-5D9C06285893}"/>
    <dgm:cxn modelId="{391F3E49-88FD-47F6-84DF-BAD0D7473EFC}" type="presOf" srcId="{0CED6B8C-68B4-484D-8691-4525217BD362}" destId="{14E814EC-0479-461B-AF8F-EBC0552FD026}" srcOrd="0" destOrd="0" presId="urn:microsoft.com/office/officeart/2008/layout/PictureStrips"/>
    <dgm:cxn modelId="{55918318-DC96-4E16-B4C7-8E38921CD819}" type="presParOf" srcId="{AC9B557C-8212-41EB-9E66-213869416F8F}" destId="{0950219A-3BF8-4C4C-85BB-F99B9E9E73BA}" srcOrd="0" destOrd="0" presId="urn:microsoft.com/office/officeart/2008/layout/PictureStrips"/>
    <dgm:cxn modelId="{EEFB8F04-0167-4BBE-8425-477DE3E163D1}" type="presParOf" srcId="{0950219A-3BF8-4C4C-85BB-F99B9E9E73BA}" destId="{14E814EC-0479-461B-AF8F-EBC0552FD026}" srcOrd="0" destOrd="0" presId="urn:microsoft.com/office/officeart/2008/layout/PictureStrips"/>
    <dgm:cxn modelId="{658F9733-6E70-4B6A-90FC-9210F212A36A}" type="presParOf" srcId="{0950219A-3BF8-4C4C-85BB-F99B9E9E73BA}" destId="{1D457DCD-758F-4CF3-B434-ADB9FF1CEE6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46C1012-D1C6-4D9F-9F37-DCB67E6A2821}" type="doc">
      <dgm:prSet loTypeId="urn:microsoft.com/office/officeart/2008/layout/PictureStrips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0CED6B8C-68B4-484D-8691-4525217BD362}">
      <dgm:prSet custT="1"/>
      <dgm:spPr/>
      <dgm:t>
        <a:bodyPr>
          <a:scene3d>
            <a:camera prst="orthographicFront"/>
            <a:lightRig rig="threePt" dir="t"/>
          </a:scene3d>
          <a:sp3d extrusionH="57150" contourW="12700" prstMaterial="dkEdge">
            <a:extrusionClr>
              <a:schemeClr val="accent3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a:bodyPr>
        <a:lstStyle/>
        <a:p>
          <a:pPr algn="ctr" rtl="0"/>
          <a:r>
            <a:rPr lang="bg-BG" sz="1800" b="1" i="1" smtClean="0">
              <a:effectLst>
                <a:glow rad="228600">
                  <a:srgbClr val="92D050">
                    <a:alpha val="40000"/>
                  </a:srgbClr>
                </a:glow>
                <a:outerShdw blurRad="431800" dist="190500" dir="6240000" algn="tl">
                  <a:srgbClr val="000000">
                    <a:alpha val="43137"/>
                  </a:srgbClr>
                </a:outerShdw>
                <a:reflection blurRad="38100" stA="55000" endA="300" endPos="45500" dir="5400000" sy="-100000" algn="bl" rotWithShape="0"/>
              </a:effectLst>
            </a:rPr>
            <a:t>Какво постигнахме през 2017 г. ?</a:t>
          </a:r>
          <a:endParaRPr lang="en-US" sz="1800" b="1" i="1">
            <a:effectLst>
              <a:glow rad="228600">
                <a:srgbClr val="92D050">
                  <a:alpha val="40000"/>
                </a:srgbClr>
              </a:glow>
              <a:outerShdw blurRad="431800" dist="190500" dir="6240000" algn="tl">
                <a:srgbClr val="000000">
                  <a:alpha val="43137"/>
                </a:srgbClr>
              </a:outerShdw>
              <a:reflection blurRad="38100" stA="55000" endA="300" endPos="45500" dir="5400000" sy="-100000" algn="bl" rotWithShape="0"/>
            </a:effectLst>
          </a:endParaRPr>
        </a:p>
      </dgm:t>
    </dgm:pt>
    <dgm:pt modelId="{2DCF88E7-60DE-402F-B718-68BAF44DBBB1}" type="parTrans" cxnId="{43A25E55-1E69-4CDA-A65F-8B5FEB8FFDAC}">
      <dgm:prSet/>
      <dgm:spPr/>
      <dgm:t>
        <a:bodyPr/>
        <a:lstStyle/>
        <a:p>
          <a:endParaRPr lang="en-US"/>
        </a:p>
      </dgm:t>
    </dgm:pt>
    <dgm:pt modelId="{F0F22F52-0D11-4BDB-B2B4-5D9C06285893}" type="sibTrans" cxnId="{43A25E55-1E69-4CDA-A65F-8B5FEB8FFDAC}">
      <dgm:prSet/>
      <dgm:spPr/>
      <dgm:t>
        <a:bodyPr/>
        <a:lstStyle/>
        <a:p>
          <a:endParaRPr lang="en-US"/>
        </a:p>
      </dgm:t>
    </dgm:pt>
    <dgm:pt modelId="{AC9B557C-8212-41EB-9E66-213869416F8F}" type="pres">
      <dgm:prSet presAssocID="{646C1012-D1C6-4D9F-9F37-DCB67E6A28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50219A-3BF8-4C4C-85BB-F99B9E9E73BA}" type="pres">
      <dgm:prSet presAssocID="{0CED6B8C-68B4-484D-8691-4525217BD362}" presName="composite" presStyleCnt="0"/>
      <dgm:spPr/>
    </dgm:pt>
    <dgm:pt modelId="{14E814EC-0479-461B-AF8F-EBC0552FD026}" type="pres">
      <dgm:prSet presAssocID="{0CED6B8C-68B4-484D-8691-4525217BD362}" presName="rect1" presStyleLbl="trAlignAcc1" presStyleIdx="0" presStyleCnt="1" custScaleX="286173" custScaleY="105277" custLinFactNeighborX="-1943" custLinFactNeighborY="-196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457DCD-758F-4CF3-B434-ADB9FF1CEE69}" type="pres">
      <dgm:prSet presAssocID="{0CED6B8C-68B4-484D-8691-4525217BD362}" presName="rect2" presStyleLbl="fgImgPlace1" presStyleIdx="0" presStyleCnt="1" custScaleX="158167" custScaleY="109478" custLinFactX="-210956" custLinFactNeighborX="-300000" custLinFactNeighborY="-1037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</dgm:ptLst>
  <dgm:cxnLst>
    <dgm:cxn modelId="{BBE6358A-DA14-4B70-8162-5E43AF3117DF}" type="presOf" srcId="{646C1012-D1C6-4D9F-9F37-DCB67E6A2821}" destId="{AC9B557C-8212-41EB-9E66-213869416F8F}" srcOrd="0" destOrd="0" presId="urn:microsoft.com/office/officeart/2008/layout/PictureStrips"/>
    <dgm:cxn modelId="{43A25E55-1E69-4CDA-A65F-8B5FEB8FFDAC}" srcId="{646C1012-D1C6-4D9F-9F37-DCB67E6A2821}" destId="{0CED6B8C-68B4-484D-8691-4525217BD362}" srcOrd="0" destOrd="0" parTransId="{2DCF88E7-60DE-402F-B718-68BAF44DBBB1}" sibTransId="{F0F22F52-0D11-4BDB-B2B4-5D9C06285893}"/>
    <dgm:cxn modelId="{048FEADD-4E57-479F-8C5B-ACE289D29803}" type="presOf" srcId="{0CED6B8C-68B4-484D-8691-4525217BD362}" destId="{14E814EC-0479-461B-AF8F-EBC0552FD026}" srcOrd="0" destOrd="0" presId="urn:microsoft.com/office/officeart/2008/layout/PictureStrips"/>
    <dgm:cxn modelId="{C6B5C2FD-5E3C-4BD9-9417-E7429E10B24D}" type="presParOf" srcId="{AC9B557C-8212-41EB-9E66-213869416F8F}" destId="{0950219A-3BF8-4C4C-85BB-F99B9E9E73BA}" srcOrd="0" destOrd="0" presId="urn:microsoft.com/office/officeart/2008/layout/PictureStrips"/>
    <dgm:cxn modelId="{449AC215-7DC3-4F35-84A9-23AD07B2A1F0}" type="presParOf" srcId="{0950219A-3BF8-4C4C-85BB-F99B9E9E73BA}" destId="{14E814EC-0479-461B-AF8F-EBC0552FD026}" srcOrd="0" destOrd="0" presId="urn:microsoft.com/office/officeart/2008/layout/PictureStrips"/>
    <dgm:cxn modelId="{96CBDB88-E7EF-4B6F-A7FE-4D7C6903D37A}" type="presParOf" srcId="{0950219A-3BF8-4C4C-85BB-F99B9E9E73BA}" destId="{1D457DCD-758F-4CF3-B434-ADB9FF1CEE6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46C1012-D1C6-4D9F-9F37-DCB67E6A2821}" type="doc">
      <dgm:prSet loTypeId="urn:microsoft.com/office/officeart/2008/layout/PictureStrips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0CED6B8C-68B4-484D-8691-4525217BD362}">
      <dgm:prSet custT="1"/>
      <dgm:spPr/>
      <dgm:t>
        <a:bodyPr>
          <a:scene3d>
            <a:camera prst="orthographicFront"/>
            <a:lightRig rig="threePt" dir="t"/>
          </a:scene3d>
          <a:sp3d extrusionH="57150" contourW="12700" prstMaterial="dkEdge">
            <a:extrusionClr>
              <a:schemeClr val="accent3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a:bodyPr>
        <a:lstStyle/>
        <a:p>
          <a:pPr algn="ctr" rtl="0"/>
          <a:r>
            <a:rPr lang="bg-BG" sz="1800" b="1" i="1" smtClean="0">
              <a:effectLst>
                <a:glow rad="228600">
                  <a:srgbClr val="92D050">
                    <a:alpha val="40000"/>
                  </a:srgbClr>
                </a:glow>
                <a:outerShdw blurRad="431800" dist="190500" dir="6240000" algn="tl">
                  <a:srgbClr val="000000">
                    <a:alpha val="43137"/>
                  </a:srgbClr>
                </a:outerShdw>
                <a:reflection blurRad="38100" stA="55000" endA="300" endPos="45500" dir="5400000" sy="-100000" algn="bl" rotWithShape="0"/>
              </a:effectLst>
            </a:rPr>
            <a:t>Какво постигнахме през 2017 г. ?</a:t>
          </a:r>
          <a:endParaRPr lang="en-US" sz="1800" b="1" i="1">
            <a:effectLst>
              <a:glow rad="228600">
                <a:srgbClr val="92D050">
                  <a:alpha val="40000"/>
                </a:srgbClr>
              </a:glow>
              <a:outerShdw blurRad="431800" dist="190500" dir="6240000" algn="tl">
                <a:srgbClr val="000000">
                  <a:alpha val="43137"/>
                </a:srgbClr>
              </a:outerShdw>
              <a:reflection blurRad="38100" stA="55000" endA="300" endPos="45500" dir="5400000" sy="-100000" algn="bl" rotWithShape="0"/>
            </a:effectLst>
          </a:endParaRPr>
        </a:p>
      </dgm:t>
    </dgm:pt>
    <dgm:pt modelId="{2DCF88E7-60DE-402F-B718-68BAF44DBBB1}" type="parTrans" cxnId="{43A25E55-1E69-4CDA-A65F-8B5FEB8FFDAC}">
      <dgm:prSet/>
      <dgm:spPr/>
      <dgm:t>
        <a:bodyPr/>
        <a:lstStyle/>
        <a:p>
          <a:endParaRPr lang="en-US"/>
        </a:p>
      </dgm:t>
    </dgm:pt>
    <dgm:pt modelId="{F0F22F52-0D11-4BDB-B2B4-5D9C06285893}" type="sibTrans" cxnId="{43A25E55-1E69-4CDA-A65F-8B5FEB8FFDAC}">
      <dgm:prSet/>
      <dgm:spPr/>
      <dgm:t>
        <a:bodyPr/>
        <a:lstStyle/>
        <a:p>
          <a:endParaRPr lang="en-US"/>
        </a:p>
      </dgm:t>
    </dgm:pt>
    <dgm:pt modelId="{AC9B557C-8212-41EB-9E66-213869416F8F}" type="pres">
      <dgm:prSet presAssocID="{646C1012-D1C6-4D9F-9F37-DCB67E6A28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50219A-3BF8-4C4C-85BB-F99B9E9E73BA}" type="pres">
      <dgm:prSet presAssocID="{0CED6B8C-68B4-484D-8691-4525217BD362}" presName="composite" presStyleCnt="0"/>
      <dgm:spPr/>
    </dgm:pt>
    <dgm:pt modelId="{14E814EC-0479-461B-AF8F-EBC0552FD026}" type="pres">
      <dgm:prSet presAssocID="{0CED6B8C-68B4-484D-8691-4525217BD362}" presName="rect1" presStyleLbl="trAlignAcc1" presStyleIdx="0" presStyleCnt="1" custScaleX="242835" custScaleY="49709" custLinFactNeighborX="-1943" custLinFactNeighborY="-196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457DCD-758F-4CF3-B434-ADB9FF1CEE69}" type="pres">
      <dgm:prSet presAssocID="{0CED6B8C-68B4-484D-8691-4525217BD362}" presName="rect2" presStyleLbl="fgImgPlace1" presStyleIdx="0" presStyleCnt="1" custScaleX="124407" custScaleY="102201" custLinFactX="-158619" custLinFactNeighborX="-200000" custLinFactNeighborY="-735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</dgm:ptLst>
  <dgm:cxnLst>
    <dgm:cxn modelId="{9C6CB5C9-A7BA-4634-8140-BF6BBB1A457A}" type="presOf" srcId="{646C1012-D1C6-4D9F-9F37-DCB67E6A2821}" destId="{AC9B557C-8212-41EB-9E66-213869416F8F}" srcOrd="0" destOrd="0" presId="urn:microsoft.com/office/officeart/2008/layout/PictureStrips"/>
    <dgm:cxn modelId="{F5CCCD31-38BF-4AF8-9DDC-F0004361B439}" type="presOf" srcId="{0CED6B8C-68B4-484D-8691-4525217BD362}" destId="{14E814EC-0479-461B-AF8F-EBC0552FD026}" srcOrd="0" destOrd="0" presId="urn:microsoft.com/office/officeart/2008/layout/PictureStrips"/>
    <dgm:cxn modelId="{43A25E55-1E69-4CDA-A65F-8B5FEB8FFDAC}" srcId="{646C1012-D1C6-4D9F-9F37-DCB67E6A2821}" destId="{0CED6B8C-68B4-484D-8691-4525217BD362}" srcOrd="0" destOrd="0" parTransId="{2DCF88E7-60DE-402F-B718-68BAF44DBBB1}" sibTransId="{F0F22F52-0D11-4BDB-B2B4-5D9C06285893}"/>
    <dgm:cxn modelId="{4180325D-5891-4FE7-A3F8-35BE788974B2}" type="presParOf" srcId="{AC9B557C-8212-41EB-9E66-213869416F8F}" destId="{0950219A-3BF8-4C4C-85BB-F99B9E9E73BA}" srcOrd="0" destOrd="0" presId="urn:microsoft.com/office/officeart/2008/layout/PictureStrips"/>
    <dgm:cxn modelId="{F056A3F2-7FAF-4577-A234-7EA7717AE370}" type="presParOf" srcId="{0950219A-3BF8-4C4C-85BB-F99B9E9E73BA}" destId="{14E814EC-0479-461B-AF8F-EBC0552FD026}" srcOrd="0" destOrd="0" presId="urn:microsoft.com/office/officeart/2008/layout/PictureStrips"/>
    <dgm:cxn modelId="{262EDDCD-58BE-4467-A0B1-B47F77515C0D}" type="presParOf" srcId="{0950219A-3BF8-4C4C-85BB-F99B9E9E73BA}" destId="{1D457DCD-758F-4CF3-B434-ADB9FF1CEE6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46C1012-D1C6-4D9F-9F37-DCB67E6A2821}" type="doc">
      <dgm:prSet loTypeId="urn:microsoft.com/office/officeart/2008/layout/PictureStrips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0CED6B8C-68B4-484D-8691-4525217BD362}">
      <dgm:prSet custT="1"/>
      <dgm:spPr/>
      <dgm:t>
        <a:bodyPr>
          <a:scene3d>
            <a:camera prst="orthographicFront"/>
            <a:lightRig rig="threePt" dir="t"/>
          </a:scene3d>
          <a:sp3d extrusionH="57150" contourW="12700" prstMaterial="dkEdge">
            <a:extrusionClr>
              <a:schemeClr val="accent3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a:bodyPr>
        <a:lstStyle/>
        <a:p>
          <a:pPr algn="ctr" rtl="0"/>
          <a:r>
            <a:rPr lang="bg-BG" sz="1800" b="1" i="1" smtClean="0">
              <a:effectLst>
                <a:glow rad="228600">
                  <a:srgbClr val="92D050">
                    <a:alpha val="40000"/>
                  </a:srgbClr>
                </a:glow>
                <a:outerShdw blurRad="431800" dist="190500" dir="6240000" algn="tl">
                  <a:srgbClr val="000000">
                    <a:alpha val="43137"/>
                  </a:srgbClr>
                </a:outerShdw>
                <a:reflection blurRad="38100" stA="55000" endA="300" endPos="45500" dir="5400000" sy="-100000" algn="bl" rotWithShape="0"/>
              </a:effectLst>
            </a:rPr>
            <a:t>Какво постигнахме през 2017 г. ?</a:t>
          </a:r>
          <a:endParaRPr lang="en-US" sz="1800" b="1" i="1">
            <a:effectLst>
              <a:glow rad="228600">
                <a:srgbClr val="92D050">
                  <a:alpha val="40000"/>
                </a:srgbClr>
              </a:glow>
              <a:outerShdw blurRad="431800" dist="190500" dir="6240000" algn="tl">
                <a:srgbClr val="000000">
                  <a:alpha val="43137"/>
                </a:srgbClr>
              </a:outerShdw>
              <a:reflection blurRad="38100" stA="55000" endA="300" endPos="45500" dir="5400000" sy="-100000" algn="bl" rotWithShape="0"/>
            </a:effectLst>
          </a:endParaRPr>
        </a:p>
      </dgm:t>
    </dgm:pt>
    <dgm:pt modelId="{2DCF88E7-60DE-402F-B718-68BAF44DBBB1}" type="parTrans" cxnId="{43A25E55-1E69-4CDA-A65F-8B5FEB8FFDAC}">
      <dgm:prSet/>
      <dgm:spPr/>
      <dgm:t>
        <a:bodyPr/>
        <a:lstStyle/>
        <a:p>
          <a:endParaRPr lang="en-US"/>
        </a:p>
      </dgm:t>
    </dgm:pt>
    <dgm:pt modelId="{F0F22F52-0D11-4BDB-B2B4-5D9C06285893}" type="sibTrans" cxnId="{43A25E55-1E69-4CDA-A65F-8B5FEB8FFDAC}">
      <dgm:prSet/>
      <dgm:spPr/>
      <dgm:t>
        <a:bodyPr/>
        <a:lstStyle/>
        <a:p>
          <a:endParaRPr lang="en-US"/>
        </a:p>
      </dgm:t>
    </dgm:pt>
    <dgm:pt modelId="{AC9B557C-8212-41EB-9E66-213869416F8F}" type="pres">
      <dgm:prSet presAssocID="{646C1012-D1C6-4D9F-9F37-DCB67E6A28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50219A-3BF8-4C4C-85BB-F99B9E9E73BA}" type="pres">
      <dgm:prSet presAssocID="{0CED6B8C-68B4-484D-8691-4525217BD362}" presName="composite" presStyleCnt="0"/>
      <dgm:spPr/>
    </dgm:pt>
    <dgm:pt modelId="{14E814EC-0479-461B-AF8F-EBC0552FD026}" type="pres">
      <dgm:prSet presAssocID="{0CED6B8C-68B4-484D-8691-4525217BD362}" presName="rect1" presStyleLbl="trAlignAcc1" presStyleIdx="0" presStyleCnt="1" custScaleX="242835" custScaleY="49709" custLinFactNeighborX="-1943" custLinFactNeighborY="-196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457DCD-758F-4CF3-B434-ADB9FF1CEE69}" type="pres">
      <dgm:prSet presAssocID="{0CED6B8C-68B4-484D-8691-4525217BD362}" presName="rect2" presStyleLbl="fgImgPlace1" presStyleIdx="0" presStyleCnt="1" custScaleX="124407" custScaleY="102201" custLinFactX="-158619" custLinFactNeighborX="-200000" custLinFactNeighborY="-735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</dgm:ptLst>
  <dgm:cxnLst>
    <dgm:cxn modelId="{9FF1B9B4-CC26-4F12-8494-5F9367319320}" type="presOf" srcId="{646C1012-D1C6-4D9F-9F37-DCB67E6A2821}" destId="{AC9B557C-8212-41EB-9E66-213869416F8F}" srcOrd="0" destOrd="0" presId="urn:microsoft.com/office/officeart/2008/layout/PictureStrips"/>
    <dgm:cxn modelId="{F1264E8A-72BF-4269-BC27-054CA6DC83D8}" type="presOf" srcId="{0CED6B8C-68B4-484D-8691-4525217BD362}" destId="{14E814EC-0479-461B-AF8F-EBC0552FD026}" srcOrd="0" destOrd="0" presId="urn:microsoft.com/office/officeart/2008/layout/PictureStrips"/>
    <dgm:cxn modelId="{43A25E55-1E69-4CDA-A65F-8B5FEB8FFDAC}" srcId="{646C1012-D1C6-4D9F-9F37-DCB67E6A2821}" destId="{0CED6B8C-68B4-484D-8691-4525217BD362}" srcOrd="0" destOrd="0" parTransId="{2DCF88E7-60DE-402F-B718-68BAF44DBBB1}" sibTransId="{F0F22F52-0D11-4BDB-B2B4-5D9C06285893}"/>
    <dgm:cxn modelId="{AF8EF907-A741-4BF8-BC0D-72037299B086}" type="presParOf" srcId="{AC9B557C-8212-41EB-9E66-213869416F8F}" destId="{0950219A-3BF8-4C4C-85BB-F99B9E9E73BA}" srcOrd="0" destOrd="0" presId="urn:microsoft.com/office/officeart/2008/layout/PictureStrips"/>
    <dgm:cxn modelId="{65D1935C-0664-468B-9CEB-552BF4389F4B}" type="presParOf" srcId="{0950219A-3BF8-4C4C-85BB-F99B9E9E73BA}" destId="{14E814EC-0479-461B-AF8F-EBC0552FD026}" srcOrd="0" destOrd="0" presId="urn:microsoft.com/office/officeart/2008/layout/PictureStrips"/>
    <dgm:cxn modelId="{8DA9973A-DB33-42EC-81AB-53394B97863B}" type="presParOf" srcId="{0950219A-3BF8-4C4C-85BB-F99B9E9E73BA}" destId="{1D457DCD-758F-4CF3-B434-ADB9FF1CEE6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46C1012-D1C6-4D9F-9F37-DCB67E6A2821}" type="doc">
      <dgm:prSet loTypeId="urn:microsoft.com/office/officeart/2008/layout/PictureStrips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0CED6B8C-68B4-484D-8691-4525217BD362}">
      <dgm:prSet custT="1"/>
      <dgm:spPr/>
      <dgm:t>
        <a:bodyPr>
          <a:scene3d>
            <a:camera prst="orthographicFront"/>
            <a:lightRig rig="threePt" dir="t"/>
          </a:scene3d>
          <a:sp3d extrusionH="57150" contourW="12700" prstMaterial="dkEdge">
            <a:extrusionClr>
              <a:schemeClr val="accent3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a:bodyPr>
        <a:lstStyle/>
        <a:p>
          <a:pPr algn="ctr" rtl="0"/>
          <a:r>
            <a:rPr lang="bg-BG" sz="1800" b="1" i="1" smtClean="0">
              <a:effectLst>
                <a:glow rad="228600">
                  <a:srgbClr val="92D050">
                    <a:alpha val="40000"/>
                  </a:srgbClr>
                </a:glow>
                <a:outerShdw blurRad="431800" dist="190500" dir="6240000" algn="tl">
                  <a:srgbClr val="000000">
                    <a:alpha val="43137"/>
                  </a:srgbClr>
                </a:outerShdw>
                <a:reflection blurRad="38100" stA="55000" endA="300" endPos="45500" dir="5400000" sy="-100000" algn="bl" rotWithShape="0"/>
              </a:effectLst>
            </a:rPr>
            <a:t>Какво постигнахме през 2017 г. ?</a:t>
          </a:r>
          <a:endParaRPr lang="en-US" sz="1800" b="1" i="1">
            <a:effectLst>
              <a:glow rad="228600">
                <a:srgbClr val="92D050">
                  <a:alpha val="40000"/>
                </a:srgbClr>
              </a:glow>
              <a:outerShdw blurRad="431800" dist="190500" dir="6240000" algn="tl">
                <a:srgbClr val="000000">
                  <a:alpha val="43137"/>
                </a:srgbClr>
              </a:outerShdw>
              <a:reflection blurRad="38100" stA="55000" endA="300" endPos="45500" dir="5400000" sy="-100000" algn="bl" rotWithShape="0"/>
            </a:effectLst>
          </a:endParaRPr>
        </a:p>
      </dgm:t>
    </dgm:pt>
    <dgm:pt modelId="{2DCF88E7-60DE-402F-B718-68BAF44DBBB1}" type="parTrans" cxnId="{43A25E55-1E69-4CDA-A65F-8B5FEB8FFDAC}">
      <dgm:prSet/>
      <dgm:spPr/>
      <dgm:t>
        <a:bodyPr/>
        <a:lstStyle/>
        <a:p>
          <a:endParaRPr lang="en-US"/>
        </a:p>
      </dgm:t>
    </dgm:pt>
    <dgm:pt modelId="{F0F22F52-0D11-4BDB-B2B4-5D9C06285893}" type="sibTrans" cxnId="{43A25E55-1E69-4CDA-A65F-8B5FEB8FFDAC}">
      <dgm:prSet/>
      <dgm:spPr/>
      <dgm:t>
        <a:bodyPr/>
        <a:lstStyle/>
        <a:p>
          <a:endParaRPr lang="en-US"/>
        </a:p>
      </dgm:t>
    </dgm:pt>
    <dgm:pt modelId="{AC9B557C-8212-41EB-9E66-213869416F8F}" type="pres">
      <dgm:prSet presAssocID="{646C1012-D1C6-4D9F-9F37-DCB67E6A28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50219A-3BF8-4C4C-85BB-F99B9E9E73BA}" type="pres">
      <dgm:prSet presAssocID="{0CED6B8C-68B4-484D-8691-4525217BD362}" presName="composite" presStyleCnt="0"/>
      <dgm:spPr/>
      <dgm:t>
        <a:bodyPr/>
        <a:lstStyle/>
        <a:p>
          <a:endParaRPr lang="en-US"/>
        </a:p>
      </dgm:t>
    </dgm:pt>
    <dgm:pt modelId="{14E814EC-0479-461B-AF8F-EBC0552FD026}" type="pres">
      <dgm:prSet presAssocID="{0CED6B8C-68B4-484D-8691-4525217BD362}" presName="rect1" presStyleLbl="trAlignAcc1" presStyleIdx="0" presStyleCnt="1" custScaleX="261249" custScaleY="86452" custLinFactNeighborX="-1943" custLinFactNeighborY="-196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457DCD-758F-4CF3-B434-ADB9FF1CEE69}" type="pres">
      <dgm:prSet presAssocID="{0CED6B8C-68B4-484D-8691-4525217BD362}" presName="rect2" presStyleLbl="fgImgPlace1" presStyleIdx="0" presStyleCnt="1" custScaleX="164766" custScaleY="109478" custLinFactX="-158619" custLinFactNeighborX="-200000" custLinFactNeighborY="-735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</dgm:ptLst>
  <dgm:cxnLst>
    <dgm:cxn modelId="{AB7C7C82-2348-4EAD-97D0-EDF00B3A0539}" type="presOf" srcId="{646C1012-D1C6-4D9F-9F37-DCB67E6A2821}" destId="{AC9B557C-8212-41EB-9E66-213869416F8F}" srcOrd="0" destOrd="0" presId="urn:microsoft.com/office/officeart/2008/layout/PictureStrips"/>
    <dgm:cxn modelId="{0D99791B-CF5B-4CDE-84CA-9C28174A8BB9}" type="presOf" srcId="{0CED6B8C-68B4-484D-8691-4525217BD362}" destId="{14E814EC-0479-461B-AF8F-EBC0552FD026}" srcOrd="0" destOrd="0" presId="urn:microsoft.com/office/officeart/2008/layout/PictureStrips"/>
    <dgm:cxn modelId="{43A25E55-1E69-4CDA-A65F-8B5FEB8FFDAC}" srcId="{646C1012-D1C6-4D9F-9F37-DCB67E6A2821}" destId="{0CED6B8C-68B4-484D-8691-4525217BD362}" srcOrd="0" destOrd="0" parTransId="{2DCF88E7-60DE-402F-B718-68BAF44DBBB1}" sibTransId="{F0F22F52-0D11-4BDB-B2B4-5D9C06285893}"/>
    <dgm:cxn modelId="{C9A824D8-2A9B-4015-B769-87FFFE5505F5}" type="presParOf" srcId="{AC9B557C-8212-41EB-9E66-213869416F8F}" destId="{0950219A-3BF8-4C4C-85BB-F99B9E9E73BA}" srcOrd="0" destOrd="0" presId="urn:microsoft.com/office/officeart/2008/layout/PictureStrips"/>
    <dgm:cxn modelId="{18562E43-C414-4DA5-BBD6-07E9D75B9A3F}" type="presParOf" srcId="{0950219A-3BF8-4C4C-85BB-F99B9E9E73BA}" destId="{14E814EC-0479-461B-AF8F-EBC0552FD026}" srcOrd="0" destOrd="0" presId="urn:microsoft.com/office/officeart/2008/layout/PictureStrips"/>
    <dgm:cxn modelId="{BF6F3FD1-31B3-4A5C-B11F-3D63D6C45781}" type="presParOf" srcId="{0950219A-3BF8-4C4C-85BB-F99B9E9E73BA}" destId="{1D457DCD-758F-4CF3-B434-ADB9FF1CEE6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46C1012-D1C6-4D9F-9F37-DCB67E6A2821}" type="doc">
      <dgm:prSet loTypeId="urn:microsoft.com/office/officeart/2008/layout/PictureStrips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0CED6B8C-68B4-484D-8691-4525217BD362}">
      <dgm:prSet custT="1"/>
      <dgm:spPr/>
      <dgm:t>
        <a:bodyPr>
          <a:scene3d>
            <a:camera prst="orthographicFront"/>
            <a:lightRig rig="threePt" dir="t"/>
          </a:scene3d>
          <a:sp3d extrusionH="57150" contourW="12700" prstMaterial="dkEdge">
            <a:extrusionClr>
              <a:schemeClr val="accent3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a:bodyPr>
        <a:lstStyle/>
        <a:p>
          <a:pPr algn="ctr" rtl="0"/>
          <a:r>
            <a:rPr lang="bg-BG" sz="1800" b="1" i="1" smtClean="0">
              <a:effectLst>
                <a:glow rad="228600">
                  <a:srgbClr val="92D050">
                    <a:alpha val="40000"/>
                  </a:srgbClr>
                </a:glow>
                <a:outerShdw blurRad="431800" dist="190500" dir="6240000" algn="tl">
                  <a:srgbClr val="000000">
                    <a:alpha val="43137"/>
                  </a:srgbClr>
                </a:outerShdw>
                <a:reflection blurRad="38100" stA="55000" endA="300" endPos="45500" dir="5400000" sy="-100000" algn="bl" rotWithShape="0"/>
              </a:effectLst>
            </a:rPr>
            <a:t>Какво постигнахме през 2017 г. ?</a:t>
          </a:r>
          <a:endParaRPr lang="en-US" sz="1800" b="1" i="1">
            <a:effectLst>
              <a:glow rad="228600">
                <a:srgbClr val="92D050">
                  <a:alpha val="40000"/>
                </a:srgbClr>
              </a:glow>
              <a:outerShdw blurRad="431800" dist="190500" dir="6240000" algn="tl">
                <a:srgbClr val="000000">
                  <a:alpha val="43137"/>
                </a:srgbClr>
              </a:outerShdw>
              <a:reflection blurRad="38100" stA="55000" endA="300" endPos="45500" dir="5400000" sy="-100000" algn="bl" rotWithShape="0"/>
            </a:effectLst>
          </a:endParaRPr>
        </a:p>
      </dgm:t>
    </dgm:pt>
    <dgm:pt modelId="{2DCF88E7-60DE-402F-B718-68BAF44DBBB1}" type="parTrans" cxnId="{43A25E55-1E69-4CDA-A65F-8B5FEB8FFDAC}">
      <dgm:prSet/>
      <dgm:spPr/>
      <dgm:t>
        <a:bodyPr/>
        <a:lstStyle/>
        <a:p>
          <a:endParaRPr lang="en-US"/>
        </a:p>
      </dgm:t>
    </dgm:pt>
    <dgm:pt modelId="{F0F22F52-0D11-4BDB-B2B4-5D9C06285893}" type="sibTrans" cxnId="{43A25E55-1E69-4CDA-A65F-8B5FEB8FFDAC}">
      <dgm:prSet/>
      <dgm:spPr/>
      <dgm:t>
        <a:bodyPr/>
        <a:lstStyle/>
        <a:p>
          <a:endParaRPr lang="en-US"/>
        </a:p>
      </dgm:t>
    </dgm:pt>
    <dgm:pt modelId="{AC9B557C-8212-41EB-9E66-213869416F8F}" type="pres">
      <dgm:prSet presAssocID="{646C1012-D1C6-4D9F-9F37-DCB67E6A28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50219A-3BF8-4C4C-85BB-F99B9E9E73BA}" type="pres">
      <dgm:prSet presAssocID="{0CED6B8C-68B4-484D-8691-4525217BD362}" presName="composite" presStyleCnt="0"/>
      <dgm:spPr/>
      <dgm:t>
        <a:bodyPr/>
        <a:lstStyle/>
        <a:p>
          <a:endParaRPr lang="en-US"/>
        </a:p>
      </dgm:t>
    </dgm:pt>
    <dgm:pt modelId="{14E814EC-0479-461B-AF8F-EBC0552FD026}" type="pres">
      <dgm:prSet presAssocID="{0CED6B8C-68B4-484D-8691-4525217BD362}" presName="rect1" presStyleLbl="trAlignAcc1" presStyleIdx="0" presStyleCnt="1" custScaleX="255515" custScaleY="65515" custLinFactNeighborX="-1943" custLinFactNeighborY="-196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457DCD-758F-4CF3-B434-ADB9FF1CEE69}" type="pres">
      <dgm:prSet presAssocID="{0CED6B8C-68B4-484D-8691-4525217BD362}" presName="rect2" presStyleLbl="fgImgPlace1" presStyleIdx="0" presStyleCnt="1" custScaleX="164766" custScaleY="109478" custLinFactX="-158619" custLinFactNeighborX="-200000" custLinFactNeighborY="-735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</dgm:ptLst>
  <dgm:cxnLst>
    <dgm:cxn modelId="{97064C17-6482-43C9-BD2B-11D9326BA54B}" type="presOf" srcId="{646C1012-D1C6-4D9F-9F37-DCB67E6A2821}" destId="{AC9B557C-8212-41EB-9E66-213869416F8F}" srcOrd="0" destOrd="0" presId="urn:microsoft.com/office/officeart/2008/layout/PictureStrips"/>
    <dgm:cxn modelId="{43A25E55-1E69-4CDA-A65F-8B5FEB8FFDAC}" srcId="{646C1012-D1C6-4D9F-9F37-DCB67E6A2821}" destId="{0CED6B8C-68B4-484D-8691-4525217BD362}" srcOrd="0" destOrd="0" parTransId="{2DCF88E7-60DE-402F-B718-68BAF44DBBB1}" sibTransId="{F0F22F52-0D11-4BDB-B2B4-5D9C06285893}"/>
    <dgm:cxn modelId="{59E77746-A17A-4B3F-AC94-9F5D2D42F2FD}" type="presOf" srcId="{0CED6B8C-68B4-484D-8691-4525217BD362}" destId="{14E814EC-0479-461B-AF8F-EBC0552FD026}" srcOrd="0" destOrd="0" presId="urn:microsoft.com/office/officeart/2008/layout/PictureStrips"/>
    <dgm:cxn modelId="{2D94CD23-6519-49B1-BF6F-FE78296ED627}" type="presParOf" srcId="{AC9B557C-8212-41EB-9E66-213869416F8F}" destId="{0950219A-3BF8-4C4C-85BB-F99B9E9E73BA}" srcOrd="0" destOrd="0" presId="urn:microsoft.com/office/officeart/2008/layout/PictureStrips"/>
    <dgm:cxn modelId="{84722719-0C50-4D64-82F6-59AF617E8C9A}" type="presParOf" srcId="{0950219A-3BF8-4C4C-85BB-F99B9E9E73BA}" destId="{14E814EC-0479-461B-AF8F-EBC0552FD026}" srcOrd="0" destOrd="0" presId="urn:microsoft.com/office/officeart/2008/layout/PictureStrips"/>
    <dgm:cxn modelId="{7A5C38B8-C70C-4C59-9CA1-A046430CD422}" type="presParOf" srcId="{0950219A-3BF8-4C4C-85BB-F99B9E9E73BA}" destId="{1D457DCD-758F-4CF3-B434-ADB9FF1CEE6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46C1012-D1C6-4D9F-9F37-DCB67E6A2821}" type="doc">
      <dgm:prSet loTypeId="urn:microsoft.com/office/officeart/2008/layout/PictureStrips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0CED6B8C-68B4-484D-8691-4525217BD362}">
      <dgm:prSet custT="1"/>
      <dgm:spPr/>
      <dgm:t>
        <a:bodyPr>
          <a:scene3d>
            <a:camera prst="orthographicFront"/>
            <a:lightRig rig="threePt" dir="t"/>
          </a:scene3d>
          <a:sp3d extrusionH="57150" contourW="12700" prstMaterial="dkEdge">
            <a:extrusionClr>
              <a:schemeClr val="accent3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a:bodyPr>
        <a:lstStyle/>
        <a:p>
          <a:pPr algn="ctr" rtl="0"/>
          <a:r>
            <a:rPr lang="bg-BG" sz="1800" b="1" i="1" smtClean="0">
              <a:effectLst>
                <a:glow rad="228600">
                  <a:srgbClr val="92D050">
                    <a:alpha val="40000"/>
                  </a:srgbClr>
                </a:glow>
                <a:outerShdw blurRad="431800" dist="190500" dir="6240000" algn="tl">
                  <a:srgbClr val="000000">
                    <a:alpha val="43137"/>
                  </a:srgbClr>
                </a:outerShdw>
                <a:reflection blurRad="38100" stA="55000" endA="300" endPos="45500" dir="5400000" sy="-100000" algn="bl" rotWithShape="0"/>
              </a:effectLst>
            </a:rPr>
            <a:t>Какво постигнахме през 2017 г. ?</a:t>
          </a:r>
          <a:endParaRPr lang="en-US" sz="1800" b="1" i="1">
            <a:effectLst>
              <a:glow rad="228600">
                <a:srgbClr val="92D050">
                  <a:alpha val="40000"/>
                </a:srgbClr>
              </a:glow>
              <a:outerShdw blurRad="431800" dist="190500" dir="6240000" algn="tl">
                <a:srgbClr val="000000">
                  <a:alpha val="43137"/>
                </a:srgbClr>
              </a:outerShdw>
              <a:reflection blurRad="38100" stA="55000" endA="300" endPos="45500" dir="5400000" sy="-100000" algn="bl" rotWithShape="0"/>
            </a:effectLst>
          </a:endParaRPr>
        </a:p>
      </dgm:t>
    </dgm:pt>
    <dgm:pt modelId="{2DCF88E7-60DE-402F-B718-68BAF44DBBB1}" type="parTrans" cxnId="{43A25E55-1E69-4CDA-A65F-8B5FEB8FFDAC}">
      <dgm:prSet/>
      <dgm:spPr/>
      <dgm:t>
        <a:bodyPr/>
        <a:lstStyle/>
        <a:p>
          <a:endParaRPr lang="en-US"/>
        </a:p>
      </dgm:t>
    </dgm:pt>
    <dgm:pt modelId="{F0F22F52-0D11-4BDB-B2B4-5D9C06285893}" type="sibTrans" cxnId="{43A25E55-1E69-4CDA-A65F-8B5FEB8FFDAC}">
      <dgm:prSet/>
      <dgm:spPr/>
      <dgm:t>
        <a:bodyPr/>
        <a:lstStyle/>
        <a:p>
          <a:endParaRPr lang="en-US"/>
        </a:p>
      </dgm:t>
    </dgm:pt>
    <dgm:pt modelId="{AC9B557C-8212-41EB-9E66-213869416F8F}" type="pres">
      <dgm:prSet presAssocID="{646C1012-D1C6-4D9F-9F37-DCB67E6A28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50219A-3BF8-4C4C-85BB-F99B9E9E73BA}" type="pres">
      <dgm:prSet presAssocID="{0CED6B8C-68B4-484D-8691-4525217BD362}" presName="composite" presStyleCnt="0"/>
      <dgm:spPr/>
      <dgm:t>
        <a:bodyPr/>
        <a:lstStyle/>
        <a:p>
          <a:endParaRPr lang="en-US"/>
        </a:p>
      </dgm:t>
    </dgm:pt>
    <dgm:pt modelId="{14E814EC-0479-461B-AF8F-EBC0552FD026}" type="pres">
      <dgm:prSet presAssocID="{0CED6B8C-68B4-484D-8691-4525217BD362}" presName="rect1" presStyleLbl="trAlignAcc1" presStyleIdx="0" presStyleCnt="1" custScaleX="261249" custScaleY="86452" custLinFactNeighborX="-1943" custLinFactNeighborY="-196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457DCD-758F-4CF3-B434-ADB9FF1CEE69}" type="pres">
      <dgm:prSet presAssocID="{0CED6B8C-68B4-484D-8691-4525217BD362}" presName="rect2" presStyleLbl="fgImgPlace1" presStyleIdx="0" presStyleCnt="1" custScaleX="164766" custScaleY="109478" custLinFactX="-158619" custLinFactNeighborX="-200000" custLinFactNeighborY="-735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en-US"/>
        </a:p>
      </dgm:t>
    </dgm:pt>
  </dgm:ptLst>
  <dgm:cxnLst>
    <dgm:cxn modelId="{148DE90F-E0FE-49C7-B132-A77B32303D06}" type="presOf" srcId="{0CED6B8C-68B4-484D-8691-4525217BD362}" destId="{14E814EC-0479-461B-AF8F-EBC0552FD026}" srcOrd="0" destOrd="0" presId="urn:microsoft.com/office/officeart/2008/layout/PictureStrips"/>
    <dgm:cxn modelId="{8EE8D0D9-BD21-4FFD-868D-B0F26F8A8946}" type="presOf" srcId="{646C1012-D1C6-4D9F-9F37-DCB67E6A2821}" destId="{AC9B557C-8212-41EB-9E66-213869416F8F}" srcOrd="0" destOrd="0" presId="urn:microsoft.com/office/officeart/2008/layout/PictureStrips"/>
    <dgm:cxn modelId="{43A25E55-1E69-4CDA-A65F-8B5FEB8FFDAC}" srcId="{646C1012-D1C6-4D9F-9F37-DCB67E6A2821}" destId="{0CED6B8C-68B4-484D-8691-4525217BD362}" srcOrd="0" destOrd="0" parTransId="{2DCF88E7-60DE-402F-B718-68BAF44DBBB1}" sibTransId="{F0F22F52-0D11-4BDB-B2B4-5D9C06285893}"/>
    <dgm:cxn modelId="{5DAD80C6-89C8-4DB8-8B68-B0C869686882}" type="presParOf" srcId="{AC9B557C-8212-41EB-9E66-213869416F8F}" destId="{0950219A-3BF8-4C4C-85BB-F99B9E9E73BA}" srcOrd="0" destOrd="0" presId="urn:microsoft.com/office/officeart/2008/layout/PictureStrips"/>
    <dgm:cxn modelId="{8583C17A-B7C2-4DD6-97F8-0B5A7D0A3CB0}" type="presParOf" srcId="{0950219A-3BF8-4C4C-85BB-F99B9E9E73BA}" destId="{14E814EC-0479-461B-AF8F-EBC0552FD026}" srcOrd="0" destOrd="0" presId="urn:microsoft.com/office/officeart/2008/layout/PictureStrips"/>
    <dgm:cxn modelId="{4275B6E9-40E1-4B55-9AE5-D0B6CF0EFE00}" type="presParOf" srcId="{0950219A-3BF8-4C4C-85BB-F99B9E9E73BA}" destId="{1D457DCD-758F-4CF3-B434-ADB9FF1CEE6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46C1012-D1C6-4D9F-9F37-DCB67E6A2821}" type="doc">
      <dgm:prSet loTypeId="urn:microsoft.com/office/officeart/2008/layout/PictureStrips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0CED6B8C-68B4-484D-8691-4525217BD362}">
      <dgm:prSet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>
          <a:scene3d>
            <a:camera prst="orthographicFront"/>
            <a:lightRig rig="threePt" dir="t"/>
          </a:scene3d>
          <a:sp3d extrusionH="57150" contourW="12700" prstMaterial="dkEdge">
            <a:extrusionClr>
              <a:schemeClr val="accent3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a:bodyPr>
        <a:lstStyle/>
        <a:p>
          <a:pPr algn="ctr" rtl="0"/>
          <a:endParaRPr lang="en-US" sz="1800" b="1" i="1">
            <a:effectLst>
              <a:glow rad="228600">
                <a:srgbClr val="92D050">
                  <a:alpha val="40000"/>
                </a:srgbClr>
              </a:glow>
              <a:outerShdw blurRad="431800" dist="190500" dir="6240000" algn="tl">
                <a:srgbClr val="000000">
                  <a:alpha val="43137"/>
                </a:srgbClr>
              </a:outerShdw>
              <a:reflection blurRad="38100" stA="55000" endA="300" endPos="45500" dir="5400000" sy="-100000" algn="bl" rotWithShape="0"/>
            </a:effectLst>
          </a:endParaRPr>
        </a:p>
      </dgm:t>
    </dgm:pt>
    <dgm:pt modelId="{2DCF88E7-60DE-402F-B718-68BAF44DBBB1}" type="parTrans" cxnId="{43A25E55-1E69-4CDA-A65F-8B5FEB8FFDAC}">
      <dgm:prSet/>
      <dgm:spPr/>
      <dgm:t>
        <a:bodyPr/>
        <a:lstStyle/>
        <a:p>
          <a:endParaRPr lang="en-US"/>
        </a:p>
      </dgm:t>
    </dgm:pt>
    <dgm:pt modelId="{F0F22F52-0D11-4BDB-B2B4-5D9C06285893}" type="sibTrans" cxnId="{43A25E55-1E69-4CDA-A65F-8B5FEB8FFDAC}">
      <dgm:prSet/>
      <dgm:spPr/>
      <dgm:t>
        <a:bodyPr/>
        <a:lstStyle/>
        <a:p>
          <a:endParaRPr lang="en-US"/>
        </a:p>
      </dgm:t>
    </dgm:pt>
    <dgm:pt modelId="{AC9B557C-8212-41EB-9E66-213869416F8F}" type="pres">
      <dgm:prSet presAssocID="{646C1012-D1C6-4D9F-9F37-DCB67E6A282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50219A-3BF8-4C4C-85BB-F99B9E9E73BA}" type="pres">
      <dgm:prSet presAssocID="{0CED6B8C-68B4-484D-8691-4525217BD362}" presName="composite" presStyleCnt="0"/>
      <dgm:spPr/>
      <dgm:t>
        <a:bodyPr/>
        <a:lstStyle/>
        <a:p>
          <a:endParaRPr lang="en-US"/>
        </a:p>
      </dgm:t>
    </dgm:pt>
    <dgm:pt modelId="{14E814EC-0479-461B-AF8F-EBC0552FD026}" type="pres">
      <dgm:prSet presAssocID="{0CED6B8C-68B4-484D-8691-4525217BD362}" presName="rect1" presStyleLbl="trAlignAcc1" presStyleIdx="0" presStyleCnt="1" custScaleX="291797" custScaleY="82376" custLinFactNeighborX="13638" custLinFactNeighborY="-491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457DCD-758F-4CF3-B434-ADB9FF1CEE69}" type="pres">
      <dgm:prSet presAssocID="{0CED6B8C-68B4-484D-8691-4525217BD362}" presName="rect2" presStyleLbl="fgImgPlace1" presStyleIdx="0" presStyleCnt="1" custScaleX="244778" custScaleY="109478" custLinFactX="-200000" custLinFactNeighborX="-284602" custLinFactNeighborY="-2042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8D5863E1-4ACE-459A-9DBC-DAAB35F15DE1}" type="presOf" srcId="{0CED6B8C-68B4-484D-8691-4525217BD362}" destId="{14E814EC-0479-461B-AF8F-EBC0552FD026}" srcOrd="0" destOrd="0" presId="urn:microsoft.com/office/officeart/2008/layout/PictureStrips"/>
    <dgm:cxn modelId="{01DCF887-C4F1-43B2-A137-AA341589B988}" type="presOf" srcId="{646C1012-D1C6-4D9F-9F37-DCB67E6A2821}" destId="{AC9B557C-8212-41EB-9E66-213869416F8F}" srcOrd="0" destOrd="0" presId="urn:microsoft.com/office/officeart/2008/layout/PictureStrips"/>
    <dgm:cxn modelId="{43A25E55-1E69-4CDA-A65F-8B5FEB8FFDAC}" srcId="{646C1012-D1C6-4D9F-9F37-DCB67E6A2821}" destId="{0CED6B8C-68B4-484D-8691-4525217BD362}" srcOrd="0" destOrd="0" parTransId="{2DCF88E7-60DE-402F-B718-68BAF44DBBB1}" sibTransId="{F0F22F52-0D11-4BDB-B2B4-5D9C06285893}"/>
    <dgm:cxn modelId="{362F7D00-27F0-4DD1-86B3-487D81D3B8F7}" type="presParOf" srcId="{AC9B557C-8212-41EB-9E66-213869416F8F}" destId="{0950219A-3BF8-4C4C-85BB-F99B9E9E73BA}" srcOrd="0" destOrd="0" presId="urn:microsoft.com/office/officeart/2008/layout/PictureStrips"/>
    <dgm:cxn modelId="{98C40EB9-87C5-4C31-945E-87925FCE99EB}" type="presParOf" srcId="{0950219A-3BF8-4C4C-85BB-F99B9E9E73BA}" destId="{14E814EC-0479-461B-AF8F-EBC0552FD026}" srcOrd="0" destOrd="0" presId="urn:microsoft.com/office/officeart/2008/layout/PictureStrips"/>
    <dgm:cxn modelId="{B2FC6BF0-5E39-45C2-A209-8F90B4F60214}" type="presParOf" srcId="{0950219A-3BF8-4C4C-85BB-F99B9E9E73BA}" destId="{1D457DCD-758F-4CF3-B434-ADB9FF1CEE6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814EC-0479-461B-AF8F-EBC0552FD026}">
      <dsp:nvSpPr>
        <dsp:cNvPr id="0" name=""/>
        <dsp:cNvSpPr/>
      </dsp:nvSpPr>
      <dsp:spPr>
        <a:xfrm>
          <a:off x="1144262" y="288028"/>
          <a:ext cx="2740298" cy="107701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4925" tIns="68580" rIns="68580" bIns="68580" numCol="1" spcCol="1270" anchor="ctr" anchorCtr="0">
          <a:noAutofit/>
          <a:scene3d>
            <a:camera prst="orthographicFront"/>
            <a:lightRig rig="morning" dir="t"/>
          </a:scene3d>
          <a:sp3d extrusionH="31750" contourW="12700" prstMaterial="metal">
            <a:bevelT w="88900" h="12700"/>
            <a:bevelB w="88900" h="19050"/>
            <a:extrusionClr>
              <a:schemeClr val="tx1">
                <a:lumMod val="75000"/>
                <a:lumOff val="25000"/>
              </a:schemeClr>
            </a:extrusionClr>
            <a:contourClr>
              <a:schemeClr val="accent3">
                <a:lumMod val="75000"/>
              </a:schemeClr>
            </a:contourClr>
          </a:sp3d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i="1" kern="1200" smtClean="0">
              <a:solidFill>
                <a:schemeClr val="tx1">
                  <a:lumMod val="95000"/>
                  <a:lumOff val="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279400" dir="5400000" sx="91000" sy="91000" algn="ctr" rotWithShape="0">
                  <a:srgbClr val="000000">
                    <a:alpha val="28000"/>
                  </a:srgbClr>
                </a:outerShdw>
                <a:reflection blurRad="215900" stA="62000" endPos="65000" dir="5400000" sy="-100000" algn="bl" rotWithShape="0"/>
              </a:effectLst>
            </a:rPr>
            <a:t>Какво постигнахме 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i="1" kern="1200" smtClean="0">
              <a:solidFill>
                <a:schemeClr val="tx1">
                  <a:lumMod val="95000"/>
                  <a:lumOff val="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279400" dir="5400000" sx="91000" sy="91000" algn="ctr" rotWithShape="0">
                  <a:srgbClr val="000000">
                    <a:alpha val="28000"/>
                  </a:srgbClr>
                </a:outerShdw>
                <a:reflection blurRad="215900" stA="62000" endPos="65000" dir="5400000" sy="-100000" algn="bl" rotWithShape="0"/>
              </a:effectLst>
            </a:rPr>
            <a:t>през 2017 г.?</a:t>
          </a:r>
          <a:endParaRPr lang="en-US" sz="1800" b="1" i="1" kern="1200">
            <a:solidFill>
              <a:schemeClr val="tx1">
                <a:lumMod val="95000"/>
                <a:lumOff val="5000"/>
              </a:schemeClr>
            </a:solidFill>
            <a:effectLst>
              <a:glow rad="139700">
                <a:schemeClr val="accent3">
                  <a:satMod val="175000"/>
                  <a:alpha val="40000"/>
                </a:schemeClr>
              </a:glow>
              <a:outerShdw blurRad="279400" dir="5400000" sx="91000" sy="91000" algn="ctr" rotWithShape="0">
                <a:srgbClr val="000000">
                  <a:alpha val="28000"/>
                </a:srgbClr>
              </a:outerShdw>
              <a:reflection blurRad="215900" stA="62000" endPos="65000" dir="5400000" sy="-100000" algn="bl" rotWithShape="0"/>
            </a:effectLst>
          </a:endParaRPr>
        </a:p>
      </dsp:txBody>
      <dsp:txXfrm>
        <a:off x="1144262" y="288028"/>
        <a:ext cx="2740298" cy="1077014"/>
      </dsp:txXfrm>
    </dsp:sp>
    <dsp:sp modelId="{1D457DCD-758F-4CF3-B434-ADB9FF1CEE69}">
      <dsp:nvSpPr>
        <dsp:cNvPr id="0" name=""/>
        <dsp:cNvSpPr/>
      </dsp:nvSpPr>
      <dsp:spPr>
        <a:xfrm>
          <a:off x="578586" y="288036"/>
          <a:ext cx="815623" cy="105663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E931EB-0B8B-4392-B248-69F286621CEA}">
      <dsp:nvSpPr>
        <dsp:cNvPr id="0" name=""/>
        <dsp:cNvSpPr/>
      </dsp:nvSpPr>
      <dsp:spPr>
        <a:xfrm>
          <a:off x="4216824" y="75248"/>
          <a:ext cx="3339328" cy="149817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4925" tIns="49530" rIns="49530" bIns="49530" numCol="1" spcCol="1270" anchor="t" anchorCtr="0">
          <a:noAutofit/>
          <a:scene3d>
            <a:camera prst="orthographicFront"/>
            <a:lightRig rig="threePt" dir="t"/>
          </a:scene3d>
          <a:sp3d contourW="12700" prstMaterial="metal">
            <a:contourClr>
              <a:schemeClr val="accent3">
                <a:lumMod val="75000"/>
              </a:schemeClr>
            </a:contourClr>
          </a:sp3d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Бяха одобрени за финансиране 28 проекта с  предоставена безвъзмездна помощ на стойност 281 764 997 лв. от които 169 980 126 лв. за Кохезионен фонд и  111 784 871лв. за Европейския фонд за регионално развитие;</a:t>
          </a:r>
          <a:endParaRPr lang="en-US" sz="1300" b="1" i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16824" y="75248"/>
        <a:ext cx="3339328" cy="1498174"/>
      </dsp:txXfrm>
    </dsp:sp>
    <dsp:sp modelId="{29537D09-3883-44FD-9ABF-18985CEAF976}">
      <dsp:nvSpPr>
        <dsp:cNvPr id="0" name=""/>
        <dsp:cNvSpPr/>
      </dsp:nvSpPr>
      <dsp:spPr>
        <a:xfrm>
          <a:off x="4115631" y="1"/>
          <a:ext cx="537989" cy="553773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BE5E9F-7388-42A1-9504-3B55277F369B}">
      <dsp:nvSpPr>
        <dsp:cNvPr id="0" name=""/>
        <dsp:cNvSpPr/>
      </dsp:nvSpPr>
      <dsp:spPr>
        <a:xfrm>
          <a:off x="443222" y="1656179"/>
          <a:ext cx="3893243" cy="1841390"/>
        </a:xfrm>
        <a:prstGeom prst="rect">
          <a:avLst/>
        </a:prstGeom>
        <a:solidFill>
          <a:schemeClr val="accent3">
            <a:lumMod val="60000"/>
            <a:lumOff val="40000"/>
            <a:alpha val="900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4925" tIns="49530" rIns="49530" bIns="49530" numCol="1" spcCol="1270" anchor="ctr" anchorCtr="0">
          <a:noAutofit/>
          <a:scene3d>
            <a:camera prst="orthographicFront"/>
            <a:lightRig rig="threePt" dir="t"/>
          </a:scene3d>
          <a:sp3d contourW="12700" prstMaterial="metal">
            <a:contourClr>
              <a:schemeClr val="accent3">
                <a:lumMod val="75000"/>
              </a:schemeClr>
            </a:contourClr>
          </a:sp3d>
        </a:bodyPr>
        <a:lstStyle/>
        <a:p>
          <a:pPr lvl="0" algn="just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 края на 2017 г. е предоставено безвъзмездно финансиране за изпълнението на 54 проекта , които са на стойност от 834 662 926 лв. (24,1% от бюджета на програмата), от които 677 104 386 лв. за КФ и 157 558 540 лв. за ЕФРР. </a:t>
          </a:r>
          <a:endParaRPr lang="en-US" sz="1300" b="1" i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3222" y="1656179"/>
        <a:ext cx="3893243" cy="1841390"/>
      </dsp:txXfrm>
    </dsp:sp>
    <dsp:sp modelId="{EAF15DAF-9330-4EAA-9D6C-9FA2C1C070C6}">
      <dsp:nvSpPr>
        <dsp:cNvPr id="0" name=""/>
        <dsp:cNvSpPr/>
      </dsp:nvSpPr>
      <dsp:spPr>
        <a:xfrm>
          <a:off x="377947" y="1512164"/>
          <a:ext cx="587917" cy="743942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819919-865B-43EA-B824-9385A7D8AE12}">
      <dsp:nvSpPr>
        <dsp:cNvPr id="0" name=""/>
        <dsp:cNvSpPr/>
      </dsp:nvSpPr>
      <dsp:spPr>
        <a:xfrm>
          <a:off x="5105238" y="2163907"/>
          <a:ext cx="3279815" cy="93738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4925" tIns="49530" rIns="49530" bIns="49530" numCol="1" spcCol="1270" anchor="ctr" anchorCtr="0">
          <a:noAutofit/>
          <a:scene3d>
            <a:camera prst="orthographicFront"/>
            <a:lightRig rig="threePt" dir="t"/>
          </a:scene3d>
          <a:sp3d contourW="12700" prstMaterial="metal">
            <a:contourClr>
              <a:schemeClr val="accent3">
                <a:lumMod val="75000"/>
              </a:schemeClr>
            </a:contourClr>
          </a:sp3d>
        </a:bodyPr>
        <a:lstStyle/>
        <a:p>
          <a:pPr lvl="0" algn="just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Приключиха 5 проекта с усвоен ресурс  от 12 360 762 лв.</a:t>
          </a:r>
          <a:endParaRPr lang="en-US" sz="1300" b="1" i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105238" y="2163907"/>
        <a:ext cx="3279815" cy="937389"/>
      </dsp:txXfrm>
    </dsp:sp>
    <dsp:sp modelId="{55EA5DCB-23B2-428D-90D3-41C1AF336784}">
      <dsp:nvSpPr>
        <dsp:cNvPr id="0" name=""/>
        <dsp:cNvSpPr/>
      </dsp:nvSpPr>
      <dsp:spPr>
        <a:xfrm>
          <a:off x="5029659" y="2012891"/>
          <a:ext cx="507740" cy="60869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64E781-27AF-45E9-9121-507B80E1DFAF}">
      <dsp:nvSpPr>
        <dsp:cNvPr id="0" name=""/>
        <dsp:cNvSpPr/>
      </dsp:nvSpPr>
      <dsp:spPr>
        <a:xfrm>
          <a:off x="624505" y="3945327"/>
          <a:ext cx="3718033" cy="101719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4925" tIns="49530" rIns="49530" bIns="49530" numCol="1" spcCol="1270" anchor="ctr" anchorCtr="0">
          <a:noAutofit/>
          <a:scene3d>
            <a:camera prst="orthographicFront"/>
            <a:lightRig rig="threePt" dir="t"/>
          </a:scene3d>
          <a:sp3d contourW="12700" prstMaterial="metal">
            <a:contourClr>
              <a:schemeClr val="accent3">
                <a:lumMod val="75000"/>
              </a:schemeClr>
            </a:contourClr>
          </a:sp3d>
        </a:bodyPr>
        <a:lstStyle/>
        <a:p>
          <a:pPr lvl="0" algn="just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УО изплати сумата от 115 374 318,01 лв. , от които 94 648 959,53 лв. по КФ и 20 725 358,48 лв. по ЕФРР. Сертифицираните пред ЕК разходи са 112 540 673,21 лв.;</a:t>
          </a:r>
          <a:endParaRPr lang="en-US" sz="1300" b="1" i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24505" y="3945327"/>
        <a:ext cx="3718033" cy="1017199"/>
      </dsp:txXfrm>
    </dsp:sp>
    <dsp:sp modelId="{B5E3F667-C7B7-48B3-A1B7-235FC059EBE2}">
      <dsp:nvSpPr>
        <dsp:cNvPr id="0" name=""/>
        <dsp:cNvSpPr/>
      </dsp:nvSpPr>
      <dsp:spPr>
        <a:xfrm>
          <a:off x="501568" y="3888433"/>
          <a:ext cx="517720" cy="456716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621D78-5795-4099-AC22-636F963AB264}">
      <dsp:nvSpPr>
        <dsp:cNvPr id="0" name=""/>
        <dsp:cNvSpPr/>
      </dsp:nvSpPr>
      <dsp:spPr>
        <a:xfrm>
          <a:off x="4445180" y="3600396"/>
          <a:ext cx="3259897" cy="159030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4925" tIns="49530" rIns="49530" bIns="49530" numCol="1" spcCol="1270" anchor="ctr" anchorCtr="0">
          <a:noAutofit/>
          <a:scene3d>
            <a:camera prst="orthographicFront"/>
            <a:lightRig rig="threePt" dir="t"/>
          </a:scene3d>
          <a:sp3d contourW="12700" prstMaterial="metal">
            <a:contourClr>
              <a:schemeClr val="accent3">
                <a:lumMod val="75000"/>
              </a:schemeClr>
            </a:contourClr>
          </a:sp3d>
        </a:bodyPr>
        <a:lstStyle/>
        <a:p>
          <a:pPr lvl="0" algn="just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Постинат е съществен напредък по изпълнението на предварителните условия по програмата. </a:t>
          </a:r>
        </a:p>
        <a:p>
          <a:pPr lvl="0" algn="just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Всички предварителни условия по ОПОС са изпълнени, което е официално потвърдено от страна на ЕК.</a:t>
          </a:r>
          <a:endParaRPr lang="en-US" sz="1300" b="1" i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45180" y="3600396"/>
        <a:ext cx="3259897" cy="1590300"/>
      </dsp:txXfrm>
    </dsp:sp>
    <dsp:sp modelId="{49F1208C-86C4-4E5E-B9DE-91F06BDB45DA}">
      <dsp:nvSpPr>
        <dsp:cNvPr id="0" name=""/>
        <dsp:cNvSpPr/>
      </dsp:nvSpPr>
      <dsp:spPr>
        <a:xfrm>
          <a:off x="4403661" y="3600399"/>
          <a:ext cx="386932" cy="455908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DFFD5C-50CD-46BE-B8C7-6E767037E152}">
      <dsp:nvSpPr>
        <dsp:cNvPr id="0" name=""/>
        <dsp:cNvSpPr/>
      </dsp:nvSpPr>
      <dsp:spPr>
        <a:xfrm>
          <a:off x="2012" y="429626"/>
          <a:ext cx="8602358" cy="59754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4688" tIns="68580" rIns="68580" bIns="68580" numCol="1" spcCol="1270" anchor="ctr" anchorCtr="0">
          <a:noAutofit/>
          <a:scene3d>
            <a:camera prst="orthographicFront"/>
            <a:lightRig rig="threePt" dir="t"/>
          </a:scene3d>
          <a:sp3d extrusionH="57150">
            <a:extrusionClr>
              <a:schemeClr val="accent3">
                <a:lumMod val="75000"/>
              </a:schemeClr>
            </a:extrusionClr>
          </a:sp3d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i="1" kern="1200" smtClean="0"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dist="38100" dir="2700000" algn="tl">
                  <a:srgbClr val="000000">
                    <a:alpha val="43137"/>
                  </a:srgbClr>
                </a:outerShdw>
                <a:reflection blurRad="38100" stA="89000" endPos="23000" dir="5400000" sy="-100000" algn="bl" rotWithShape="0"/>
              </a:effectLst>
            </a:rPr>
            <a:t>Финансово изпълнение на ОПОС 2014 - 2020 г. през 2016 г. и 2017 г.</a:t>
          </a:r>
          <a:endParaRPr lang="en-US" sz="1800" b="1" i="1" kern="1200">
            <a:effectLst>
              <a:glow rad="139700">
                <a:schemeClr val="accent3">
                  <a:satMod val="175000"/>
                  <a:alpha val="40000"/>
                </a:schemeClr>
              </a:glow>
              <a:outerShdw dist="38100" dir="2700000" algn="tl">
                <a:srgbClr val="000000">
                  <a:alpha val="43137"/>
                </a:srgbClr>
              </a:outerShdw>
              <a:reflection blurRad="38100" stA="89000" endPos="23000" dir="5400000" sy="-100000" algn="bl" rotWithShape="0"/>
            </a:effectLst>
          </a:endParaRPr>
        </a:p>
      </dsp:txBody>
      <dsp:txXfrm>
        <a:off x="2012" y="429626"/>
        <a:ext cx="8602358" cy="597541"/>
      </dsp:txXfrm>
    </dsp:sp>
    <dsp:sp modelId="{9C31DD91-9577-46BC-AE82-0E992ED9D7D9}">
      <dsp:nvSpPr>
        <dsp:cNvPr id="0" name=""/>
        <dsp:cNvSpPr/>
      </dsp:nvSpPr>
      <dsp:spPr>
        <a:xfrm>
          <a:off x="0" y="0"/>
          <a:ext cx="1184303" cy="1128057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DFFD5C-50CD-46BE-B8C7-6E767037E152}">
      <dsp:nvSpPr>
        <dsp:cNvPr id="0" name=""/>
        <dsp:cNvSpPr/>
      </dsp:nvSpPr>
      <dsp:spPr>
        <a:xfrm flipV="1">
          <a:off x="612119" y="461744"/>
          <a:ext cx="96874" cy="38969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4009" tIns="68580" rIns="68580" bIns="68580" numCol="1" spcCol="1270" anchor="ctr" anchorCtr="0">
          <a:noAutofit/>
          <a:scene3d>
            <a:camera prst="orthographicFront"/>
            <a:lightRig rig="threePt" dir="t"/>
          </a:scene3d>
          <a:sp3d extrusionH="57150">
            <a:extrusionClr>
              <a:schemeClr val="accent3">
                <a:lumMod val="75000"/>
              </a:schemeClr>
            </a:extrusionClr>
          </a:sp3d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i="1" kern="1200">
            <a:effectLst>
              <a:glow rad="139700">
                <a:schemeClr val="accent3">
                  <a:satMod val="175000"/>
                  <a:alpha val="40000"/>
                </a:schemeClr>
              </a:glow>
              <a:outerShdw dist="38100" dir="2700000" algn="tl">
                <a:srgbClr val="000000">
                  <a:alpha val="43137"/>
                </a:srgbClr>
              </a:outerShdw>
              <a:reflection blurRad="38100" stA="89000" endPos="23000" dir="5400000" sy="-100000" algn="bl" rotWithShape="0"/>
            </a:effectLst>
          </a:endParaRPr>
        </a:p>
      </dsp:txBody>
      <dsp:txXfrm rot="10800000">
        <a:off x="612119" y="461744"/>
        <a:ext cx="96874" cy="389695"/>
      </dsp:txXfrm>
    </dsp:sp>
    <dsp:sp modelId="{9C31DD91-9577-46BC-AE82-0E992ED9D7D9}">
      <dsp:nvSpPr>
        <dsp:cNvPr id="0" name=""/>
        <dsp:cNvSpPr/>
      </dsp:nvSpPr>
      <dsp:spPr>
        <a:xfrm>
          <a:off x="576066" y="294784"/>
          <a:ext cx="1664930" cy="562572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8688AA-D5D6-4D8E-8C27-3CE214426928}">
      <dsp:nvSpPr>
        <dsp:cNvPr id="0" name=""/>
        <dsp:cNvSpPr/>
      </dsp:nvSpPr>
      <dsp:spPr>
        <a:xfrm>
          <a:off x="0" y="0"/>
          <a:ext cx="1826225" cy="66704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noFill/>
          <a:prstDash val="solid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36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2016</a:t>
          </a:r>
          <a:endParaRPr lang="en-US" sz="3600" b="1" i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537" y="19537"/>
        <a:ext cx="1787151" cy="627966"/>
      </dsp:txXfrm>
    </dsp:sp>
    <dsp:sp modelId="{E349886B-7924-4305-A38C-EC7D97679CBD}">
      <dsp:nvSpPr>
        <dsp:cNvPr id="0" name=""/>
        <dsp:cNvSpPr/>
      </dsp:nvSpPr>
      <dsp:spPr>
        <a:xfrm>
          <a:off x="182622" y="667040"/>
          <a:ext cx="184195" cy="9346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4665"/>
              </a:lnTo>
              <a:lnTo>
                <a:pt x="184195" y="934665"/>
              </a:lnTo>
            </a:path>
          </a:pathLst>
        </a:custGeom>
        <a:noFill/>
        <a:ln w="425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AF3B36-F1DA-47BC-8111-4756C57BC9A2}">
      <dsp:nvSpPr>
        <dsp:cNvPr id="0" name=""/>
        <dsp:cNvSpPr/>
      </dsp:nvSpPr>
      <dsp:spPr>
        <a:xfrm>
          <a:off x="366818" y="944466"/>
          <a:ext cx="3239836" cy="1314478"/>
        </a:xfrm>
        <a:prstGeom prst="roundRect">
          <a:avLst>
            <a:gd name="adj" fmla="val 10000"/>
          </a:avLst>
        </a:prstGeom>
        <a:solidFill>
          <a:schemeClr val="lt1"/>
        </a:solidFill>
        <a:ln w="42500" cap="flat" cmpd="sng" algn="ctr">
          <a:solidFill>
            <a:schemeClr val="accent3"/>
          </a:solidFill>
          <a:prstDash val="solid"/>
        </a:ln>
        <a:effectLst>
          <a:glow rad="101600">
            <a:schemeClr val="accent3">
              <a:satMod val="175000"/>
              <a:alpha val="40000"/>
            </a:schemeClr>
          </a:glow>
        </a:effectLst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100" kern="1200" smtClean="0"/>
            <a:t> </a:t>
          </a: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</a:t>
          </a: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обявени са 6 процедури за набиране на проектни предложения;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предоставено е безвъзмездно финансиране за изпълнението на 24 проекта;</a:t>
          </a:r>
          <a:endParaRPr lang="en-US" sz="1400" b="1" i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5318" y="982966"/>
        <a:ext cx="3162836" cy="1237478"/>
      </dsp:txXfrm>
    </dsp:sp>
    <dsp:sp modelId="{4A48EDC2-9A87-479F-8D2B-9384289E5E4F}">
      <dsp:nvSpPr>
        <dsp:cNvPr id="0" name=""/>
        <dsp:cNvSpPr/>
      </dsp:nvSpPr>
      <dsp:spPr>
        <a:xfrm>
          <a:off x="182622" y="667040"/>
          <a:ext cx="186931" cy="30483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48337"/>
              </a:lnTo>
              <a:lnTo>
                <a:pt x="186931" y="3048337"/>
              </a:lnTo>
            </a:path>
          </a:pathLst>
        </a:custGeom>
        <a:noFill/>
        <a:ln w="425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B1EAD6-D8BA-4BF3-9192-308DA420E8A3}">
      <dsp:nvSpPr>
        <dsp:cNvPr id="0" name=""/>
        <dsp:cNvSpPr/>
      </dsp:nvSpPr>
      <dsp:spPr>
        <a:xfrm>
          <a:off x="369554" y="2673921"/>
          <a:ext cx="3217965" cy="20829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01600">
            <a:schemeClr val="accent3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 и</a:t>
          </a: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зплатените суми на бенефициентите са в общ размер на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69 579 558 лв;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верифицираните разходи от УО  възлизат на 31 893 029 лв.;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</a:t>
          </a: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сертифицираните разходи пред ЕК са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5 661 911 лв.</a:t>
          </a:r>
          <a:endParaRPr lang="en-US" sz="1400" b="1" i="1" kern="120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sym typeface="Wingdings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bg-BG" sz="1400" kern="120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30560" y="2734927"/>
        <a:ext cx="3095953" cy="1960900"/>
      </dsp:txXfrm>
    </dsp:sp>
    <dsp:sp modelId="{AC8BC12C-83CA-44B2-82F5-81E74463699A}">
      <dsp:nvSpPr>
        <dsp:cNvPr id="0" name=""/>
        <dsp:cNvSpPr/>
      </dsp:nvSpPr>
      <dsp:spPr>
        <a:xfrm>
          <a:off x="3452155" y="77020"/>
          <a:ext cx="2300891" cy="6432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noFill/>
          <a:prstDash val="solid"/>
        </a:ln>
        <a:effectLst>
          <a:glow rad="1397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45720" rIns="6858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36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2017</a:t>
          </a:r>
          <a:endParaRPr lang="en-US" sz="3600" b="1" i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470995" y="95860"/>
        <a:ext cx="2263211" cy="605571"/>
      </dsp:txXfrm>
    </dsp:sp>
    <dsp:sp modelId="{21577809-BDB4-4F37-8A7E-07BC007556A8}">
      <dsp:nvSpPr>
        <dsp:cNvPr id="0" name=""/>
        <dsp:cNvSpPr/>
      </dsp:nvSpPr>
      <dsp:spPr>
        <a:xfrm>
          <a:off x="3682245" y="720272"/>
          <a:ext cx="123776" cy="9566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6686"/>
              </a:lnTo>
              <a:lnTo>
                <a:pt x="123776" y="956686"/>
              </a:lnTo>
            </a:path>
          </a:pathLst>
        </a:custGeom>
        <a:noFill/>
        <a:ln w="425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84048-4A73-464F-B507-FA886522CA7F}">
      <dsp:nvSpPr>
        <dsp:cNvPr id="0" name=""/>
        <dsp:cNvSpPr/>
      </dsp:nvSpPr>
      <dsp:spPr>
        <a:xfrm>
          <a:off x="3806022" y="963797"/>
          <a:ext cx="3861490" cy="14263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39700">
            <a:schemeClr val="accent3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100" kern="1200" smtClean="0"/>
            <a:t> </a:t>
          </a: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</a:t>
          </a: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обявени са 10 процедури за набиране на проектни предложения;</a:t>
          </a:r>
        </a:p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</a:t>
          </a: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предоставено е безвъзмездно финансиране за изпълнението на 28 проекта;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100" kern="1200" smtClean="0"/>
            <a:t>  </a:t>
          </a:r>
          <a:endParaRPr lang="en-US" sz="1100" kern="1200"/>
        </a:p>
      </dsp:txBody>
      <dsp:txXfrm>
        <a:off x="3847798" y="1005573"/>
        <a:ext cx="3777938" cy="1342770"/>
      </dsp:txXfrm>
    </dsp:sp>
    <dsp:sp modelId="{51C25ADB-C530-489D-8C4D-47FB16B2499A}">
      <dsp:nvSpPr>
        <dsp:cNvPr id="0" name=""/>
        <dsp:cNvSpPr/>
      </dsp:nvSpPr>
      <dsp:spPr>
        <a:xfrm>
          <a:off x="3682245" y="720272"/>
          <a:ext cx="516851" cy="29622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2259"/>
              </a:lnTo>
              <a:lnTo>
                <a:pt x="516851" y="2962259"/>
              </a:lnTo>
            </a:path>
          </a:pathLst>
        </a:custGeom>
        <a:noFill/>
        <a:ln w="425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9880BF-9E6C-4AF6-9A97-EB71FEC8230B}">
      <dsp:nvSpPr>
        <dsp:cNvPr id="0" name=""/>
        <dsp:cNvSpPr/>
      </dsp:nvSpPr>
      <dsp:spPr>
        <a:xfrm>
          <a:off x="4199096" y="2761976"/>
          <a:ext cx="3586243" cy="18411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39700">
            <a:schemeClr val="accent3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</a:t>
          </a: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изплатените суми на бенефициентите са в общ размер на  115 374 318 лв.;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</a:t>
          </a: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верифицираните разходи от УО възлизат на 92 118 820 лв.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rPr>
            <a:t></a:t>
          </a:r>
          <a:r>
            <a:rPr lang="bg-BG" sz="1400" b="1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сертифицираните разходи пред ЕК са 112 540 673 лв</a:t>
          </a:r>
          <a:r>
            <a:rPr lang="bg-BG" sz="1400" kern="1200" smtClean="0"/>
            <a:t>.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253020" y="2815900"/>
        <a:ext cx="3478395" cy="173326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DFFD5C-50CD-46BE-B8C7-6E767037E152}">
      <dsp:nvSpPr>
        <dsp:cNvPr id="0" name=""/>
        <dsp:cNvSpPr/>
      </dsp:nvSpPr>
      <dsp:spPr>
        <a:xfrm>
          <a:off x="11427" y="183382"/>
          <a:ext cx="8665536" cy="82472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9707" tIns="68580" rIns="68580" bIns="68580" numCol="1" spcCol="1270" anchor="ctr" anchorCtr="0">
          <a:noAutofit/>
          <a:scene3d>
            <a:camera prst="orthographicFront"/>
            <a:lightRig rig="threePt" dir="t"/>
          </a:scene3d>
          <a:sp3d extrusionH="57150">
            <a:extrusionClr>
              <a:schemeClr val="accent3">
                <a:lumMod val="75000"/>
              </a:schemeClr>
            </a:extrusionClr>
          </a:sp3d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i="1" kern="1200" smtClean="0"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dist="38100" dir="2700000" algn="tl">
                  <a:srgbClr val="000000">
                    <a:alpha val="43137"/>
                  </a:srgbClr>
                </a:outerShdw>
                <a:reflection blurRad="38100" stA="89000" endPos="23000" dir="5400000" sy="-100000" algn="bl" rotWithShape="0"/>
              </a:effectLst>
            </a:rPr>
            <a:t>Финансово изпълнение на ОПОС 2014 - 2020 г. към 30.04.2018 г.</a:t>
          </a:r>
          <a:endParaRPr lang="en-US" sz="1800" b="1" i="1" kern="1200">
            <a:effectLst>
              <a:glow rad="139700">
                <a:schemeClr val="accent3">
                  <a:satMod val="175000"/>
                  <a:alpha val="40000"/>
                </a:schemeClr>
              </a:glow>
              <a:outerShdw dist="38100" dir="2700000" algn="tl">
                <a:srgbClr val="000000">
                  <a:alpha val="43137"/>
                </a:srgbClr>
              </a:outerShdw>
              <a:reflection blurRad="38100" stA="89000" endPos="23000" dir="5400000" sy="-100000" algn="bl" rotWithShape="0"/>
            </a:effectLst>
          </a:endParaRPr>
        </a:p>
      </dsp:txBody>
      <dsp:txXfrm>
        <a:off x="11427" y="183382"/>
        <a:ext cx="8665536" cy="824729"/>
      </dsp:txXfrm>
    </dsp:sp>
    <dsp:sp modelId="{9C31DD91-9577-46BC-AE82-0E992ED9D7D9}">
      <dsp:nvSpPr>
        <dsp:cNvPr id="0" name=""/>
        <dsp:cNvSpPr/>
      </dsp:nvSpPr>
      <dsp:spPr>
        <a:xfrm>
          <a:off x="0" y="55442"/>
          <a:ext cx="1170434" cy="95266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814EC-0479-461B-AF8F-EBC0552FD026}">
      <dsp:nvSpPr>
        <dsp:cNvPr id="0" name=""/>
        <dsp:cNvSpPr/>
      </dsp:nvSpPr>
      <dsp:spPr>
        <a:xfrm>
          <a:off x="472140" y="249219"/>
          <a:ext cx="6564625" cy="49545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75104" tIns="68580" rIns="68580" bIns="68580" numCol="1" spcCol="1270" anchor="ctr" anchorCtr="0">
          <a:noAutofit/>
          <a:scene3d>
            <a:camera prst="orthographicFront"/>
            <a:lightRig rig="threePt" dir="t"/>
          </a:scene3d>
          <a:sp3d extrusionH="57150" contourW="12700" prstMaterial="dkEdge">
            <a:extrusionClr>
              <a:schemeClr val="accent3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i="1" kern="1200" smtClean="0">
              <a:effectLst>
                <a:glow rad="228600">
                  <a:srgbClr val="92D050">
                    <a:alpha val="40000"/>
                  </a:srgbClr>
                </a:glow>
                <a:outerShdw blurRad="431800" dist="190500" dir="6240000" algn="tl">
                  <a:srgbClr val="000000">
                    <a:alpha val="43137"/>
                  </a:srgbClr>
                </a:outerShdw>
                <a:reflection blurRad="38100" stA="55000" endA="300" endPos="45500" dir="5400000" sy="-100000" algn="bl" rotWithShape="0"/>
              </a:effectLst>
            </a:rPr>
            <a:t>Какво постигнахме през 2017 г. ?</a:t>
          </a:r>
          <a:endParaRPr lang="en-US" sz="1800" b="1" i="1" kern="1200">
            <a:effectLst>
              <a:glow rad="228600">
                <a:srgbClr val="92D050">
                  <a:alpha val="40000"/>
                </a:srgbClr>
              </a:glow>
              <a:outerShdw blurRad="431800" dist="190500" dir="6240000" algn="tl">
                <a:srgbClr val="000000">
                  <a:alpha val="43137"/>
                </a:srgbClr>
              </a:outerShdw>
              <a:reflection blurRad="38100" stA="55000" endA="300" endPos="45500" dir="5400000" sy="-100000" algn="bl" rotWithShape="0"/>
            </a:effectLst>
          </a:endParaRPr>
        </a:p>
      </dsp:txBody>
      <dsp:txXfrm>
        <a:off x="472140" y="249219"/>
        <a:ext cx="6564625" cy="495453"/>
      </dsp:txXfrm>
    </dsp:sp>
    <dsp:sp modelId="{1D457DCD-758F-4CF3-B434-ADB9FF1CEE69}">
      <dsp:nvSpPr>
        <dsp:cNvPr id="0" name=""/>
        <dsp:cNvSpPr/>
      </dsp:nvSpPr>
      <dsp:spPr>
        <a:xfrm>
          <a:off x="432535" y="0"/>
          <a:ext cx="996393" cy="106957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814EC-0479-461B-AF8F-EBC0552FD026}">
      <dsp:nvSpPr>
        <dsp:cNvPr id="0" name=""/>
        <dsp:cNvSpPr/>
      </dsp:nvSpPr>
      <dsp:spPr>
        <a:xfrm>
          <a:off x="963857" y="0"/>
          <a:ext cx="6213300" cy="71429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9564" tIns="68580" rIns="68580" bIns="68580" numCol="1" spcCol="1270" anchor="ctr" anchorCtr="0">
          <a:noAutofit/>
          <a:scene3d>
            <a:camera prst="orthographicFront"/>
            <a:lightRig rig="threePt" dir="t"/>
          </a:scene3d>
          <a:sp3d extrusionH="57150" contourW="12700" prstMaterial="dkEdge">
            <a:extrusionClr>
              <a:schemeClr val="accent3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i="1" kern="1200" smtClean="0">
              <a:effectLst>
                <a:glow rad="228600">
                  <a:srgbClr val="92D050">
                    <a:alpha val="40000"/>
                  </a:srgbClr>
                </a:glow>
                <a:outerShdw blurRad="431800" dist="190500" dir="6240000" algn="tl">
                  <a:srgbClr val="000000">
                    <a:alpha val="43137"/>
                  </a:srgbClr>
                </a:outerShdw>
                <a:reflection blurRad="38100" stA="55000" endA="300" endPos="45500" dir="5400000" sy="-100000" algn="bl" rotWithShape="0"/>
              </a:effectLst>
            </a:rPr>
            <a:t>Какво постигнахме през 2017 г. ?</a:t>
          </a:r>
          <a:endParaRPr lang="en-US" sz="1800" b="1" i="1" kern="1200">
            <a:effectLst>
              <a:glow rad="228600">
                <a:srgbClr val="92D050">
                  <a:alpha val="40000"/>
                </a:srgbClr>
              </a:glow>
              <a:outerShdw blurRad="431800" dist="190500" dir="6240000" algn="tl">
                <a:srgbClr val="000000">
                  <a:alpha val="43137"/>
                </a:srgbClr>
              </a:outerShdw>
              <a:reflection blurRad="38100" stA="55000" endA="300" endPos="45500" dir="5400000" sy="-100000" algn="bl" rotWithShape="0"/>
            </a:effectLst>
          </a:endParaRPr>
        </a:p>
      </dsp:txBody>
      <dsp:txXfrm>
        <a:off x="963857" y="0"/>
        <a:ext cx="6213300" cy="714294"/>
      </dsp:txXfrm>
    </dsp:sp>
    <dsp:sp modelId="{1D457DCD-758F-4CF3-B434-ADB9FF1CEE69}">
      <dsp:nvSpPr>
        <dsp:cNvPr id="0" name=""/>
        <dsp:cNvSpPr/>
      </dsp:nvSpPr>
      <dsp:spPr>
        <a:xfrm>
          <a:off x="371762" y="0"/>
          <a:ext cx="751203" cy="7799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814EC-0479-461B-AF8F-EBC0552FD026}">
      <dsp:nvSpPr>
        <dsp:cNvPr id="0" name=""/>
        <dsp:cNvSpPr/>
      </dsp:nvSpPr>
      <dsp:spPr>
        <a:xfrm>
          <a:off x="1017288" y="196067"/>
          <a:ext cx="6093300" cy="38978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1121" tIns="68580" rIns="68580" bIns="68580" numCol="1" spcCol="1270" anchor="ctr" anchorCtr="0">
          <a:noAutofit/>
          <a:scene3d>
            <a:camera prst="orthographicFront"/>
            <a:lightRig rig="threePt" dir="t"/>
          </a:scene3d>
          <a:sp3d extrusionH="57150" contourW="12700" prstMaterial="dkEdge">
            <a:extrusionClr>
              <a:schemeClr val="accent3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i="1" kern="1200" smtClean="0">
              <a:effectLst>
                <a:glow rad="228600">
                  <a:srgbClr val="92D050">
                    <a:alpha val="40000"/>
                  </a:srgbClr>
                </a:glow>
                <a:outerShdw blurRad="431800" dist="190500" dir="6240000" algn="tl">
                  <a:srgbClr val="000000">
                    <a:alpha val="43137"/>
                  </a:srgbClr>
                </a:outerShdw>
                <a:reflection blurRad="38100" stA="55000" endA="300" endPos="45500" dir="5400000" sy="-100000" algn="bl" rotWithShape="0"/>
              </a:effectLst>
            </a:rPr>
            <a:t>Какво постигнахме през 2017 г. ?</a:t>
          </a:r>
          <a:endParaRPr lang="en-US" sz="1800" b="1" i="1" kern="1200">
            <a:effectLst>
              <a:glow rad="228600">
                <a:srgbClr val="92D050">
                  <a:alpha val="40000"/>
                </a:srgbClr>
              </a:glow>
              <a:outerShdw blurRad="431800" dist="190500" dir="6240000" algn="tl">
                <a:srgbClr val="000000">
                  <a:alpha val="43137"/>
                </a:srgbClr>
              </a:outerShdw>
              <a:reflection blurRad="38100" stA="55000" endA="300" endPos="45500" dir="5400000" sy="-100000" algn="bl" rotWithShape="0"/>
            </a:effectLst>
          </a:endParaRPr>
        </a:p>
      </dsp:txBody>
      <dsp:txXfrm>
        <a:off x="1017288" y="196067"/>
        <a:ext cx="6093300" cy="389786"/>
      </dsp:txXfrm>
    </dsp:sp>
    <dsp:sp modelId="{1D457DCD-758F-4CF3-B434-ADB9FF1CEE69}">
      <dsp:nvSpPr>
        <dsp:cNvPr id="0" name=""/>
        <dsp:cNvSpPr/>
      </dsp:nvSpPr>
      <dsp:spPr>
        <a:xfrm>
          <a:off x="718098" y="0"/>
          <a:ext cx="682863" cy="84146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814EC-0479-461B-AF8F-EBC0552FD026}">
      <dsp:nvSpPr>
        <dsp:cNvPr id="0" name=""/>
        <dsp:cNvSpPr/>
      </dsp:nvSpPr>
      <dsp:spPr>
        <a:xfrm>
          <a:off x="1017288" y="196067"/>
          <a:ext cx="6093300" cy="38978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1121" tIns="68580" rIns="68580" bIns="68580" numCol="1" spcCol="1270" anchor="ctr" anchorCtr="0">
          <a:noAutofit/>
          <a:scene3d>
            <a:camera prst="orthographicFront"/>
            <a:lightRig rig="threePt" dir="t"/>
          </a:scene3d>
          <a:sp3d extrusionH="57150" contourW="12700" prstMaterial="dkEdge">
            <a:extrusionClr>
              <a:schemeClr val="accent3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i="1" kern="1200" smtClean="0">
              <a:effectLst>
                <a:glow rad="228600">
                  <a:srgbClr val="92D050">
                    <a:alpha val="40000"/>
                  </a:srgbClr>
                </a:glow>
                <a:outerShdw blurRad="431800" dist="190500" dir="6240000" algn="tl">
                  <a:srgbClr val="000000">
                    <a:alpha val="43137"/>
                  </a:srgbClr>
                </a:outerShdw>
                <a:reflection blurRad="38100" stA="55000" endA="300" endPos="45500" dir="5400000" sy="-100000" algn="bl" rotWithShape="0"/>
              </a:effectLst>
            </a:rPr>
            <a:t>Какво постигнахме през 2017 г. ?</a:t>
          </a:r>
          <a:endParaRPr lang="en-US" sz="1800" b="1" i="1" kern="1200">
            <a:effectLst>
              <a:glow rad="228600">
                <a:srgbClr val="92D050">
                  <a:alpha val="40000"/>
                </a:srgbClr>
              </a:glow>
              <a:outerShdw blurRad="431800" dist="190500" dir="6240000" algn="tl">
                <a:srgbClr val="000000">
                  <a:alpha val="43137"/>
                </a:srgbClr>
              </a:outerShdw>
              <a:reflection blurRad="38100" stA="55000" endA="300" endPos="45500" dir="5400000" sy="-100000" algn="bl" rotWithShape="0"/>
            </a:effectLst>
          </a:endParaRPr>
        </a:p>
      </dsp:txBody>
      <dsp:txXfrm>
        <a:off x="1017288" y="196067"/>
        <a:ext cx="6093300" cy="389786"/>
      </dsp:txXfrm>
    </dsp:sp>
    <dsp:sp modelId="{1D457DCD-758F-4CF3-B434-ADB9FF1CEE69}">
      <dsp:nvSpPr>
        <dsp:cNvPr id="0" name=""/>
        <dsp:cNvSpPr/>
      </dsp:nvSpPr>
      <dsp:spPr>
        <a:xfrm>
          <a:off x="718098" y="0"/>
          <a:ext cx="682863" cy="84146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814EC-0479-461B-AF8F-EBC0552FD026}">
      <dsp:nvSpPr>
        <dsp:cNvPr id="0" name=""/>
        <dsp:cNvSpPr/>
      </dsp:nvSpPr>
      <dsp:spPr>
        <a:xfrm>
          <a:off x="786263" y="52009"/>
          <a:ext cx="6555350" cy="67790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1121" tIns="68580" rIns="68580" bIns="68580" numCol="1" spcCol="1270" anchor="ctr" anchorCtr="0">
          <a:noAutofit/>
          <a:scene3d>
            <a:camera prst="orthographicFront"/>
            <a:lightRig rig="threePt" dir="t"/>
          </a:scene3d>
          <a:sp3d extrusionH="57150" contourW="12700" prstMaterial="dkEdge">
            <a:extrusionClr>
              <a:schemeClr val="accent3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i="1" kern="1200" smtClean="0">
              <a:effectLst>
                <a:glow rad="228600">
                  <a:srgbClr val="92D050">
                    <a:alpha val="40000"/>
                  </a:srgbClr>
                </a:glow>
                <a:outerShdw blurRad="431800" dist="190500" dir="6240000" algn="tl">
                  <a:srgbClr val="000000">
                    <a:alpha val="43137"/>
                  </a:srgbClr>
                </a:outerShdw>
                <a:reflection blurRad="38100" stA="55000" endA="300" endPos="45500" dir="5400000" sy="-100000" algn="bl" rotWithShape="0"/>
              </a:effectLst>
            </a:rPr>
            <a:t>Какво постигнахме през 2017 г. ?</a:t>
          </a:r>
          <a:endParaRPr lang="en-US" sz="1800" b="1" i="1" kern="1200">
            <a:effectLst>
              <a:glow rad="228600">
                <a:srgbClr val="92D050">
                  <a:alpha val="40000"/>
                </a:srgbClr>
              </a:glow>
              <a:outerShdw blurRad="431800" dist="190500" dir="6240000" algn="tl">
                <a:srgbClr val="000000">
                  <a:alpha val="43137"/>
                </a:srgbClr>
              </a:outerShdw>
              <a:reflection blurRad="38100" stA="55000" endA="300" endPos="45500" dir="5400000" sy="-100000" algn="bl" rotWithShape="0"/>
            </a:effectLst>
          </a:endParaRPr>
        </a:p>
      </dsp:txBody>
      <dsp:txXfrm>
        <a:off x="786263" y="52009"/>
        <a:ext cx="6555350" cy="677901"/>
      </dsp:txXfrm>
    </dsp:sp>
    <dsp:sp modelId="{1D457DCD-758F-4CF3-B434-ADB9FF1CEE69}">
      <dsp:nvSpPr>
        <dsp:cNvPr id="0" name=""/>
        <dsp:cNvSpPr/>
      </dsp:nvSpPr>
      <dsp:spPr>
        <a:xfrm>
          <a:off x="607333" y="0"/>
          <a:ext cx="904392" cy="90137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814EC-0479-461B-AF8F-EBC0552FD026}">
      <dsp:nvSpPr>
        <dsp:cNvPr id="0" name=""/>
        <dsp:cNvSpPr/>
      </dsp:nvSpPr>
      <dsp:spPr>
        <a:xfrm>
          <a:off x="858203" y="134097"/>
          <a:ext cx="6411471" cy="51372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1121" tIns="68580" rIns="68580" bIns="68580" numCol="1" spcCol="1270" anchor="ctr" anchorCtr="0">
          <a:noAutofit/>
          <a:scene3d>
            <a:camera prst="orthographicFront"/>
            <a:lightRig rig="threePt" dir="t"/>
          </a:scene3d>
          <a:sp3d extrusionH="57150" contourW="12700" prstMaterial="dkEdge">
            <a:extrusionClr>
              <a:schemeClr val="accent3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i="1" kern="1200" smtClean="0">
              <a:effectLst>
                <a:glow rad="228600">
                  <a:srgbClr val="92D050">
                    <a:alpha val="40000"/>
                  </a:srgbClr>
                </a:glow>
                <a:outerShdw blurRad="431800" dist="190500" dir="6240000" algn="tl">
                  <a:srgbClr val="000000">
                    <a:alpha val="43137"/>
                  </a:srgbClr>
                </a:outerShdw>
                <a:reflection blurRad="38100" stA="55000" endA="300" endPos="45500" dir="5400000" sy="-100000" algn="bl" rotWithShape="0"/>
              </a:effectLst>
            </a:rPr>
            <a:t>Какво постигнахме през 2017 г. ?</a:t>
          </a:r>
          <a:endParaRPr lang="en-US" sz="1800" b="1" i="1" kern="1200">
            <a:effectLst>
              <a:glow rad="228600">
                <a:srgbClr val="92D050">
                  <a:alpha val="40000"/>
                </a:srgbClr>
              </a:glow>
              <a:outerShdw blurRad="431800" dist="190500" dir="6240000" algn="tl">
                <a:srgbClr val="000000">
                  <a:alpha val="43137"/>
                </a:srgbClr>
              </a:outerShdw>
              <a:reflection blurRad="38100" stA="55000" endA="300" endPos="45500" dir="5400000" sy="-100000" algn="bl" rotWithShape="0"/>
            </a:effectLst>
          </a:endParaRPr>
        </a:p>
      </dsp:txBody>
      <dsp:txXfrm>
        <a:off x="858203" y="134097"/>
        <a:ext cx="6411471" cy="513726"/>
      </dsp:txXfrm>
    </dsp:sp>
    <dsp:sp modelId="{1D457DCD-758F-4CF3-B434-ADB9FF1CEE69}">
      <dsp:nvSpPr>
        <dsp:cNvPr id="0" name=""/>
        <dsp:cNvSpPr/>
      </dsp:nvSpPr>
      <dsp:spPr>
        <a:xfrm>
          <a:off x="607333" y="0"/>
          <a:ext cx="904392" cy="90137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814EC-0479-461B-AF8F-EBC0552FD026}">
      <dsp:nvSpPr>
        <dsp:cNvPr id="0" name=""/>
        <dsp:cNvSpPr/>
      </dsp:nvSpPr>
      <dsp:spPr>
        <a:xfrm>
          <a:off x="786263" y="52009"/>
          <a:ext cx="6555350" cy="67790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1121" tIns="68580" rIns="68580" bIns="68580" numCol="1" spcCol="1270" anchor="ctr" anchorCtr="0">
          <a:noAutofit/>
          <a:scene3d>
            <a:camera prst="orthographicFront"/>
            <a:lightRig rig="threePt" dir="t"/>
          </a:scene3d>
          <a:sp3d extrusionH="57150" contourW="12700" prstMaterial="dkEdge">
            <a:extrusionClr>
              <a:schemeClr val="accent3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i="1" kern="1200" smtClean="0">
              <a:effectLst>
                <a:glow rad="228600">
                  <a:srgbClr val="92D050">
                    <a:alpha val="40000"/>
                  </a:srgbClr>
                </a:glow>
                <a:outerShdw blurRad="431800" dist="190500" dir="6240000" algn="tl">
                  <a:srgbClr val="000000">
                    <a:alpha val="43137"/>
                  </a:srgbClr>
                </a:outerShdw>
                <a:reflection blurRad="38100" stA="55000" endA="300" endPos="45500" dir="5400000" sy="-100000" algn="bl" rotWithShape="0"/>
              </a:effectLst>
            </a:rPr>
            <a:t>Какво постигнахме през 2017 г. ?</a:t>
          </a:r>
          <a:endParaRPr lang="en-US" sz="1800" b="1" i="1" kern="1200">
            <a:effectLst>
              <a:glow rad="228600">
                <a:srgbClr val="92D050">
                  <a:alpha val="40000"/>
                </a:srgbClr>
              </a:glow>
              <a:outerShdw blurRad="431800" dist="190500" dir="6240000" algn="tl">
                <a:srgbClr val="000000">
                  <a:alpha val="43137"/>
                </a:srgbClr>
              </a:outerShdw>
              <a:reflection blurRad="38100" stA="55000" endA="300" endPos="45500" dir="5400000" sy="-100000" algn="bl" rotWithShape="0"/>
            </a:effectLst>
          </a:endParaRPr>
        </a:p>
      </dsp:txBody>
      <dsp:txXfrm>
        <a:off x="786263" y="52009"/>
        <a:ext cx="6555350" cy="677901"/>
      </dsp:txXfrm>
    </dsp:sp>
    <dsp:sp modelId="{1D457DCD-758F-4CF3-B434-ADB9FF1CEE69}">
      <dsp:nvSpPr>
        <dsp:cNvPr id="0" name=""/>
        <dsp:cNvSpPr/>
      </dsp:nvSpPr>
      <dsp:spPr>
        <a:xfrm>
          <a:off x="607333" y="0"/>
          <a:ext cx="904392" cy="90137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814EC-0479-461B-AF8F-EBC0552FD026}">
      <dsp:nvSpPr>
        <dsp:cNvPr id="0" name=""/>
        <dsp:cNvSpPr/>
      </dsp:nvSpPr>
      <dsp:spPr>
        <a:xfrm>
          <a:off x="1512165" y="0"/>
          <a:ext cx="6434084" cy="567618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6722" tIns="68580" rIns="68580" bIns="68580" numCol="1" spcCol="1270" anchor="ctr" anchorCtr="0">
          <a:noAutofit/>
          <a:scene3d>
            <a:camera prst="orthographicFront"/>
            <a:lightRig rig="threePt" dir="t"/>
          </a:scene3d>
          <a:sp3d extrusionH="57150" contourW="12700" prstMaterial="dkEdge">
            <a:extrusionClr>
              <a:schemeClr val="accent3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i="1" kern="1200">
            <a:effectLst>
              <a:glow rad="228600">
                <a:srgbClr val="92D050">
                  <a:alpha val="40000"/>
                </a:srgbClr>
              </a:glow>
              <a:outerShdw blurRad="431800" dist="190500" dir="6240000" algn="tl">
                <a:srgbClr val="000000">
                  <a:alpha val="43137"/>
                </a:srgbClr>
              </a:outerShdw>
              <a:reflection blurRad="38100" stA="55000" endA="300" endPos="45500" dir="5400000" sy="-100000" algn="bl" rotWithShape="0"/>
            </a:effectLst>
          </a:endParaRPr>
        </a:p>
      </dsp:txBody>
      <dsp:txXfrm>
        <a:off x="1512165" y="0"/>
        <a:ext cx="6434084" cy="567618"/>
      </dsp:txXfrm>
    </dsp:sp>
    <dsp:sp modelId="{1D457DCD-758F-4CF3-B434-ADB9FF1CEE69}">
      <dsp:nvSpPr>
        <dsp:cNvPr id="0" name=""/>
        <dsp:cNvSpPr/>
      </dsp:nvSpPr>
      <dsp:spPr>
        <a:xfrm>
          <a:off x="547529" y="0"/>
          <a:ext cx="1180664" cy="79208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2389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89390-E30A-419C-85B5-698289EB86A4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2389" y="9432925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2D921-7508-49A3-A3C3-F2F89CC1B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77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D0BB9-4E50-4EDF-A67D-EF517E0B966B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7415"/>
            <a:ext cx="545592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35DFC-BBE1-4CDA-B981-A5954F5C1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17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5407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24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35DFC-BBE1-4CDA-B981-A5954F5C14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04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split orient="vert"/>
      </p:transition>
    </mc:Choice>
    <mc:Fallback xmlns="">
      <p:transition advTm="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split orient="vert"/>
      </p:transition>
    </mc:Choice>
    <mc:Fallback xmlns="">
      <p:transition advTm="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split orient="vert"/>
      </p:transition>
    </mc:Choice>
    <mc:Fallback xmlns="">
      <p:transition advTm="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split orient="vert"/>
      </p:transition>
    </mc:Choice>
    <mc:Fallback xmlns="">
      <p:transition advTm="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split orient="vert"/>
      </p:transition>
    </mc:Choice>
    <mc:Fallback xmlns="">
      <p:transition advTm="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split orient="vert"/>
      </p:transition>
    </mc:Choice>
    <mc:Fallback xmlns="">
      <p:transition advTm="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split orient="vert"/>
      </p:transition>
    </mc:Choice>
    <mc:Fallback xmlns="">
      <p:transition advTm="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split orient="vert"/>
      </p:transition>
    </mc:Choice>
    <mc:Fallback xmlns="">
      <p:transition advTm="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split orient="vert"/>
      </p:transition>
    </mc:Choice>
    <mc:Fallback xmlns="">
      <p:transition advTm="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split orient="vert"/>
      </p:transition>
    </mc:Choice>
    <mc:Fallback xmlns="">
      <p:transition advTm="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split orient="vert"/>
      </p:transition>
    </mc:Choice>
    <mc:Fallback xmlns="">
      <p:transition advTm="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Tm="0">
        <p:split orient="vert"/>
      </p:transition>
    </mc:Choice>
    <mc:Fallback xmlns="">
      <p:transition advTm="0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9.xml"/><Relationship Id="rId3" Type="http://schemas.openxmlformats.org/officeDocument/2006/relationships/image" Target="../media/image10.jpeg"/><Relationship Id="rId7" Type="http://schemas.openxmlformats.org/officeDocument/2006/relationships/diagramLayout" Target="../diagrams/layout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9.xml"/><Relationship Id="rId11" Type="http://schemas.openxmlformats.org/officeDocument/2006/relationships/image" Target="../media/image16.png"/><Relationship Id="rId5" Type="http://schemas.openxmlformats.org/officeDocument/2006/relationships/image" Target="../media/image13.jpeg"/><Relationship Id="rId10" Type="http://schemas.microsoft.com/office/2007/relationships/diagramDrawing" Target="../diagrams/drawing9.xml"/><Relationship Id="rId4" Type="http://schemas.openxmlformats.org/officeDocument/2006/relationships/image" Target="../media/image12.jpeg"/><Relationship Id="rId9" Type="http://schemas.openxmlformats.org/officeDocument/2006/relationships/diagramColors" Target="../diagrams/colors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0.xml"/><Relationship Id="rId3" Type="http://schemas.openxmlformats.org/officeDocument/2006/relationships/image" Target="../media/image10.jpeg"/><Relationship Id="rId7" Type="http://schemas.openxmlformats.org/officeDocument/2006/relationships/diagramLayout" Target="../diagrams/layout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0.xml"/><Relationship Id="rId11" Type="http://schemas.openxmlformats.org/officeDocument/2006/relationships/image" Target="../media/image18.png"/><Relationship Id="rId5" Type="http://schemas.openxmlformats.org/officeDocument/2006/relationships/image" Target="../media/image13.jpeg"/><Relationship Id="rId10" Type="http://schemas.microsoft.com/office/2007/relationships/diagramDrawing" Target="../diagrams/drawing10.xml"/><Relationship Id="rId4" Type="http://schemas.openxmlformats.org/officeDocument/2006/relationships/image" Target="../media/image12.jpeg"/><Relationship Id="rId9" Type="http://schemas.openxmlformats.org/officeDocument/2006/relationships/diagramColors" Target="../diagrams/colors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1.xml"/><Relationship Id="rId13" Type="http://schemas.openxmlformats.org/officeDocument/2006/relationships/diagramQuickStyle" Target="../diagrams/quickStyle12.xml"/><Relationship Id="rId3" Type="http://schemas.openxmlformats.org/officeDocument/2006/relationships/image" Target="../media/image10.jpeg"/><Relationship Id="rId7" Type="http://schemas.openxmlformats.org/officeDocument/2006/relationships/diagramLayout" Target="../diagrams/layout11.xml"/><Relationship Id="rId12" Type="http://schemas.openxmlformats.org/officeDocument/2006/relationships/diagramLayout" Target="../diagrams/layout1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1.xml"/><Relationship Id="rId11" Type="http://schemas.openxmlformats.org/officeDocument/2006/relationships/diagramData" Target="../diagrams/data12.xml"/><Relationship Id="rId5" Type="http://schemas.openxmlformats.org/officeDocument/2006/relationships/image" Target="../media/image13.jpeg"/><Relationship Id="rId15" Type="http://schemas.microsoft.com/office/2007/relationships/diagramDrawing" Target="../diagrams/drawing12.xml"/><Relationship Id="rId10" Type="http://schemas.microsoft.com/office/2007/relationships/diagramDrawing" Target="../diagrams/drawing11.xml"/><Relationship Id="rId4" Type="http://schemas.openxmlformats.org/officeDocument/2006/relationships/image" Target="../media/image19.jpeg"/><Relationship Id="rId9" Type="http://schemas.openxmlformats.org/officeDocument/2006/relationships/diagramColors" Target="../diagrams/colors11.xml"/><Relationship Id="rId14" Type="http://schemas.openxmlformats.org/officeDocument/2006/relationships/diagramColors" Target="../diagrams/colors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3.xml"/><Relationship Id="rId3" Type="http://schemas.openxmlformats.org/officeDocument/2006/relationships/image" Target="../media/image10.jpeg"/><Relationship Id="rId7" Type="http://schemas.openxmlformats.org/officeDocument/2006/relationships/diagramLayout" Target="../diagrams/layout1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3.xml"/><Relationship Id="rId11" Type="http://schemas.openxmlformats.org/officeDocument/2006/relationships/image" Target="../media/image22.png"/><Relationship Id="rId5" Type="http://schemas.openxmlformats.org/officeDocument/2006/relationships/image" Target="../media/image13.jpeg"/><Relationship Id="rId10" Type="http://schemas.microsoft.com/office/2007/relationships/diagramDrawing" Target="../diagrams/drawing13.xml"/><Relationship Id="rId4" Type="http://schemas.openxmlformats.org/officeDocument/2006/relationships/image" Target="../media/image12.jpeg"/><Relationship Id="rId9" Type="http://schemas.openxmlformats.org/officeDocument/2006/relationships/diagramColors" Target="../diagrams/colors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4.xml"/><Relationship Id="rId3" Type="http://schemas.openxmlformats.org/officeDocument/2006/relationships/image" Target="../media/image10.jpeg"/><Relationship Id="rId7" Type="http://schemas.openxmlformats.org/officeDocument/2006/relationships/diagramLayout" Target="../diagrams/layout1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4.xml"/><Relationship Id="rId5" Type="http://schemas.openxmlformats.org/officeDocument/2006/relationships/image" Target="../media/image5.jpeg"/><Relationship Id="rId10" Type="http://schemas.microsoft.com/office/2007/relationships/diagramDrawing" Target="../diagrams/drawing14.xml"/><Relationship Id="rId4" Type="http://schemas.openxmlformats.org/officeDocument/2006/relationships/image" Target="../media/image11.jpeg"/><Relationship Id="rId9" Type="http://schemas.openxmlformats.org/officeDocument/2006/relationships/diagramColors" Target="../diagrams/colors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mailto:ope@moew.government.bg" TargetMode="Externa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jp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9.png"/><Relationship Id="rId4" Type="http://schemas.openxmlformats.org/officeDocument/2006/relationships/image" Target="../media/image5.jpe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10.jpeg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image" Target="../media/image5.jpeg"/><Relationship Id="rId10" Type="http://schemas.microsoft.com/office/2007/relationships/diagramDrawing" Target="../diagrams/drawing2.xml"/><Relationship Id="rId4" Type="http://schemas.openxmlformats.org/officeDocument/2006/relationships/image" Target="../media/image11.jpeg"/><Relationship Id="rId9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10.jpeg"/><Relationship Id="rId7" Type="http://schemas.openxmlformats.org/officeDocument/2006/relationships/diagramLayout" Target="../diagrams/layou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5" Type="http://schemas.openxmlformats.org/officeDocument/2006/relationships/image" Target="../media/image5.jpeg"/><Relationship Id="rId10" Type="http://schemas.microsoft.com/office/2007/relationships/diagramDrawing" Target="../diagrams/drawing3.xml"/><Relationship Id="rId4" Type="http://schemas.openxmlformats.org/officeDocument/2006/relationships/image" Target="../media/image11.jpeg"/><Relationship Id="rId9" Type="http://schemas.openxmlformats.org/officeDocument/2006/relationships/diagramColors" Target="../diagrams/colors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10.jpeg"/><Relationship Id="rId7" Type="http://schemas.openxmlformats.org/officeDocument/2006/relationships/diagramLayout" Target="../diagrams/layou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image" Target="../media/image5.jpeg"/><Relationship Id="rId10" Type="http://schemas.microsoft.com/office/2007/relationships/diagramDrawing" Target="../diagrams/drawing4.xml"/><Relationship Id="rId4" Type="http://schemas.openxmlformats.org/officeDocument/2006/relationships/image" Target="../media/image11.jpeg"/><Relationship Id="rId9" Type="http://schemas.openxmlformats.org/officeDocument/2006/relationships/diagramColors" Target="../diagrams/colors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image" Target="../media/image10.jpeg"/><Relationship Id="rId7" Type="http://schemas.openxmlformats.org/officeDocument/2006/relationships/diagramLayout" Target="../diagrams/layou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5" Type="http://schemas.openxmlformats.org/officeDocument/2006/relationships/image" Target="../media/image5.jpeg"/><Relationship Id="rId10" Type="http://schemas.microsoft.com/office/2007/relationships/diagramDrawing" Target="../diagrams/drawing5.xml"/><Relationship Id="rId4" Type="http://schemas.openxmlformats.org/officeDocument/2006/relationships/image" Target="../media/image11.jpeg"/><Relationship Id="rId9" Type="http://schemas.openxmlformats.org/officeDocument/2006/relationships/diagramColors" Target="../diagrams/colors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image" Target="../media/image10.jpeg"/><Relationship Id="rId7" Type="http://schemas.openxmlformats.org/officeDocument/2006/relationships/diagramLayout" Target="../diagrams/layou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5" Type="http://schemas.openxmlformats.org/officeDocument/2006/relationships/image" Target="../media/image5.jpeg"/><Relationship Id="rId10" Type="http://schemas.microsoft.com/office/2007/relationships/diagramDrawing" Target="../diagrams/drawing6.xml"/><Relationship Id="rId4" Type="http://schemas.openxmlformats.org/officeDocument/2006/relationships/image" Target="../media/image11.jpeg"/><Relationship Id="rId9" Type="http://schemas.openxmlformats.org/officeDocument/2006/relationships/diagramColors" Target="../diagrams/colors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image" Target="../media/image10.jpeg"/><Relationship Id="rId7" Type="http://schemas.openxmlformats.org/officeDocument/2006/relationships/diagramLayout" Target="../diagrams/layou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7.xml"/><Relationship Id="rId5" Type="http://schemas.openxmlformats.org/officeDocument/2006/relationships/image" Target="../media/image5.jpeg"/><Relationship Id="rId10" Type="http://schemas.microsoft.com/office/2007/relationships/diagramDrawing" Target="../diagrams/drawing7.xml"/><Relationship Id="rId4" Type="http://schemas.openxmlformats.org/officeDocument/2006/relationships/image" Target="../media/image11.jpeg"/><Relationship Id="rId9" Type="http://schemas.openxmlformats.org/officeDocument/2006/relationships/diagramColors" Target="../diagrams/colors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3" Type="http://schemas.openxmlformats.org/officeDocument/2006/relationships/image" Target="../media/image10.jpeg"/><Relationship Id="rId7" Type="http://schemas.openxmlformats.org/officeDocument/2006/relationships/diagramLayout" Target="../diagrams/layout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8.xml"/><Relationship Id="rId5" Type="http://schemas.openxmlformats.org/officeDocument/2006/relationships/image" Target="../media/image5.jpeg"/><Relationship Id="rId10" Type="http://schemas.microsoft.com/office/2007/relationships/diagramDrawing" Target="../diagrams/drawing8.xml"/><Relationship Id="rId4" Type="http://schemas.openxmlformats.org/officeDocument/2006/relationships/image" Target="../media/image11.jpeg"/><Relationship Id="rId9" Type="http://schemas.openxmlformats.org/officeDocument/2006/relationships/diagramColors" Target="../diagrams/colors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4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68616" y="1484784"/>
            <a:ext cx="7772400" cy="3254466"/>
          </a:xfrm>
        </p:spPr>
        <p:txBody>
          <a:bodyPr>
            <a:normAutofit fontScale="90000"/>
            <a:scene3d>
              <a:camera prst="orthographicFront"/>
              <a:lightRig rig="sunset" dir="t"/>
            </a:scene3d>
            <a:sp3d extrusionH="63500" contourW="6350" prstMaterial="softEdge">
              <a:bevelB w="38100" h="25400"/>
              <a:extrusionClr>
                <a:schemeClr val="accent3">
                  <a:lumMod val="60000"/>
                  <a:lumOff val="40000"/>
                </a:schemeClr>
              </a:extrusionClr>
              <a:contourClr>
                <a:schemeClr val="tx1">
                  <a:lumMod val="65000"/>
                  <a:lumOff val="35000"/>
                </a:schemeClr>
              </a:contourClr>
            </a:sp3d>
          </a:bodyPr>
          <a:lstStyle/>
          <a:p>
            <a:r>
              <a:rPr lang="bg-BG" sz="2700" b="1" i="1" smtClean="0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40000"/>
                      <a:lumOff val="60000"/>
                    </a:schemeClr>
                  </a:outerShdw>
                  <a:reflection endPos="0" dist="50800" dir="5400000" sy="-100000" algn="bl" rotWithShape="0"/>
                </a:effectLst>
              </a:rPr>
              <a:t/>
            </a:r>
            <a:br>
              <a:rPr lang="bg-BG" sz="2700" b="1" i="1" smtClean="0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40000"/>
                      <a:lumOff val="60000"/>
                    </a:schemeClr>
                  </a:outerShdw>
                  <a:reflection endPos="0" dist="50800" dir="5400000" sy="-100000" algn="bl" rotWithShape="0"/>
                </a:effectLst>
              </a:rPr>
            </a:br>
            <a:r>
              <a:rPr lang="bg-BG" sz="2700" b="1" i="1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40000"/>
                      <a:lumOff val="60000"/>
                    </a:schemeClr>
                  </a:outerShdw>
                  <a:reflection endPos="0" dist="50800" dir="5400000" sy="-100000" algn="bl" rotWithShape="0"/>
                </a:effectLst>
              </a:rPr>
              <a:t/>
            </a:r>
            <a:br>
              <a:rPr lang="bg-BG" sz="2700" b="1" i="1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40000"/>
                      <a:lumOff val="60000"/>
                    </a:schemeClr>
                  </a:outerShdw>
                  <a:reflection endPos="0" dist="50800" dir="5400000" sy="-100000" algn="bl" rotWithShape="0"/>
                </a:effectLst>
              </a:rPr>
            </a:br>
            <a:r>
              <a:rPr lang="bg-BG" sz="2700" b="1" i="1" smtClean="0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40000"/>
                      <a:lumOff val="60000"/>
                    </a:schemeClr>
                  </a:outerShdw>
                  <a:reflection endPos="0" dist="50800" dir="5400000" sy="-100000" algn="bl" rotWithShape="0"/>
                </a:effectLst>
              </a:rPr>
              <a:t/>
            </a:r>
            <a:br>
              <a:rPr lang="bg-BG" sz="2700" b="1" i="1" smtClean="0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40000"/>
                      <a:lumOff val="60000"/>
                    </a:schemeClr>
                  </a:outerShdw>
                  <a:reflection endPos="0" dist="50800" dir="5400000" sy="-100000" algn="bl" rotWithShape="0"/>
                </a:effectLst>
              </a:rPr>
            </a:br>
            <a:r>
              <a:rPr lang="bg-BG" sz="2700" b="1" i="1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40000"/>
                      <a:lumOff val="60000"/>
                    </a:schemeClr>
                  </a:outerShdw>
                  <a:reflection endPos="0" dist="50800" dir="5400000" sy="-100000" algn="bl" rotWithShape="0"/>
                </a:effectLst>
              </a:rPr>
              <a:t/>
            </a:r>
            <a:br>
              <a:rPr lang="bg-BG" sz="2700" b="1" i="1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40000"/>
                      <a:lumOff val="60000"/>
                    </a:schemeClr>
                  </a:outerShdw>
                  <a:reflection endPos="0" dist="50800" dir="5400000" sy="-100000" algn="bl" rotWithShape="0"/>
                </a:effectLst>
              </a:rPr>
            </a:br>
            <a:r>
              <a:rPr lang="bg-BG" sz="2700" b="1" i="1" smtClean="0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40000"/>
                      <a:lumOff val="60000"/>
                    </a:schemeClr>
                  </a:outerShdw>
                  <a:reflection endPos="0" dist="50800" dir="5400000" sy="-100000" algn="bl" rotWithShape="0"/>
                </a:effectLst>
              </a:rPr>
              <a:t/>
            </a:r>
            <a:br>
              <a:rPr lang="bg-BG" sz="2700" b="1" i="1" smtClean="0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40000"/>
                      <a:lumOff val="60000"/>
                    </a:schemeClr>
                  </a:outerShdw>
                  <a:reflection endPos="0" dist="50800" dir="5400000" sy="-100000" algn="bl" rotWithShape="0"/>
                </a:effectLst>
              </a:rPr>
            </a:br>
            <a:r>
              <a:rPr lang="bg-BG" sz="2700" b="1" i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40000"/>
                      <a:lumOff val="60000"/>
                    </a:schemeClr>
                  </a:outerShdw>
                  <a:reflection endPos="0" dist="50800" dir="5400000" sy="-100000" algn="bl" rotWithShape="0"/>
                </a:effectLst>
              </a:rPr>
              <a:t/>
            </a:r>
            <a:br>
              <a:rPr lang="bg-BG" sz="2700" b="1" i="1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40000"/>
                      <a:lumOff val="60000"/>
                    </a:schemeClr>
                  </a:outerShdw>
                  <a:reflection endPos="0" dist="50800" dir="5400000" sy="-100000" algn="bl" rotWithShape="0"/>
                </a:effectLst>
              </a:rPr>
            </a:br>
            <a:r>
              <a:rPr lang="bg-BG" sz="3100" b="1" i="1" smtClean="0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  <a:t>ЕДИНАДЕСЕТО </a:t>
            </a:r>
            <a:r>
              <a:rPr lang="bg-BG" sz="3100" b="1" i="1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  <a:t>ЗАСЕДАНИЕ </a:t>
            </a:r>
            <a:br>
              <a:rPr lang="bg-BG" sz="3100" b="1" i="1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</a:br>
            <a:r>
              <a:rPr lang="bg-BG" sz="3100" b="1" i="1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  <a:t>НА </a:t>
            </a:r>
            <a:r>
              <a:rPr lang="bg-BG" sz="3100" b="1" i="1" smtClean="0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  <a:t>КОМИТЕТ </a:t>
            </a:r>
            <a:r>
              <a:rPr lang="bg-BG" sz="3100" b="1" i="1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  <a:t>ЗА НАБЛЮДЕНИЕ </a:t>
            </a:r>
            <a:br>
              <a:rPr lang="bg-BG" sz="3100" b="1" i="1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</a:br>
            <a:r>
              <a:rPr lang="bg-BG" sz="3100" b="1" i="1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  <a:t>НА ОПЕРАТИВНА ПРОГРАМА </a:t>
            </a:r>
            <a:br>
              <a:rPr lang="bg-BG" sz="3100" b="1" i="1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</a:br>
            <a:r>
              <a:rPr lang="bg-BG" sz="3100" b="1" i="1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  <a:t>„ОКОЛНА СРЕДА 2014 – 2020  г</a:t>
            </a:r>
            <a:r>
              <a:rPr lang="bg-BG" sz="3100" b="1" i="1" smtClean="0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  <a:t>.</a:t>
            </a:r>
            <a:r>
              <a:rPr lang="bg-BG" sz="3100" b="1" i="1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  <a:t/>
            </a:r>
            <a:br>
              <a:rPr lang="bg-BG" sz="3100" b="1" i="1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</a:br>
            <a:r>
              <a:rPr lang="bg-BG" sz="3100" b="1" i="1" smtClean="0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  <a:t/>
            </a:r>
            <a:br>
              <a:rPr lang="bg-BG" sz="3100" b="1" i="1" smtClean="0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</a:br>
            <a:r>
              <a:rPr lang="bg-BG" sz="3100" b="1" i="1" smtClean="0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  <a:t>София </a:t>
            </a:r>
            <a:r>
              <a:rPr lang="en-US" sz="3100" b="1" i="1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  <a:t>, </a:t>
            </a:r>
            <a:r>
              <a:rPr lang="bg-BG" sz="3100" b="1" i="1" smtClean="0">
                <a:ln w="12700" cap="sq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  <a:t>17 май 2018 </a:t>
            </a:r>
            <a:r>
              <a:rPr lang="bg-BG" sz="3100" b="1" i="1">
                <a:ln w="12700" cap="sq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  <a:t>г.</a:t>
            </a:r>
            <a:r>
              <a:rPr lang="ru-RU" sz="2900" b="1" i="1">
                <a:ln w="12700" cap="sq">
                  <a:solidFill>
                    <a:schemeClr val="accent3">
                      <a:lumMod val="50000"/>
                      <a:alpha val="81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  <a:t/>
            </a:r>
            <a:br>
              <a:rPr lang="ru-RU" sz="2900" b="1" i="1">
                <a:ln w="12700" cap="sq">
                  <a:solidFill>
                    <a:schemeClr val="accent3">
                      <a:lumMod val="50000"/>
                      <a:alpha val="81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</a:br>
            <a:r>
              <a:rPr lang="ru-RU" sz="2900" b="1" i="1" smtClean="0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  <a:t/>
            </a:r>
            <a:br>
              <a:rPr lang="ru-RU" sz="2900" b="1" i="1" smtClean="0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bg1">
                      <a:lumMod val="95000"/>
                    </a:schemeClr>
                  </a:outerShdw>
                </a:effectLst>
              </a:rPr>
            </a:br>
            <a:r>
              <a:rPr lang="ru-RU" sz="2900" b="1" i="1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  <a:reflection endPos="0" dist="50800" dir="5400000" sy="-100000" algn="bl" rotWithShape="0"/>
                </a:effectLst>
              </a:rPr>
              <a:t/>
            </a:r>
            <a:br>
              <a:rPr lang="ru-RU" sz="2900" b="1" i="1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27000">
                    <a:schemeClr val="accent3">
                      <a:lumMod val="60000"/>
                      <a:lumOff val="40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  <a:reflection endPos="0" dist="50800" dir="5400000" sy="-100000" algn="bl" rotWithShape="0"/>
                </a:effectLst>
              </a:rPr>
            </a:br>
            <a:r>
              <a:rPr lang="en-US" sz="3600" b="1" i="1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40000"/>
                      <a:lumOff val="60000"/>
                    </a:schemeClr>
                  </a:outerShdw>
                  <a:reflection endPos="0" dist="50800" dir="5400000" sy="-100000" algn="bl" rotWithShape="0"/>
                </a:effectLst>
              </a:rPr>
              <a:t/>
            </a:r>
            <a:br>
              <a:rPr lang="en-US" sz="3600" b="1" i="1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40000"/>
                      <a:lumOff val="60000"/>
                    </a:schemeClr>
                  </a:outerShdw>
                  <a:reflection endPos="0" dist="50800" dir="5400000" sy="-100000" algn="bl" rotWithShape="0"/>
                </a:effectLst>
              </a:rPr>
            </a:br>
            <a:r>
              <a:rPr lang="ru-RU" sz="2800" b="1" i="1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40000"/>
                      <a:lumOff val="60000"/>
                    </a:schemeClr>
                  </a:outerShdw>
                  <a:reflection endPos="0" dist="50800" dir="5400000" sy="-100000" algn="bl" rotWithShape="0"/>
                </a:effectLst>
              </a:rPr>
              <a:t/>
            </a:r>
            <a:br>
              <a:rPr lang="ru-RU" sz="2800" b="1" i="1">
                <a:ln>
                  <a:solidFill>
                    <a:schemeClr val="tx1">
                      <a:lumMod val="65000"/>
                      <a:lumOff val="35000"/>
                      <a:alpha val="90000"/>
                    </a:schemeClr>
                  </a:solidFill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accent3">
                      <a:lumMod val="40000"/>
                      <a:lumOff val="60000"/>
                    </a:schemeClr>
                  </a:outerShdw>
                  <a:reflection endPos="0" dist="50800" dir="5400000" sy="-100000" algn="bl" rotWithShape="0"/>
                </a:effectLst>
              </a:rPr>
            </a:br>
            <a:endParaRPr lang="en-US" sz="4000" dirty="0">
              <a:ln>
                <a:solidFill>
                  <a:schemeClr val="tx1">
                    <a:lumMod val="65000"/>
                    <a:lumOff val="35000"/>
                    <a:alpha val="90000"/>
                  </a:schemeClr>
                </a:solidFill>
              </a:ln>
              <a:solidFill>
                <a:schemeClr val="bg1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50800" dir="5400000" algn="ctr" rotWithShape="0">
                  <a:schemeClr val="accent3">
                    <a:lumMod val="40000"/>
                    <a:lumOff val="60000"/>
                  </a:schemeClr>
                </a:outerShdw>
                <a:reflection endPos="0" dist="50800" dir="5400000" sy="-100000" algn="bl" rotWithShape="0"/>
              </a:effectLst>
            </a:endParaRPr>
          </a:p>
        </p:txBody>
      </p:sp>
      <p:pic>
        <p:nvPicPr>
          <p:cNvPr id="8" name="Picture 7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565" y="0"/>
            <a:ext cx="1357298" cy="1206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04" y="-82951"/>
            <a:ext cx="1657576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231740" y="399490"/>
            <a:ext cx="4752528" cy="5812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ГОДИШЕН ДОКЛАД ЗА 2017 Г.</a:t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bg-BG" sz="1600" b="1" i="1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5059"/>
            <a:ext cx="9144000" cy="61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9" name="Content Placeholder 12"/>
          <p:cNvSpPr txBox="1">
            <a:spLocks/>
          </p:cNvSpPr>
          <p:nvPr/>
        </p:nvSpPr>
        <p:spPr>
          <a:xfrm>
            <a:off x="327654" y="1270531"/>
            <a:ext cx="8636834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buNone/>
            </a:pPr>
            <a:endParaRPr lang="ru-RU" sz="1900" b="1" dirty="0">
              <a:solidFill>
                <a:prstClr val="black"/>
              </a:solidFill>
            </a:endParaRPr>
          </a:p>
        </p:txBody>
      </p:sp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60" y="178293"/>
            <a:ext cx="1235312" cy="874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359" y="178293"/>
            <a:ext cx="1063097" cy="80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826364"/>
              </p:ext>
            </p:extLst>
          </p:nvPr>
        </p:nvGraphicFramePr>
        <p:xfrm>
          <a:off x="107504" y="1124744"/>
          <a:ext cx="8856984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Rectangle 2"/>
          <p:cNvSpPr/>
          <p:nvPr/>
        </p:nvSpPr>
        <p:spPr>
          <a:xfrm>
            <a:off x="251520" y="2320907"/>
            <a:ext cx="8712968" cy="392415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  <a:sp3d extrusionH="57150">
              <a:extrusionClr>
                <a:schemeClr val="accent3">
                  <a:lumMod val="75000"/>
                </a:schemeClr>
              </a:extrusionClr>
            </a:sp3d>
          </a:bodyPr>
          <a:lstStyle/>
          <a:p>
            <a:pPr algn="just"/>
            <a:endParaRPr lang="ru-RU" sz="1700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600" b="1" i="1" smtClean="0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8568952" cy="4176464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7318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195736" y="399490"/>
            <a:ext cx="4788532" cy="653246"/>
          </a:xfrm>
          <a:effectLst>
            <a:glow rad="1016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РЕАЛИЗИРАН НАПРЕДЪК ПРЕЗ 2017 Г.</a:t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СРАВНЕНИЕ С 2016 Г.</a:t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bg-BG" sz="1600" b="1" i="1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5058"/>
            <a:ext cx="9144000" cy="61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9" name="Content Placeholder 12"/>
          <p:cNvSpPr txBox="1">
            <a:spLocks/>
          </p:cNvSpPr>
          <p:nvPr/>
        </p:nvSpPr>
        <p:spPr>
          <a:xfrm>
            <a:off x="327654" y="1270531"/>
            <a:ext cx="8636834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buNone/>
            </a:pPr>
            <a:endParaRPr lang="ru-RU" sz="1900" b="1" dirty="0">
              <a:solidFill>
                <a:prstClr val="black"/>
              </a:solidFill>
            </a:endParaRPr>
          </a:p>
        </p:txBody>
      </p:sp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14" y="106285"/>
            <a:ext cx="1235312" cy="874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359" y="178293"/>
            <a:ext cx="1063097" cy="80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6021346"/>
              </p:ext>
            </p:extLst>
          </p:nvPr>
        </p:nvGraphicFramePr>
        <p:xfrm>
          <a:off x="266413" y="1270531"/>
          <a:ext cx="8606383" cy="1222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Rectangle 2"/>
          <p:cNvSpPr/>
          <p:nvPr/>
        </p:nvSpPr>
        <p:spPr>
          <a:xfrm>
            <a:off x="251520" y="2320907"/>
            <a:ext cx="8712968" cy="392415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  <a:sp3d extrusionH="57150">
              <a:extrusionClr>
                <a:schemeClr val="accent3">
                  <a:lumMod val="75000"/>
                </a:schemeClr>
              </a:extrusionClr>
            </a:sp3d>
          </a:bodyPr>
          <a:lstStyle/>
          <a:p>
            <a:pPr algn="just"/>
            <a:endParaRPr lang="ru-RU" sz="1700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600" b="1" i="1" smtClean="0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0062"/>
            <a:ext cx="8352928" cy="3457903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</p:pic>
    </p:spTree>
    <p:extLst>
      <p:ext uri="{BB962C8B-B14F-4D97-AF65-F5344CB8AC3E}">
        <p14:creationId xmlns:p14="http://schemas.microsoft.com/office/powerpoint/2010/main" val="3433608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195736" y="399490"/>
            <a:ext cx="4788532" cy="653246"/>
          </a:xfrm>
          <a:effectLst>
            <a:glow rad="1016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РЕАЛИЗИРАН НАПРЕДЪК ПРЕЗ 2017 Г.</a:t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СРАВНЕНИЕ С 2016 Г.</a:t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bg-BG" sz="1600" b="1" i="1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511661"/>
            <a:ext cx="9144000" cy="33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9" name="Content Placeholder 12"/>
          <p:cNvSpPr txBox="1">
            <a:spLocks/>
          </p:cNvSpPr>
          <p:nvPr/>
        </p:nvSpPr>
        <p:spPr>
          <a:xfrm>
            <a:off x="327654" y="1270531"/>
            <a:ext cx="8636834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buNone/>
            </a:pPr>
            <a:endParaRPr lang="ru-RU" sz="1900" b="1" dirty="0">
              <a:solidFill>
                <a:prstClr val="black"/>
              </a:solidFill>
            </a:endParaRPr>
          </a:p>
        </p:txBody>
      </p:sp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14" y="106285"/>
            <a:ext cx="1235312" cy="80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359" y="178293"/>
            <a:ext cx="1063097" cy="80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6544894"/>
              </p:ext>
            </p:extLst>
          </p:nvPr>
        </p:nvGraphicFramePr>
        <p:xfrm>
          <a:off x="-108520" y="613940"/>
          <a:ext cx="8676964" cy="1008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Rectangle 2"/>
          <p:cNvSpPr/>
          <p:nvPr/>
        </p:nvSpPr>
        <p:spPr>
          <a:xfrm>
            <a:off x="251520" y="2320907"/>
            <a:ext cx="8712968" cy="392415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  <a:sp3d extrusionH="57150">
              <a:extrusionClr>
                <a:schemeClr val="accent3">
                  <a:lumMod val="75000"/>
                </a:schemeClr>
              </a:extrusionClr>
            </a:sp3d>
          </a:bodyPr>
          <a:lstStyle/>
          <a:p>
            <a:pPr algn="just"/>
            <a:endParaRPr lang="ru-RU" sz="1700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600" b="1" i="1" smtClean="0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235229947"/>
              </p:ext>
            </p:extLst>
          </p:nvPr>
        </p:nvGraphicFramePr>
        <p:xfrm>
          <a:off x="613623" y="1484784"/>
          <a:ext cx="8064896" cy="4859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  <p:extLst>
      <p:ext uri="{BB962C8B-B14F-4D97-AF65-F5344CB8AC3E}">
        <p14:creationId xmlns:p14="http://schemas.microsoft.com/office/powerpoint/2010/main" val="4292180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835696" y="399490"/>
            <a:ext cx="5400600" cy="653246"/>
          </a:xfrm>
          <a:effectLst>
            <a:glow rad="635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АКТУАЛНО СЪСТОЯНИЕ  НА ОПОС  2014 - 2020 Г.</a:t>
            </a: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bg-BG" sz="1600" b="1" i="1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3296"/>
            <a:ext cx="9144000" cy="76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9" name="Content Placeholder 12"/>
          <p:cNvSpPr txBox="1">
            <a:spLocks/>
          </p:cNvSpPr>
          <p:nvPr/>
        </p:nvSpPr>
        <p:spPr>
          <a:xfrm>
            <a:off x="327654" y="1270531"/>
            <a:ext cx="8636834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buFont typeface="Arial" panose="020B0604020202020204" pitchFamily="34" charset="0"/>
              <a:buNone/>
            </a:pPr>
            <a:endParaRPr lang="ru-RU" sz="1900" b="1" dirty="0">
              <a:solidFill>
                <a:prstClr val="black"/>
              </a:solidFill>
            </a:endParaRPr>
          </a:p>
        </p:txBody>
      </p:sp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14" y="106285"/>
            <a:ext cx="1235312" cy="874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359" y="178293"/>
            <a:ext cx="1063097" cy="80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0425728"/>
              </p:ext>
            </p:extLst>
          </p:nvPr>
        </p:nvGraphicFramePr>
        <p:xfrm>
          <a:off x="199288" y="1010319"/>
          <a:ext cx="8676964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Rectangle 2"/>
          <p:cNvSpPr/>
          <p:nvPr/>
        </p:nvSpPr>
        <p:spPr>
          <a:xfrm>
            <a:off x="215516" y="2261773"/>
            <a:ext cx="8712968" cy="392415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  <a:sp3d extrusionH="57150">
              <a:extrusionClr>
                <a:schemeClr val="accent3">
                  <a:lumMod val="75000"/>
                </a:schemeClr>
              </a:extrusionClr>
            </a:sp3d>
          </a:bodyPr>
          <a:lstStyle/>
          <a:p>
            <a:pPr algn="just"/>
            <a:endParaRPr lang="ru-RU" sz="1700" b="1" i="1">
              <a:solidFill>
                <a:prstClr val="black">
                  <a:lumMod val="85000"/>
                  <a:lumOff val="15000"/>
                </a:prst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600" b="1" i="1" smtClean="0">
              <a:solidFill>
                <a:prstClr val="black">
                  <a:lumMod val="85000"/>
                  <a:lumOff val="15000"/>
                </a:prst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b="1" i="1">
              <a:solidFill>
                <a:prstClr val="black">
                  <a:lumMod val="85000"/>
                  <a:lumOff val="15000"/>
                </a:prst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solidFill>
                <a:prstClr val="black"/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solidFill>
                <a:prstClr val="black"/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solidFill>
                <a:prstClr val="black"/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solidFill>
                <a:prstClr val="black"/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solidFill>
                <a:prstClr val="black"/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solidFill>
                <a:prstClr val="black"/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solidFill>
                <a:prstClr val="black"/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solidFill>
                <a:prstClr val="black"/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solidFill>
                <a:prstClr val="black"/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solidFill>
                <a:prstClr val="black"/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solidFill>
                <a:prstClr val="black"/>
              </a:solidFill>
              <a:effectLst>
                <a:reflection stA="79000" endPos="0" dist="50800" dir="5400000" sy="-100000" algn="bl" rotWithShape="0"/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36" y="2204864"/>
            <a:ext cx="8636834" cy="3498850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915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907704" y="404665"/>
            <a:ext cx="5328592" cy="720079"/>
          </a:xfrm>
          <a:effectLst>
            <a:glow rad="1016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1600" b="1" i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i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i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АКТУАЛНО СЪСТОЯНИЕ  НА ОПОС  2014 - 2020 Г.</a:t>
            </a:r>
            <a:r>
              <a:rPr lang="bg-BG" sz="1800" b="1" i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1800" b="1" i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bg-BG" sz="1600" b="1" i="1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281"/>
            <a:ext cx="91440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9" name="Content Placeholder 12"/>
          <p:cNvSpPr txBox="1">
            <a:spLocks/>
          </p:cNvSpPr>
          <p:nvPr/>
        </p:nvSpPr>
        <p:spPr>
          <a:xfrm>
            <a:off x="384360" y="1270531"/>
            <a:ext cx="8488692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buFont typeface="Arial" panose="020B0604020202020204" pitchFamily="34" charset="0"/>
              <a:buNone/>
            </a:pPr>
            <a:endParaRPr lang="ru-RU" sz="1900" b="1" dirty="0">
              <a:solidFill>
                <a:prstClr val="black"/>
              </a:solidFill>
            </a:endParaRPr>
          </a:p>
        </p:txBody>
      </p:sp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60" y="178293"/>
            <a:ext cx="1235312" cy="10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359" y="178293"/>
            <a:ext cx="1063097" cy="10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0663649"/>
              </p:ext>
            </p:extLst>
          </p:nvPr>
        </p:nvGraphicFramePr>
        <p:xfrm>
          <a:off x="683567" y="1302601"/>
          <a:ext cx="7632849" cy="974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Rectangle 2"/>
          <p:cNvSpPr/>
          <p:nvPr/>
        </p:nvSpPr>
        <p:spPr>
          <a:xfrm>
            <a:off x="251520" y="2449460"/>
            <a:ext cx="8712968" cy="37548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B w="38100" h="38100" prst="relaxedInset"/>
              <a:extrusionClr>
                <a:schemeClr val="bg1">
                  <a:lumMod val="65000"/>
                </a:schemeClr>
              </a:extrusionClr>
            </a:sp3d>
          </a:bodyPr>
          <a:lstStyle/>
          <a:p>
            <a:pPr algn="just"/>
            <a:r>
              <a:rPr lang="bg-BG" sz="1700" b="1" i="1" smtClean="0"/>
              <a:t>          УО предвижда до края на 2018 г.</a:t>
            </a:r>
            <a:r>
              <a:rPr lang="bg-BG" sz="1700" b="1" i="1"/>
              <a:t> </a:t>
            </a:r>
            <a:r>
              <a:rPr lang="bg-BG" sz="1700" b="1" i="1" smtClean="0"/>
              <a:t>сертифицираните разходи по програмата  да достигнат </a:t>
            </a:r>
            <a:r>
              <a:rPr lang="bg-BG" sz="17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363, 8 млн. лв. (10, 5 % от бюджета), от които: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bg-BG" sz="17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по Кохезионния фонд - </a:t>
            </a:r>
            <a:r>
              <a:rPr lang="ru-RU" sz="17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324 </a:t>
            </a:r>
            <a:r>
              <a:rPr lang="ru-RU" sz="17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,1 млн. лв. (12,43 % от бюджета ) </a:t>
            </a:r>
            <a:r>
              <a:rPr lang="ru-RU" sz="17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7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по Европейския фонд за регионално развитие – 39,7 млн. лв (4,64 % от бюджета);</a:t>
            </a:r>
            <a:endParaRPr lang="ru-RU" sz="1700" i="1" smtClean="0">
              <a:solidFill>
                <a:srgbClr val="FF0000"/>
              </a:solidFill>
            </a:endParaRPr>
          </a:p>
          <a:p>
            <a:pPr algn="just"/>
            <a:r>
              <a:rPr lang="ru-RU" sz="1700" b="1" i="1" smtClean="0">
                <a:solidFill>
                  <a:schemeClr val="tx2">
                    <a:lumMod val="75000"/>
                  </a:schemeClr>
                </a:solidFill>
              </a:rPr>
              <a:t>      </a:t>
            </a:r>
          </a:p>
          <a:p>
            <a:pPr algn="just"/>
            <a:r>
              <a:rPr lang="ru-RU" sz="1700" b="1" i="1" smtClean="0">
                <a:solidFill>
                  <a:schemeClr val="tx2">
                    <a:lumMod val="75000"/>
                  </a:schemeClr>
                </a:solidFill>
              </a:rPr>
              <a:t>      </a:t>
            </a:r>
            <a:r>
              <a:rPr lang="en-US" sz="1700" b="1" i="1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sz="1700" b="1" i="1" smtClean="0"/>
              <a:t>Усилията на екипа на УО са насочени към </a:t>
            </a:r>
            <a:r>
              <a:rPr lang="ru-RU" sz="17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предстоящотото обявяване на процедури за предоставяне на значителен финансов ресурс, насочен към изграждането на екологична инфраструктура</a:t>
            </a:r>
            <a:r>
              <a:rPr lang="ru-RU" sz="1700" b="1" i="1" smtClean="0"/>
              <a:t> ( Процедура «</a:t>
            </a:r>
            <a:r>
              <a:rPr lang="ru-RU" sz="1700" b="1" smtClean="0"/>
              <a:t>Изграждане на ВиК инфраструктура» за 1,5 млрд. лв.).</a:t>
            </a:r>
            <a:endParaRPr lang="ru-RU" sz="1700" b="1" i="1" smtClean="0"/>
          </a:p>
          <a:p>
            <a:pPr algn="just"/>
            <a:r>
              <a:rPr lang="ru-RU" sz="1700" b="1" i="1" smtClean="0"/>
              <a:t>       Към момента УО полага </a:t>
            </a:r>
            <a:r>
              <a:rPr lang="ru-RU" sz="17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целенасочени действия за ускоряване напредъка </a:t>
            </a:r>
            <a:r>
              <a:rPr lang="ru-RU" sz="1700" b="1" i="1" smtClean="0"/>
              <a:t>по програмата чрез оказване на подкрепа на кандидатите за финансиране на етапа на оценката, подпомагане и консултиране на бенефициентите за успешната реализация на проектните дейности, както и извършва засилен мониторинг във всички фази на проектния и програмен цикъл.</a:t>
            </a:r>
            <a:endParaRPr lang="ru-RU" sz="1700" i="1" smtClean="0"/>
          </a:p>
        </p:txBody>
      </p:sp>
    </p:spTree>
    <p:extLst>
      <p:ext uri="{BB962C8B-B14F-4D97-AF65-F5344CB8AC3E}">
        <p14:creationId xmlns:p14="http://schemas.microsoft.com/office/powerpoint/2010/main" val="3965620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"/>
                    </a14:imgEffect>
                    <a14:imgEffect>
                      <a14:colorTemperature colorTemp="8250"/>
                    </a14:imgEffect>
                    <a14:imgEffect>
                      <a14:brightnessContrast bright="28000" contrast="4000"/>
                    </a14:imgEffect>
                  </a14:imgLayer>
                </a14:imgProps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542563" y="1988840"/>
            <a:ext cx="6341805" cy="1728192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 contourW="12700">
              <a:extrusionClr>
                <a:schemeClr val="accent3">
                  <a:lumMod val="75000"/>
                </a:schemeClr>
              </a:extrusionClr>
              <a:contourClr>
                <a:schemeClr val="bg1">
                  <a:lumMod val="95000"/>
                </a:schemeClr>
              </a:contourClr>
            </a:sp3d>
          </a:bodyPr>
          <a:lstStyle/>
          <a:p>
            <a:r>
              <a:rPr lang="bg-BG" sz="3100" b="1" i="1" smtClean="0">
                <a:solidFill>
                  <a:schemeClr val="bg1"/>
                </a:solidFill>
                <a:effectLst>
                  <a:glow rad="127000">
                    <a:schemeClr val="accent3">
                      <a:lumMod val="7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45000" endPos="17000" dist="50800" dir="5400000" sy="-100000" algn="bl" rotWithShape="0"/>
                </a:effectLst>
              </a:rPr>
              <a:t>БЛАГОДАРЯ ЗА ВНИМАНИЕТО!</a:t>
            </a:r>
            <a:r>
              <a:rPr lang="bg-BG" sz="3600" b="1" smtClean="0">
                <a:solidFill>
                  <a:schemeClr val="bg1">
                    <a:lumMod val="50000"/>
                  </a:schemeClr>
                </a:solidFill>
                <a:effectLst>
                  <a:glow rad="127000">
                    <a:schemeClr val="accent3">
                      <a:lumMod val="75000"/>
                    </a:schemeClr>
                  </a:glow>
                </a:effectLst>
              </a:rPr>
              <a:t/>
            </a:r>
            <a:br>
              <a:rPr lang="bg-BG" sz="3600" b="1" smtClean="0">
                <a:solidFill>
                  <a:schemeClr val="bg1">
                    <a:lumMod val="50000"/>
                  </a:schemeClr>
                </a:solidFill>
                <a:effectLst>
                  <a:glow rad="127000">
                    <a:schemeClr val="accent3">
                      <a:lumMod val="75000"/>
                    </a:schemeClr>
                  </a:glow>
                </a:effectLst>
              </a:rPr>
            </a:br>
            <a:r>
              <a:rPr lang="bg-BG" dirty="0" smtClean="0">
                <a:solidFill>
                  <a:schemeClr val="bg1">
                    <a:lumMod val="50000"/>
                  </a:schemeClr>
                </a:solidFill>
                <a:effectLst>
                  <a:glow rad="127000">
                    <a:schemeClr val="accent3">
                      <a:lumMod val="75000"/>
                    </a:schemeClr>
                  </a:glow>
                </a:effectLst>
              </a:rPr>
              <a:t/>
            </a:r>
            <a:br>
              <a:rPr lang="bg-BG" dirty="0" smtClean="0">
                <a:solidFill>
                  <a:schemeClr val="bg1">
                    <a:lumMod val="50000"/>
                  </a:schemeClr>
                </a:solidFill>
                <a:effectLst>
                  <a:glow rad="127000">
                    <a:schemeClr val="accent3">
                      <a:lumMod val="75000"/>
                    </a:schemeClr>
                  </a:glow>
                </a:effectLst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27000">
                    <a:schemeClr val="accent3">
                      <a:lumMod val="75000"/>
                    </a:schemeClr>
                  </a:glow>
                </a:effectLst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127000">
                    <a:schemeClr val="accent3">
                      <a:lumMod val="75000"/>
                    </a:schemeClr>
                  </a:glow>
                </a:effectLst>
              </a:rPr>
            </a:br>
            <a:r>
              <a:rPr lang="en-US" sz="160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glow rad="127000">
                    <a:schemeClr val="accent3">
                      <a:lumMod val="75000"/>
                    </a:schemeClr>
                  </a:glow>
                  <a:outerShdw blurRad="50800" dist="50800" dir="5400000" algn="ctr" rotWithShape="0">
                    <a:schemeClr val="accent3">
                      <a:lumMod val="50000"/>
                    </a:schemeClr>
                  </a:outerShdw>
                </a:effectLst>
                <a:hlinkClick r:id="rId5"/>
              </a:rPr>
              <a:t>ope@moew.government.bg 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effectLst>
                  <a:glow rad="127000">
                    <a:schemeClr val="accent3">
                      <a:lumMod val="75000"/>
                    </a:schemeClr>
                  </a:glow>
                  <a:outerShdw blurRad="50800" dist="50800" dir="5400000" algn="ctr" rotWithShape="0">
                    <a:schemeClr val="accent3">
                      <a:lumMod val="50000"/>
                    </a:schemeClr>
                  </a:outerShdw>
                </a:effectLst>
              </a:rPr>
              <a:t/>
            </a:r>
            <a:br>
              <a:rPr lang="en-US" sz="1600" dirty="0" smtClean="0">
                <a:solidFill>
                  <a:schemeClr val="bg1">
                    <a:lumMod val="95000"/>
                  </a:schemeClr>
                </a:solidFill>
                <a:effectLst>
                  <a:glow rad="127000">
                    <a:schemeClr val="accent3">
                      <a:lumMod val="75000"/>
                    </a:schemeClr>
                  </a:glow>
                  <a:outerShdw blurRad="50800" dist="50800" dir="5400000" algn="ctr" rotWithShape="0">
                    <a:schemeClr val="accent3">
                      <a:lumMod val="50000"/>
                    </a:schemeClr>
                  </a:outerShdw>
                </a:effectLst>
              </a:rPr>
            </a:b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effectLst>
                  <a:glow rad="127000">
                    <a:schemeClr val="accent3">
                      <a:lumMod val="75000"/>
                    </a:schemeClr>
                  </a:glow>
                  <a:outerShdw blurRad="50800" dist="50800" dir="5400000" algn="ctr" rotWithShape="0">
                    <a:schemeClr val="accent3">
                      <a:lumMod val="50000"/>
                    </a:schemeClr>
                  </a:outerShdw>
                </a:effectLst>
              </a:rPr>
              <a:t>http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effectLst>
                  <a:glow rad="127000">
                    <a:schemeClr val="accent3">
                      <a:lumMod val="75000"/>
                    </a:schemeClr>
                  </a:glow>
                  <a:outerShdw blurRad="50800" dist="50800" dir="5400000" algn="ctr" rotWithShape="0">
                    <a:schemeClr val="accent3">
                      <a:lumMod val="50000"/>
                    </a:schemeClr>
                  </a:outerShdw>
                </a:effectLst>
              </a:rPr>
              <a:t>://ope.moew.government.bg</a:t>
            </a:r>
            <a:endParaRPr lang="en-US" sz="1800" dirty="0">
              <a:solidFill>
                <a:schemeClr val="bg1">
                  <a:lumMod val="95000"/>
                </a:schemeClr>
              </a:solidFill>
              <a:effectLst>
                <a:glow rad="127000">
                  <a:schemeClr val="accent3">
                    <a:lumMod val="75000"/>
                  </a:schemeClr>
                </a:glow>
                <a:outerShdw blurRad="50800" dist="50800" dir="5400000" algn="ctr" rotWithShape="0">
                  <a:schemeClr val="accent3">
                    <a:lumMod val="50000"/>
                  </a:schemeClr>
                </a:outerShdw>
              </a:effectLst>
            </a:endParaRPr>
          </a:p>
        </p:txBody>
      </p:sp>
      <p:pic>
        <p:nvPicPr>
          <p:cNvPr id="13" name="Picture 12" descr="C:\Users\NMihova\Desktop\Capture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-25343"/>
            <a:ext cx="1331640" cy="117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421"/>
            <a:ext cx="1658937" cy="1237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8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051720" y="404665"/>
            <a:ext cx="4968552" cy="576063"/>
          </a:xfrm>
          <a:effectLst>
            <a:glow rad="1016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ГОДИШЕН ДОКЛАД ЗА 2017 Г.</a:t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6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ПРЕГЛЕД НА ИЗПЪЛНЕНИЕТО </a:t>
            </a:r>
            <a:endParaRPr lang="bg-BG" sz="1600" b="1" i="1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9" name="Content Placeholder 12"/>
          <p:cNvSpPr txBox="1">
            <a:spLocks/>
          </p:cNvSpPr>
          <p:nvPr/>
        </p:nvSpPr>
        <p:spPr>
          <a:xfrm>
            <a:off x="384360" y="1268760"/>
            <a:ext cx="8488692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buNone/>
            </a:pPr>
            <a:endParaRPr lang="ru-RU" sz="1900" b="1" dirty="0">
              <a:solidFill>
                <a:prstClr val="black"/>
              </a:solidFill>
            </a:endParaRPr>
          </a:p>
        </p:txBody>
      </p:sp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089" y="103422"/>
            <a:ext cx="1063097" cy="10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2105068"/>
              </p:ext>
            </p:extLst>
          </p:nvPr>
        </p:nvGraphicFramePr>
        <p:xfrm>
          <a:off x="384360" y="1124744"/>
          <a:ext cx="8442281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825"/>
            <a:ext cx="1547664" cy="1250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2085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051720" y="404665"/>
            <a:ext cx="4968552" cy="720079"/>
          </a:xfrm>
          <a:effectLst>
            <a:glow rad="1016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ГОДИШЕН ДОКЛАД ЗА 2017 Г.</a:t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6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ПРЕГЛЕД НА ИЗПЪЛНЕНИЕТО </a:t>
            </a:r>
            <a:endParaRPr lang="bg-BG" sz="1600" b="1" i="1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281"/>
            <a:ext cx="9144000" cy="90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9" name="Content Placeholder 12"/>
          <p:cNvSpPr txBox="1">
            <a:spLocks/>
          </p:cNvSpPr>
          <p:nvPr/>
        </p:nvSpPr>
        <p:spPr>
          <a:xfrm>
            <a:off x="327654" y="1270531"/>
            <a:ext cx="8488692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buNone/>
            </a:pPr>
            <a:endParaRPr lang="ru-RU" sz="1900" b="1" dirty="0">
              <a:solidFill>
                <a:prstClr val="black"/>
              </a:solidFill>
            </a:endParaRPr>
          </a:p>
        </p:txBody>
      </p:sp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60" y="178293"/>
            <a:ext cx="1235312" cy="10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359" y="178293"/>
            <a:ext cx="1063097" cy="10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4693214"/>
              </p:ext>
            </p:extLst>
          </p:nvPr>
        </p:nvGraphicFramePr>
        <p:xfrm>
          <a:off x="683567" y="1302601"/>
          <a:ext cx="7632849" cy="11468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Rectangle 2"/>
          <p:cNvSpPr/>
          <p:nvPr/>
        </p:nvSpPr>
        <p:spPr>
          <a:xfrm>
            <a:off x="539552" y="2449460"/>
            <a:ext cx="7860169" cy="350865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B w="38100" h="38100" prst="relaxedInset"/>
              <a:extrusionClr>
                <a:schemeClr val="bg1">
                  <a:lumMod val="65000"/>
                </a:schemeClr>
              </a:extrusionClr>
            </a:sp3d>
          </a:bodyPr>
          <a:lstStyle/>
          <a:p>
            <a:r>
              <a:rPr lang="bg-BG" b="1" i="1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558800" stA="21000" endPos="65000" dist="774700" dir="5400000" sy="-100000" algn="bl" rotWithShape="0"/>
                </a:effectLst>
              </a:rPr>
              <a:t>Финансови инструменти</a:t>
            </a:r>
            <a:endParaRPr lang="ru-RU" sz="1600" b="1" i="1" smtClean="0"/>
          </a:p>
          <a:p>
            <a:pPr algn="just"/>
            <a:endParaRPr lang="ru-RU" sz="1700" b="1" i="1" smtClean="0"/>
          </a:p>
          <a:p>
            <a:pPr algn="just"/>
            <a:r>
              <a:rPr lang="ru-RU" sz="1700" b="1" i="1" smtClean="0"/>
              <a:t>В </a:t>
            </a:r>
            <a:r>
              <a:rPr lang="ru-RU" sz="1700" b="1" i="1"/>
              <a:t>изпълнение на процедура </a:t>
            </a:r>
            <a:r>
              <a:rPr lang="ru-RU" sz="1700" b="1" i="1" smtClean="0"/>
              <a:t>„</a:t>
            </a:r>
            <a:r>
              <a:rPr lang="ru-RU" sz="1700" b="1" i="1"/>
              <a:t>Предоставяне на финансиране по приоритетна ос 2 „Отпадъци“ на ОПОС 2014-2020 г. за финансови инструменти“ </a:t>
            </a:r>
            <a:r>
              <a:rPr lang="ru-RU" sz="17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 10.01.2017 г. </a:t>
            </a:r>
            <a:r>
              <a:rPr lang="bg-BG" sz="17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 </a:t>
            </a:r>
            <a:r>
              <a:rPr lang="ru-RU" sz="17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сключи </a:t>
            </a:r>
            <a:r>
              <a:rPr lang="ru-RU" sz="17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финансово споразумение между УО на ОПОС и „Фонд Мениджър на финансовите инструменти в България“ </a:t>
            </a:r>
            <a:r>
              <a:rPr lang="ru-RU" sz="17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ЕАД</a:t>
            </a:r>
            <a:r>
              <a:rPr lang="ru-RU" sz="1700" b="1" i="1" smtClean="0"/>
              <a:t>. Предвиденото финансиране възлиза </a:t>
            </a:r>
            <a:r>
              <a:rPr lang="ru-RU" sz="1700" b="1" i="1"/>
              <a:t>на </a:t>
            </a:r>
            <a:r>
              <a:rPr lang="ru-RU" sz="17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52 431 581,62 лв</a:t>
            </a:r>
            <a:r>
              <a:rPr lang="ru-RU" sz="17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.,</a:t>
            </a:r>
            <a:r>
              <a:rPr lang="ru-RU" sz="1700" b="1" i="1" smtClean="0"/>
              <a:t> през </a:t>
            </a:r>
            <a:r>
              <a:rPr lang="ru-RU" sz="1700" b="1" i="1"/>
              <a:t>2017 г. </a:t>
            </a:r>
            <a:r>
              <a:rPr lang="ru-RU" sz="1700" b="1" i="1" smtClean="0"/>
              <a:t>бе </a:t>
            </a:r>
            <a:r>
              <a:rPr lang="ru-RU" sz="1700" b="1" i="1"/>
              <a:t>изплатен първият транш </a:t>
            </a:r>
            <a:r>
              <a:rPr lang="ru-RU" sz="1700" b="1" i="1" smtClean="0"/>
              <a:t>от </a:t>
            </a:r>
            <a:r>
              <a:rPr lang="ru-RU" sz="17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</a:t>
            </a:r>
            <a:r>
              <a:rPr lang="ru-RU" sz="17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107 895,40 лв. </a:t>
            </a:r>
            <a:r>
              <a:rPr lang="ru-RU" sz="1700" b="1" i="1"/>
              <a:t>Подкрепата чрез финансови инструменти е адресирана към операции, насочени в областта на </a:t>
            </a:r>
            <a:r>
              <a:rPr lang="ru-RU" sz="17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проектиране и изграждане на центрове за повторна употреба, включително осигуряване на съоръжения и техника за целите на дейността</a:t>
            </a:r>
            <a:r>
              <a:rPr lang="ru-RU" sz="1700" b="1" i="1"/>
              <a:t>, както и към други проекти, съответстващи на целите на приоритетната ос и предварителната оценка на </a:t>
            </a:r>
            <a:r>
              <a:rPr lang="ru-RU" sz="1700" b="1" i="1" smtClean="0"/>
              <a:t>финансови инструменти по </a:t>
            </a:r>
            <a:r>
              <a:rPr lang="ru-RU" sz="1700" b="1" i="1"/>
              <a:t>програмата.</a:t>
            </a:r>
          </a:p>
        </p:txBody>
      </p:sp>
    </p:spTree>
    <p:extLst>
      <p:ext uri="{BB962C8B-B14F-4D97-AF65-F5344CB8AC3E}">
        <p14:creationId xmlns:p14="http://schemas.microsoft.com/office/powerpoint/2010/main" val="2254647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051720" y="404665"/>
            <a:ext cx="4968552" cy="720079"/>
          </a:xfrm>
          <a:effectLst>
            <a:glow rad="1016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ГОДИШЕН ДОКЛАД ЗА 2017 Г.</a:t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6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ПРЕГЛЕД НА ИЗПЪЛНЕНИЕТО </a:t>
            </a:r>
            <a:endParaRPr lang="bg-BG" sz="1600" b="1" i="1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3098"/>
            <a:ext cx="9144000" cy="47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9" name="Content Placeholder 12"/>
          <p:cNvSpPr txBox="1">
            <a:spLocks/>
          </p:cNvSpPr>
          <p:nvPr/>
        </p:nvSpPr>
        <p:spPr>
          <a:xfrm>
            <a:off x="327654" y="1270531"/>
            <a:ext cx="8488692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buNone/>
            </a:pPr>
            <a:endParaRPr lang="ru-RU" sz="1900" b="1" dirty="0">
              <a:solidFill>
                <a:prstClr val="black"/>
              </a:solidFill>
            </a:endParaRPr>
          </a:p>
        </p:txBody>
      </p:sp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60" y="178293"/>
            <a:ext cx="1235312" cy="10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359" y="178293"/>
            <a:ext cx="1063097" cy="10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0937488"/>
              </p:ext>
            </p:extLst>
          </p:nvPr>
        </p:nvGraphicFramePr>
        <p:xfrm>
          <a:off x="611560" y="1270531"/>
          <a:ext cx="8225387" cy="828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Rectangle 2"/>
          <p:cNvSpPr/>
          <p:nvPr/>
        </p:nvSpPr>
        <p:spPr>
          <a:xfrm>
            <a:off x="327654" y="2320907"/>
            <a:ext cx="8488692" cy="786369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  <a:sp3d extrusionH="57150">
              <a:extrusionClr>
                <a:schemeClr val="accent3">
                  <a:lumMod val="75000"/>
                </a:schemeClr>
              </a:extrusionClr>
            </a:sp3d>
          </a:bodyPr>
          <a:lstStyle/>
          <a:p>
            <a:r>
              <a:rPr lang="ru-RU" b="1" i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stA="79000" endPos="0" dist="50800" dir="5400000" sy="-100000" algn="bl" rotWithShape="0"/>
                </a:effectLst>
              </a:rPr>
              <a:t>Приоритетна ос 1 «Води»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обявени са две процедури за предоставяне на безвъзмездна помощ;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с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ключени са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6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договора и е издадена 1 заповед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за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предоставяне на БФП на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обща стойност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168 469 146,13 лв.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с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 общините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Плевен, Айтос, Приморско, Елхово, Чирпан, както и с Министерство на здравеопазването и дирекция „Управление на водите“ в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МОСВ;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приключи проектът, изпълняван от община Раднево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, основната цел е постигната чрез инвестиране в изграждането на Градска пречиствателна станция за отпадъчни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води;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Реализиран е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съществен прогрес и са приключили дейностите по проектите на общините Банско и Шумен.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 Изградените инфраструктурни обекти (водоснабдителна и канализационна мрежа и два броя ПСОВ) са въведени в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експолатация;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по проектите, изпълнявани от Дирекция „Управление на водите“ в МОСВ и Министерството на регионалното развитие и благоустройството,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са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изработени общо осем броя стратегически документи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. </a:t>
            </a:r>
            <a:endParaRPr lang="ru-RU" sz="1700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600" b="1" i="1" smtClean="0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0473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051720" y="404665"/>
            <a:ext cx="4968552" cy="720079"/>
          </a:xfrm>
          <a:effectLst>
            <a:glow rad="1016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ГОДИШЕН ДОКЛАД ЗА 2017 Г.</a:t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6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ПРЕГЛЕД НА ИЗПЪЛНЕНИЕТО </a:t>
            </a:r>
            <a:endParaRPr lang="bg-BG" sz="1600" b="1" i="1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288"/>
            <a:ext cx="9144000" cy="83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9" name="Content Placeholder 12"/>
          <p:cNvSpPr txBox="1">
            <a:spLocks/>
          </p:cNvSpPr>
          <p:nvPr/>
        </p:nvSpPr>
        <p:spPr>
          <a:xfrm>
            <a:off x="327654" y="1270531"/>
            <a:ext cx="8488692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buNone/>
            </a:pPr>
            <a:endParaRPr lang="ru-RU" sz="1900" b="1" dirty="0">
              <a:solidFill>
                <a:prstClr val="black"/>
              </a:solidFill>
            </a:endParaRPr>
          </a:p>
        </p:txBody>
      </p:sp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60" y="178293"/>
            <a:ext cx="1235312" cy="10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359" y="178293"/>
            <a:ext cx="1063097" cy="10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5709570"/>
              </p:ext>
            </p:extLst>
          </p:nvPr>
        </p:nvGraphicFramePr>
        <p:xfrm>
          <a:off x="611560" y="1196752"/>
          <a:ext cx="8225387" cy="902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Rectangle 2"/>
          <p:cNvSpPr/>
          <p:nvPr/>
        </p:nvSpPr>
        <p:spPr>
          <a:xfrm>
            <a:off x="327654" y="2320907"/>
            <a:ext cx="8488692" cy="812530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  <a:sp3d extrusionH="57150">
              <a:extrusionClr>
                <a:schemeClr val="accent3">
                  <a:lumMod val="75000"/>
                </a:schemeClr>
              </a:extrusionClr>
            </a:sp3d>
          </a:bodyPr>
          <a:lstStyle/>
          <a:p>
            <a:r>
              <a:rPr lang="ru-RU" b="1" i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stA="79000" endPos="0" dist="50800" dir="5400000" sy="-100000" algn="bl" rotWithShape="0"/>
                </a:effectLst>
              </a:rPr>
              <a:t>Приоритетна ос 2 «Отпадъци»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обявени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са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5 процедури за предоставяне на финансиране  на обща стойност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230 831 582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лв 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до края на 2017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г.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по оста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е отпусната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БФП за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7 проектни предложения на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стойност от 93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470 891 лв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., в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т. ч.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и финансово споразумение между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УО и ФМФИБ ЕАД за 52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431 581,62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лв.;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по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процедура „Комбинирана процедура за проектиране и изграждане на компостиращи инсталации и на инсталации за предварително третиране на битови отпадъци" са сключени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6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АДБФП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за 41 039 309,19 лв.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с общините Троян, Гоце Делчев, Разград, Петрич, Мадан и Сандански и изпълнението на изброените проекти е в начален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етап. Приключването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на проектните дейности ще допринесе за постигане на планираното към края на 2018 г.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изпълнение на показателите 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700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700" b="1" i="1" smtClean="0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700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700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600" b="1" i="1" smtClean="0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9361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051720" y="404665"/>
            <a:ext cx="4968552" cy="720079"/>
          </a:xfrm>
          <a:effectLst>
            <a:glow rad="1016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ГОДИШЕН ДОКЛАД ЗА 2017 Г.</a:t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6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ПРЕГЛЕД НА ИЗПЪЛНЕНИЕТО </a:t>
            </a:r>
            <a:endParaRPr lang="bg-BG" sz="1600" b="1" i="1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3256"/>
            <a:ext cx="9144000" cy="112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9" name="Content Placeholder 12"/>
          <p:cNvSpPr txBox="1">
            <a:spLocks/>
          </p:cNvSpPr>
          <p:nvPr/>
        </p:nvSpPr>
        <p:spPr>
          <a:xfrm>
            <a:off x="327654" y="1270531"/>
            <a:ext cx="8636834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buNone/>
            </a:pPr>
            <a:endParaRPr lang="ru-RU" sz="1900" b="1" dirty="0">
              <a:solidFill>
                <a:prstClr val="black"/>
              </a:solidFill>
            </a:endParaRPr>
          </a:p>
        </p:txBody>
      </p:sp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60" y="178293"/>
            <a:ext cx="1235312" cy="10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359" y="178293"/>
            <a:ext cx="1063097" cy="10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0854637"/>
              </p:ext>
            </p:extLst>
          </p:nvPr>
        </p:nvGraphicFramePr>
        <p:xfrm>
          <a:off x="611560" y="1196752"/>
          <a:ext cx="8225387" cy="902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Rectangle 2"/>
          <p:cNvSpPr/>
          <p:nvPr/>
        </p:nvSpPr>
        <p:spPr>
          <a:xfrm>
            <a:off x="251520" y="2320907"/>
            <a:ext cx="8712968" cy="683264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  <a:sp3d extrusionH="57150">
              <a:extrusionClr>
                <a:schemeClr val="accent3">
                  <a:lumMod val="75000"/>
                </a:schemeClr>
              </a:extrusionClr>
            </a:sp3d>
          </a:bodyPr>
          <a:lstStyle/>
          <a:p>
            <a:r>
              <a:rPr lang="ru-RU" b="1" i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stA="79000" endPos="0" dist="50800" dir="5400000" sy="-100000" algn="bl" rotWithShape="0"/>
                </a:effectLst>
              </a:rPr>
              <a:t>Приоритетна ос 3 «Натура 2000 и биоразнообразие</a:t>
            </a:r>
            <a:r>
              <a:rPr lang="ru-RU" b="1" i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stA="79000" endPos="0" dist="50800" dir="5400000" sy="-100000" algn="bl" rotWithShape="0"/>
                </a:effectLst>
              </a:rPr>
              <a:t>»</a:t>
            </a:r>
          </a:p>
          <a:p>
            <a:endParaRPr lang="ru-RU" b="1" i="1">
              <a:solidFill>
                <a:schemeClr val="tx1">
                  <a:lumMod val="95000"/>
                  <a:lumOff val="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обявени са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2 процедури за предоставяне на финансиране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в размер на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16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034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980 лв.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до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края на 2017 г. са издадени общо 4 броя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ЗБФП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за изпълнение на проекти на стойност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35 137 392 лв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.;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bg-BG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УО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участва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в изготвянето на насоки за кандидатстване за изпълнение на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стратегии за ВОМР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по втора покана по подмярка 19.2 на Програмата за развитие на селските райони 2014-2020 г.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700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700" b="1" i="1" smtClean="0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700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700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600" b="1" i="1" smtClean="0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6808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051720" y="404665"/>
            <a:ext cx="4968552" cy="72007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ГОДИШЕН ДОКЛАД ЗА 2017 Г.</a:t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6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ПРЕГЛЕД НА ИЗПЪЛНЕНИЕТО </a:t>
            </a:r>
            <a:endParaRPr lang="bg-BG" sz="1600" b="1" i="1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288"/>
            <a:ext cx="9144000" cy="83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9" name="Content Placeholder 12"/>
          <p:cNvSpPr txBox="1">
            <a:spLocks/>
          </p:cNvSpPr>
          <p:nvPr/>
        </p:nvSpPr>
        <p:spPr>
          <a:xfrm>
            <a:off x="327654" y="1270531"/>
            <a:ext cx="8636834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buNone/>
            </a:pPr>
            <a:endParaRPr lang="ru-RU" sz="1900" b="1" dirty="0">
              <a:solidFill>
                <a:prstClr val="black"/>
              </a:solidFill>
            </a:endParaRPr>
          </a:p>
        </p:txBody>
      </p:sp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60" y="178293"/>
            <a:ext cx="1235312" cy="10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359" y="178293"/>
            <a:ext cx="1063097" cy="10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3752999"/>
              </p:ext>
            </p:extLst>
          </p:nvPr>
        </p:nvGraphicFramePr>
        <p:xfrm>
          <a:off x="611560" y="1196752"/>
          <a:ext cx="8225387" cy="902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Rectangle 2"/>
          <p:cNvSpPr/>
          <p:nvPr/>
        </p:nvSpPr>
        <p:spPr>
          <a:xfrm>
            <a:off x="251520" y="2320907"/>
            <a:ext cx="8712968" cy="814069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  <a:sp3d extrusionH="57150">
              <a:extrusionClr>
                <a:schemeClr val="accent3">
                  <a:lumMod val="75000"/>
                </a:schemeClr>
              </a:extrusionClr>
            </a:sp3d>
          </a:bodyPr>
          <a:lstStyle/>
          <a:p>
            <a:r>
              <a:rPr lang="ru-RU" b="1" i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stA="79000" endPos="0" dist="50800" dir="5400000" sy="-100000" algn="bl" rotWithShape="0"/>
                </a:effectLst>
              </a:rPr>
              <a:t>Приоритетна ос </a:t>
            </a:r>
            <a:r>
              <a:rPr lang="ru-RU" b="1" i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stA="79000" endPos="0" dist="50800" dir="5400000" sy="-100000" algn="bl" rotWithShape="0"/>
                </a:effectLst>
              </a:rPr>
              <a:t>4 </a:t>
            </a:r>
            <a:r>
              <a:rPr lang="ru-RU" b="1" i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stA="79000" endPos="0" dist="50800" dir="5400000" sy="-100000" algn="bl" rotWithShape="0"/>
                </a:effectLst>
              </a:rPr>
              <a:t>«Превенция и управление на риска от наводнения и свлачища»</a:t>
            </a:r>
          </a:p>
          <a:p>
            <a:endParaRPr lang="ru-RU" b="1" i="1">
              <a:solidFill>
                <a:schemeClr val="tx1">
                  <a:lumMod val="95000"/>
                  <a:lumOff val="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обявена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е една процедура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чрез подбор на проектни предложения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„Мерки за въвеждане на решения за превенция и управление на риска от наводнения“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на обща стойност 20 000 000 лв.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изпълняват се два проекта,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съответно за установяване на шест центъра за повишаване готовността на населението за адекватна реакция при наводнения и последващи кризи, с бенефициент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ГД ПБЗН към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МВР и проектът за създаване на Национална система за управление на водите в реално време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-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р. Искър, с бенефициент дирекция „Управление на водите“ в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МОСВ, общата подкрепа възлиза на  46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116 461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лв;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п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о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обявената в края на 2016 г. процедура, насочена към превенция и противодействие на свлачищните процеси за ограничаване на риска от тях, през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 2017 г. са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представени  две проектни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предложения от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Агенция „Пътна инфраструктура“ и Община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Луковит.</a:t>
            </a:r>
            <a:endParaRPr lang="ru-RU" sz="1700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700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700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600" b="1" i="1" smtClean="0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7800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051720" y="404665"/>
            <a:ext cx="4968552" cy="72007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ГОДИШЕН ДОКЛАД ЗА 2017 Г.</a:t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6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ПРЕГЛЕД НА ИЗПЪЛНЕНИЕТО </a:t>
            </a:r>
            <a:endParaRPr lang="bg-BG" sz="1600" b="1" i="1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288"/>
            <a:ext cx="9144000" cy="83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9" name="Content Placeholder 12"/>
          <p:cNvSpPr txBox="1">
            <a:spLocks/>
          </p:cNvSpPr>
          <p:nvPr/>
        </p:nvSpPr>
        <p:spPr>
          <a:xfrm>
            <a:off x="327654" y="1270531"/>
            <a:ext cx="8636834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buNone/>
            </a:pPr>
            <a:endParaRPr lang="ru-RU" sz="1900" b="1" dirty="0">
              <a:solidFill>
                <a:prstClr val="black"/>
              </a:solidFill>
            </a:endParaRPr>
          </a:p>
        </p:txBody>
      </p:sp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60" y="178293"/>
            <a:ext cx="1235312" cy="10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359" y="178293"/>
            <a:ext cx="1063097" cy="10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8708404"/>
              </p:ext>
            </p:extLst>
          </p:nvPr>
        </p:nvGraphicFramePr>
        <p:xfrm>
          <a:off x="611560" y="1196752"/>
          <a:ext cx="8225387" cy="902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Rectangle 2"/>
          <p:cNvSpPr/>
          <p:nvPr/>
        </p:nvSpPr>
        <p:spPr>
          <a:xfrm>
            <a:off x="327654" y="2320906"/>
            <a:ext cx="8492818" cy="169277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  <a:sp3d extrusionH="57150">
              <a:extrusionClr>
                <a:schemeClr val="accent3">
                  <a:lumMod val="75000"/>
                </a:schemeClr>
              </a:extrusionClr>
            </a:sp3d>
          </a:bodyPr>
          <a:lstStyle/>
          <a:p>
            <a:pPr lvl="0"/>
            <a:r>
              <a:rPr lang="ru-RU" b="1" i="1">
                <a:solidFill>
                  <a:prstClr val="black">
                    <a:lumMod val="95000"/>
                    <a:lumOff val="5000"/>
                  </a:prstClr>
                </a:solidFill>
                <a:effectLst>
                  <a:glow rad="101600">
                    <a:srgbClr val="9BBB59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stA="79000" endPos="0" dist="50800" dir="5400000" sy="-100000" algn="bl" rotWithShape="0"/>
                </a:effectLst>
              </a:rPr>
              <a:t>Приоритетна ос  5  «Подобряване качеството на атмосферния въздух»</a:t>
            </a:r>
          </a:p>
          <a:p>
            <a:pPr lvl="0"/>
            <a:endParaRPr lang="ru-RU" b="1" i="1">
              <a:solidFill>
                <a:prstClr val="black">
                  <a:lumMod val="95000"/>
                  <a:lumOff val="5000"/>
                </a:prstClr>
              </a:solidFill>
              <a:effectLst>
                <a:glow rad="101600">
                  <a:srgbClr val="9BBB59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stA="79000" endPos="0" dist="50800" dir="5400000" sy="-100000" algn="bl" rotWithShape="0"/>
              </a:effectLst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1700" b="1" i="1">
                <a:solidFill>
                  <a:prstClr val="black">
                    <a:lumMod val="85000"/>
                    <a:lumOff val="15000"/>
                  </a:prstClr>
                </a:solidFill>
                <a:effectLst>
                  <a:reflection stA="79000" endPos="0" dist="50800" dir="5400000" sy="-100000" algn="bl" rotWithShape="0"/>
                </a:effectLst>
              </a:rPr>
              <a:t>до края на 2017 г. по са сключени и издадени </a:t>
            </a:r>
            <a:r>
              <a:rPr lang="ru-RU" sz="1700" b="1" i="1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12 договора и заповеди за предоставяне на БФП в размер на 2 210 977 лв. </a:t>
            </a:r>
            <a:r>
              <a:rPr lang="ru-RU" sz="1700" b="1" i="1">
                <a:solidFill>
                  <a:prstClr val="black">
                    <a:lumMod val="85000"/>
                    <a:lumOff val="15000"/>
                  </a:prstClr>
                </a:solidFill>
                <a:effectLst>
                  <a:reflection stA="79000" endPos="0" dist="50800" dir="5400000" sy="-100000" algn="bl" rotWithShape="0"/>
                </a:effectLst>
              </a:rPr>
              <a:t>Бенефициенти са  ИАОС и общините Асеновград, Враца, Пловдив, Гълъбово, Димитровград, Несебър, Шумен, Монтана, Благоевград, Перник и Варна.</a:t>
            </a:r>
            <a:r>
              <a:rPr lang="ru-RU" sz="1700" b="1" i="1">
                <a:solidFill>
                  <a:srgbClr val="FF0000"/>
                </a:solidFill>
                <a:effectLst>
                  <a:reflection stA="79000" endPos="0" dist="50800" dir="5400000" sy="-100000" algn="bl" rotWithShape="0"/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30134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051720" y="404665"/>
            <a:ext cx="4968552" cy="72007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ГОДИШЕН ДОКЛАД ЗА 2017 Г.</a:t>
            </a:r>
            <a:br>
              <a:rPr lang="bg-BG" sz="20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1600" b="1" i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ПРЕГЛЕД НА ИЗПЪЛНЕНИЕТО </a:t>
            </a:r>
            <a:endParaRPr lang="bg-BG" sz="1600" b="1" i="1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21289"/>
            <a:ext cx="9144000" cy="83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9" name="Content Placeholder 12"/>
          <p:cNvSpPr txBox="1">
            <a:spLocks/>
          </p:cNvSpPr>
          <p:nvPr/>
        </p:nvSpPr>
        <p:spPr>
          <a:xfrm>
            <a:off x="327654" y="1270531"/>
            <a:ext cx="8636834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buNone/>
            </a:pPr>
            <a:endParaRPr lang="ru-RU" sz="1900" b="1" dirty="0">
              <a:solidFill>
                <a:prstClr val="black"/>
              </a:solidFill>
            </a:endParaRPr>
          </a:p>
        </p:txBody>
      </p:sp>
      <p:pic>
        <p:nvPicPr>
          <p:cNvPr id="14" name="Picture 13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60" y="178293"/>
            <a:ext cx="1235312" cy="10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359" y="178293"/>
            <a:ext cx="1063097" cy="10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0988659"/>
              </p:ext>
            </p:extLst>
          </p:nvPr>
        </p:nvGraphicFramePr>
        <p:xfrm>
          <a:off x="611560" y="1196752"/>
          <a:ext cx="8225387" cy="902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" name="Rectangle 2"/>
          <p:cNvSpPr/>
          <p:nvPr/>
        </p:nvSpPr>
        <p:spPr>
          <a:xfrm>
            <a:off x="251520" y="2320907"/>
            <a:ext cx="8712968" cy="814069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threePt" dir="t"/>
            </a:scene3d>
            <a:sp3d extrusionH="57150">
              <a:extrusionClr>
                <a:schemeClr val="accent3">
                  <a:lumMod val="75000"/>
                </a:schemeClr>
              </a:extrusionClr>
            </a:sp3d>
          </a:bodyPr>
          <a:lstStyle/>
          <a:p>
            <a:r>
              <a:rPr lang="ru-RU" b="1" i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stA="79000" endPos="0" dist="50800" dir="5400000" sy="-100000" algn="bl" rotWithShape="0"/>
                </a:effectLst>
              </a:rPr>
              <a:t>Приоритетна ос  6 «Техническа помощ»</a:t>
            </a:r>
          </a:p>
          <a:p>
            <a:endParaRPr lang="ru-RU" b="1" i="1">
              <a:solidFill>
                <a:schemeClr val="tx1">
                  <a:lumMod val="95000"/>
                  <a:lumOff val="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одобрени са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за финансиране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7 бюджетни линии на обща стойност 28 950 256,79 лв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.;</a:t>
            </a:r>
            <a:endParaRPr lang="ru-RU" sz="1700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по процедура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„Техническа помощ за Управляващия орган на Оперативна програма „Околна среда 2014-2020 г.“ са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издадени 6 бр. ЗБФП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за 26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671 256,79 лв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.;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обявена е процедура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„Техническа помощ за управление и изпълнение на оперативна програма „Околна среда 2014 -2020 г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.“, в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рамките на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която е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издадена 1 бр. ЗБФП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за 2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279 000 лв.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, които са насочени към провеждането на инициативи, дейности и мерки за информация и публичност през 2017 г. и 2018 г., в съответствие с Националната комуникационна стратегия 2014-2020 г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.;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приключи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изпълнението на 3 бюджетни линии в резултат, на които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е осигурена подкрепа за управлението и изпълнението на ОПОС, повишено е нивото на обществена осведоменост за програмата и за приноса на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ЕСИФ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УО 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отчита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положително </a:t>
            </a:r>
            <a:r>
              <a:rPr lang="ru-RU" sz="1700" b="1" i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влияние за осъществяване на стратегическите цели по 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stA="79000" endPos="0" dist="50800" dir="5400000" sy="-100000" algn="bl" rotWithShape="0"/>
                </a:effectLst>
              </a:rPr>
              <a:t>оста</a:t>
            </a:r>
            <a:r>
              <a:rPr lang="ru-RU" sz="1700" b="1" i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stA="79000" endPos="0" dist="50800" dir="5400000" sy="-100000" algn="bl" rotWithShape="0"/>
                </a:effectLst>
              </a:rPr>
              <a:t>;</a:t>
            </a:r>
            <a:endParaRPr lang="ru-RU" sz="1700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700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700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600" b="1" i="1" smtClean="0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b="1" i="1">
              <a:solidFill>
                <a:schemeClr val="tx1">
                  <a:lumMod val="85000"/>
                  <a:lumOff val="15000"/>
                </a:schemeClr>
              </a:solidFill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 smtClean="0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  <a:p>
            <a:pPr algn="just"/>
            <a:endParaRPr lang="ru-RU" b="1" i="1">
              <a:effectLst>
                <a:reflection stA="79000" endPos="0" dist="508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1593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7456</TotalTime>
  <Words>1503</Words>
  <Application>Microsoft Office PowerPoint</Application>
  <PresentationFormat>On-screen Show (4:3)</PresentationFormat>
  <Paragraphs>217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      ЕДИНАДЕСЕТО ЗАСЕДАНИЕ  НА КОМИТЕТ ЗА НАБЛЮДЕНИЕ  НА ОПЕРАТИВНА ПРОГРАМА  „ОКОЛНА СРЕДА 2014 – 2020  г.  София , 17 май 2018 г.     </vt:lpstr>
      <vt:lpstr>ГОДИШЕН ДОКЛАД ЗА 2017 Г. ПРЕГЛЕД НА ИЗПЪЛНЕНИЕТО </vt:lpstr>
      <vt:lpstr>ГОДИШЕН ДОКЛАД ЗА 2017 Г. ПРЕГЛЕД НА ИЗПЪЛНЕНИЕТО </vt:lpstr>
      <vt:lpstr>ГОДИШЕН ДОКЛАД ЗА 2017 Г. ПРЕГЛЕД НА ИЗПЪЛНЕНИЕТО </vt:lpstr>
      <vt:lpstr>ГОДИШЕН ДОКЛАД ЗА 2017 Г. ПРЕГЛЕД НА ИЗПЪЛНЕНИЕТО </vt:lpstr>
      <vt:lpstr>ГОДИШЕН ДОКЛАД ЗА 2017 Г. ПРЕГЛЕД НА ИЗПЪЛНЕНИЕТО </vt:lpstr>
      <vt:lpstr>ГОДИШЕН ДОКЛАД ЗА 2017 Г. ПРЕГЛЕД НА ИЗПЪЛНЕНИЕТО </vt:lpstr>
      <vt:lpstr>ГОДИШЕН ДОКЛАД ЗА 2017 Г. ПРЕГЛЕД НА ИЗПЪЛНЕНИЕТО </vt:lpstr>
      <vt:lpstr>ГОДИШЕН ДОКЛАД ЗА 2017 Г. ПРЕГЛЕД НА ИЗПЪЛНЕНИЕТО </vt:lpstr>
      <vt:lpstr> ГОДИШЕН ДОКЛАД ЗА 2017 Г. </vt:lpstr>
      <vt:lpstr> РЕАЛИЗИРАН НАПРЕДЪК ПРЕЗ 2017 Г.  В СРАВНЕНИЕ С 2016 Г. </vt:lpstr>
      <vt:lpstr> РЕАЛИЗИРАН НАПРЕДЪК ПРЕЗ 2017 Г.  В СРАВНЕНИЕ С 2016 Г. </vt:lpstr>
      <vt:lpstr> АКТУАЛНО СЪСТОЯНИЕ  НА ОПОС  2014 - 2020 Г. </vt:lpstr>
      <vt:lpstr> АКТУАЛНО СЪСТОЯНИЕ  НА ОПОС  2014 - 2020 Г. </vt:lpstr>
      <vt:lpstr>БЛАГОДАРЯ ЗА ВНИМАНИЕТО! 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ETrifonov</cp:lastModifiedBy>
  <cp:revision>637</cp:revision>
  <cp:lastPrinted>2018-04-30T10:14:25Z</cp:lastPrinted>
  <dcterms:created xsi:type="dcterms:W3CDTF">2015-09-08T07:54:54Z</dcterms:created>
  <dcterms:modified xsi:type="dcterms:W3CDTF">2018-05-15T09:48:16Z</dcterms:modified>
</cp:coreProperties>
</file>