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0" r:id="rId2"/>
    <p:sldId id="258" r:id="rId3"/>
    <p:sldId id="301" r:id="rId4"/>
    <p:sldId id="303" r:id="rId5"/>
    <p:sldId id="304" r:id="rId6"/>
    <p:sldId id="302" r:id="rId7"/>
    <p:sldId id="269" r:id="rId8"/>
  </p:sldIdLst>
  <p:sldSz cx="9144000" cy="6858000" type="screen4x3"/>
  <p:notesSz cx="68580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386" autoAdjust="0"/>
  </p:normalViewPr>
  <p:slideViewPr>
    <p:cSldViewPr>
      <p:cViewPr>
        <p:scale>
          <a:sx n="75" d="100"/>
          <a:sy n="75" d="100"/>
        </p:scale>
        <p:origin x="-1944" y="-5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1944" y="-84"/>
      </p:cViewPr>
      <p:guideLst>
        <p:guide orient="horz" pos="312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8CE95E-FDC1-425B-A189-FABCE250F435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F5324-7C38-40D1-8A18-DDDC05D89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951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4E366-08EB-448C-A7DE-4AFD8499ECA3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EDAC40-929A-4182-901A-79F82F9D27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688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EDAC40-929A-4182-901A-79F82F9D272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327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1" indent="12700" algn="just">
              <a:lnSpc>
                <a:spcPct val="110000"/>
              </a:lnSpc>
              <a:buClr>
                <a:srgbClr val="17375E"/>
              </a:buClr>
              <a:buFont typeface="Wingdings" panose="05000000000000000000" pitchFamily="2" charset="2"/>
              <a:buChar char="ü"/>
              <a:defRPr/>
            </a:pPr>
            <a:r>
              <a:rPr lang="bg-BG" sz="1800" dirty="0" smtClean="0"/>
              <a:t> в </a:t>
            </a:r>
            <a:r>
              <a:rPr lang="bg-BG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3: Специфични за програмата показатели за резултатите по специфични цели (за ЕФРР и Кохезионния фонд) </a:t>
            </a:r>
            <a:r>
              <a:rPr lang="bg-BG" sz="1800" dirty="0" smtClean="0"/>
              <a:t>на</a:t>
            </a:r>
            <a:r>
              <a:rPr lang="bg-BG" sz="1800" i="1" dirty="0" smtClean="0"/>
              <a:t> </a:t>
            </a:r>
            <a:r>
              <a:rPr lang="bg-BG" sz="1800" dirty="0" smtClean="0"/>
              <a:t>Приоритетна ос 5:</a:t>
            </a:r>
          </a:p>
          <a:p>
            <a:pPr marL="1257300" lvl="0" indent="-355600" defTabSz="1079500">
              <a:buFont typeface="Wingdings" panose="05000000000000000000" pitchFamily="2" charset="2"/>
              <a:buChar char="ü"/>
            </a:pPr>
            <a:r>
              <a:rPr lang="bg-BG" sz="1800" dirty="0" smtClean="0"/>
              <a:t>Отпадане на показател за резултат „Количество на NOx“;</a:t>
            </a:r>
          </a:p>
          <a:p>
            <a:pPr algn="just">
              <a:spcAft>
                <a:spcPts val="600"/>
              </a:spcAft>
            </a:pPr>
            <a:r>
              <a:rPr lang="bg-BG" sz="1800" dirty="0" smtClean="0">
                <a:effectLst/>
                <a:latin typeface="Times New Roman"/>
                <a:ea typeface="Calibri"/>
              </a:rPr>
              <a:t>В резултат на извършен анализ при изпълнението на Общо предварително условие № 7 е отчетен относително малък принос към общите национални емисии на NOx, което представлява около 1,3% от общото количество. Тъй като това представлява толкова малък дял, Управляващият орган на ОПОС предлага премахването на NOx като показател по Приоритетна ос 5 и разглеждането на ФПЧ</a:t>
            </a:r>
            <a:r>
              <a:rPr lang="bg-BG" sz="1800" baseline="-25000" dirty="0" smtClean="0">
                <a:effectLst/>
                <a:latin typeface="Times New Roman"/>
                <a:ea typeface="Calibri"/>
              </a:rPr>
              <a:t>10</a:t>
            </a:r>
            <a:r>
              <a:rPr lang="bg-BG" sz="1800" dirty="0" smtClean="0">
                <a:effectLst/>
                <a:latin typeface="Times New Roman"/>
                <a:ea typeface="Calibri"/>
              </a:rPr>
              <a:t> като най-подходящ показател за измерването ефектът от по-нататъшното прилагане на мерки за подобряване на качеството на въздуха на територията на съответните общини.</a:t>
            </a:r>
            <a:endParaRPr lang="en-US" sz="1200" dirty="0" smtClean="0">
              <a:effectLst/>
              <a:latin typeface="Times New Roman"/>
              <a:ea typeface="Times New Roman"/>
            </a:endParaRPr>
          </a:p>
          <a:p>
            <a:pPr marL="1257300" lvl="0" indent="-355600" defTabSz="1079500">
              <a:buFont typeface="Wingdings" panose="05000000000000000000" pitchFamily="2" charset="2"/>
              <a:buChar char="ü"/>
            </a:pPr>
            <a:endParaRPr lang="bg-BG" sz="1800" dirty="0" smtClean="0"/>
          </a:p>
          <a:p>
            <a:pPr marL="1257300" lvl="0" indent="-355600" defTabSz="1079500">
              <a:buFont typeface="Wingdings" panose="05000000000000000000" pitchFamily="2" charset="2"/>
              <a:buChar char="ü"/>
            </a:pPr>
            <a:r>
              <a:rPr lang="ru-RU" sz="1800" dirty="0" smtClean="0"/>
              <a:t>Залагане на базова стойност на показателя за резултат „Количество на ФПЧ10“ от 7 347,71 т/год.;</a:t>
            </a:r>
          </a:p>
          <a:p>
            <a:pPr algn="just">
              <a:spcAft>
                <a:spcPts val="600"/>
              </a:spcAft>
            </a:pPr>
            <a:r>
              <a:rPr lang="bg-BG" sz="1800" dirty="0" smtClean="0">
                <a:effectLst/>
                <a:latin typeface="Times New Roman"/>
                <a:ea typeface="Calibri"/>
              </a:rPr>
              <a:t>Базовата стойност на показателя за резултат е базовите стойности за ФПЧ</a:t>
            </a:r>
            <a:r>
              <a:rPr lang="bg-BG" sz="1800" baseline="-25000" dirty="0" smtClean="0">
                <a:effectLst/>
                <a:latin typeface="Times New Roman"/>
                <a:ea typeface="Calibri"/>
              </a:rPr>
              <a:t>10</a:t>
            </a:r>
            <a:r>
              <a:rPr lang="bg-BG" sz="1800" dirty="0" smtClean="0">
                <a:effectLst/>
                <a:latin typeface="Times New Roman"/>
                <a:ea typeface="Calibri"/>
              </a:rPr>
              <a:t>, тона/година, произтичащи от битовото отопление и от обществения транспорт, за всички целеви общини.</a:t>
            </a:r>
            <a:endParaRPr lang="ru-RU" sz="1800" dirty="0" smtClean="0"/>
          </a:p>
          <a:p>
            <a:pPr marL="1257300" lvl="0" indent="-355600" defTabSz="1079500">
              <a:buFont typeface="Wingdings" panose="05000000000000000000" pitchFamily="2" charset="2"/>
              <a:buChar char="ü"/>
            </a:pPr>
            <a:r>
              <a:rPr lang="ru-RU" sz="1800" dirty="0" smtClean="0"/>
              <a:t>Базовата година за показателя за резултат се променя на 2011 г.;</a:t>
            </a:r>
          </a:p>
          <a:p>
            <a:pPr algn="just">
              <a:spcAft>
                <a:spcPts val="600"/>
              </a:spcAft>
            </a:pPr>
            <a:r>
              <a:rPr lang="bg-BG" sz="1800" dirty="0" smtClean="0">
                <a:effectLst/>
                <a:latin typeface="Times New Roman"/>
                <a:ea typeface="Calibri"/>
              </a:rPr>
              <a:t>Базовата година е определена въз основа на наличните национални набори данни, смален до общинско ниво. Във връзка с необходимостта от използването на пълни и надеждни данни са използвани тези от националното преброяване от 2011 г. Следователно, за базова година е предложена 2011 г. с цел осигуряване на сравнимост между  всички общини с нарушено качество на атмосферния въздух.</a:t>
            </a:r>
            <a:endParaRPr lang="en-US" sz="1200" dirty="0" smtClean="0">
              <a:effectLst/>
              <a:latin typeface="Times New Roman"/>
              <a:ea typeface="Times New Roman"/>
            </a:endParaRPr>
          </a:p>
          <a:p>
            <a:pPr marL="1257300" lvl="0" indent="-355600" defTabSz="1079500">
              <a:buFont typeface="Wingdings" panose="05000000000000000000" pitchFamily="2" charset="2"/>
              <a:buChar char="ü"/>
            </a:pPr>
            <a:endParaRPr lang="ru-RU" sz="1800" dirty="0" smtClean="0"/>
          </a:p>
          <a:p>
            <a:pPr marL="1257300" indent="-355600" defTabSz="1079500">
              <a:buFont typeface="Wingdings" panose="05000000000000000000" pitchFamily="2" charset="2"/>
              <a:buChar char="ü"/>
            </a:pPr>
            <a:r>
              <a:rPr lang="bg-BG" sz="1800" dirty="0" smtClean="0"/>
              <a:t>Целевата стойност на показателя за резултат „Количество на ФПЧ10“ се променя на 7 017,71 т/год.</a:t>
            </a:r>
          </a:p>
          <a:p>
            <a:pPr algn="just">
              <a:spcAft>
                <a:spcPts val="600"/>
              </a:spcAft>
            </a:pPr>
            <a:r>
              <a:rPr lang="bg-BG" sz="1800" dirty="0" smtClean="0">
                <a:effectLst/>
                <a:latin typeface="Times New Roman"/>
                <a:ea typeface="Calibri"/>
              </a:rPr>
              <a:t>Базовата и целевата стойност на показателя за резултат са изчислени за 28-те общини, идентифицирани като общини с нарушено качество на атмосферния въздух (КАВ). Методологията оценява намаляването на количеството на ФПЧ</a:t>
            </a:r>
            <a:r>
              <a:rPr lang="bg-BG" sz="1800" baseline="-25000" dirty="0" smtClean="0">
                <a:effectLst/>
                <a:latin typeface="Times New Roman"/>
                <a:ea typeface="Calibri"/>
              </a:rPr>
              <a:t>10</a:t>
            </a:r>
            <a:r>
              <a:rPr lang="bg-BG" sz="1800" dirty="0" smtClean="0">
                <a:effectLst/>
                <a:latin typeface="Times New Roman"/>
                <a:ea typeface="Calibri"/>
              </a:rPr>
              <a:t> само за мерките, определени като допустими в рамките на бюджета на ОПОС. </a:t>
            </a:r>
            <a:endParaRPr lang="en-US" sz="1200" dirty="0" smtClean="0">
              <a:effectLst/>
              <a:latin typeface="Times New Roman"/>
              <a:ea typeface="Times New Roman"/>
            </a:endParaRPr>
          </a:p>
          <a:p>
            <a:pPr marL="1257300" indent="-355600" defTabSz="1079500">
              <a:buFont typeface="Wingdings" panose="05000000000000000000" pitchFamily="2" charset="2"/>
              <a:buChar char="ü"/>
            </a:pPr>
            <a:endParaRPr lang="bg-BG" sz="1800" dirty="0" smtClean="0"/>
          </a:p>
          <a:p>
            <a:pPr marL="1257300" indent="-355600" defTabSz="1079500">
              <a:buFont typeface="Wingdings" panose="05000000000000000000" pitchFamily="2" charset="2"/>
              <a:buChar char="ü"/>
            </a:pPr>
            <a:endParaRPr lang="en-US" sz="1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EDAC40-929A-4182-901A-79F82F9D272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98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Aft>
                <a:spcPts val="600"/>
              </a:spcAft>
            </a:pPr>
            <a:r>
              <a:rPr lang="bg-BG" sz="1200" dirty="0" smtClean="0">
                <a:effectLst/>
                <a:latin typeface="Times New Roman"/>
                <a:ea typeface="Calibri"/>
              </a:rPr>
              <a:t>В резултат на извършения анализ при изпълнението на Общо предварително условие № 7, е разгледана </a:t>
            </a:r>
            <a:r>
              <a:rPr lang="bg-BG" sz="1200" b="1" dirty="0" smtClean="0">
                <a:effectLst/>
                <a:latin typeface="Times New Roman"/>
                <a:ea typeface="Calibri"/>
              </a:rPr>
              <a:t>целесъобразността на заложените мерки и приноса им за постигането на определените цели на показателите за резултат. </a:t>
            </a:r>
            <a:endParaRPr lang="en-US" sz="1000" b="1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r>
              <a:rPr lang="bg-BG" sz="1200" dirty="0" smtClean="0">
                <a:effectLst/>
                <a:latin typeface="Times New Roman"/>
                <a:ea typeface="Calibri"/>
              </a:rPr>
              <a:t>По отношение на мярка </a:t>
            </a:r>
            <a:r>
              <a:rPr lang="bg-BG" sz="1200" b="1" dirty="0" smtClean="0">
                <a:effectLst/>
                <a:latin typeface="Times New Roman"/>
                <a:ea typeface="Calibri"/>
              </a:rPr>
              <a:t>„поставяне на филтри за прахови частици на индивидуални горивни инсталации“, </a:t>
            </a:r>
            <a:r>
              <a:rPr lang="bg-BG" sz="1200" dirty="0" smtClean="0">
                <a:effectLst/>
                <a:latin typeface="Times New Roman"/>
                <a:ea typeface="Calibri"/>
              </a:rPr>
              <a:t>опитът показва, че качеството на работа на филтрите варира и зависи от редовна поддръжка и смяна. Също така, тези филтри генерират отпадъци, които са потенциално токсични и затова трябва да се третират по подходящ начин. В допълнение, работата на филтрите води до допълнителна консумация на електричество. Поради тези причини, в съответствие с отправена препоръка да не се взема предвид тази тип мярка за финансиране по ОПОС 2014 – 2020 г., Управляващият орган предлага нейното отпадане.</a:t>
            </a:r>
          </a:p>
          <a:p>
            <a:pPr algn="just">
              <a:spcAft>
                <a:spcPts val="600"/>
              </a:spcAft>
            </a:pPr>
            <a:endParaRPr lang="bg-BG" sz="1200" dirty="0" smtClean="0">
              <a:effectLst/>
              <a:latin typeface="Times New Roman"/>
              <a:ea typeface="Times New Roman"/>
            </a:endParaRPr>
          </a:p>
          <a:p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изпълнението на Общо предварително условие № 7 е анализирана предвидената мярка за замяна на изпускателните устройства на превозните средства на градския транспорт (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retrofitting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Отчетено е, че устойчивостта на изпускателните устройства на автомобилите в обществения транспорт може да бъде оспорена въз основа възрастта и жизнения цикъл на автомобилите. Отбелязано е, че ако очакванията са даден модернизиран автомобил да бъде в употреба примерно за по-малко от пет години, да се прецени относителната полза на инвестициите в </a:t>
            </a:r>
            <a:r>
              <a:rPr lang="bg-BG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преоборудване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на автобусите или в битово отопление и да се обмисли пренасочване на финансирането към сектора на битовото отопление, където се очаква ползите да са по-дългосрочни. В тази връзка, Управляващият орган предлага отпадане на </a:t>
            </a:r>
            <a:r>
              <a:rPr lang="bg-BG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мярката за замяна на изпускателните устройства на превозните средства на градския транспорт. </a:t>
            </a:r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оглед изготвянето на стратегически документи с дългосрочен характер в сектор „въздух“, които са в процес на финализиране, определящи визията и общите цели на политиката, отчитайки изпълнението на българските ангажименти по отношение на европейското законодателство, Управляващият орган на ОПОС предлага прецизиране на допустимите дейности в  раздел </a:t>
            </a:r>
            <a:r>
              <a:rPr lang="bg-BG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2.А.6. Действия, които ще получат подкрепа в рамките на инвестиционния приоритет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допълнен както следва: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„други допълнителни мерки, идентифицирани като подходящи от бенефициентите за постигане целите на проекта и произтичащи от прегледа и анализа на общинските програми за качеството на атмосферния въздух, </a:t>
            </a:r>
            <a:r>
              <a:rPr lang="bg-BG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както и други мерки, в съответствие с одобрени планови и стратегически документи.</a:t>
            </a:r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>
              <a:spcAft>
                <a:spcPts val="600"/>
              </a:spcAft>
            </a:pPr>
            <a:endParaRPr lang="en-US" sz="1000" dirty="0" smtClean="0">
              <a:effectLst/>
              <a:latin typeface="Times New Roman"/>
              <a:ea typeface="Times New Roma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EDAC40-929A-4182-901A-79F82F9D272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858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Aft>
                <a:spcPts val="600"/>
              </a:spcAft>
              <a:tabLst>
                <a:tab pos="2610485" algn="l"/>
              </a:tabLst>
            </a:pPr>
            <a:r>
              <a:rPr lang="bg-BG" sz="1200" dirty="0" smtClean="0">
                <a:effectLst/>
                <a:latin typeface="Times New Roman"/>
                <a:ea typeface="Calibri"/>
              </a:rPr>
              <a:t>Финансовият показател, заложен в Рамката на изпълнението по Приоритетна ос 5 </a:t>
            </a:r>
            <a:r>
              <a:rPr lang="bg-BG" sz="1200" i="1" dirty="0" smtClean="0">
                <a:effectLst/>
                <a:latin typeface="Times New Roman"/>
                <a:ea typeface="Calibri"/>
              </a:rPr>
              <a:t>„Подобряване качеството на атмосферния въздух“</a:t>
            </a:r>
            <a:r>
              <a:rPr lang="bg-BG" sz="1200" dirty="0" smtClean="0">
                <a:effectLst/>
                <a:latin typeface="Times New Roman"/>
                <a:ea typeface="Calibri"/>
              </a:rPr>
              <a:t> на оперативна програма „Околна среда 2014-2020 г.“, е </a:t>
            </a:r>
            <a:r>
              <a:rPr lang="bg-BG" sz="1200" i="1" dirty="0" smtClean="0">
                <a:effectLst/>
                <a:latin typeface="Times New Roman"/>
                <a:ea typeface="Calibri"/>
              </a:rPr>
              <a:t>„</a:t>
            </a:r>
            <a:r>
              <a:rPr lang="bg-BG" sz="1200" i="1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Общ размер на сертифицираните разходи от Сертифициращия орган“.</a:t>
            </a:r>
            <a:r>
              <a:rPr lang="bg-BG" sz="1200" dirty="0" smtClean="0">
                <a:effectLst/>
                <a:latin typeface="Times New Roman"/>
                <a:ea typeface="Calibri"/>
              </a:rPr>
              <a:t> Неговата етапна цел за 2018 г. 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е</a:t>
            </a:r>
            <a:r>
              <a:rPr lang="bg-BG" sz="1200" dirty="0" smtClean="0">
                <a:effectLst/>
                <a:latin typeface="Times New Roman"/>
                <a:ea typeface="Calibri"/>
              </a:rPr>
              <a:t> </a:t>
            </a:r>
            <a:r>
              <a:rPr lang="bg-BG" sz="12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4 117 647 евро (8 053 294 лв.). </a:t>
            </a:r>
            <a:endParaRPr lang="en-US" sz="1000" dirty="0" smtClean="0">
              <a:effectLst/>
              <a:latin typeface="Times New Roman"/>
              <a:ea typeface="Times New Roman"/>
            </a:endParaRP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bg-BG" sz="1200" dirty="0" smtClean="0">
                <a:effectLst/>
                <a:latin typeface="Times New Roman"/>
                <a:ea typeface="Calibri"/>
              </a:rPr>
              <a:t>Определянето на етапната цел за финансовия показател се основава върху опита на Управляващия орган (УО) на ОПОС през програмен период 2007-2013 г. и очакваното прилагане на някои от мерките, предвидени за изпълнение до 2018 г. - процедура чрез директно предоставяне на безвъзмездна финансова помощ (БФП) за преглед и анализ на общинските програми за качеството на атмосферния въздух (КАВ), предвидена за обявяване през 2015 г. и допълнителни покани за представяне на проектни предложения, предвидени да бъдат отворени през 2016 г. </a:t>
            </a:r>
            <a:endParaRPr lang="en-US" sz="10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1200"/>
              </a:spcAft>
            </a:pPr>
            <a:r>
              <a:rPr lang="bg-BG" sz="1200" dirty="0" smtClean="0">
                <a:effectLst/>
                <a:latin typeface="Times New Roman"/>
                <a:ea typeface="Calibri"/>
              </a:rPr>
              <a:t>Управляващият орган на ОПОС 2014-2020 г. извърши анализ на факторите, оказали влияние върху процеса по усвояване на финансовия ресурс по Приоритетна ос 5, както и отчете предизвикателствата при изпълнението на етапната цел за 2018 г. на финансовия показател от Рамката на изпълнението. В допълнение, разгледани са успоредно протичащи процеси, оказващи влияние върху напредъка при осъществяването на дейностите по оста. Съгласно ОПОС 2014-2020 г., финансовият ресурс по Приоритетна ос 5 е насочен към подкрепа на конкретни инвестиционни мерки, адресиращи основните източници на замърсяване (битовото отопление и градския транспорт), които да допринесат за разрешаване на проблема на местно ниво. </a:t>
            </a:r>
            <a:endParaRPr lang="en-US" sz="10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buFont typeface="Times New Roman"/>
              <a:buChar char="•"/>
              <a:tabLst>
                <a:tab pos="-97790" algn="l"/>
              </a:tabLst>
            </a:pPr>
            <a:r>
              <a:rPr lang="bg-BG" sz="1200" dirty="0" smtClean="0">
                <a:effectLst/>
                <a:latin typeface="Times New Roman"/>
                <a:ea typeface="Calibri"/>
              </a:rPr>
              <a:t>Към м. март 2018 г. в рамките на Приоритетна ос 5 се изпълняват 12 проекта на обща стойност 2 210 977 лв. по следните две обявени процедури</a:t>
            </a:r>
            <a:r>
              <a:rPr lang="bg-BG" sz="1100" dirty="0" smtClean="0">
                <a:effectLst/>
                <a:latin typeface="+mn-lt"/>
                <a:ea typeface="Calibri"/>
              </a:rPr>
              <a:t> </a:t>
            </a:r>
            <a:r>
              <a:rPr lang="bg-BG" sz="1200" dirty="0" smtClean="0">
                <a:effectLst/>
                <a:latin typeface="Times New Roman"/>
                <a:ea typeface="Calibri"/>
              </a:rPr>
              <a:t>чрез директно предоставяне на безвъзмездна финансова помощ (БФП):</a:t>
            </a:r>
            <a:endParaRPr lang="en-US" sz="1200" dirty="0" smtClean="0">
              <a:effectLst/>
              <a:latin typeface="Times New Roman"/>
              <a:ea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buFont typeface="Times New Roman"/>
              <a:buChar char="•"/>
              <a:tabLst>
                <a:tab pos="-97790" algn="l"/>
              </a:tabLst>
            </a:pPr>
            <a:r>
              <a:rPr lang="bg-BG" sz="1000" i="1" dirty="0" smtClean="0">
                <a:effectLst/>
                <a:latin typeface="Times New Roman"/>
                <a:ea typeface="Calibri"/>
              </a:rPr>
              <a:t>Процедура № BG16M1OP002-5.001 „Създаване на информационна система за докладване на данни за качеството на атмосферния въздух (КАВ) като част от Националната системата за мониторинг на КАВ в реално време“ </a:t>
            </a:r>
            <a:endParaRPr lang="en-US" sz="8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r>
              <a:rPr lang="bg-BG" sz="1000" dirty="0" smtClean="0">
                <a:effectLst/>
                <a:latin typeface="Times New Roman"/>
                <a:ea typeface="Calibri"/>
              </a:rPr>
              <a:t>В рамките на процедурата се финансира проект с бенефициент Изпълнителна агенция по околна среда на обща стойност 699 997,70 лв. Изпълнението на дейностите по проекта приключи успешно, като е постигната основната цел – разработена е, внедрена и функционира информационна система за докладване на данни за КАВ – част от Националната система за мониторинг на КАВ в реално време - съгласно изискванията в Решение 2011/850/ЕС.</a:t>
            </a:r>
            <a:endParaRPr lang="en-US" sz="8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600"/>
              </a:spcAft>
              <a:buFont typeface="Times New Roman"/>
              <a:buChar char="•"/>
              <a:tabLst>
                <a:tab pos="-97790" algn="l"/>
              </a:tabLst>
            </a:pPr>
            <a:r>
              <a:rPr lang="bg-BG" sz="1000" i="1" dirty="0" smtClean="0">
                <a:effectLst/>
                <a:latin typeface="Times New Roman"/>
                <a:ea typeface="Calibri"/>
              </a:rPr>
              <a:t>Процедура № BG16M1OP002-5.002 „Разработване/Актуализация на общинските програми за качеството на атмосферния въздух“</a:t>
            </a:r>
            <a:r>
              <a:rPr lang="bg-BG" sz="1000" dirty="0" smtClean="0">
                <a:effectLst/>
                <a:latin typeface="Times New Roman"/>
                <a:ea typeface="Calibri"/>
              </a:rPr>
              <a:t> </a:t>
            </a:r>
            <a:endParaRPr lang="en-US" sz="8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r>
              <a:rPr lang="bg-BG" sz="1000" dirty="0" smtClean="0">
                <a:effectLst/>
                <a:latin typeface="Times New Roman"/>
                <a:ea typeface="Calibri"/>
              </a:rPr>
              <a:t>Максималният размер на безвъзмездната помощ по процедурата е 3 000 </a:t>
            </a:r>
            <a:r>
              <a:rPr lang="bg-BG" sz="1000" dirty="0" err="1" smtClean="0">
                <a:effectLst/>
                <a:latin typeface="Times New Roman"/>
                <a:ea typeface="Calibri"/>
              </a:rPr>
              <a:t>000</a:t>
            </a:r>
            <a:r>
              <a:rPr lang="bg-BG" sz="1000" dirty="0" smtClean="0">
                <a:effectLst/>
                <a:latin typeface="Times New Roman"/>
                <a:ea typeface="Calibri"/>
              </a:rPr>
              <a:t> лв. </a:t>
            </a:r>
            <a:endParaRPr lang="en-US" sz="8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r>
              <a:rPr lang="bg-BG" sz="1000" dirty="0" smtClean="0">
                <a:effectLst/>
                <a:latin typeface="Times New Roman"/>
                <a:ea typeface="Calibri"/>
              </a:rPr>
              <a:t>След подаване на проектни предложения в първия срок по процедурата са сключени и се изпълняват 11 договора за БФП с общините Асеновград, Благоевград, Варна, Враца, Гълъбово, Димитровград, Монтана, Несебър, Перник, Пловдив и Шумен на обща стойност 1 510 979,72 лв. Дейностите по тези проекти се реализират текущо и съобразно сроковете, заложени в графиците за изпълнение. </a:t>
            </a:r>
            <a:endParaRPr lang="en-US" sz="8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r>
              <a:rPr lang="bg-BG" sz="1000" dirty="0" smtClean="0">
                <a:effectLst/>
                <a:latin typeface="Times New Roman"/>
                <a:ea typeface="Calibri"/>
              </a:rPr>
              <a:t>По процедурата е заложен и втори срок за подаване на проекти предложения - 30.01.2019 г. за общини Бургас, Велико Търново, Видин, Горна Оряховица, Ловеч, Плевен, Русе, Сливен, Смолян, София, Стара Загора, Хасково. </a:t>
            </a:r>
            <a:endParaRPr lang="en-US" sz="8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r>
              <a:rPr lang="bg-BG" sz="1000" dirty="0" smtClean="0">
                <a:effectLst/>
                <a:latin typeface="Times New Roman"/>
                <a:ea typeface="Times New Roman"/>
              </a:rPr>
              <a:t>Финансовият ресурс по обявените към момента процедури е на стойност 3,7 млн.лв., представляващи 3% от средствата по Приоритетна ос 5, а договорените суми възлизат на 2,21 млн.лв. (1,9% от бюджета на оста). Въз основа на подробен анализ на договорения финансов ресурс, сключените договори с изпълнители от страна на бенефициентите, както и етапа на изпълнение на проектите и реализираният напредък до момента, УО очаква до края на 2018 г. по приоритетната ос да бъдат сертифицирани разходи в размер на 743 151 евро (</a:t>
            </a:r>
            <a:r>
              <a:rPr lang="en-GB" sz="1000" dirty="0" smtClean="0">
                <a:effectLst/>
                <a:latin typeface="Times New Roman"/>
                <a:ea typeface="Times New Roman"/>
              </a:rPr>
              <a:t>1 453 45</a:t>
            </a:r>
            <a:r>
              <a:rPr lang="bg-BG" sz="1000" dirty="0" smtClean="0">
                <a:effectLst/>
                <a:latin typeface="Times New Roman"/>
                <a:ea typeface="Times New Roman"/>
              </a:rPr>
              <a:t>4 лв.). В следващата таблица е представена разбивка по проекти на посочената сума.</a:t>
            </a:r>
            <a:endParaRPr lang="en-US" sz="8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r>
              <a:rPr lang="bg-BG" sz="1000" dirty="0" smtClean="0">
                <a:effectLst/>
                <a:latin typeface="Times New Roman"/>
                <a:ea typeface="Times New Roman"/>
              </a:rPr>
              <a:t>В тази връзка, отчитайки обективните предизвикателства при изпълнението на Приоритетна ос 5 и въз основа на възможностите, предоставени в рамките на Регламент (ЕС) № 1303/2013, Управляващият орган на ОПОС 2014-2020 г. предлага преразглеждане на етапната цел на Финансовия показател от Рамката на изпълнението по Приоритетна ос 5 да бъде променен като общият размер на сертифицираните разходи от Сертифициращия орган бъде сведен до 743 151 евро (</a:t>
            </a:r>
            <a:r>
              <a:rPr lang="en-GB" sz="1000" dirty="0" smtClean="0">
                <a:effectLst/>
                <a:latin typeface="Times New Roman"/>
                <a:ea typeface="Times New Roman"/>
              </a:rPr>
              <a:t>1 453 45</a:t>
            </a:r>
            <a:r>
              <a:rPr lang="bg-BG" sz="1000" dirty="0" smtClean="0">
                <a:effectLst/>
                <a:latin typeface="Times New Roman"/>
                <a:ea typeface="Times New Roman"/>
              </a:rPr>
              <a:t>4 лева).</a:t>
            </a:r>
            <a:endParaRPr lang="en-US" sz="8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600"/>
              </a:spcAft>
            </a:pPr>
            <a:endParaRPr lang="en-US" sz="1000" dirty="0" smtClean="0">
              <a:effectLst/>
              <a:latin typeface="Times New Roman"/>
              <a:ea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EDAC40-929A-4182-901A-79F82F9D272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464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49580" algn="just">
              <a:spcAft>
                <a:spcPts val="600"/>
              </a:spcAft>
            </a:pPr>
            <a:r>
              <a:rPr lang="bg-BG" sz="1200" dirty="0" smtClean="0">
                <a:effectLst/>
                <a:latin typeface="Times New Roman"/>
                <a:ea typeface="Times New Roman"/>
              </a:rPr>
              <a:t>Взимайки предвид темповете на работа и процедурните срокове, реалистичните дати, на които може да се счита, че дейностите, свързани с изграждането на ПСОВ Враца, </a:t>
            </a:r>
            <a:r>
              <a:rPr lang="bg-BG" sz="1200" dirty="0" err="1" smtClean="0">
                <a:effectLst/>
                <a:latin typeface="Times New Roman"/>
                <a:ea typeface="Times New Roman"/>
              </a:rPr>
              <a:t>ВиК</a:t>
            </a:r>
            <a:r>
              <a:rPr lang="bg-BG" sz="1200" dirty="0" smtClean="0">
                <a:effectLst/>
                <a:latin typeface="Times New Roman"/>
                <a:ea typeface="Times New Roman"/>
              </a:rPr>
              <a:t> мрежите – Етап 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I</a:t>
            </a:r>
            <a:r>
              <a:rPr lang="bg-BG" sz="1200" dirty="0" smtClean="0">
                <a:effectLst/>
                <a:latin typeface="Times New Roman"/>
                <a:ea typeface="Times New Roman"/>
              </a:rPr>
              <a:t> и Етап 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II</a:t>
            </a:r>
            <a:r>
              <a:rPr lang="bg-BG" sz="1200" dirty="0" smtClean="0">
                <a:effectLst/>
                <a:latin typeface="Times New Roman"/>
                <a:ea typeface="Times New Roman"/>
              </a:rPr>
              <a:t>, ще приключат е до края на 2019 година. Към този период следва всички обекти да са въведени в експлоатация и да са приключили периодите за съобщаване на дефекти.</a:t>
            </a:r>
            <a:endParaRPr lang="en-US" sz="1000" dirty="0" smtClean="0">
              <a:effectLst/>
              <a:latin typeface="Times New Roman"/>
              <a:ea typeface="Times New Roman"/>
            </a:endParaRPr>
          </a:p>
          <a:p>
            <a:pPr indent="449580" algn="just">
              <a:spcAft>
                <a:spcPts val="600"/>
              </a:spcAft>
            </a:pPr>
            <a:r>
              <a:rPr lang="bg-BG" sz="1200" dirty="0" smtClean="0">
                <a:effectLst/>
                <a:latin typeface="Times New Roman"/>
                <a:ea typeface="Times New Roman"/>
              </a:rPr>
              <a:t>На този етап реалистичната прогноза за срок за приключване на дейността за изграждане на довеждащ водопровод от яз. „</a:t>
            </a:r>
            <a:r>
              <a:rPr lang="bg-BG" sz="1200" dirty="0" err="1" smtClean="0">
                <a:effectLst/>
                <a:latin typeface="Times New Roman"/>
                <a:ea typeface="Times New Roman"/>
              </a:rPr>
              <a:t>Среченска</a:t>
            </a:r>
            <a:r>
              <a:rPr lang="bg-BG" sz="1200" dirty="0" smtClean="0">
                <a:effectLst/>
                <a:latin typeface="Times New Roman"/>
                <a:ea typeface="Times New Roman"/>
              </a:rPr>
              <a:t> бара“ е втората половина на 2021 година. Индикативните срокове са: второ полугодие на 2018 година – разрешение за строеж; 24 месеца – СМР; 12 месеца – срок за съобщаване на дефекти.</a:t>
            </a:r>
            <a:endParaRPr lang="en-US" sz="1000" dirty="0" smtClean="0">
              <a:effectLst/>
              <a:latin typeface="Times New Roman"/>
              <a:ea typeface="Times New Roman"/>
            </a:endParaRPr>
          </a:p>
          <a:p>
            <a:pPr indent="449580" algn="just">
              <a:spcAft>
                <a:spcPts val="600"/>
              </a:spcAft>
            </a:pPr>
            <a:r>
              <a:rPr lang="bg-BG" sz="1200" dirty="0" smtClean="0">
                <a:effectLst/>
                <a:latin typeface="Times New Roman"/>
                <a:ea typeface="Times New Roman"/>
              </a:rPr>
              <a:t>В тази връзка и отчитайки степента на изпълнение на проекта, УО на ОПОС предлага следната промяна в </a:t>
            </a:r>
            <a:r>
              <a:rPr lang="bg-BG" sz="1200" i="1" dirty="0" smtClean="0">
                <a:effectLst/>
                <a:latin typeface="Times New Roman"/>
                <a:ea typeface="Times New Roman"/>
              </a:rPr>
              <a:t>Таблица 27: Списък на големи проекти</a:t>
            </a:r>
            <a:r>
              <a:rPr lang="bg-BG" sz="1200" dirty="0" smtClean="0">
                <a:effectLst/>
                <a:latin typeface="Times New Roman"/>
                <a:ea typeface="Times New Roman"/>
              </a:rPr>
              <a:t> към </a:t>
            </a:r>
            <a:r>
              <a:rPr lang="bg-BG" sz="1200" i="1" dirty="0" smtClean="0">
                <a:effectLst/>
                <a:latin typeface="Times New Roman"/>
                <a:ea typeface="Times New Roman"/>
              </a:rPr>
              <a:t>Раздел 12 Отделни елементи</a:t>
            </a:r>
            <a:r>
              <a:rPr lang="bg-BG" sz="1200" dirty="0" smtClean="0">
                <a:effectLst/>
                <a:latin typeface="Times New Roman"/>
                <a:ea typeface="Times New Roman"/>
              </a:rPr>
              <a:t>, </a:t>
            </a:r>
            <a:r>
              <a:rPr lang="bg-BG" sz="1200" i="1" dirty="0" smtClean="0">
                <a:effectLst/>
                <a:latin typeface="Times New Roman"/>
                <a:ea typeface="Times New Roman"/>
              </a:rPr>
              <a:t>т. 12.1 Големи проекти, които ще бъдат изпълнявани в рамките на програмния период</a:t>
            </a:r>
            <a:r>
              <a:rPr lang="bg-BG" sz="1200" dirty="0" smtClean="0">
                <a:effectLst/>
                <a:latin typeface="Times New Roman"/>
                <a:ea typeface="Times New Roman"/>
              </a:rPr>
              <a:t> от ОПОС 2014 – 2020 г.:</a:t>
            </a:r>
            <a:endParaRPr lang="en-US" sz="1000" dirty="0" smtClean="0">
              <a:effectLst/>
              <a:latin typeface="Times New Roman"/>
              <a:ea typeface="Times New Roman"/>
            </a:endParaRPr>
          </a:p>
          <a:p>
            <a:pPr marL="342900" lvl="0" indent="-342900" algn="just" fontAlgn="base">
              <a:spcAft>
                <a:spcPts val="600"/>
              </a:spcAft>
              <a:buFont typeface="Symbol"/>
              <a:buChar char="-"/>
            </a:pPr>
            <a:r>
              <a:rPr lang="bg-BG" sz="1200" dirty="0" smtClean="0">
                <a:effectLst/>
                <a:latin typeface="Times New Roman"/>
                <a:ea typeface="Times New Roman"/>
              </a:rPr>
              <a:t>Планирана дата на завършване на проекта да бъде променена от четвърто тримесечие на 2018 г. на четвърто тримесечие на 2021 г.</a:t>
            </a:r>
            <a:endParaRPr lang="en-US" sz="1000" dirty="0" smtClean="0">
              <a:effectLst/>
              <a:latin typeface="Times New Roman"/>
              <a:ea typeface="Times New Roman"/>
            </a:endParaRPr>
          </a:p>
          <a:p>
            <a:pPr indent="449580" algn="just" fontAlgn="base">
              <a:spcAft>
                <a:spcPts val="600"/>
              </a:spcAft>
            </a:pPr>
            <a:r>
              <a:rPr lang="bg-BG" sz="1200" dirty="0" smtClean="0">
                <a:effectLst/>
                <a:latin typeface="Times New Roman"/>
                <a:ea typeface="Times New Roman"/>
              </a:rPr>
              <a:t>Предлаганото изменение е с оглед осигуряване на възможността за успешно финализиране на проекта, като посоченият краен срок за приключването му е съобразен и с възможността да възникнат допълнителни фактори, които биха могли да доведат до забавяния извън прогнозите на УО.</a:t>
            </a:r>
            <a:endParaRPr lang="en-US" sz="1000" dirty="0" smtClean="0">
              <a:effectLst/>
              <a:latin typeface="Times New Roman"/>
              <a:ea typeface="Times New Roma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EDAC40-929A-4182-901A-79F82F9D272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8857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49580" algn="just">
              <a:lnSpc>
                <a:spcPct val="102000"/>
              </a:lnSpc>
              <a:spcBef>
                <a:spcPts val="300"/>
              </a:spcBef>
              <a:spcAft>
                <a:spcPts val="300"/>
              </a:spcAft>
            </a:pPr>
            <a:r>
              <a:rPr lang="bg-BG" sz="1200" dirty="0" smtClean="0">
                <a:effectLst/>
                <a:latin typeface="Times New Roman"/>
                <a:ea typeface="Times New Roman"/>
              </a:rPr>
              <a:t>Отразената п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ромяна</a:t>
            </a:r>
            <a:r>
              <a:rPr lang="bg-BG" sz="1200" dirty="0" smtClean="0">
                <a:effectLst/>
                <a:latin typeface="Times New Roman"/>
                <a:ea typeface="Times New Roman"/>
              </a:rPr>
              <a:t> е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 в </a:t>
            </a:r>
            <a:r>
              <a:rPr lang="bg-BG" sz="1200" dirty="0" smtClean="0">
                <a:effectLst/>
                <a:latin typeface="Times New Roman"/>
                <a:ea typeface="Times New Roman"/>
              </a:rPr>
              <a:t>колона </a:t>
            </a:r>
            <a:r>
              <a:rPr lang="bg-BG" sz="1200" i="1" dirty="0" smtClean="0">
                <a:effectLst/>
                <a:latin typeface="Times New Roman"/>
                <a:ea typeface="Times New Roman"/>
              </a:rPr>
              <a:t>„О</a:t>
            </a:r>
            <a:r>
              <a:rPr lang="en-US" sz="1200" i="1" dirty="0" smtClean="0">
                <a:effectLst/>
                <a:latin typeface="Times New Roman"/>
                <a:ea typeface="Times New Roman"/>
              </a:rPr>
              <a:t>снова за изчисляване на подкрепата от Съюза</a:t>
            </a:r>
            <a:r>
              <a:rPr lang="bg-BG" sz="1200" i="1" dirty="0" smtClean="0">
                <a:effectLst/>
                <a:latin typeface="Times New Roman"/>
                <a:ea typeface="Times New Roman"/>
              </a:rPr>
              <a:t>“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 от „общо“ на „публични“ допустими разходи в таблица </a:t>
            </a:r>
            <a:r>
              <a:rPr lang="en-US" sz="1200" i="1" dirty="0" smtClean="0">
                <a:effectLst/>
                <a:latin typeface="Times New Roman"/>
                <a:ea typeface="Times New Roman"/>
              </a:rPr>
              <a:t>18а „План за финансиране</a:t>
            </a:r>
            <a:r>
              <a:rPr lang="bg-BG" sz="1200" i="1" dirty="0" smtClean="0">
                <a:effectLst/>
                <a:latin typeface="Times New Roman"/>
                <a:ea typeface="Times New Roman"/>
              </a:rPr>
              <a:t> (в евро)</a:t>
            </a:r>
            <a:r>
              <a:rPr lang="en-US" sz="1200" i="1" dirty="0" smtClean="0">
                <a:effectLst/>
                <a:latin typeface="Times New Roman"/>
                <a:ea typeface="Times New Roman"/>
              </a:rPr>
              <a:t>“</a:t>
            </a:r>
            <a:r>
              <a:rPr lang="bg-BG" sz="1200" dirty="0" smtClean="0">
                <a:effectLst/>
                <a:latin typeface="Times New Roman"/>
                <a:ea typeface="Times New Roman"/>
              </a:rPr>
              <a:t> в т. 3.2. Общи финансови бюджетни кредити по фондове и национално съфинансиране (в евро) (Позоваване: член 96, параграф 2, първа алинея, буква г), подточка ii) от Регламент (EС) № 1303/2013) и в таблиците за всяка приоритетна ос в т. 2.А.3 и 2.Б.3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. </a:t>
            </a:r>
            <a:r>
              <a:rPr lang="bg-BG" sz="1200" dirty="0" smtClean="0">
                <a:effectLst/>
                <a:latin typeface="Times New Roman"/>
                <a:ea typeface="Times New Roman"/>
              </a:rPr>
              <a:t>Промяната е в резултат на коментар на Сертифициращия орган, дирекция „Национален фонд“, подаден в регламентирания срок преди провеждането на 9то заседание на Комитета за наблюдение на ОПОС на 08.06.2017 г. Аргументът за предложението е, че с предложеното изменение ще се отчете начина на осигуряване на националното съфинансиране, както и с цел уеднаквяване на подхода за всички оперативни програми, </a:t>
            </a:r>
            <a:r>
              <a:rPr lang="bg-BG" sz="1200" dirty="0" err="1" smtClean="0">
                <a:effectLst/>
                <a:latin typeface="Times New Roman"/>
                <a:ea typeface="Times New Roman"/>
              </a:rPr>
              <a:t>съфинансирани</a:t>
            </a:r>
            <a:r>
              <a:rPr lang="bg-BG" sz="1200" dirty="0" smtClean="0">
                <a:effectLst/>
                <a:latin typeface="Times New Roman"/>
                <a:ea typeface="Times New Roman"/>
              </a:rPr>
              <a:t> от Европейския фонд за регионално развитие, Европейския социален фонд и Кохезионния фонд на ЕС.</a:t>
            </a:r>
            <a:endParaRPr lang="en-US" sz="1000" dirty="0" smtClean="0">
              <a:effectLst/>
              <a:latin typeface="Times New Roman"/>
              <a:ea typeface="Times New Roman"/>
            </a:endParaRPr>
          </a:p>
          <a:p>
            <a:pPr indent="449580" algn="just">
              <a:lnSpc>
                <a:spcPct val="102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200" dirty="0" err="1" smtClean="0">
                <a:effectLst/>
                <a:latin typeface="Times New Roman"/>
                <a:ea typeface="Times New Roman"/>
              </a:rPr>
              <a:t>Предложеният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 </a:t>
            </a:r>
            <a:r>
              <a:rPr lang="en-US" sz="1200" dirty="0" err="1" smtClean="0">
                <a:effectLst/>
                <a:latin typeface="Times New Roman"/>
                <a:ea typeface="Times New Roman"/>
              </a:rPr>
              <a:t>проект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 на </a:t>
            </a:r>
            <a:r>
              <a:rPr lang="en-US" sz="1200" dirty="0" err="1" smtClean="0">
                <a:effectLst/>
                <a:latin typeface="Times New Roman"/>
                <a:ea typeface="Times New Roman"/>
              </a:rPr>
              <a:t>изменение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 на ОПОС 2014 – 2020 г. </a:t>
            </a:r>
            <a:r>
              <a:rPr lang="bg-BG" sz="1200" dirty="0" smtClean="0">
                <a:effectLst/>
                <a:latin typeface="Times New Roman"/>
                <a:ea typeface="Times New Roman"/>
              </a:rPr>
              <a:t>с тази конкретна промяна 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е съгласуван от </a:t>
            </a:r>
            <a:r>
              <a:rPr lang="en-US" sz="1200" dirty="0" err="1" smtClean="0">
                <a:effectLst/>
                <a:latin typeface="Times New Roman"/>
                <a:ea typeface="Times New Roman"/>
              </a:rPr>
              <a:t>Съвета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 за </a:t>
            </a:r>
            <a:r>
              <a:rPr lang="en-US" sz="1200" dirty="0" err="1" smtClean="0">
                <a:effectLst/>
                <a:latin typeface="Times New Roman"/>
                <a:ea typeface="Times New Roman"/>
              </a:rPr>
              <a:t>координация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 </a:t>
            </a:r>
            <a:r>
              <a:rPr lang="en-US" sz="1200" dirty="0" err="1" smtClean="0">
                <a:effectLst/>
                <a:latin typeface="Times New Roman"/>
                <a:ea typeface="Times New Roman"/>
              </a:rPr>
              <a:t>при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 управлението на </a:t>
            </a:r>
            <a:r>
              <a:rPr lang="en-US" sz="1200" dirty="0" err="1" smtClean="0">
                <a:effectLst/>
                <a:latin typeface="Times New Roman"/>
                <a:ea typeface="Times New Roman"/>
              </a:rPr>
              <a:t>средствата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 от </a:t>
            </a:r>
            <a:r>
              <a:rPr lang="en-US" sz="1200" dirty="0" err="1" smtClean="0">
                <a:effectLst/>
                <a:latin typeface="Times New Roman"/>
                <a:ea typeface="Times New Roman"/>
              </a:rPr>
              <a:t>Европейския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 </a:t>
            </a:r>
            <a:r>
              <a:rPr lang="en-US" sz="1200" dirty="0" err="1" smtClean="0">
                <a:effectLst/>
                <a:latin typeface="Times New Roman"/>
                <a:ea typeface="Times New Roman"/>
              </a:rPr>
              <a:t>съюз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 през м. юни 2017 г., одобрен е от </a:t>
            </a:r>
            <a:r>
              <a:rPr lang="en-US" sz="1200" dirty="0" err="1" smtClean="0">
                <a:effectLst/>
                <a:latin typeface="Times New Roman"/>
                <a:ea typeface="Times New Roman"/>
              </a:rPr>
              <a:t>Комитета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 за </a:t>
            </a:r>
            <a:r>
              <a:rPr lang="en-US" sz="1200" dirty="0" err="1" smtClean="0">
                <a:effectLst/>
                <a:latin typeface="Times New Roman"/>
                <a:ea typeface="Times New Roman"/>
              </a:rPr>
              <a:t>наблюдение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 на </a:t>
            </a:r>
            <a:r>
              <a:rPr lang="en-US" sz="1200" dirty="0" err="1" smtClean="0">
                <a:effectLst/>
                <a:latin typeface="Times New Roman"/>
                <a:ea typeface="Times New Roman"/>
              </a:rPr>
              <a:t>програмата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 </a:t>
            </a:r>
            <a:r>
              <a:rPr lang="bg-BG" sz="1200" dirty="0" smtClean="0">
                <a:effectLst/>
                <a:latin typeface="Times New Roman"/>
                <a:ea typeface="Times New Roman"/>
              </a:rPr>
              <a:t>на заседание, проведено на 8.06.2017 г., а в последствие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 и </a:t>
            </a:r>
            <a:r>
              <a:rPr lang="bg-BG" sz="1200" dirty="0" smtClean="0">
                <a:effectLst/>
                <a:latin typeface="Times New Roman"/>
                <a:ea typeface="Times New Roman"/>
              </a:rPr>
              <a:t>с Решение на </a:t>
            </a:r>
            <a:r>
              <a:rPr lang="en-US" sz="1200" dirty="0" err="1" smtClean="0">
                <a:effectLst/>
                <a:latin typeface="Times New Roman"/>
                <a:ea typeface="Times New Roman"/>
              </a:rPr>
              <a:t>Министерския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 </a:t>
            </a:r>
            <a:r>
              <a:rPr lang="en-US" sz="1200" dirty="0" err="1" smtClean="0">
                <a:effectLst/>
                <a:latin typeface="Times New Roman"/>
                <a:ea typeface="Times New Roman"/>
              </a:rPr>
              <a:t>съвет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 </a:t>
            </a:r>
            <a:r>
              <a:rPr lang="bg-BG" sz="1200" dirty="0" smtClean="0">
                <a:effectLst/>
                <a:latin typeface="Times New Roman"/>
                <a:ea typeface="Times New Roman"/>
              </a:rPr>
              <a:t>№ 349 от 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2</a:t>
            </a:r>
            <a:r>
              <a:rPr lang="bg-BG" sz="1200" dirty="0" smtClean="0">
                <a:effectLst/>
                <a:latin typeface="Times New Roman"/>
                <a:ea typeface="Times New Roman"/>
              </a:rPr>
              <a:t>9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.06.2017 г., </a:t>
            </a:r>
            <a:r>
              <a:rPr lang="bg-BG" sz="1200" dirty="0" smtClean="0">
                <a:effectLst/>
                <a:latin typeface="Times New Roman"/>
                <a:ea typeface="Times New Roman"/>
              </a:rPr>
              <a:t>но не </a:t>
            </a:r>
            <a:r>
              <a:rPr lang="en-US" sz="1200" dirty="0" smtClean="0">
                <a:effectLst/>
                <a:latin typeface="Times New Roman"/>
                <a:ea typeface="Times New Roman"/>
              </a:rPr>
              <a:t>e</a:t>
            </a:r>
            <a:r>
              <a:rPr lang="bg-BG" sz="1200" dirty="0" smtClean="0">
                <a:effectLst/>
                <a:latin typeface="Times New Roman"/>
                <a:ea typeface="Times New Roman"/>
              </a:rPr>
              <a:t> представен за одобрение от ЕК.</a:t>
            </a:r>
            <a:endParaRPr lang="en-US" sz="1000" dirty="0" smtClean="0">
              <a:effectLst/>
              <a:latin typeface="Times New Roman"/>
              <a:ea typeface="Times New Roma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EDAC40-929A-4182-901A-79F82F9D272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4689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EDAC40-929A-4182-901A-79F82F9D272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932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9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8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9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3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2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6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4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5462-A0DE-42CE-949E-7CE9F9AE293A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8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Изменение</a:t>
            </a:r>
            <a:r>
              <a:rPr lang="bg-BG" sz="3600" b="1" dirty="0" smtClean="0"/>
              <a:t> </a:t>
            </a:r>
            <a:r>
              <a:rPr lang="bg-BG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</a:t>
            </a:r>
            <a:r>
              <a:rPr lang="bg-BG" sz="3600" b="1" dirty="0" smtClean="0"/>
              <a:t> </a:t>
            </a: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Оперативна </a:t>
            </a:r>
            <a:r>
              <a:rPr lang="bg-BG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програма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“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Околна среда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”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2014-2020 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75856" y="4797152"/>
            <a:ext cx="5616624" cy="841648"/>
          </a:xfrm>
        </p:spPr>
        <p:txBody>
          <a:bodyPr>
            <a:normAutofit/>
          </a:bodyPr>
          <a:lstStyle/>
          <a:p>
            <a:pPr lvl="1" algn="r"/>
            <a:r>
              <a:rPr lang="bg-BG" sz="2000" dirty="0" smtClean="0">
                <a:solidFill>
                  <a:schemeClr val="tx1"/>
                </a:solidFill>
              </a:rPr>
              <a:t>11-то заседание на КН на ОПОС 2014-2020 г., 17 май 2018 г.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5661248"/>
            <a:ext cx="9108504" cy="126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733256"/>
            <a:ext cx="9097650" cy="112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220404" y="1484784"/>
            <a:ext cx="8698088" cy="5020825"/>
          </a:xfrm>
        </p:spPr>
        <p:txBody>
          <a:bodyPr>
            <a:noAutofit/>
          </a:bodyPr>
          <a:lstStyle/>
          <a:p>
            <a:pPr marL="0" lvl="1" indent="0" algn="just">
              <a:lnSpc>
                <a:spcPct val="110000"/>
              </a:lnSpc>
              <a:spcAft>
                <a:spcPts val="800"/>
              </a:spcAft>
              <a:buClr>
                <a:srgbClr val="17375E"/>
              </a:buClr>
              <a:buNone/>
              <a:defRPr/>
            </a:pPr>
            <a:r>
              <a:rPr lang="ru-RU" sz="1800" dirty="0" smtClean="0"/>
              <a:t>1. В </a:t>
            </a:r>
            <a:r>
              <a:rPr lang="ru-RU" sz="1800" dirty="0"/>
              <a:t>резултат на приключило изпълнение на Плана за действие по </a:t>
            </a:r>
            <a:r>
              <a:rPr lang="ru-RU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Общо предварително условие № 7 „Статистически системи и показатели за резултатите“ </a:t>
            </a:r>
            <a:r>
              <a:rPr lang="ru-RU" sz="1800" dirty="0" smtClean="0"/>
              <a:t>и у</a:t>
            </a:r>
            <a:r>
              <a:rPr lang="bg-BG" sz="1800" dirty="0" smtClean="0"/>
              <a:t>становяване на </a:t>
            </a:r>
            <a:r>
              <a:rPr lang="bg-BG" sz="1800" dirty="0"/>
              <a:t>базовата година, базовата стойност и целевата стойност на показателите за резултат по Приоритетна ос </a:t>
            </a:r>
            <a:r>
              <a:rPr lang="bg-BG" sz="1800" dirty="0" smtClean="0"/>
              <a:t>5, УО на ОПОС предлага информацията </a:t>
            </a:r>
            <a:r>
              <a:rPr lang="bg-BG" sz="1800" dirty="0"/>
              <a:t>в </a:t>
            </a:r>
            <a:r>
              <a:rPr lang="bg-BG" sz="1800" dirty="0" smtClean="0"/>
              <a:t>програмата да бъде актуализирана, </a:t>
            </a:r>
            <a:r>
              <a:rPr lang="bg-BG" sz="1800" dirty="0"/>
              <a:t>както следва</a:t>
            </a:r>
            <a:r>
              <a:rPr lang="bg-BG" sz="1800" dirty="0" smtClean="0"/>
              <a:t>:</a:t>
            </a:r>
            <a:endParaRPr lang="bg-BG" sz="1800" dirty="0"/>
          </a:p>
          <a:p>
            <a:pPr marL="342900" lvl="1" indent="12700" algn="just">
              <a:lnSpc>
                <a:spcPct val="110000"/>
              </a:lnSpc>
              <a:spcAft>
                <a:spcPts val="800"/>
              </a:spcAft>
              <a:buClr>
                <a:srgbClr val="17375E"/>
              </a:buClr>
              <a:buFont typeface="Wingdings" panose="05000000000000000000" pitchFamily="2" charset="2"/>
              <a:buChar char="ü"/>
              <a:defRPr/>
            </a:pPr>
            <a:r>
              <a:rPr lang="bg-BG" sz="1800" dirty="0" smtClean="0"/>
              <a:t>  в </a:t>
            </a:r>
            <a:r>
              <a:rPr lang="bg-BG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3: Специфични за програмата показатели за резултатите по </a:t>
            </a:r>
            <a:r>
              <a:rPr lang="bg-BG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специфични </a:t>
            </a:r>
            <a:r>
              <a:rPr lang="bg-BG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(за ЕФРР и Кохезионния </a:t>
            </a:r>
            <a:r>
              <a:rPr lang="bg-BG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фонд) </a:t>
            </a:r>
            <a:r>
              <a:rPr lang="bg-BG" sz="1800" dirty="0" smtClean="0"/>
              <a:t>на</a:t>
            </a:r>
            <a:r>
              <a:rPr lang="bg-BG" sz="1800" i="1" dirty="0" smtClean="0"/>
              <a:t> </a:t>
            </a:r>
            <a:r>
              <a:rPr lang="bg-BG" sz="1800" dirty="0" smtClean="0"/>
              <a:t>Приоритетна </a:t>
            </a:r>
            <a:r>
              <a:rPr lang="bg-BG" sz="1800" dirty="0"/>
              <a:t>ос </a:t>
            </a:r>
            <a:r>
              <a:rPr lang="bg-BG" sz="1800" dirty="0" smtClean="0"/>
              <a:t>5:</a:t>
            </a:r>
          </a:p>
          <a:p>
            <a:pPr marL="1257300" lvl="0" indent="-355600" defTabSz="1079500"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bg-BG" sz="1800" dirty="0" smtClean="0"/>
              <a:t>Да отпадне  показател </a:t>
            </a:r>
            <a:r>
              <a:rPr lang="bg-BG" sz="1800" dirty="0"/>
              <a:t>за резултат „Количество на NOx</a:t>
            </a:r>
            <a:r>
              <a:rPr lang="bg-BG" sz="1800" dirty="0" smtClean="0"/>
              <a:t>“;</a:t>
            </a:r>
          </a:p>
          <a:p>
            <a:pPr marL="1257300" lvl="0" indent="-355600" defTabSz="1079500"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1800" dirty="0" smtClean="0"/>
              <a:t>Залагане на </a:t>
            </a:r>
            <a:r>
              <a:rPr lang="ru-RU" sz="1800" dirty="0"/>
              <a:t>базова стойност 7 347,71 </a:t>
            </a:r>
            <a:r>
              <a:rPr lang="ru-RU" sz="1800" dirty="0" smtClean="0"/>
              <a:t>т/год. на </a:t>
            </a:r>
            <a:r>
              <a:rPr lang="ru-RU" sz="1800" dirty="0"/>
              <a:t>показателя за резултат „Количество на ФПЧ10</a:t>
            </a:r>
            <a:r>
              <a:rPr lang="ru-RU" sz="1800" dirty="0" smtClean="0"/>
              <a:t>“;</a:t>
            </a:r>
            <a:endParaRPr lang="ru-RU" sz="1800" dirty="0"/>
          </a:p>
          <a:p>
            <a:pPr marL="1257300" lvl="0" indent="-355600" defTabSz="1079500"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1800" dirty="0"/>
              <a:t>Базовата година за показателя за резултат </a:t>
            </a:r>
            <a:r>
              <a:rPr lang="bg-BG" sz="1800" dirty="0" smtClean="0"/>
              <a:t>да </a:t>
            </a:r>
            <a:r>
              <a:rPr lang="ru-RU" sz="1800" dirty="0" smtClean="0"/>
              <a:t>се </a:t>
            </a:r>
            <a:r>
              <a:rPr lang="ru-RU" sz="1800" dirty="0" err="1" smtClean="0"/>
              <a:t>промени</a:t>
            </a:r>
            <a:r>
              <a:rPr lang="ru-RU" sz="1800" dirty="0" smtClean="0"/>
              <a:t> </a:t>
            </a:r>
            <a:r>
              <a:rPr lang="ru-RU" sz="1800" dirty="0"/>
              <a:t>на 2011 г.;</a:t>
            </a:r>
          </a:p>
          <a:p>
            <a:pPr marL="1257300" indent="-355600" defTabSz="1079500"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bg-BG" sz="1800" dirty="0"/>
              <a:t>Целевата стойност на показателя за резултат „Количество на ФПЧ10</a:t>
            </a:r>
            <a:r>
              <a:rPr lang="bg-BG" sz="1800" dirty="0" smtClean="0"/>
              <a:t>“ да се промени </a:t>
            </a:r>
            <a:r>
              <a:rPr lang="bg-BG" sz="1800" dirty="0"/>
              <a:t>на 7 017,71 т/год</a:t>
            </a:r>
            <a:r>
              <a:rPr lang="bg-BG" sz="1800" dirty="0" smtClean="0"/>
              <a:t>.</a:t>
            </a:r>
            <a:endParaRPr lang="en-US" sz="700" dirty="0"/>
          </a:p>
          <a:p>
            <a:pPr marL="0" indent="0">
              <a:buNone/>
            </a:pPr>
            <a:endParaRPr lang="en-US" sz="7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Content Placeholder 12"/>
          <p:cNvSpPr txBox="1">
            <a:spLocks/>
          </p:cNvSpPr>
          <p:nvPr/>
        </p:nvSpPr>
        <p:spPr>
          <a:xfrm>
            <a:off x="1542562" y="486904"/>
            <a:ext cx="6053773" cy="565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6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542562" y="231533"/>
            <a:ext cx="60537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bg-BG" b="1" dirty="0"/>
              <a:t>Предложения за изменение </a:t>
            </a:r>
            <a:r>
              <a:rPr lang="bg-BG" b="1" dirty="0" smtClean="0"/>
              <a:t>на</a:t>
            </a:r>
            <a:r>
              <a:rPr lang="en-US" b="1" dirty="0" smtClean="0"/>
              <a:t> </a:t>
            </a:r>
            <a:r>
              <a:rPr lang="bg-BG" b="1" dirty="0" smtClean="0"/>
              <a:t>приоритетна </a:t>
            </a:r>
            <a:r>
              <a:rPr lang="bg-BG" b="1" dirty="0"/>
              <a:t>ос 5 „Подобряване </a:t>
            </a:r>
            <a:r>
              <a:rPr lang="bg-BG" b="1" dirty="0" smtClean="0"/>
              <a:t>качеството </a:t>
            </a:r>
            <a:r>
              <a:rPr lang="bg-BG" b="1" dirty="0"/>
              <a:t>на атмосферния въздух</a:t>
            </a:r>
            <a:r>
              <a:rPr lang="bg-BG" b="1" dirty="0" smtClean="0"/>
              <a:t>“ (1)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60503"/>
            <a:ext cx="8712968" cy="4876809"/>
          </a:xfrm>
        </p:spPr>
        <p:txBody>
          <a:bodyPr>
            <a:normAutofit lnSpcReduction="10000"/>
          </a:bodyPr>
          <a:lstStyle/>
          <a:p>
            <a:pPr marL="0" lvl="1" indent="0" algn="just">
              <a:lnSpc>
                <a:spcPct val="120000"/>
              </a:lnSpc>
              <a:spcAft>
                <a:spcPts val="800"/>
              </a:spcAft>
              <a:buClr>
                <a:srgbClr val="17375E"/>
              </a:buClr>
              <a:buNone/>
              <a:defRPr/>
            </a:pPr>
            <a:r>
              <a:rPr lang="bg-BG" sz="1800" b="1" dirty="0" smtClean="0"/>
              <a:t>2</a:t>
            </a:r>
            <a:r>
              <a:rPr lang="bg-BG" sz="1800" b="1" dirty="0"/>
              <a:t>. В резултат на извършен анализ при изпълнението на Общо предварително условие № 7, е разгледана целесъобразността на две мерки по ПО 5 и приноса им за постигането на определените цели на показателите за резултат. </a:t>
            </a:r>
            <a:endParaRPr lang="bg-BG" sz="1800" b="1" dirty="0" smtClean="0"/>
          </a:p>
          <a:p>
            <a:pPr marL="0" lvl="1" indent="0" algn="just">
              <a:lnSpc>
                <a:spcPct val="120000"/>
              </a:lnSpc>
              <a:spcAft>
                <a:spcPts val="800"/>
              </a:spcAft>
              <a:buClr>
                <a:srgbClr val="17375E"/>
              </a:buClr>
              <a:buNone/>
              <a:defRPr/>
            </a:pPr>
            <a:r>
              <a:rPr lang="bg-BG" sz="1800" dirty="0" smtClean="0"/>
              <a:t>УО </a:t>
            </a:r>
            <a:r>
              <a:rPr lang="bg-BG" sz="1800" dirty="0"/>
              <a:t>на ОПОС предлага</a:t>
            </a:r>
            <a:r>
              <a:rPr lang="bg-BG" sz="1800" dirty="0" smtClean="0"/>
              <a:t>:</a:t>
            </a:r>
            <a:endParaRPr lang="ru-RU" sz="1100" dirty="0">
              <a:solidFill>
                <a:prstClr val="black"/>
              </a:solidFill>
            </a:endParaRPr>
          </a:p>
          <a:p>
            <a:pPr lvl="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prstClr val="black"/>
                </a:solidFill>
              </a:rPr>
              <a:t>отпадане </a:t>
            </a:r>
            <a:r>
              <a:rPr lang="bg-BG" sz="1800" dirty="0" smtClean="0"/>
              <a:t>на мярка </a:t>
            </a:r>
            <a:r>
              <a:rPr lang="bg-BG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„поставяне на филтри за прахови частици на индивидуални горивни инсталации“;</a:t>
            </a:r>
          </a:p>
          <a:p>
            <a:pPr lvl="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g-BG" sz="1800" dirty="0" smtClean="0"/>
              <a:t>отпадане </a:t>
            </a:r>
            <a:r>
              <a:rPr lang="bg-BG" sz="1800" dirty="0"/>
              <a:t>на мярката за </a:t>
            </a:r>
            <a:r>
              <a:rPr lang="bg-BG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замяна на изпускателните устройства на превозните средства на градския </a:t>
            </a:r>
            <a:r>
              <a:rPr lang="bg-BG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транспорт</a:t>
            </a:r>
            <a:r>
              <a:rPr lang="bg-BG" sz="1800" dirty="0" smtClean="0"/>
              <a:t>; </a:t>
            </a:r>
            <a:endParaRPr lang="bg-BG" sz="1800" dirty="0"/>
          </a:p>
          <a:p>
            <a:pPr lvl="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bg-BG" sz="1800" dirty="0" smtClean="0"/>
              <a:t>прецизиране </a:t>
            </a:r>
            <a:r>
              <a:rPr lang="bg-BG" sz="1800" dirty="0"/>
              <a:t>на допустимите дейности в  раздел </a:t>
            </a:r>
            <a:r>
              <a:rPr lang="bg-BG" sz="1800" i="1" dirty="0"/>
              <a:t>2.А.6. Действия, които ще получат подкрепа в рамките на инвестиционния приоритет</a:t>
            </a:r>
            <a:r>
              <a:rPr lang="bg-BG" sz="1800" dirty="0"/>
              <a:t> и допълнен както следва: </a:t>
            </a:r>
            <a:endParaRPr lang="en-US" sz="1800" dirty="0"/>
          </a:p>
          <a:p>
            <a:pPr marL="0" indent="0" algn="just">
              <a:spcAft>
                <a:spcPts val="600"/>
              </a:spcAft>
              <a:buNone/>
            </a:pPr>
            <a:r>
              <a:rPr lang="bg-BG" sz="1800" dirty="0" smtClean="0"/>
              <a:t>- „</a:t>
            </a:r>
            <a:r>
              <a:rPr lang="bg-BG" sz="1800" dirty="0"/>
              <a:t>други допълнителни мерки, идентифицирани като подходящи от бенефициентите за постигане целите на проекта и произтичащи от прегледа и анализа на общинските програми за качеството на атмосферния въздух, </a:t>
            </a:r>
            <a:r>
              <a:rPr lang="bg-BG" sz="1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както и други мерки, в съответствие с одобрени планови и стратегически документи</a:t>
            </a:r>
            <a:r>
              <a:rPr lang="bg-BG" sz="1800" b="1" i="1" dirty="0"/>
              <a:t>.</a:t>
            </a:r>
            <a:endParaRPr lang="en-US" sz="1800" b="1" dirty="0"/>
          </a:p>
          <a:p>
            <a:pPr lvl="0">
              <a:buFont typeface="Wingdings" panose="05000000000000000000" pitchFamily="2" charset="2"/>
              <a:buChar char="ü"/>
            </a:pPr>
            <a:endParaRPr lang="ru-RU" sz="16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ru-RU" sz="1100" dirty="0">
              <a:solidFill>
                <a:prstClr val="black"/>
              </a:solidFill>
            </a:endParaRPr>
          </a:p>
        </p:txBody>
      </p:sp>
      <p:pic>
        <p:nvPicPr>
          <p:cNvPr id="4" name="Picture 3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6093296"/>
            <a:ext cx="9097650" cy="764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403648" y="231533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bg-BG" b="1" dirty="0"/>
              <a:t>Предложения за изменение на</a:t>
            </a:r>
            <a:r>
              <a:rPr lang="en-US" b="1" dirty="0"/>
              <a:t> </a:t>
            </a:r>
            <a:r>
              <a:rPr lang="bg-BG" b="1" dirty="0"/>
              <a:t>приоритетна ос 5 „Подобряване качеството на атмосферния въздух“ </a:t>
            </a:r>
            <a:r>
              <a:rPr lang="bg-BG" b="1" dirty="0" smtClean="0"/>
              <a:t>(2)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3289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411" y="1360504"/>
            <a:ext cx="8790077" cy="4765660"/>
          </a:xfrm>
        </p:spPr>
        <p:txBody>
          <a:bodyPr>
            <a:normAutofit/>
          </a:bodyPr>
          <a:lstStyle/>
          <a:p>
            <a:pPr marL="0" lvl="1" indent="0" algn="just">
              <a:lnSpc>
                <a:spcPct val="120000"/>
              </a:lnSpc>
              <a:spcAft>
                <a:spcPts val="800"/>
              </a:spcAft>
              <a:buClr>
                <a:srgbClr val="17375E"/>
              </a:buClr>
              <a:buNone/>
              <a:defRPr/>
            </a:pPr>
            <a:r>
              <a:rPr lang="bg-BG" sz="1900" b="1" dirty="0"/>
              <a:t>3. Преразглеждане на финансовия показател в Таблица 6: Рамка на изпълнението на приоритетната ос в т. 2.А.8 Рамка на изпълнението, към Раздел 2 „Приоритетни оси“:</a:t>
            </a:r>
            <a:endParaRPr lang="en-US" sz="1900" b="1" dirty="0"/>
          </a:p>
          <a:p>
            <a:pPr marL="0" indent="0" algn="just">
              <a:spcAft>
                <a:spcPts val="600"/>
              </a:spcAft>
              <a:buNone/>
              <a:tabLst>
                <a:tab pos="2610485" algn="l"/>
              </a:tabLst>
            </a:pPr>
            <a:r>
              <a:rPr lang="bg-BG" sz="1800" dirty="0" smtClean="0"/>
              <a:t>След извършен анализ на </a:t>
            </a:r>
            <a:r>
              <a:rPr lang="bg-BG" sz="1800" dirty="0"/>
              <a:t>договорения финансов ресурс, сключените договори с изпълнители от страна на бенефициентите, както и етапа на изпълнение на проектите и реализираният напредък до </a:t>
            </a:r>
            <a:r>
              <a:rPr lang="bg-BG" sz="1800" dirty="0" smtClean="0"/>
              <a:t>момента, УО на ОПОС предлага:</a:t>
            </a:r>
          </a:p>
          <a:p>
            <a:pPr algn="just">
              <a:spcAft>
                <a:spcPts val="600"/>
              </a:spcAft>
              <a:buFontTx/>
              <a:buChar char="-"/>
              <a:tabLst>
                <a:tab pos="2610485" algn="l"/>
              </a:tabLst>
            </a:pPr>
            <a:r>
              <a:rPr lang="bg-BG" sz="2000" dirty="0" smtClean="0"/>
              <a:t>финансовият показател </a:t>
            </a:r>
            <a:r>
              <a:rPr lang="bg-BG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</a:rPr>
              <a:t>„</a:t>
            </a:r>
            <a:r>
              <a:rPr lang="bg-BG" sz="1800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</a:rPr>
              <a:t>Общ размер на сертифицираните разходи от Сертифициращия </a:t>
            </a:r>
            <a:r>
              <a:rPr lang="bg-BG" sz="18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/>
              </a:rPr>
              <a:t>орган“</a:t>
            </a:r>
            <a:r>
              <a:rPr lang="bg-BG" sz="1800" i="1" dirty="0" smtClean="0">
                <a:solidFill>
                  <a:srgbClr val="000000"/>
                </a:solidFill>
                <a:latin typeface="+mj-lt"/>
                <a:ea typeface="Calibri"/>
              </a:rPr>
              <a:t> </a:t>
            </a:r>
            <a:r>
              <a:rPr lang="bg-BG" sz="2000" i="1" dirty="0" smtClean="0">
                <a:solidFill>
                  <a:srgbClr val="000000"/>
                </a:solidFill>
                <a:latin typeface="+mj-lt"/>
                <a:ea typeface="Calibri"/>
              </a:rPr>
              <a:t>с</a:t>
            </a:r>
            <a:r>
              <a:rPr lang="bg-BG" sz="2000" dirty="0" smtClean="0">
                <a:latin typeface="+mj-lt"/>
                <a:ea typeface="Calibri"/>
              </a:rPr>
              <a:t> </a:t>
            </a:r>
            <a:r>
              <a:rPr lang="bg-BG" sz="2000" dirty="0">
                <a:latin typeface="+mj-lt"/>
                <a:ea typeface="Calibri"/>
              </a:rPr>
              <a:t>етапна цел за 2018 г. </a:t>
            </a:r>
            <a:r>
              <a:rPr lang="bg-BG" sz="2000" dirty="0" smtClean="0">
                <a:latin typeface="+mj-lt"/>
                <a:ea typeface="Calibri"/>
              </a:rPr>
              <a:t>- </a:t>
            </a:r>
            <a:r>
              <a:rPr lang="bg-BG" sz="2000" dirty="0">
                <a:solidFill>
                  <a:srgbClr val="000000"/>
                </a:solidFill>
                <a:latin typeface="+mj-lt"/>
                <a:ea typeface="Calibri"/>
              </a:rPr>
              <a:t>4 117 647 евро (8 053 294 лв</a:t>
            </a:r>
            <a:r>
              <a:rPr lang="bg-BG" sz="2000" dirty="0" smtClean="0">
                <a:solidFill>
                  <a:srgbClr val="000000"/>
                </a:solidFill>
                <a:latin typeface="+mj-lt"/>
                <a:ea typeface="Calibri"/>
              </a:rPr>
              <a:t>.) </a:t>
            </a:r>
          </a:p>
          <a:p>
            <a:pPr algn="just">
              <a:spcAft>
                <a:spcPts val="600"/>
              </a:spcAft>
              <a:buFontTx/>
              <a:buChar char="-"/>
              <a:tabLst>
                <a:tab pos="2610485" algn="l"/>
              </a:tabLst>
            </a:pPr>
            <a:r>
              <a:rPr lang="bg-BG" sz="1800" dirty="0" smtClean="0">
                <a:latin typeface="+mj-lt"/>
              </a:rPr>
              <a:t>Да бъде </a:t>
            </a:r>
            <a:r>
              <a:rPr lang="bg-BG" sz="1800" dirty="0">
                <a:latin typeface="+mj-lt"/>
              </a:rPr>
              <a:t>сведен до 743 151 евро (</a:t>
            </a:r>
            <a:r>
              <a:rPr lang="en-GB" sz="1800" dirty="0">
                <a:latin typeface="+mj-lt"/>
              </a:rPr>
              <a:t>1 453 45</a:t>
            </a:r>
            <a:r>
              <a:rPr lang="bg-BG" sz="1800" dirty="0">
                <a:latin typeface="+mj-lt"/>
              </a:rPr>
              <a:t>4 лева</a:t>
            </a:r>
            <a:r>
              <a:rPr lang="bg-BG" sz="1800" dirty="0" smtClean="0">
                <a:latin typeface="+mj-lt"/>
              </a:rPr>
              <a:t>), който представлява размерът на разходите, които се очаква да бъдат сертифицирани до края на 2018 г. по ПО 5.</a:t>
            </a:r>
            <a:r>
              <a:rPr lang="bg-BG" sz="1800" dirty="0" smtClean="0"/>
              <a:t> </a:t>
            </a:r>
            <a:endParaRPr lang="en-US" sz="1800" dirty="0">
              <a:latin typeface="+mj-lt"/>
            </a:endParaRPr>
          </a:p>
        </p:txBody>
      </p:sp>
      <p:pic>
        <p:nvPicPr>
          <p:cNvPr id="4" name="Picture 3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382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40" y="5877272"/>
            <a:ext cx="9108504" cy="99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42563" y="312790"/>
            <a:ext cx="63508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bg-BG" b="1" dirty="0">
                <a:solidFill>
                  <a:prstClr val="black"/>
                </a:solidFill>
              </a:rPr>
              <a:t>Предложения за изменение на</a:t>
            </a:r>
            <a:r>
              <a:rPr lang="en-US" b="1" dirty="0">
                <a:solidFill>
                  <a:prstClr val="black"/>
                </a:solidFill>
              </a:rPr>
              <a:t> </a:t>
            </a:r>
            <a:r>
              <a:rPr lang="bg-BG" b="1" dirty="0">
                <a:solidFill>
                  <a:prstClr val="black"/>
                </a:solidFill>
              </a:rPr>
              <a:t>приоритетна ос 5 „Подобряване качеството на атмосферния въздух“ </a:t>
            </a:r>
            <a:r>
              <a:rPr lang="bg-BG" b="1" dirty="0" smtClean="0">
                <a:solidFill>
                  <a:prstClr val="black"/>
                </a:solidFill>
              </a:rPr>
              <a:t>(3)</a:t>
            </a:r>
            <a:endParaRPr 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79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447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40" y="6093296"/>
            <a:ext cx="9145840" cy="781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74411" y="1486854"/>
            <a:ext cx="8790077" cy="4606442"/>
          </a:xfrm>
        </p:spPr>
        <p:txBody>
          <a:bodyPr>
            <a:normAutofit/>
          </a:bodyPr>
          <a:lstStyle/>
          <a:p>
            <a:pPr lvl="0" algn="just" fontAlgn="base"/>
            <a:r>
              <a:rPr lang="bg-BG" sz="2800" dirty="0" smtClean="0">
                <a:ea typeface="Times New Roman"/>
              </a:rPr>
              <a:t>С оглед представяне на реалистична прогноза за срок за завършване на проект </a:t>
            </a:r>
            <a:r>
              <a:rPr lang="bg-BG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„Интегриран проект за водния цикъл на град Враца –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</a:t>
            </a:r>
            <a:r>
              <a:rPr lang="bg-BG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фаза“ </a:t>
            </a:r>
            <a:r>
              <a:rPr lang="bg-BG" sz="2800" i="1" dirty="0" smtClean="0"/>
              <a:t>и </a:t>
            </a:r>
            <a:r>
              <a:rPr lang="bg-BG" sz="2800" dirty="0" smtClean="0">
                <a:ea typeface="Times New Roman"/>
              </a:rPr>
              <a:t>осигуряване </a:t>
            </a:r>
            <a:r>
              <a:rPr lang="bg-BG" sz="2800" dirty="0">
                <a:ea typeface="Times New Roman"/>
              </a:rPr>
              <a:t>на </a:t>
            </a:r>
            <a:r>
              <a:rPr lang="bg-BG" sz="2800" dirty="0" smtClean="0">
                <a:ea typeface="Times New Roman"/>
              </a:rPr>
              <a:t>възможност </a:t>
            </a:r>
            <a:r>
              <a:rPr lang="bg-BG" sz="2800" dirty="0">
                <a:ea typeface="Times New Roman"/>
              </a:rPr>
              <a:t>за успешно финализиране на </a:t>
            </a:r>
            <a:r>
              <a:rPr lang="bg-BG" sz="2800" dirty="0" smtClean="0">
                <a:ea typeface="Times New Roman"/>
              </a:rPr>
              <a:t>проекта, </a:t>
            </a:r>
            <a:r>
              <a:rPr lang="bg-BG" sz="2800" dirty="0" smtClean="0">
                <a:cs typeface="Arial" panose="020B0604020202020204" pitchFamily="34" charset="0"/>
              </a:rPr>
              <a:t>УО на ОПОС предлага промяна в </a:t>
            </a:r>
            <a:r>
              <a:rPr lang="bg-BG" sz="2800" dirty="0" smtClean="0"/>
              <a:t>Таблица </a:t>
            </a:r>
            <a:r>
              <a:rPr lang="bg-BG" sz="2800" dirty="0"/>
              <a:t>27: Списък на големи проекти, </a:t>
            </a:r>
            <a:r>
              <a:rPr lang="bg-BG" sz="2800" dirty="0" smtClean="0"/>
              <a:t>като:</a:t>
            </a:r>
          </a:p>
          <a:p>
            <a:pPr lvl="0" algn="just" fontAlgn="base"/>
            <a:r>
              <a:rPr lang="bg-BG" sz="2800" dirty="0" smtClean="0"/>
              <a:t>Планираната </a:t>
            </a:r>
            <a:r>
              <a:rPr lang="bg-BG" sz="2800" dirty="0"/>
              <a:t>дата на завършване на проекта да бъде променена от </a:t>
            </a:r>
            <a:r>
              <a:rPr lang="bg-BG" sz="2800" u="sng" dirty="0"/>
              <a:t>четвърто тримесечие на 2018 г. </a:t>
            </a:r>
            <a:r>
              <a:rPr lang="bg-BG" sz="2800" dirty="0"/>
              <a:t>на </a:t>
            </a:r>
            <a:r>
              <a:rPr lang="bg-BG" sz="2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четвърто тримесечие на 2021 г.</a:t>
            </a:r>
            <a:endParaRPr lang="en-US" sz="2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542563" y="260648"/>
            <a:ext cx="63148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2400" b="1" dirty="0" smtClean="0"/>
              <a:t>Предложение за изменение </a:t>
            </a:r>
            <a:r>
              <a:rPr lang="bg-BG" sz="2400" b="1" dirty="0"/>
              <a:t>в списъка на големи проекти </a:t>
            </a:r>
            <a:r>
              <a:rPr lang="bg-BG" sz="2400" b="1" dirty="0" smtClean="0"/>
              <a:t>(Таблица 27)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5719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447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NMihova\Desktop\Capture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3256"/>
            <a:ext cx="9145840" cy="114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42563" y="306240"/>
            <a:ext cx="62647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2000" b="1" dirty="0" smtClean="0"/>
              <a:t>Предложение за изменение </a:t>
            </a:r>
            <a:r>
              <a:rPr lang="bg-BG" sz="2000" b="1" dirty="0"/>
              <a:t>в</a:t>
            </a:r>
            <a:r>
              <a:rPr lang="en-US" sz="2000" b="1" dirty="0"/>
              <a:t> Плана за финансиране на </a:t>
            </a:r>
            <a:r>
              <a:rPr lang="en-US" sz="2000" b="1" dirty="0" smtClean="0"/>
              <a:t>ОПОС </a:t>
            </a:r>
            <a:r>
              <a:rPr lang="en-US" sz="2000" b="1" dirty="0"/>
              <a:t>2014 – 2020 г</a:t>
            </a:r>
            <a:r>
              <a:rPr lang="en-US" sz="2000" b="1" dirty="0" smtClean="0"/>
              <a:t>.</a:t>
            </a:r>
            <a:endParaRPr lang="bg-BG" sz="2000" b="1" dirty="0" smtClean="0"/>
          </a:p>
          <a:p>
            <a:pPr algn="just"/>
            <a:r>
              <a:rPr lang="en-US" sz="2000" b="1" dirty="0" smtClean="0"/>
              <a:t> 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467544" y="1628507"/>
            <a:ext cx="8352928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bg-BG" sz="2000" dirty="0" smtClean="0"/>
              <a:t>Отразяване на </a:t>
            </a:r>
            <a:r>
              <a:rPr lang="bg-BG" sz="2000" dirty="0"/>
              <a:t>п</a:t>
            </a:r>
            <a:r>
              <a:rPr lang="en-US" sz="2000" dirty="0"/>
              <a:t>ромяна</a:t>
            </a:r>
            <a:r>
              <a:rPr lang="bg-BG" sz="2000" dirty="0"/>
              <a:t> </a:t>
            </a:r>
            <a:r>
              <a:rPr lang="bg-BG" sz="2000" dirty="0" smtClean="0"/>
              <a:t>в </a:t>
            </a:r>
            <a:r>
              <a:rPr lang="en-US" sz="2000" dirty="0" smtClean="0"/>
              <a:t>таблица </a:t>
            </a:r>
            <a:r>
              <a:rPr lang="en-US" sz="2000" i="1" dirty="0"/>
              <a:t>18а „План за </a:t>
            </a:r>
            <a:r>
              <a:rPr lang="en-US" sz="2000" i="1" dirty="0" smtClean="0"/>
              <a:t>финансиране</a:t>
            </a:r>
            <a:r>
              <a:rPr lang="bg-BG" sz="2000" i="1" dirty="0" smtClean="0"/>
              <a:t>“ </a:t>
            </a:r>
            <a:r>
              <a:rPr lang="en-US" sz="2000" dirty="0" smtClean="0"/>
              <a:t>в </a:t>
            </a:r>
            <a:r>
              <a:rPr lang="bg-BG" sz="2000" dirty="0"/>
              <a:t>колона </a:t>
            </a:r>
            <a:r>
              <a:rPr lang="bg-BG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„О</a:t>
            </a:r>
            <a:r>
              <a:rPr 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снова за изчисляване на подкрепата от Съюза</a:t>
            </a:r>
            <a:r>
              <a:rPr lang="bg-BG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/>
              <a:t>от „общо“ на „публични“ допустими разходи </a:t>
            </a:r>
            <a:r>
              <a:rPr lang="bg-BG" sz="2000" dirty="0" smtClean="0"/>
              <a:t>и </a:t>
            </a:r>
            <a:r>
              <a:rPr lang="bg-BG" sz="2000" dirty="0"/>
              <a:t>в таблиците за всяка приоритетна ос в т. 2.А.3 и 2.Б.3</a:t>
            </a:r>
            <a:r>
              <a:rPr lang="en-US" sz="2000" dirty="0"/>
              <a:t>. </a:t>
            </a:r>
            <a:r>
              <a:rPr lang="bg-BG" sz="2000" dirty="0"/>
              <a:t>Промяната е в резултат на коментар на Сертифициращия орган, дирекция „Национален фонд“, подаден </a:t>
            </a:r>
            <a:r>
              <a:rPr lang="bg-BG" sz="2000" dirty="0" smtClean="0"/>
              <a:t>преди </a:t>
            </a:r>
            <a:r>
              <a:rPr lang="bg-BG" sz="2000" dirty="0"/>
              <a:t>провеждането на 9то заседание на Комитета за наблюдение на ОПОС на 08.06.2017 г</a:t>
            </a:r>
            <a:r>
              <a:rPr lang="bg-BG" sz="2000" dirty="0" smtClean="0"/>
              <a:t>. </a:t>
            </a:r>
          </a:p>
          <a:p>
            <a:pPr algn="just">
              <a:spcAft>
                <a:spcPts val="1200"/>
              </a:spcAft>
            </a:pPr>
            <a:endParaRPr lang="bg-BG" sz="2000" dirty="0" smtClean="0"/>
          </a:p>
          <a:p>
            <a:pPr algn="just">
              <a:spcAft>
                <a:spcPts val="1200"/>
              </a:spcAft>
            </a:pPr>
            <a:r>
              <a:rPr lang="bg-BG" sz="2000" dirty="0" smtClean="0"/>
              <a:t>Предложената промяна е </a:t>
            </a:r>
            <a:r>
              <a:rPr lang="en-US" sz="2000" dirty="0" smtClean="0"/>
              <a:t>съгласуван</a:t>
            </a:r>
            <a:r>
              <a:rPr lang="bg-BG" sz="2000" dirty="0"/>
              <a:t>а</a:t>
            </a:r>
            <a:r>
              <a:rPr lang="en-US" sz="2000" dirty="0" smtClean="0"/>
              <a:t> </a:t>
            </a:r>
            <a:r>
              <a:rPr lang="en-US" sz="2000" dirty="0"/>
              <a:t>от </a:t>
            </a:r>
            <a:r>
              <a:rPr lang="bg-BG" sz="2000" dirty="0" smtClean="0"/>
              <a:t>СКУСЕС </a:t>
            </a:r>
            <a:r>
              <a:rPr lang="en-US" sz="2000" dirty="0" smtClean="0"/>
              <a:t>през </a:t>
            </a:r>
            <a:r>
              <a:rPr lang="en-US" sz="2000" dirty="0"/>
              <a:t>м. юни 2017 г., </a:t>
            </a:r>
            <a:r>
              <a:rPr lang="en-US" sz="2000" dirty="0" smtClean="0"/>
              <a:t>одобрен</a:t>
            </a:r>
            <a:r>
              <a:rPr lang="bg-BG" sz="2000" dirty="0" smtClean="0"/>
              <a:t>а</a:t>
            </a:r>
            <a:r>
              <a:rPr lang="en-US" sz="2000" dirty="0" smtClean="0"/>
              <a:t> </a:t>
            </a:r>
            <a:r>
              <a:rPr lang="en-US" sz="2000" dirty="0"/>
              <a:t>е от </a:t>
            </a:r>
            <a:r>
              <a:rPr lang="en-US" sz="2000" dirty="0" smtClean="0"/>
              <a:t>К</a:t>
            </a:r>
            <a:r>
              <a:rPr lang="bg-BG" sz="2000" dirty="0" smtClean="0"/>
              <a:t>Н на ОПОС</a:t>
            </a:r>
            <a:r>
              <a:rPr lang="en-US" sz="2000" dirty="0" smtClean="0"/>
              <a:t> </a:t>
            </a:r>
            <a:r>
              <a:rPr lang="bg-BG" sz="2000" dirty="0"/>
              <a:t>на </a:t>
            </a:r>
            <a:r>
              <a:rPr lang="bg-BG" sz="2000" dirty="0" smtClean="0"/>
              <a:t>заседанието, </a:t>
            </a:r>
            <a:r>
              <a:rPr lang="bg-BG" sz="2000" dirty="0"/>
              <a:t>проведено на 8.06.2017 г., а в последствие</a:t>
            </a:r>
            <a:r>
              <a:rPr lang="en-US" sz="2000" dirty="0"/>
              <a:t> и </a:t>
            </a:r>
            <a:r>
              <a:rPr lang="bg-BG" sz="2000" dirty="0"/>
              <a:t>с </a:t>
            </a:r>
            <a:r>
              <a:rPr lang="bg-BG" sz="2000" dirty="0" smtClean="0"/>
              <a:t>РМС</a:t>
            </a:r>
            <a:r>
              <a:rPr lang="en-US" sz="2000" dirty="0" smtClean="0"/>
              <a:t> </a:t>
            </a:r>
            <a:r>
              <a:rPr lang="bg-BG" sz="2000" dirty="0"/>
              <a:t>№ 349 от </a:t>
            </a:r>
            <a:r>
              <a:rPr lang="en-US" sz="2000" dirty="0"/>
              <a:t>2</a:t>
            </a:r>
            <a:r>
              <a:rPr lang="bg-BG" sz="2000" dirty="0"/>
              <a:t>9</a:t>
            </a:r>
            <a:r>
              <a:rPr lang="en-US" sz="2000" dirty="0"/>
              <a:t>.06.2017 г., </a:t>
            </a:r>
            <a:r>
              <a:rPr lang="bg-BG" sz="2000" dirty="0"/>
              <a:t>но не </a:t>
            </a:r>
            <a:r>
              <a:rPr lang="en-US" sz="2000" dirty="0"/>
              <a:t>e</a:t>
            </a:r>
            <a:r>
              <a:rPr lang="bg-BG" sz="2000" dirty="0"/>
              <a:t> </a:t>
            </a:r>
            <a:r>
              <a:rPr lang="bg-BG" sz="2000" dirty="0" smtClean="0"/>
              <a:t>представена </a:t>
            </a:r>
            <a:r>
              <a:rPr lang="bg-BG" sz="2000" dirty="0"/>
              <a:t>за одобрение от ЕК</a:t>
            </a:r>
            <a:r>
              <a:rPr lang="bg-BG" dirty="0"/>
              <a:t>.</a:t>
            </a:r>
            <a:endParaRPr lang="en-US" dirty="0"/>
          </a:p>
          <a:p>
            <a:endParaRPr lang="bg-BG" i="1" dirty="0" smtClean="0"/>
          </a:p>
          <a:p>
            <a:endParaRPr lang="bg-BG" i="1" dirty="0"/>
          </a:p>
          <a:p>
            <a:endParaRPr lang="bg-BG" i="1" dirty="0" smtClean="0"/>
          </a:p>
          <a:p>
            <a:endParaRPr lang="bg-BG" i="1" dirty="0"/>
          </a:p>
          <a:p>
            <a:endParaRPr lang="bg-BG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71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74639"/>
          </a:xfrm>
        </p:spPr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БЛАГОДАРЯ ЗА ВНИМАНИЕТО!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http://ope.moew.government.bg</a:t>
            </a:r>
            <a:r>
              <a:rPr lang="en-US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27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27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3861048"/>
            <a:ext cx="9108504" cy="3013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1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13953</TotalTime>
  <Words>1694</Words>
  <Application>Microsoft Office PowerPoint</Application>
  <PresentationFormat>On-screen Show (4:3)</PresentationFormat>
  <Paragraphs>78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Изменение на  Оперативна програма  “Околна среда” 2014-2020 г.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БЛАГОДАРЯ ЗА ВНИМАНИЕТО! http://ope.moew.government.bg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VKalcheva</cp:lastModifiedBy>
  <cp:revision>288</cp:revision>
  <cp:lastPrinted>2018-02-09T15:16:03Z</cp:lastPrinted>
  <dcterms:created xsi:type="dcterms:W3CDTF">2015-09-08T07:54:54Z</dcterms:created>
  <dcterms:modified xsi:type="dcterms:W3CDTF">2018-05-11T12:32:22Z</dcterms:modified>
</cp:coreProperties>
</file>